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sldIdLst>
    <p:sldId id="257" r:id="rId2"/>
    <p:sldId id="258" r:id="rId3"/>
  </p:sldIdLst>
  <p:sldSz cx="6858000" cy="121920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F242A"/>
    <a:srgbClr val="A02319"/>
    <a:srgbClr val="8690D6"/>
    <a:srgbClr val="E2D8BD"/>
    <a:srgbClr val="E2D8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3" d="100"/>
          <a:sy n="63" d="100"/>
        </p:scale>
        <p:origin x="348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249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946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573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389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4759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602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661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136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568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379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422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50"/>
            </a:gs>
            <a:gs pos="74000">
              <a:schemeClr val="accent5">
                <a:lumMod val="60000"/>
                <a:lumOff val="40000"/>
              </a:schemeClr>
            </a:gs>
            <a:gs pos="83000">
              <a:schemeClr val="accent5">
                <a:lumMod val="60000"/>
                <a:lumOff val="40000"/>
              </a:schemeClr>
            </a:gs>
            <a:gs pos="100000">
              <a:schemeClr val="accent5">
                <a:lumMod val="7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53DEBB-FD7F-4F74-9394-83B89A08B9F4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619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inityhotel.uk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292C0CB-1712-4601-B2A5-860C2277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-258872" y="-283997"/>
            <a:ext cx="7375744" cy="1248367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0FFCA01-82C0-460C-A916-CD473B08EE4B}"/>
              </a:ext>
            </a:extLst>
          </p:cNvPr>
          <p:cNvSpPr/>
          <p:nvPr/>
        </p:nvSpPr>
        <p:spPr>
          <a:xfrm>
            <a:off x="548640" y="113677"/>
            <a:ext cx="5760720" cy="96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r>
              <a:rPr lang="en-US" sz="7200" b="1" spc="65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Forte" panose="03060902040502070203" pitchFamily="66" charset="0"/>
                <a:cs typeface="Times New Roman"/>
              </a:rPr>
              <a:t>Tough Chef</a:t>
            </a:r>
            <a:endParaRPr lang="en-US" sz="6600" b="1" spc="65" dirty="0">
              <a:solidFill>
                <a:srgbClr val="1F242A"/>
              </a:solidFill>
              <a:latin typeface="Forte" panose="03060902040502070203" pitchFamily="66" charset="0"/>
              <a:cs typeface="Times New Roman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17F5827-7899-4985-9A30-CC5A70C2354C}"/>
              </a:ext>
            </a:extLst>
          </p:cNvPr>
          <p:cNvSpPr/>
          <p:nvPr/>
        </p:nvSpPr>
        <p:spPr>
          <a:xfrm>
            <a:off x="501074" y="1385605"/>
            <a:ext cx="5760720" cy="304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spc="65" dirty="0">
                <a:solidFill>
                  <a:srgbClr val="1F242A"/>
                </a:solidFill>
                <a:latin typeface="Giddyup Std" panose="03050402040302040404" pitchFamily="66" charset="0"/>
                <a:cs typeface="Times New Roman"/>
              </a:rPr>
              <a:t>144 Kingston Drive, London</a:t>
            </a:r>
            <a:endParaRPr lang="en-US" sz="2800" b="1" dirty="0">
              <a:solidFill>
                <a:srgbClr val="00206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5FA6827-C435-4F22-BB4B-8665A6904EF9}"/>
              </a:ext>
            </a:extLst>
          </p:cNvPr>
          <p:cNvSpPr/>
          <p:nvPr/>
        </p:nvSpPr>
        <p:spPr>
          <a:xfrm>
            <a:off x="3771901" y="2202637"/>
            <a:ext cx="2537460" cy="31550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 dirty="0">
                <a:solidFill>
                  <a:srgbClr val="1F242A"/>
                </a:solidFill>
                <a:latin typeface="Rage Italic" panose="03070502040507070304" pitchFamily="66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www.toughchef.uk</a:t>
            </a:r>
            <a:endParaRPr lang="en-US" sz="2500" b="1" dirty="0">
              <a:solidFill>
                <a:srgbClr val="1F242A"/>
              </a:solidFill>
              <a:latin typeface="Rage Italic" panose="03070502040507070304" pitchFamily="66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C8CB6B6-6899-4502-9DAB-B614ACACDF4B}"/>
              </a:ext>
            </a:extLst>
          </p:cNvPr>
          <p:cNvSpPr/>
          <p:nvPr/>
        </p:nvSpPr>
        <p:spPr>
          <a:xfrm>
            <a:off x="403860" y="2232660"/>
            <a:ext cx="2929890" cy="2248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 dirty="0">
                <a:solidFill>
                  <a:schemeClr val="tx1"/>
                </a:solidFill>
                <a:latin typeface="Bauhaus 93" panose="04030905020B02020C02" pitchFamily="82" charset="0"/>
              </a:rPr>
              <a:t>Phone</a:t>
            </a:r>
            <a:r>
              <a:rPr lang="en-US" sz="2500" b="1" dirty="0">
                <a:solidFill>
                  <a:schemeClr val="tx1"/>
                </a:solidFill>
              </a:rPr>
              <a:t>: +</a:t>
            </a:r>
            <a:r>
              <a:rPr lang="en-US" sz="2500" b="1" dirty="0">
                <a:solidFill>
                  <a:schemeClr val="tx1"/>
                </a:solidFill>
                <a:latin typeface="Old English Text MT" panose="03040902040508030806" pitchFamily="66" charset="0"/>
              </a:rPr>
              <a:t>123456789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A31CB30-21E5-4C08-82F1-A4D9173B9EEC}"/>
              </a:ext>
            </a:extLst>
          </p:cNvPr>
          <p:cNvSpPr/>
          <p:nvPr/>
        </p:nvSpPr>
        <p:spPr>
          <a:xfrm>
            <a:off x="682816" y="2611814"/>
            <a:ext cx="5669849" cy="451288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3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Entrée</a:t>
            </a:r>
            <a:endParaRPr lang="en-US" sz="1100" b="1" spc="65" dirty="0">
              <a:solidFill>
                <a:srgbClr val="1F242A"/>
              </a:solidFill>
              <a:latin typeface="Forte" panose="03060902040502070203" pitchFamily="66" charset="0"/>
              <a:cs typeface="Times New Roman"/>
            </a:endParaRPr>
          </a:p>
          <a:p>
            <a:pPr algn="ctr"/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Rage Italic" panose="03070502040507070304" pitchFamily="66" charset="0"/>
              </a:rPr>
              <a:t>(Mon – Thu, 11 am – 4 pm)</a:t>
            </a:r>
          </a:p>
          <a:p>
            <a:r>
              <a:rPr lang="en-US" sz="1100" spc="60" dirty="0">
                <a:solidFill>
                  <a:srgbClr val="1F242A"/>
                </a:solidFill>
                <a:latin typeface="Times New Roman"/>
                <a:cs typeface="Times New Roman"/>
              </a:rPr>
              <a:t>Served with the choice of rice or beans. Each item (without vegetable) comes with at least 2 glasses of wines. </a:t>
            </a:r>
          </a:p>
        </p:txBody>
      </p:sp>
      <p:sp>
        <p:nvSpPr>
          <p:cNvPr id="13" name="object 18">
            <a:extLst>
              <a:ext uri="{FF2B5EF4-FFF2-40B4-BE49-F238E27FC236}">
                <a16:creationId xmlns:a16="http://schemas.microsoft.com/office/drawing/2014/main" id="{1BF28BE4-2AEF-4BAC-AF40-A68E339075A7}"/>
              </a:ext>
            </a:extLst>
          </p:cNvPr>
          <p:cNvSpPr txBox="1"/>
          <p:nvPr/>
        </p:nvSpPr>
        <p:spPr>
          <a:xfrm>
            <a:off x="740602" y="3874099"/>
            <a:ext cx="5521192" cy="3182538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 marR="23495">
              <a:lnSpc>
                <a:spcPct val="101200"/>
              </a:lnSpc>
              <a:spcBef>
                <a:spcPts val="80"/>
              </a:spcBef>
            </a:pPr>
            <a:r>
              <a:rPr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Governador</a:t>
            </a:r>
            <a:r>
              <a:rPr sz="2000" spc="-204" dirty="0">
                <a:solidFill>
                  <a:srgbClr val="1F242A"/>
                </a:solidFill>
                <a:latin typeface="Arial"/>
                <a:cs typeface="Arial"/>
              </a:rPr>
              <a:t> </a:t>
            </a:r>
            <a:r>
              <a:rPr sz="1200" spc="65" dirty="0">
                <a:solidFill>
                  <a:srgbClr val="1F242A"/>
                </a:solidFill>
                <a:latin typeface="Times New Roman"/>
                <a:cs typeface="Times New Roman"/>
              </a:rPr>
              <a:t>two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grilled </a:t>
            </a:r>
            <a:r>
              <a:rPr sz="1200" spc="60" dirty="0">
                <a:solidFill>
                  <a:srgbClr val="1F242A"/>
                </a:solidFill>
                <a:latin typeface="Times New Roman"/>
                <a:cs typeface="Times New Roman"/>
              </a:rPr>
              <a:t>corn tortillas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with </a:t>
            </a:r>
            <a:r>
              <a:rPr sz="1200" spc="65" dirty="0">
                <a:solidFill>
                  <a:srgbClr val="1F242A"/>
                </a:solidFill>
                <a:latin typeface="Times New Roman"/>
                <a:cs typeface="Times New Roman"/>
              </a:rPr>
              <a:t>rosted shrimp,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grilled</a:t>
            </a:r>
            <a:r>
              <a:rPr sz="1200" spc="-10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55" dirty="0">
                <a:solidFill>
                  <a:srgbClr val="1F242A"/>
                </a:solidFill>
                <a:latin typeface="Times New Roman"/>
                <a:cs typeface="Times New Roman"/>
              </a:rPr>
              <a:t>cheese, 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red </a:t>
            </a:r>
            <a:r>
              <a:rPr sz="1200" spc="35" dirty="0">
                <a:solidFill>
                  <a:srgbClr val="1F242A"/>
                </a:solidFill>
                <a:latin typeface="Times New Roman"/>
                <a:cs typeface="Times New Roman"/>
              </a:rPr>
              <a:t>onion,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mild </a:t>
            </a:r>
            <a:r>
              <a:rPr sz="1200" spc="35" dirty="0">
                <a:solidFill>
                  <a:srgbClr val="1F242A"/>
                </a:solidFill>
                <a:latin typeface="Times New Roman"/>
                <a:cs typeface="Times New Roman"/>
              </a:rPr>
              <a:t>chile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poblano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and </a:t>
            </a:r>
            <a:r>
              <a:rPr sz="1200" spc="45" dirty="0">
                <a:solidFill>
                  <a:srgbClr val="1F242A"/>
                </a:solidFill>
                <a:latin typeface="Times New Roman"/>
                <a:cs typeface="Times New Roman"/>
              </a:rPr>
              <a:t>chipotle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cream </a:t>
            </a:r>
            <a:r>
              <a:rPr sz="1200" spc="60" dirty="0">
                <a:solidFill>
                  <a:srgbClr val="1F242A"/>
                </a:solidFill>
                <a:latin typeface="Times New Roman"/>
                <a:cs typeface="Times New Roman"/>
              </a:rPr>
              <a:t>sauce</a:t>
            </a:r>
            <a:r>
              <a:rPr sz="1200" spc="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b="1" spc="-40" dirty="0">
                <a:solidFill>
                  <a:srgbClr val="1F242A"/>
                </a:solidFill>
                <a:latin typeface="Times New Roman"/>
                <a:cs typeface="Times New Roman"/>
              </a:rPr>
              <a:t>14</a:t>
            </a:r>
            <a:endParaRPr sz="1200" b="1" dirty="0">
              <a:latin typeface="Times New Roman"/>
              <a:cs typeface="Times New Roman"/>
            </a:endParaRPr>
          </a:p>
          <a:p>
            <a:pPr marL="12700" marR="38735" indent="-635">
              <a:lnSpc>
                <a:spcPct val="101200"/>
              </a:lnSpc>
              <a:spcBef>
                <a:spcPts val="680"/>
              </a:spcBef>
            </a:pPr>
            <a:r>
              <a:rPr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Jalisco</a:t>
            </a:r>
            <a:r>
              <a:rPr sz="2000" spc="-95" dirty="0">
                <a:solidFill>
                  <a:srgbClr val="1F242A"/>
                </a:solidFill>
                <a:latin typeface="Arial"/>
                <a:cs typeface="Arial"/>
              </a:rPr>
              <a:t> </a:t>
            </a:r>
            <a:r>
              <a:rPr sz="1200" spc="80" dirty="0">
                <a:solidFill>
                  <a:srgbClr val="1F242A"/>
                </a:solidFill>
                <a:latin typeface="Times New Roman"/>
                <a:cs typeface="Times New Roman"/>
              </a:rPr>
              <a:t>three </a:t>
            </a:r>
            <a:r>
              <a:rPr sz="1200" spc="45" dirty="0">
                <a:solidFill>
                  <a:srgbClr val="1F242A"/>
                </a:solidFill>
                <a:latin typeface="Times New Roman"/>
                <a:cs typeface="Times New Roman"/>
              </a:rPr>
              <a:t>pulled </a:t>
            </a:r>
            <a:r>
              <a:rPr sz="1200" spc="55" dirty="0">
                <a:solidFill>
                  <a:srgbClr val="1F242A"/>
                </a:solidFill>
                <a:latin typeface="Times New Roman"/>
                <a:cs typeface="Times New Roman"/>
              </a:rPr>
              <a:t>pork tacos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with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lime </a:t>
            </a:r>
            <a:r>
              <a:rPr sz="1200" spc="50" dirty="0">
                <a:solidFill>
                  <a:srgbClr val="1F242A"/>
                </a:solidFill>
                <a:latin typeface="Times New Roman"/>
                <a:cs typeface="Times New Roman"/>
              </a:rPr>
              <a:t>cabbage </a:t>
            </a:r>
            <a:r>
              <a:rPr sz="1200" spc="30" dirty="0">
                <a:solidFill>
                  <a:srgbClr val="1F242A"/>
                </a:solidFill>
                <a:latin typeface="Times New Roman"/>
                <a:cs typeface="Times New Roman"/>
              </a:rPr>
              <a:t>mix, </a:t>
            </a:r>
            <a:r>
              <a:rPr sz="1200" spc="50" dirty="0">
                <a:solidFill>
                  <a:srgbClr val="1F242A"/>
                </a:solidFill>
                <a:latin typeface="Times New Roman"/>
                <a:cs typeface="Times New Roman"/>
              </a:rPr>
              <a:t>queso </a:t>
            </a:r>
            <a:r>
              <a:rPr sz="1200" spc="35" dirty="0">
                <a:solidFill>
                  <a:srgbClr val="1F242A"/>
                </a:solidFill>
                <a:latin typeface="Times New Roman"/>
                <a:cs typeface="Times New Roman"/>
              </a:rPr>
              <a:t>cotija</a:t>
            </a:r>
            <a:r>
              <a:rPr sz="1200" spc="-9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and  </a:t>
            </a:r>
            <a:r>
              <a:rPr sz="1200" spc="45" dirty="0">
                <a:solidFill>
                  <a:srgbClr val="1F242A"/>
                </a:solidFill>
                <a:latin typeface="Times New Roman"/>
                <a:cs typeface="Times New Roman"/>
              </a:rPr>
              <a:t>micro </a:t>
            </a:r>
            <a:r>
              <a:rPr sz="1200" spc="50" dirty="0">
                <a:solidFill>
                  <a:srgbClr val="1F242A"/>
                </a:solidFill>
                <a:latin typeface="Times New Roman"/>
                <a:cs typeface="Times New Roman"/>
              </a:rPr>
              <a:t>cilantro</a:t>
            </a:r>
            <a:r>
              <a:rPr sz="1200" spc="23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b="1" spc="-40" dirty="0">
                <a:solidFill>
                  <a:srgbClr val="1F242A"/>
                </a:solidFill>
                <a:latin typeface="Times New Roman"/>
                <a:cs typeface="Times New Roman"/>
              </a:rPr>
              <a:t>14</a:t>
            </a:r>
            <a:endParaRPr sz="1200" b="1" dirty="0">
              <a:latin typeface="Times New Roman"/>
              <a:cs typeface="Times New Roman"/>
            </a:endParaRPr>
          </a:p>
          <a:p>
            <a:pPr marL="12700" marR="5080">
              <a:lnSpc>
                <a:spcPct val="104800"/>
              </a:lnSpc>
              <a:spcBef>
                <a:spcPts val="620"/>
              </a:spcBef>
            </a:pPr>
            <a:r>
              <a:rPr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chilangos</a:t>
            </a:r>
            <a:r>
              <a:rPr sz="2000" spc="-175" dirty="0">
                <a:solidFill>
                  <a:srgbClr val="1F242A"/>
                </a:solidFill>
                <a:latin typeface="Arial"/>
                <a:cs typeface="Arial"/>
              </a:rPr>
              <a:t> </a:t>
            </a:r>
            <a:r>
              <a:rPr sz="2000" spc="-170" dirty="0">
                <a:solidFill>
                  <a:srgbClr val="1F242A"/>
                </a:solidFill>
                <a:latin typeface="Arial"/>
                <a:cs typeface="Arial"/>
              </a:rPr>
              <a:t>(</a:t>
            </a:r>
            <a:r>
              <a:rPr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spicy</a:t>
            </a:r>
            <a:r>
              <a:rPr sz="2000" spc="-170" dirty="0">
                <a:solidFill>
                  <a:srgbClr val="1F242A"/>
                </a:solidFill>
                <a:latin typeface="Arial"/>
                <a:cs typeface="Arial"/>
              </a:rPr>
              <a:t>) </a:t>
            </a:r>
            <a:r>
              <a:rPr sz="1200" spc="80" dirty="0">
                <a:solidFill>
                  <a:srgbClr val="1F242A"/>
                </a:solidFill>
                <a:latin typeface="Times New Roman"/>
                <a:cs typeface="Times New Roman"/>
              </a:rPr>
              <a:t>three </a:t>
            </a:r>
            <a:r>
              <a:rPr sz="1200" spc="35" dirty="0">
                <a:solidFill>
                  <a:srgbClr val="1F242A"/>
                </a:solidFill>
                <a:latin typeface="Times New Roman"/>
                <a:cs typeface="Times New Roman"/>
              </a:rPr>
              <a:t>soft </a:t>
            </a:r>
            <a:r>
              <a:rPr sz="1200" spc="55" dirty="0">
                <a:solidFill>
                  <a:srgbClr val="1F242A"/>
                </a:solidFill>
                <a:latin typeface="Times New Roman"/>
                <a:cs typeface="Times New Roman"/>
              </a:rPr>
              <a:t>corn </a:t>
            </a:r>
            <a:r>
              <a:rPr sz="1200" spc="60" dirty="0">
                <a:solidFill>
                  <a:srgbClr val="1F242A"/>
                </a:solidFill>
                <a:latin typeface="Times New Roman"/>
                <a:cs typeface="Times New Roman"/>
              </a:rPr>
              <a:t>tortillas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with </a:t>
            </a:r>
            <a:r>
              <a:rPr sz="1200" spc="60" dirty="0">
                <a:solidFill>
                  <a:srgbClr val="1F242A"/>
                </a:solidFill>
                <a:latin typeface="Times New Roman"/>
                <a:cs typeface="Times New Roman"/>
              </a:rPr>
              <a:t>melted </a:t>
            </a:r>
            <a:r>
              <a:rPr sz="1200" spc="35" dirty="0">
                <a:solidFill>
                  <a:srgbClr val="1F242A"/>
                </a:solidFill>
                <a:latin typeface="Times New Roman"/>
                <a:cs typeface="Times New Roman"/>
              </a:rPr>
              <a:t>jack </a:t>
            </a:r>
            <a:r>
              <a:rPr sz="1200" spc="50" dirty="0">
                <a:solidFill>
                  <a:srgbClr val="1F242A"/>
                </a:solidFill>
                <a:latin typeface="Times New Roman"/>
                <a:cs typeface="Times New Roman"/>
              </a:rPr>
              <a:t>cheese,</a:t>
            </a:r>
            <a:r>
              <a:rPr sz="1200" spc="-110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Angus  </a:t>
            </a:r>
            <a:r>
              <a:rPr sz="1200" spc="45" dirty="0">
                <a:solidFill>
                  <a:srgbClr val="1F242A"/>
                </a:solidFill>
                <a:latin typeface="Times New Roman"/>
                <a:cs typeface="Times New Roman"/>
              </a:rPr>
              <a:t>Reserve </a:t>
            </a:r>
            <a:r>
              <a:rPr sz="1200" spc="65" dirty="0">
                <a:solidFill>
                  <a:srgbClr val="1F242A"/>
                </a:solidFill>
                <a:latin typeface="Times New Roman"/>
                <a:cs typeface="Times New Roman"/>
              </a:rPr>
              <a:t>steak,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red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onions, </a:t>
            </a:r>
            <a:r>
              <a:rPr sz="1200" spc="45" dirty="0">
                <a:solidFill>
                  <a:srgbClr val="1F242A"/>
                </a:solidFill>
                <a:latin typeface="Times New Roman"/>
                <a:cs typeface="Times New Roman"/>
              </a:rPr>
              <a:t>micro </a:t>
            </a:r>
            <a:r>
              <a:rPr sz="1200" spc="50" dirty="0">
                <a:solidFill>
                  <a:srgbClr val="1F242A"/>
                </a:solidFill>
                <a:latin typeface="Times New Roman"/>
                <a:cs typeface="Times New Roman"/>
              </a:rPr>
              <a:t>cilantro,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chipotle </a:t>
            </a:r>
            <a:r>
              <a:rPr sz="1200" spc="30" dirty="0">
                <a:solidFill>
                  <a:srgbClr val="1F242A"/>
                </a:solidFill>
                <a:latin typeface="Times New Roman"/>
                <a:cs typeface="Times New Roman"/>
              </a:rPr>
              <a:t>adobo,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and </a:t>
            </a:r>
            <a:r>
              <a:rPr sz="1200" spc="15" dirty="0">
                <a:solidFill>
                  <a:srgbClr val="1F242A"/>
                </a:solidFill>
                <a:latin typeface="Times New Roman"/>
                <a:cs typeface="Times New Roman"/>
              </a:rPr>
              <a:t>Olvera’s 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cream </a:t>
            </a:r>
            <a:r>
              <a:rPr sz="1200" spc="60" dirty="0">
                <a:solidFill>
                  <a:srgbClr val="1F242A"/>
                </a:solidFill>
                <a:latin typeface="Times New Roman"/>
                <a:cs typeface="Times New Roman"/>
              </a:rPr>
              <a:t>sauce</a:t>
            </a:r>
            <a:r>
              <a:rPr sz="1200" spc="210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b="1" spc="-40" dirty="0">
                <a:solidFill>
                  <a:srgbClr val="1F242A"/>
                </a:solidFill>
                <a:latin typeface="Times New Roman"/>
                <a:cs typeface="Times New Roman"/>
              </a:rPr>
              <a:t>14</a:t>
            </a:r>
            <a:endParaRPr sz="1200" b="1" dirty="0">
              <a:latin typeface="Times New Roman"/>
              <a:cs typeface="Times New Roman"/>
            </a:endParaRPr>
          </a:p>
          <a:p>
            <a:pPr marL="12700" marR="115570">
              <a:lnSpc>
                <a:spcPct val="104800"/>
              </a:lnSpc>
              <a:spcBef>
                <a:spcPts val="615"/>
              </a:spcBef>
            </a:pPr>
            <a:r>
              <a:rPr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surf &amp; turf </a:t>
            </a:r>
            <a:r>
              <a:rPr sz="1200" spc="65" dirty="0">
                <a:solidFill>
                  <a:srgbClr val="1F242A"/>
                </a:solidFill>
                <a:latin typeface="Times New Roman"/>
                <a:cs typeface="Times New Roman"/>
              </a:rPr>
              <a:t>two </a:t>
            </a:r>
            <a:r>
              <a:rPr sz="1200" spc="50" dirty="0">
                <a:solidFill>
                  <a:srgbClr val="1F242A"/>
                </a:solidFill>
                <a:latin typeface="Times New Roman"/>
                <a:cs typeface="Times New Roman"/>
              </a:rPr>
              <a:t>crispy </a:t>
            </a:r>
            <a:r>
              <a:rPr sz="1200" spc="30" dirty="0">
                <a:solidFill>
                  <a:srgbClr val="1F242A"/>
                </a:solidFill>
                <a:latin typeface="Times New Roman"/>
                <a:cs typeface="Times New Roman"/>
              </a:rPr>
              <a:t>flour </a:t>
            </a:r>
            <a:r>
              <a:rPr sz="1200" spc="60" dirty="0">
                <a:solidFill>
                  <a:srgbClr val="1F242A"/>
                </a:solidFill>
                <a:latin typeface="Times New Roman"/>
                <a:cs typeface="Times New Roman"/>
              </a:rPr>
              <a:t>tortillas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with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grilled </a:t>
            </a:r>
            <a:r>
              <a:rPr sz="1200" spc="35" dirty="0">
                <a:solidFill>
                  <a:srgbClr val="1F242A"/>
                </a:solidFill>
                <a:latin typeface="Times New Roman"/>
                <a:cs typeface="Times New Roman"/>
              </a:rPr>
              <a:t>jack </a:t>
            </a:r>
            <a:r>
              <a:rPr sz="1200" spc="50" dirty="0">
                <a:solidFill>
                  <a:srgbClr val="1F242A"/>
                </a:solidFill>
                <a:latin typeface="Times New Roman"/>
                <a:cs typeface="Times New Roman"/>
              </a:rPr>
              <a:t>cheese,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Angus  </a:t>
            </a:r>
            <a:r>
              <a:rPr sz="1200" spc="45" dirty="0">
                <a:solidFill>
                  <a:srgbClr val="1F242A"/>
                </a:solidFill>
                <a:latin typeface="Times New Roman"/>
                <a:cs typeface="Times New Roman"/>
              </a:rPr>
              <a:t>Reserve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75" dirty="0">
                <a:solidFill>
                  <a:srgbClr val="1F242A"/>
                </a:solidFill>
                <a:latin typeface="Times New Roman"/>
                <a:cs typeface="Times New Roman"/>
              </a:rPr>
              <a:t>steak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and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chipotle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45" dirty="0">
                <a:solidFill>
                  <a:srgbClr val="1F242A"/>
                </a:solidFill>
                <a:latin typeface="Times New Roman"/>
                <a:cs typeface="Times New Roman"/>
              </a:rPr>
              <a:t>garlic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shrimp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with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lime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cabagge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30" dirty="0">
                <a:solidFill>
                  <a:srgbClr val="1F242A"/>
                </a:solidFill>
                <a:latin typeface="Times New Roman"/>
                <a:cs typeface="Times New Roman"/>
              </a:rPr>
              <a:t>mix,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30" dirty="0">
                <a:solidFill>
                  <a:srgbClr val="1F242A"/>
                </a:solidFill>
                <a:latin typeface="Times New Roman"/>
                <a:cs typeface="Times New Roman"/>
              </a:rPr>
              <a:t>pico</a:t>
            </a:r>
            <a:r>
              <a:rPr sz="1200" spc="2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45" dirty="0">
                <a:solidFill>
                  <a:srgbClr val="1F242A"/>
                </a:solidFill>
                <a:latin typeface="Times New Roman"/>
                <a:cs typeface="Times New Roman"/>
              </a:rPr>
              <a:t>de  </a:t>
            </a:r>
            <a:r>
              <a:rPr sz="1200" spc="15" dirty="0">
                <a:solidFill>
                  <a:srgbClr val="1F242A"/>
                </a:solidFill>
                <a:latin typeface="Times New Roman"/>
                <a:cs typeface="Times New Roman"/>
              </a:rPr>
              <a:t>gallo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and </a:t>
            </a:r>
            <a:r>
              <a:rPr sz="1200" spc="15" dirty="0">
                <a:solidFill>
                  <a:srgbClr val="1F242A"/>
                </a:solidFill>
                <a:latin typeface="Times New Roman"/>
                <a:cs typeface="Times New Roman"/>
              </a:rPr>
              <a:t>Olvera’s </a:t>
            </a:r>
            <a:r>
              <a:rPr sz="1200" spc="65" dirty="0">
                <a:solidFill>
                  <a:srgbClr val="1F242A"/>
                </a:solidFill>
                <a:latin typeface="Times New Roman"/>
                <a:cs typeface="Times New Roman"/>
              </a:rPr>
              <a:t>cream </a:t>
            </a:r>
            <a:r>
              <a:rPr sz="1200" spc="60" dirty="0">
                <a:solidFill>
                  <a:srgbClr val="1F242A"/>
                </a:solidFill>
                <a:latin typeface="Times New Roman"/>
                <a:cs typeface="Times New Roman"/>
              </a:rPr>
              <a:t>sauce</a:t>
            </a:r>
            <a:r>
              <a:rPr sz="1200" spc="175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b="1" spc="-20" dirty="0">
                <a:solidFill>
                  <a:srgbClr val="1F242A"/>
                </a:solidFill>
                <a:latin typeface="Times New Roman"/>
                <a:cs typeface="Times New Roman"/>
              </a:rPr>
              <a:t>16</a:t>
            </a:r>
            <a:endParaRPr sz="1200" b="1" dirty="0">
              <a:latin typeface="Times New Roman"/>
              <a:cs typeface="Times New Roman"/>
            </a:endParaRPr>
          </a:p>
          <a:p>
            <a:pPr marL="12700" marR="59055">
              <a:lnSpc>
                <a:spcPct val="101200"/>
              </a:lnSpc>
              <a:spcBef>
                <a:spcPts val="680"/>
              </a:spcBef>
            </a:pPr>
            <a:r>
              <a:rPr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tiarosa</a:t>
            </a:r>
            <a:r>
              <a:rPr sz="2000" spc="-75" dirty="0">
                <a:solidFill>
                  <a:srgbClr val="1F242A"/>
                </a:solidFill>
                <a:latin typeface="Arial"/>
                <a:cs typeface="Arial"/>
              </a:rPr>
              <a:t> </a:t>
            </a:r>
            <a:r>
              <a:rPr sz="1200" spc="80" dirty="0">
                <a:solidFill>
                  <a:srgbClr val="1F242A"/>
                </a:solidFill>
                <a:latin typeface="Times New Roman"/>
                <a:cs typeface="Times New Roman"/>
              </a:rPr>
              <a:t>three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grilled </a:t>
            </a:r>
            <a:r>
              <a:rPr sz="1200" spc="55" dirty="0">
                <a:solidFill>
                  <a:srgbClr val="1F242A"/>
                </a:solidFill>
                <a:latin typeface="Times New Roman"/>
                <a:cs typeface="Times New Roman"/>
              </a:rPr>
              <a:t>corn tortillas, </a:t>
            </a:r>
            <a:r>
              <a:rPr sz="1200" spc="30" dirty="0">
                <a:solidFill>
                  <a:srgbClr val="1F242A"/>
                </a:solidFill>
                <a:latin typeface="Times New Roman"/>
                <a:cs typeface="Times New Roman"/>
              </a:rPr>
              <a:t>Olvera's </a:t>
            </a:r>
            <a:r>
              <a:rPr sz="1200" spc="50" dirty="0">
                <a:solidFill>
                  <a:srgbClr val="1F242A"/>
                </a:solidFill>
                <a:latin typeface="Times New Roman"/>
                <a:cs typeface="Times New Roman"/>
              </a:rPr>
              <a:t>special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birria </a:t>
            </a:r>
            <a:r>
              <a:rPr sz="1200" spc="35" dirty="0">
                <a:solidFill>
                  <a:srgbClr val="1F242A"/>
                </a:solidFill>
                <a:latin typeface="Times New Roman"/>
                <a:cs typeface="Times New Roman"/>
              </a:rPr>
              <a:t>beef,</a:t>
            </a:r>
            <a:r>
              <a:rPr sz="1200" spc="-60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spc="40" dirty="0">
                <a:solidFill>
                  <a:srgbClr val="1F242A"/>
                </a:solidFill>
                <a:latin typeface="Times New Roman"/>
                <a:cs typeface="Times New Roman"/>
              </a:rPr>
              <a:t>chipotle 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cream </a:t>
            </a:r>
            <a:r>
              <a:rPr sz="1200" spc="55" dirty="0">
                <a:solidFill>
                  <a:srgbClr val="1F242A"/>
                </a:solidFill>
                <a:latin typeface="Times New Roman"/>
                <a:cs typeface="Times New Roman"/>
              </a:rPr>
              <a:t>sauce, lettuce, </a:t>
            </a:r>
            <a:r>
              <a:rPr sz="1200" spc="45" dirty="0">
                <a:solidFill>
                  <a:srgbClr val="1F242A"/>
                </a:solidFill>
                <a:latin typeface="Times New Roman"/>
                <a:cs typeface="Times New Roman"/>
              </a:rPr>
              <a:t>micro </a:t>
            </a:r>
            <a:r>
              <a:rPr sz="1200" spc="50" dirty="0">
                <a:solidFill>
                  <a:srgbClr val="1F242A"/>
                </a:solidFill>
                <a:latin typeface="Times New Roman"/>
                <a:cs typeface="Times New Roman"/>
              </a:rPr>
              <a:t>cilantro </a:t>
            </a:r>
            <a:r>
              <a:rPr sz="1200" spc="70" dirty="0">
                <a:solidFill>
                  <a:srgbClr val="1F242A"/>
                </a:solidFill>
                <a:latin typeface="Times New Roman"/>
                <a:cs typeface="Times New Roman"/>
              </a:rPr>
              <a:t>and </a:t>
            </a:r>
            <a:r>
              <a:rPr sz="1200" spc="35" dirty="0">
                <a:solidFill>
                  <a:srgbClr val="1F242A"/>
                </a:solidFill>
                <a:latin typeface="Times New Roman"/>
                <a:cs typeface="Times New Roman"/>
              </a:rPr>
              <a:t>cotija </a:t>
            </a:r>
            <a:r>
              <a:rPr sz="1200" spc="55" dirty="0">
                <a:solidFill>
                  <a:srgbClr val="1F242A"/>
                </a:solidFill>
                <a:latin typeface="Times New Roman"/>
                <a:cs typeface="Times New Roman"/>
              </a:rPr>
              <a:t>cheese</a:t>
            </a:r>
            <a:r>
              <a:rPr sz="1200" spc="20" dirty="0">
                <a:solidFill>
                  <a:srgbClr val="1F242A"/>
                </a:solidFill>
                <a:latin typeface="Times New Roman"/>
                <a:cs typeface="Times New Roman"/>
              </a:rPr>
              <a:t> </a:t>
            </a:r>
            <a:r>
              <a:rPr sz="1200" b="1" spc="-20" dirty="0">
                <a:solidFill>
                  <a:srgbClr val="1F242A"/>
                </a:solidFill>
                <a:latin typeface="Times New Roman"/>
                <a:cs typeface="Times New Roman"/>
              </a:rPr>
              <a:t>16</a:t>
            </a:r>
            <a:endParaRPr sz="1200" b="1" dirty="0">
              <a:latin typeface="Times New Roman"/>
              <a:cs typeface="Times New Roman"/>
            </a:endParaRPr>
          </a:p>
        </p:txBody>
      </p:sp>
      <p:sp>
        <p:nvSpPr>
          <p:cNvPr id="16" name="object 16">
            <a:extLst>
              <a:ext uri="{FF2B5EF4-FFF2-40B4-BE49-F238E27FC236}">
                <a16:creationId xmlns:a16="http://schemas.microsoft.com/office/drawing/2014/main" id="{399B3AB7-60FD-4218-BFE4-99096DA9BFF8}"/>
              </a:ext>
            </a:extLst>
          </p:cNvPr>
          <p:cNvSpPr txBox="1"/>
          <p:nvPr/>
        </p:nvSpPr>
        <p:spPr>
          <a:xfrm>
            <a:off x="548640" y="7376700"/>
            <a:ext cx="2241359" cy="51809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BEVERAGES</a:t>
            </a:r>
            <a:endParaRPr lang="en-US" sz="1600" b="1" spc="65" dirty="0">
              <a:solidFill>
                <a:srgbClr val="1F242A"/>
              </a:solidFill>
              <a:latin typeface="Forte" panose="03060902040502070203" pitchFamily="66" charset="0"/>
              <a:cs typeface="Times New Roman"/>
            </a:endParaRPr>
          </a:p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$2.99</a:t>
            </a:r>
          </a:p>
        </p:txBody>
      </p:sp>
      <p:graphicFrame>
        <p:nvGraphicFramePr>
          <p:cNvPr id="21" name="Table 9">
            <a:extLst>
              <a:ext uri="{FF2B5EF4-FFF2-40B4-BE49-F238E27FC236}">
                <a16:creationId xmlns:a16="http://schemas.microsoft.com/office/drawing/2014/main" id="{489B9ED3-14DD-4A17-9D32-7D43821AC1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0802408"/>
              </p:ext>
            </p:extLst>
          </p:nvPr>
        </p:nvGraphicFramePr>
        <p:xfrm>
          <a:off x="414592" y="8058150"/>
          <a:ext cx="2509454" cy="26579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54726">
                  <a:extLst>
                    <a:ext uri="{9D8B030D-6E8A-4147-A177-3AD203B41FA5}">
                      <a16:colId xmlns:a16="http://schemas.microsoft.com/office/drawing/2014/main" val="1309892740"/>
                    </a:ext>
                  </a:extLst>
                </a:gridCol>
                <a:gridCol w="1254728">
                  <a:extLst>
                    <a:ext uri="{9D8B030D-6E8A-4147-A177-3AD203B41FA5}">
                      <a16:colId xmlns:a16="http://schemas.microsoft.com/office/drawing/2014/main" val="2969675434"/>
                    </a:ext>
                  </a:extLst>
                </a:gridCol>
              </a:tblGrid>
              <a:tr h="2657946">
                <a:tc>
                  <a:txBody>
                    <a:bodyPr/>
                    <a:lstStyle/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Sprite 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Dr Pepper 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Coca-Cola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Diet Coke  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Horchata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Jamaica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Orange Bang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 err="1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Jarrtitos</a:t>
                      </a:r>
                      <a:endParaRPr lang="en-US" sz="1600" b="1" kern="1200" spc="45" dirty="0">
                        <a:solidFill>
                          <a:srgbClr val="231F20"/>
                        </a:solidFill>
                        <a:latin typeface="Rage Italic" panose="03070502040507070304" pitchFamily="66" charset="0"/>
                        <a:ea typeface="+mn-ea"/>
                        <a:cs typeface="Times New Roman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Mexican Coca-Cola  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Iced Tea 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Lemonade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Milk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Orange Juice</a:t>
                      </a:r>
                    </a:p>
                    <a:p>
                      <a:pPr marL="114300" indent="-1143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kern="1200" spc="45" dirty="0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Apple Juice</a:t>
                      </a:r>
                    </a:p>
                    <a:p>
                      <a:pPr marL="114300" marR="0" lvl="0" indent="-11430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b="1" kern="1200" spc="45" dirty="0" err="1">
                          <a:solidFill>
                            <a:srgbClr val="231F20"/>
                          </a:solidFill>
                          <a:latin typeface="Rage Italic" panose="03070502040507070304" pitchFamily="66" charset="0"/>
                          <a:ea typeface="+mn-ea"/>
                          <a:cs typeface="Times New Roman"/>
                        </a:rPr>
                        <a:t>Topochico</a:t>
                      </a:r>
                      <a:endParaRPr lang="en-US" sz="1600" b="1" kern="1200" spc="45" dirty="0">
                        <a:solidFill>
                          <a:srgbClr val="231F20"/>
                        </a:solidFill>
                        <a:latin typeface="Rage Italic" panose="03070502040507070304" pitchFamily="66" charset="0"/>
                        <a:ea typeface="+mn-ea"/>
                        <a:cs typeface="Times New Roman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9842987"/>
                  </a:ext>
                </a:extLst>
              </a:tr>
            </a:tbl>
          </a:graphicData>
        </a:graphic>
      </p:graphicFrame>
      <p:sp>
        <p:nvSpPr>
          <p:cNvPr id="22" name="object 17">
            <a:extLst>
              <a:ext uri="{FF2B5EF4-FFF2-40B4-BE49-F238E27FC236}">
                <a16:creationId xmlns:a16="http://schemas.microsoft.com/office/drawing/2014/main" id="{FE713813-C1BC-4849-AD65-E82F45BD22F1}"/>
              </a:ext>
            </a:extLst>
          </p:cNvPr>
          <p:cNvSpPr txBox="1"/>
          <p:nvPr/>
        </p:nvSpPr>
        <p:spPr>
          <a:xfrm>
            <a:off x="1102360" y="11127383"/>
            <a:ext cx="4043679" cy="520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 defTabSz="914400">
              <a:lnSpc>
                <a:spcPct val="108300"/>
              </a:lnSpc>
              <a:spcBef>
                <a:spcPts val="100"/>
              </a:spcBef>
            </a:pPr>
            <a:r>
              <a:rPr sz="1000" spc="-10" dirty="0">
                <a:solidFill>
                  <a:srgbClr val="1F242A"/>
                </a:solidFill>
                <a:latin typeface="Georgia"/>
                <a:cs typeface="Georgia"/>
              </a:rPr>
              <a:t>*These items </a:t>
            </a:r>
            <a:r>
              <a:rPr sz="1000" spc="-5" dirty="0">
                <a:solidFill>
                  <a:srgbClr val="1F242A"/>
                </a:solidFill>
                <a:latin typeface="Georgia"/>
                <a:cs typeface="Georgia"/>
              </a:rPr>
              <a:t>are </a:t>
            </a:r>
            <a:r>
              <a:rPr sz="1000" spc="-30" dirty="0">
                <a:solidFill>
                  <a:srgbClr val="1F242A"/>
                </a:solidFill>
                <a:latin typeface="Georgia"/>
                <a:cs typeface="Georgia"/>
              </a:rPr>
              <a:t>cooked </a:t>
            </a:r>
            <a:r>
              <a:rPr sz="1000" spc="-15" dirty="0">
                <a:solidFill>
                  <a:srgbClr val="1F242A"/>
                </a:solidFill>
                <a:latin typeface="Georgia"/>
                <a:cs typeface="Georgia"/>
              </a:rPr>
              <a:t>to </a:t>
            </a:r>
            <a:r>
              <a:rPr sz="1000" spc="-35" dirty="0">
                <a:solidFill>
                  <a:srgbClr val="1F242A"/>
                </a:solidFill>
                <a:latin typeface="Georgia"/>
                <a:cs typeface="Georgia"/>
              </a:rPr>
              <a:t>order. </a:t>
            </a:r>
            <a:r>
              <a:rPr sz="1000" spc="-30" dirty="0">
                <a:solidFill>
                  <a:srgbClr val="1F242A"/>
                </a:solidFill>
                <a:latin typeface="Georgia"/>
                <a:cs typeface="Georgia"/>
              </a:rPr>
              <a:t>Consuming </a:t>
            </a:r>
            <a:r>
              <a:rPr sz="1000" spc="5" dirty="0">
                <a:solidFill>
                  <a:srgbClr val="1F242A"/>
                </a:solidFill>
                <a:latin typeface="Georgia"/>
                <a:cs typeface="Georgia"/>
              </a:rPr>
              <a:t>raw </a:t>
            </a:r>
            <a:r>
              <a:rPr sz="1000" spc="-25" dirty="0">
                <a:solidFill>
                  <a:srgbClr val="1F242A"/>
                </a:solidFill>
                <a:latin typeface="Georgia"/>
                <a:cs typeface="Georgia"/>
              </a:rPr>
              <a:t>or undercooked </a:t>
            </a:r>
            <a:r>
              <a:rPr sz="1000" spc="-10" dirty="0">
                <a:solidFill>
                  <a:srgbClr val="1F242A"/>
                </a:solidFill>
                <a:latin typeface="Georgia"/>
                <a:cs typeface="Georgia"/>
              </a:rPr>
              <a:t>meats,  </a:t>
            </a:r>
            <a:r>
              <a:rPr sz="1000" spc="-20" dirty="0">
                <a:solidFill>
                  <a:srgbClr val="1F242A"/>
                </a:solidFill>
                <a:latin typeface="Georgia"/>
                <a:cs typeface="Georgia"/>
              </a:rPr>
              <a:t>poultry, </a:t>
            </a:r>
            <a:r>
              <a:rPr sz="1000" spc="-30" dirty="0">
                <a:solidFill>
                  <a:srgbClr val="1F242A"/>
                </a:solidFill>
                <a:latin typeface="Georgia"/>
                <a:cs typeface="Georgia"/>
              </a:rPr>
              <a:t>seafood, </a:t>
            </a:r>
            <a:r>
              <a:rPr sz="1000" spc="-25" dirty="0">
                <a:solidFill>
                  <a:srgbClr val="1F242A"/>
                </a:solidFill>
                <a:latin typeface="Georgia"/>
                <a:cs typeface="Georgia"/>
              </a:rPr>
              <a:t>or </a:t>
            </a:r>
            <a:r>
              <a:rPr sz="1000" spc="-15" dirty="0">
                <a:solidFill>
                  <a:srgbClr val="1F242A"/>
                </a:solidFill>
                <a:latin typeface="Georgia"/>
                <a:cs typeface="Georgia"/>
              </a:rPr>
              <a:t>eggs </a:t>
            </a:r>
            <a:r>
              <a:rPr sz="1000" spc="-25" dirty="0">
                <a:solidFill>
                  <a:srgbClr val="1F242A"/>
                </a:solidFill>
                <a:latin typeface="Georgia"/>
                <a:cs typeface="Georgia"/>
              </a:rPr>
              <a:t>may </a:t>
            </a:r>
            <a:r>
              <a:rPr sz="1000" spc="-5" dirty="0">
                <a:solidFill>
                  <a:srgbClr val="1F242A"/>
                </a:solidFill>
                <a:latin typeface="Georgia"/>
                <a:cs typeface="Georgia"/>
              </a:rPr>
              <a:t>increase </a:t>
            </a:r>
            <a:r>
              <a:rPr sz="1000" spc="-15" dirty="0">
                <a:solidFill>
                  <a:srgbClr val="1F242A"/>
                </a:solidFill>
                <a:latin typeface="Georgia"/>
                <a:cs typeface="Georgia"/>
              </a:rPr>
              <a:t>your </a:t>
            </a:r>
            <a:r>
              <a:rPr sz="1000" spc="5" dirty="0">
                <a:solidFill>
                  <a:srgbClr val="1F242A"/>
                </a:solidFill>
                <a:latin typeface="Georgia"/>
                <a:cs typeface="Georgia"/>
              </a:rPr>
              <a:t>risk </a:t>
            </a:r>
            <a:r>
              <a:rPr sz="1000" spc="-50" dirty="0">
                <a:solidFill>
                  <a:srgbClr val="1F242A"/>
                </a:solidFill>
                <a:latin typeface="Georgia"/>
                <a:cs typeface="Georgia"/>
              </a:rPr>
              <a:t>of food </a:t>
            </a:r>
            <a:r>
              <a:rPr sz="1000" spc="-20" dirty="0">
                <a:solidFill>
                  <a:srgbClr val="1F242A"/>
                </a:solidFill>
                <a:latin typeface="Georgia"/>
                <a:cs typeface="Georgia"/>
              </a:rPr>
              <a:t>borne </a:t>
            </a:r>
            <a:r>
              <a:rPr sz="1000" spc="-10" dirty="0">
                <a:solidFill>
                  <a:srgbClr val="1F242A"/>
                </a:solidFill>
                <a:latin typeface="Georgia"/>
                <a:cs typeface="Georgia"/>
              </a:rPr>
              <a:t>illness,  </a:t>
            </a:r>
            <a:r>
              <a:rPr sz="1000" spc="-5" dirty="0">
                <a:solidFill>
                  <a:srgbClr val="1F242A"/>
                </a:solidFill>
                <a:latin typeface="Georgia"/>
                <a:cs typeface="Georgia"/>
              </a:rPr>
              <a:t>especially </a:t>
            </a:r>
            <a:r>
              <a:rPr sz="1000" spc="-20" dirty="0">
                <a:solidFill>
                  <a:srgbClr val="1F242A"/>
                </a:solidFill>
                <a:latin typeface="Georgia"/>
                <a:cs typeface="Georgia"/>
              </a:rPr>
              <a:t>if </a:t>
            </a:r>
            <a:r>
              <a:rPr sz="1000" spc="-30" dirty="0">
                <a:solidFill>
                  <a:srgbClr val="1F242A"/>
                </a:solidFill>
                <a:latin typeface="Georgia"/>
                <a:cs typeface="Georgia"/>
              </a:rPr>
              <a:t>you </a:t>
            </a:r>
            <a:r>
              <a:rPr sz="1000" spc="-20" dirty="0">
                <a:solidFill>
                  <a:srgbClr val="1F242A"/>
                </a:solidFill>
                <a:latin typeface="Georgia"/>
                <a:cs typeface="Georgia"/>
              </a:rPr>
              <a:t>have </a:t>
            </a:r>
            <a:r>
              <a:rPr sz="1000" dirty="0">
                <a:solidFill>
                  <a:srgbClr val="1F242A"/>
                </a:solidFill>
                <a:latin typeface="Georgia"/>
                <a:cs typeface="Georgia"/>
              </a:rPr>
              <a:t>certain </a:t>
            </a:r>
            <a:r>
              <a:rPr sz="1000" spc="-15" dirty="0">
                <a:solidFill>
                  <a:srgbClr val="1F242A"/>
                </a:solidFill>
                <a:latin typeface="Georgia"/>
                <a:cs typeface="Georgia"/>
              </a:rPr>
              <a:t>medical</a:t>
            </a:r>
            <a:r>
              <a:rPr sz="1000" dirty="0">
                <a:solidFill>
                  <a:srgbClr val="1F242A"/>
                </a:solidFill>
                <a:latin typeface="Georgia"/>
                <a:cs typeface="Georgia"/>
              </a:rPr>
              <a:t> </a:t>
            </a:r>
            <a:r>
              <a:rPr sz="1000" spc="-20" dirty="0">
                <a:solidFill>
                  <a:srgbClr val="1F242A"/>
                </a:solidFill>
                <a:latin typeface="Georgia"/>
                <a:cs typeface="Georgia"/>
              </a:rPr>
              <a:t>conditions.</a:t>
            </a:r>
            <a:endParaRPr sz="1000" dirty="0">
              <a:solidFill>
                <a:prstClr val="black"/>
              </a:solidFill>
              <a:latin typeface="Georgia"/>
              <a:cs typeface="Georgia"/>
            </a:endParaRPr>
          </a:p>
        </p:txBody>
      </p:sp>
      <p:sp>
        <p:nvSpPr>
          <p:cNvPr id="23" name="object 14">
            <a:extLst>
              <a:ext uri="{FF2B5EF4-FFF2-40B4-BE49-F238E27FC236}">
                <a16:creationId xmlns:a16="http://schemas.microsoft.com/office/drawing/2014/main" id="{C1CF1261-20F9-42D6-8FA8-039F6326D9B0}"/>
              </a:ext>
            </a:extLst>
          </p:cNvPr>
          <p:cNvSpPr txBox="1"/>
          <p:nvPr/>
        </p:nvSpPr>
        <p:spPr>
          <a:xfrm>
            <a:off x="3124200" y="7894791"/>
            <a:ext cx="3137594" cy="31579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114935">
              <a:lnSpc>
                <a:spcPct val="106000"/>
              </a:lnSpc>
            </a:pPr>
            <a:r>
              <a:rPr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Carnitas cadereyta </a:t>
            </a:r>
            <a:r>
              <a:rPr sz="1000" spc="30" dirty="0">
                <a:solidFill>
                  <a:srgbClr val="231F20"/>
                </a:solidFill>
                <a:latin typeface="Times New Roman"/>
                <a:cs typeface="Times New Roman"/>
              </a:rPr>
              <a:t>Home  </a:t>
            </a:r>
            <a:r>
              <a:rPr sz="1000" spc="35" dirty="0">
                <a:solidFill>
                  <a:srgbClr val="231F20"/>
                </a:solidFill>
                <a:latin typeface="Times New Roman"/>
                <a:cs typeface="Times New Roman"/>
              </a:rPr>
              <a:t>Town</a:t>
            </a:r>
            <a:r>
              <a:rPr lang="en-US" sz="1000" spc="35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sz="1000" spc="45" dirty="0">
                <a:solidFill>
                  <a:srgbClr val="231F20"/>
                </a:solidFill>
                <a:latin typeface="Times New Roman"/>
                <a:cs typeface="Times New Roman"/>
              </a:rPr>
              <a:t>Favorite, </a:t>
            </a:r>
            <a:r>
              <a:rPr sz="1000" spc="75" dirty="0">
                <a:solidFill>
                  <a:srgbClr val="231F20"/>
                </a:solidFill>
                <a:latin typeface="Times New Roman"/>
                <a:cs typeface="Times New Roman"/>
              </a:rPr>
              <a:t>tender </a:t>
            </a:r>
            <a:r>
              <a:rPr sz="1000" spc="60" dirty="0">
                <a:solidFill>
                  <a:srgbClr val="231F20"/>
                </a:solidFill>
                <a:latin typeface="Times New Roman"/>
                <a:cs typeface="Times New Roman"/>
              </a:rPr>
              <a:t>pork  </a:t>
            </a:r>
            <a:r>
              <a:rPr sz="1000" spc="65" dirty="0">
                <a:solidFill>
                  <a:srgbClr val="231F20"/>
                </a:solidFill>
                <a:latin typeface="Times New Roman"/>
                <a:cs typeface="Times New Roman"/>
              </a:rPr>
              <a:t>meat, rosted </a:t>
            </a:r>
            <a:r>
              <a:rPr sz="1000" spc="40" dirty="0">
                <a:solidFill>
                  <a:srgbClr val="231F20"/>
                </a:solidFill>
                <a:latin typeface="Times New Roman"/>
                <a:cs typeface="Times New Roman"/>
              </a:rPr>
              <a:t>tomatillo </a:t>
            </a:r>
            <a:r>
              <a:rPr sz="1000" spc="55" dirty="0">
                <a:solidFill>
                  <a:srgbClr val="231F20"/>
                </a:solidFill>
                <a:latin typeface="Times New Roman"/>
                <a:cs typeface="Times New Roman"/>
              </a:rPr>
              <a:t>salsa,  </a:t>
            </a:r>
            <a:r>
              <a:rPr sz="1000" spc="40" dirty="0">
                <a:solidFill>
                  <a:srgbClr val="231F20"/>
                </a:solidFill>
                <a:latin typeface="Times New Roman"/>
                <a:cs typeface="Times New Roman"/>
              </a:rPr>
              <a:t>onions </a:t>
            </a:r>
            <a:r>
              <a:rPr sz="1000" spc="70" dirty="0">
                <a:solidFill>
                  <a:srgbClr val="231F20"/>
                </a:solidFill>
                <a:latin typeface="Times New Roman"/>
                <a:cs typeface="Times New Roman"/>
              </a:rPr>
              <a:t>and </a:t>
            </a:r>
            <a:r>
              <a:rPr sz="1000" spc="45" dirty="0">
                <a:solidFill>
                  <a:srgbClr val="231F20"/>
                </a:solidFill>
                <a:latin typeface="Times New Roman"/>
                <a:cs typeface="Times New Roman"/>
              </a:rPr>
              <a:t>micro </a:t>
            </a:r>
            <a:r>
              <a:rPr sz="1000" spc="55" dirty="0">
                <a:solidFill>
                  <a:srgbClr val="231F20"/>
                </a:solidFill>
                <a:latin typeface="Times New Roman"/>
                <a:cs typeface="Times New Roman"/>
              </a:rPr>
              <a:t>cilantro</a:t>
            </a:r>
            <a:r>
              <a:rPr sz="1000" spc="105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sz="1000" spc="-20" dirty="0">
                <a:solidFill>
                  <a:srgbClr val="231F20"/>
                </a:solidFill>
                <a:latin typeface="Times New Roman"/>
                <a:cs typeface="Times New Roman"/>
              </a:rPr>
              <a:t>16</a:t>
            </a:r>
            <a:endParaRPr sz="10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980"/>
              </a:spcBef>
            </a:pPr>
            <a:r>
              <a:rPr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Chile Verde</a:t>
            </a: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1000" spc="50" dirty="0">
                <a:solidFill>
                  <a:srgbClr val="231F20"/>
                </a:solidFill>
                <a:latin typeface="Times New Roman"/>
                <a:cs typeface="Times New Roman"/>
              </a:rPr>
              <a:t>lean </a:t>
            </a:r>
            <a:r>
              <a:rPr sz="1000" spc="55" dirty="0">
                <a:solidFill>
                  <a:srgbClr val="231F20"/>
                </a:solidFill>
                <a:latin typeface="Times New Roman"/>
                <a:cs typeface="Times New Roman"/>
              </a:rPr>
              <a:t>pork </a:t>
            </a:r>
            <a:r>
              <a:rPr sz="1000" spc="65" dirty="0">
                <a:solidFill>
                  <a:srgbClr val="231F20"/>
                </a:solidFill>
                <a:latin typeface="Times New Roman"/>
                <a:cs typeface="Times New Roman"/>
              </a:rPr>
              <a:t>rib </a:t>
            </a:r>
            <a:r>
              <a:rPr sz="1000" spc="75" dirty="0">
                <a:solidFill>
                  <a:srgbClr val="231F20"/>
                </a:solidFill>
                <a:latin typeface="Times New Roman"/>
                <a:cs typeface="Times New Roman"/>
              </a:rPr>
              <a:t>meat </a:t>
            </a:r>
            <a:r>
              <a:rPr sz="1000" spc="70" dirty="0">
                <a:solidFill>
                  <a:srgbClr val="231F20"/>
                </a:solidFill>
                <a:latin typeface="Times New Roman"/>
                <a:cs typeface="Times New Roman"/>
              </a:rPr>
              <a:t>with</a:t>
            </a:r>
            <a:r>
              <a:rPr sz="1000" spc="-155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sz="1000" spc="65" dirty="0">
                <a:solidFill>
                  <a:srgbClr val="231F20"/>
                </a:solidFill>
                <a:latin typeface="Times New Roman"/>
                <a:cs typeface="Times New Roman"/>
              </a:rPr>
              <a:t>roasted</a:t>
            </a:r>
            <a:r>
              <a:rPr lang="en-US" sz="1000" spc="65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sz="1000" spc="40" dirty="0">
                <a:solidFill>
                  <a:srgbClr val="231F20"/>
                </a:solidFill>
                <a:latin typeface="Times New Roman"/>
                <a:cs typeface="Times New Roman"/>
              </a:rPr>
              <a:t>tomatillo </a:t>
            </a:r>
            <a:r>
              <a:rPr sz="1000" spc="60" dirty="0">
                <a:solidFill>
                  <a:srgbClr val="231F20"/>
                </a:solidFill>
                <a:latin typeface="Times New Roman"/>
                <a:cs typeface="Times New Roman"/>
              </a:rPr>
              <a:t>salsa </a:t>
            </a:r>
            <a:r>
              <a:rPr sz="1000" spc="70" dirty="0">
                <a:solidFill>
                  <a:srgbClr val="231F20"/>
                </a:solidFill>
                <a:latin typeface="Times New Roman"/>
                <a:cs typeface="Times New Roman"/>
              </a:rPr>
              <a:t>and</a:t>
            </a:r>
            <a:r>
              <a:rPr sz="1000" spc="-75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sz="1000" spc="45" dirty="0">
                <a:solidFill>
                  <a:srgbClr val="231F20"/>
                </a:solidFill>
                <a:latin typeface="Times New Roman"/>
                <a:cs typeface="Times New Roman"/>
              </a:rPr>
              <a:t>micro  </a:t>
            </a:r>
            <a:r>
              <a:rPr sz="1000" spc="55" dirty="0">
                <a:solidFill>
                  <a:srgbClr val="231F20"/>
                </a:solidFill>
                <a:latin typeface="Times New Roman"/>
                <a:cs typeface="Times New Roman"/>
              </a:rPr>
              <a:t>cilantro</a:t>
            </a:r>
            <a:r>
              <a:rPr sz="1000" spc="254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sz="1000" spc="-15" dirty="0">
                <a:solidFill>
                  <a:srgbClr val="231F20"/>
                </a:solidFill>
                <a:latin typeface="Times New Roman"/>
                <a:cs typeface="Times New Roman"/>
              </a:rPr>
              <a:t>15</a:t>
            </a:r>
            <a:endParaRPr lang="en-US" sz="1000" spc="-15" dirty="0">
              <a:solidFill>
                <a:srgbClr val="231F20"/>
              </a:solidFill>
              <a:latin typeface="Times New Roman"/>
              <a:cs typeface="Times New Roman"/>
            </a:endParaRPr>
          </a:p>
          <a:p>
            <a:pPr marL="12700" marR="321945">
              <a:lnSpc>
                <a:spcPct val="108300"/>
              </a:lnSpc>
            </a:pPr>
            <a:endParaRPr lang="en-US" sz="1000" spc="-15" dirty="0">
              <a:solidFill>
                <a:srgbClr val="231F20"/>
              </a:solidFill>
              <a:latin typeface="Times New Roman"/>
              <a:cs typeface="Times New Roman"/>
            </a:endParaRPr>
          </a:p>
          <a:p>
            <a:pPr marL="12700">
              <a:spcBef>
                <a:spcPts val="980"/>
              </a:spcBef>
            </a:pPr>
            <a:r>
              <a:rPr lang="en-US"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Oaxaca chicken mole</a:t>
            </a: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lang="en-US" sz="1000" spc="65" dirty="0">
                <a:solidFill>
                  <a:srgbClr val="231F20"/>
                </a:solidFill>
                <a:latin typeface="Times New Roman"/>
                <a:cs typeface="Times New Roman"/>
              </a:rPr>
              <a:t>two </a:t>
            </a:r>
            <a:r>
              <a:rPr lang="en-US" sz="1000" spc="50" dirty="0">
                <a:solidFill>
                  <a:srgbClr val="231F20"/>
                </a:solidFill>
                <a:latin typeface="Times New Roman"/>
                <a:cs typeface="Times New Roman"/>
              </a:rPr>
              <a:t>bone-in </a:t>
            </a:r>
            <a:r>
              <a:rPr lang="en-US" sz="1000" spc="45" dirty="0">
                <a:solidFill>
                  <a:srgbClr val="231F20"/>
                </a:solidFill>
                <a:latin typeface="Times New Roman"/>
                <a:cs typeface="Times New Roman"/>
              </a:rPr>
              <a:t>pieces, </a:t>
            </a:r>
            <a:r>
              <a:rPr lang="en-US" sz="1000" spc="50" dirty="0">
                <a:solidFill>
                  <a:srgbClr val="231F20"/>
                </a:solidFill>
                <a:latin typeface="Times New Roman"/>
                <a:cs typeface="Times New Roman"/>
              </a:rPr>
              <a:t>dipped</a:t>
            </a:r>
            <a:r>
              <a:rPr lang="en-US" sz="1000" spc="-100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lang="en-US" sz="1000" spc="55" dirty="0">
                <a:solidFill>
                  <a:srgbClr val="231F20"/>
                </a:solidFill>
                <a:latin typeface="Times New Roman"/>
                <a:cs typeface="Times New Roman"/>
              </a:rPr>
              <a:t>in </a:t>
            </a:r>
            <a:r>
              <a:rPr lang="en-US" sz="1000" spc="30" dirty="0">
                <a:solidFill>
                  <a:srgbClr val="231F20"/>
                </a:solidFill>
                <a:latin typeface="Times New Roman"/>
                <a:cs typeface="Times New Roman"/>
              </a:rPr>
              <a:t>mole </a:t>
            </a:r>
            <a:r>
              <a:rPr lang="en-US" sz="1000" spc="35" dirty="0">
                <a:solidFill>
                  <a:srgbClr val="231F20"/>
                </a:solidFill>
                <a:latin typeface="Times New Roman"/>
                <a:cs typeface="Times New Roman"/>
              </a:rPr>
              <a:t>from </a:t>
            </a:r>
            <a:r>
              <a:rPr lang="en-US" sz="1000" spc="45" dirty="0">
                <a:solidFill>
                  <a:srgbClr val="231F20"/>
                </a:solidFill>
                <a:latin typeface="Times New Roman"/>
                <a:cs typeface="Times New Roman"/>
              </a:rPr>
              <a:t>region </a:t>
            </a:r>
            <a:r>
              <a:rPr lang="en-US" sz="1000" spc="-20" dirty="0">
                <a:solidFill>
                  <a:srgbClr val="231F20"/>
                </a:solidFill>
                <a:latin typeface="Times New Roman"/>
                <a:cs typeface="Times New Roman"/>
              </a:rPr>
              <a:t>of</a:t>
            </a:r>
            <a:r>
              <a:rPr lang="en-US" sz="1000" spc="-95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lang="en-US" sz="1000" spc="35" dirty="0">
                <a:solidFill>
                  <a:srgbClr val="231F20"/>
                </a:solidFill>
                <a:latin typeface="Times New Roman"/>
                <a:cs typeface="Times New Roman"/>
              </a:rPr>
              <a:t>Oaxaca, </a:t>
            </a:r>
            <a:r>
              <a:rPr lang="en-US" sz="1000" spc="65" dirty="0">
                <a:solidFill>
                  <a:srgbClr val="231F20"/>
                </a:solidFill>
                <a:latin typeface="Times New Roman"/>
                <a:cs typeface="Times New Roman"/>
              </a:rPr>
              <a:t>sesame </a:t>
            </a:r>
            <a:r>
              <a:rPr lang="en-US" sz="1000" spc="60" dirty="0">
                <a:solidFill>
                  <a:srgbClr val="231F20"/>
                </a:solidFill>
                <a:latin typeface="Times New Roman"/>
                <a:cs typeface="Times New Roman"/>
              </a:rPr>
              <a:t>seeds</a:t>
            </a:r>
            <a:r>
              <a:rPr lang="en-US" sz="1000" spc="210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lang="en-US" sz="1000" spc="-40" dirty="0">
                <a:solidFill>
                  <a:srgbClr val="231F20"/>
                </a:solidFill>
                <a:latin typeface="Times New Roman"/>
                <a:cs typeface="Times New Roman"/>
              </a:rPr>
              <a:t>14</a:t>
            </a:r>
            <a:endParaRPr lang="en-US" sz="10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980"/>
              </a:spcBef>
            </a:pPr>
            <a:r>
              <a:rPr lang="en-US" sz="1600" b="1" spc="65" dirty="0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Flautas Jalisco</a:t>
            </a: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lang="en-US" sz="1000" spc="40" dirty="0">
                <a:solidFill>
                  <a:srgbClr val="231F20"/>
                </a:solidFill>
                <a:latin typeface="Times New Roman"/>
                <a:cs typeface="Times New Roman"/>
              </a:rPr>
              <a:t>four </a:t>
            </a:r>
            <a:r>
              <a:rPr lang="en-US" sz="1000" spc="35" dirty="0">
                <a:solidFill>
                  <a:srgbClr val="231F20"/>
                </a:solidFill>
                <a:latin typeface="Times New Roman"/>
                <a:cs typeface="Times New Roman"/>
              </a:rPr>
              <a:t>rolled </a:t>
            </a:r>
            <a:r>
              <a:rPr lang="en-US" sz="1000" spc="55" dirty="0">
                <a:solidFill>
                  <a:srgbClr val="231F20"/>
                </a:solidFill>
                <a:latin typeface="Times New Roman"/>
                <a:cs typeface="Times New Roman"/>
              </a:rPr>
              <a:t>crisp </a:t>
            </a:r>
            <a:r>
              <a:rPr lang="en-US" sz="1000" spc="50" dirty="0">
                <a:solidFill>
                  <a:srgbClr val="231F20"/>
                </a:solidFill>
                <a:latin typeface="Times New Roman"/>
                <a:cs typeface="Times New Roman"/>
              </a:rPr>
              <a:t>flautas</a:t>
            </a:r>
            <a:r>
              <a:rPr lang="en-US" sz="1000" spc="-65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lang="en-US" sz="1000" spc="75" dirty="0">
                <a:solidFill>
                  <a:srgbClr val="231F20"/>
                </a:solidFill>
                <a:latin typeface="Times New Roman"/>
                <a:cs typeface="Times New Roman"/>
              </a:rPr>
              <a:t>with </a:t>
            </a:r>
            <a:r>
              <a:rPr lang="en-US" sz="1000" spc="45" dirty="0">
                <a:solidFill>
                  <a:srgbClr val="231F20"/>
                </a:solidFill>
                <a:latin typeface="Times New Roman"/>
                <a:cs typeface="Times New Roman"/>
              </a:rPr>
              <a:t>chicken, </a:t>
            </a:r>
            <a:r>
              <a:rPr lang="en-US" sz="1000" spc="35" dirty="0">
                <a:solidFill>
                  <a:srgbClr val="231F20"/>
                </a:solidFill>
                <a:latin typeface="Times New Roman"/>
                <a:cs typeface="Times New Roman"/>
              </a:rPr>
              <a:t>jack </a:t>
            </a:r>
            <a:r>
              <a:rPr lang="en-US" sz="1000" spc="55" dirty="0">
                <a:solidFill>
                  <a:srgbClr val="231F20"/>
                </a:solidFill>
                <a:latin typeface="Times New Roman"/>
                <a:cs typeface="Times New Roman"/>
              </a:rPr>
              <a:t>cheese </a:t>
            </a:r>
            <a:r>
              <a:rPr lang="en-US" sz="1000" spc="70" dirty="0">
                <a:solidFill>
                  <a:srgbClr val="231F20"/>
                </a:solidFill>
                <a:latin typeface="Times New Roman"/>
                <a:cs typeface="Times New Roman"/>
              </a:rPr>
              <a:t>and</a:t>
            </a:r>
            <a:r>
              <a:rPr lang="en-US" sz="1000" spc="-110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lang="en-US" sz="1000" spc="40" dirty="0">
                <a:solidFill>
                  <a:srgbClr val="231F20"/>
                </a:solidFill>
                <a:latin typeface="Times New Roman"/>
                <a:cs typeface="Times New Roman"/>
              </a:rPr>
              <a:t>mild  </a:t>
            </a:r>
            <a:r>
              <a:rPr lang="en-US" sz="1000" spc="35" dirty="0">
                <a:solidFill>
                  <a:srgbClr val="231F20"/>
                </a:solidFill>
                <a:latin typeface="Times New Roman"/>
                <a:cs typeface="Times New Roman"/>
              </a:rPr>
              <a:t>chiles </a:t>
            </a:r>
            <a:r>
              <a:rPr lang="en-US" sz="1000" spc="45" dirty="0">
                <a:solidFill>
                  <a:srgbClr val="231F20"/>
                </a:solidFill>
                <a:latin typeface="Times New Roman"/>
                <a:cs typeface="Times New Roman"/>
              </a:rPr>
              <a:t>poblanos </a:t>
            </a:r>
            <a:r>
              <a:rPr lang="en-US" sz="1000" spc="60" dirty="0">
                <a:solidFill>
                  <a:srgbClr val="231F20"/>
                </a:solidFill>
                <a:latin typeface="Times New Roman"/>
                <a:cs typeface="Times New Roman"/>
              </a:rPr>
              <a:t>served </a:t>
            </a:r>
            <a:r>
              <a:rPr lang="en-US" sz="1000" spc="75" dirty="0">
                <a:solidFill>
                  <a:srgbClr val="231F20"/>
                </a:solidFill>
                <a:latin typeface="Times New Roman"/>
                <a:cs typeface="Times New Roman"/>
              </a:rPr>
              <a:t>with  </a:t>
            </a:r>
            <a:r>
              <a:rPr lang="en-US" sz="1000" spc="45" dirty="0">
                <a:solidFill>
                  <a:srgbClr val="231F20"/>
                </a:solidFill>
                <a:latin typeface="Times New Roman"/>
                <a:cs typeface="Times New Roman"/>
              </a:rPr>
              <a:t>guacamole, </a:t>
            </a:r>
            <a:r>
              <a:rPr lang="en-US" sz="1000" spc="65" dirty="0">
                <a:solidFill>
                  <a:srgbClr val="231F20"/>
                </a:solidFill>
                <a:latin typeface="Times New Roman"/>
                <a:cs typeface="Times New Roman"/>
              </a:rPr>
              <a:t>sour </a:t>
            </a:r>
            <a:r>
              <a:rPr lang="en-US" sz="1000" spc="60" dirty="0">
                <a:solidFill>
                  <a:srgbClr val="231F20"/>
                </a:solidFill>
                <a:latin typeface="Times New Roman"/>
                <a:cs typeface="Times New Roman"/>
              </a:rPr>
              <a:t>cream, </a:t>
            </a:r>
            <a:r>
              <a:rPr lang="en-US" sz="1000" spc="35" dirty="0">
                <a:solidFill>
                  <a:srgbClr val="231F20"/>
                </a:solidFill>
                <a:latin typeface="Times New Roman"/>
                <a:cs typeface="Times New Roman"/>
              </a:rPr>
              <a:t>Chile </a:t>
            </a:r>
            <a:r>
              <a:rPr lang="en-US" sz="1000" spc="45" dirty="0">
                <a:solidFill>
                  <a:srgbClr val="231F20"/>
                </a:solidFill>
                <a:latin typeface="Times New Roman"/>
                <a:cs typeface="Times New Roman"/>
              </a:rPr>
              <a:t>de </a:t>
            </a:r>
            <a:r>
              <a:rPr lang="en-US" sz="1000" spc="50" dirty="0">
                <a:solidFill>
                  <a:srgbClr val="231F20"/>
                </a:solidFill>
                <a:latin typeface="Times New Roman"/>
                <a:cs typeface="Times New Roman"/>
              </a:rPr>
              <a:t>arbol dip</a:t>
            </a:r>
            <a:r>
              <a:rPr lang="en-US" sz="1000" spc="195" dirty="0">
                <a:solidFill>
                  <a:srgbClr val="231F20"/>
                </a:solidFill>
                <a:latin typeface="Times New Roman"/>
                <a:cs typeface="Times New Roman"/>
              </a:rPr>
              <a:t> </a:t>
            </a:r>
            <a:r>
              <a:rPr lang="en-US" sz="1000" spc="-40" dirty="0">
                <a:solidFill>
                  <a:srgbClr val="231F20"/>
                </a:solidFill>
                <a:latin typeface="Times New Roman"/>
                <a:cs typeface="Times New Roman"/>
              </a:rPr>
              <a:t>14</a:t>
            </a:r>
            <a:endParaRPr lang="en-US" sz="1000" dirty="0">
              <a:latin typeface="Times New Roman"/>
              <a:cs typeface="Times New Roman"/>
            </a:endParaRPr>
          </a:p>
          <a:p>
            <a:pPr marL="12700" marR="321945">
              <a:lnSpc>
                <a:spcPct val="108300"/>
              </a:lnSpc>
            </a:pPr>
            <a:endParaRPr sz="1000" dirty="0">
              <a:latin typeface="Times New Roman"/>
              <a:cs typeface="Times New Roman"/>
            </a:endParaRPr>
          </a:p>
        </p:txBody>
      </p:sp>
      <p:sp>
        <p:nvSpPr>
          <p:cNvPr id="24" name="object 16">
            <a:extLst>
              <a:ext uri="{FF2B5EF4-FFF2-40B4-BE49-F238E27FC236}">
                <a16:creationId xmlns:a16="http://schemas.microsoft.com/office/drawing/2014/main" id="{66D9A1E3-E4D1-483E-8DD8-EAA92DB4FF47}"/>
              </a:ext>
            </a:extLst>
          </p:cNvPr>
          <p:cNvSpPr txBox="1"/>
          <p:nvPr/>
        </p:nvSpPr>
        <p:spPr>
          <a:xfrm>
            <a:off x="3572317" y="7376700"/>
            <a:ext cx="2241359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sz="2800" b="1" spc="65" dirty="0" err="1">
                <a:solidFill>
                  <a:srgbClr val="1F242A"/>
                </a:solidFill>
                <a:latin typeface="Forte" panose="03060902040502070203" pitchFamily="66" charset="0"/>
                <a:cs typeface="Times New Roman"/>
              </a:rPr>
              <a:t>Favourites</a:t>
            </a:r>
            <a:endParaRPr lang="en-US" sz="1600" b="1" spc="65" dirty="0">
              <a:solidFill>
                <a:srgbClr val="1F242A"/>
              </a:solidFill>
              <a:latin typeface="Forte" panose="03060902040502070203" pitchFamily="66" charset="0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518184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292C0CB-1712-4601-B2A5-860C2277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-258872" y="-291676"/>
            <a:ext cx="7375744" cy="12483676"/>
          </a:xfrm>
          <a:prstGeom prst="rect">
            <a:avLst/>
          </a:prstGeom>
        </p:spPr>
      </p:pic>
      <p:sp>
        <p:nvSpPr>
          <p:cNvPr id="22" name="object 17">
            <a:extLst>
              <a:ext uri="{FF2B5EF4-FFF2-40B4-BE49-F238E27FC236}">
                <a16:creationId xmlns:a16="http://schemas.microsoft.com/office/drawing/2014/main" id="{FE713813-C1BC-4849-AD65-E82F45BD22F1}"/>
              </a:ext>
            </a:extLst>
          </p:cNvPr>
          <p:cNvSpPr txBox="1"/>
          <p:nvPr/>
        </p:nvSpPr>
        <p:spPr>
          <a:xfrm>
            <a:off x="591945" y="1582882"/>
            <a:ext cx="5760720" cy="1013508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GB" sz="1800" b="1" kern="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Vrinda" panose="020B0502040204020203" pitchFamily="34" charset="0"/>
              </a:rPr>
              <a:t>References</a:t>
            </a:r>
            <a:endParaRPr lang="en-US" sz="1800" b="1" kern="0" dirty="0">
              <a:solidFill>
                <a:srgbClr val="000000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Bartos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, J., 2011.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Food safety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. Detroit: Greenhaven Press.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Food Standards, 2017.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Cooking for people with food allergies | Food Standards ...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. [online] Available at: &lt;https://www.foodstandards.gov.scot/consumers/food-safety/food-allergies/cooking-for-people-with-allergies&gt; [Accessed 2022].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FDA, 2012.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Food Allergies | FDA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. [online] Available at: &lt;https://www.fda.gov/food/food-labeling-nutrition/food-allergies&gt; [Accessed 2022].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FSA, 2012.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Food allergy and intolerance | Food Standards Agency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. [online] Available at: &lt;https://www.food.gov.uk/safety-hygiene/food-allergy-and-intolerance&gt; [Accessed 2022].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Griffith, C., 2005.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British food journal: an international multi-disciplinary journal for the dissemination of food-related research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. Bradford, England: Emerald Group Pub.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Safety Guidance, 2011.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Managing Food Allergies in the Workplace | Safety Guidance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. [online] Available at: &lt;https://www.highspeedtraining.co.uk/hub/food-allergies-in-the-workplace/&gt; [Accessed 2022].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Taylor-Butler, C., 2008.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Food safety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. New York, NY: Children's Press.</a:t>
            </a:r>
            <a:endParaRPr lang="en-US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A8BB8D9-ADE9-758A-7BE2-9E5ECA924A94}"/>
              </a:ext>
            </a:extLst>
          </p:cNvPr>
          <p:cNvSpPr/>
          <p:nvPr/>
        </p:nvSpPr>
        <p:spPr>
          <a:xfrm>
            <a:off x="548640" y="113677"/>
            <a:ext cx="5760720" cy="96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r>
              <a:rPr lang="en-US" sz="7200" b="1" spc="65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Forte" panose="03060902040502070203" pitchFamily="66" charset="0"/>
                <a:cs typeface="Times New Roman"/>
              </a:rPr>
              <a:t>Tough Chef</a:t>
            </a:r>
            <a:endParaRPr lang="en-US" sz="6600" b="1" spc="65" dirty="0">
              <a:solidFill>
                <a:srgbClr val="1F242A"/>
              </a:solidFill>
              <a:latin typeface="Forte" panose="03060902040502070203" pitchFamily="66" charset="0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1126018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537</Words>
  <Application>Microsoft Office PowerPoint</Application>
  <PresentationFormat>Widescreen</PresentationFormat>
  <Paragraphs>48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3" baseType="lpstr">
      <vt:lpstr>Arial</vt:lpstr>
      <vt:lpstr>Bauhaus 93</vt:lpstr>
      <vt:lpstr>Calibri</vt:lpstr>
      <vt:lpstr>Calibri Light</vt:lpstr>
      <vt:lpstr>Forte</vt:lpstr>
      <vt:lpstr>Georgia</vt:lpstr>
      <vt:lpstr>Giddyup Std</vt:lpstr>
      <vt:lpstr>Old English Text MT</vt:lpstr>
      <vt:lpstr>Rage Italic</vt:lpstr>
      <vt:lpstr>Times New Roman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2021-10-31T17:44:57Z</dcterms:created>
  <dcterms:modified xsi:type="dcterms:W3CDTF">2022-06-16T17:56:40Z</dcterms:modified>
</cp:coreProperties>
</file>