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949" r:id="rId4"/>
  </p:sldMasterIdLst>
  <p:notesMasterIdLst>
    <p:notesMasterId r:id="rId24"/>
  </p:notesMasterIdLst>
  <p:handoutMasterIdLst>
    <p:handoutMasterId r:id="rId25"/>
  </p:handoutMasterIdLst>
  <p:sldIdLst>
    <p:sldId id="257" r:id="rId5"/>
    <p:sldId id="272" r:id="rId6"/>
    <p:sldId id="300" r:id="rId7"/>
    <p:sldId id="280" r:id="rId8"/>
    <p:sldId id="260" r:id="rId9"/>
    <p:sldId id="293" r:id="rId10"/>
    <p:sldId id="281" r:id="rId11"/>
    <p:sldId id="298" r:id="rId12"/>
    <p:sldId id="267" r:id="rId13"/>
    <p:sldId id="282" r:id="rId14"/>
    <p:sldId id="283" r:id="rId15"/>
    <p:sldId id="286" r:id="rId16"/>
    <p:sldId id="299" r:id="rId17"/>
    <p:sldId id="294" r:id="rId18"/>
    <p:sldId id="295" r:id="rId19"/>
    <p:sldId id="296" r:id="rId20"/>
    <p:sldId id="301" r:id="rId21"/>
    <p:sldId id="297" r:id="rId22"/>
    <p:sldId id="284" r:id="rId23"/>
  </p:sldIdLst>
  <p:sldSz cx="9144000" cy="6858000" type="screen4x3"/>
  <p:notesSz cx="6797675" cy="9926638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napToGrid="0">
      <p:cViewPr varScale="1">
        <p:scale>
          <a:sx n="114" d="100"/>
          <a:sy n="114" d="100"/>
        </p:scale>
        <p:origin x="1524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914"/>
    </p:cViewPr>
  </p:sorterViewPr>
  <p:notesViewPr>
    <p:cSldViewPr snapToGrid="0">
      <p:cViewPr varScale="1">
        <p:scale>
          <a:sx n="58" d="100"/>
          <a:sy n="58" d="100"/>
        </p:scale>
        <p:origin x="-1068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F0C3C959-A0EA-42E7-838A-F2AA3F059BB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9738" cy="4730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3E9AFEB0-5FD8-4080-9454-F4A3347A1636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30638" y="0"/>
            <a:ext cx="2978150" cy="4730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>
            <a:extLst>
              <a:ext uri="{FF2B5EF4-FFF2-40B4-BE49-F238E27FC236}">
                <a16:creationId xmlns:a16="http://schemas.microsoft.com/office/drawing/2014/main" id="{DFFD3A7F-9CF5-4505-8BDB-40744A38C2D3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66263"/>
            <a:ext cx="2979738" cy="4730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>
            <a:extLst>
              <a:ext uri="{FF2B5EF4-FFF2-40B4-BE49-F238E27FC236}">
                <a16:creationId xmlns:a16="http://schemas.microsoft.com/office/drawing/2014/main" id="{3B2B811D-7C84-4969-9EFD-127B084A9FE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30638" y="9466263"/>
            <a:ext cx="2978150" cy="4730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fld id="{6DB3F93B-77D7-4569-875D-B220F30053C6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08263BBC-3686-44B7-8597-A23A98753C7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813" cy="496888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1200817D-A12F-47EA-928A-71A47F55BCDE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2863" y="0"/>
            <a:ext cx="2944812" cy="496888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124" name="Rectangle 4">
            <a:extLst>
              <a:ext uri="{FF2B5EF4-FFF2-40B4-BE49-F238E27FC236}">
                <a16:creationId xmlns:a16="http://schemas.microsoft.com/office/drawing/2014/main" id="{1A3BAFFA-BA83-4F75-8E59-79EE0CEBA53C}"/>
              </a:ext>
            </a:extLst>
          </p:cNvPr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3016C6A9-3E2E-4E88-9B36-BF6D8F51819F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14875"/>
            <a:ext cx="4984750" cy="44672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>
            <a:extLst>
              <a:ext uri="{FF2B5EF4-FFF2-40B4-BE49-F238E27FC236}">
                <a16:creationId xmlns:a16="http://schemas.microsoft.com/office/drawing/2014/main" id="{E7F2E793-0ED6-4D35-A903-AB3DEA3049C7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944813" cy="496888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>
            <a:extLst>
              <a:ext uri="{FF2B5EF4-FFF2-40B4-BE49-F238E27FC236}">
                <a16:creationId xmlns:a16="http://schemas.microsoft.com/office/drawing/2014/main" id="{466C124A-F4BA-4E31-91C9-6863033F335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2863" y="9429750"/>
            <a:ext cx="2944812" cy="496888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 eaLnBrk="1" hangingPunct="1">
              <a:defRPr sz="1300">
                <a:latin typeface="Times New Roman" panose="02020603050405020304" pitchFamily="18" charset="0"/>
              </a:defRPr>
            </a:lvl1pPr>
          </a:lstStyle>
          <a:p>
            <a:fld id="{D5637075-6740-4465-AF46-8E4CC23C49F3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E9DBFFD4-039E-4F99-B825-72124F7D47C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652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 defTabSz="9652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 defTabSz="9652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 defTabSz="9652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 defTabSz="9652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965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965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965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965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fld id="{E47CCA82-1E67-4A33-9DD6-7D06CFC9AFEC}" type="slidenum">
              <a:rPr lang="en-US" altLang="en-US">
                <a:latin typeface="Times New Roman" panose="02020603050405020304" pitchFamily="18" charset="0"/>
              </a:rPr>
              <a:pPr/>
              <a:t>1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17E8EE5E-9FAC-4BC9-A9A0-341BCB1910C0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C6F35D2E-F08A-407F-8F62-A0D20584D5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7">
            <a:extLst>
              <a:ext uri="{FF2B5EF4-FFF2-40B4-BE49-F238E27FC236}">
                <a16:creationId xmlns:a16="http://schemas.microsoft.com/office/drawing/2014/main" id="{D46AA5C7-3578-4E8C-9CCF-7B43350448F7}"/>
              </a:ext>
            </a:extLst>
          </p:cNvPr>
          <p:cNvGrpSpPr>
            <a:grpSpLocks/>
          </p:cNvGrpSpPr>
          <p:nvPr/>
        </p:nvGrpSpPr>
        <p:grpSpPr bwMode="auto">
          <a:xfrm>
            <a:off x="-7938" y="-7938"/>
            <a:ext cx="9169401" cy="6873876"/>
            <a:chOff x="-8466" y="-8468"/>
            <a:chExt cx="9169804" cy="6874935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6B747192-D53A-4FBD-9D37-48866692328A}"/>
                </a:ext>
              </a:extLst>
            </p:cNvPr>
            <p:cNvCxnSpPr/>
            <p:nvPr/>
          </p:nvCxnSpPr>
          <p:spPr>
            <a:xfrm flipV="1">
              <a:off x="5130498" y="4175239"/>
              <a:ext cx="4022902" cy="2683288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9FEBDF8D-5839-4054-89BB-161A19671028}"/>
                </a:ext>
              </a:extLst>
            </p:cNvPr>
            <p:cNvCxnSpPr/>
            <p:nvPr/>
          </p:nvCxnSpPr>
          <p:spPr>
            <a:xfrm>
              <a:off x="7041932" y="-529"/>
              <a:ext cx="1219254" cy="6859057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Freeform 18">
              <a:extLst>
                <a:ext uri="{FF2B5EF4-FFF2-40B4-BE49-F238E27FC236}">
                  <a16:creationId xmlns:a16="http://schemas.microsoft.com/office/drawing/2014/main" id="{5BED66B1-0522-4552-BCE9-8AB8028601E6}"/>
                </a:ext>
              </a:extLst>
            </p:cNvPr>
            <p:cNvSpPr/>
            <p:nvPr/>
          </p:nvSpPr>
          <p:spPr>
            <a:xfrm>
              <a:off x="6891113" y="-529"/>
              <a:ext cx="2270225" cy="686699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19">
              <a:extLst>
                <a:ext uri="{FF2B5EF4-FFF2-40B4-BE49-F238E27FC236}">
                  <a16:creationId xmlns:a16="http://schemas.microsoft.com/office/drawing/2014/main" id="{D7A1F774-08AF-4E7B-A60A-1E063E639AB7}"/>
                </a:ext>
              </a:extLst>
            </p:cNvPr>
            <p:cNvSpPr/>
            <p:nvPr/>
          </p:nvSpPr>
          <p:spPr>
            <a:xfrm>
              <a:off x="7205452" y="-8468"/>
              <a:ext cx="1947948" cy="6866996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20">
              <a:extLst>
                <a:ext uri="{FF2B5EF4-FFF2-40B4-BE49-F238E27FC236}">
                  <a16:creationId xmlns:a16="http://schemas.microsoft.com/office/drawing/2014/main" id="{2623BBCB-5351-40BC-A0C5-039E9AB12E4B}"/>
                </a:ext>
              </a:extLst>
            </p:cNvPr>
            <p:cNvSpPr/>
            <p:nvPr/>
          </p:nvSpPr>
          <p:spPr>
            <a:xfrm>
              <a:off x="6638689" y="3919613"/>
              <a:ext cx="2513123" cy="2938915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21">
              <a:extLst>
                <a:ext uri="{FF2B5EF4-FFF2-40B4-BE49-F238E27FC236}">
                  <a16:creationId xmlns:a16="http://schemas.microsoft.com/office/drawing/2014/main" id="{3A1A3D90-4E67-40F5-96AC-51238494742F}"/>
                </a:ext>
              </a:extLst>
            </p:cNvPr>
            <p:cNvSpPr/>
            <p:nvPr/>
          </p:nvSpPr>
          <p:spPr>
            <a:xfrm>
              <a:off x="7010180" y="-8468"/>
              <a:ext cx="2143219" cy="6866996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22">
              <a:extLst>
                <a:ext uri="{FF2B5EF4-FFF2-40B4-BE49-F238E27FC236}">
                  <a16:creationId xmlns:a16="http://schemas.microsoft.com/office/drawing/2014/main" id="{CC7DEDD8-557C-4075-89B0-9480184FC2AC}"/>
                </a:ext>
              </a:extLst>
            </p:cNvPr>
            <p:cNvSpPr/>
            <p:nvPr/>
          </p:nvSpPr>
          <p:spPr>
            <a:xfrm>
              <a:off x="8296112" y="-8468"/>
              <a:ext cx="857288" cy="6866996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23">
              <a:extLst>
                <a:ext uri="{FF2B5EF4-FFF2-40B4-BE49-F238E27FC236}">
                  <a16:creationId xmlns:a16="http://schemas.microsoft.com/office/drawing/2014/main" id="{B7937F7B-A7C2-4A75-8BC8-1D8134A1B499}"/>
                </a:ext>
              </a:extLst>
            </p:cNvPr>
            <p:cNvSpPr/>
            <p:nvPr/>
          </p:nvSpPr>
          <p:spPr>
            <a:xfrm>
              <a:off x="8077027" y="-8468"/>
              <a:ext cx="1066847" cy="6866996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24">
              <a:extLst>
                <a:ext uri="{FF2B5EF4-FFF2-40B4-BE49-F238E27FC236}">
                  <a16:creationId xmlns:a16="http://schemas.microsoft.com/office/drawing/2014/main" id="{4713F303-E0E1-4037-A1A5-2FA37880DCFA}"/>
                </a:ext>
              </a:extLst>
            </p:cNvPr>
            <p:cNvSpPr/>
            <p:nvPr/>
          </p:nvSpPr>
          <p:spPr>
            <a:xfrm>
              <a:off x="8059565" y="4894488"/>
              <a:ext cx="1095423" cy="1964040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27">
              <a:extLst>
                <a:ext uri="{FF2B5EF4-FFF2-40B4-BE49-F238E27FC236}">
                  <a16:creationId xmlns:a16="http://schemas.microsoft.com/office/drawing/2014/main" id="{74CAF732-201C-4A68-AD3D-79B5A52D6932}"/>
                </a:ext>
              </a:extLst>
            </p:cNvPr>
            <p:cNvSpPr/>
            <p:nvPr/>
          </p:nvSpPr>
          <p:spPr>
            <a:xfrm>
              <a:off x="-8466" y="-8468"/>
              <a:ext cx="863639" cy="5698416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616A21B2-B266-4285-ACAB-9C430E91C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A0C5DC40-DFB6-40CB-AE3D-AA4226DC6C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E31BEE23-8CBB-4822-9CEE-B4290CBCB7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9B3CDC-20BE-41B6-AE8D-9AD2B2B9F22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157821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4CB702-CCD8-447F-896A-D39BB345CB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788D0B-5672-44D1-ACEE-2DC5C60E0A66}" type="datetimeFigureOut">
              <a:rPr lang="en-US"/>
              <a:pPr>
                <a:defRPr/>
              </a:pPr>
              <a:t>10/5/2020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72BF17-EE3C-4213-A336-DB7D1FBC9E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F8ED0A-1B32-44B5-8E40-323D15FFB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C31B9A-13B6-4261-B26A-C0C312FC4FE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26106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2D5F7A-317A-47C9-B55E-32261AC71B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A627B5-AAE6-4129-A478-C44C92517102}" type="datetimeFigureOut">
              <a:rPr lang="en-US"/>
              <a:pPr>
                <a:defRPr/>
              </a:pPr>
              <a:t>10/5/2020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991509-5A33-485B-B404-9EC0896832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34AFA-DDBD-424A-BB6E-69B2594EE7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D5EF27-D8E3-4367-9900-1F4A853070B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071571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8CF3EC5-BE4B-4B30-836B-CB82D98ACB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14B47C-42F8-4F1C-AD4F-2544BDD561FE}" type="datetimeFigureOut">
              <a:rPr lang="en-US"/>
              <a:pPr>
                <a:defRPr/>
              </a:pPr>
              <a:t>10/5/2020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5F0154E-F506-4259-ABFE-209E6E1489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D21F81C-A1EC-47B3-9C0E-D1AC053C5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6DA89E6-856F-4DD8-88CB-92F446D8C6A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7997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40231EA8-EC07-4422-84BF-AF85A9AF7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939570-7C64-4160-BB38-3C2471E615F7}" type="datetimeFigureOut">
              <a:rPr lang="en-US"/>
              <a:pPr>
                <a:defRPr/>
              </a:pPr>
              <a:t>10/5/2020</a:t>
            </a:fld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ABC29626-165B-48F7-A46D-6ECA9B6BAA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51806DBC-EC59-4EB8-8A59-A5C4479570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BBB55B-1438-44BB-9948-8A0EF40FFE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12320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036493C-8276-462E-91CC-198B8961B1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EFC036-33B0-4894-82CD-05F600FB93E5}" type="datetimeFigureOut">
              <a:rPr lang="en-US"/>
              <a:pPr>
                <a:defRPr/>
              </a:pPr>
              <a:t>10/5/2020</a:t>
            </a:fld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9E5EBAA9-108F-4F57-A79F-A98C06D63D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1422C1A-FC88-473D-940D-19855B27BB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5E1A1A-BECF-4771-80EB-B9983084A7D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773010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0457E46-A3A3-49DF-AFB0-D597DF3D33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CC404-141A-42B7-95D3-F01DE2BAC0A1}" type="datetimeFigureOut">
              <a:rPr lang="en-US"/>
              <a:pPr>
                <a:defRPr/>
              </a:pPr>
              <a:t>10/5/2020</a:t>
            </a:fld>
            <a:endParaRPr lang="en-US" dirty="0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0E7AD963-CA61-46FC-9B00-F64639A17C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295AC50B-A7A6-46B2-BD30-6EE2345F88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86DE38-EEE4-4CED-87A0-728D697F6E2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95617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F20B8B0-05E1-49EA-BDFF-25993C76D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448AE7-0976-415C-BF78-7BAD850F462D}" type="datetimeFigureOut">
              <a:rPr lang="en-US"/>
              <a:pPr>
                <a:defRPr/>
              </a:pPr>
              <a:t>10/5/2020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6B634C1-C356-4F33-B30D-CB7D75E9B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35BF30A-6226-4F44-A8C6-2185224C8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195687-6A7C-4069-8FB4-7A422AF05E3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78008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8901031-922F-43E3-9D40-CD7C95BA46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14E9BE-8C5E-4FA9-8103-4155E27822D6}" type="datetimeFigureOut">
              <a:rPr lang="en-US"/>
              <a:pPr>
                <a:defRPr/>
              </a:pPr>
              <a:t>10/5/2020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5B5086B-172B-4125-AFE0-E2407B6C82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B23A4A3-CA98-4700-A8F1-F97D3FB06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4F8B51-AC82-4D33-8ABB-834625FBD26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71783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FB6BB5-4341-49EB-A356-42190FF13F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66640B-C416-4F88-BEF6-DDF6861DD6B1}" type="datetimeFigureOut">
              <a:rPr lang="en-US"/>
              <a:pPr>
                <a:defRPr/>
              </a:pPr>
              <a:t>10/5/2020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F5F5A8-4072-4E0E-ACD4-B8ED1B434C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012EC5-EFBD-4246-8BB8-20A8DC44D6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9E198D-5B3E-4A5F-8860-A2A6FA6034A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640404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17">
            <a:extLst>
              <a:ext uri="{FF2B5EF4-FFF2-40B4-BE49-F238E27FC236}">
                <a16:creationId xmlns:a16="http://schemas.microsoft.com/office/drawing/2014/main" id="{CAAD3A6D-2239-4C48-AE4D-DFCF061D21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2600" y="790575"/>
            <a:ext cx="4572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/>
            <a:r>
              <a:rPr lang="en-US" altLang="en-US" sz="8000">
                <a:solidFill>
                  <a:srgbClr val="C0E474"/>
                </a:solidFill>
                <a:latin typeface="Arial" panose="020B0604020202020204" pitchFamily="34" charset="0"/>
              </a:rPr>
              <a:t>“</a:t>
            </a:r>
          </a:p>
        </p:txBody>
      </p:sp>
      <p:sp>
        <p:nvSpPr>
          <p:cNvPr id="6" name="TextBox 18">
            <a:extLst>
              <a:ext uri="{FF2B5EF4-FFF2-40B4-BE49-F238E27FC236}">
                <a16:creationId xmlns:a16="http://schemas.microsoft.com/office/drawing/2014/main" id="{4AC54EA4-82CA-4D89-B39F-97CEF9E03D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8463" y="2886075"/>
            <a:ext cx="45720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/>
            <a:r>
              <a:rPr lang="en-US" altLang="en-US" sz="8000">
                <a:solidFill>
                  <a:srgbClr val="C0E474"/>
                </a:solidFill>
                <a:latin typeface="Arial" panose="020B0604020202020204" pitchFamily="34" charset="0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AEA9210-864A-4AC0-953D-A6C24FA9A58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0D4897-490D-4178-A318-1E59E4918DAD}" type="datetimeFigureOut">
              <a:rPr lang="en-US"/>
              <a:pPr>
                <a:defRPr/>
              </a:pPr>
              <a:t>10/5/2020</a:t>
            </a:fld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2BCF45EF-579F-4F19-A3D1-E7B4A555AA8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D9F7937-94D8-41F3-AEDF-1A28E3A0260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6F7DBBFD-CAC8-4281-8624-1928A3CF8D5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64062670"/>
      </p:ext>
    </p:extLst>
  </p:cSld>
  <p:clrMapOvr>
    <a:masterClrMapping/>
  </p:clrMapOvr>
  <p:hf sldNum="0"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6B42AE-8BB1-41EF-A53B-5A84A4F9B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89D72-590D-418E-87D6-08401EC2964F}" type="datetimeFigureOut">
              <a:rPr lang="en-US"/>
              <a:pPr>
                <a:defRPr/>
              </a:pPr>
              <a:t>10/5/2020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1A4883-EBB6-4528-B95F-E40546B60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2C4460-5244-4D62-BD41-5CE5A2176F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5CDECC-17A0-4DD0-83A8-911352F84F7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75337015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17">
            <a:extLst>
              <a:ext uri="{FF2B5EF4-FFF2-40B4-BE49-F238E27FC236}">
                <a16:creationId xmlns:a16="http://schemas.microsoft.com/office/drawing/2014/main" id="{20970F7F-A603-4D3D-983A-25E133B174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2600" y="790575"/>
            <a:ext cx="4572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/>
            <a:r>
              <a:rPr lang="en-US" altLang="en-US" sz="8000">
                <a:solidFill>
                  <a:srgbClr val="C0E474"/>
                </a:solidFill>
                <a:latin typeface="Arial" panose="020B0604020202020204" pitchFamily="34" charset="0"/>
              </a:rPr>
              <a:t>“</a:t>
            </a:r>
          </a:p>
        </p:txBody>
      </p:sp>
      <p:sp>
        <p:nvSpPr>
          <p:cNvPr id="6" name="TextBox 18">
            <a:extLst>
              <a:ext uri="{FF2B5EF4-FFF2-40B4-BE49-F238E27FC236}">
                <a16:creationId xmlns:a16="http://schemas.microsoft.com/office/drawing/2014/main" id="{58DF02C2-FB8A-4E2A-8FE0-3B23D0BDCD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8463" y="2886075"/>
            <a:ext cx="45720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/>
            <a:r>
              <a:rPr lang="en-US" altLang="en-US" sz="8000">
                <a:solidFill>
                  <a:srgbClr val="C0E474"/>
                </a:solidFill>
                <a:latin typeface="Arial" panose="020B0604020202020204" pitchFamily="34" charset="0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04F80D7-FF61-4C34-A841-2BDCEAEEB23F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1C75B0-2D41-403B-8537-4E6C7A97CACE}" type="datetimeFigureOut">
              <a:rPr lang="en-US"/>
              <a:pPr>
                <a:defRPr/>
              </a:pPr>
              <a:t>10/5/2020</a:t>
            </a:fld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E23E70F6-04CC-41F7-8FB9-E8C4A856E9A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871CEAF7-E2AD-483C-87B6-B28C9301F97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377EFF98-89BB-4124-B640-7A6AC381DC2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17064337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7735112-DF7A-4C0A-B5D4-905E44B6DB94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A7F9D2-1DE1-4B8E-8812-AEE36D4E0D9E}" type="datetimeFigureOut">
              <a:rPr lang="en-US"/>
              <a:pPr>
                <a:defRPr/>
              </a:pPr>
              <a:t>10/5/2020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1922727-2628-4B6B-9939-1E7851EF0398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EDC611B-2941-4395-8FBF-6840ED5E57A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CC27A66B-1830-4417-AB88-4D6C6298455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36172986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C0C8AE-1F8D-4F56-8D34-AE5BCD4980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485E6-0629-4E64-BFA1-47875B7870FD}" type="datetimeFigureOut">
              <a:rPr lang="en-US"/>
              <a:pPr>
                <a:defRPr/>
              </a:pPr>
              <a:t>10/5/2020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FBA09B-EA4A-4606-AE7B-91BDA80D37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462AB0-036D-4903-8761-ACD8246A7A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EF61C3-735D-4159-BAF5-7FB9392E715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94602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F4CDD3-F5A0-4EFC-A03B-E49EE174F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18553B-F111-4BF6-A318-A2B033506CC1}" type="datetimeFigureOut">
              <a:rPr lang="en-US"/>
              <a:pPr>
                <a:defRPr/>
              </a:pPr>
              <a:t>10/5/2020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529D3F-614F-43D5-9662-CD681153D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ABC13B-AC03-4B43-84BC-8C60B40FF2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3D3B61-173D-4938-8EBF-AB72CE1C793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99033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6">
            <a:extLst>
              <a:ext uri="{FF2B5EF4-FFF2-40B4-BE49-F238E27FC236}">
                <a16:creationId xmlns:a16="http://schemas.microsoft.com/office/drawing/2014/main" id="{97742532-538F-4CDE-AAB7-A8DF3FA4D189}"/>
              </a:ext>
            </a:extLst>
          </p:cNvPr>
          <p:cNvGrpSpPr>
            <a:grpSpLocks/>
          </p:cNvGrpSpPr>
          <p:nvPr/>
        </p:nvGrpSpPr>
        <p:grpSpPr bwMode="auto">
          <a:xfrm>
            <a:off x="-7938" y="-7938"/>
            <a:ext cx="9169401" cy="6873876"/>
            <a:chOff x="-8467" y="-8468"/>
            <a:chExt cx="9169805" cy="6874935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200F6570-EC70-441A-8447-091FB6B2C78E}"/>
                </a:ext>
              </a:extLst>
            </p:cNvPr>
            <p:cNvSpPr/>
            <p:nvPr/>
          </p:nvSpPr>
          <p:spPr>
            <a:xfrm>
              <a:off x="-8467" y="4013290"/>
              <a:ext cx="457221" cy="285317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27C55E2C-5373-40A1-AD6B-9EB5DA2C2F44}"/>
                </a:ext>
              </a:extLst>
            </p:cNvPr>
            <p:cNvCxnSpPr/>
            <p:nvPr/>
          </p:nvCxnSpPr>
          <p:spPr>
            <a:xfrm flipV="1">
              <a:off x="5130497" y="4175239"/>
              <a:ext cx="4022902" cy="2683288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9EDC2E57-362F-41F9-A9E7-B1CE5F5DA1EC}"/>
                </a:ext>
              </a:extLst>
            </p:cNvPr>
            <p:cNvCxnSpPr/>
            <p:nvPr/>
          </p:nvCxnSpPr>
          <p:spPr>
            <a:xfrm>
              <a:off x="7041932" y="-529"/>
              <a:ext cx="1219254" cy="6859057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BB09A933-5FA2-4D13-BE58-161119AE0654}"/>
                </a:ext>
              </a:extLst>
            </p:cNvPr>
            <p:cNvSpPr/>
            <p:nvPr/>
          </p:nvSpPr>
          <p:spPr>
            <a:xfrm>
              <a:off x="6891113" y="-529"/>
              <a:ext cx="2270225" cy="686699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37E10FC0-EABF-4DC2-AC92-4092520CB8C9}"/>
                </a:ext>
              </a:extLst>
            </p:cNvPr>
            <p:cNvSpPr/>
            <p:nvPr/>
          </p:nvSpPr>
          <p:spPr>
            <a:xfrm>
              <a:off x="7205452" y="-8468"/>
              <a:ext cx="1947948" cy="6866996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760F59DE-6200-4A85-908E-3AA59D8CBECB}"/>
                </a:ext>
              </a:extLst>
            </p:cNvPr>
            <p:cNvSpPr/>
            <p:nvPr/>
          </p:nvSpPr>
          <p:spPr>
            <a:xfrm>
              <a:off x="6638689" y="3919613"/>
              <a:ext cx="2513124" cy="2938915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3BE6F9F7-4910-4563-AA37-3DFE20F27606}"/>
                </a:ext>
              </a:extLst>
            </p:cNvPr>
            <p:cNvSpPr/>
            <p:nvPr/>
          </p:nvSpPr>
          <p:spPr>
            <a:xfrm>
              <a:off x="7010180" y="-8468"/>
              <a:ext cx="2143219" cy="6866996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83C3F7F1-516C-4653-8A6D-180076D5A2FB}"/>
                </a:ext>
              </a:extLst>
            </p:cNvPr>
            <p:cNvSpPr/>
            <p:nvPr/>
          </p:nvSpPr>
          <p:spPr>
            <a:xfrm>
              <a:off x="8296112" y="-8468"/>
              <a:ext cx="857288" cy="6866996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316FA1E5-2706-43E8-9FBB-90A36157D373}"/>
                </a:ext>
              </a:extLst>
            </p:cNvPr>
            <p:cNvSpPr/>
            <p:nvPr/>
          </p:nvSpPr>
          <p:spPr>
            <a:xfrm>
              <a:off x="8077027" y="-8468"/>
              <a:ext cx="1066847" cy="6866996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F7BC32F1-0736-4301-9803-F93278079438}"/>
                </a:ext>
              </a:extLst>
            </p:cNvPr>
            <p:cNvSpPr/>
            <p:nvPr/>
          </p:nvSpPr>
          <p:spPr>
            <a:xfrm>
              <a:off x="8059564" y="4894488"/>
              <a:ext cx="1095423" cy="1964040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027" name="Title Placeholder 1">
            <a:extLst>
              <a:ext uri="{FF2B5EF4-FFF2-40B4-BE49-F238E27FC236}">
                <a16:creationId xmlns:a16="http://schemas.microsoft.com/office/drawing/2014/main" id="{758E7DB2-4856-4CB2-8D9B-4323EEBABE9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609600"/>
            <a:ext cx="6348413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Text Placeholder 2">
            <a:extLst>
              <a:ext uri="{FF2B5EF4-FFF2-40B4-BE49-F238E27FC236}">
                <a16:creationId xmlns:a16="http://schemas.microsoft.com/office/drawing/2014/main" id="{D38DDD6C-3E6F-45B4-B883-C5E731FAB22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2160588"/>
            <a:ext cx="6348413" cy="3881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588673-CBD4-4141-B438-B1034B813A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05438" y="6042025"/>
            <a:ext cx="6842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2B11DCC-95F8-4DF1-8968-FD2682BC3F88}" type="datetimeFigureOut">
              <a:rPr lang="en-US"/>
              <a:pPr>
                <a:defRPr/>
              </a:pPr>
              <a:t>10/5/2020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35F90B-772A-4096-A4FF-AA537E0E2D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09600" y="6042025"/>
            <a:ext cx="462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1144E-A016-4804-BDD0-A4AB63A6A4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45250" y="6042025"/>
            <a:ext cx="512763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>
                <a:solidFill>
                  <a:schemeClr val="accent1"/>
                </a:solidFill>
              </a:defRPr>
            </a:lvl1pPr>
          </a:lstStyle>
          <a:p>
            <a:fld id="{48293502-EA2B-4D18-BAA4-D0F96666A626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2" r:id="rId1"/>
    <p:sldLayoutId id="2147483969" r:id="rId2"/>
    <p:sldLayoutId id="2147483970" r:id="rId3"/>
    <p:sldLayoutId id="2147483971" r:id="rId4"/>
    <p:sldLayoutId id="2147483972" r:id="rId5"/>
    <p:sldLayoutId id="2147483973" r:id="rId6"/>
    <p:sldLayoutId id="2147483974" r:id="rId7"/>
    <p:sldLayoutId id="2147483975" r:id="rId8"/>
    <p:sldLayoutId id="2147483976" r:id="rId9"/>
    <p:sldLayoutId id="2147483977" r:id="rId10"/>
    <p:sldLayoutId id="2147483983" r:id="rId11"/>
    <p:sldLayoutId id="2147483978" r:id="rId12"/>
    <p:sldLayoutId id="2147483984" r:id="rId13"/>
    <p:sldLayoutId id="2147483979" r:id="rId14"/>
    <p:sldLayoutId id="2147483980" r:id="rId15"/>
    <p:sldLayoutId id="2147483981" r:id="rId16"/>
  </p:sldLayoutIdLst>
  <p:hf sldNum="0" hdr="0" dt="0"/>
  <p:txStyles>
    <p:titleStyle>
      <a:lvl1pPr algn="l" defTabSz="457200" rtl="0" fontAlgn="base">
        <a:spcBef>
          <a:spcPct val="0"/>
        </a:spcBef>
        <a:spcAft>
          <a:spcPct val="0"/>
        </a:spcAft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defTabSz="457200" rtl="0" fontAlgn="base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2pPr>
      <a:lvl3pPr algn="l" defTabSz="457200" rtl="0" fontAlgn="base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3pPr>
      <a:lvl4pPr algn="l" defTabSz="457200" rtl="0" fontAlgn="base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4pPr>
      <a:lvl5pPr algn="l" defTabSz="457200" rtl="0" fontAlgn="base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fontAlgn="base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kern="1200">
          <a:solidFill>
            <a:srgbClr val="404040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600" kern="1200">
          <a:solidFill>
            <a:srgbClr val="404040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400" kern="1200">
          <a:solidFill>
            <a:srgbClr val="404040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200" kern="1200">
          <a:solidFill>
            <a:srgbClr val="404040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200" kern="1200">
          <a:solidFill>
            <a:srgbClr val="404040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33E2C0BB-6389-4CC4-979F-D8A511FC802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Session4-1 Java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5F0D9F43-590C-48CA-BD04-9E88551924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Selection part 2:</a:t>
            </a:r>
          </a:p>
          <a:p>
            <a:pPr lvl="1"/>
            <a:r>
              <a:rPr lang="en-GB" altLang="en-US" dirty="0"/>
              <a:t>nested ifs</a:t>
            </a:r>
          </a:p>
          <a:p>
            <a:pPr lvl="1"/>
            <a:r>
              <a:rPr lang="en-GB" altLang="en-US" dirty="0"/>
              <a:t>else if</a:t>
            </a:r>
          </a:p>
          <a:p>
            <a:pPr lvl="1"/>
            <a:r>
              <a:rPr lang="en-GB" altLang="en-US" dirty="0"/>
              <a:t>combining conditions</a:t>
            </a:r>
          </a:p>
        </p:txBody>
      </p:sp>
      <p:sp>
        <p:nvSpPr>
          <p:cNvPr id="7172" name="Footer Placeholder 3">
            <a:extLst>
              <a:ext uri="{FF2B5EF4-FFF2-40B4-BE49-F238E27FC236}">
                <a16:creationId xmlns:a16="http://schemas.microsoft.com/office/drawing/2014/main" id="{75B94E03-5DC7-4A4F-BC26-5BFD0F66B1E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50B6DD0C-1C2A-4BD5-8C79-912561AF115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Nested Branches Pattern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C5C4F28C-1742-4EF8-AC71-1CCB0C568D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724025"/>
            <a:ext cx="7115175" cy="4114800"/>
          </a:xfrm>
        </p:spPr>
        <p:txBody>
          <a:bodyPr rtlCol="0">
            <a:normAutofit fontScale="92500" lnSpcReduction="10000"/>
          </a:bodyPr>
          <a:lstStyle/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sz="2800" b="1">
                <a:solidFill>
                  <a:schemeClr val="tx1">
                    <a:lumMod val="75000"/>
                    <a:lumOff val="25000"/>
                  </a:schemeClr>
                </a:solidFill>
              </a:rPr>
              <a:t>if(</a:t>
            </a:r>
            <a:r>
              <a:rPr lang="en-GB" altLang="en-US" sz="2800" b="1" i="1">
                <a:solidFill>
                  <a:schemeClr val="tx1">
                    <a:lumMod val="75000"/>
                    <a:lumOff val="25000"/>
                  </a:schemeClr>
                </a:solidFill>
              </a:rPr>
              <a:t>condition1</a:t>
            </a:r>
            <a:r>
              <a:rPr lang="en-GB" altLang="en-US" sz="2800" b="1">
                <a:solidFill>
                  <a:schemeClr val="tx1">
                    <a:lumMod val="75000"/>
                    <a:lumOff val="25000"/>
                  </a:schemeClr>
                </a:solidFill>
              </a:rPr>
              <a:t>)</a:t>
            </a:r>
          </a:p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sz="2800" b="1">
                <a:solidFill>
                  <a:schemeClr val="tx1">
                    <a:lumMod val="75000"/>
                    <a:lumOff val="25000"/>
                  </a:schemeClr>
                </a:solidFill>
              </a:rPr>
              <a:t>{</a:t>
            </a:r>
          </a:p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sz="2800" b="1">
                <a:solidFill>
                  <a:schemeClr val="tx1">
                    <a:lumMod val="75000"/>
                    <a:lumOff val="25000"/>
                  </a:schemeClr>
                </a:solidFill>
              </a:rPr>
              <a:t>    if(</a:t>
            </a:r>
            <a:r>
              <a:rPr lang="en-GB" altLang="en-US" sz="2800" b="1" i="1">
                <a:solidFill>
                  <a:schemeClr val="tx1">
                    <a:lumMod val="75000"/>
                    <a:lumOff val="25000"/>
                  </a:schemeClr>
                </a:solidFill>
              </a:rPr>
              <a:t>condition2</a:t>
            </a:r>
            <a:r>
              <a:rPr lang="en-GB" altLang="en-US" sz="2800" b="1">
                <a:solidFill>
                  <a:schemeClr val="tx1">
                    <a:lumMod val="75000"/>
                    <a:lumOff val="25000"/>
                  </a:schemeClr>
                </a:solidFill>
              </a:rPr>
              <a:t>)</a:t>
            </a:r>
          </a:p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sz="2800" b="1">
                <a:solidFill>
                  <a:schemeClr val="tx1">
                    <a:lumMod val="75000"/>
                    <a:lumOff val="25000"/>
                  </a:schemeClr>
                </a:solidFill>
              </a:rPr>
              <a:t>    {</a:t>
            </a:r>
          </a:p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sz="2800">
                <a:solidFill>
                  <a:schemeClr val="tx1">
                    <a:lumMod val="75000"/>
                    <a:lumOff val="25000"/>
                  </a:schemeClr>
                </a:solidFill>
              </a:rPr>
              <a:t>	// Code here </a:t>
            </a:r>
          </a:p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sz="2800">
                <a:solidFill>
                  <a:schemeClr val="tx1">
                    <a:lumMod val="75000"/>
                    <a:lumOff val="25000"/>
                  </a:schemeClr>
                </a:solidFill>
              </a:rPr>
              <a:t>         // (condition1 and condition 2 are true)</a:t>
            </a:r>
          </a:p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sz="2800" b="1">
                <a:solidFill>
                  <a:schemeClr val="tx1">
                    <a:lumMod val="75000"/>
                    <a:lumOff val="25000"/>
                  </a:schemeClr>
                </a:solidFill>
              </a:rPr>
              <a:t>    }</a:t>
            </a:r>
          </a:p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sz="2800" b="1">
                <a:solidFill>
                  <a:schemeClr val="tx1">
                    <a:lumMod val="75000"/>
                    <a:lumOff val="25000"/>
                  </a:schemeClr>
                </a:solidFill>
              </a:rPr>
              <a:t>}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5A4D4E30-575E-4787-B7D1-BEA93CFD41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377825"/>
            <a:ext cx="6348413" cy="1320800"/>
          </a:xfrm>
        </p:spPr>
        <p:txBody>
          <a:bodyPr/>
          <a:lstStyle/>
          <a:p>
            <a:r>
              <a:rPr lang="en-GB" altLang="en-US"/>
              <a:t>Else If Pattern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9CF933CC-BA93-40B4-9E70-B12776743D0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47750" y="949325"/>
            <a:ext cx="7029450" cy="4114800"/>
          </a:xfrm>
        </p:spPr>
        <p:txBody>
          <a:bodyPr/>
          <a:lstStyle/>
          <a:p>
            <a:r>
              <a:rPr lang="en-GB" altLang="en-US" dirty="0"/>
              <a:t>When condition must be checked </a:t>
            </a:r>
            <a:r>
              <a:rPr lang="en-GB" altLang="en-US" b="1" u="sng" dirty="0">
                <a:solidFill>
                  <a:srgbClr val="FF0000"/>
                </a:solidFill>
              </a:rPr>
              <a:t>immediately</a:t>
            </a:r>
            <a:r>
              <a:rPr lang="en-GB" altLang="en-US" dirty="0">
                <a:solidFill>
                  <a:srgbClr val="FF0000"/>
                </a:solidFill>
              </a:rPr>
              <a:t> </a:t>
            </a:r>
            <a:r>
              <a:rPr lang="en-GB" altLang="en-US" dirty="0"/>
              <a:t>after else</a:t>
            </a:r>
          </a:p>
          <a:p>
            <a:endParaRPr lang="en-GB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F3DDF3-4D24-4BBD-BC5B-A92CCDA6C174}"/>
              </a:ext>
            </a:extLst>
          </p:cNvPr>
          <p:cNvSpPr txBox="1"/>
          <p:nvPr/>
        </p:nvSpPr>
        <p:spPr>
          <a:xfrm>
            <a:off x="804863" y="1590675"/>
            <a:ext cx="2209800" cy="4800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n-lt"/>
              </a:rPr>
              <a:t>if(condition1)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{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n-lt"/>
              </a:rPr>
              <a:t>    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+mn-lt"/>
              </a:rPr>
              <a:t>// Code here</a:t>
            </a:r>
            <a:br>
              <a:rPr lang="en-GB" dirty="0">
                <a:solidFill>
                  <a:schemeClr val="accent2">
                    <a:lumMod val="75000"/>
                  </a:schemeClr>
                </a:solidFill>
                <a:latin typeface="+mn-lt"/>
              </a:rPr>
            </a:br>
            <a:r>
              <a:rPr lang="en-GB" dirty="0">
                <a:latin typeface="+mn-lt"/>
              </a:rPr>
              <a:t>}</a:t>
            </a:r>
            <a:br>
              <a:rPr lang="en-GB" dirty="0">
                <a:latin typeface="+mn-lt"/>
              </a:rPr>
            </a:br>
            <a:r>
              <a:rPr lang="en-GB" dirty="0">
                <a:solidFill>
                  <a:srgbClr val="FF0000"/>
                </a:solidFill>
                <a:latin typeface="+mn-lt"/>
              </a:rPr>
              <a:t>else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{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     </a:t>
            </a:r>
            <a:r>
              <a:rPr lang="en-GB" i="1" dirty="0">
                <a:latin typeface="+mn-lt"/>
              </a:rPr>
              <a:t>// No code here!!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     </a:t>
            </a:r>
            <a:r>
              <a:rPr lang="en-GB" dirty="0">
                <a:solidFill>
                  <a:srgbClr val="FF0000"/>
                </a:solidFill>
                <a:latin typeface="+mn-lt"/>
              </a:rPr>
              <a:t>if</a:t>
            </a:r>
            <a:r>
              <a:rPr lang="en-GB" dirty="0">
                <a:latin typeface="+mn-lt"/>
              </a:rPr>
              <a:t> ( condition2 )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     {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      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  <a:latin typeface="+mn-lt"/>
              </a:rPr>
              <a:t>// Code here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n-lt"/>
              </a:rPr>
              <a:t>     }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     else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     {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          </a:t>
            </a:r>
            <a:r>
              <a:rPr lang="en-GB" dirty="0">
                <a:solidFill>
                  <a:srgbClr val="0070C0"/>
                </a:solidFill>
                <a:latin typeface="+mn-lt"/>
              </a:rPr>
              <a:t>// Code here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n-lt"/>
              </a:rPr>
              <a:t>     }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     </a:t>
            </a:r>
            <a:r>
              <a:rPr lang="en-GB" i="1" dirty="0">
                <a:latin typeface="+mn-lt"/>
              </a:rPr>
              <a:t>// No code here!!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}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B11967E-779A-4E85-A832-78A6B11C88CE}"/>
              </a:ext>
            </a:extLst>
          </p:cNvPr>
          <p:cNvSpPr txBox="1"/>
          <p:nvPr/>
        </p:nvSpPr>
        <p:spPr>
          <a:xfrm>
            <a:off x="5878513" y="1590675"/>
            <a:ext cx="2236787" cy="3416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n-lt"/>
              </a:rPr>
              <a:t>if(condition1)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{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n-lt"/>
              </a:rPr>
              <a:t>    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+mn-lt"/>
              </a:rPr>
              <a:t>// Code here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}</a:t>
            </a:r>
            <a:br>
              <a:rPr lang="en-GB" dirty="0">
                <a:latin typeface="+mn-lt"/>
              </a:rPr>
            </a:br>
            <a:r>
              <a:rPr lang="en-GB" b="1" dirty="0">
                <a:solidFill>
                  <a:srgbClr val="FF0000"/>
                </a:solidFill>
                <a:latin typeface="+mn-lt"/>
              </a:rPr>
              <a:t>else  if</a:t>
            </a:r>
            <a:r>
              <a:rPr lang="en-GB" dirty="0">
                <a:latin typeface="+mn-lt"/>
              </a:rPr>
              <a:t>( condition2 )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{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    </a:t>
            </a:r>
            <a:r>
              <a:rPr lang="en-GB" dirty="0">
                <a:solidFill>
                  <a:schemeClr val="accent5">
                    <a:lumMod val="25000"/>
                  </a:schemeClr>
                </a:solidFill>
                <a:latin typeface="+mn-lt"/>
              </a:rPr>
              <a:t>// Code here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}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else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n-lt"/>
              </a:rPr>
              <a:t>{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n-lt"/>
              </a:rPr>
              <a:t>     </a:t>
            </a:r>
            <a:r>
              <a:rPr lang="en-GB" dirty="0">
                <a:solidFill>
                  <a:srgbClr val="0070C0"/>
                </a:solidFill>
                <a:latin typeface="+mn-lt"/>
              </a:rPr>
              <a:t>// Code here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n-lt"/>
              </a:rPr>
              <a:t>}</a:t>
            </a:r>
          </a:p>
        </p:txBody>
      </p:sp>
      <p:sp>
        <p:nvSpPr>
          <p:cNvPr id="10247" name="Right Arrow 6">
            <a:extLst>
              <a:ext uri="{FF2B5EF4-FFF2-40B4-BE49-F238E27FC236}">
                <a16:creationId xmlns:a16="http://schemas.microsoft.com/office/drawing/2014/main" id="{A46A5D87-C809-4DF8-A4E9-444C631880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30613" y="2446338"/>
            <a:ext cx="1587500" cy="692150"/>
          </a:xfrm>
          <a:prstGeom prst="rightArrow">
            <a:avLst>
              <a:gd name="adj1" fmla="val 50000"/>
              <a:gd name="adj2" fmla="val 50023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BECOMES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78649526-C8F2-40D7-86D4-647A2AC0D93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Problem Solving: Number Line Technique</a:t>
            </a:r>
          </a:p>
        </p:txBody>
      </p:sp>
      <p:cxnSp>
        <p:nvCxnSpPr>
          <p:cNvPr id="11268" name="Straight Connector 5">
            <a:extLst>
              <a:ext uri="{FF2B5EF4-FFF2-40B4-BE49-F238E27FC236}">
                <a16:creationId xmlns:a16="http://schemas.microsoft.com/office/drawing/2014/main" id="{CF115DB3-AA98-4697-8029-CAC29353B34B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650875" y="3468688"/>
            <a:ext cx="7899400" cy="23812"/>
          </a:xfrm>
          <a:prstGeom prst="line">
            <a:avLst/>
          </a:prstGeom>
          <a:noFill/>
          <a:ln w="5080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269" name="Straight Connector 7">
            <a:extLst>
              <a:ext uri="{FF2B5EF4-FFF2-40B4-BE49-F238E27FC236}">
                <a16:creationId xmlns:a16="http://schemas.microsoft.com/office/drawing/2014/main" id="{F52380E3-730F-4B8A-B94E-61AB6C86E116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776538" y="2611438"/>
            <a:ext cx="0" cy="1647825"/>
          </a:xfrm>
          <a:prstGeom prst="line">
            <a:avLst/>
          </a:prstGeom>
          <a:noFill/>
          <a:ln w="34925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270" name="Straight Connector 9">
            <a:extLst>
              <a:ext uri="{FF2B5EF4-FFF2-40B4-BE49-F238E27FC236}">
                <a16:creationId xmlns:a16="http://schemas.microsoft.com/office/drawing/2014/main" id="{22A73C00-151E-4603-86A8-CC7157FA66DD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6223000" y="2611438"/>
            <a:ext cx="0" cy="1647825"/>
          </a:xfrm>
          <a:prstGeom prst="line">
            <a:avLst/>
          </a:prstGeom>
          <a:noFill/>
          <a:ln w="34925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271" name="TextBox 10">
            <a:extLst>
              <a:ext uri="{FF2B5EF4-FFF2-40B4-BE49-F238E27FC236}">
                <a16:creationId xmlns:a16="http://schemas.microsoft.com/office/drawing/2014/main" id="{7C4AC73C-46C3-495A-87C7-9ADBB9452D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06675" y="2259013"/>
            <a:ext cx="3381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A</a:t>
            </a:r>
          </a:p>
        </p:txBody>
      </p:sp>
      <p:sp>
        <p:nvSpPr>
          <p:cNvPr id="11272" name="TextBox 11">
            <a:extLst>
              <a:ext uri="{FF2B5EF4-FFF2-40B4-BE49-F238E27FC236}">
                <a16:creationId xmlns:a16="http://schemas.microsoft.com/office/drawing/2014/main" id="{B2A3BD9D-4D14-461D-8FCD-100AA6FC1D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48138" y="3506788"/>
            <a:ext cx="3524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X</a:t>
            </a:r>
          </a:p>
        </p:txBody>
      </p:sp>
      <p:sp>
        <p:nvSpPr>
          <p:cNvPr id="11273" name="TextBox 12">
            <a:extLst>
              <a:ext uri="{FF2B5EF4-FFF2-40B4-BE49-F238E27FC236}">
                <a16:creationId xmlns:a16="http://schemas.microsoft.com/office/drawing/2014/main" id="{EFF7D150-B884-408D-A63D-F9228DFBD0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54725" y="2259013"/>
            <a:ext cx="3508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B</a:t>
            </a:r>
          </a:p>
        </p:txBody>
      </p:sp>
      <p:sp>
        <p:nvSpPr>
          <p:cNvPr id="11274" name="TextBox 13">
            <a:extLst>
              <a:ext uri="{FF2B5EF4-FFF2-40B4-BE49-F238E27FC236}">
                <a16:creationId xmlns:a16="http://schemas.microsoft.com/office/drawing/2014/main" id="{D4446D8E-3B13-43C6-8396-126F8BA069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7175" y="2655888"/>
            <a:ext cx="7429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X &lt; A</a:t>
            </a:r>
          </a:p>
        </p:txBody>
      </p:sp>
      <p:sp>
        <p:nvSpPr>
          <p:cNvPr id="11275" name="TextBox 14">
            <a:extLst>
              <a:ext uri="{FF2B5EF4-FFF2-40B4-BE49-F238E27FC236}">
                <a16:creationId xmlns:a16="http://schemas.microsoft.com/office/drawing/2014/main" id="{491C57FD-4FD3-475E-87C7-D0B0512CB5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35775" y="3743325"/>
            <a:ext cx="7556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X &gt; B</a:t>
            </a:r>
          </a:p>
        </p:txBody>
      </p:sp>
      <p:cxnSp>
        <p:nvCxnSpPr>
          <p:cNvPr id="11276" name="Straight Arrow Connector 16">
            <a:extLst>
              <a:ext uri="{FF2B5EF4-FFF2-40B4-BE49-F238E27FC236}">
                <a16:creationId xmlns:a16="http://schemas.microsoft.com/office/drawing/2014/main" id="{F3663E6A-FDD7-4C89-9F47-4A93D409798B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654050" y="3057525"/>
            <a:ext cx="2125663" cy="0"/>
          </a:xfrm>
          <a:prstGeom prst="straightConnector1">
            <a:avLst/>
          </a:prstGeom>
          <a:noFill/>
          <a:ln w="149225" algn="ctr">
            <a:solidFill>
              <a:schemeClr val="tx2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277" name="Straight Arrow Connector 17">
            <a:extLst>
              <a:ext uri="{FF2B5EF4-FFF2-40B4-BE49-F238E27FC236}">
                <a16:creationId xmlns:a16="http://schemas.microsoft.com/office/drawing/2014/main" id="{B28EC38D-6A14-48A8-9368-BFC0BAA0826D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6223000" y="4121150"/>
            <a:ext cx="2320925" cy="19050"/>
          </a:xfrm>
          <a:prstGeom prst="straightConnector1">
            <a:avLst/>
          </a:prstGeom>
          <a:noFill/>
          <a:ln w="149225" algn="ctr">
            <a:solidFill>
              <a:schemeClr val="tx2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278" name="Straight Arrow Connector 19">
            <a:extLst>
              <a:ext uri="{FF2B5EF4-FFF2-40B4-BE49-F238E27FC236}">
                <a16:creationId xmlns:a16="http://schemas.microsoft.com/office/drawing/2014/main" id="{423C66AC-DDDA-4660-80AD-44D70FA8B421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650875" y="4138613"/>
            <a:ext cx="5572125" cy="9525"/>
          </a:xfrm>
          <a:prstGeom prst="straightConnector1">
            <a:avLst/>
          </a:prstGeom>
          <a:noFill/>
          <a:ln w="149225" algn="ctr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279" name="Straight Arrow Connector 24">
            <a:extLst>
              <a:ext uri="{FF2B5EF4-FFF2-40B4-BE49-F238E27FC236}">
                <a16:creationId xmlns:a16="http://schemas.microsoft.com/office/drawing/2014/main" id="{EAFC8F2C-B9BC-4114-BE3C-0B7AF3C70DBF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773363" y="3057525"/>
            <a:ext cx="5703887" cy="0"/>
          </a:xfrm>
          <a:prstGeom prst="straightConnector1">
            <a:avLst/>
          </a:prstGeom>
          <a:noFill/>
          <a:ln w="149225" algn="ctr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E6CCD254-5356-4631-977F-838EA76281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52413"/>
            <a:ext cx="6348413" cy="1320800"/>
          </a:xfrm>
        </p:spPr>
        <p:txBody>
          <a:bodyPr/>
          <a:lstStyle/>
          <a:p>
            <a:r>
              <a:rPr lang="en-GB" altLang="en-US"/>
              <a:t>Exercise 1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F15993A0-6966-4206-B4A5-BD14D44ECB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382713"/>
            <a:ext cx="4168775" cy="3400425"/>
          </a:xfrm>
        </p:spPr>
        <p:txBody>
          <a:bodyPr rtlCol="0"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Enter price and quantity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If the price exceeds 200 and the quantity is 10 or more then give a discount of 10% on the total price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Enter the temperature and pressure of a boiler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When the temperature is over 728</a:t>
            </a:r>
            <a:r>
              <a:rPr lang="en-GB" altLang="en-US" sz="2400" b="1" baseline="30000">
                <a:solidFill>
                  <a:schemeClr val="tx1">
                    <a:lumMod val="75000"/>
                    <a:lumOff val="25000"/>
                  </a:schemeClr>
                </a:solidFill>
              </a:rPr>
              <a:t>o</a:t>
            </a: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 C display “Temperature is over 728 degrees” and when the pressure </a:t>
            </a:r>
            <a:r>
              <a:rPr lang="en-GB" altLang="en-US" u="sng">
                <a:solidFill>
                  <a:schemeClr val="tx1">
                    <a:lumMod val="75000"/>
                    <a:lumOff val="25000"/>
                  </a:schemeClr>
                </a:solidFill>
              </a:rPr>
              <a:t>also</a:t>
            </a: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 reaches182 then display a message “Pressure too high for current temperature”. Otherwise, display “All OK”</a:t>
            </a:r>
          </a:p>
        </p:txBody>
      </p:sp>
      <p:sp>
        <p:nvSpPr>
          <p:cNvPr id="12292" name="Footer Placeholder 3">
            <a:extLst>
              <a:ext uri="{FF2B5EF4-FFF2-40B4-BE49-F238E27FC236}">
                <a16:creationId xmlns:a16="http://schemas.microsoft.com/office/drawing/2014/main" id="{817DFB54-83AE-45A2-999E-AF5232BAB0A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7B412B7-86A5-46E9-8285-47B258F05F69}"/>
              </a:ext>
            </a:extLst>
          </p:cNvPr>
          <p:cNvSpPr txBox="1">
            <a:spLocks/>
          </p:cNvSpPr>
          <p:nvPr/>
        </p:nvSpPr>
        <p:spPr bwMode="auto">
          <a:xfrm>
            <a:off x="4751388" y="1382713"/>
            <a:ext cx="4192587" cy="340042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dirty="0"/>
              <a:t>Enter the title, category and publisher of a book</a:t>
            </a:r>
          </a:p>
          <a:p>
            <a:pPr>
              <a:defRPr/>
            </a:pPr>
            <a:r>
              <a:rPr lang="en-GB" altLang="en-US" dirty="0"/>
              <a:t>All books by O’Reilly or </a:t>
            </a:r>
            <a:r>
              <a:rPr lang="en-GB" dirty="0" err="1"/>
              <a:t>Quercus</a:t>
            </a:r>
            <a:r>
              <a:rPr lang="en-GB" altLang="en-US" dirty="0"/>
              <a:t> should result in a message saying “We don’t sell books by these publishers”</a:t>
            </a:r>
          </a:p>
          <a:p>
            <a:pPr>
              <a:defRPr/>
            </a:pPr>
            <a:r>
              <a:rPr lang="en-GB" altLang="en-US" dirty="0"/>
              <a:t>All books in the category Fiction should result in a message “We don’t sell this type of book”</a:t>
            </a:r>
          </a:p>
          <a:p>
            <a:pPr>
              <a:defRPr/>
            </a:pPr>
            <a:r>
              <a:rPr lang="en-GB" kern="0" dirty="0"/>
              <a:t>Constraint: Only one message should be displayed</a:t>
            </a:r>
          </a:p>
        </p:txBody>
      </p:sp>
      <p:sp>
        <p:nvSpPr>
          <p:cNvPr id="12294" name="TextBox 5">
            <a:extLst>
              <a:ext uri="{FF2B5EF4-FFF2-40B4-BE49-F238E27FC236}">
                <a16:creationId xmlns:a16="http://schemas.microsoft.com/office/drawing/2014/main" id="{10D47641-794D-48D4-96FF-193C0E9307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48425" y="5986463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>
                <a:solidFill>
                  <a:srgbClr val="FF0000"/>
                </a:solidFill>
                <a:latin typeface="Helvetica" panose="020B0604020202020204" pitchFamily="34" charset="0"/>
              </a:rPr>
              <a:t>Write the code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DF273E1-EAB2-4162-AB78-7DFA0F1C4347}"/>
              </a:ext>
            </a:extLst>
          </p:cNvPr>
          <p:cNvSpPr txBox="1">
            <a:spLocks/>
          </p:cNvSpPr>
          <p:nvPr/>
        </p:nvSpPr>
        <p:spPr bwMode="auto">
          <a:xfrm>
            <a:off x="1047750" y="825500"/>
            <a:ext cx="7218363" cy="60007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kern="0" dirty="0"/>
              <a:t>Complete the following branch statements: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0914B39E-8198-40DE-A1AC-D9C048DAC12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344488"/>
            <a:ext cx="6348413" cy="1320800"/>
          </a:xfrm>
        </p:spPr>
        <p:txBody>
          <a:bodyPr/>
          <a:lstStyle/>
          <a:p>
            <a:r>
              <a:rPr lang="en-GB" altLang="en-US"/>
              <a:t>Exercise 2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41B9CDC4-5A3A-4FEC-9564-B39A4BCA0F2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The user enters the number of students that entered a building and the number of students that left</a:t>
            </a:r>
          </a:p>
          <a:p>
            <a:r>
              <a:rPr lang="en-GB" altLang="en-US"/>
              <a:t>The user is asked if the alarm should be armed, and enters “yes” or “no”</a:t>
            </a:r>
          </a:p>
          <a:p>
            <a:r>
              <a:rPr lang="en-GB" altLang="en-US"/>
              <a:t>If some of the students remain in the building display an alarm message “Students left in the building”. However, this message should not be shown if the alarm is not armed.</a:t>
            </a:r>
          </a:p>
          <a:p>
            <a:r>
              <a:rPr lang="en-GB" altLang="en-US"/>
              <a:t>When the building is empty a simple “Building is empty” message should be displayed.</a:t>
            </a:r>
          </a:p>
        </p:txBody>
      </p:sp>
      <p:sp>
        <p:nvSpPr>
          <p:cNvPr id="13316" name="Footer Placeholder 3">
            <a:extLst>
              <a:ext uri="{FF2B5EF4-FFF2-40B4-BE49-F238E27FC236}">
                <a16:creationId xmlns:a16="http://schemas.microsoft.com/office/drawing/2014/main" id="{A2A7B54C-9286-461D-AF8B-07D2817FE2D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  <p:sp>
        <p:nvSpPr>
          <p:cNvPr id="13317" name="TextBox 5">
            <a:extLst>
              <a:ext uri="{FF2B5EF4-FFF2-40B4-BE49-F238E27FC236}">
                <a16:creationId xmlns:a16="http://schemas.microsoft.com/office/drawing/2014/main" id="{11A1533A-7CC4-42D8-ACE7-8246D9FC63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63888" y="5838825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>
                <a:solidFill>
                  <a:srgbClr val="FF0000"/>
                </a:solidFill>
                <a:latin typeface="Helvetica" panose="020B0604020202020204" pitchFamily="34" charset="0"/>
              </a:rPr>
              <a:t>Write the code</a:t>
            </a:r>
          </a:p>
        </p:txBody>
      </p:sp>
      <p:sp>
        <p:nvSpPr>
          <p:cNvPr id="13318" name="TextBox 1">
            <a:extLst>
              <a:ext uri="{FF2B5EF4-FFF2-40B4-BE49-F238E27FC236}">
                <a16:creationId xmlns:a16="http://schemas.microsoft.com/office/drawing/2014/main" id="{331B1A8F-27A3-42A6-8D92-39E63089F5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7750" y="1004888"/>
            <a:ext cx="70024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>
                <a:solidFill>
                  <a:srgbClr val="FF0000"/>
                </a:solidFill>
                <a:latin typeface="Helvetica" panose="020B0604020202020204" pitchFamily="34" charset="0"/>
              </a:rPr>
              <a:t>READ CAREFULLY TO GET ORDER OF THE LOGIC CORRECT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8328EF61-64B0-466B-BE90-80DDB792BA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50800"/>
            <a:ext cx="6348413" cy="1320800"/>
          </a:xfrm>
        </p:spPr>
        <p:txBody>
          <a:bodyPr/>
          <a:lstStyle/>
          <a:p>
            <a:r>
              <a:rPr lang="en-GB" altLang="en-US"/>
              <a:t>Exercise 3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8095DDC6-9C4D-442F-ADE3-E33D917063B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38150" y="1260475"/>
            <a:ext cx="4168775" cy="4845050"/>
          </a:xfrm>
        </p:spPr>
        <p:txBody>
          <a:bodyPr/>
          <a:lstStyle/>
          <a:p>
            <a:r>
              <a:rPr lang="en-GB" altLang="en-US"/>
              <a:t>Enter name of the farmer</a:t>
            </a:r>
          </a:p>
          <a:p>
            <a:r>
              <a:rPr lang="en-GB" altLang="en-US"/>
              <a:t>Farmer “Bob” may enter the number of sheep he</a:t>
            </a:r>
          </a:p>
          <a:p>
            <a:pPr lvl="1"/>
            <a:r>
              <a:rPr lang="en-GB" altLang="en-US"/>
              <a:t>currently owns (can be zero)</a:t>
            </a:r>
          </a:p>
          <a:p>
            <a:pPr lvl="1"/>
            <a:r>
              <a:rPr lang="en-GB" altLang="en-US"/>
              <a:t>he recently bought</a:t>
            </a:r>
          </a:p>
          <a:p>
            <a:pPr lvl="1"/>
            <a:r>
              <a:rPr lang="en-GB" altLang="en-US"/>
              <a:t>he recently sold</a:t>
            </a:r>
          </a:p>
          <a:p>
            <a:r>
              <a:rPr lang="en-GB" altLang="en-US"/>
              <a:t>Farmer “Tom” may enter the number of cows he</a:t>
            </a:r>
          </a:p>
          <a:p>
            <a:pPr lvl="1"/>
            <a:r>
              <a:rPr lang="en-GB" altLang="en-US"/>
              <a:t>currently owns (can be zero)</a:t>
            </a:r>
          </a:p>
          <a:p>
            <a:pPr lvl="1"/>
            <a:r>
              <a:rPr lang="en-GB" altLang="en-US"/>
              <a:t>he recently bought/sold</a:t>
            </a:r>
          </a:p>
          <a:p>
            <a:r>
              <a:rPr lang="en-GB" altLang="en-US"/>
              <a:t>Display the number of animals the farmer owns</a:t>
            </a:r>
          </a:p>
        </p:txBody>
      </p:sp>
      <p:sp>
        <p:nvSpPr>
          <p:cNvPr id="14340" name="Footer Placeholder 3">
            <a:extLst>
              <a:ext uri="{FF2B5EF4-FFF2-40B4-BE49-F238E27FC236}">
                <a16:creationId xmlns:a16="http://schemas.microsoft.com/office/drawing/2014/main" id="{446B21AB-4280-4AE1-A43B-DB79267774B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E4C515A-EAEC-453A-9063-416130E29421}"/>
              </a:ext>
            </a:extLst>
          </p:cNvPr>
          <p:cNvSpPr txBox="1">
            <a:spLocks/>
          </p:cNvSpPr>
          <p:nvPr/>
        </p:nvSpPr>
        <p:spPr bwMode="auto">
          <a:xfrm>
            <a:off x="4919663" y="1089025"/>
            <a:ext cx="4192587" cy="4457700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dirty="0"/>
              <a:t>Enter the type of farm: “arable” or “dairy”</a:t>
            </a:r>
          </a:p>
          <a:p>
            <a:pPr>
              <a:defRPr/>
            </a:pPr>
            <a:r>
              <a:rPr lang="en-GB" kern="0" dirty="0"/>
              <a:t>Arable farmers enter size of the field and the profit made per m</a:t>
            </a:r>
            <a:r>
              <a:rPr lang="en-GB" b="1" kern="0" baseline="30000" dirty="0"/>
              <a:t>2</a:t>
            </a:r>
          </a:p>
          <a:p>
            <a:pPr>
              <a:defRPr/>
            </a:pPr>
            <a:r>
              <a:rPr lang="en-GB" kern="0" dirty="0"/>
              <a:t>Dairy farmers enter the number of cows they own, the average milk quantity per cow and the profit made per litre</a:t>
            </a:r>
          </a:p>
          <a:p>
            <a:pPr>
              <a:defRPr/>
            </a:pPr>
            <a:r>
              <a:rPr lang="en-GB" kern="0" dirty="0"/>
              <a:t>Display the profit made by the farmer</a:t>
            </a:r>
          </a:p>
        </p:txBody>
      </p:sp>
      <p:sp>
        <p:nvSpPr>
          <p:cNvPr id="14342" name="TextBox 5">
            <a:extLst>
              <a:ext uri="{FF2B5EF4-FFF2-40B4-BE49-F238E27FC236}">
                <a16:creationId xmlns:a16="http://schemas.microsoft.com/office/drawing/2014/main" id="{6FEAF4D4-0D47-4CB0-973D-41784B11F39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52775" y="6243638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>
                <a:solidFill>
                  <a:srgbClr val="FF0000"/>
                </a:solidFill>
                <a:latin typeface="Helvetica" panose="020B0604020202020204" pitchFamily="34" charset="0"/>
              </a:rPr>
              <a:t>Write the code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E72BBDD-581D-4850-B35D-7A8A99F56702}"/>
              </a:ext>
            </a:extLst>
          </p:cNvPr>
          <p:cNvSpPr txBox="1">
            <a:spLocks/>
          </p:cNvSpPr>
          <p:nvPr/>
        </p:nvSpPr>
        <p:spPr bwMode="auto">
          <a:xfrm>
            <a:off x="998538" y="730250"/>
            <a:ext cx="7218362" cy="60007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kern="0" dirty="0"/>
              <a:t>Complete the following branch statements: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D6FC806-ABC2-4A9F-81B5-1ED8147B6530}"/>
              </a:ext>
            </a:extLst>
          </p:cNvPr>
          <p:cNvSpPr txBox="1"/>
          <p:nvPr/>
        </p:nvSpPr>
        <p:spPr>
          <a:xfrm>
            <a:off x="1006475" y="5565775"/>
            <a:ext cx="7483475" cy="646113"/>
          </a:xfrm>
          <a:prstGeom prst="rect">
            <a:avLst/>
          </a:prstGeom>
          <a:noFill/>
          <a:ln w="19050">
            <a:solidFill>
              <a:schemeClr val="tx1"/>
            </a:solidFill>
            <a:prstDash val="sysDash"/>
          </a:ln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kern="0" dirty="0">
                <a:latin typeface="+mn-lt"/>
              </a:rPr>
              <a:t>Providing error checking so that the farmer is warned if any value entered is zero and all calculations stop.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431D956-9DC9-4F12-985B-408E2C3FC0B4}"/>
              </a:ext>
            </a:extLst>
          </p:cNvPr>
          <p:cNvGrpSpPr>
            <a:grpSpLocks/>
          </p:cNvGrpSpPr>
          <p:nvPr/>
        </p:nvGrpSpPr>
        <p:grpSpPr bwMode="auto">
          <a:xfrm>
            <a:off x="3152775" y="2809875"/>
            <a:ext cx="4410075" cy="2528888"/>
            <a:chOff x="3153290" y="2810312"/>
            <a:chExt cx="4409720" cy="2527970"/>
          </a:xfrm>
        </p:grpSpPr>
        <p:sp>
          <p:nvSpPr>
            <p:cNvPr id="14346" name="TextBox 2">
              <a:extLst>
                <a:ext uri="{FF2B5EF4-FFF2-40B4-BE49-F238E27FC236}">
                  <a16:creationId xmlns:a16="http://schemas.microsoft.com/office/drawing/2014/main" id="{67DE497A-4CAB-4826-AED5-51B040CE0FA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751388" y="4691951"/>
              <a:ext cx="2811622" cy="646331"/>
            </a:xfrm>
            <a:prstGeom prst="rect">
              <a:avLst/>
            </a:prstGeom>
            <a:noFill/>
            <a:ln w="25400">
              <a:solidFill>
                <a:schemeClr val="tx1"/>
              </a:solidFill>
              <a:prstDash val="sys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Ask the user to choose between these</a:t>
              </a:r>
            </a:p>
          </p:txBody>
        </p:sp>
        <p:sp>
          <p:nvSpPr>
            <p:cNvPr id="14347" name="Freeform 7">
              <a:extLst>
                <a:ext uri="{FF2B5EF4-FFF2-40B4-BE49-F238E27FC236}">
                  <a16:creationId xmlns:a16="http://schemas.microsoft.com/office/drawing/2014/main" id="{0DDE1809-94E0-43CC-9822-BF1B1B905B26}"/>
                </a:ext>
              </a:extLst>
            </p:cNvPr>
            <p:cNvSpPr>
              <a:spLocks/>
            </p:cNvSpPr>
            <p:nvPr/>
          </p:nvSpPr>
          <p:spPr bwMode="auto">
            <a:xfrm>
              <a:off x="3531765" y="3070988"/>
              <a:ext cx="1216404" cy="1914785"/>
            </a:xfrm>
            <a:custGeom>
              <a:avLst/>
              <a:gdLst>
                <a:gd name="T0" fmla="*/ 1216404 w 1216404"/>
                <a:gd name="T1" fmla="*/ 1886906 h 1914785"/>
                <a:gd name="T2" fmla="*/ 822121 w 1216404"/>
                <a:gd name="T3" fmla="*/ 1870128 h 1914785"/>
                <a:gd name="T4" fmla="*/ 813732 w 1216404"/>
                <a:gd name="T5" fmla="*/ 1467456 h 1914785"/>
                <a:gd name="T6" fmla="*/ 1174459 w 1216404"/>
                <a:gd name="T7" fmla="*/ 603390 h 1914785"/>
                <a:gd name="T8" fmla="*/ 1057013 w 1216404"/>
                <a:gd name="T9" fmla="*/ 83273 h 1914785"/>
                <a:gd name="T10" fmla="*/ 0 w 1216404"/>
                <a:gd name="T11" fmla="*/ 7772 h 1914785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216404" h="1914785">
                  <a:moveTo>
                    <a:pt x="1216404" y="1886906"/>
                  </a:moveTo>
                  <a:cubicBezTo>
                    <a:pt x="1052818" y="1913471"/>
                    <a:pt x="889233" y="1940036"/>
                    <a:pt x="822121" y="1870128"/>
                  </a:cubicBezTo>
                  <a:cubicBezTo>
                    <a:pt x="755009" y="1800220"/>
                    <a:pt x="755009" y="1678579"/>
                    <a:pt x="813732" y="1467456"/>
                  </a:cubicBezTo>
                  <a:cubicBezTo>
                    <a:pt x="872455" y="1256333"/>
                    <a:pt x="1133912" y="834087"/>
                    <a:pt x="1174459" y="603390"/>
                  </a:cubicBezTo>
                  <a:cubicBezTo>
                    <a:pt x="1215006" y="372693"/>
                    <a:pt x="1252756" y="182543"/>
                    <a:pt x="1057013" y="83273"/>
                  </a:cubicBezTo>
                  <a:cubicBezTo>
                    <a:pt x="861270" y="-15997"/>
                    <a:pt x="430635" y="-4113"/>
                    <a:pt x="0" y="7772"/>
                  </a:cubicBezTo>
                </a:path>
              </a:pathLst>
            </a:custGeom>
            <a:noFill/>
            <a:ln w="349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48" name="Right Brace 8">
              <a:extLst>
                <a:ext uri="{FF2B5EF4-FFF2-40B4-BE49-F238E27FC236}">
                  <a16:creationId xmlns:a16="http://schemas.microsoft.com/office/drawing/2014/main" id="{FB77438A-A099-4646-9520-95A16AA1F238}"/>
                </a:ext>
              </a:extLst>
            </p:cNvPr>
            <p:cNvSpPr>
              <a:spLocks/>
            </p:cNvSpPr>
            <p:nvPr/>
          </p:nvSpPr>
          <p:spPr bwMode="auto">
            <a:xfrm>
              <a:off x="3153290" y="2810312"/>
              <a:ext cx="294585" cy="528506"/>
            </a:xfrm>
            <a:prstGeom prst="rightBrace">
              <a:avLst>
                <a:gd name="adj1" fmla="val 8331"/>
                <a:gd name="adj2" fmla="val 50000"/>
              </a:avLst>
            </a:prstGeom>
            <a:noFill/>
            <a:ln w="38100" algn="ctr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>
                <a:solidFill>
                  <a:schemeClr val="tx1"/>
                </a:solidFill>
                <a:latin typeface="Helvetica" panose="020B0604020202020204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Content Placeholder 2">
            <a:extLst>
              <a:ext uri="{FF2B5EF4-FFF2-40B4-BE49-F238E27FC236}">
                <a16:creationId xmlns:a16="http://schemas.microsoft.com/office/drawing/2014/main" id="{89B3A838-C03A-4579-BDEC-134D191EA590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Use the number line to carefully check your answer BEFORE starting to code the next exercises</a:t>
            </a:r>
          </a:p>
        </p:txBody>
      </p:sp>
      <p:sp>
        <p:nvSpPr>
          <p:cNvPr id="15363" name="Footer Placeholder 3">
            <a:extLst>
              <a:ext uri="{FF2B5EF4-FFF2-40B4-BE49-F238E27FC236}">
                <a16:creationId xmlns:a16="http://schemas.microsoft.com/office/drawing/2014/main" id="{E0C25AEE-3EB9-42BF-8C4C-CD9D154B4DD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A085F0E3-A70D-419A-8DBB-7854DCAC717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130175"/>
            <a:ext cx="6348413" cy="1320800"/>
          </a:xfrm>
        </p:spPr>
        <p:txBody>
          <a:bodyPr/>
          <a:lstStyle/>
          <a:p>
            <a:r>
              <a:rPr lang="en-GB" altLang="en-US"/>
              <a:t>Exercise 4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09BCF62E-A933-4F33-80F7-0E54B9775DE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69888" y="1581150"/>
            <a:ext cx="4194175" cy="5173663"/>
          </a:xfrm>
        </p:spPr>
        <p:txBody>
          <a:bodyPr/>
          <a:lstStyle/>
          <a:p>
            <a:r>
              <a:rPr lang="en-GB" altLang="en-US"/>
              <a:t>Given a temperature under 100 check</a:t>
            </a:r>
          </a:p>
          <a:p>
            <a:pPr lvl="1"/>
            <a:r>
              <a:rPr lang="en-GB" altLang="en-US"/>
              <a:t>pressure is below 56 and display “pressure too low” </a:t>
            </a:r>
          </a:p>
          <a:p>
            <a:pPr lvl="1"/>
            <a:r>
              <a:rPr lang="en-GB" altLang="en-US"/>
              <a:t>pressure is 23 or under and display “warning pressure is falling too low”</a:t>
            </a:r>
          </a:p>
          <a:p>
            <a:r>
              <a:rPr lang="en-GB" altLang="en-US"/>
              <a:t>Given a temperate at 300 or more check</a:t>
            </a:r>
          </a:p>
          <a:p>
            <a:pPr lvl="1"/>
            <a:r>
              <a:rPr lang="en-GB" altLang="en-US"/>
              <a:t>Pressure is above 182 and display “warning pressure is rising to high”</a:t>
            </a:r>
          </a:p>
          <a:p>
            <a:pPr lvl="1"/>
            <a:r>
              <a:rPr lang="en-GB" altLang="en-US"/>
              <a:t>Pressure is above 239 and display “pressure too high”</a:t>
            </a:r>
          </a:p>
          <a:p>
            <a:pPr lvl="1"/>
            <a:endParaRPr lang="en-GB" altLang="en-US"/>
          </a:p>
          <a:p>
            <a:endParaRPr lang="en-GB" altLang="en-US"/>
          </a:p>
        </p:txBody>
      </p:sp>
      <p:sp>
        <p:nvSpPr>
          <p:cNvPr id="16388" name="Footer Placeholder 3">
            <a:extLst>
              <a:ext uri="{FF2B5EF4-FFF2-40B4-BE49-F238E27FC236}">
                <a16:creationId xmlns:a16="http://schemas.microsoft.com/office/drawing/2014/main" id="{79993E7F-228F-4C98-8A39-207A0DF1B47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C35DA49-2C7E-42DD-B7A4-4BE3055770A4}"/>
              </a:ext>
            </a:extLst>
          </p:cNvPr>
          <p:cNvSpPr txBox="1">
            <a:spLocks/>
          </p:cNvSpPr>
          <p:nvPr/>
        </p:nvSpPr>
        <p:spPr bwMode="auto">
          <a:xfrm>
            <a:off x="4751388" y="1581150"/>
            <a:ext cx="4079875" cy="359092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dirty="0"/>
              <a:t>Given a temperature exceeding 983 check</a:t>
            </a:r>
          </a:p>
          <a:p>
            <a:pPr lvl="1">
              <a:defRPr/>
            </a:pPr>
            <a:r>
              <a:rPr lang="en-GB" altLang="en-US" dirty="0"/>
              <a:t>pressure is 172 or higher and display “warning pressure is too high”</a:t>
            </a:r>
          </a:p>
          <a:p>
            <a:pPr lvl="1">
              <a:defRPr/>
            </a:pPr>
            <a:r>
              <a:rPr lang="en-GB" altLang="en-US" dirty="0"/>
              <a:t>pressure is 129 or above and display “alert pressure is very high”</a:t>
            </a:r>
          </a:p>
          <a:p>
            <a:pPr>
              <a:defRPr/>
            </a:pPr>
            <a:r>
              <a:rPr lang="en-GB" altLang="en-US" dirty="0"/>
              <a:t>Given a temperature below 87 check</a:t>
            </a:r>
          </a:p>
          <a:p>
            <a:pPr lvl="1">
              <a:defRPr/>
            </a:pPr>
            <a:r>
              <a:rPr lang="en-GB" altLang="en-US" dirty="0"/>
              <a:t>pressure is below 43 and display “pressure too low”</a:t>
            </a:r>
          </a:p>
          <a:p>
            <a:pPr lvl="1">
              <a:defRPr/>
            </a:pPr>
            <a:r>
              <a:rPr lang="en-GB" altLang="en-US" dirty="0"/>
              <a:t>Pressure is below 85 and display “pressure unsafe”</a:t>
            </a:r>
            <a:endParaRPr lang="en-GB" kern="0" dirty="0"/>
          </a:p>
          <a:p>
            <a:pPr>
              <a:defRPr/>
            </a:pPr>
            <a:endParaRPr lang="en-GB" kern="0" dirty="0"/>
          </a:p>
        </p:txBody>
      </p:sp>
      <p:sp>
        <p:nvSpPr>
          <p:cNvPr id="16390" name="TextBox 5">
            <a:extLst>
              <a:ext uri="{FF2B5EF4-FFF2-40B4-BE49-F238E27FC236}">
                <a16:creationId xmlns:a16="http://schemas.microsoft.com/office/drawing/2014/main" id="{01664B69-B16D-471A-B287-B7FDEA027E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4975" y="6013450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>
                <a:solidFill>
                  <a:srgbClr val="FF0000"/>
                </a:solidFill>
                <a:latin typeface="Helvetica" panose="020B0604020202020204" pitchFamily="34" charset="0"/>
              </a:rPr>
              <a:t>Write the code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BFEB116-0502-4F6F-94DB-9535CD47B170}"/>
              </a:ext>
            </a:extLst>
          </p:cNvPr>
          <p:cNvSpPr txBox="1">
            <a:spLocks/>
          </p:cNvSpPr>
          <p:nvPr/>
        </p:nvSpPr>
        <p:spPr bwMode="auto">
          <a:xfrm>
            <a:off x="1047750" y="677863"/>
            <a:ext cx="7218363" cy="598487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kern="0" dirty="0"/>
              <a:t>Write the code for the following branch statements</a:t>
            </a:r>
          </a:p>
          <a:p>
            <a:pPr>
              <a:defRPr/>
            </a:pPr>
            <a:r>
              <a:rPr lang="en-GB" altLang="en-US" dirty="0"/>
              <a:t>Enter the temperature and pressure:</a:t>
            </a:r>
          </a:p>
          <a:p>
            <a:pPr>
              <a:defRPr/>
            </a:pPr>
            <a:endParaRPr lang="en-GB" altLang="en-US" kern="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74325BEC-BBF9-44CE-8C77-9DC6712F5E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AND Conditions Pattern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219C2281-1257-4E3D-AB46-4691002656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803400"/>
            <a:ext cx="6348413" cy="3881438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if(condition1 &amp;&amp; condition2)</a:t>
            </a:r>
            <a:endParaRPr lang="en-GB" alt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1"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7412" name="Footer Placeholder 3">
            <a:extLst>
              <a:ext uri="{FF2B5EF4-FFF2-40B4-BE49-F238E27FC236}">
                <a16:creationId xmlns:a16="http://schemas.microsoft.com/office/drawing/2014/main" id="{04869C8C-3240-4B3A-8310-DD9D4178BCE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F5CF834-7BBC-424C-99BA-158D4EBB5C30}"/>
              </a:ext>
            </a:extLst>
          </p:cNvPr>
          <p:cNvGraphicFramePr>
            <a:graphicFrameLocks noGrp="1"/>
          </p:cNvGraphicFramePr>
          <p:nvPr/>
        </p:nvGraphicFramePr>
        <p:xfrm>
          <a:off x="831850" y="2590800"/>
          <a:ext cx="7159625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322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22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950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condition1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condition2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condition1</a:t>
                      </a:r>
                      <a:r>
                        <a:rPr lang="en-GB" baseline="0" dirty="0"/>
                        <a:t> &amp;&amp; condition2</a:t>
                      </a:r>
                      <a:endParaRPr lang="en-GB" dirty="0"/>
                    </a:p>
                  </a:txBody>
                  <a:tcPr marL="91452" marR="9145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 marL="91452" marR="91452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 marL="91452" marR="91452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 marL="91452" marR="91452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</a:t>
                      </a:r>
                    </a:p>
                  </a:txBody>
                  <a:tcPr marL="91452" marR="91452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561C4D5E-795B-4987-AC35-6BE7F7F5A5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OR Conditions Pattern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F1CAA55F-6F30-4C41-A74E-E25231B249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825625"/>
            <a:ext cx="6348413" cy="3881438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if(condition1 || condition2)</a:t>
            </a:r>
            <a:endParaRPr lang="en-GB" alt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1"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8436" name="Footer Placeholder 3">
            <a:extLst>
              <a:ext uri="{FF2B5EF4-FFF2-40B4-BE49-F238E27FC236}">
                <a16:creationId xmlns:a16="http://schemas.microsoft.com/office/drawing/2014/main" id="{EBEA799D-4A16-4527-BC39-2290EF49032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C6E21E0-4BD7-4425-AB2A-7238EB8C8371}"/>
              </a:ext>
            </a:extLst>
          </p:cNvPr>
          <p:cNvGraphicFramePr>
            <a:graphicFrameLocks noGrp="1"/>
          </p:cNvGraphicFramePr>
          <p:nvPr/>
        </p:nvGraphicFramePr>
        <p:xfrm>
          <a:off x="831850" y="2590800"/>
          <a:ext cx="7159625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322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22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950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condition1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condition2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condition1</a:t>
                      </a:r>
                      <a:r>
                        <a:rPr lang="en-GB" baseline="0" dirty="0"/>
                        <a:t> &amp;&amp; condition2</a:t>
                      </a:r>
                      <a:endParaRPr lang="en-GB" dirty="0"/>
                    </a:p>
                  </a:txBody>
                  <a:tcPr marL="91452" marR="9145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 marL="91452" marR="91452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</a:t>
                      </a:r>
                    </a:p>
                  </a:txBody>
                  <a:tcPr marL="91452" marR="91452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</a:t>
                      </a:r>
                    </a:p>
                  </a:txBody>
                  <a:tcPr marL="91452" marR="91452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</a:t>
                      </a:r>
                    </a:p>
                  </a:txBody>
                  <a:tcPr marL="91452" marR="914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</a:t>
                      </a:r>
                    </a:p>
                  </a:txBody>
                  <a:tcPr marL="91452" marR="91452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C052158E-7F86-4A4F-9246-F9D328F68A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187325"/>
            <a:ext cx="6348413" cy="1320800"/>
          </a:xfrm>
        </p:spPr>
        <p:txBody>
          <a:bodyPr/>
          <a:lstStyle/>
          <a:p>
            <a:r>
              <a:rPr lang="en-GB" altLang="en-US"/>
              <a:t>Exercise 5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EBE0D2D0-F6BE-4317-9CFB-AA277F7D63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382713"/>
            <a:ext cx="4168775" cy="3400425"/>
          </a:xfrm>
        </p:spPr>
        <p:txBody>
          <a:bodyPr rtlCol="0"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Enter the temperature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Display “the temperature is within the range 20.4 to 30.9”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Enter the count of the number of dogs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Display “the number of dogs has reached at least 67 and has not exceeded 83”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Enter the speed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Display “the speed is 30 or the speed is 60”</a:t>
            </a:r>
          </a:p>
        </p:txBody>
      </p:sp>
      <p:sp>
        <p:nvSpPr>
          <p:cNvPr id="19460" name="Footer Placeholder 3">
            <a:extLst>
              <a:ext uri="{FF2B5EF4-FFF2-40B4-BE49-F238E27FC236}">
                <a16:creationId xmlns:a16="http://schemas.microsoft.com/office/drawing/2014/main" id="{6388DD1B-CA03-4ADF-8AC3-EA55886058A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498B21D-4426-4C61-8F23-53DBFB87B267}"/>
              </a:ext>
            </a:extLst>
          </p:cNvPr>
          <p:cNvSpPr txBox="1">
            <a:spLocks/>
          </p:cNvSpPr>
          <p:nvPr/>
        </p:nvSpPr>
        <p:spPr bwMode="auto">
          <a:xfrm>
            <a:off x="4751388" y="1382713"/>
            <a:ext cx="4192587" cy="340042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dirty="0"/>
              <a:t>Enter the coins A and the number of coins B</a:t>
            </a:r>
          </a:p>
          <a:p>
            <a:pPr>
              <a:defRPr/>
            </a:pPr>
            <a:r>
              <a:rPr lang="en-GB" altLang="en-US" dirty="0"/>
              <a:t>Only one message should be displayed and they should appear in the following order.</a:t>
            </a:r>
          </a:p>
          <a:p>
            <a:pPr>
              <a:defRPr/>
            </a:pPr>
            <a:r>
              <a:rPr lang="en-GB" kern="0" dirty="0"/>
              <a:t>Display “the value of the coins A is 73 and the difference in values has exceed 20”</a:t>
            </a:r>
          </a:p>
          <a:p>
            <a:pPr>
              <a:defRPr/>
            </a:pPr>
            <a:r>
              <a:rPr lang="en-GB" kern="0" dirty="0"/>
              <a:t>Display “the value of the coins A is lower than value of coins B and the total is 189” </a:t>
            </a:r>
          </a:p>
          <a:p>
            <a:pPr>
              <a:defRPr/>
            </a:pPr>
            <a:r>
              <a:rPr lang="en-GB" kern="0" dirty="0"/>
              <a:t> Display “the value of coins A exceed 100, alternatively the value of coins B exceeds 200”</a:t>
            </a:r>
          </a:p>
        </p:txBody>
      </p:sp>
      <p:sp>
        <p:nvSpPr>
          <p:cNvPr id="19462" name="TextBox 5">
            <a:extLst>
              <a:ext uri="{FF2B5EF4-FFF2-40B4-BE49-F238E27FC236}">
                <a16:creationId xmlns:a16="http://schemas.microsoft.com/office/drawing/2014/main" id="{6CD757A2-4907-4E19-8B1F-9437B60E42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86113" y="5978525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>
                <a:solidFill>
                  <a:srgbClr val="FF0000"/>
                </a:solidFill>
                <a:latin typeface="Helvetica" panose="020B0604020202020204" pitchFamily="34" charset="0"/>
              </a:rPr>
              <a:t>Write the code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BA26A93-E1F9-414F-859D-B5A16CA6E729}"/>
              </a:ext>
            </a:extLst>
          </p:cNvPr>
          <p:cNvSpPr txBox="1">
            <a:spLocks/>
          </p:cNvSpPr>
          <p:nvPr/>
        </p:nvSpPr>
        <p:spPr bwMode="auto">
          <a:xfrm>
            <a:off x="1047750" y="825500"/>
            <a:ext cx="7218363" cy="60007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kern="0" dirty="0"/>
              <a:t>Complete the following branch statements: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F5A7086F-4424-4717-9E0F-7E294BB1186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411163"/>
            <a:ext cx="6348413" cy="1320800"/>
          </a:xfrm>
        </p:spPr>
        <p:txBody>
          <a:bodyPr/>
          <a:lstStyle/>
          <a:p>
            <a:r>
              <a:rPr lang="en-GB" altLang="en-US"/>
              <a:t>Input Number Error Pattern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40E68573-6564-4C9B-9525-35E359701F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200" y="1103313"/>
            <a:ext cx="7029450" cy="762000"/>
          </a:xfrm>
        </p:spPr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Handle the case where a user doesn’t enter a number when we are using the Input Number Pattern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There is no “nice” way to do this!!</a:t>
            </a:r>
          </a:p>
        </p:txBody>
      </p:sp>
      <p:sp>
        <p:nvSpPr>
          <p:cNvPr id="20484" name="Footer Placeholder 3">
            <a:extLst>
              <a:ext uri="{FF2B5EF4-FFF2-40B4-BE49-F238E27FC236}">
                <a16:creationId xmlns:a16="http://schemas.microsoft.com/office/drawing/2014/main" id="{BB20DC42-819C-4D70-91C9-76D0E5C59A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  <p:sp>
        <p:nvSpPr>
          <p:cNvPr id="20485" name="TextBox 4">
            <a:extLst>
              <a:ext uri="{FF2B5EF4-FFF2-40B4-BE49-F238E27FC236}">
                <a16:creationId xmlns:a16="http://schemas.microsoft.com/office/drawing/2014/main" id="{9DAC1E3F-7D89-43DD-BDD4-10BE54992A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01800" y="2487613"/>
            <a:ext cx="5076825" cy="2862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int   number;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try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number = Integer.parseInt( stdin.nextLine() );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catch( NumberFormatException e )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 </a:t>
            </a:r>
            <a:r>
              <a:rPr lang="en-GB" altLang="en-US" i="1">
                <a:solidFill>
                  <a:schemeClr val="tx1"/>
                </a:solidFill>
                <a:latin typeface="Helvetica" panose="020B0604020202020204" pitchFamily="34" charset="0"/>
              </a:rPr>
              <a:t>ERROR HANDLING CODE GOES HERE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</p:txBody>
      </p:sp>
      <p:sp>
        <p:nvSpPr>
          <p:cNvPr id="20486" name="TextBox 1">
            <a:extLst>
              <a:ext uri="{FF2B5EF4-FFF2-40B4-BE49-F238E27FC236}">
                <a16:creationId xmlns:a16="http://schemas.microsoft.com/office/drawing/2014/main" id="{8FBB2C51-24A7-4504-A4AD-62EE12D091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9363" y="5759450"/>
            <a:ext cx="34417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Known as exception handling !!!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23FD3D08-C2D5-42BA-BCB0-FFA76FBEE7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8013" y="234950"/>
            <a:ext cx="6346825" cy="1320800"/>
          </a:xfrm>
        </p:spPr>
        <p:txBody>
          <a:bodyPr/>
          <a:lstStyle/>
          <a:p>
            <a:r>
              <a:rPr lang="en-GB" altLang="en-US"/>
              <a:t>Check for Overlap</a:t>
            </a:r>
          </a:p>
        </p:txBody>
      </p:sp>
      <p:sp>
        <p:nvSpPr>
          <p:cNvPr id="21507" name="Footer Placeholder 3">
            <a:extLst>
              <a:ext uri="{FF2B5EF4-FFF2-40B4-BE49-F238E27FC236}">
                <a16:creationId xmlns:a16="http://schemas.microsoft.com/office/drawing/2014/main" id="{13C0430F-B8BA-4B05-999E-74127AFDEEE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  <p:grpSp>
        <p:nvGrpSpPr>
          <p:cNvPr id="21508" name="Group 15">
            <a:extLst>
              <a:ext uri="{FF2B5EF4-FFF2-40B4-BE49-F238E27FC236}">
                <a16:creationId xmlns:a16="http://schemas.microsoft.com/office/drawing/2014/main" id="{E845FB28-B2C3-41B5-A897-1AF3AA090CC7}"/>
              </a:ext>
            </a:extLst>
          </p:cNvPr>
          <p:cNvGrpSpPr>
            <a:grpSpLocks/>
          </p:cNvGrpSpPr>
          <p:nvPr/>
        </p:nvGrpSpPr>
        <p:grpSpPr bwMode="auto">
          <a:xfrm>
            <a:off x="990600" y="858838"/>
            <a:ext cx="7156450" cy="1751012"/>
            <a:chOff x="990085" y="1155353"/>
            <a:chExt cx="7157136" cy="1751833"/>
          </a:xfrm>
        </p:grpSpPr>
        <p:cxnSp>
          <p:nvCxnSpPr>
            <p:cNvPr id="21523" name="Straight Connector 4">
              <a:extLst>
                <a:ext uri="{FF2B5EF4-FFF2-40B4-BE49-F238E27FC236}">
                  <a16:creationId xmlns:a16="http://schemas.microsoft.com/office/drawing/2014/main" id="{6356E268-B94D-4CDE-BD67-A68C583662EE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990085" y="1968843"/>
              <a:ext cx="7157136" cy="0"/>
            </a:xfrm>
            <a:prstGeom prst="line">
              <a:avLst/>
            </a:prstGeom>
            <a:noFill/>
            <a:ln w="44450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1524" name="Rectangle 5">
              <a:extLst>
                <a:ext uri="{FF2B5EF4-FFF2-40B4-BE49-F238E27FC236}">
                  <a16:creationId xmlns:a16="http://schemas.microsoft.com/office/drawing/2014/main" id="{010AE26F-D2D9-4489-A67D-49A7AE19338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37254" y="1746421"/>
              <a:ext cx="1960605" cy="222422"/>
            </a:xfrm>
            <a:prstGeom prst="rect">
              <a:avLst/>
            </a:prstGeom>
            <a:solidFill>
              <a:srgbClr val="FF000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>
                <a:solidFill>
                  <a:schemeClr val="tx1"/>
                </a:solidFill>
                <a:latin typeface="Helvetica" panose="020B0604020202020204" pitchFamily="34" charset="0"/>
              </a:endParaRPr>
            </a:p>
          </p:txBody>
        </p:sp>
        <p:sp>
          <p:nvSpPr>
            <p:cNvPr id="21525" name="Rectangle 6">
              <a:extLst>
                <a:ext uri="{FF2B5EF4-FFF2-40B4-BE49-F238E27FC236}">
                  <a16:creationId xmlns:a16="http://schemas.microsoft.com/office/drawing/2014/main" id="{F4473012-5EB7-4476-B7AA-2E509DBA788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75902" y="1976222"/>
              <a:ext cx="1960605" cy="222422"/>
            </a:xfrm>
            <a:prstGeom prst="rect">
              <a:avLst/>
            </a:prstGeom>
            <a:solidFill>
              <a:srgbClr val="0000FF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>
                <a:solidFill>
                  <a:schemeClr val="tx1"/>
                </a:solidFill>
                <a:latin typeface="Helvetica" panose="020B0604020202020204" pitchFamily="34" charset="0"/>
              </a:endParaRPr>
            </a:p>
          </p:txBody>
        </p:sp>
        <p:cxnSp>
          <p:nvCxnSpPr>
            <p:cNvPr id="21526" name="Straight Connector 7">
              <a:extLst>
                <a:ext uri="{FF2B5EF4-FFF2-40B4-BE49-F238E27FC236}">
                  <a16:creationId xmlns:a16="http://schemas.microsoft.com/office/drawing/2014/main" id="{F1C2E23C-DED8-4678-BF75-662040CCC7EF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2537254" y="1227435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1527" name="Straight Connector 8">
              <a:extLst>
                <a:ext uri="{FF2B5EF4-FFF2-40B4-BE49-F238E27FC236}">
                  <a16:creationId xmlns:a16="http://schemas.microsoft.com/office/drawing/2014/main" id="{B429B071-C605-4971-AFBD-B7ED86CFACA5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4485502" y="1227435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1528" name="Straight Connector 9">
              <a:extLst>
                <a:ext uri="{FF2B5EF4-FFF2-40B4-BE49-F238E27FC236}">
                  <a16:creationId xmlns:a16="http://schemas.microsoft.com/office/drawing/2014/main" id="{AB2C2E6C-A644-4757-A3CD-40C5E939E187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3892377" y="1919420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1529" name="Straight Connector 10">
              <a:extLst>
                <a:ext uri="{FF2B5EF4-FFF2-40B4-BE49-F238E27FC236}">
                  <a16:creationId xmlns:a16="http://schemas.microsoft.com/office/drawing/2014/main" id="{EC1E1438-A1D7-46D3-BF6D-D08F4AE444E5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5836507" y="1919420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1530" name="TextBox 11">
              <a:extLst>
                <a:ext uri="{FF2B5EF4-FFF2-40B4-BE49-F238E27FC236}">
                  <a16:creationId xmlns:a16="http://schemas.microsoft.com/office/drawing/2014/main" id="{0B4ED7DB-E976-40D8-935E-4B51D066201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64214" y="1155353"/>
              <a:ext cx="8515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R1min</a:t>
              </a:r>
            </a:p>
          </p:txBody>
        </p:sp>
        <p:sp>
          <p:nvSpPr>
            <p:cNvPr id="21531" name="TextBox 12">
              <a:extLst>
                <a:ext uri="{FF2B5EF4-FFF2-40B4-BE49-F238E27FC236}">
                  <a16:creationId xmlns:a16="http://schemas.microsoft.com/office/drawing/2014/main" id="{DC8E121E-D31F-444A-9831-B46F8385BCD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08342" y="1155353"/>
              <a:ext cx="91563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R1max</a:t>
              </a:r>
            </a:p>
          </p:txBody>
        </p:sp>
        <p:sp>
          <p:nvSpPr>
            <p:cNvPr id="21532" name="TextBox 13">
              <a:extLst>
                <a:ext uri="{FF2B5EF4-FFF2-40B4-BE49-F238E27FC236}">
                  <a16:creationId xmlns:a16="http://schemas.microsoft.com/office/drawing/2014/main" id="{EC465E95-64D6-4212-87CD-65EEB680423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15218" y="2537854"/>
              <a:ext cx="8515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R2min</a:t>
              </a:r>
            </a:p>
          </p:txBody>
        </p:sp>
        <p:sp>
          <p:nvSpPr>
            <p:cNvPr id="21533" name="TextBox 14">
              <a:extLst>
                <a:ext uri="{FF2B5EF4-FFF2-40B4-BE49-F238E27FC236}">
                  <a16:creationId xmlns:a16="http://schemas.microsoft.com/office/drawing/2014/main" id="{BAC0D8ED-2EC2-45CA-8DB5-F53B4BA08CF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762365" y="2537854"/>
              <a:ext cx="91563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R2max</a:t>
              </a:r>
            </a:p>
          </p:txBody>
        </p:sp>
      </p:grpSp>
      <p:cxnSp>
        <p:nvCxnSpPr>
          <p:cNvPr id="21509" name="Straight Connector 16">
            <a:extLst>
              <a:ext uri="{FF2B5EF4-FFF2-40B4-BE49-F238E27FC236}">
                <a16:creationId xmlns:a16="http://schemas.microsoft.com/office/drawing/2014/main" id="{A9A393EB-D6EE-4358-97A5-C9D00427A229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1063625" y="3671888"/>
            <a:ext cx="7156450" cy="0"/>
          </a:xfrm>
          <a:prstGeom prst="line">
            <a:avLst/>
          </a:prstGeom>
          <a:noFill/>
          <a:ln w="4445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grpSp>
        <p:nvGrpSpPr>
          <p:cNvPr id="21510" name="Group 28">
            <a:extLst>
              <a:ext uri="{FF2B5EF4-FFF2-40B4-BE49-F238E27FC236}">
                <a16:creationId xmlns:a16="http://schemas.microsoft.com/office/drawing/2014/main" id="{CBA7DF60-C1BE-4E5C-B422-DE2CA86E6EF5}"/>
              </a:ext>
            </a:extLst>
          </p:cNvPr>
          <p:cNvGrpSpPr>
            <a:grpSpLocks/>
          </p:cNvGrpSpPr>
          <p:nvPr/>
        </p:nvGrpSpPr>
        <p:grpSpPr bwMode="auto">
          <a:xfrm>
            <a:off x="3781425" y="2857500"/>
            <a:ext cx="2859088" cy="995363"/>
            <a:chOff x="2537254" y="3467782"/>
            <a:chExt cx="2859763" cy="994720"/>
          </a:xfrm>
        </p:grpSpPr>
        <p:sp>
          <p:nvSpPr>
            <p:cNvPr id="21518" name="Rectangle 17">
              <a:extLst>
                <a:ext uri="{FF2B5EF4-FFF2-40B4-BE49-F238E27FC236}">
                  <a16:creationId xmlns:a16="http://schemas.microsoft.com/office/drawing/2014/main" id="{A0979533-3BE4-445B-8F53-8FF05B6379D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10294" y="4058850"/>
              <a:ext cx="1960605" cy="222422"/>
            </a:xfrm>
            <a:prstGeom prst="rect">
              <a:avLst/>
            </a:prstGeom>
            <a:solidFill>
              <a:srgbClr val="FF000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>
                <a:solidFill>
                  <a:schemeClr val="tx1"/>
                </a:solidFill>
                <a:latin typeface="Helvetica" panose="020B0604020202020204" pitchFamily="34" charset="0"/>
              </a:endParaRPr>
            </a:p>
          </p:txBody>
        </p:sp>
        <p:cxnSp>
          <p:nvCxnSpPr>
            <p:cNvPr id="21519" name="Straight Connector 19">
              <a:extLst>
                <a:ext uri="{FF2B5EF4-FFF2-40B4-BE49-F238E27FC236}">
                  <a16:creationId xmlns:a16="http://schemas.microsoft.com/office/drawing/2014/main" id="{D4DD2A0A-3D18-44E6-AAD5-5AA3DB164ECE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2610294" y="3539864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1520" name="Straight Connector 20">
              <a:extLst>
                <a:ext uri="{FF2B5EF4-FFF2-40B4-BE49-F238E27FC236}">
                  <a16:creationId xmlns:a16="http://schemas.microsoft.com/office/drawing/2014/main" id="{DAEA7749-67A2-4651-9B96-16F17E04EA5B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4558542" y="3539864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1521" name="TextBox 23">
              <a:extLst>
                <a:ext uri="{FF2B5EF4-FFF2-40B4-BE49-F238E27FC236}">
                  <a16:creationId xmlns:a16="http://schemas.microsoft.com/office/drawing/2014/main" id="{D3C62FA7-24D5-4F9D-AE7F-C53481340B5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37254" y="3467782"/>
              <a:ext cx="8515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R1min</a:t>
              </a:r>
            </a:p>
          </p:txBody>
        </p:sp>
        <p:sp>
          <p:nvSpPr>
            <p:cNvPr id="21522" name="TextBox 24">
              <a:extLst>
                <a:ext uri="{FF2B5EF4-FFF2-40B4-BE49-F238E27FC236}">
                  <a16:creationId xmlns:a16="http://schemas.microsoft.com/office/drawing/2014/main" id="{ACD48643-AFA2-4275-91CD-F6FAB854D40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81382" y="3467782"/>
              <a:ext cx="91563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R1max</a:t>
              </a:r>
            </a:p>
          </p:txBody>
        </p:sp>
      </p:grpSp>
      <p:grpSp>
        <p:nvGrpSpPr>
          <p:cNvPr id="21511" name="Group 29">
            <a:extLst>
              <a:ext uri="{FF2B5EF4-FFF2-40B4-BE49-F238E27FC236}">
                <a16:creationId xmlns:a16="http://schemas.microsoft.com/office/drawing/2014/main" id="{95245C30-42D1-4F46-AEC2-BB36685A7030}"/>
              </a:ext>
            </a:extLst>
          </p:cNvPr>
          <p:cNvGrpSpPr>
            <a:grpSpLocks/>
          </p:cNvGrpSpPr>
          <p:nvPr/>
        </p:nvGrpSpPr>
        <p:grpSpPr bwMode="auto">
          <a:xfrm>
            <a:off x="2544763" y="3622675"/>
            <a:ext cx="2863850" cy="987425"/>
            <a:chOff x="3888258" y="4231849"/>
            <a:chExt cx="2862782" cy="987766"/>
          </a:xfrm>
        </p:grpSpPr>
        <p:sp>
          <p:nvSpPr>
            <p:cNvPr id="21513" name="Rectangle 18">
              <a:extLst>
                <a:ext uri="{FF2B5EF4-FFF2-40B4-BE49-F238E27FC236}">
                  <a16:creationId xmlns:a16="http://schemas.microsoft.com/office/drawing/2014/main" id="{12E3DF10-36A1-455D-914A-5AA75C69A70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48942" y="4288651"/>
              <a:ext cx="1960605" cy="222422"/>
            </a:xfrm>
            <a:prstGeom prst="rect">
              <a:avLst/>
            </a:prstGeom>
            <a:solidFill>
              <a:srgbClr val="0000FF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>
                <a:solidFill>
                  <a:schemeClr val="tx1"/>
                </a:solidFill>
                <a:latin typeface="Helvetica" panose="020B0604020202020204" pitchFamily="34" charset="0"/>
              </a:endParaRPr>
            </a:p>
          </p:txBody>
        </p:sp>
        <p:cxnSp>
          <p:nvCxnSpPr>
            <p:cNvPr id="21514" name="Straight Connector 21">
              <a:extLst>
                <a:ext uri="{FF2B5EF4-FFF2-40B4-BE49-F238E27FC236}">
                  <a16:creationId xmlns:a16="http://schemas.microsoft.com/office/drawing/2014/main" id="{DF8AA0D6-A6BE-4A24-B15C-0A6A8F713A14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3965417" y="4231849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1515" name="Straight Connector 22">
              <a:extLst>
                <a:ext uri="{FF2B5EF4-FFF2-40B4-BE49-F238E27FC236}">
                  <a16:creationId xmlns:a16="http://schemas.microsoft.com/office/drawing/2014/main" id="{AA7F0419-AE13-49F6-A987-89618CD0E2DA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5909547" y="4231849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1516" name="TextBox 25">
              <a:extLst>
                <a:ext uri="{FF2B5EF4-FFF2-40B4-BE49-F238E27FC236}">
                  <a16:creationId xmlns:a16="http://schemas.microsoft.com/office/drawing/2014/main" id="{51D835B2-2961-49C3-A0E4-951BACAF991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88258" y="4850283"/>
              <a:ext cx="8515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R2min</a:t>
              </a:r>
            </a:p>
          </p:txBody>
        </p:sp>
        <p:sp>
          <p:nvSpPr>
            <p:cNvPr id="21517" name="TextBox 26">
              <a:extLst>
                <a:ext uri="{FF2B5EF4-FFF2-40B4-BE49-F238E27FC236}">
                  <a16:creationId xmlns:a16="http://schemas.microsoft.com/office/drawing/2014/main" id="{7947893F-4EF2-4FE0-83D6-5E2313442AA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35405" y="4850283"/>
              <a:ext cx="91563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R2max</a:t>
              </a:r>
            </a:p>
          </p:txBody>
        </p:sp>
      </p:grpSp>
      <p:sp>
        <p:nvSpPr>
          <p:cNvPr id="38" name="TextBox 37">
            <a:extLst>
              <a:ext uri="{FF2B5EF4-FFF2-40B4-BE49-F238E27FC236}">
                <a16:creationId xmlns:a16="http://schemas.microsoft.com/office/drawing/2014/main" id="{706CD8E8-CA05-44A9-BF98-3ED9A51AFECD}"/>
              </a:ext>
            </a:extLst>
          </p:cNvPr>
          <p:cNvSpPr txBox="1"/>
          <p:nvPr/>
        </p:nvSpPr>
        <p:spPr>
          <a:xfrm>
            <a:off x="1244600" y="4665663"/>
            <a:ext cx="7083425" cy="20320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n-lt"/>
              </a:rPr>
              <a:t>Restate problem: Check that </a:t>
            </a:r>
            <a:r>
              <a:rPr lang="en-GB" b="1" dirty="0">
                <a:latin typeface="+mn-lt"/>
              </a:rPr>
              <a:t>either </a:t>
            </a:r>
          </a:p>
          <a:p>
            <a:pPr marL="342900" indent="-3429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en-GB" dirty="0">
                <a:latin typeface="+mn-lt"/>
              </a:rPr>
              <a:t>The value R2min is in the range R1min to R1max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+mn-lt"/>
              </a:rPr>
              <a:t>OR</a:t>
            </a:r>
          </a:p>
          <a:p>
            <a:pPr marL="342900" indent="-342900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 startAt="2"/>
              <a:defRPr/>
            </a:pPr>
            <a:r>
              <a:rPr lang="en-GB" dirty="0">
                <a:latin typeface="+mn-lt"/>
              </a:rPr>
              <a:t>The value R2max is in the range R1min to R1max</a:t>
            </a:r>
          </a:p>
          <a:p>
            <a:pPr marL="342900" indent="-342900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 startAt="2"/>
              <a:defRPr/>
            </a:pPr>
            <a:endParaRPr lang="en-GB" dirty="0">
              <a:latin typeface="+mn-lt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+mn-lt"/>
              </a:rPr>
              <a:t>GENERALIZE THE PROBLEM: How to we check a number falls within given min and max values?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A08601B6-D939-4149-9A9E-D7A8FDE70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275" y="153988"/>
            <a:ext cx="6346825" cy="1320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dirty="0"/>
              <a:t>Problem Solving: Restate the Problem</a:t>
            </a:r>
            <a:br>
              <a:rPr lang="en-GB" altLang="en-US" dirty="0"/>
            </a:br>
            <a:r>
              <a:rPr lang="en-GB" altLang="en-US" sz="2000" dirty="0">
                <a:sym typeface="Wingdings" panose="05000000000000000000" pitchFamily="2" charset="2"/>
              </a:rPr>
              <a:t> </a:t>
            </a:r>
            <a:r>
              <a:rPr lang="en-GB" altLang="en-US" sz="2000" dirty="0"/>
              <a:t>Check that a number is within a range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E27DA-CEF9-4C0A-8EC9-6B2407E060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3452813"/>
            <a:ext cx="7029450" cy="238601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X must be less than MAX</a:t>
            </a:r>
          </a:p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AND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X must be greater than MIN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(X &lt; MAX) &amp;&amp; (X &gt; MIN)</a:t>
            </a:r>
          </a:p>
        </p:txBody>
      </p:sp>
      <p:sp>
        <p:nvSpPr>
          <p:cNvPr id="22532" name="Footer Placeholder 3">
            <a:extLst>
              <a:ext uri="{FF2B5EF4-FFF2-40B4-BE49-F238E27FC236}">
                <a16:creationId xmlns:a16="http://schemas.microsoft.com/office/drawing/2014/main" id="{2F22BAAE-3674-4F6C-9B22-B168B8833D2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  <p:grpSp>
        <p:nvGrpSpPr>
          <p:cNvPr id="22533" name="Group 4">
            <a:extLst>
              <a:ext uri="{FF2B5EF4-FFF2-40B4-BE49-F238E27FC236}">
                <a16:creationId xmlns:a16="http://schemas.microsoft.com/office/drawing/2014/main" id="{719AE728-7774-4BDA-A0FD-37923D1ACB42}"/>
              </a:ext>
            </a:extLst>
          </p:cNvPr>
          <p:cNvGrpSpPr>
            <a:grpSpLocks/>
          </p:cNvGrpSpPr>
          <p:nvPr/>
        </p:nvGrpSpPr>
        <p:grpSpPr bwMode="auto">
          <a:xfrm>
            <a:off x="1047750" y="1543050"/>
            <a:ext cx="7156450" cy="1752600"/>
            <a:chOff x="990085" y="1155353"/>
            <a:chExt cx="7157136" cy="1751833"/>
          </a:xfrm>
        </p:grpSpPr>
        <p:cxnSp>
          <p:nvCxnSpPr>
            <p:cNvPr id="22536" name="Straight Connector 5">
              <a:extLst>
                <a:ext uri="{FF2B5EF4-FFF2-40B4-BE49-F238E27FC236}">
                  <a16:creationId xmlns:a16="http://schemas.microsoft.com/office/drawing/2014/main" id="{0D48C56C-77B3-4851-97A6-95277C14552D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990085" y="1968843"/>
              <a:ext cx="7157136" cy="0"/>
            </a:xfrm>
            <a:prstGeom prst="line">
              <a:avLst/>
            </a:prstGeom>
            <a:noFill/>
            <a:ln w="44450" algn="ctr">
              <a:solidFill>
                <a:schemeClr val="tx1"/>
              </a:solidFill>
              <a:round/>
              <a:headEnd/>
              <a:tailEnd type="arrow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2537" name="Rectangle 6">
              <a:extLst>
                <a:ext uri="{FF2B5EF4-FFF2-40B4-BE49-F238E27FC236}">
                  <a16:creationId xmlns:a16="http://schemas.microsoft.com/office/drawing/2014/main" id="{33E4D60D-8854-42E3-90B1-3CD39763782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37254" y="1746421"/>
              <a:ext cx="1960605" cy="222422"/>
            </a:xfrm>
            <a:prstGeom prst="rect">
              <a:avLst/>
            </a:prstGeom>
            <a:solidFill>
              <a:srgbClr val="FF000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>
                <a:solidFill>
                  <a:schemeClr val="tx1"/>
                </a:solidFill>
                <a:latin typeface="Helvetica" panose="020B0604020202020204" pitchFamily="34" charset="0"/>
              </a:endParaRPr>
            </a:p>
          </p:txBody>
        </p:sp>
        <p:cxnSp>
          <p:nvCxnSpPr>
            <p:cNvPr id="22538" name="Straight Connector 8">
              <a:extLst>
                <a:ext uri="{FF2B5EF4-FFF2-40B4-BE49-F238E27FC236}">
                  <a16:creationId xmlns:a16="http://schemas.microsoft.com/office/drawing/2014/main" id="{4E64DF6E-4CC8-46ED-A977-684F627326AE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2537254" y="1227435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2539" name="Straight Connector 9">
              <a:extLst>
                <a:ext uri="{FF2B5EF4-FFF2-40B4-BE49-F238E27FC236}">
                  <a16:creationId xmlns:a16="http://schemas.microsoft.com/office/drawing/2014/main" id="{14944F53-0714-4D8D-8799-19C465E7668C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4485502" y="1227435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2540" name="Straight Connector 10">
              <a:extLst>
                <a:ext uri="{FF2B5EF4-FFF2-40B4-BE49-F238E27FC236}">
                  <a16:creationId xmlns:a16="http://schemas.microsoft.com/office/drawing/2014/main" id="{340EA2A0-7D64-4756-93DD-4E886B8688CB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3892377" y="1919420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2541" name="TextBox 12">
              <a:extLst>
                <a:ext uri="{FF2B5EF4-FFF2-40B4-BE49-F238E27FC236}">
                  <a16:creationId xmlns:a16="http://schemas.microsoft.com/office/drawing/2014/main" id="{50022025-4D73-417E-B54D-9BD4293D27D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64214" y="1155353"/>
              <a:ext cx="607859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MIN</a:t>
              </a:r>
            </a:p>
          </p:txBody>
        </p:sp>
        <p:sp>
          <p:nvSpPr>
            <p:cNvPr id="22542" name="TextBox 13">
              <a:extLst>
                <a:ext uri="{FF2B5EF4-FFF2-40B4-BE49-F238E27FC236}">
                  <a16:creationId xmlns:a16="http://schemas.microsoft.com/office/drawing/2014/main" id="{ECDC3948-CDA8-4588-8C01-9DAD1C6AEAA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08342" y="1155353"/>
              <a:ext cx="68480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MAX</a:t>
              </a:r>
            </a:p>
          </p:txBody>
        </p:sp>
        <p:sp>
          <p:nvSpPr>
            <p:cNvPr id="22543" name="TextBox 14">
              <a:extLst>
                <a:ext uri="{FF2B5EF4-FFF2-40B4-BE49-F238E27FC236}">
                  <a16:creationId xmlns:a16="http://schemas.microsoft.com/office/drawing/2014/main" id="{C0CA4634-9EF1-407E-915B-61C14785FF3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15218" y="2537854"/>
              <a:ext cx="33855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X</a:t>
              </a:r>
            </a:p>
          </p:txBody>
        </p:sp>
      </p:grpSp>
      <p:cxnSp>
        <p:nvCxnSpPr>
          <p:cNvPr id="22534" name="Straight Arrow Connector 17">
            <a:extLst>
              <a:ext uri="{FF2B5EF4-FFF2-40B4-BE49-F238E27FC236}">
                <a16:creationId xmlns:a16="http://schemas.microsoft.com/office/drawing/2014/main" id="{A4CBB4F7-8E53-422C-999F-488903C4629A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595563" y="2817813"/>
            <a:ext cx="1354137" cy="0"/>
          </a:xfrm>
          <a:prstGeom prst="straightConnector1">
            <a:avLst/>
          </a:prstGeom>
          <a:noFill/>
          <a:ln w="38100" algn="ctr">
            <a:solidFill>
              <a:schemeClr val="tx1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2535" name="Straight Arrow Connector 19">
            <a:extLst>
              <a:ext uri="{FF2B5EF4-FFF2-40B4-BE49-F238E27FC236}">
                <a16:creationId xmlns:a16="http://schemas.microsoft.com/office/drawing/2014/main" id="{0D181652-ED68-49DC-8E83-ECD3A8CE64B8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3949700" y="1912938"/>
            <a:ext cx="603250" cy="0"/>
          </a:xfrm>
          <a:prstGeom prst="straightConnector1">
            <a:avLst/>
          </a:prstGeom>
          <a:noFill/>
          <a:ln w="38100" algn="ctr">
            <a:solidFill>
              <a:schemeClr val="tx1"/>
            </a:solidFill>
            <a:round/>
            <a:headE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30A247A8-6439-4EB3-9DEC-26E798A067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Overlap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86E0BB-828C-4340-8E27-9B29A8C414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350" y="1658938"/>
            <a:ext cx="6346825" cy="38798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Monotype Sorts" pitchFamily="2" charset="2"/>
              <a:buAutoNum type="arabicPeriod"/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value R2min is in the range R1min to R1max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OR</a:t>
            </a:r>
          </a:p>
          <a:p>
            <a:pPr fontAlgn="auto">
              <a:spcAft>
                <a:spcPts val="0"/>
              </a:spcAft>
              <a:buFont typeface="+mj-lt"/>
              <a:buAutoNum type="arabicPeriod" startAt="2"/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value R2max is in the range R1min to R1max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((R2min &lt; MAX) &amp;&amp; (R2min &gt; MIN))</a:t>
            </a:r>
          </a:p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|| ((R2max &lt; MAX) &amp;&amp; (R2max &gt; MIN))</a:t>
            </a:r>
          </a:p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b="1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SOLUTION</a:t>
            </a:r>
          </a:p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((R2min &lt; R1max) &amp;&amp; (R2min &gt; R1min)) </a:t>
            </a:r>
            <a:b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|| ((R2max &lt; R1max) &amp;&amp; (R2max &gt; R1min))</a:t>
            </a:r>
          </a:p>
        </p:txBody>
      </p:sp>
      <p:sp>
        <p:nvSpPr>
          <p:cNvPr id="23556" name="Footer Placeholder 3">
            <a:extLst>
              <a:ext uri="{FF2B5EF4-FFF2-40B4-BE49-F238E27FC236}">
                <a16:creationId xmlns:a16="http://schemas.microsoft.com/office/drawing/2014/main" id="{F74BBFBE-EE93-42D4-9F19-42938937787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  <p:sp>
        <p:nvSpPr>
          <p:cNvPr id="23557" name="TextBox 1">
            <a:extLst>
              <a:ext uri="{FF2B5EF4-FFF2-40B4-BE49-F238E27FC236}">
                <a16:creationId xmlns:a16="http://schemas.microsoft.com/office/drawing/2014/main" id="{8102445B-F904-43C4-8C52-FE968A3AD8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17788" y="5654675"/>
            <a:ext cx="30194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Better solution on next slide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DCEAD1A4-F1A9-4343-84ED-DCCF1FCFF8F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Simpler Solution</a:t>
            </a:r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781D7B82-70F8-4DE4-BF43-73C88BD8940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84375" y="1479550"/>
            <a:ext cx="5583238" cy="496888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</a:pPr>
            <a:r>
              <a:rPr lang="en-GB" altLang="en-US"/>
              <a:t>R1min &lt;= R2max &amp;&amp; R2min &lt;= R1max</a:t>
            </a:r>
          </a:p>
        </p:txBody>
      </p:sp>
      <p:sp>
        <p:nvSpPr>
          <p:cNvPr id="24580" name="Footer Placeholder 3">
            <a:extLst>
              <a:ext uri="{FF2B5EF4-FFF2-40B4-BE49-F238E27FC236}">
                <a16:creationId xmlns:a16="http://schemas.microsoft.com/office/drawing/2014/main" id="{53D1F89C-F69C-43D6-AFCF-AFE8ADD307E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  <p:cxnSp>
        <p:nvCxnSpPr>
          <p:cNvPr id="24581" name="Straight Connector 5">
            <a:extLst>
              <a:ext uri="{FF2B5EF4-FFF2-40B4-BE49-F238E27FC236}">
                <a16:creationId xmlns:a16="http://schemas.microsoft.com/office/drawing/2014/main" id="{DD621590-5D1B-484A-B700-087DB5AF93B2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1047750" y="3724275"/>
            <a:ext cx="7156450" cy="0"/>
          </a:xfrm>
          <a:prstGeom prst="line">
            <a:avLst/>
          </a:prstGeom>
          <a:noFill/>
          <a:ln w="4445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grpSp>
        <p:nvGrpSpPr>
          <p:cNvPr id="24582" name="Group 17">
            <a:extLst>
              <a:ext uri="{FF2B5EF4-FFF2-40B4-BE49-F238E27FC236}">
                <a16:creationId xmlns:a16="http://schemas.microsoft.com/office/drawing/2014/main" id="{5E7EB535-54C6-4EE0-8BCC-89E36AB77528}"/>
              </a:ext>
            </a:extLst>
          </p:cNvPr>
          <p:cNvGrpSpPr>
            <a:grpSpLocks/>
          </p:cNvGrpSpPr>
          <p:nvPr/>
        </p:nvGrpSpPr>
        <p:grpSpPr bwMode="auto">
          <a:xfrm>
            <a:off x="1739900" y="2901950"/>
            <a:ext cx="2886075" cy="995363"/>
            <a:chOff x="2521879" y="3305423"/>
            <a:chExt cx="2885411" cy="994720"/>
          </a:xfrm>
        </p:grpSpPr>
        <p:sp>
          <p:nvSpPr>
            <p:cNvPr id="24605" name="Rectangle 6">
              <a:extLst>
                <a:ext uri="{FF2B5EF4-FFF2-40B4-BE49-F238E27FC236}">
                  <a16:creationId xmlns:a16="http://schemas.microsoft.com/office/drawing/2014/main" id="{08D03B69-1C38-49F0-9D19-CD472F7B8F3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94919" y="3896491"/>
              <a:ext cx="1960605" cy="222422"/>
            </a:xfrm>
            <a:prstGeom prst="rect">
              <a:avLst/>
            </a:prstGeom>
            <a:solidFill>
              <a:srgbClr val="FF000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>
                <a:solidFill>
                  <a:schemeClr val="tx1"/>
                </a:solidFill>
                <a:latin typeface="Helvetica" panose="020B0604020202020204" pitchFamily="34" charset="0"/>
              </a:endParaRPr>
            </a:p>
          </p:txBody>
        </p:sp>
        <p:cxnSp>
          <p:nvCxnSpPr>
            <p:cNvPr id="24606" name="Straight Connector 8">
              <a:extLst>
                <a:ext uri="{FF2B5EF4-FFF2-40B4-BE49-F238E27FC236}">
                  <a16:creationId xmlns:a16="http://schemas.microsoft.com/office/drawing/2014/main" id="{8C4BF6D1-11DF-4247-AEB8-C7E65A065EED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2594919" y="3377505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4607" name="Straight Connector 9">
              <a:extLst>
                <a:ext uri="{FF2B5EF4-FFF2-40B4-BE49-F238E27FC236}">
                  <a16:creationId xmlns:a16="http://schemas.microsoft.com/office/drawing/2014/main" id="{C6DFEC50-5AD8-4C99-BEDC-FAD6B290CF21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4543167" y="3377505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4608" name="TextBox 12">
              <a:extLst>
                <a:ext uri="{FF2B5EF4-FFF2-40B4-BE49-F238E27FC236}">
                  <a16:creationId xmlns:a16="http://schemas.microsoft.com/office/drawing/2014/main" id="{2D16F7A9-9953-40CF-8B19-26D8153EBE7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21879" y="3305423"/>
              <a:ext cx="889987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b="1">
                  <a:solidFill>
                    <a:schemeClr val="tx1"/>
                  </a:solidFill>
                  <a:latin typeface="Helvetica" panose="020B0604020202020204" pitchFamily="34" charset="0"/>
                </a:rPr>
                <a:t>R1min</a:t>
              </a:r>
            </a:p>
          </p:txBody>
        </p:sp>
        <p:sp>
          <p:nvSpPr>
            <p:cNvPr id="24609" name="TextBox 13">
              <a:extLst>
                <a:ext uri="{FF2B5EF4-FFF2-40B4-BE49-F238E27FC236}">
                  <a16:creationId xmlns:a16="http://schemas.microsoft.com/office/drawing/2014/main" id="{371A723E-51A1-46A8-893B-187CCAD2ABB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66007" y="3305423"/>
              <a:ext cx="94128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b="1">
                  <a:solidFill>
                    <a:schemeClr val="tx1"/>
                  </a:solidFill>
                  <a:latin typeface="Helvetica" panose="020B0604020202020204" pitchFamily="34" charset="0"/>
                </a:rPr>
                <a:t>R1max</a:t>
              </a:r>
            </a:p>
          </p:txBody>
        </p:sp>
      </p:grpSp>
      <p:grpSp>
        <p:nvGrpSpPr>
          <p:cNvPr id="24583" name="Group 16">
            <a:extLst>
              <a:ext uri="{FF2B5EF4-FFF2-40B4-BE49-F238E27FC236}">
                <a16:creationId xmlns:a16="http://schemas.microsoft.com/office/drawing/2014/main" id="{2AFCDDCF-5B1B-4E80-A572-9A84267040DF}"/>
              </a:ext>
            </a:extLst>
          </p:cNvPr>
          <p:cNvGrpSpPr>
            <a:grpSpLocks/>
          </p:cNvGrpSpPr>
          <p:nvPr/>
        </p:nvGrpSpPr>
        <p:grpSpPr bwMode="auto">
          <a:xfrm>
            <a:off x="5849938" y="3673475"/>
            <a:ext cx="2862262" cy="989013"/>
            <a:chOff x="3872883" y="4069490"/>
            <a:chExt cx="2862782" cy="987766"/>
          </a:xfrm>
        </p:grpSpPr>
        <p:sp>
          <p:nvSpPr>
            <p:cNvPr id="24600" name="Rectangle 7">
              <a:extLst>
                <a:ext uri="{FF2B5EF4-FFF2-40B4-BE49-F238E27FC236}">
                  <a16:creationId xmlns:a16="http://schemas.microsoft.com/office/drawing/2014/main" id="{850ED12C-CAB3-4F0E-AEED-3E4C34BBF9C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33567" y="4126292"/>
              <a:ext cx="1960605" cy="222422"/>
            </a:xfrm>
            <a:prstGeom prst="rect">
              <a:avLst/>
            </a:prstGeom>
            <a:solidFill>
              <a:srgbClr val="0000FF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>
                <a:solidFill>
                  <a:schemeClr val="tx1"/>
                </a:solidFill>
                <a:latin typeface="Helvetica" panose="020B0604020202020204" pitchFamily="34" charset="0"/>
              </a:endParaRPr>
            </a:p>
          </p:txBody>
        </p:sp>
        <p:cxnSp>
          <p:nvCxnSpPr>
            <p:cNvPr id="24601" name="Straight Connector 10">
              <a:extLst>
                <a:ext uri="{FF2B5EF4-FFF2-40B4-BE49-F238E27FC236}">
                  <a16:creationId xmlns:a16="http://schemas.microsoft.com/office/drawing/2014/main" id="{7065DA5F-20D5-487F-ABAF-7D0D6AD8D31B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3950042" y="4069490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4602" name="Straight Connector 11">
              <a:extLst>
                <a:ext uri="{FF2B5EF4-FFF2-40B4-BE49-F238E27FC236}">
                  <a16:creationId xmlns:a16="http://schemas.microsoft.com/office/drawing/2014/main" id="{97568AE6-D7CB-48B2-8E2C-BC3C4AD4512E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5894172" y="4069490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4603" name="TextBox 14">
              <a:extLst>
                <a:ext uri="{FF2B5EF4-FFF2-40B4-BE49-F238E27FC236}">
                  <a16:creationId xmlns:a16="http://schemas.microsoft.com/office/drawing/2014/main" id="{CDDC03AA-A7A8-41D5-8CC3-873148AC891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72883" y="4687924"/>
              <a:ext cx="889987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b="1">
                  <a:solidFill>
                    <a:schemeClr val="tx1"/>
                  </a:solidFill>
                  <a:latin typeface="Helvetica" panose="020B0604020202020204" pitchFamily="34" charset="0"/>
                </a:rPr>
                <a:t>R2min</a:t>
              </a:r>
            </a:p>
          </p:txBody>
        </p:sp>
        <p:sp>
          <p:nvSpPr>
            <p:cNvPr id="24604" name="TextBox 15">
              <a:extLst>
                <a:ext uri="{FF2B5EF4-FFF2-40B4-BE49-F238E27FC236}">
                  <a16:creationId xmlns:a16="http://schemas.microsoft.com/office/drawing/2014/main" id="{8267209A-8C9E-4280-9F40-68E0520D7E0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20030" y="4687924"/>
              <a:ext cx="91563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R2max</a:t>
              </a:r>
            </a:p>
          </p:txBody>
        </p:sp>
      </p:grpSp>
      <p:grpSp>
        <p:nvGrpSpPr>
          <p:cNvPr id="24584" name="Group 18">
            <a:extLst>
              <a:ext uri="{FF2B5EF4-FFF2-40B4-BE49-F238E27FC236}">
                <a16:creationId xmlns:a16="http://schemas.microsoft.com/office/drawing/2014/main" id="{8760F151-EE1C-4010-A438-B0F2838ED298}"/>
              </a:ext>
            </a:extLst>
          </p:cNvPr>
          <p:cNvGrpSpPr>
            <a:grpSpLocks/>
          </p:cNvGrpSpPr>
          <p:nvPr/>
        </p:nvGrpSpPr>
        <p:grpSpPr bwMode="auto">
          <a:xfrm>
            <a:off x="1131888" y="3681413"/>
            <a:ext cx="2889250" cy="987425"/>
            <a:chOff x="3872883" y="4069490"/>
            <a:chExt cx="2888430" cy="987766"/>
          </a:xfrm>
        </p:grpSpPr>
        <p:sp>
          <p:nvSpPr>
            <p:cNvPr id="24595" name="Rectangle 19">
              <a:extLst>
                <a:ext uri="{FF2B5EF4-FFF2-40B4-BE49-F238E27FC236}">
                  <a16:creationId xmlns:a16="http://schemas.microsoft.com/office/drawing/2014/main" id="{35A2FBF3-2BD7-48B7-BCDC-44E0313649B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33567" y="4126292"/>
              <a:ext cx="1960605" cy="222422"/>
            </a:xfrm>
            <a:prstGeom prst="rect">
              <a:avLst/>
            </a:prstGeom>
            <a:solidFill>
              <a:srgbClr val="0000FF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>
                <a:solidFill>
                  <a:schemeClr val="tx1"/>
                </a:solidFill>
                <a:latin typeface="Helvetica" panose="020B0604020202020204" pitchFamily="34" charset="0"/>
              </a:endParaRPr>
            </a:p>
          </p:txBody>
        </p:sp>
        <p:cxnSp>
          <p:nvCxnSpPr>
            <p:cNvPr id="24596" name="Straight Connector 20">
              <a:extLst>
                <a:ext uri="{FF2B5EF4-FFF2-40B4-BE49-F238E27FC236}">
                  <a16:creationId xmlns:a16="http://schemas.microsoft.com/office/drawing/2014/main" id="{6E4D556C-B1F7-4C9C-9169-0A4A0479C7E5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3950042" y="4069490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4597" name="Straight Connector 21">
              <a:extLst>
                <a:ext uri="{FF2B5EF4-FFF2-40B4-BE49-F238E27FC236}">
                  <a16:creationId xmlns:a16="http://schemas.microsoft.com/office/drawing/2014/main" id="{BCBEE6AB-38FE-4AE6-B79A-7639E38F4AB0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5894172" y="4069490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4598" name="TextBox 22">
              <a:extLst>
                <a:ext uri="{FF2B5EF4-FFF2-40B4-BE49-F238E27FC236}">
                  <a16:creationId xmlns:a16="http://schemas.microsoft.com/office/drawing/2014/main" id="{5125F46C-E2F9-484F-928F-F4E2264B7A5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72883" y="4687924"/>
              <a:ext cx="8515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R2min</a:t>
              </a:r>
            </a:p>
          </p:txBody>
        </p:sp>
        <p:sp>
          <p:nvSpPr>
            <p:cNvPr id="24599" name="TextBox 23">
              <a:extLst>
                <a:ext uri="{FF2B5EF4-FFF2-40B4-BE49-F238E27FC236}">
                  <a16:creationId xmlns:a16="http://schemas.microsoft.com/office/drawing/2014/main" id="{62152FDD-AF5E-4A9D-83A6-BB75955E764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20030" y="4687924"/>
              <a:ext cx="94128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b="1">
                  <a:solidFill>
                    <a:schemeClr val="tx1"/>
                  </a:solidFill>
                  <a:latin typeface="Helvetica" panose="020B0604020202020204" pitchFamily="34" charset="0"/>
                </a:rPr>
                <a:t>R2max</a:t>
              </a:r>
            </a:p>
          </p:txBody>
        </p:sp>
      </p:grpSp>
      <p:grpSp>
        <p:nvGrpSpPr>
          <p:cNvPr id="24585" name="Group 17">
            <a:extLst>
              <a:ext uri="{FF2B5EF4-FFF2-40B4-BE49-F238E27FC236}">
                <a16:creationId xmlns:a16="http://schemas.microsoft.com/office/drawing/2014/main" id="{304AF7AC-22B9-4CCF-88E2-423273AF16DF}"/>
              </a:ext>
            </a:extLst>
          </p:cNvPr>
          <p:cNvGrpSpPr>
            <a:grpSpLocks/>
          </p:cNvGrpSpPr>
          <p:nvPr/>
        </p:nvGrpSpPr>
        <p:grpSpPr bwMode="auto">
          <a:xfrm>
            <a:off x="4708525" y="2892425"/>
            <a:ext cx="2886075" cy="995363"/>
            <a:chOff x="2521879" y="3305423"/>
            <a:chExt cx="2885411" cy="994720"/>
          </a:xfrm>
        </p:grpSpPr>
        <p:sp>
          <p:nvSpPr>
            <p:cNvPr id="24590" name="Rectangle 27">
              <a:extLst>
                <a:ext uri="{FF2B5EF4-FFF2-40B4-BE49-F238E27FC236}">
                  <a16:creationId xmlns:a16="http://schemas.microsoft.com/office/drawing/2014/main" id="{A1C4D0AB-3444-47E3-B3C5-8131A4787CC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94919" y="3896491"/>
              <a:ext cx="1960605" cy="222422"/>
            </a:xfrm>
            <a:prstGeom prst="rect">
              <a:avLst/>
            </a:prstGeom>
            <a:solidFill>
              <a:srgbClr val="FF000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>
                <a:solidFill>
                  <a:schemeClr val="tx1"/>
                </a:solidFill>
                <a:latin typeface="Helvetica" panose="020B0604020202020204" pitchFamily="34" charset="0"/>
              </a:endParaRPr>
            </a:p>
          </p:txBody>
        </p:sp>
        <p:cxnSp>
          <p:nvCxnSpPr>
            <p:cNvPr id="24591" name="Straight Connector 8">
              <a:extLst>
                <a:ext uri="{FF2B5EF4-FFF2-40B4-BE49-F238E27FC236}">
                  <a16:creationId xmlns:a16="http://schemas.microsoft.com/office/drawing/2014/main" id="{F3576C33-A6B7-42B4-B4AA-AAC9B9C3B3F4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2594919" y="3377505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4592" name="Straight Connector 9">
              <a:extLst>
                <a:ext uri="{FF2B5EF4-FFF2-40B4-BE49-F238E27FC236}">
                  <a16:creationId xmlns:a16="http://schemas.microsoft.com/office/drawing/2014/main" id="{6CDDDE21-D8A5-4708-8BE9-2EB9E2CAF530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4543167" y="3377505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4593" name="TextBox 12">
              <a:extLst>
                <a:ext uri="{FF2B5EF4-FFF2-40B4-BE49-F238E27FC236}">
                  <a16:creationId xmlns:a16="http://schemas.microsoft.com/office/drawing/2014/main" id="{E42EC521-E414-4026-8C96-87F18365EE0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21879" y="3305423"/>
              <a:ext cx="889987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b="1">
                  <a:solidFill>
                    <a:schemeClr val="tx1"/>
                  </a:solidFill>
                  <a:latin typeface="Helvetica" panose="020B0604020202020204" pitchFamily="34" charset="0"/>
                </a:rPr>
                <a:t>R1min</a:t>
              </a:r>
            </a:p>
          </p:txBody>
        </p:sp>
        <p:sp>
          <p:nvSpPr>
            <p:cNvPr id="24594" name="TextBox 13">
              <a:extLst>
                <a:ext uri="{FF2B5EF4-FFF2-40B4-BE49-F238E27FC236}">
                  <a16:creationId xmlns:a16="http://schemas.microsoft.com/office/drawing/2014/main" id="{2000783E-2852-4FF2-9897-092BDADBFD9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66007" y="3305423"/>
              <a:ext cx="94128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b="1">
                  <a:solidFill>
                    <a:schemeClr val="tx1"/>
                  </a:solidFill>
                  <a:latin typeface="Helvetica" panose="020B0604020202020204" pitchFamily="34" charset="0"/>
                </a:rPr>
                <a:t>R1max</a:t>
              </a:r>
            </a:p>
          </p:txBody>
        </p:sp>
      </p:grpSp>
      <p:cxnSp>
        <p:nvCxnSpPr>
          <p:cNvPr id="24586" name="Straight Arrow Connector 33">
            <a:extLst>
              <a:ext uri="{FF2B5EF4-FFF2-40B4-BE49-F238E27FC236}">
                <a16:creationId xmlns:a16="http://schemas.microsoft.com/office/drawing/2014/main" id="{B6750275-4D29-4B70-91A1-8A9080443E25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1812925" y="3367088"/>
            <a:ext cx="1341438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4587" name="Straight Arrow Connector 35">
            <a:extLst>
              <a:ext uri="{FF2B5EF4-FFF2-40B4-BE49-F238E27FC236}">
                <a16:creationId xmlns:a16="http://schemas.microsoft.com/office/drawing/2014/main" id="{879C5BCE-69BF-4072-8CB3-841CE6EA2B23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1209675" y="4141788"/>
            <a:ext cx="2552700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4588" name="Straight Arrow Connector 37">
            <a:extLst>
              <a:ext uri="{FF2B5EF4-FFF2-40B4-BE49-F238E27FC236}">
                <a16:creationId xmlns:a16="http://schemas.microsoft.com/office/drawing/2014/main" id="{73F37500-C7DE-4CE5-AD28-30AA577C11E9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4775200" y="4222750"/>
            <a:ext cx="3095625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4589" name="Straight Arrow Connector 39">
            <a:extLst>
              <a:ext uri="{FF2B5EF4-FFF2-40B4-BE49-F238E27FC236}">
                <a16:creationId xmlns:a16="http://schemas.microsoft.com/office/drawing/2014/main" id="{97EBDA51-6DD2-4802-8051-C2CA368A96EE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5910263" y="3270250"/>
            <a:ext cx="819150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68F4C823-CD68-4E67-B6B3-F9D7D129D0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Alternative 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BB58F-C547-4846-AF47-F1AE4FAA4F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1241425"/>
          </a:xfrm>
        </p:spPr>
        <p:txBody>
          <a:bodyPr rtlCol="0">
            <a:normAutofit fontScale="25000" lnSpcReduction="20000"/>
          </a:bodyPr>
          <a:lstStyle/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Sometimes we should consider reversing the problem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Test for NO overlap case instead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Is R2max &lt; R1min	No overlap possible, R2 too small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Is R2min &gt; R1max	No overlap possible, R2 too large</a:t>
            </a:r>
          </a:p>
          <a:p>
            <a:pPr fontAlgn="auto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Test for both of these cases</a:t>
            </a:r>
          </a:p>
          <a:p>
            <a:pPr marL="0" indent="0" fontAlgn="auto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(R2max &lt; R1min) || (R2min &gt; R1max)</a:t>
            </a:r>
          </a:p>
        </p:txBody>
      </p:sp>
      <p:sp>
        <p:nvSpPr>
          <p:cNvPr id="25604" name="Footer Placeholder 3">
            <a:extLst>
              <a:ext uri="{FF2B5EF4-FFF2-40B4-BE49-F238E27FC236}">
                <a16:creationId xmlns:a16="http://schemas.microsoft.com/office/drawing/2014/main" id="{FAF784AA-28D2-4335-8E87-775BC055F1C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  <p:cxnSp>
        <p:nvCxnSpPr>
          <p:cNvPr id="25605" name="Straight Connector 5">
            <a:extLst>
              <a:ext uri="{FF2B5EF4-FFF2-40B4-BE49-F238E27FC236}">
                <a16:creationId xmlns:a16="http://schemas.microsoft.com/office/drawing/2014/main" id="{335A9A47-E158-4C5B-8BEF-62BDD8B7B171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1047750" y="3724275"/>
            <a:ext cx="7156450" cy="0"/>
          </a:xfrm>
          <a:prstGeom prst="line">
            <a:avLst/>
          </a:prstGeom>
          <a:noFill/>
          <a:ln w="4445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grpSp>
        <p:nvGrpSpPr>
          <p:cNvPr id="25606" name="Group 17">
            <a:extLst>
              <a:ext uri="{FF2B5EF4-FFF2-40B4-BE49-F238E27FC236}">
                <a16:creationId xmlns:a16="http://schemas.microsoft.com/office/drawing/2014/main" id="{098363B5-8602-4D47-B3A4-C740FC46ADBD}"/>
              </a:ext>
            </a:extLst>
          </p:cNvPr>
          <p:cNvGrpSpPr>
            <a:grpSpLocks/>
          </p:cNvGrpSpPr>
          <p:nvPr/>
        </p:nvGrpSpPr>
        <p:grpSpPr bwMode="auto">
          <a:xfrm>
            <a:off x="3452813" y="2909888"/>
            <a:ext cx="2886075" cy="995362"/>
            <a:chOff x="2521879" y="3305423"/>
            <a:chExt cx="2885411" cy="994720"/>
          </a:xfrm>
        </p:grpSpPr>
        <p:sp>
          <p:nvSpPr>
            <p:cNvPr id="25621" name="Rectangle 6">
              <a:extLst>
                <a:ext uri="{FF2B5EF4-FFF2-40B4-BE49-F238E27FC236}">
                  <a16:creationId xmlns:a16="http://schemas.microsoft.com/office/drawing/2014/main" id="{D7DB2398-0570-4822-9D3A-15FC929F7A5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94919" y="3896491"/>
              <a:ext cx="1960605" cy="222422"/>
            </a:xfrm>
            <a:prstGeom prst="rect">
              <a:avLst/>
            </a:prstGeom>
            <a:solidFill>
              <a:srgbClr val="FF0000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>
                <a:solidFill>
                  <a:schemeClr val="tx1"/>
                </a:solidFill>
                <a:latin typeface="Helvetica" panose="020B0604020202020204" pitchFamily="34" charset="0"/>
              </a:endParaRPr>
            </a:p>
          </p:txBody>
        </p:sp>
        <p:cxnSp>
          <p:nvCxnSpPr>
            <p:cNvPr id="25622" name="Straight Connector 8">
              <a:extLst>
                <a:ext uri="{FF2B5EF4-FFF2-40B4-BE49-F238E27FC236}">
                  <a16:creationId xmlns:a16="http://schemas.microsoft.com/office/drawing/2014/main" id="{848002F6-E682-4349-A783-271BE02C1BD1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2594919" y="3377505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5623" name="Straight Connector 9">
              <a:extLst>
                <a:ext uri="{FF2B5EF4-FFF2-40B4-BE49-F238E27FC236}">
                  <a16:creationId xmlns:a16="http://schemas.microsoft.com/office/drawing/2014/main" id="{4DC804C7-9439-4604-A277-81A6F81753D1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4543167" y="3377505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5624" name="TextBox 12">
              <a:extLst>
                <a:ext uri="{FF2B5EF4-FFF2-40B4-BE49-F238E27FC236}">
                  <a16:creationId xmlns:a16="http://schemas.microsoft.com/office/drawing/2014/main" id="{6714473F-461B-4325-AB6D-B88DD340586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21879" y="3305423"/>
              <a:ext cx="889987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b="1">
                  <a:solidFill>
                    <a:schemeClr val="tx1"/>
                  </a:solidFill>
                  <a:latin typeface="Helvetica" panose="020B0604020202020204" pitchFamily="34" charset="0"/>
                </a:rPr>
                <a:t>R1min</a:t>
              </a:r>
            </a:p>
          </p:txBody>
        </p:sp>
        <p:sp>
          <p:nvSpPr>
            <p:cNvPr id="25625" name="TextBox 13">
              <a:extLst>
                <a:ext uri="{FF2B5EF4-FFF2-40B4-BE49-F238E27FC236}">
                  <a16:creationId xmlns:a16="http://schemas.microsoft.com/office/drawing/2014/main" id="{796493D4-63C0-498A-B419-F9471179492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66007" y="3305423"/>
              <a:ext cx="94128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b="1">
                  <a:solidFill>
                    <a:schemeClr val="tx1"/>
                  </a:solidFill>
                  <a:latin typeface="Helvetica" panose="020B0604020202020204" pitchFamily="34" charset="0"/>
                </a:rPr>
                <a:t>R1max</a:t>
              </a:r>
            </a:p>
          </p:txBody>
        </p:sp>
      </p:grpSp>
      <p:grpSp>
        <p:nvGrpSpPr>
          <p:cNvPr id="25607" name="Group 16">
            <a:extLst>
              <a:ext uri="{FF2B5EF4-FFF2-40B4-BE49-F238E27FC236}">
                <a16:creationId xmlns:a16="http://schemas.microsoft.com/office/drawing/2014/main" id="{BC536C1B-790B-479F-85EC-43E4567E87A1}"/>
              </a:ext>
            </a:extLst>
          </p:cNvPr>
          <p:cNvGrpSpPr>
            <a:grpSpLocks/>
          </p:cNvGrpSpPr>
          <p:nvPr/>
        </p:nvGrpSpPr>
        <p:grpSpPr bwMode="auto">
          <a:xfrm>
            <a:off x="5849938" y="3673475"/>
            <a:ext cx="2862262" cy="989013"/>
            <a:chOff x="3872883" y="4069490"/>
            <a:chExt cx="2862782" cy="987766"/>
          </a:xfrm>
        </p:grpSpPr>
        <p:sp>
          <p:nvSpPr>
            <p:cNvPr id="25616" name="Rectangle 7">
              <a:extLst>
                <a:ext uri="{FF2B5EF4-FFF2-40B4-BE49-F238E27FC236}">
                  <a16:creationId xmlns:a16="http://schemas.microsoft.com/office/drawing/2014/main" id="{B34D4377-D325-474D-8BF3-383CA71C44E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33567" y="4126292"/>
              <a:ext cx="1960605" cy="222422"/>
            </a:xfrm>
            <a:prstGeom prst="rect">
              <a:avLst/>
            </a:prstGeom>
            <a:solidFill>
              <a:srgbClr val="0000FF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>
                <a:solidFill>
                  <a:schemeClr val="tx1"/>
                </a:solidFill>
                <a:latin typeface="Helvetica" panose="020B0604020202020204" pitchFamily="34" charset="0"/>
              </a:endParaRPr>
            </a:p>
          </p:txBody>
        </p:sp>
        <p:cxnSp>
          <p:nvCxnSpPr>
            <p:cNvPr id="25617" name="Straight Connector 10">
              <a:extLst>
                <a:ext uri="{FF2B5EF4-FFF2-40B4-BE49-F238E27FC236}">
                  <a16:creationId xmlns:a16="http://schemas.microsoft.com/office/drawing/2014/main" id="{0B182DBC-C575-4DC1-82D2-AE984D6626E8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3950042" y="4069490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5618" name="Straight Connector 11">
              <a:extLst>
                <a:ext uri="{FF2B5EF4-FFF2-40B4-BE49-F238E27FC236}">
                  <a16:creationId xmlns:a16="http://schemas.microsoft.com/office/drawing/2014/main" id="{6F7A4AE4-BF8F-43CB-9EB2-678B546B719A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5894172" y="4069490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5619" name="TextBox 14">
              <a:extLst>
                <a:ext uri="{FF2B5EF4-FFF2-40B4-BE49-F238E27FC236}">
                  <a16:creationId xmlns:a16="http://schemas.microsoft.com/office/drawing/2014/main" id="{DF78A9D9-E476-4A29-882F-EA5D67C6B2A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72883" y="4687924"/>
              <a:ext cx="889987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b="1">
                  <a:solidFill>
                    <a:schemeClr val="tx1"/>
                  </a:solidFill>
                  <a:latin typeface="Helvetica" panose="020B0604020202020204" pitchFamily="34" charset="0"/>
                </a:rPr>
                <a:t>R2min</a:t>
              </a:r>
            </a:p>
          </p:txBody>
        </p:sp>
        <p:sp>
          <p:nvSpPr>
            <p:cNvPr id="25620" name="TextBox 15">
              <a:extLst>
                <a:ext uri="{FF2B5EF4-FFF2-40B4-BE49-F238E27FC236}">
                  <a16:creationId xmlns:a16="http://schemas.microsoft.com/office/drawing/2014/main" id="{EC7EF252-3144-4F2A-858F-8C937EB1284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20030" y="4687924"/>
              <a:ext cx="91563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R2max</a:t>
              </a:r>
            </a:p>
          </p:txBody>
        </p:sp>
      </p:grpSp>
      <p:grpSp>
        <p:nvGrpSpPr>
          <p:cNvPr id="25608" name="Group 18">
            <a:extLst>
              <a:ext uri="{FF2B5EF4-FFF2-40B4-BE49-F238E27FC236}">
                <a16:creationId xmlns:a16="http://schemas.microsoft.com/office/drawing/2014/main" id="{EF888CC0-5DD5-45D5-B9FF-19189670507D}"/>
              </a:ext>
            </a:extLst>
          </p:cNvPr>
          <p:cNvGrpSpPr>
            <a:grpSpLocks/>
          </p:cNvGrpSpPr>
          <p:nvPr/>
        </p:nvGrpSpPr>
        <p:grpSpPr bwMode="auto">
          <a:xfrm>
            <a:off x="1131888" y="3681413"/>
            <a:ext cx="2889250" cy="987425"/>
            <a:chOff x="3872883" y="4069490"/>
            <a:chExt cx="2888430" cy="987766"/>
          </a:xfrm>
        </p:grpSpPr>
        <p:sp>
          <p:nvSpPr>
            <p:cNvPr id="25611" name="Rectangle 19">
              <a:extLst>
                <a:ext uri="{FF2B5EF4-FFF2-40B4-BE49-F238E27FC236}">
                  <a16:creationId xmlns:a16="http://schemas.microsoft.com/office/drawing/2014/main" id="{A50D3B24-AC57-43CF-8CF2-103FB0E4BE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33567" y="4126292"/>
              <a:ext cx="1960605" cy="222422"/>
            </a:xfrm>
            <a:prstGeom prst="rect">
              <a:avLst/>
            </a:prstGeom>
            <a:solidFill>
              <a:srgbClr val="0000FF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>
                <a:solidFill>
                  <a:schemeClr val="tx1"/>
                </a:solidFill>
                <a:latin typeface="Helvetica" panose="020B0604020202020204" pitchFamily="34" charset="0"/>
              </a:endParaRPr>
            </a:p>
          </p:txBody>
        </p:sp>
        <p:cxnSp>
          <p:nvCxnSpPr>
            <p:cNvPr id="25612" name="Straight Connector 20">
              <a:extLst>
                <a:ext uri="{FF2B5EF4-FFF2-40B4-BE49-F238E27FC236}">
                  <a16:creationId xmlns:a16="http://schemas.microsoft.com/office/drawing/2014/main" id="{9544B969-5DAB-4BB6-AEE9-0DC68922897C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3950042" y="4069490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5613" name="Straight Connector 21">
              <a:extLst>
                <a:ext uri="{FF2B5EF4-FFF2-40B4-BE49-F238E27FC236}">
                  <a16:creationId xmlns:a16="http://schemas.microsoft.com/office/drawing/2014/main" id="{4E380081-5B96-4009-B382-976E8B20936D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5894172" y="4069490"/>
              <a:ext cx="0" cy="922638"/>
            </a:xfrm>
            <a:prstGeom prst="lin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5614" name="TextBox 22">
              <a:extLst>
                <a:ext uri="{FF2B5EF4-FFF2-40B4-BE49-F238E27FC236}">
                  <a16:creationId xmlns:a16="http://schemas.microsoft.com/office/drawing/2014/main" id="{2AF62326-5DBD-4262-84E7-6DB38CA859E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72883" y="4687924"/>
              <a:ext cx="85151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R2min</a:t>
              </a:r>
            </a:p>
          </p:txBody>
        </p:sp>
        <p:sp>
          <p:nvSpPr>
            <p:cNvPr id="25615" name="TextBox 23">
              <a:extLst>
                <a:ext uri="{FF2B5EF4-FFF2-40B4-BE49-F238E27FC236}">
                  <a16:creationId xmlns:a16="http://schemas.microsoft.com/office/drawing/2014/main" id="{90451499-CDFC-46F3-B1A0-90D6E241C5C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20030" y="4687924"/>
              <a:ext cx="94128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b="1">
                  <a:solidFill>
                    <a:schemeClr val="tx1"/>
                  </a:solidFill>
                  <a:latin typeface="Helvetica" panose="020B0604020202020204" pitchFamily="34" charset="0"/>
                </a:rPr>
                <a:t>R2max</a:t>
              </a:r>
            </a:p>
          </p:txBody>
        </p:sp>
      </p:grpSp>
      <p:sp>
        <p:nvSpPr>
          <p:cNvPr id="25609" name="Right Brace 24">
            <a:extLst>
              <a:ext uri="{FF2B5EF4-FFF2-40B4-BE49-F238E27FC236}">
                <a16:creationId xmlns:a16="http://schemas.microsoft.com/office/drawing/2014/main" id="{C5FE3151-7BD5-4488-B421-F8EFF502FB70}"/>
              </a:ext>
            </a:extLst>
          </p:cNvPr>
          <p:cNvSpPr>
            <a:spLocks/>
          </p:cNvSpPr>
          <p:nvPr/>
        </p:nvSpPr>
        <p:spPr bwMode="auto">
          <a:xfrm rot="-5400000">
            <a:off x="5545932" y="3272631"/>
            <a:ext cx="304800" cy="423863"/>
          </a:xfrm>
          <a:prstGeom prst="rightBrace">
            <a:avLst>
              <a:gd name="adj1" fmla="val 8324"/>
              <a:gd name="adj2" fmla="val 50000"/>
            </a:avLst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</p:txBody>
      </p:sp>
      <p:sp>
        <p:nvSpPr>
          <p:cNvPr id="25610" name="Right Brace 25">
            <a:extLst>
              <a:ext uri="{FF2B5EF4-FFF2-40B4-BE49-F238E27FC236}">
                <a16:creationId xmlns:a16="http://schemas.microsoft.com/office/drawing/2014/main" id="{5AC36625-EDA2-46B0-A23D-7B443A97A4F5}"/>
              </a:ext>
            </a:extLst>
          </p:cNvPr>
          <p:cNvSpPr>
            <a:spLocks/>
          </p:cNvSpPr>
          <p:nvPr/>
        </p:nvSpPr>
        <p:spPr bwMode="auto">
          <a:xfrm rot="-5400000">
            <a:off x="3178176" y="3294062"/>
            <a:ext cx="304800" cy="390525"/>
          </a:xfrm>
          <a:prstGeom prst="rightBrace">
            <a:avLst>
              <a:gd name="adj1" fmla="val 8346"/>
              <a:gd name="adj2" fmla="val 50000"/>
            </a:avLst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B41DA453-CA0E-4F3D-9E8B-125F145755A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33363"/>
            <a:ext cx="6348413" cy="1320800"/>
          </a:xfrm>
        </p:spPr>
        <p:txBody>
          <a:bodyPr/>
          <a:lstStyle/>
          <a:p>
            <a:r>
              <a:rPr lang="en-GB" altLang="en-US"/>
              <a:t>Exercise 6</a:t>
            </a:r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8D6418E2-10B7-4325-8A28-748ABAA1C63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altLang="en-US"/>
              <a:t>In an experiment the temperature was measured across two different months, and the maximum and minimum values for both months was recorded</a:t>
            </a:r>
          </a:p>
          <a:p>
            <a:r>
              <a:rPr lang="en-GB" altLang="en-US"/>
              <a:t>The program should allow the user to enter the minimum and maximum value for both months</a:t>
            </a:r>
          </a:p>
          <a:p>
            <a:r>
              <a:rPr lang="en-GB" altLang="en-US"/>
              <a:t> A program is required to determine if the temperature ranges overlapped or whether the range of temperatures during one month was always higher than the other</a:t>
            </a:r>
          </a:p>
          <a:p>
            <a:endParaRPr lang="en-GB" altLang="en-US"/>
          </a:p>
          <a:p>
            <a:r>
              <a:rPr lang="en-GB" altLang="en-US"/>
              <a:t>Examples: 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26628" name="Footer Placeholder 3">
            <a:extLst>
              <a:ext uri="{FF2B5EF4-FFF2-40B4-BE49-F238E27FC236}">
                <a16:creationId xmlns:a16="http://schemas.microsoft.com/office/drawing/2014/main" id="{998310A9-73DB-417F-834D-890D2698EC5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WAN</a:t>
            </a:r>
          </a:p>
        </p:txBody>
      </p:sp>
      <p:sp>
        <p:nvSpPr>
          <p:cNvPr id="26629" name="TextBox 1">
            <a:extLst>
              <a:ext uri="{FF2B5EF4-FFF2-40B4-BE49-F238E27FC236}">
                <a16:creationId xmlns:a16="http://schemas.microsoft.com/office/drawing/2014/main" id="{1A3A544D-F6B5-4735-A172-F77FB40AAA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14488" y="4379913"/>
            <a:ext cx="2624137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Range1 is 30</a:t>
            </a:r>
            <a:r>
              <a:rPr lang="en-GB" altLang="en-US" baseline="30000">
                <a:solidFill>
                  <a:schemeClr val="tx1"/>
                </a:solidFill>
                <a:latin typeface="Helvetica" panose="020B0604020202020204" pitchFamily="34" charset="0"/>
              </a:rPr>
              <a:t>o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C to 50</a:t>
            </a:r>
            <a:r>
              <a:rPr lang="en-GB" altLang="en-US" baseline="30000">
                <a:solidFill>
                  <a:schemeClr val="tx1"/>
                </a:solidFill>
                <a:latin typeface="Helvetica" panose="020B0604020202020204" pitchFamily="34" charset="0"/>
              </a:rPr>
              <a:t>o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C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Range2 is 42</a:t>
            </a:r>
            <a:r>
              <a:rPr lang="en-GB" altLang="en-US" baseline="30000">
                <a:solidFill>
                  <a:schemeClr val="tx1"/>
                </a:solidFill>
                <a:latin typeface="Helvetica" panose="020B0604020202020204" pitchFamily="34" charset="0"/>
              </a:rPr>
              <a:t>o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C to 86</a:t>
            </a:r>
            <a:r>
              <a:rPr lang="en-GB" altLang="en-US" baseline="30000">
                <a:solidFill>
                  <a:schemeClr val="tx1"/>
                </a:solidFill>
                <a:latin typeface="Helvetica" panose="020B0604020202020204" pitchFamily="34" charset="0"/>
              </a:rPr>
              <a:t>o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C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Ranges overlap</a:t>
            </a:r>
          </a:p>
        </p:txBody>
      </p:sp>
      <p:sp>
        <p:nvSpPr>
          <p:cNvPr id="26630" name="TextBox 5">
            <a:extLst>
              <a:ext uri="{FF2B5EF4-FFF2-40B4-BE49-F238E27FC236}">
                <a16:creationId xmlns:a16="http://schemas.microsoft.com/office/drawing/2014/main" id="{536505ED-63D4-4724-A372-97F4E56782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97425" y="4379913"/>
            <a:ext cx="262572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Range1 is 30</a:t>
            </a:r>
            <a:r>
              <a:rPr lang="en-GB" altLang="en-US" baseline="30000">
                <a:solidFill>
                  <a:schemeClr val="tx1"/>
                </a:solidFill>
                <a:latin typeface="Helvetica" panose="020B0604020202020204" pitchFamily="34" charset="0"/>
              </a:rPr>
              <a:t>o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C to 50</a:t>
            </a:r>
            <a:r>
              <a:rPr lang="en-GB" altLang="en-US" baseline="30000">
                <a:solidFill>
                  <a:schemeClr val="tx1"/>
                </a:solidFill>
                <a:latin typeface="Helvetica" panose="020B0604020202020204" pitchFamily="34" charset="0"/>
              </a:rPr>
              <a:t>o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C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Range2 is 60</a:t>
            </a:r>
            <a:r>
              <a:rPr lang="en-GB" altLang="en-US" baseline="30000">
                <a:solidFill>
                  <a:schemeClr val="tx1"/>
                </a:solidFill>
                <a:latin typeface="Helvetica" panose="020B0604020202020204" pitchFamily="34" charset="0"/>
              </a:rPr>
              <a:t>o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C to 70</a:t>
            </a:r>
            <a:r>
              <a:rPr lang="en-GB" altLang="en-US" baseline="30000">
                <a:solidFill>
                  <a:schemeClr val="tx1"/>
                </a:solidFill>
                <a:latin typeface="Helvetica" panose="020B0604020202020204" pitchFamily="34" charset="0"/>
              </a:rPr>
              <a:t>o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C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Ranges don’t overlap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12" ma:contentTypeDescription="Create a new document." ma:contentTypeScope="" ma:versionID="c5f8acbb1e6f7944a1343bf87b974bad">
  <xsd:schema xmlns:xsd="http://www.w3.org/2001/XMLSchema" xmlns:xs="http://www.w3.org/2001/XMLSchema" xmlns:p="http://schemas.microsoft.com/office/2006/metadata/properties" xmlns:ns3="a3276f14-397d-4ed7-b8c7-ece791485ff1" xmlns:ns4="bf13d2f1-3fb4-4d24-806f-713eb38c1b0e" targetNamespace="http://schemas.microsoft.com/office/2006/metadata/properties" ma:root="true" ma:fieldsID="8c4fec2274418d84ca01565b10b958f3" ns3:_="" ns4:_="">
    <xsd:import namespace="a3276f14-397d-4ed7-b8c7-ece791485ff1"/>
    <xsd:import namespace="bf13d2f1-3fb4-4d24-806f-713eb38c1b0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AutoKeyPoints" minOccurs="0"/>
                <xsd:element ref="ns4:MediaServiceKeyPoints" minOccurs="0"/>
                <xsd:element ref="ns4:MediaServiceGenerationTime" minOccurs="0"/>
                <xsd:element ref="ns4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ED888E7-163B-4B60-B205-DB16F778A18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276f14-397d-4ed7-b8c7-ece791485ff1"/>
    <ds:schemaRef ds:uri="bf13d2f1-3fb4-4d24-806f-713eb38c1b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F6E15AE-3C08-4CDB-9220-D4DC4CC609B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43DDDDA-FEEC-4AFF-9E1B-A5E95BCD0AAC}">
  <ds:schemaRefs>
    <ds:schemaRef ds:uri="bf13d2f1-3fb4-4d24-806f-713eb38c1b0e"/>
    <ds:schemaRef ds:uri="http://schemas.microsoft.com/office/infopath/2007/PartnerControls"/>
    <ds:schemaRef ds:uri="http://schemas.microsoft.com/office/2006/documentManagement/types"/>
    <ds:schemaRef ds:uri="http://purl.org/dc/terms/"/>
    <ds:schemaRef ds:uri="http://www.w3.org/XML/1998/namespace"/>
    <ds:schemaRef ds:uri="http://purl.org/dc/elements/1.1/"/>
    <ds:schemaRef ds:uri="http://purl.org/dc/dcmitype/"/>
    <ds:schemaRef ds:uri="http://schemas.openxmlformats.org/package/2006/metadata/core-properties"/>
    <ds:schemaRef ds:uri="a3276f14-397d-4ed7-b8c7-ece791485ff1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12836</TotalTime>
  <Words>1377</Words>
  <Application>Microsoft Office PowerPoint</Application>
  <PresentationFormat>On-screen Show (4:3)</PresentationFormat>
  <Paragraphs>235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8" baseType="lpstr">
      <vt:lpstr>Trebuchet MS</vt:lpstr>
      <vt:lpstr>Arial</vt:lpstr>
      <vt:lpstr>Wingdings 3</vt:lpstr>
      <vt:lpstr>Times New Roman</vt:lpstr>
      <vt:lpstr>Calibri</vt:lpstr>
      <vt:lpstr>Helvetica</vt:lpstr>
      <vt:lpstr>Monotype Sorts</vt:lpstr>
      <vt:lpstr>Wingdings</vt:lpstr>
      <vt:lpstr>Facet</vt:lpstr>
      <vt:lpstr>Session4-1 Java</vt:lpstr>
      <vt:lpstr>Nested Branches Pattern</vt:lpstr>
      <vt:lpstr>Else If Pattern</vt:lpstr>
      <vt:lpstr>Problem Solving: Number Line Technique</vt:lpstr>
      <vt:lpstr>Exercise 1</vt:lpstr>
      <vt:lpstr>Exercise 2</vt:lpstr>
      <vt:lpstr>Exercise 3</vt:lpstr>
      <vt:lpstr>PowerPoint Presentation</vt:lpstr>
      <vt:lpstr>Exercise 4</vt:lpstr>
      <vt:lpstr>AND Conditions Pattern</vt:lpstr>
      <vt:lpstr>OR Conditions Pattern</vt:lpstr>
      <vt:lpstr>Exercise 5</vt:lpstr>
      <vt:lpstr>Input Number Error Pattern</vt:lpstr>
      <vt:lpstr>Check for Overlap</vt:lpstr>
      <vt:lpstr>Problem Solving: Restate the Problem  Check that a number is within a range</vt:lpstr>
      <vt:lpstr>Overlap Test</vt:lpstr>
      <vt:lpstr>Simpler Solution</vt:lpstr>
      <vt:lpstr>Alternative Solution</vt:lpstr>
      <vt:lpstr>Exercise 6</vt:lpstr>
    </vt:vector>
  </TitlesOfParts>
  <Company>Lucent Technologies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Abstract View of System Components</dc:title>
  <dc:creator>Marilyn Turnamian</dc:creator>
  <cp:lastModifiedBy>Tim Bashford</cp:lastModifiedBy>
  <cp:revision>246</cp:revision>
  <cp:lastPrinted>2015-01-23T17:41:18Z</cp:lastPrinted>
  <dcterms:created xsi:type="dcterms:W3CDTF">1999-06-25T18:38:26Z</dcterms:created>
  <dcterms:modified xsi:type="dcterms:W3CDTF">2020-10-06T09:59:18Z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0x010100AB438F96E705D6469403A46F42FBE3CB</vt:lpwstr>
  </property>
</Properties>
</file>