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E8B78"/>
    <a:srgbClr val="78A5CB"/>
    <a:srgbClr val="725432"/>
    <a:srgbClr val="5A4843"/>
    <a:srgbClr val="1E3A33"/>
    <a:srgbClr val="09BA7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505BD3-A292-4BE6-9BD1-779AAD6E7D41}" type="doc">
      <dgm:prSet loTypeId="urn:microsoft.com/office/officeart/2008/layout/VerticalCurvedList" loCatId="list" qsTypeId="urn:microsoft.com/office/officeart/2005/8/quickstyle/3d2" qsCatId="3D" csTypeId="urn:microsoft.com/office/officeart/2005/8/colors/accent3_1" csCatId="accent3" phldr="1"/>
      <dgm:spPr/>
      <dgm:t>
        <a:bodyPr/>
        <a:lstStyle/>
        <a:p>
          <a:endParaRPr lang="en-US"/>
        </a:p>
      </dgm:t>
    </dgm:pt>
    <dgm:pt modelId="{546F4696-F8A1-4089-883D-9C6FE5DB2765}">
      <dgm:prSet phldrT="[Text]" custT="1"/>
      <dgm:spPr/>
      <dgm:t>
        <a:bodyPr/>
        <a:lstStyle/>
        <a:p>
          <a:r>
            <a:rPr lang="en-US" sz="1600" dirty="0">
              <a:latin typeface="Bahnschrift" panose="020B0502040204020203" pitchFamily="34" charset="0"/>
            </a:rPr>
            <a:t>Hence, it is necessary to have more technological sophistication, interactivity, and agility to keep up with the competitors.</a:t>
          </a:r>
        </a:p>
      </dgm:t>
    </dgm:pt>
    <dgm:pt modelId="{D769C3FC-0003-472D-A400-0190A23B881A}" type="sibTrans" cxnId="{51850A85-5007-4FBC-8EF4-CCDF9A387049}">
      <dgm:prSet/>
      <dgm:spPr/>
      <dgm:t>
        <a:bodyPr/>
        <a:lstStyle/>
        <a:p>
          <a:endParaRPr lang="en-US"/>
        </a:p>
      </dgm:t>
    </dgm:pt>
    <dgm:pt modelId="{C15A48E6-A9C0-4D72-8579-B4ED10E6C7FD}" type="parTrans" cxnId="{51850A85-5007-4FBC-8EF4-CCDF9A387049}">
      <dgm:prSet/>
      <dgm:spPr/>
      <dgm:t>
        <a:bodyPr/>
        <a:lstStyle/>
        <a:p>
          <a:endParaRPr lang="en-US"/>
        </a:p>
      </dgm:t>
    </dgm:pt>
    <dgm:pt modelId="{D7082661-83CA-48EA-A1FC-A3DAB35F91A8}">
      <dgm:prSet phldrT="[Text]" custT="1"/>
      <dgm:spPr/>
      <dgm:t>
        <a:bodyPr/>
        <a:lstStyle/>
        <a:p>
          <a:r>
            <a:rPr lang="en-US" sz="1600" dirty="0">
              <a:latin typeface="Bahnschrift" panose="020B0502040204020203" pitchFamily="34" charset="0"/>
            </a:rPr>
            <a:t>Furthermore, the insufficient application of AI-driven databases and anticipation analysis limits the potential of M&amp;S Food to provide proactive and responsive customer support. </a:t>
          </a:r>
        </a:p>
      </dgm:t>
    </dgm:pt>
    <dgm:pt modelId="{1659EB3F-0335-4898-AE60-608B9F6A94FC}" type="sibTrans" cxnId="{02D34591-5BC1-4794-B24C-EE3760C70E65}">
      <dgm:prSet/>
      <dgm:spPr/>
      <dgm:t>
        <a:bodyPr/>
        <a:lstStyle/>
        <a:p>
          <a:endParaRPr lang="en-US"/>
        </a:p>
      </dgm:t>
    </dgm:pt>
    <dgm:pt modelId="{9C13176A-0EF5-4E30-B61D-48EB13DC26DC}" type="parTrans" cxnId="{02D34591-5BC1-4794-B24C-EE3760C70E65}">
      <dgm:prSet/>
      <dgm:spPr/>
      <dgm:t>
        <a:bodyPr/>
        <a:lstStyle/>
        <a:p>
          <a:endParaRPr lang="en-US"/>
        </a:p>
      </dgm:t>
    </dgm:pt>
    <dgm:pt modelId="{38A466E4-4561-48E3-9001-682C8EB2FCFF}">
      <dgm:prSet phldrT="[Text]" custT="1"/>
      <dgm:spPr/>
      <dgm:t>
        <a:bodyPr/>
        <a:lstStyle/>
        <a:p>
          <a:pPr algn="just"/>
          <a:r>
            <a:rPr lang="en-US" sz="1600" dirty="0">
              <a:latin typeface="Bahnschrift" panose="020B0502040204020203" pitchFamily="34" charset="0"/>
            </a:rPr>
            <a:t>Nonetheless, there are some significant aspects that need improvement. CRM vulnerabilities (service failures, data threats, stopped loyalty rewards) were revealed by operational disruptions, most notably the 2025 cyber event that prompted the suspension of web orders and Sparks functionality (Butler, 2025). This weakness remain part of what  harmed their consumer trust and loyalty. </a:t>
          </a:r>
        </a:p>
      </dgm:t>
    </dgm:pt>
    <dgm:pt modelId="{FBDA28FB-220F-4598-95F3-C8C65562FD08}" type="sibTrans" cxnId="{BF51F681-BE78-4B21-917E-8577C6FCABDA}">
      <dgm:prSet/>
      <dgm:spPr/>
      <dgm:t>
        <a:bodyPr/>
        <a:lstStyle/>
        <a:p>
          <a:endParaRPr lang="en-US"/>
        </a:p>
      </dgm:t>
    </dgm:pt>
    <dgm:pt modelId="{6AA7DAC0-1F39-4FBA-9D2C-4C7C5DB5E50B}" type="parTrans" cxnId="{BF51F681-BE78-4B21-917E-8577C6FCABDA}">
      <dgm:prSet/>
      <dgm:spPr/>
      <dgm:t>
        <a:bodyPr/>
        <a:lstStyle/>
        <a:p>
          <a:endParaRPr lang="en-US"/>
        </a:p>
      </dgm:t>
    </dgm:pt>
    <dgm:pt modelId="{65749FBE-DF6E-4EA8-9BC9-E1D7983C4A72}">
      <dgm:prSet phldrT="[Text]" custT="1"/>
      <dgm:spPr/>
      <dgm:t>
        <a:bodyPr/>
        <a:lstStyle/>
        <a:p>
          <a:r>
            <a:rPr lang="en-US" sz="1600" dirty="0">
              <a:latin typeface="Bahnschrift" panose="020B0502040204020203" pitchFamily="34" charset="0"/>
            </a:rPr>
            <a:t>Also, the authentic narrative of M&amp;S Food  helps to sell the high-status brand, and the openness of the communication on the topic of sustainable initiatives promotes confidence and strengthens the ethical brand image (M&amp;S, 2025).</a:t>
          </a:r>
        </a:p>
      </dgm:t>
    </dgm:pt>
    <dgm:pt modelId="{C6EF4D41-BDA9-4F5F-86D6-E9D5E866853A}" type="sibTrans" cxnId="{499088AE-20A5-4381-BD0B-A7C2346EA934}">
      <dgm:prSet/>
      <dgm:spPr/>
      <dgm:t>
        <a:bodyPr/>
        <a:lstStyle/>
        <a:p>
          <a:endParaRPr lang="en-US"/>
        </a:p>
      </dgm:t>
    </dgm:pt>
    <dgm:pt modelId="{18256615-DD95-47F0-A912-778C3ADF49D3}" type="parTrans" cxnId="{499088AE-20A5-4381-BD0B-A7C2346EA934}">
      <dgm:prSet/>
      <dgm:spPr/>
      <dgm:t>
        <a:bodyPr/>
        <a:lstStyle/>
        <a:p>
          <a:endParaRPr lang="en-US"/>
        </a:p>
      </dgm:t>
    </dgm:pt>
    <dgm:pt modelId="{90557872-6BBF-48DE-8F49-35E1B158F47C}">
      <dgm:prSet phldrT="[Text]" custT="1"/>
      <dgm:spPr/>
      <dgm:t>
        <a:bodyPr/>
        <a:lstStyle/>
        <a:p>
          <a:r>
            <a:rPr lang="en-US" sz="1600" dirty="0">
              <a:latin typeface="Bahnschrift" panose="020B0502040204020203" pitchFamily="34" charset="0"/>
            </a:rPr>
            <a:t>The brand is robust in its application of personalisation using (e.g. Sparks data), enabling it to make offers and communications relevant to customers, which are more likely to create customer loyalty and satisfaction. </a:t>
          </a:r>
        </a:p>
      </dgm:t>
    </dgm:pt>
    <dgm:pt modelId="{C51B2E5C-1149-463C-A33F-5D91D870D0AA}" type="sibTrans" cxnId="{7CD813F5-0A14-4068-B863-40429257B6F8}">
      <dgm:prSet/>
      <dgm:spPr/>
      <dgm:t>
        <a:bodyPr/>
        <a:lstStyle/>
        <a:p>
          <a:endParaRPr lang="en-US"/>
        </a:p>
      </dgm:t>
    </dgm:pt>
    <dgm:pt modelId="{5BD80266-BF05-4058-9B21-C6ABFC7976FC}" type="parTrans" cxnId="{7CD813F5-0A14-4068-B863-40429257B6F8}">
      <dgm:prSet/>
      <dgm:spPr/>
      <dgm:t>
        <a:bodyPr/>
        <a:lstStyle/>
        <a:p>
          <a:endParaRPr lang="en-US"/>
        </a:p>
      </dgm:t>
    </dgm:pt>
    <dgm:pt modelId="{FA459165-B27C-4E7C-B691-C62E0DA9A6EF}">
      <dgm:prSet phldrT="[Text]" custT="1"/>
      <dgm:spPr/>
      <dgm:t>
        <a:bodyPr/>
        <a:lstStyle/>
        <a:p>
          <a:r>
            <a:rPr lang="en-US" sz="1600" dirty="0">
              <a:latin typeface="Bahnschrift" panose="020B0502040204020203" pitchFamily="34" charset="0"/>
            </a:rPr>
            <a:t>The digital CRM system adopted by M&amp;S Food possesses several strengths. It has been able to build a coherent omnichannel system that links its online and physical points of entry and has enhanced the shopping experience of the customers (M&amp;S Annual Report, 2025). </a:t>
          </a:r>
        </a:p>
      </dgm:t>
    </dgm:pt>
    <dgm:pt modelId="{596457C3-66A4-4BDE-85FF-CF352FAA93C5}" type="sibTrans" cxnId="{C7A0A7AD-1D7F-4C7D-876C-57D400FC8CF7}">
      <dgm:prSet/>
      <dgm:spPr/>
      <dgm:t>
        <a:bodyPr/>
        <a:lstStyle/>
        <a:p>
          <a:endParaRPr lang="en-US" sz="1600">
            <a:latin typeface="Bahnschrift" panose="020B0502040204020203" pitchFamily="34" charset="0"/>
          </a:endParaRPr>
        </a:p>
      </dgm:t>
    </dgm:pt>
    <dgm:pt modelId="{38036224-B152-4727-8070-84FC6D6316A0}" type="parTrans" cxnId="{C7A0A7AD-1D7F-4C7D-876C-57D400FC8CF7}">
      <dgm:prSet/>
      <dgm:spPr/>
      <dgm:t>
        <a:bodyPr/>
        <a:lstStyle/>
        <a:p>
          <a:endParaRPr lang="en-US"/>
        </a:p>
      </dgm:t>
    </dgm:pt>
    <dgm:pt modelId="{EBAB1555-DD06-4C5F-BE65-B870616D6600}" type="pres">
      <dgm:prSet presAssocID="{E1505BD3-A292-4BE6-9BD1-779AAD6E7D41}" presName="Name0" presStyleCnt="0">
        <dgm:presLayoutVars>
          <dgm:chMax val="7"/>
          <dgm:chPref val="7"/>
          <dgm:dir/>
        </dgm:presLayoutVars>
      </dgm:prSet>
      <dgm:spPr/>
    </dgm:pt>
    <dgm:pt modelId="{2B891473-819F-449B-97D7-A7FF8554F1FA}" type="pres">
      <dgm:prSet presAssocID="{E1505BD3-A292-4BE6-9BD1-779AAD6E7D41}" presName="Name1" presStyleCnt="0"/>
      <dgm:spPr/>
    </dgm:pt>
    <dgm:pt modelId="{4B72C0CE-E631-48BE-BA41-AB1802DF7CFF}" type="pres">
      <dgm:prSet presAssocID="{E1505BD3-A292-4BE6-9BD1-779AAD6E7D41}" presName="cycle" presStyleCnt="0"/>
      <dgm:spPr/>
    </dgm:pt>
    <dgm:pt modelId="{FD57509B-4D7A-4C08-94EA-A557BBAC34C0}" type="pres">
      <dgm:prSet presAssocID="{E1505BD3-A292-4BE6-9BD1-779AAD6E7D41}" presName="srcNode" presStyleLbl="node1" presStyleIdx="0" presStyleCnt="6"/>
      <dgm:spPr/>
    </dgm:pt>
    <dgm:pt modelId="{E1FCD1FD-1325-4A6B-91BA-F81CEAE80944}" type="pres">
      <dgm:prSet presAssocID="{E1505BD3-A292-4BE6-9BD1-779AAD6E7D41}" presName="conn" presStyleLbl="parChTrans1D2" presStyleIdx="0" presStyleCnt="1"/>
      <dgm:spPr/>
    </dgm:pt>
    <dgm:pt modelId="{CF70BC82-161C-4AED-986F-AC5A310AA654}" type="pres">
      <dgm:prSet presAssocID="{E1505BD3-A292-4BE6-9BD1-779AAD6E7D41}" presName="extraNode" presStyleLbl="node1" presStyleIdx="0" presStyleCnt="6"/>
      <dgm:spPr/>
    </dgm:pt>
    <dgm:pt modelId="{5775F8AA-664B-4917-9766-7E1EA8E2776E}" type="pres">
      <dgm:prSet presAssocID="{E1505BD3-A292-4BE6-9BD1-779AAD6E7D41}" presName="dstNode" presStyleLbl="node1" presStyleIdx="0" presStyleCnt="6"/>
      <dgm:spPr/>
    </dgm:pt>
    <dgm:pt modelId="{FD1C4111-4D01-4D6E-AF37-031A24DB9D2E}" type="pres">
      <dgm:prSet presAssocID="{FA459165-B27C-4E7C-B691-C62E0DA9A6EF}" presName="text_1" presStyleLbl="node1" presStyleIdx="0" presStyleCnt="6" custScaleY="123268">
        <dgm:presLayoutVars>
          <dgm:bulletEnabled val="1"/>
        </dgm:presLayoutVars>
      </dgm:prSet>
      <dgm:spPr/>
    </dgm:pt>
    <dgm:pt modelId="{98E73CB3-268F-4DA8-9154-21D66288ECC8}" type="pres">
      <dgm:prSet presAssocID="{FA459165-B27C-4E7C-B691-C62E0DA9A6EF}" presName="accent_1" presStyleCnt="0"/>
      <dgm:spPr/>
    </dgm:pt>
    <dgm:pt modelId="{B9BED7D3-9348-431E-A043-3A4E86FC4655}" type="pres">
      <dgm:prSet presAssocID="{FA459165-B27C-4E7C-B691-C62E0DA9A6EF}" presName="accentRepeatNode" presStyleLbl="solidFgAcc1" presStyleIdx="0" presStyleCnt="6"/>
      <dgm:spPr/>
    </dgm:pt>
    <dgm:pt modelId="{4ACFE6C6-71C1-446D-B7F0-20111487852E}" type="pres">
      <dgm:prSet presAssocID="{90557872-6BBF-48DE-8F49-35E1B158F47C}" presName="text_2" presStyleLbl="node1" presStyleIdx="1" presStyleCnt="6" custScaleY="125829">
        <dgm:presLayoutVars>
          <dgm:bulletEnabled val="1"/>
        </dgm:presLayoutVars>
      </dgm:prSet>
      <dgm:spPr/>
    </dgm:pt>
    <dgm:pt modelId="{0D5352BB-550D-4FB3-8E67-CCA25796945E}" type="pres">
      <dgm:prSet presAssocID="{90557872-6BBF-48DE-8F49-35E1B158F47C}" presName="accent_2" presStyleCnt="0"/>
      <dgm:spPr/>
    </dgm:pt>
    <dgm:pt modelId="{55C345D6-A780-4485-AD65-68DF8687D2A4}" type="pres">
      <dgm:prSet presAssocID="{90557872-6BBF-48DE-8F49-35E1B158F47C}" presName="accentRepeatNode" presStyleLbl="solidFgAcc1" presStyleIdx="1" presStyleCnt="6" custScaleX="115527" custScaleY="101296"/>
      <dgm:spPr/>
    </dgm:pt>
    <dgm:pt modelId="{FD0DB10E-647E-485B-84D3-B0D396E0BC60}" type="pres">
      <dgm:prSet presAssocID="{65749FBE-DF6E-4EA8-9BC9-E1D7983C4A72}" presName="text_3" presStyleLbl="node1" presStyleIdx="2" presStyleCnt="6" custScaleY="133135">
        <dgm:presLayoutVars>
          <dgm:bulletEnabled val="1"/>
        </dgm:presLayoutVars>
      </dgm:prSet>
      <dgm:spPr/>
    </dgm:pt>
    <dgm:pt modelId="{E6DE8122-6481-4C3F-89AA-E57C012FCA28}" type="pres">
      <dgm:prSet presAssocID="{65749FBE-DF6E-4EA8-9BC9-E1D7983C4A72}" presName="accent_3" presStyleCnt="0"/>
      <dgm:spPr/>
    </dgm:pt>
    <dgm:pt modelId="{3762FAC4-3038-4123-87C2-4B20976E1A75}" type="pres">
      <dgm:prSet presAssocID="{65749FBE-DF6E-4EA8-9BC9-E1D7983C4A72}" presName="accentRepeatNode" presStyleLbl="solidFgAcc1" presStyleIdx="2" presStyleCnt="6"/>
      <dgm:spPr/>
    </dgm:pt>
    <dgm:pt modelId="{AA10AE71-253F-4B35-AD47-BB7423F9F16C}" type="pres">
      <dgm:prSet presAssocID="{38A466E4-4561-48E3-9001-682C8EB2FCFF}" presName="text_4" presStyleLbl="node1" presStyleIdx="3" presStyleCnt="6" custScaleY="180386">
        <dgm:presLayoutVars>
          <dgm:bulletEnabled val="1"/>
        </dgm:presLayoutVars>
      </dgm:prSet>
      <dgm:spPr/>
    </dgm:pt>
    <dgm:pt modelId="{395C57D3-61BD-4CCF-AFC0-8DF78CC5C17D}" type="pres">
      <dgm:prSet presAssocID="{38A466E4-4561-48E3-9001-682C8EB2FCFF}" presName="accent_4" presStyleCnt="0"/>
      <dgm:spPr/>
    </dgm:pt>
    <dgm:pt modelId="{EB9D7090-D244-4FA8-B6D5-22BF28CD9CAD}" type="pres">
      <dgm:prSet presAssocID="{38A466E4-4561-48E3-9001-682C8EB2FCFF}" presName="accentRepeatNode" presStyleLbl="solidFgAcc1" presStyleIdx="3" presStyleCnt="6"/>
      <dgm:spPr/>
    </dgm:pt>
    <dgm:pt modelId="{BEC8F982-4DAC-41C8-B451-1A680501A1D3}" type="pres">
      <dgm:prSet presAssocID="{D7082661-83CA-48EA-A1FC-A3DAB35F91A8}" presName="text_5" presStyleLbl="node1" presStyleIdx="4" presStyleCnt="6">
        <dgm:presLayoutVars>
          <dgm:bulletEnabled val="1"/>
        </dgm:presLayoutVars>
      </dgm:prSet>
      <dgm:spPr/>
    </dgm:pt>
    <dgm:pt modelId="{55EA1AFC-1938-4249-92EE-0BDC7B4855A9}" type="pres">
      <dgm:prSet presAssocID="{D7082661-83CA-48EA-A1FC-A3DAB35F91A8}" presName="accent_5" presStyleCnt="0"/>
      <dgm:spPr/>
    </dgm:pt>
    <dgm:pt modelId="{6DE6E99F-868E-4D50-9284-7A4D44ED2EB2}" type="pres">
      <dgm:prSet presAssocID="{D7082661-83CA-48EA-A1FC-A3DAB35F91A8}" presName="accentRepeatNode" presStyleLbl="solidFgAcc1" presStyleIdx="4" presStyleCnt="6"/>
      <dgm:spPr/>
    </dgm:pt>
    <dgm:pt modelId="{3519F615-195B-4CFF-8A1C-FD7A3C8FF868}" type="pres">
      <dgm:prSet presAssocID="{546F4696-F8A1-4089-883D-9C6FE5DB2765}" presName="text_6" presStyleLbl="node1" presStyleIdx="5" presStyleCnt="6">
        <dgm:presLayoutVars>
          <dgm:bulletEnabled val="1"/>
        </dgm:presLayoutVars>
      </dgm:prSet>
      <dgm:spPr/>
    </dgm:pt>
    <dgm:pt modelId="{619210A4-FC90-4C4F-9266-DAC1D1FEEBFF}" type="pres">
      <dgm:prSet presAssocID="{546F4696-F8A1-4089-883D-9C6FE5DB2765}" presName="accent_6" presStyleCnt="0"/>
      <dgm:spPr/>
    </dgm:pt>
    <dgm:pt modelId="{DFAE515D-B74E-4E6F-A915-CC88030DAD56}" type="pres">
      <dgm:prSet presAssocID="{546F4696-F8A1-4089-883D-9C6FE5DB2765}" presName="accentRepeatNode" presStyleLbl="solidFgAcc1" presStyleIdx="5" presStyleCnt="6"/>
      <dgm:spPr/>
    </dgm:pt>
  </dgm:ptLst>
  <dgm:cxnLst>
    <dgm:cxn modelId="{A4F6E50D-B2DE-4060-A6F0-128E59A9B4D8}" type="presOf" srcId="{E1505BD3-A292-4BE6-9BD1-779AAD6E7D41}" destId="{EBAB1555-DD06-4C5F-BE65-B870616D6600}" srcOrd="0" destOrd="0" presId="urn:microsoft.com/office/officeart/2008/layout/VerticalCurvedList"/>
    <dgm:cxn modelId="{5D51B031-B466-4538-BBB8-C762E8980D72}" type="presOf" srcId="{65749FBE-DF6E-4EA8-9BC9-E1D7983C4A72}" destId="{FD0DB10E-647E-485B-84D3-B0D396E0BC60}" srcOrd="0" destOrd="0" presId="urn:microsoft.com/office/officeart/2008/layout/VerticalCurvedList"/>
    <dgm:cxn modelId="{D8D03139-F412-4841-A1C4-5F82FF5CFAD3}" type="presOf" srcId="{596457C3-66A4-4BDE-85FF-CF352FAA93C5}" destId="{E1FCD1FD-1325-4A6B-91BA-F81CEAE80944}" srcOrd="0" destOrd="0" presId="urn:microsoft.com/office/officeart/2008/layout/VerticalCurvedList"/>
    <dgm:cxn modelId="{DEB5576C-6236-434C-A91C-D33C87019CE4}" type="presOf" srcId="{38A466E4-4561-48E3-9001-682C8EB2FCFF}" destId="{AA10AE71-253F-4B35-AD47-BB7423F9F16C}" srcOrd="0" destOrd="0" presId="urn:microsoft.com/office/officeart/2008/layout/VerticalCurvedList"/>
    <dgm:cxn modelId="{42323476-17EC-40D8-A8F4-E458F99E78C9}" type="presOf" srcId="{FA459165-B27C-4E7C-B691-C62E0DA9A6EF}" destId="{FD1C4111-4D01-4D6E-AF37-031A24DB9D2E}" srcOrd="0" destOrd="0" presId="urn:microsoft.com/office/officeart/2008/layout/VerticalCurvedList"/>
    <dgm:cxn modelId="{B5CEC278-A965-4779-AF05-B9BE8A01C68A}" type="presOf" srcId="{90557872-6BBF-48DE-8F49-35E1B158F47C}" destId="{4ACFE6C6-71C1-446D-B7F0-20111487852E}" srcOrd="0" destOrd="0" presId="urn:microsoft.com/office/officeart/2008/layout/VerticalCurvedList"/>
    <dgm:cxn modelId="{BF51F681-BE78-4B21-917E-8577C6FCABDA}" srcId="{E1505BD3-A292-4BE6-9BD1-779AAD6E7D41}" destId="{38A466E4-4561-48E3-9001-682C8EB2FCFF}" srcOrd="3" destOrd="0" parTransId="{6AA7DAC0-1F39-4FBA-9D2C-4C7C5DB5E50B}" sibTransId="{FBDA28FB-220F-4598-95F3-C8C65562FD08}"/>
    <dgm:cxn modelId="{51850A85-5007-4FBC-8EF4-CCDF9A387049}" srcId="{E1505BD3-A292-4BE6-9BD1-779AAD6E7D41}" destId="{546F4696-F8A1-4089-883D-9C6FE5DB2765}" srcOrd="5" destOrd="0" parTransId="{C15A48E6-A9C0-4D72-8579-B4ED10E6C7FD}" sibTransId="{D769C3FC-0003-472D-A400-0190A23B881A}"/>
    <dgm:cxn modelId="{02D34591-5BC1-4794-B24C-EE3760C70E65}" srcId="{E1505BD3-A292-4BE6-9BD1-779AAD6E7D41}" destId="{D7082661-83CA-48EA-A1FC-A3DAB35F91A8}" srcOrd="4" destOrd="0" parTransId="{9C13176A-0EF5-4E30-B61D-48EB13DC26DC}" sibTransId="{1659EB3F-0335-4898-AE60-608B9F6A94FC}"/>
    <dgm:cxn modelId="{916228AC-E007-4B55-9EDE-463860D0879C}" type="presOf" srcId="{D7082661-83CA-48EA-A1FC-A3DAB35F91A8}" destId="{BEC8F982-4DAC-41C8-B451-1A680501A1D3}" srcOrd="0" destOrd="0" presId="urn:microsoft.com/office/officeart/2008/layout/VerticalCurvedList"/>
    <dgm:cxn modelId="{C7A0A7AD-1D7F-4C7D-876C-57D400FC8CF7}" srcId="{E1505BD3-A292-4BE6-9BD1-779AAD6E7D41}" destId="{FA459165-B27C-4E7C-B691-C62E0DA9A6EF}" srcOrd="0" destOrd="0" parTransId="{38036224-B152-4727-8070-84FC6D6316A0}" sibTransId="{596457C3-66A4-4BDE-85FF-CF352FAA93C5}"/>
    <dgm:cxn modelId="{499088AE-20A5-4381-BD0B-A7C2346EA934}" srcId="{E1505BD3-A292-4BE6-9BD1-779AAD6E7D41}" destId="{65749FBE-DF6E-4EA8-9BC9-E1D7983C4A72}" srcOrd="2" destOrd="0" parTransId="{18256615-DD95-47F0-A912-778C3ADF49D3}" sibTransId="{C6EF4D41-BDA9-4F5F-86D6-E9D5E866853A}"/>
    <dgm:cxn modelId="{3B7FF7DE-74DA-4ADE-8ED7-0F6C1BEA56A7}" type="presOf" srcId="{546F4696-F8A1-4089-883D-9C6FE5DB2765}" destId="{3519F615-195B-4CFF-8A1C-FD7A3C8FF868}" srcOrd="0" destOrd="0" presId="urn:microsoft.com/office/officeart/2008/layout/VerticalCurvedList"/>
    <dgm:cxn modelId="{7CD813F5-0A14-4068-B863-40429257B6F8}" srcId="{E1505BD3-A292-4BE6-9BD1-779AAD6E7D41}" destId="{90557872-6BBF-48DE-8F49-35E1B158F47C}" srcOrd="1" destOrd="0" parTransId="{5BD80266-BF05-4058-9B21-C6ABFC7976FC}" sibTransId="{C51B2E5C-1149-463C-A33F-5D91D870D0AA}"/>
    <dgm:cxn modelId="{A9B0AABC-2C4B-4646-BD76-56E9428A3892}" type="presParOf" srcId="{EBAB1555-DD06-4C5F-BE65-B870616D6600}" destId="{2B891473-819F-449B-97D7-A7FF8554F1FA}" srcOrd="0" destOrd="0" presId="urn:microsoft.com/office/officeart/2008/layout/VerticalCurvedList"/>
    <dgm:cxn modelId="{03A16C68-B298-4A83-8F93-AD6E60798669}" type="presParOf" srcId="{2B891473-819F-449B-97D7-A7FF8554F1FA}" destId="{4B72C0CE-E631-48BE-BA41-AB1802DF7CFF}" srcOrd="0" destOrd="0" presId="urn:microsoft.com/office/officeart/2008/layout/VerticalCurvedList"/>
    <dgm:cxn modelId="{43ED6B7D-0AED-4B69-A288-B10F3AC1E20E}" type="presParOf" srcId="{4B72C0CE-E631-48BE-BA41-AB1802DF7CFF}" destId="{FD57509B-4D7A-4C08-94EA-A557BBAC34C0}" srcOrd="0" destOrd="0" presId="urn:microsoft.com/office/officeart/2008/layout/VerticalCurvedList"/>
    <dgm:cxn modelId="{D4E4BE2E-4475-4F2B-91A6-5D66DED06E90}" type="presParOf" srcId="{4B72C0CE-E631-48BE-BA41-AB1802DF7CFF}" destId="{E1FCD1FD-1325-4A6B-91BA-F81CEAE80944}" srcOrd="1" destOrd="0" presId="urn:microsoft.com/office/officeart/2008/layout/VerticalCurvedList"/>
    <dgm:cxn modelId="{9436F64B-5368-4A26-9BDF-237598D98821}" type="presParOf" srcId="{4B72C0CE-E631-48BE-BA41-AB1802DF7CFF}" destId="{CF70BC82-161C-4AED-986F-AC5A310AA654}" srcOrd="2" destOrd="0" presId="urn:microsoft.com/office/officeart/2008/layout/VerticalCurvedList"/>
    <dgm:cxn modelId="{1AEFBC73-ACCD-4D18-85D3-02CFB428976D}" type="presParOf" srcId="{4B72C0CE-E631-48BE-BA41-AB1802DF7CFF}" destId="{5775F8AA-664B-4917-9766-7E1EA8E2776E}" srcOrd="3" destOrd="0" presId="urn:microsoft.com/office/officeart/2008/layout/VerticalCurvedList"/>
    <dgm:cxn modelId="{06793BF9-8CC3-4A8A-AFEF-3C0D0EF09F4E}" type="presParOf" srcId="{2B891473-819F-449B-97D7-A7FF8554F1FA}" destId="{FD1C4111-4D01-4D6E-AF37-031A24DB9D2E}" srcOrd="1" destOrd="0" presId="urn:microsoft.com/office/officeart/2008/layout/VerticalCurvedList"/>
    <dgm:cxn modelId="{7AD4BF60-4650-4530-86F7-F2AC117E874D}" type="presParOf" srcId="{2B891473-819F-449B-97D7-A7FF8554F1FA}" destId="{98E73CB3-268F-4DA8-9154-21D66288ECC8}" srcOrd="2" destOrd="0" presId="urn:microsoft.com/office/officeart/2008/layout/VerticalCurvedList"/>
    <dgm:cxn modelId="{3AE8579C-349C-487E-ABEF-7422419A6190}" type="presParOf" srcId="{98E73CB3-268F-4DA8-9154-21D66288ECC8}" destId="{B9BED7D3-9348-431E-A043-3A4E86FC4655}" srcOrd="0" destOrd="0" presId="urn:microsoft.com/office/officeart/2008/layout/VerticalCurvedList"/>
    <dgm:cxn modelId="{7111AE56-5E91-4695-AE09-E4D38F1CDD4B}" type="presParOf" srcId="{2B891473-819F-449B-97D7-A7FF8554F1FA}" destId="{4ACFE6C6-71C1-446D-B7F0-20111487852E}" srcOrd="3" destOrd="0" presId="urn:microsoft.com/office/officeart/2008/layout/VerticalCurvedList"/>
    <dgm:cxn modelId="{1347DFAF-153D-4E0E-AE11-4DEAF6F423B9}" type="presParOf" srcId="{2B891473-819F-449B-97D7-A7FF8554F1FA}" destId="{0D5352BB-550D-4FB3-8E67-CCA25796945E}" srcOrd="4" destOrd="0" presId="urn:microsoft.com/office/officeart/2008/layout/VerticalCurvedList"/>
    <dgm:cxn modelId="{765252D8-8E7C-490B-A845-726EA64AEA01}" type="presParOf" srcId="{0D5352BB-550D-4FB3-8E67-CCA25796945E}" destId="{55C345D6-A780-4485-AD65-68DF8687D2A4}" srcOrd="0" destOrd="0" presId="urn:microsoft.com/office/officeart/2008/layout/VerticalCurvedList"/>
    <dgm:cxn modelId="{3492A7DE-EA51-4DA7-AF9C-8705E9DCEBB7}" type="presParOf" srcId="{2B891473-819F-449B-97D7-A7FF8554F1FA}" destId="{FD0DB10E-647E-485B-84D3-B0D396E0BC60}" srcOrd="5" destOrd="0" presId="urn:microsoft.com/office/officeart/2008/layout/VerticalCurvedList"/>
    <dgm:cxn modelId="{79BFF0E1-A447-4E7D-AB55-46C30DA6F572}" type="presParOf" srcId="{2B891473-819F-449B-97D7-A7FF8554F1FA}" destId="{E6DE8122-6481-4C3F-89AA-E57C012FCA28}" srcOrd="6" destOrd="0" presId="urn:microsoft.com/office/officeart/2008/layout/VerticalCurvedList"/>
    <dgm:cxn modelId="{8800C697-2C52-4E90-9F6D-16BBF94C7FDA}" type="presParOf" srcId="{E6DE8122-6481-4C3F-89AA-E57C012FCA28}" destId="{3762FAC4-3038-4123-87C2-4B20976E1A75}" srcOrd="0" destOrd="0" presId="urn:microsoft.com/office/officeart/2008/layout/VerticalCurvedList"/>
    <dgm:cxn modelId="{ED32C16C-51A9-45E1-A594-1B569A4465F4}" type="presParOf" srcId="{2B891473-819F-449B-97D7-A7FF8554F1FA}" destId="{AA10AE71-253F-4B35-AD47-BB7423F9F16C}" srcOrd="7" destOrd="0" presId="urn:microsoft.com/office/officeart/2008/layout/VerticalCurvedList"/>
    <dgm:cxn modelId="{0A0AB969-0192-45C4-A9A3-18EBC2DBFA5D}" type="presParOf" srcId="{2B891473-819F-449B-97D7-A7FF8554F1FA}" destId="{395C57D3-61BD-4CCF-AFC0-8DF78CC5C17D}" srcOrd="8" destOrd="0" presId="urn:microsoft.com/office/officeart/2008/layout/VerticalCurvedList"/>
    <dgm:cxn modelId="{45ACF96C-02D0-4875-8254-04A4DE08A8C7}" type="presParOf" srcId="{395C57D3-61BD-4CCF-AFC0-8DF78CC5C17D}" destId="{EB9D7090-D244-4FA8-B6D5-22BF28CD9CAD}" srcOrd="0" destOrd="0" presId="urn:microsoft.com/office/officeart/2008/layout/VerticalCurvedList"/>
    <dgm:cxn modelId="{1F5A12D5-DC8E-44B1-B750-8E8676552E4B}" type="presParOf" srcId="{2B891473-819F-449B-97D7-A7FF8554F1FA}" destId="{BEC8F982-4DAC-41C8-B451-1A680501A1D3}" srcOrd="9" destOrd="0" presId="urn:microsoft.com/office/officeart/2008/layout/VerticalCurvedList"/>
    <dgm:cxn modelId="{B6CFC38C-3B17-49C3-A0B4-EAF19DE10B89}" type="presParOf" srcId="{2B891473-819F-449B-97D7-A7FF8554F1FA}" destId="{55EA1AFC-1938-4249-92EE-0BDC7B4855A9}" srcOrd="10" destOrd="0" presId="urn:microsoft.com/office/officeart/2008/layout/VerticalCurvedList"/>
    <dgm:cxn modelId="{B0916366-DA57-4BCF-8ADB-58B9364CCA07}" type="presParOf" srcId="{55EA1AFC-1938-4249-92EE-0BDC7B4855A9}" destId="{6DE6E99F-868E-4D50-9284-7A4D44ED2EB2}" srcOrd="0" destOrd="0" presId="urn:microsoft.com/office/officeart/2008/layout/VerticalCurvedList"/>
    <dgm:cxn modelId="{A44FBAD2-F5CC-4485-AA02-474DD9F9DAD9}" type="presParOf" srcId="{2B891473-819F-449B-97D7-A7FF8554F1FA}" destId="{3519F615-195B-4CFF-8A1C-FD7A3C8FF868}" srcOrd="11" destOrd="0" presId="urn:microsoft.com/office/officeart/2008/layout/VerticalCurvedList"/>
    <dgm:cxn modelId="{D8711790-426E-4C05-9C21-1A676B202654}" type="presParOf" srcId="{2B891473-819F-449B-97D7-A7FF8554F1FA}" destId="{619210A4-FC90-4C4F-9266-DAC1D1FEEBFF}" srcOrd="12" destOrd="0" presId="urn:microsoft.com/office/officeart/2008/layout/VerticalCurvedList"/>
    <dgm:cxn modelId="{DA421BB0-F976-443C-B35D-D0EC2B97CDFF}" type="presParOf" srcId="{619210A4-FC90-4C4F-9266-DAC1D1FEEBFF}" destId="{DFAE515D-B74E-4E6F-A915-CC88030DAD56}"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CD1FD-1325-4A6B-91BA-F81CEAE80944}">
      <dsp:nvSpPr>
        <dsp:cNvPr id="0" name=""/>
        <dsp:cNvSpPr/>
      </dsp:nvSpPr>
      <dsp:spPr>
        <a:xfrm>
          <a:off x="-7106306" y="-1086401"/>
          <a:ext cx="8457692" cy="8457692"/>
        </a:xfrm>
        <a:prstGeom prst="blockArc">
          <a:avLst>
            <a:gd name="adj1" fmla="val 18900000"/>
            <a:gd name="adj2" fmla="val 2700000"/>
            <a:gd name="adj3" fmla="val 255"/>
          </a:avLst>
        </a:prstGeom>
        <a:noFill/>
        <a:ln w="15875" cap="flat" cmpd="sng" algn="ctr">
          <a:solidFill>
            <a:schemeClr val="accent3">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D1C4111-4D01-4D6E-AF37-031A24DB9D2E}">
      <dsp:nvSpPr>
        <dsp:cNvPr id="0" name=""/>
        <dsp:cNvSpPr/>
      </dsp:nvSpPr>
      <dsp:spPr>
        <a:xfrm>
          <a:off x="503105" y="253983"/>
          <a:ext cx="10760057" cy="815631"/>
        </a:xfrm>
        <a:prstGeom prst="rect">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2520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hnschrift" panose="020B0502040204020203" pitchFamily="34" charset="0"/>
            </a:rPr>
            <a:t>The digital CRM system adopted by M&amp;S Food possesses several strengths. It has been able to build a coherent omnichannel system that links its online and physical points of entry and has enhanced the shopping experience of the customers (M&amp;S Annual Report, 2025). </a:t>
          </a:r>
        </a:p>
      </dsp:txBody>
      <dsp:txXfrm>
        <a:off x="503105" y="253983"/>
        <a:ext cx="10760057" cy="815631"/>
      </dsp:txXfrm>
    </dsp:sp>
    <dsp:sp modelId="{B9BED7D3-9348-431E-A043-3A4E86FC4655}">
      <dsp:nvSpPr>
        <dsp:cNvPr id="0" name=""/>
        <dsp:cNvSpPr/>
      </dsp:nvSpPr>
      <dsp:spPr>
        <a:xfrm>
          <a:off x="89559" y="248253"/>
          <a:ext cx="827091" cy="827091"/>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4ACFE6C6-71C1-446D-B7F0-20111487852E}">
      <dsp:nvSpPr>
        <dsp:cNvPr id="0" name=""/>
        <dsp:cNvSpPr/>
      </dsp:nvSpPr>
      <dsp:spPr>
        <a:xfrm>
          <a:off x="1047376" y="1237894"/>
          <a:ext cx="10215786" cy="832576"/>
        </a:xfrm>
        <a:prstGeom prst="rect">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2520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hnschrift" panose="020B0502040204020203" pitchFamily="34" charset="0"/>
            </a:rPr>
            <a:t>The brand is robust in its application of personalisation using (e.g. Sparks data), enabling it to make offers and communications relevant to customers, which are more likely to create customer loyalty and satisfaction. </a:t>
          </a:r>
        </a:p>
      </dsp:txBody>
      <dsp:txXfrm>
        <a:off x="1047376" y="1237894"/>
        <a:ext cx="10215786" cy="832576"/>
      </dsp:txXfrm>
    </dsp:sp>
    <dsp:sp modelId="{55C345D6-A780-4485-AD65-68DF8687D2A4}">
      <dsp:nvSpPr>
        <dsp:cNvPr id="0" name=""/>
        <dsp:cNvSpPr/>
      </dsp:nvSpPr>
      <dsp:spPr>
        <a:xfrm>
          <a:off x="569619" y="1235277"/>
          <a:ext cx="955514" cy="837810"/>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FD0DB10E-647E-485B-84D3-B0D396E0BC60}">
      <dsp:nvSpPr>
        <dsp:cNvPr id="0" name=""/>
        <dsp:cNvSpPr/>
      </dsp:nvSpPr>
      <dsp:spPr>
        <a:xfrm>
          <a:off x="1296258" y="2206107"/>
          <a:ext cx="9966904" cy="880918"/>
        </a:xfrm>
        <a:prstGeom prst="rect">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2520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hnschrift" panose="020B0502040204020203" pitchFamily="34" charset="0"/>
            </a:rPr>
            <a:t>Also, the authentic narrative of M&amp;S Food  helps to sell the high-status brand, and the openness of the communication on the topic of sustainable initiatives promotes confidence and strengthens the ethical brand image (M&amp;S, 2025).</a:t>
          </a:r>
        </a:p>
      </dsp:txBody>
      <dsp:txXfrm>
        <a:off x="1296258" y="2206107"/>
        <a:ext cx="9966904" cy="880918"/>
      </dsp:txXfrm>
    </dsp:sp>
    <dsp:sp modelId="{3762FAC4-3038-4123-87C2-4B20976E1A75}">
      <dsp:nvSpPr>
        <dsp:cNvPr id="0" name=""/>
        <dsp:cNvSpPr/>
      </dsp:nvSpPr>
      <dsp:spPr>
        <a:xfrm>
          <a:off x="882712" y="2233021"/>
          <a:ext cx="827091" cy="827091"/>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AA10AE71-253F-4B35-AD47-BB7423F9F16C}">
      <dsp:nvSpPr>
        <dsp:cNvPr id="0" name=""/>
        <dsp:cNvSpPr/>
      </dsp:nvSpPr>
      <dsp:spPr>
        <a:xfrm>
          <a:off x="1296258" y="3041539"/>
          <a:ext cx="9966904" cy="1193565"/>
        </a:xfrm>
        <a:prstGeom prst="rect">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25203" tIns="40640" rIns="40640" bIns="40640"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Bahnschrift" panose="020B0502040204020203" pitchFamily="34" charset="0"/>
            </a:rPr>
            <a:t>Nonetheless, there are some significant aspects that need improvement. CRM vulnerabilities (service failures, data threats, stopped loyalty rewards) were revealed by operational disruptions, most notably the 2025 cyber event that prompted the suspension of web orders and Sparks functionality (Butler, 2025). This weakness remain part of what  harmed their consumer trust and loyalty. </a:t>
          </a:r>
        </a:p>
      </dsp:txBody>
      <dsp:txXfrm>
        <a:off x="1296258" y="3041539"/>
        <a:ext cx="9966904" cy="1193565"/>
      </dsp:txXfrm>
    </dsp:sp>
    <dsp:sp modelId="{EB9D7090-D244-4FA8-B6D5-22BF28CD9CAD}">
      <dsp:nvSpPr>
        <dsp:cNvPr id="0" name=""/>
        <dsp:cNvSpPr/>
      </dsp:nvSpPr>
      <dsp:spPr>
        <a:xfrm>
          <a:off x="882712" y="3224777"/>
          <a:ext cx="827091" cy="827091"/>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BEC8F982-4DAC-41C8-B451-1A680501A1D3}">
      <dsp:nvSpPr>
        <dsp:cNvPr id="0" name=""/>
        <dsp:cNvSpPr/>
      </dsp:nvSpPr>
      <dsp:spPr>
        <a:xfrm>
          <a:off x="1047376" y="4299870"/>
          <a:ext cx="10215786" cy="661673"/>
        </a:xfrm>
        <a:prstGeom prst="rect">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2520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hnschrift" panose="020B0502040204020203" pitchFamily="34" charset="0"/>
            </a:rPr>
            <a:t>Furthermore, the insufficient application of AI-driven databases and anticipation analysis limits the potential of M&amp;S Food to provide proactive and responsive customer support. </a:t>
          </a:r>
        </a:p>
      </dsp:txBody>
      <dsp:txXfrm>
        <a:off x="1047376" y="4299870"/>
        <a:ext cx="10215786" cy="661673"/>
      </dsp:txXfrm>
    </dsp:sp>
    <dsp:sp modelId="{6DE6E99F-868E-4D50-9284-7A4D44ED2EB2}">
      <dsp:nvSpPr>
        <dsp:cNvPr id="0" name=""/>
        <dsp:cNvSpPr/>
      </dsp:nvSpPr>
      <dsp:spPr>
        <a:xfrm>
          <a:off x="633831" y="4217161"/>
          <a:ext cx="827091" cy="827091"/>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3519F615-195B-4CFF-8A1C-FD7A3C8FF868}">
      <dsp:nvSpPr>
        <dsp:cNvPr id="0" name=""/>
        <dsp:cNvSpPr/>
      </dsp:nvSpPr>
      <dsp:spPr>
        <a:xfrm>
          <a:off x="503105" y="5292254"/>
          <a:ext cx="10760057" cy="661673"/>
        </a:xfrm>
        <a:prstGeom prst="rect">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2520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hnschrift" panose="020B0502040204020203" pitchFamily="34" charset="0"/>
            </a:rPr>
            <a:t>Hence, it is necessary to have more technological sophistication, interactivity, and agility to keep up with the competitors.</a:t>
          </a:r>
        </a:p>
      </dsp:txBody>
      <dsp:txXfrm>
        <a:off x="503105" y="5292254"/>
        <a:ext cx="10760057" cy="661673"/>
      </dsp:txXfrm>
    </dsp:sp>
    <dsp:sp modelId="{DFAE515D-B74E-4E6F-A915-CC88030DAD56}">
      <dsp:nvSpPr>
        <dsp:cNvPr id="0" name=""/>
        <dsp:cNvSpPr/>
      </dsp:nvSpPr>
      <dsp:spPr>
        <a:xfrm>
          <a:off x="89559" y="5209545"/>
          <a:ext cx="827091" cy="827091"/>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C393E6-563E-4CA6-8AE1-4CBEDDEDE5DF}"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D2C02D-36AE-465C-A5C1-1AD8C873631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845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C393E6-563E-4CA6-8AE1-4CBEDDEDE5DF}"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D2C02D-36AE-465C-A5C1-1AD8C873631D}" type="slidenum">
              <a:rPr lang="en-US" smtClean="0"/>
              <a:t>‹#›</a:t>
            </a:fld>
            <a:endParaRPr lang="en-US"/>
          </a:p>
        </p:txBody>
      </p:sp>
    </p:spTree>
    <p:extLst>
      <p:ext uri="{BB962C8B-B14F-4D97-AF65-F5344CB8AC3E}">
        <p14:creationId xmlns:p14="http://schemas.microsoft.com/office/powerpoint/2010/main" val="551087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C393E6-563E-4CA6-8AE1-4CBEDDEDE5DF}"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D2C02D-36AE-465C-A5C1-1AD8C873631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5593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C393E6-563E-4CA6-8AE1-4CBEDDEDE5DF}"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D2C02D-36AE-465C-A5C1-1AD8C873631D}" type="slidenum">
              <a:rPr lang="en-US" smtClean="0"/>
              <a:t>‹#›</a:t>
            </a:fld>
            <a:endParaRPr lang="en-US"/>
          </a:p>
        </p:txBody>
      </p:sp>
    </p:spTree>
    <p:extLst>
      <p:ext uri="{BB962C8B-B14F-4D97-AF65-F5344CB8AC3E}">
        <p14:creationId xmlns:p14="http://schemas.microsoft.com/office/powerpoint/2010/main" val="3093136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C393E6-563E-4CA6-8AE1-4CBEDDEDE5DF}" type="datetimeFigureOut">
              <a:rPr lang="en-US" smtClean="0"/>
              <a:t>11/27/2025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D2C02D-36AE-465C-A5C1-1AD8C873631D}" type="slidenum">
              <a:rPr lang="en-US" smtClean="0"/>
              <a:t>‹#›</a:t>
            </a:fld>
            <a:endParaRPr lang="en-US"/>
          </a:p>
        </p:txBody>
      </p:sp>
    </p:spTree>
    <p:extLst>
      <p:ext uri="{BB962C8B-B14F-4D97-AF65-F5344CB8AC3E}">
        <p14:creationId xmlns:p14="http://schemas.microsoft.com/office/powerpoint/2010/main" val="2275633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C393E6-563E-4CA6-8AE1-4CBEDDEDE5DF}" type="datetimeFigureOut">
              <a:rPr lang="en-US" smtClean="0"/>
              <a:t>11/27/2025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D2C02D-36AE-465C-A5C1-1AD8C873631D}" type="slidenum">
              <a:rPr lang="en-US" smtClean="0"/>
              <a:t>‹#›</a:t>
            </a:fld>
            <a:endParaRPr lang="en-US"/>
          </a:p>
        </p:txBody>
      </p:sp>
    </p:spTree>
    <p:extLst>
      <p:ext uri="{BB962C8B-B14F-4D97-AF65-F5344CB8AC3E}">
        <p14:creationId xmlns:p14="http://schemas.microsoft.com/office/powerpoint/2010/main" val="2851636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7C393E6-563E-4CA6-8AE1-4CBEDDEDE5DF}" type="datetimeFigureOut">
              <a:rPr lang="en-US" smtClean="0"/>
              <a:t>11/27/2025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9CD2C02D-36AE-465C-A5C1-1AD8C873631D}" type="slidenum">
              <a:rPr lang="en-US" smtClean="0"/>
              <a:t>‹#›</a:t>
            </a:fld>
            <a:endParaRPr lang="en-US"/>
          </a:p>
        </p:txBody>
      </p:sp>
    </p:spTree>
    <p:extLst>
      <p:ext uri="{BB962C8B-B14F-4D97-AF65-F5344CB8AC3E}">
        <p14:creationId xmlns:p14="http://schemas.microsoft.com/office/powerpoint/2010/main" val="1353118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7C393E6-563E-4CA6-8AE1-4CBEDDEDE5DF}" type="datetimeFigureOut">
              <a:rPr lang="en-US" smtClean="0"/>
              <a:t>11/27/2025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CD2C02D-36AE-465C-A5C1-1AD8C873631D}" type="slidenum">
              <a:rPr lang="en-US" smtClean="0"/>
              <a:t>‹#›</a:t>
            </a:fld>
            <a:endParaRPr lang="en-US"/>
          </a:p>
        </p:txBody>
      </p:sp>
    </p:spTree>
    <p:extLst>
      <p:ext uri="{BB962C8B-B14F-4D97-AF65-F5344CB8AC3E}">
        <p14:creationId xmlns:p14="http://schemas.microsoft.com/office/powerpoint/2010/main" val="134959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C393E6-563E-4CA6-8AE1-4CBEDDEDE5DF}"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D2C02D-36AE-465C-A5C1-1AD8C873631D}" type="slidenum">
              <a:rPr lang="en-US" smtClean="0"/>
              <a:t>‹#›</a:t>
            </a:fld>
            <a:endParaRPr lang="en-US"/>
          </a:p>
        </p:txBody>
      </p:sp>
    </p:spTree>
    <p:extLst>
      <p:ext uri="{BB962C8B-B14F-4D97-AF65-F5344CB8AC3E}">
        <p14:creationId xmlns:p14="http://schemas.microsoft.com/office/powerpoint/2010/main" val="3484259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C393E6-563E-4CA6-8AE1-4CBEDDEDE5DF}"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D2C02D-36AE-465C-A5C1-1AD8C873631D}" type="slidenum">
              <a:rPr lang="en-US" smtClean="0"/>
              <a:t>‹#›</a:t>
            </a:fld>
            <a:endParaRPr lang="en-US"/>
          </a:p>
        </p:txBody>
      </p:sp>
    </p:spTree>
    <p:extLst>
      <p:ext uri="{BB962C8B-B14F-4D97-AF65-F5344CB8AC3E}">
        <p14:creationId xmlns:p14="http://schemas.microsoft.com/office/powerpoint/2010/main" val="3674779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C393E6-563E-4CA6-8AE1-4CBEDDEDE5DF}"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D2C02D-36AE-465C-A5C1-1AD8C873631D}" type="slidenum">
              <a:rPr lang="en-US" smtClean="0"/>
              <a:t>‹#›</a:t>
            </a:fld>
            <a:endParaRPr lang="en-US"/>
          </a:p>
        </p:txBody>
      </p:sp>
    </p:spTree>
    <p:extLst>
      <p:ext uri="{BB962C8B-B14F-4D97-AF65-F5344CB8AC3E}">
        <p14:creationId xmlns:p14="http://schemas.microsoft.com/office/powerpoint/2010/main" val="3506114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7C393E6-563E-4CA6-8AE1-4CBEDDEDE5DF}" type="datetimeFigureOut">
              <a:rPr lang="en-US" smtClean="0"/>
              <a:t>11/27/2025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CD2C02D-36AE-465C-A5C1-1AD8C873631D}"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691413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consultancy.com/marks-spencer-social-media-innovation/" TargetMode="External"/><Relationship Id="rId2" Type="http://schemas.openxmlformats.org/officeDocument/2006/relationships/hyperlink" Target="https://www.theguardian.com/business/2025/jul/17/marks-spencer-reinstates-loyalty-scheme-offers-staff-thank-you-discount-after-cyber-attac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guardian.co.uk/business/2008/jul/04/marksspencer" TargetMode="External"/><Relationship Id="rId2" Type="http://schemas.openxmlformats.org/officeDocument/2006/relationships/hyperlink" Target="https://www.marketingweek.com/ms-social-insight-quality-campaign/" TargetMode="External"/><Relationship Id="rId1" Type="http://schemas.openxmlformats.org/officeDocument/2006/relationships/slideLayout" Target="../slideLayouts/slideLayout2.xml"/><Relationship Id="rId4" Type="http://schemas.openxmlformats.org/officeDocument/2006/relationships/hyperlink" Target="https://doi.org/10.1016/j.ijinfomgt.2020.102264"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corporate.marksandspencer.com/sustainability" TargetMode="External"/><Relationship Id="rId2" Type="http://schemas.openxmlformats.org/officeDocument/2006/relationships/hyperlink" Target="https://www.marksandspencer.com/help-and-support/loyalty-and-rewards" TargetMode="External"/><Relationship Id="rId1" Type="http://schemas.openxmlformats.org/officeDocument/2006/relationships/slideLayout" Target="../slideLayouts/slideLayout2.xml"/><Relationship Id="rId4" Type="http://schemas.openxmlformats.org/officeDocument/2006/relationships/hyperlink" Target="https://corporate.marksandspencer.com/sites/marksandspencer/files/2025-05/Marks-and-Spencer-Group-plc-Annual-Report-and-Financial-Statements-2025_INTERACTIVE_FINAL.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corporate.marksandspencer.com/omnichannel-advantage-stepping-local-fulfilment-festive-season-supported-our-3000-support-centre" TargetMode="External"/><Relationship Id="rId2" Type="http://schemas.openxmlformats.org/officeDocument/2006/relationships/hyperlink" Target="https://advantage.marketline.com/" TargetMode="External"/><Relationship Id="rId1" Type="http://schemas.openxmlformats.org/officeDocument/2006/relationships/slideLayout" Target="../slideLayouts/slideLayout2.xml"/><Relationship Id="rId4" Type="http://schemas.openxmlformats.org/officeDocument/2006/relationships/hyperlink" Target="https://doi.org/10.5772/intechopen.1149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171" y="2369714"/>
            <a:ext cx="12174829" cy="974452"/>
          </a:xfrm>
          <a:solidFill>
            <a:schemeClr val="tx1"/>
          </a:solidFill>
        </p:spPr>
        <p:txBody>
          <a:bodyPr>
            <a:noAutofit/>
          </a:bodyPr>
          <a:lstStyle/>
          <a:p>
            <a:pPr algn="ctr"/>
            <a:r>
              <a:rPr lang="en-GB" sz="3200" dirty="0">
                <a:solidFill>
                  <a:schemeClr val="bg1"/>
                </a:solidFill>
                <a:latin typeface="Bahnschrift SemiBold SemiConden" panose="020B0502040204020203" pitchFamily="34" charset="0"/>
              </a:rPr>
              <a:t>Digital and Social Media within the context of Customer Relationship Management’ (CRM) of M&amp;S Food</a:t>
            </a:r>
            <a:endParaRPr lang="en-US" sz="3200" dirty="0">
              <a:solidFill>
                <a:schemeClr val="bg1"/>
              </a:solidFill>
              <a:latin typeface="Bahnschrift SemiBold SemiConden" panose="020B0502040204020203" pitchFamily="34" charset="0"/>
            </a:endParaRPr>
          </a:p>
        </p:txBody>
      </p:sp>
      <p:sp>
        <p:nvSpPr>
          <p:cNvPr id="3" name="Subtitle 2"/>
          <p:cNvSpPr>
            <a:spLocks noGrp="1"/>
          </p:cNvSpPr>
          <p:nvPr>
            <p:ph type="subTitle" idx="1"/>
          </p:nvPr>
        </p:nvSpPr>
        <p:spPr>
          <a:xfrm>
            <a:off x="0" y="5582375"/>
            <a:ext cx="12192000" cy="728271"/>
          </a:xfrm>
          <a:solidFill>
            <a:schemeClr val="accent6">
              <a:lumMod val="20000"/>
              <a:lumOff val="80000"/>
            </a:schemeClr>
          </a:solidFill>
        </p:spPr>
        <p:txBody>
          <a:bodyPr>
            <a:noAutofit/>
          </a:bodyPr>
          <a:lstStyle/>
          <a:p>
            <a:pPr marL="285750" indent="-285750">
              <a:lnSpc>
                <a:spcPct val="100000"/>
              </a:lnSpc>
              <a:spcBef>
                <a:spcPts val="0"/>
              </a:spcBef>
              <a:buFont typeface="Wingdings" panose="05000000000000000000" pitchFamily="2" charset="2"/>
              <a:buChar char="§"/>
            </a:pPr>
            <a:r>
              <a:rPr lang="en-US" sz="1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Eras Bold ITC" panose="020B0907030504020204" pitchFamily="34" charset="0"/>
              </a:rPr>
              <a:t>Name: Abibat Bammeke</a:t>
            </a:r>
          </a:p>
          <a:p>
            <a:pPr marL="285750" indent="-285750">
              <a:lnSpc>
                <a:spcPct val="100000"/>
              </a:lnSpc>
              <a:spcBef>
                <a:spcPts val="0"/>
              </a:spcBef>
              <a:buFont typeface="Wingdings" panose="05000000000000000000" pitchFamily="2" charset="2"/>
              <a:buChar char="§"/>
            </a:pPr>
            <a:r>
              <a:rPr lang="en-US" sz="1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Eras Bold ITC" panose="020B0907030504020204" pitchFamily="34" charset="0"/>
              </a:rPr>
              <a:t>Student ID: 2123934</a:t>
            </a:r>
          </a:p>
        </p:txBody>
      </p:sp>
      <p:pic>
        <p:nvPicPr>
          <p:cNvPr id="5" name="Picture 4"/>
          <p:cNvPicPr>
            <a:picLocks noChangeAspect="1"/>
          </p:cNvPicPr>
          <p:nvPr/>
        </p:nvPicPr>
        <p:blipFill rotWithShape="1">
          <a:blip r:embed="rId2"/>
          <a:srcRect l="1056" t="3397" r="636"/>
          <a:stretch/>
        </p:blipFill>
        <p:spPr>
          <a:xfrm>
            <a:off x="17171" y="0"/>
            <a:ext cx="12192000" cy="1936634"/>
          </a:xfrm>
          <a:prstGeom prst="rect">
            <a:avLst/>
          </a:prstGeom>
        </p:spPr>
      </p:pic>
      <p:pic>
        <p:nvPicPr>
          <p:cNvPr id="6" name="Picture 5"/>
          <p:cNvPicPr>
            <a:picLocks noChangeAspect="1"/>
          </p:cNvPicPr>
          <p:nvPr/>
        </p:nvPicPr>
        <p:blipFill rotWithShape="1">
          <a:blip r:embed="rId3"/>
          <a:srcRect t="1150" r="493" b="-1"/>
          <a:stretch/>
        </p:blipFill>
        <p:spPr>
          <a:xfrm>
            <a:off x="-17170" y="3777246"/>
            <a:ext cx="12209170" cy="1805129"/>
          </a:xfrm>
          <a:prstGeom prst="rect">
            <a:avLst/>
          </a:prstGeom>
        </p:spPr>
      </p:pic>
    </p:spTree>
    <p:extLst>
      <p:ext uri="{BB962C8B-B14F-4D97-AF65-F5344CB8AC3E}">
        <p14:creationId xmlns:p14="http://schemas.microsoft.com/office/powerpoint/2010/main" val="2887712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Line Callout 2 (No Border) 4"/>
          <p:cNvSpPr/>
          <p:nvPr/>
        </p:nvSpPr>
        <p:spPr>
          <a:xfrm>
            <a:off x="5280338" y="1803039"/>
            <a:ext cx="6911662" cy="4516249"/>
          </a:xfrm>
          <a:prstGeom prst="callout2">
            <a:avLst>
              <a:gd name="adj1" fmla="val 43614"/>
              <a:gd name="adj2" fmla="val -220"/>
              <a:gd name="adj3" fmla="val 43818"/>
              <a:gd name="adj4" fmla="val -22462"/>
              <a:gd name="adj5" fmla="val 21437"/>
              <a:gd name="adj6" fmla="val -56996"/>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342900" marR="0" lvl="0" indent="-342900" algn="just">
              <a:lnSpc>
                <a:spcPct val="107000"/>
              </a:lnSpc>
              <a:spcBef>
                <a:spcPts val="1200"/>
              </a:spcBef>
              <a:spcAft>
                <a:spcPts val="0"/>
              </a:spcAft>
              <a:buFont typeface="Wingdings" panose="05000000000000000000" pitchFamily="2" charset="2"/>
              <a:buChar char="q"/>
            </a:pPr>
            <a:r>
              <a:rPr lang="en-US" sz="2000" dirty="0">
                <a:ln>
                  <a:noFill/>
                </a:ln>
                <a:solidFill>
                  <a:srgbClr val="000000"/>
                </a:solidFill>
                <a:effectLst>
                  <a:outerShdw blurRad="38100" dist="19050" dir="2700000" algn="tl">
                    <a:schemeClr val="dk1">
                      <a:alpha val="40000"/>
                    </a:schemeClr>
                  </a:outerShdw>
                </a:effectLst>
                <a:latin typeface="Bahnschrift" panose="020B0502040204020203" pitchFamily="34" charset="0"/>
                <a:ea typeface="Calibri" panose="020F0502020204030204" pitchFamily="34" charset="0"/>
                <a:cs typeface="Times New Roman" panose="02020603050405020304" pitchFamily="18" charset="0"/>
              </a:rPr>
              <a:t>As a philosophy that prioritises the customer in the business operations (Buttle, 2019), CRM aims at improving customer retention, satisfaction, and loyalty.</a:t>
            </a:r>
            <a:endParaRPr lang="en-US" sz="1600" dirty="0">
              <a:effectLst/>
              <a:ea typeface="Calibri" panose="020F0502020204030204" pitchFamily="34" charset="0"/>
              <a:cs typeface="Times New Roman" panose="02020603050405020304" pitchFamily="18" charset="0"/>
            </a:endParaRPr>
          </a:p>
          <a:p>
            <a:pPr marL="342900" marR="0" lvl="0" indent="-342900" algn="just">
              <a:lnSpc>
                <a:spcPct val="107000"/>
              </a:lnSpc>
              <a:spcBef>
                <a:spcPts val="1200"/>
              </a:spcBef>
              <a:spcAft>
                <a:spcPts val="0"/>
              </a:spcAft>
              <a:buFont typeface="Wingdings" panose="05000000000000000000" pitchFamily="2" charset="2"/>
              <a:buChar char="q"/>
            </a:pPr>
            <a:r>
              <a:rPr lang="en-US" sz="2000" dirty="0">
                <a:ln>
                  <a:noFill/>
                </a:ln>
                <a:solidFill>
                  <a:srgbClr val="000000"/>
                </a:solidFill>
                <a:effectLst>
                  <a:outerShdw blurRad="38100" dist="19050" dir="2700000" algn="tl">
                    <a:schemeClr val="dk1">
                      <a:alpha val="40000"/>
                    </a:schemeClr>
                  </a:outerShdw>
                </a:effectLst>
                <a:latin typeface="Bahnschrift" panose="020B0502040204020203" pitchFamily="34" charset="0"/>
                <a:ea typeface="Calibri" panose="020F0502020204030204" pitchFamily="34" charset="0"/>
                <a:cs typeface="Times New Roman" panose="02020603050405020304" pitchFamily="18" charset="0"/>
              </a:rPr>
              <a:t>For M&amp;S Food, CRM entails the understanding of the changing consumer behaviours and suitable marketing strategies. </a:t>
            </a:r>
            <a:endParaRPr lang="en-US" sz="1600" dirty="0">
              <a:effectLst/>
              <a:ea typeface="Calibri" panose="020F0502020204030204" pitchFamily="34" charset="0"/>
              <a:cs typeface="Times New Roman" panose="02020603050405020304" pitchFamily="18" charset="0"/>
            </a:endParaRPr>
          </a:p>
          <a:p>
            <a:pPr marL="342900" marR="0" lvl="0" indent="-342900" algn="just">
              <a:lnSpc>
                <a:spcPct val="107000"/>
              </a:lnSpc>
              <a:spcBef>
                <a:spcPts val="1200"/>
              </a:spcBef>
              <a:spcAft>
                <a:spcPts val="0"/>
              </a:spcAft>
              <a:buFont typeface="Wingdings" panose="05000000000000000000" pitchFamily="2" charset="2"/>
              <a:buChar char="q"/>
            </a:pPr>
            <a:r>
              <a:rPr lang="en-US" sz="2000" dirty="0">
                <a:ln>
                  <a:noFill/>
                </a:ln>
                <a:solidFill>
                  <a:srgbClr val="000000"/>
                </a:solidFill>
                <a:effectLst>
                  <a:outerShdw blurRad="38100" dist="19050" dir="2700000" algn="tl">
                    <a:schemeClr val="dk1">
                      <a:alpha val="40000"/>
                    </a:schemeClr>
                  </a:outerShdw>
                </a:effectLst>
                <a:latin typeface="Bahnschrift" panose="020B0502040204020203" pitchFamily="34" charset="0"/>
                <a:ea typeface="Calibri" panose="020F0502020204030204" pitchFamily="34" charset="0"/>
                <a:cs typeface="Times New Roman" panose="02020603050405020304" pitchFamily="18" charset="0"/>
              </a:rPr>
              <a:t>This presentation explores how M&amp;S Food leverages digital and social media tools in its CRM effort. </a:t>
            </a:r>
            <a:endParaRPr lang="en-US" sz="1600" dirty="0">
              <a:effectLst/>
              <a:ea typeface="Calibri" panose="020F0502020204030204" pitchFamily="34" charset="0"/>
              <a:cs typeface="Times New Roman" panose="02020603050405020304" pitchFamily="18" charset="0"/>
            </a:endParaRPr>
          </a:p>
          <a:p>
            <a:pPr marL="342900" marR="0" lvl="0" indent="-342900" algn="just">
              <a:lnSpc>
                <a:spcPct val="107000"/>
              </a:lnSpc>
              <a:spcBef>
                <a:spcPts val="1200"/>
              </a:spcBef>
              <a:spcAft>
                <a:spcPts val="800"/>
              </a:spcAft>
              <a:buFont typeface="Wingdings" panose="05000000000000000000" pitchFamily="2" charset="2"/>
              <a:buChar char="q"/>
            </a:pPr>
            <a:r>
              <a:rPr lang="en-US" sz="2000" dirty="0">
                <a:ln>
                  <a:noFill/>
                </a:ln>
                <a:solidFill>
                  <a:srgbClr val="000000"/>
                </a:solidFill>
                <a:effectLst>
                  <a:outerShdw blurRad="38100" dist="19050" dir="2700000" algn="tl">
                    <a:schemeClr val="dk1">
                      <a:alpha val="40000"/>
                    </a:schemeClr>
                  </a:outerShdw>
                </a:effectLst>
                <a:latin typeface="Bahnschrift" panose="020B0502040204020203" pitchFamily="34" charset="0"/>
                <a:ea typeface="Calibri" panose="020F0502020204030204" pitchFamily="34" charset="0"/>
                <a:cs typeface="Times New Roman" panose="02020603050405020304" pitchFamily="18" charset="0"/>
              </a:rPr>
              <a:t>It aims at examining the advantages of these platforms in developing and maintaining customer relationships, improving engagement and improving overall organisational performance.</a:t>
            </a:r>
            <a:endParaRPr lang="en-US" sz="1600" dirty="0">
              <a:effectLst/>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rotWithShape="1">
          <a:blip r:embed="rId2"/>
          <a:srcRect r="933"/>
          <a:stretch/>
        </p:blipFill>
        <p:spPr>
          <a:xfrm rot="5400000">
            <a:off x="-1428455" y="3128465"/>
            <a:ext cx="4619280" cy="1762371"/>
          </a:xfrm>
          <a:prstGeom prst="rect">
            <a:avLst/>
          </a:prstGeom>
        </p:spPr>
      </p:pic>
      <p:pic>
        <p:nvPicPr>
          <p:cNvPr id="7" name="Picture 6"/>
          <p:cNvPicPr>
            <a:picLocks noChangeAspect="1"/>
          </p:cNvPicPr>
          <p:nvPr/>
        </p:nvPicPr>
        <p:blipFill>
          <a:blip r:embed="rId3"/>
          <a:stretch>
            <a:fillRect/>
          </a:stretch>
        </p:blipFill>
        <p:spPr>
          <a:xfrm>
            <a:off x="0" y="0"/>
            <a:ext cx="5666704" cy="1803042"/>
          </a:xfrm>
          <a:prstGeom prst="rect">
            <a:avLst/>
          </a:prstGeom>
        </p:spPr>
      </p:pic>
      <p:pic>
        <p:nvPicPr>
          <p:cNvPr id="8" name="Picture 7"/>
          <p:cNvPicPr>
            <a:picLocks noChangeAspect="1"/>
          </p:cNvPicPr>
          <p:nvPr/>
        </p:nvPicPr>
        <p:blipFill rotWithShape="1">
          <a:blip r:embed="rId4"/>
          <a:srcRect l="2125"/>
          <a:stretch/>
        </p:blipFill>
        <p:spPr>
          <a:xfrm>
            <a:off x="5666704" y="0"/>
            <a:ext cx="6525296" cy="1803039"/>
          </a:xfrm>
          <a:prstGeom prst="rect">
            <a:avLst/>
          </a:prstGeom>
        </p:spPr>
      </p:pic>
    </p:spTree>
    <p:extLst>
      <p:ext uri="{BB962C8B-B14F-4D97-AF65-F5344CB8AC3E}">
        <p14:creationId xmlns:p14="http://schemas.microsoft.com/office/powerpoint/2010/main" val="3022517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523220"/>
          </a:xfrm>
          <a:prstGeom prst="rect">
            <a:avLst/>
          </a:prstGeom>
          <a:solidFill>
            <a:schemeClr val="accent2">
              <a:lumMod val="20000"/>
              <a:lumOff val="80000"/>
            </a:schemeClr>
          </a:solidFill>
        </p:spPr>
        <p:txBody>
          <a:bodyPr wrap="square">
            <a:spAutoFit/>
          </a:bodyPr>
          <a:lstStyle/>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Eras Bold ITC" panose="020B0907030504020204" pitchFamily="34" charset="0"/>
              </a:rPr>
              <a:t>Digital and Social Media in the CRM Context</a:t>
            </a:r>
          </a:p>
        </p:txBody>
      </p:sp>
      <p:pic>
        <p:nvPicPr>
          <p:cNvPr id="11" name="Picture 10"/>
          <p:cNvPicPr>
            <a:picLocks noChangeAspect="1"/>
          </p:cNvPicPr>
          <p:nvPr/>
        </p:nvPicPr>
        <p:blipFill>
          <a:blip r:embed="rId2"/>
          <a:stretch>
            <a:fillRect/>
          </a:stretch>
        </p:blipFill>
        <p:spPr>
          <a:xfrm>
            <a:off x="0" y="523216"/>
            <a:ext cx="2505425" cy="2057687"/>
          </a:xfrm>
          <a:prstGeom prst="rect">
            <a:avLst/>
          </a:prstGeom>
        </p:spPr>
      </p:pic>
      <p:pic>
        <p:nvPicPr>
          <p:cNvPr id="12" name="Picture 11"/>
          <p:cNvPicPr>
            <a:picLocks noChangeAspect="1"/>
          </p:cNvPicPr>
          <p:nvPr/>
        </p:nvPicPr>
        <p:blipFill>
          <a:blip r:embed="rId3"/>
          <a:stretch>
            <a:fillRect/>
          </a:stretch>
        </p:blipFill>
        <p:spPr>
          <a:xfrm>
            <a:off x="9839459" y="523217"/>
            <a:ext cx="2352541" cy="2155590"/>
          </a:xfrm>
          <a:prstGeom prst="rect">
            <a:avLst/>
          </a:prstGeom>
        </p:spPr>
      </p:pic>
      <p:pic>
        <p:nvPicPr>
          <p:cNvPr id="14" name="Picture 13"/>
          <p:cNvPicPr>
            <a:picLocks noChangeAspect="1"/>
          </p:cNvPicPr>
          <p:nvPr/>
        </p:nvPicPr>
        <p:blipFill rotWithShape="1">
          <a:blip r:embed="rId4"/>
          <a:srcRect l="1001" r="-1"/>
          <a:stretch/>
        </p:blipFill>
        <p:spPr>
          <a:xfrm>
            <a:off x="0" y="4687910"/>
            <a:ext cx="2505425" cy="1609858"/>
          </a:xfrm>
          <a:prstGeom prst="rect">
            <a:avLst/>
          </a:prstGeom>
        </p:spPr>
      </p:pic>
      <p:pic>
        <p:nvPicPr>
          <p:cNvPr id="15" name="Picture 14"/>
          <p:cNvPicPr>
            <a:picLocks noChangeAspect="1"/>
          </p:cNvPicPr>
          <p:nvPr/>
        </p:nvPicPr>
        <p:blipFill rotWithShape="1">
          <a:blip r:embed="rId5"/>
          <a:srcRect l="3435"/>
          <a:stretch/>
        </p:blipFill>
        <p:spPr>
          <a:xfrm>
            <a:off x="9839460" y="4687911"/>
            <a:ext cx="2352540" cy="1609858"/>
          </a:xfrm>
          <a:prstGeom prst="rect">
            <a:avLst/>
          </a:prstGeom>
        </p:spPr>
      </p:pic>
      <p:sp>
        <p:nvSpPr>
          <p:cNvPr id="17" name="Rectangle 16"/>
          <p:cNvSpPr/>
          <p:nvPr/>
        </p:nvSpPr>
        <p:spPr>
          <a:xfrm>
            <a:off x="2356834" y="1622738"/>
            <a:ext cx="1429555" cy="2704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p:cNvSpPr/>
          <p:nvPr/>
        </p:nvSpPr>
        <p:spPr>
          <a:xfrm>
            <a:off x="8538693" y="1622738"/>
            <a:ext cx="1487993" cy="257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p:cNvPicPr>
            <a:picLocks noChangeAspect="1"/>
          </p:cNvPicPr>
          <p:nvPr/>
        </p:nvPicPr>
        <p:blipFill rotWithShape="1">
          <a:blip r:embed="rId6"/>
          <a:srcRect l="1135"/>
          <a:stretch/>
        </p:blipFill>
        <p:spPr>
          <a:xfrm>
            <a:off x="2505425" y="631064"/>
            <a:ext cx="7521261" cy="5512159"/>
          </a:xfrm>
          <a:prstGeom prst="rect">
            <a:avLst/>
          </a:prstGeom>
        </p:spPr>
      </p:pic>
    </p:spTree>
    <p:extLst>
      <p:ext uri="{BB962C8B-B14F-4D97-AF65-F5344CB8AC3E}">
        <p14:creationId xmlns:p14="http://schemas.microsoft.com/office/powerpoint/2010/main" val="766654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a:srcRect l="750" t="2414" r="307" b="1735"/>
          <a:stretch/>
        </p:blipFill>
        <p:spPr>
          <a:xfrm rot="5400000">
            <a:off x="8365900" y="3031902"/>
            <a:ext cx="6858002" cy="794197"/>
          </a:xfrm>
          <a:prstGeom prst="rect">
            <a:avLst/>
          </a:prstGeom>
        </p:spPr>
      </p:pic>
      <p:sp>
        <p:nvSpPr>
          <p:cNvPr id="10" name="Rectangle 9"/>
          <p:cNvSpPr/>
          <p:nvPr/>
        </p:nvSpPr>
        <p:spPr>
          <a:xfrm>
            <a:off x="0" y="0"/>
            <a:ext cx="11397802" cy="523220"/>
          </a:xfrm>
          <a:prstGeom prst="rect">
            <a:avLst/>
          </a:prstGeom>
          <a:solidFill>
            <a:srgbClr val="1E8B78"/>
          </a:solidFill>
        </p:spPr>
        <p:txBody>
          <a:bodyPr wrap="square">
            <a:spAutoFit/>
          </a:bodyPr>
          <a:lstStyle/>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Eras Bold ITC" panose="020B0907030504020204" pitchFamily="34" charset="0"/>
              </a:rPr>
              <a:t>M&amp;S Food’s Digital Ecosystem</a:t>
            </a:r>
          </a:p>
        </p:txBody>
      </p:sp>
      <p:pic>
        <p:nvPicPr>
          <p:cNvPr id="11" name="Picture 10"/>
          <p:cNvPicPr>
            <a:picLocks noChangeAspect="1"/>
          </p:cNvPicPr>
          <p:nvPr/>
        </p:nvPicPr>
        <p:blipFill rotWithShape="1">
          <a:blip r:embed="rId3"/>
          <a:srcRect l="1245" t="10821" r="1211" b="6450"/>
          <a:stretch/>
        </p:blipFill>
        <p:spPr>
          <a:xfrm>
            <a:off x="1" y="6020872"/>
            <a:ext cx="11397802" cy="837128"/>
          </a:xfrm>
          <a:prstGeom prst="rect">
            <a:avLst/>
          </a:prstGeom>
        </p:spPr>
      </p:pic>
      <p:pic>
        <p:nvPicPr>
          <p:cNvPr id="12" name="Picture 11"/>
          <p:cNvPicPr>
            <a:picLocks noChangeAspect="1"/>
          </p:cNvPicPr>
          <p:nvPr/>
        </p:nvPicPr>
        <p:blipFill rotWithShape="1">
          <a:blip r:embed="rId4"/>
          <a:srcRect l="339" t="2745" b="1"/>
          <a:stretch/>
        </p:blipFill>
        <p:spPr>
          <a:xfrm>
            <a:off x="38637" y="1094704"/>
            <a:ext cx="11359164" cy="4198513"/>
          </a:xfrm>
          <a:prstGeom prst="rect">
            <a:avLst/>
          </a:prstGeom>
        </p:spPr>
      </p:pic>
      <p:pic>
        <p:nvPicPr>
          <p:cNvPr id="4" name="Picture 3"/>
          <p:cNvPicPr>
            <a:picLocks noChangeAspect="1"/>
          </p:cNvPicPr>
          <p:nvPr/>
        </p:nvPicPr>
        <p:blipFill>
          <a:blip r:embed="rId5"/>
          <a:stretch>
            <a:fillRect/>
          </a:stretch>
        </p:blipFill>
        <p:spPr>
          <a:xfrm>
            <a:off x="5075308" y="4140929"/>
            <a:ext cx="4661119" cy="1516116"/>
          </a:xfrm>
          <a:prstGeom prst="rect">
            <a:avLst/>
          </a:prstGeom>
        </p:spPr>
      </p:pic>
    </p:spTree>
    <p:extLst>
      <p:ext uri="{BB962C8B-B14F-4D97-AF65-F5344CB8AC3E}">
        <p14:creationId xmlns:p14="http://schemas.microsoft.com/office/powerpoint/2010/main" val="3592760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566669"/>
          </a:xfrm>
          <a:solidFill>
            <a:srgbClr val="725432"/>
          </a:solidFill>
        </p:spPr>
        <p:txBody>
          <a:bodyPr>
            <a:normAutofit/>
          </a:bodyPr>
          <a:lstStyle/>
          <a:p>
            <a:pPr algn="ctr"/>
            <a:r>
              <a:rPr lang="en-US" sz="2800" b="1"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Eras Bold ITC" panose="020B0907030504020204" pitchFamily="34" charset="0"/>
              </a:rPr>
              <a:t>M&amp;S Food’s Application of Digital and Social Media Platform</a:t>
            </a:r>
          </a:p>
        </p:txBody>
      </p:sp>
      <p:sp>
        <p:nvSpPr>
          <p:cNvPr id="5" name="Rectangle 4"/>
          <p:cNvSpPr/>
          <p:nvPr/>
        </p:nvSpPr>
        <p:spPr>
          <a:xfrm>
            <a:off x="6993229" y="5801375"/>
            <a:ext cx="4816698" cy="553998"/>
          </a:xfrm>
          <a:prstGeom prst="rect">
            <a:avLst/>
          </a:prstGeom>
          <a:solidFill>
            <a:srgbClr val="5A4843"/>
          </a:solidFill>
        </p:spPr>
        <p:txBody>
          <a:bodyPr wrap="square">
            <a:spAutoFit/>
          </a:bodyPr>
          <a:lstStyle/>
          <a:p>
            <a:pPr marR="0" lvl="0" algn="ctr">
              <a:lnSpc>
                <a:spcPct val="150000"/>
              </a:lnSpc>
              <a:spcBef>
                <a:spcPts val="1200"/>
              </a:spcBef>
              <a:spcAft>
                <a:spcPts val="800"/>
              </a:spcAft>
            </a:pPr>
            <a:r>
              <a:rPr lang="en-US" sz="2000" u="none" strike="noStrike" dirty="0">
                <a:ln w="0"/>
                <a:solidFill>
                  <a:schemeClr val="bg1"/>
                </a:solidFill>
                <a:latin typeface="Bahnschrift SemiBold SemiConden" panose="020B0502040204020203" pitchFamily="34" charset="0"/>
                <a:ea typeface="Times New Roman" panose="02020603050405020304" pitchFamily="18" charset="0"/>
              </a:rPr>
              <a:t>Develop and Sustain Customer Relationships</a:t>
            </a:r>
            <a:endParaRPr lang="en-US" u="none" strike="noStrike" dirty="0">
              <a:ln w="0"/>
              <a:solidFill>
                <a:schemeClr val="bg1"/>
              </a:solidFill>
              <a:latin typeface="Bahnschrift SemiBold SemiConden" panose="020B0502040204020203" pitchFamily="34" charset="0"/>
              <a:ea typeface="Arial" panose="020B0604020202020204" pitchFamily="34" charset="0"/>
            </a:endParaRPr>
          </a:p>
        </p:txBody>
      </p:sp>
      <p:sp>
        <p:nvSpPr>
          <p:cNvPr id="6" name="Cloud Callout 5"/>
          <p:cNvSpPr/>
          <p:nvPr/>
        </p:nvSpPr>
        <p:spPr>
          <a:xfrm>
            <a:off x="1" y="566670"/>
            <a:ext cx="10715222" cy="5112913"/>
          </a:xfrm>
          <a:prstGeom prst="cloudCallout">
            <a:avLst>
              <a:gd name="adj1" fmla="val 36713"/>
              <a:gd name="adj2" fmla="val 49573"/>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342900" indent="-342900" algn="just">
              <a:lnSpc>
                <a:spcPct val="150000"/>
              </a:lnSpc>
              <a:spcBef>
                <a:spcPts val="1200"/>
              </a:spcBef>
              <a:buFont typeface="Wingdings" panose="05000000000000000000" pitchFamily="2" charset="2"/>
              <a:buChar char="v"/>
            </a:pPr>
            <a:r>
              <a:rPr lang="en-US" sz="1400" dirty="0">
                <a:solidFill>
                  <a:schemeClr val="tx1"/>
                </a:solidFill>
                <a:effectLst/>
                <a:latin typeface="Bahnschrift" panose="020B0502040204020203" pitchFamily="34" charset="0"/>
                <a:ea typeface="Times New Roman" panose="02020603050405020304" pitchFamily="18" charset="0"/>
                <a:cs typeface="Times New Roman" panose="02020603050405020304" pitchFamily="18" charset="0"/>
              </a:rPr>
              <a:t>M&amp;S Food uses personalisation, emotional appeal, and ethical marketing to build long-term relationships</a:t>
            </a:r>
            <a:r>
              <a:rPr lang="en-US" sz="1400" dirty="0">
                <a:solidFill>
                  <a:schemeClr val="tx1"/>
                </a:solidFill>
                <a:latin typeface="Bahnschrift" panose="020B0502040204020203" pitchFamily="34" charset="0"/>
                <a:ea typeface="Times New Roman" panose="02020603050405020304" pitchFamily="18" charset="0"/>
                <a:cs typeface="Times New Roman" panose="02020603050405020304" pitchFamily="18" charset="0"/>
              </a:rPr>
              <a:t> </a:t>
            </a:r>
            <a:r>
              <a:rPr lang="en-US" sz="1400" dirty="0">
                <a:solidFill>
                  <a:schemeClr val="tx1"/>
                </a:solidFill>
                <a:latin typeface="Bahnschrift" panose="020B0502040204020203" pitchFamily="34" charset="0"/>
              </a:rPr>
              <a:t>(M&amp;S, 2023a).</a:t>
            </a:r>
            <a:endParaRPr lang="en-US" sz="1400" dirty="0">
              <a:solidFill>
                <a:schemeClr val="tx1"/>
              </a:solidFill>
              <a:effectLst/>
              <a:latin typeface="Bahnschrift" panose="020B0502040204020203" pitchFamily="34"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buFont typeface="Wingdings" panose="05000000000000000000" pitchFamily="2" charset="2"/>
              <a:buChar char="v"/>
            </a:pPr>
            <a:r>
              <a:rPr lang="en-US" sz="1400" dirty="0">
                <a:solidFill>
                  <a:schemeClr val="tx1"/>
                </a:solidFill>
                <a:effectLst/>
                <a:latin typeface="Bahnschrift" panose="020B0502040204020203" pitchFamily="34" charset="0"/>
                <a:ea typeface="Times New Roman" panose="02020603050405020304" pitchFamily="18" charset="0"/>
                <a:cs typeface="Times New Roman" panose="02020603050405020304" pitchFamily="18" charset="0"/>
              </a:rPr>
              <a:t>With Sparks’s data, it is possible to do specific promotions and exclusive experiences, which increases retention</a:t>
            </a:r>
            <a:r>
              <a:rPr lang="en-US" sz="1400" dirty="0">
                <a:solidFill>
                  <a:schemeClr val="tx1"/>
                </a:solidFill>
                <a:latin typeface="Bahnschrift" panose="020B0502040204020203" pitchFamily="34" charset="0"/>
                <a:ea typeface="Times New Roman" panose="02020603050405020304" pitchFamily="18" charset="0"/>
                <a:cs typeface="Times New Roman" panose="02020603050405020304" pitchFamily="18" charset="0"/>
              </a:rPr>
              <a:t> </a:t>
            </a:r>
            <a:r>
              <a:rPr lang="en-US" sz="1100" dirty="0">
                <a:solidFill>
                  <a:schemeClr val="tx1"/>
                </a:solidFill>
                <a:latin typeface="Bahnschrift" panose="020B0502040204020203" pitchFamily="34" charset="0"/>
              </a:rPr>
              <a:t> </a:t>
            </a:r>
            <a:r>
              <a:rPr lang="en-US" sz="1400" dirty="0">
                <a:solidFill>
                  <a:schemeClr val="tx1"/>
                </a:solidFill>
                <a:latin typeface="Bahnschrift" panose="020B0502040204020203" pitchFamily="34" charset="0"/>
              </a:rPr>
              <a:t>(M&amp;S, 2023a).</a:t>
            </a:r>
            <a:endParaRPr lang="en-US" sz="1400" dirty="0">
              <a:solidFill>
                <a:schemeClr val="tx1"/>
              </a:solidFill>
              <a:effectLst/>
              <a:latin typeface="Bahnschrift" panose="020B0502040204020203"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1200"/>
              </a:spcBef>
              <a:spcAft>
                <a:spcPts val="0"/>
              </a:spcAft>
              <a:buFont typeface="Wingdings" panose="05000000000000000000" pitchFamily="2" charset="2"/>
              <a:buChar char="v"/>
            </a:pPr>
            <a:r>
              <a:rPr lang="en-US" sz="1400" dirty="0">
                <a:solidFill>
                  <a:schemeClr val="tx1"/>
                </a:solidFill>
                <a:effectLst/>
                <a:latin typeface="Bahnschrift" panose="020B0502040204020203" pitchFamily="34" charset="0"/>
                <a:ea typeface="Times New Roman" panose="02020603050405020304" pitchFamily="18" charset="0"/>
                <a:cs typeface="Times New Roman" panose="02020603050405020304" pitchFamily="18" charset="0"/>
              </a:rPr>
              <a:t>Lucrative social media promotions, like the iconic “This is not just food…” narrative, generate emotional appeal and build brand equity (Kollewe, 2008).</a:t>
            </a:r>
            <a:endParaRPr lang="en-US" sz="1100" dirty="0">
              <a:solidFill>
                <a:schemeClr val="tx1"/>
              </a:solidFill>
              <a:effectLst/>
              <a:ea typeface="Calibri" panose="020F0502020204030204" pitchFamily="34" charset="0"/>
              <a:cs typeface="Times New Roman" panose="02020603050405020304" pitchFamily="18" charset="0"/>
            </a:endParaRPr>
          </a:p>
          <a:p>
            <a:pPr marL="342900" marR="0" lvl="0" indent="-342900" algn="just">
              <a:lnSpc>
                <a:spcPct val="150000"/>
              </a:lnSpc>
              <a:spcBef>
                <a:spcPts val="1200"/>
              </a:spcBef>
              <a:spcAft>
                <a:spcPts val="800"/>
              </a:spcAft>
              <a:buFont typeface="Wingdings" panose="05000000000000000000" pitchFamily="2" charset="2"/>
              <a:buChar char="v"/>
            </a:pPr>
            <a:r>
              <a:rPr lang="en-US" sz="1400" dirty="0">
                <a:solidFill>
                  <a:schemeClr val="tx1"/>
                </a:solidFill>
                <a:effectLst/>
                <a:latin typeface="Bahnschrift" panose="020B0502040204020203" pitchFamily="34" charset="0"/>
                <a:ea typeface="Times New Roman" panose="02020603050405020304" pitchFamily="18" charset="0"/>
                <a:cs typeface="Times New Roman" panose="02020603050405020304" pitchFamily="18" charset="0"/>
              </a:rPr>
              <a:t>Social listening is another aspect of social tools used by M&amp;S to monitor sentiment and act on the feedback as a major customer satisfaction aspect (Malhotra and Agarwal, 2020). </a:t>
            </a:r>
            <a:r>
              <a:rPr lang="en-US" sz="1400" dirty="0">
                <a:solidFill>
                  <a:schemeClr val="tx1"/>
                </a:solidFill>
                <a:latin typeface="Bahnschrift" panose="020B0502040204020203" pitchFamily="34" charset="0"/>
                <a:ea typeface="Times New Roman" panose="02020603050405020304" pitchFamily="18" charset="0"/>
                <a:cs typeface="Times New Roman" panose="02020603050405020304" pitchFamily="18" charset="0"/>
              </a:rPr>
              <a:t>This helps strengthens M&amp;S customers relationship. </a:t>
            </a:r>
            <a:endParaRPr lang="en-US" sz="1100" dirty="0">
              <a:solidFill>
                <a:schemeClr val="tx1"/>
              </a:solidFill>
              <a:effectLst/>
              <a:ea typeface="Calibri" panose="020F0502020204030204" pitchFamily="34" charset="0"/>
              <a:cs typeface="Times New Roman" panose="02020603050405020304" pitchFamily="18" charset="0"/>
            </a:endParaRPr>
          </a:p>
        </p:txBody>
      </p:sp>
      <p:pic>
        <p:nvPicPr>
          <p:cNvPr id="7" name="Picture 6"/>
          <p:cNvPicPr>
            <a:picLocks noChangeAspect="1"/>
          </p:cNvPicPr>
          <p:nvPr/>
        </p:nvPicPr>
        <p:blipFill>
          <a:blip r:embed="rId2"/>
          <a:stretch>
            <a:fillRect/>
          </a:stretch>
        </p:blipFill>
        <p:spPr>
          <a:xfrm>
            <a:off x="10420103" y="566670"/>
            <a:ext cx="1771897" cy="1197736"/>
          </a:xfrm>
          <a:prstGeom prst="rect">
            <a:avLst/>
          </a:prstGeom>
        </p:spPr>
      </p:pic>
      <p:pic>
        <p:nvPicPr>
          <p:cNvPr id="8" name="Picture 7"/>
          <p:cNvPicPr>
            <a:picLocks noChangeAspect="1"/>
          </p:cNvPicPr>
          <p:nvPr/>
        </p:nvPicPr>
        <p:blipFill>
          <a:blip r:embed="rId3"/>
          <a:stretch>
            <a:fillRect/>
          </a:stretch>
        </p:blipFill>
        <p:spPr>
          <a:xfrm>
            <a:off x="0" y="5061397"/>
            <a:ext cx="1880315" cy="1247809"/>
          </a:xfrm>
          <a:prstGeom prst="rect">
            <a:avLst/>
          </a:prstGeom>
        </p:spPr>
      </p:pic>
    </p:spTree>
    <p:extLst>
      <p:ext uri="{BB962C8B-B14F-4D97-AF65-F5344CB8AC3E}">
        <p14:creationId xmlns:p14="http://schemas.microsoft.com/office/powerpoint/2010/main" val="3235891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4118174"/>
            <a:ext cx="3760631" cy="1015663"/>
          </a:xfrm>
          <a:prstGeom prst="rect">
            <a:avLst/>
          </a:prstGeom>
          <a:solidFill>
            <a:srgbClr val="1E8B78"/>
          </a:solidFill>
        </p:spPr>
        <p:txBody>
          <a:bodyPr wrap="square">
            <a:spAutoFit/>
          </a:bodyPr>
          <a:lstStyle/>
          <a:p>
            <a:pPr marR="0" lvl="0" algn="ctr">
              <a:lnSpc>
                <a:spcPct val="150000"/>
              </a:lnSpc>
              <a:spcBef>
                <a:spcPts val="1200"/>
              </a:spcBef>
              <a:spcAft>
                <a:spcPts val="800"/>
              </a:spcAft>
            </a:pPr>
            <a:r>
              <a:rPr lang="en-US" sz="2000" u="none" strike="noStrike" dirty="0">
                <a:ln w="0"/>
                <a:effectLst>
                  <a:outerShdw blurRad="38100" dist="19050" dir="2700000" algn="tl" rotWithShape="0">
                    <a:schemeClr val="dk1">
                      <a:alpha val="40000"/>
                    </a:schemeClr>
                  </a:outerShdw>
                </a:effectLst>
                <a:latin typeface="Bahnschrift SemiBold SemiConden" panose="020B0502040204020203" pitchFamily="34" charset="0"/>
                <a:ea typeface="Times New Roman" panose="02020603050405020304" pitchFamily="18" charset="0"/>
              </a:rPr>
              <a:t>Enhance Customer Experience and Engagement</a:t>
            </a:r>
            <a:endParaRPr lang="en-US" u="none" strike="noStrike" dirty="0">
              <a:ln w="0"/>
              <a:effectLst>
                <a:outerShdw blurRad="38100" dist="19050" dir="2700000" algn="tl" rotWithShape="0">
                  <a:schemeClr val="dk1">
                    <a:alpha val="40000"/>
                  </a:schemeClr>
                </a:outerShdw>
              </a:effectLst>
              <a:latin typeface="Bahnschrift SemiBold SemiConden" panose="020B0502040204020203" pitchFamily="34" charset="0"/>
              <a:ea typeface="Arial" panose="020B0604020202020204" pitchFamily="34" charset="0"/>
            </a:endParaRPr>
          </a:p>
        </p:txBody>
      </p:sp>
      <p:sp>
        <p:nvSpPr>
          <p:cNvPr id="5" name="Line Callout 3 4"/>
          <p:cNvSpPr/>
          <p:nvPr/>
        </p:nvSpPr>
        <p:spPr>
          <a:xfrm>
            <a:off x="5155601" y="0"/>
            <a:ext cx="7036399" cy="6336406"/>
          </a:xfrm>
          <a:prstGeom prst="borderCallout3">
            <a:avLst>
              <a:gd name="adj1" fmla="val 64946"/>
              <a:gd name="adj2" fmla="val -39004"/>
              <a:gd name="adj3" fmla="val 42621"/>
              <a:gd name="adj4" fmla="val -21792"/>
              <a:gd name="adj5" fmla="val 100000"/>
              <a:gd name="adj6" fmla="val -16667"/>
              <a:gd name="adj7" fmla="val 94565"/>
              <a:gd name="adj8" fmla="val -2795"/>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342900" marR="0" lvl="0" indent="-342900" algn="just">
              <a:lnSpc>
                <a:spcPct val="150000"/>
              </a:lnSpc>
              <a:spcBef>
                <a:spcPts val="1200"/>
              </a:spcBef>
              <a:spcAft>
                <a:spcPts val="0"/>
              </a:spcAft>
              <a:buFont typeface="Wingdings" panose="05000000000000000000" pitchFamily="2" charset="2"/>
              <a:buChar char="Ø"/>
            </a:pPr>
            <a:r>
              <a:rPr lang="en-US" dirty="0">
                <a:effectLst/>
                <a:latin typeface="Bahnschrift" panose="020B0502040204020203" pitchFamily="34" charset="0"/>
                <a:ea typeface="Times New Roman" panose="02020603050405020304" pitchFamily="18" charset="0"/>
                <a:cs typeface="Times New Roman" panose="02020603050405020304" pitchFamily="18" charset="0"/>
              </a:rPr>
              <a:t>The omnichannel model used by M&amp;S Food ensures that its online and offline services are connected, and entrepreneurs can shop, pick and get rewards without any disruptions (Payne and Frow, 2017). </a:t>
            </a:r>
            <a:endParaRPr lang="en-US" sz="14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1200"/>
              </a:spcBef>
              <a:spcAft>
                <a:spcPts val="0"/>
              </a:spcAft>
              <a:buFont typeface="Wingdings" panose="05000000000000000000" pitchFamily="2" charset="2"/>
              <a:buChar char="Ø"/>
            </a:pPr>
            <a:r>
              <a:rPr lang="en-US" dirty="0">
                <a:effectLst/>
                <a:latin typeface="Bahnschrift" panose="020B0502040204020203" pitchFamily="34" charset="0"/>
                <a:ea typeface="Times New Roman" panose="02020603050405020304" pitchFamily="18" charset="0"/>
                <a:cs typeface="Times New Roman" panose="02020603050405020304" pitchFamily="18" charset="0"/>
              </a:rPr>
              <a:t>The use of AI-based analytics in personalisation makes marketing messages, product recommendations, and app notifications personalised and timely. </a:t>
            </a:r>
            <a:endParaRPr lang="en-US" sz="1400" dirty="0">
              <a:effectLst/>
              <a:ea typeface="Calibri" panose="020F0502020204030204" pitchFamily="34" charset="0"/>
              <a:cs typeface="Times New Roman" panose="02020603050405020304" pitchFamily="18" charset="0"/>
            </a:endParaRPr>
          </a:p>
          <a:p>
            <a:pPr marL="342900" marR="0" lvl="0" indent="-342900" algn="just">
              <a:lnSpc>
                <a:spcPct val="150000"/>
              </a:lnSpc>
              <a:spcBef>
                <a:spcPts val="1200"/>
              </a:spcBef>
              <a:spcAft>
                <a:spcPts val="800"/>
              </a:spcAft>
              <a:buFont typeface="Wingdings" panose="05000000000000000000" pitchFamily="2" charset="2"/>
              <a:buChar char="Ø"/>
            </a:pPr>
            <a:r>
              <a:rPr lang="en-US" dirty="0">
                <a:effectLst/>
                <a:latin typeface="Bahnschrift" panose="020B0502040204020203" pitchFamily="34" charset="0"/>
                <a:ea typeface="Times New Roman" panose="02020603050405020304" pitchFamily="18" charset="0"/>
                <a:cs typeface="Times New Roman" panose="02020603050405020304" pitchFamily="18" charset="0"/>
              </a:rPr>
              <a:t>The partnership with the chefs and food influencers adds authenticity, whereas sustainability stories that are promoted to YouTube and Instagram Reels bring transparency (Sheridan, 2019). These strategies lead to favourable emotional associations and perceived brand value.</a:t>
            </a:r>
            <a:r>
              <a:rPr lang="en-US" sz="1400" dirty="0">
                <a:effectLst/>
                <a:ea typeface="Calibri" panose="020F0502020204030204" pitchFamily="34" charset="0"/>
                <a:cs typeface="Times New Roman" panose="02020603050405020304" pitchFamily="18" charset="0"/>
              </a:rPr>
              <a:t> </a:t>
            </a:r>
          </a:p>
        </p:txBody>
      </p:sp>
      <p:sp>
        <p:nvSpPr>
          <p:cNvPr id="6" name="Rectangle 5"/>
          <p:cNvSpPr/>
          <p:nvPr/>
        </p:nvSpPr>
        <p:spPr>
          <a:xfrm>
            <a:off x="0" y="373487"/>
            <a:ext cx="5155601" cy="1384995"/>
          </a:xfrm>
          <a:prstGeom prst="rect">
            <a:avLst/>
          </a:prstGeom>
          <a:solidFill>
            <a:srgbClr val="725432"/>
          </a:solidFill>
        </p:spPr>
        <p:txBody>
          <a:bodyPr wrap="square">
            <a:spAutoFit/>
          </a:bodyPr>
          <a:lstStyle/>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Eras Bold ITC" panose="020B0907030504020204" pitchFamily="34" charset="0"/>
              </a:rPr>
              <a:t>M&amp;S Food’s Application of Digital and Social Media Platforms (Contd)</a:t>
            </a:r>
          </a:p>
        </p:txBody>
      </p:sp>
    </p:spTree>
    <p:extLst>
      <p:ext uri="{BB962C8B-B14F-4D97-AF65-F5344CB8AC3E}">
        <p14:creationId xmlns:p14="http://schemas.microsoft.com/office/powerpoint/2010/main" val="1713955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954107"/>
          </a:xfrm>
          <a:prstGeom prst="rect">
            <a:avLst/>
          </a:prstGeom>
          <a:solidFill>
            <a:srgbClr val="725432"/>
          </a:solidFill>
        </p:spPr>
        <p:txBody>
          <a:bodyPr wrap="square">
            <a:spAutoFit/>
          </a:bodyPr>
          <a:lstStyle/>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Eras Bold ITC" panose="020B0907030504020204" pitchFamily="34" charset="0"/>
              </a:rPr>
              <a:t>M&amp;S Food’s Application of Digital and Social Media Platforms (Contd)</a:t>
            </a:r>
          </a:p>
        </p:txBody>
      </p:sp>
      <p:sp>
        <p:nvSpPr>
          <p:cNvPr id="12" name="Right Arrow 11"/>
          <p:cNvSpPr/>
          <p:nvPr/>
        </p:nvSpPr>
        <p:spPr>
          <a:xfrm rot="10800000" flipV="1">
            <a:off x="3591058" y="3198367"/>
            <a:ext cx="504424" cy="85745"/>
          </a:xfrm>
          <a:prstGeom prst="rightArrow">
            <a:avLst/>
          </a:prstGeom>
          <a:solidFill>
            <a:srgbClr val="72543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27323" y="1493949"/>
            <a:ext cx="4018209" cy="5022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3591057" y="1596981"/>
            <a:ext cx="504425" cy="2189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p:cNvPicPr>
            <a:picLocks noChangeAspect="1"/>
          </p:cNvPicPr>
          <p:nvPr/>
        </p:nvPicPr>
        <p:blipFill rotWithShape="1">
          <a:blip r:embed="rId2"/>
          <a:srcRect t="929"/>
          <a:stretch/>
        </p:blipFill>
        <p:spPr>
          <a:xfrm>
            <a:off x="0" y="1056066"/>
            <a:ext cx="12192000" cy="5383369"/>
          </a:xfrm>
          <a:prstGeom prst="rect">
            <a:avLst/>
          </a:prstGeom>
        </p:spPr>
      </p:pic>
    </p:spTree>
    <p:extLst>
      <p:ext uri="{BB962C8B-B14F-4D97-AF65-F5344CB8AC3E}">
        <p14:creationId xmlns:p14="http://schemas.microsoft.com/office/powerpoint/2010/main" val="1347424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791382903"/>
              </p:ext>
            </p:extLst>
          </p:nvPr>
        </p:nvGraphicFramePr>
        <p:xfrm>
          <a:off x="419638" y="0"/>
          <a:ext cx="11352723" cy="6284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0" y="6334780"/>
            <a:ext cx="12192000" cy="523220"/>
          </a:xfrm>
          <a:prstGeom prst="rect">
            <a:avLst/>
          </a:prstGeom>
          <a:solidFill>
            <a:srgbClr val="1E8B78"/>
          </a:solidFill>
        </p:spPr>
        <p:txBody>
          <a:bodyPr wrap="square">
            <a:spAutoFit/>
          </a:bodyPr>
          <a:lstStyle/>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Eras Bold ITC" panose="020B0907030504020204" pitchFamily="34" charset="0"/>
              </a:rPr>
              <a:t>Critical Assessment of the Effectiveness of these Digital Strategies </a:t>
            </a:r>
          </a:p>
        </p:txBody>
      </p:sp>
    </p:spTree>
    <p:extLst>
      <p:ext uri="{BB962C8B-B14F-4D97-AF65-F5344CB8AC3E}">
        <p14:creationId xmlns:p14="http://schemas.microsoft.com/office/powerpoint/2010/main" val="547387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4683614" y="263369"/>
            <a:ext cx="2880575" cy="1269217"/>
          </a:xfrm>
          <a:prstGeom prst="rect">
            <a:avLst/>
          </a:prstGeom>
        </p:spPr>
      </p:pic>
      <p:pic>
        <p:nvPicPr>
          <p:cNvPr id="5" name="Picture 4"/>
          <p:cNvPicPr>
            <a:picLocks noChangeAspect="1"/>
          </p:cNvPicPr>
          <p:nvPr/>
        </p:nvPicPr>
        <p:blipFill>
          <a:blip r:embed="rId3"/>
          <a:stretch>
            <a:fillRect/>
          </a:stretch>
        </p:blipFill>
        <p:spPr>
          <a:xfrm>
            <a:off x="772733" y="1532586"/>
            <a:ext cx="10921284" cy="4507606"/>
          </a:xfrm>
          <a:prstGeom prst="rect">
            <a:avLst/>
          </a:prstGeom>
        </p:spPr>
      </p:pic>
    </p:spTree>
    <p:extLst>
      <p:ext uri="{BB962C8B-B14F-4D97-AF65-F5344CB8AC3E}">
        <p14:creationId xmlns:p14="http://schemas.microsoft.com/office/powerpoint/2010/main" val="3320532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6277" y="0"/>
            <a:ext cx="11745723" cy="6310647"/>
          </a:xfrm>
          <a:solidFill>
            <a:schemeClr val="accent3">
              <a:lumMod val="20000"/>
              <a:lumOff val="80000"/>
            </a:schemeClr>
          </a:solidFill>
        </p:spPr>
        <p:txBody>
          <a:bodyPr>
            <a:noAutofit/>
          </a:bodyPr>
          <a:lstStyle/>
          <a:p>
            <a:pPr algn="just"/>
            <a:endParaRPr lang="en-US" dirty="0">
              <a:latin typeface="Bahnschrift" panose="020B0502040204020203" pitchFamily="34" charset="0"/>
            </a:endParaRPr>
          </a:p>
          <a:p>
            <a:pPr algn="just"/>
            <a:r>
              <a:rPr lang="en-US" dirty="0">
                <a:latin typeface="Bahnschrift" panose="020B0502040204020203" pitchFamily="34" charset="0"/>
              </a:rPr>
              <a:t>Armstrong, G., Kotler, P. and Opresnik, M. (2020) </a:t>
            </a:r>
            <a:r>
              <a:rPr lang="en-US" i="1" dirty="0">
                <a:latin typeface="Bahnschrift" panose="020B0502040204020203" pitchFamily="34" charset="0"/>
              </a:rPr>
              <a:t>Marketing: An Introduction (Global Edition)</a:t>
            </a:r>
            <a:r>
              <a:rPr lang="en-US" dirty="0">
                <a:latin typeface="Bahnschrift" panose="020B0502040204020203" pitchFamily="34" charset="0"/>
              </a:rPr>
              <a:t>. 14th ed. Pearson.</a:t>
            </a:r>
          </a:p>
          <a:p>
            <a:pPr algn="just"/>
            <a:r>
              <a:rPr lang="en-US" dirty="0">
                <a:latin typeface="Bahnschrift" panose="020B0502040204020203" pitchFamily="34" charset="0"/>
              </a:rPr>
              <a:t>Buttle, F. (2019) </a:t>
            </a:r>
            <a:r>
              <a:rPr lang="en-US" i="1" dirty="0">
                <a:latin typeface="Bahnschrift" panose="020B0502040204020203" pitchFamily="34" charset="0"/>
              </a:rPr>
              <a:t>Customer Relationship Management: Concepts and Technologies</a:t>
            </a:r>
            <a:r>
              <a:rPr lang="en-US" dirty="0">
                <a:latin typeface="Bahnschrift" panose="020B0502040204020203" pitchFamily="34" charset="0"/>
              </a:rPr>
              <a:t>. 4th ed. </a:t>
            </a:r>
            <a:r>
              <a:rPr lang="en-US" dirty="0" err="1">
                <a:latin typeface="Bahnschrift" panose="020B0502040204020203" pitchFamily="34" charset="0"/>
              </a:rPr>
              <a:t>Routledge</a:t>
            </a:r>
            <a:r>
              <a:rPr lang="en-US" dirty="0">
                <a:latin typeface="Bahnschrift" panose="020B0502040204020203" pitchFamily="34" charset="0"/>
              </a:rPr>
              <a:t>.</a:t>
            </a:r>
          </a:p>
          <a:p>
            <a:pPr algn="just"/>
            <a:endParaRPr lang="en-US" dirty="0">
              <a:latin typeface="Bahnschrift" panose="020B0502040204020203" pitchFamily="34" charset="0"/>
            </a:endParaRPr>
          </a:p>
          <a:p>
            <a:pPr algn="just"/>
            <a:r>
              <a:rPr lang="en-US" dirty="0">
                <a:latin typeface="Bahnschrift" panose="020B0502040204020203" pitchFamily="34" charset="0"/>
              </a:rPr>
              <a:t>Butler, S. (2025) M&amp;S Reinstates Sparks Loyalty Scheme after Cyber-attack. The Guardian. Available at: </a:t>
            </a:r>
            <a:r>
              <a:rPr lang="en-US" dirty="0">
                <a:latin typeface="Bahnschrift" panose="020B0502040204020203" pitchFamily="34" charset="0"/>
                <a:hlinkClick r:id="rId2"/>
              </a:rPr>
              <a:t>https://www.theguardian.com/business/2025/jul/17/marks-spencer-reinstates-loyalty-scheme-offers-staff-thank-you-discount-after-cyber-attack</a:t>
            </a:r>
            <a:r>
              <a:rPr lang="en-US" dirty="0">
                <a:latin typeface="Bahnschrift" panose="020B0502040204020203" pitchFamily="34" charset="0"/>
              </a:rPr>
              <a:t>.</a:t>
            </a:r>
          </a:p>
          <a:p>
            <a:pPr algn="just"/>
            <a:endParaRPr lang="en-US" dirty="0">
              <a:latin typeface="Bahnschrift" panose="020B0502040204020203" pitchFamily="34" charset="0"/>
            </a:endParaRPr>
          </a:p>
          <a:p>
            <a:pPr algn="just"/>
            <a:r>
              <a:rPr lang="en-US" dirty="0" err="1">
                <a:latin typeface="Bahnschrift" panose="020B0502040204020203" pitchFamily="34" charset="0"/>
              </a:rPr>
              <a:t>Deszczynski</a:t>
            </a:r>
            <a:r>
              <a:rPr lang="en-US" dirty="0">
                <a:latin typeface="Bahnschrift" panose="020B0502040204020203" pitchFamily="34" charset="0"/>
              </a:rPr>
              <a:t>, B. (2021) </a:t>
            </a:r>
            <a:r>
              <a:rPr lang="en-US" i="1" dirty="0">
                <a:latin typeface="Bahnschrift" panose="020B0502040204020203" pitchFamily="34" charset="0"/>
              </a:rPr>
              <a:t>Firm Competitive Advantage Through Relationship Marketing: A Theory for Successful Sustainable Growth</a:t>
            </a:r>
            <a:r>
              <a:rPr lang="en-US" dirty="0">
                <a:latin typeface="Bahnschrift" panose="020B0502040204020203" pitchFamily="34" charset="0"/>
              </a:rPr>
              <a:t>. Cham: Springer International Publishing AG.</a:t>
            </a:r>
          </a:p>
          <a:p>
            <a:pPr algn="just"/>
            <a:endParaRPr lang="en-US" dirty="0">
              <a:latin typeface="Bahnschrift" panose="020B0502040204020203" pitchFamily="34" charset="0"/>
            </a:endParaRPr>
          </a:p>
          <a:p>
            <a:pPr algn="just"/>
            <a:r>
              <a:rPr lang="en-US" dirty="0">
                <a:latin typeface="Bahnschrift" panose="020B0502040204020203" pitchFamily="34" charset="0"/>
              </a:rPr>
              <a:t>Gilliland, N. (2023) </a:t>
            </a:r>
            <a:r>
              <a:rPr lang="en-US" i="1" dirty="0">
                <a:latin typeface="Bahnschrift" panose="020B0502040204020203" pitchFamily="34" charset="0"/>
              </a:rPr>
              <a:t>How Marks &amp; Spencer has innovated its social media presence</a:t>
            </a:r>
            <a:r>
              <a:rPr lang="en-US" dirty="0">
                <a:latin typeface="Bahnschrift" panose="020B0502040204020203" pitchFamily="34" charset="0"/>
              </a:rPr>
              <a:t>, </a:t>
            </a:r>
            <a:r>
              <a:rPr lang="en-US" i="1" dirty="0" err="1">
                <a:latin typeface="Bahnschrift" panose="020B0502040204020203" pitchFamily="34" charset="0"/>
              </a:rPr>
              <a:t>Econsultancy</a:t>
            </a:r>
            <a:r>
              <a:rPr lang="en-US" dirty="0">
                <a:latin typeface="Bahnschrift" panose="020B0502040204020203" pitchFamily="34" charset="0"/>
              </a:rPr>
              <a:t>. Available at: </a:t>
            </a:r>
            <a:r>
              <a:rPr lang="en-US" dirty="0">
                <a:latin typeface="Bahnschrift" panose="020B0502040204020203" pitchFamily="34" charset="0"/>
                <a:hlinkClick r:id="rId3"/>
              </a:rPr>
              <a:t>https://econsultancy.com/marks-spencer-social-media-innovation/</a:t>
            </a:r>
            <a:r>
              <a:rPr lang="en-US" dirty="0">
                <a:latin typeface="Bahnschrift" panose="020B0502040204020203" pitchFamily="34" charset="0"/>
              </a:rPr>
              <a:t>.</a:t>
            </a:r>
          </a:p>
          <a:p>
            <a:pPr algn="just"/>
            <a:endParaRPr lang="en-US" dirty="0">
              <a:latin typeface="Bahnschrift" panose="020B0502040204020203" pitchFamily="34" charset="0"/>
            </a:endParaRPr>
          </a:p>
        </p:txBody>
      </p:sp>
      <p:sp>
        <p:nvSpPr>
          <p:cNvPr id="4" name="Rectangle 3"/>
          <p:cNvSpPr/>
          <p:nvPr/>
        </p:nvSpPr>
        <p:spPr>
          <a:xfrm rot="16200000">
            <a:off x="-2970657" y="2893715"/>
            <a:ext cx="6310647" cy="523220"/>
          </a:xfrm>
          <a:prstGeom prst="rect">
            <a:avLst/>
          </a:prstGeom>
        </p:spPr>
        <p:txBody>
          <a:bodyPr wrap="square">
            <a:spAutoFit/>
          </a:bodyPr>
          <a:lstStyle/>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Eras Bold ITC" panose="020B0907030504020204" pitchFamily="34" charset="0"/>
              </a:rPr>
              <a:t>REFERENCES</a:t>
            </a:r>
          </a:p>
        </p:txBody>
      </p:sp>
    </p:spTree>
    <p:extLst>
      <p:ext uri="{BB962C8B-B14F-4D97-AF65-F5344CB8AC3E}">
        <p14:creationId xmlns:p14="http://schemas.microsoft.com/office/powerpoint/2010/main" val="3827254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5155" y="296213"/>
            <a:ext cx="11526591" cy="6014435"/>
          </a:xfrm>
          <a:solidFill>
            <a:schemeClr val="accent3">
              <a:lumMod val="20000"/>
              <a:lumOff val="80000"/>
            </a:schemeClr>
          </a:solidFill>
        </p:spPr>
        <p:txBody>
          <a:bodyPr>
            <a:normAutofit/>
          </a:bodyPr>
          <a:lstStyle/>
          <a:p>
            <a:pPr algn="just"/>
            <a:r>
              <a:rPr lang="en-US" dirty="0">
                <a:latin typeface="Bahnschrift" panose="020B0502040204020203" pitchFamily="34" charset="0"/>
              </a:rPr>
              <a:t>Jefferson, M. (2021) </a:t>
            </a:r>
            <a:r>
              <a:rPr lang="en-US" i="1" dirty="0">
                <a:latin typeface="Bahnschrift" panose="020B0502040204020203" pitchFamily="34" charset="0"/>
              </a:rPr>
              <a:t>M&amp;S on the role social insight played in launching its ‘biggest ever quality campaign’</a:t>
            </a:r>
            <a:r>
              <a:rPr lang="en-US" dirty="0">
                <a:latin typeface="Bahnschrift" panose="020B0502040204020203" pitchFamily="34" charset="0"/>
              </a:rPr>
              <a:t>, </a:t>
            </a:r>
            <a:r>
              <a:rPr lang="en-US" i="1" dirty="0">
                <a:latin typeface="Bahnschrift" panose="020B0502040204020203" pitchFamily="34" charset="0"/>
              </a:rPr>
              <a:t>Marketing Week</a:t>
            </a:r>
            <a:r>
              <a:rPr lang="en-US" dirty="0">
                <a:latin typeface="Bahnschrift" panose="020B0502040204020203" pitchFamily="34" charset="0"/>
              </a:rPr>
              <a:t>. Available at: </a:t>
            </a:r>
            <a:r>
              <a:rPr lang="en-US" dirty="0">
                <a:latin typeface="Bahnschrift" panose="020B0502040204020203" pitchFamily="34" charset="0"/>
                <a:hlinkClick r:id="rId2"/>
              </a:rPr>
              <a:t>https://www.marketingweek.com/ms-social-insight-quality-campaign/</a:t>
            </a:r>
            <a:r>
              <a:rPr lang="en-US" dirty="0">
                <a:latin typeface="Bahnschrift" panose="020B0502040204020203" pitchFamily="34" charset="0"/>
              </a:rPr>
              <a:t>.</a:t>
            </a:r>
          </a:p>
          <a:p>
            <a:pPr algn="just"/>
            <a:endParaRPr lang="en-US" dirty="0">
              <a:latin typeface="Bahnschrift" panose="020B0502040204020203" pitchFamily="34" charset="0"/>
            </a:endParaRPr>
          </a:p>
          <a:p>
            <a:pPr algn="just"/>
            <a:r>
              <a:rPr lang="en-US" dirty="0" err="1">
                <a:latin typeface="Bahnschrift" panose="020B0502040204020203" pitchFamily="34" charset="0"/>
              </a:rPr>
              <a:t>Kollewe</a:t>
            </a:r>
            <a:r>
              <a:rPr lang="en-US" dirty="0">
                <a:latin typeface="Bahnschrift" panose="020B0502040204020203" pitchFamily="34" charset="0"/>
              </a:rPr>
              <a:t>, J. (2008) </a:t>
            </a:r>
            <a:r>
              <a:rPr lang="en-US" i="1" dirty="0">
                <a:latin typeface="Bahnschrift" panose="020B0502040204020203" pitchFamily="34" charset="0"/>
              </a:rPr>
              <a:t>‘Food porn for every hedonist in the world’</a:t>
            </a:r>
            <a:r>
              <a:rPr lang="en-US" dirty="0">
                <a:latin typeface="Bahnschrift" panose="020B0502040204020203" pitchFamily="34" charset="0"/>
              </a:rPr>
              <a:t>, </a:t>
            </a:r>
            <a:r>
              <a:rPr lang="en-US" i="1" dirty="0">
                <a:latin typeface="Bahnschrift" panose="020B0502040204020203" pitchFamily="34" charset="0"/>
              </a:rPr>
              <a:t>the Guardian</a:t>
            </a:r>
            <a:r>
              <a:rPr lang="en-US" dirty="0">
                <a:latin typeface="Bahnschrift" panose="020B0502040204020203" pitchFamily="34" charset="0"/>
              </a:rPr>
              <a:t>. The Guardian. Available at: </a:t>
            </a:r>
            <a:r>
              <a:rPr lang="en-US" dirty="0">
                <a:latin typeface="Bahnschrift" panose="020B0502040204020203" pitchFamily="34" charset="0"/>
                <a:hlinkClick r:id="rId3"/>
              </a:rPr>
              <a:t>http://www.guardian.co.uk/business/2008/jul/04/marksspencer</a:t>
            </a:r>
            <a:r>
              <a:rPr lang="en-US" dirty="0">
                <a:latin typeface="Bahnschrift" panose="020B0502040204020203" pitchFamily="34" charset="0"/>
              </a:rPr>
              <a:t>.</a:t>
            </a:r>
          </a:p>
          <a:p>
            <a:pPr algn="just"/>
            <a:endParaRPr lang="en-US" dirty="0">
              <a:latin typeface="Bahnschrift" panose="020B0502040204020203" pitchFamily="34" charset="0"/>
            </a:endParaRPr>
          </a:p>
          <a:p>
            <a:pPr algn="just"/>
            <a:r>
              <a:rPr lang="en-US" dirty="0">
                <a:latin typeface="Bahnschrift" panose="020B0502040204020203" pitchFamily="34" charset="0"/>
              </a:rPr>
              <a:t>Lee, L. and Charles, V. (2021) ‘The impact of consumers’ perceptions regarding the ethics of online retailers and promotional strategy on their repurchase intention’, </a:t>
            </a:r>
            <a:r>
              <a:rPr lang="en-US" i="1" dirty="0">
                <a:latin typeface="Bahnschrift" panose="020B0502040204020203" pitchFamily="34" charset="0"/>
              </a:rPr>
              <a:t>International Journal of Information Management</a:t>
            </a:r>
            <a:r>
              <a:rPr lang="en-US" dirty="0">
                <a:latin typeface="Bahnschrift" panose="020B0502040204020203" pitchFamily="34" charset="0"/>
              </a:rPr>
              <a:t>, 57, p. 102264.</a:t>
            </a:r>
            <a:r>
              <a:rPr lang="en-US" dirty="0">
                <a:latin typeface="Bahnschrift" panose="020B0502040204020203" pitchFamily="34" charset="0"/>
                <a:hlinkClick r:id="rId4"/>
              </a:rPr>
              <a:t> </a:t>
            </a:r>
            <a:r>
              <a:rPr lang="en-US" u="sng" dirty="0">
                <a:latin typeface="Bahnschrift" panose="020B0502040204020203" pitchFamily="34" charset="0"/>
                <a:hlinkClick r:id="rId4"/>
              </a:rPr>
              <a:t>https://doi.org/10.1016/j.ijinfomgt.2020.102264</a:t>
            </a:r>
            <a:r>
              <a:rPr lang="en-US" u="sng" dirty="0">
                <a:latin typeface="Bahnschrift" panose="020B0502040204020203" pitchFamily="34" charset="0"/>
              </a:rPr>
              <a:t>.</a:t>
            </a:r>
          </a:p>
          <a:p>
            <a:pPr algn="just"/>
            <a:endParaRPr lang="en-US" dirty="0">
              <a:latin typeface="Bahnschrift" panose="020B0502040204020203" pitchFamily="34" charset="0"/>
            </a:endParaRPr>
          </a:p>
          <a:p>
            <a:pPr algn="just"/>
            <a:r>
              <a:rPr lang="en-US" dirty="0">
                <a:latin typeface="Bahnschrift" panose="020B0502040204020203" pitchFamily="34" charset="0"/>
              </a:rPr>
              <a:t>M&amp;S (2023a) </a:t>
            </a:r>
            <a:r>
              <a:rPr lang="en-US" i="1" dirty="0">
                <a:latin typeface="Bahnschrift" panose="020B0502040204020203" pitchFamily="34" charset="0"/>
              </a:rPr>
              <a:t>How we’re turbocharging online growth: Seven key changes to M&amp;S.com over the past year</a:t>
            </a:r>
            <a:r>
              <a:rPr lang="en-US" dirty="0">
                <a:latin typeface="Bahnschrift" panose="020B0502040204020203" pitchFamily="34" charset="0"/>
              </a:rPr>
              <a:t>, </a:t>
            </a:r>
            <a:r>
              <a:rPr lang="en-US" i="1" dirty="0">
                <a:latin typeface="Bahnschrift" panose="020B0502040204020203" pitchFamily="34" charset="0"/>
              </a:rPr>
              <a:t>Marks &amp; Spencer</a:t>
            </a:r>
            <a:r>
              <a:rPr lang="en-US" dirty="0">
                <a:latin typeface="Bahnschrift" panose="020B0502040204020203" pitchFamily="34" charset="0"/>
              </a:rPr>
              <a:t>. Available at: https://corporate.marksandspencer.com/how-were-turbocharging-online-growth-seven-key-changes-mscom-over-past-year.</a:t>
            </a:r>
          </a:p>
          <a:p>
            <a:endParaRPr lang="en-US" dirty="0"/>
          </a:p>
        </p:txBody>
      </p:sp>
      <p:sp>
        <p:nvSpPr>
          <p:cNvPr id="4" name="Rectangle 3"/>
          <p:cNvSpPr/>
          <p:nvPr/>
        </p:nvSpPr>
        <p:spPr>
          <a:xfrm rot="16200000">
            <a:off x="-2970657" y="2893715"/>
            <a:ext cx="6310647" cy="523220"/>
          </a:xfrm>
          <a:prstGeom prst="rect">
            <a:avLst/>
          </a:prstGeom>
        </p:spPr>
        <p:txBody>
          <a:bodyPr wrap="square">
            <a:spAutoFit/>
          </a:bodyPr>
          <a:lstStyle/>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Eras Bold ITC" panose="020B0907030504020204" pitchFamily="34" charset="0"/>
              </a:rPr>
              <a:t>REFERENCES Contd.</a:t>
            </a:r>
          </a:p>
        </p:txBody>
      </p:sp>
    </p:spTree>
    <p:extLst>
      <p:ext uri="{BB962C8B-B14F-4D97-AF65-F5344CB8AC3E}">
        <p14:creationId xmlns:p14="http://schemas.microsoft.com/office/powerpoint/2010/main" val="3610259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6279" y="128789"/>
            <a:ext cx="11621225" cy="6207620"/>
          </a:xfrm>
          <a:solidFill>
            <a:schemeClr val="accent3">
              <a:lumMod val="20000"/>
              <a:lumOff val="80000"/>
            </a:schemeClr>
          </a:solidFill>
        </p:spPr>
        <p:txBody>
          <a:bodyPr>
            <a:normAutofit/>
          </a:bodyPr>
          <a:lstStyle/>
          <a:p>
            <a:pPr algn="just"/>
            <a:r>
              <a:rPr lang="en-US" dirty="0">
                <a:latin typeface="Bahnschrift" panose="020B0502040204020203" pitchFamily="34" charset="0"/>
              </a:rPr>
              <a:t>M&amp;S (2023b) </a:t>
            </a:r>
            <a:r>
              <a:rPr lang="en-US" i="1" dirty="0">
                <a:latin typeface="Bahnschrift" panose="020B0502040204020203" pitchFamily="34" charset="0"/>
              </a:rPr>
              <a:t>Loyalty and Rewards</a:t>
            </a:r>
            <a:r>
              <a:rPr lang="en-US" dirty="0">
                <a:latin typeface="Bahnschrift" panose="020B0502040204020203" pitchFamily="34" charset="0"/>
              </a:rPr>
              <a:t>, </a:t>
            </a:r>
            <a:r>
              <a:rPr lang="en-US" i="1" dirty="0">
                <a:latin typeface="Bahnschrift" panose="020B0502040204020203" pitchFamily="34" charset="0"/>
              </a:rPr>
              <a:t>Marks &amp; Spencer</a:t>
            </a:r>
            <a:r>
              <a:rPr lang="en-US" dirty="0">
                <a:latin typeface="Bahnschrift" panose="020B0502040204020203" pitchFamily="34" charset="0"/>
              </a:rPr>
              <a:t>. Available at: </a:t>
            </a:r>
            <a:r>
              <a:rPr lang="en-US" dirty="0">
                <a:latin typeface="Bahnschrift" panose="020B0502040204020203" pitchFamily="34" charset="0"/>
                <a:hlinkClick r:id="rId2"/>
              </a:rPr>
              <a:t>https://www.marksandspencer.com/help-and-support/loyalty-and-rewards</a:t>
            </a:r>
            <a:r>
              <a:rPr lang="en-US" dirty="0">
                <a:latin typeface="Bahnschrift" panose="020B0502040204020203" pitchFamily="34" charset="0"/>
              </a:rPr>
              <a:t>.</a:t>
            </a:r>
          </a:p>
          <a:p>
            <a:pPr algn="just"/>
            <a:endParaRPr lang="en-US" dirty="0">
              <a:latin typeface="Bahnschrift" panose="020B0502040204020203" pitchFamily="34" charset="0"/>
            </a:endParaRPr>
          </a:p>
          <a:p>
            <a:pPr algn="just"/>
            <a:r>
              <a:rPr lang="en-US" dirty="0">
                <a:latin typeface="Bahnschrift" panose="020B0502040204020203" pitchFamily="34" charset="0"/>
              </a:rPr>
              <a:t>M&amp;S (2024) </a:t>
            </a:r>
            <a:r>
              <a:rPr lang="en-US" i="1" dirty="0">
                <a:latin typeface="Bahnschrift" panose="020B0502040204020203" pitchFamily="34" charset="0"/>
              </a:rPr>
              <a:t>Mobile Apps | Static content | M&amp;S</a:t>
            </a:r>
            <a:r>
              <a:rPr lang="en-US" dirty="0">
                <a:latin typeface="Bahnschrift" panose="020B0502040204020203" pitchFamily="34" charset="0"/>
              </a:rPr>
              <a:t>, </a:t>
            </a:r>
            <a:r>
              <a:rPr lang="en-US" i="1" dirty="0">
                <a:latin typeface="Bahnschrift" panose="020B0502040204020203" pitchFamily="34" charset="0"/>
              </a:rPr>
              <a:t>www.marksandspencer.com</a:t>
            </a:r>
            <a:r>
              <a:rPr lang="en-US" dirty="0">
                <a:latin typeface="Bahnschrift" panose="020B0502040204020203" pitchFamily="34" charset="0"/>
              </a:rPr>
              <a:t>. Available at: https://www.marksandspencer.com/c/mobile-apps.</a:t>
            </a:r>
          </a:p>
          <a:p>
            <a:pPr algn="just"/>
            <a:r>
              <a:rPr lang="en-US" dirty="0">
                <a:latin typeface="Bahnschrift" panose="020B0502040204020203" pitchFamily="34" charset="0"/>
              </a:rPr>
              <a:t>M&amp;S (2025) </a:t>
            </a:r>
            <a:r>
              <a:rPr lang="en-US" i="1" dirty="0">
                <a:latin typeface="Bahnschrift" panose="020B0502040204020203" pitchFamily="34" charset="0"/>
              </a:rPr>
              <a:t>Sustainability</a:t>
            </a:r>
            <a:r>
              <a:rPr lang="en-US" dirty="0">
                <a:latin typeface="Bahnschrift" panose="020B0502040204020203" pitchFamily="34" charset="0"/>
              </a:rPr>
              <a:t>. [Online]. Available at: </a:t>
            </a:r>
            <a:r>
              <a:rPr lang="en-US" u="sng" dirty="0">
                <a:latin typeface="Bahnschrift" panose="020B0502040204020203" pitchFamily="34" charset="0"/>
                <a:hlinkClick r:id="rId3"/>
              </a:rPr>
              <a:t>https://corporate.marksandspencer.com/sustainability</a:t>
            </a:r>
            <a:r>
              <a:rPr lang="en-US" dirty="0">
                <a:latin typeface="Bahnschrift" panose="020B0502040204020203" pitchFamily="34" charset="0"/>
              </a:rPr>
              <a:t> [Accessed 20 October 2025].</a:t>
            </a:r>
          </a:p>
          <a:p>
            <a:pPr algn="just"/>
            <a:endParaRPr lang="en-US" dirty="0">
              <a:latin typeface="Bahnschrift" panose="020B0502040204020203" pitchFamily="34" charset="0"/>
            </a:endParaRPr>
          </a:p>
          <a:p>
            <a:pPr algn="just"/>
            <a:r>
              <a:rPr lang="en-US" dirty="0">
                <a:latin typeface="Bahnschrift" panose="020B0502040204020203" pitchFamily="34" charset="0"/>
              </a:rPr>
              <a:t>M&amp;S Annual Report (2025) </a:t>
            </a:r>
            <a:r>
              <a:rPr lang="en-US" i="1" dirty="0">
                <a:latin typeface="Bahnschrift" panose="020B0502040204020203" pitchFamily="34" charset="0"/>
              </a:rPr>
              <a:t>Annual Report and Financial Statements 2025</a:t>
            </a:r>
            <a:r>
              <a:rPr lang="en-US" dirty="0">
                <a:latin typeface="Bahnschrift" panose="020B0502040204020203" pitchFamily="34" charset="0"/>
              </a:rPr>
              <a:t>. [Online]. Available at:</a:t>
            </a:r>
            <a:r>
              <a:rPr lang="en-US" dirty="0">
                <a:latin typeface="Bahnschrift" panose="020B0502040204020203" pitchFamily="34" charset="0"/>
                <a:hlinkClick r:id="rId4"/>
              </a:rPr>
              <a:t> </a:t>
            </a:r>
            <a:r>
              <a:rPr lang="en-US" u="sng" dirty="0">
                <a:latin typeface="Bahnschrift" panose="020B0502040204020203" pitchFamily="34" charset="0"/>
                <a:hlinkClick r:id="rId4"/>
              </a:rPr>
              <a:t>https://corporate.marksandspencer.com/sites/marksandspencer/files/2025-05/Marks-and-Spencer-Group-plc-Annual-Report-and-Financial-Statements-2025_INTERACTIVE_FINAL.pdf</a:t>
            </a:r>
            <a:r>
              <a:rPr lang="en-US" dirty="0">
                <a:latin typeface="Bahnschrift" panose="020B0502040204020203" pitchFamily="34" charset="0"/>
              </a:rPr>
              <a:t> [Accessed 20 October 2025].</a:t>
            </a:r>
          </a:p>
          <a:p>
            <a:pPr algn="just"/>
            <a:endParaRPr lang="en-US" dirty="0">
              <a:latin typeface="Bahnschrift" panose="020B0502040204020203" pitchFamily="34" charset="0"/>
            </a:endParaRPr>
          </a:p>
          <a:p>
            <a:pPr algn="just"/>
            <a:r>
              <a:rPr lang="en-US" dirty="0">
                <a:latin typeface="Bahnschrift" panose="020B0502040204020203" pitchFamily="34" charset="0"/>
              </a:rPr>
              <a:t>Malhotra, N.K. and Agarwal, J. (2020) </a:t>
            </a:r>
            <a:r>
              <a:rPr lang="en-US" i="1" dirty="0">
                <a:latin typeface="Bahnschrift" panose="020B0502040204020203" pitchFamily="34" charset="0"/>
              </a:rPr>
              <a:t>Customer Relationship Marketing: Theoretical and Managerial Perspectives</a:t>
            </a:r>
            <a:r>
              <a:rPr lang="en-US" dirty="0">
                <a:latin typeface="Bahnschrift" panose="020B0502040204020203" pitchFamily="34" charset="0"/>
              </a:rPr>
              <a:t>. World Scientific Publishing Company.</a:t>
            </a:r>
          </a:p>
          <a:p>
            <a:pPr algn="just"/>
            <a:endParaRPr lang="en-US" dirty="0">
              <a:latin typeface="Bahnschrift" panose="020B0502040204020203" pitchFamily="34" charset="0"/>
            </a:endParaRPr>
          </a:p>
          <a:p>
            <a:endParaRPr lang="en-US" dirty="0"/>
          </a:p>
        </p:txBody>
      </p:sp>
      <p:sp>
        <p:nvSpPr>
          <p:cNvPr id="5" name="Rectangle 4"/>
          <p:cNvSpPr/>
          <p:nvPr/>
        </p:nvSpPr>
        <p:spPr>
          <a:xfrm rot="16200000">
            <a:off x="-2983537" y="2906594"/>
            <a:ext cx="6336410" cy="523220"/>
          </a:xfrm>
          <a:prstGeom prst="rect">
            <a:avLst/>
          </a:prstGeom>
        </p:spPr>
        <p:txBody>
          <a:bodyPr wrap="square">
            <a:spAutoFit/>
          </a:bodyPr>
          <a:lstStyle/>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Eras Bold ITC" panose="020B0907030504020204" pitchFamily="34" charset="0"/>
              </a:rPr>
              <a:t>REFERENCES CONT.</a:t>
            </a:r>
          </a:p>
        </p:txBody>
      </p:sp>
    </p:spTree>
    <p:extLst>
      <p:ext uri="{BB962C8B-B14F-4D97-AF65-F5344CB8AC3E}">
        <p14:creationId xmlns:p14="http://schemas.microsoft.com/office/powerpoint/2010/main" val="167990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3792" y="-1"/>
            <a:ext cx="11475076" cy="6336409"/>
          </a:xfrm>
          <a:solidFill>
            <a:schemeClr val="accent3">
              <a:lumMod val="20000"/>
              <a:lumOff val="80000"/>
            </a:schemeClr>
          </a:solidFill>
        </p:spPr>
        <p:txBody>
          <a:bodyPr>
            <a:normAutofit/>
          </a:bodyPr>
          <a:lstStyle/>
          <a:p>
            <a:pPr algn="just"/>
            <a:r>
              <a:rPr lang="en-US" dirty="0" err="1">
                <a:latin typeface="Bahnschrift" panose="020B0502040204020203" pitchFamily="34" charset="0"/>
              </a:rPr>
              <a:t>MarketLine</a:t>
            </a:r>
            <a:r>
              <a:rPr lang="en-US" dirty="0">
                <a:latin typeface="Bahnschrift" panose="020B0502040204020203" pitchFamily="34" charset="0"/>
              </a:rPr>
              <a:t> (2025) </a:t>
            </a:r>
            <a:r>
              <a:rPr lang="en-US" i="1" dirty="0">
                <a:latin typeface="Bahnschrift" panose="020B0502040204020203" pitchFamily="34" charset="0"/>
              </a:rPr>
              <a:t>Company Profile: Marks &amp; Spencer Group plc</a:t>
            </a:r>
            <a:r>
              <a:rPr lang="en-US" dirty="0">
                <a:latin typeface="Bahnschrift" panose="020B0502040204020203" pitchFamily="34" charset="0"/>
              </a:rPr>
              <a:t>. [Online]. Available at:</a:t>
            </a:r>
            <a:r>
              <a:rPr lang="en-US" dirty="0">
                <a:latin typeface="Bahnschrift" panose="020B0502040204020203" pitchFamily="34" charset="0"/>
                <a:hlinkClick r:id="rId2"/>
              </a:rPr>
              <a:t> </a:t>
            </a:r>
            <a:r>
              <a:rPr lang="en-US" u="sng" dirty="0">
                <a:latin typeface="Bahnschrift" panose="020B0502040204020203" pitchFamily="34" charset="0"/>
                <a:hlinkClick r:id="rId2"/>
              </a:rPr>
              <a:t>https://advantage.marketline.com</a:t>
            </a:r>
            <a:r>
              <a:rPr lang="en-US" dirty="0">
                <a:latin typeface="Bahnschrift" panose="020B0502040204020203" pitchFamily="34" charset="0"/>
              </a:rPr>
              <a:t> [Accessed 20 October 2025].</a:t>
            </a:r>
          </a:p>
          <a:p>
            <a:pPr algn="just"/>
            <a:endParaRPr lang="en-US" dirty="0">
              <a:latin typeface="Bahnschrift" panose="020B0502040204020203" pitchFamily="34" charset="0"/>
            </a:endParaRPr>
          </a:p>
          <a:p>
            <a:pPr algn="just"/>
            <a:r>
              <a:rPr lang="en-US" dirty="0">
                <a:latin typeface="Bahnschrift" panose="020B0502040204020203" pitchFamily="34" charset="0"/>
              </a:rPr>
              <a:t>Marks &amp; Spencer (2023) </a:t>
            </a:r>
            <a:r>
              <a:rPr lang="en-US" i="1" dirty="0">
                <a:latin typeface="Bahnschrift" panose="020B0502040204020203" pitchFamily="34" charset="0"/>
              </a:rPr>
              <a:t>Omnichannel Advantage: Stepping up Local Fulfilment This Festive Season Supported by Our 3,000 Support Centre Colleagues</a:t>
            </a:r>
            <a:r>
              <a:rPr lang="en-US" dirty="0">
                <a:latin typeface="Bahnschrift" panose="020B0502040204020203" pitchFamily="34" charset="0"/>
              </a:rPr>
              <a:t>, </a:t>
            </a:r>
            <a:r>
              <a:rPr lang="en-US" i="1" dirty="0">
                <a:latin typeface="Bahnschrift" panose="020B0502040204020203" pitchFamily="34" charset="0"/>
              </a:rPr>
              <a:t>Marks &amp; Spencer</a:t>
            </a:r>
            <a:r>
              <a:rPr lang="en-US" dirty="0">
                <a:latin typeface="Bahnschrift" panose="020B0502040204020203" pitchFamily="34" charset="0"/>
              </a:rPr>
              <a:t>. Available at: </a:t>
            </a:r>
            <a:r>
              <a:rPr lang="en-US" dirty="0">
                <a:latin typeface="Bahnschrift" panose="020B0502040204020203" pitchFamily="34" charset="0"/>
                <a:hlinkClick r:id="rId3"/>
              </a:rPr>
              <a:t>https://corporate.marksandspencer.com/omnichannel-advantage-stepping-local-fulfilment-festive-season-supported-our-3000-support-centre</a:t>
            </a:r>
            <a:r>
              <a:rPr lang="en-US" dirty="0">
                <a:latin typeface="Bahnschrift" panose="020B0502040204020203" pitchFamily="34" charset="0"/>
              </a:rPr>
              <a:t>.</a:t>
            </a:r>
          </a:p>
          <a:p>
            <a:pPr algn="just"/>
            <a:endParaRPr lang="en-US" dirty="0">
              <a:latin typeface="Bahnschrift" panose="020B0502040204020203" pitchFamily="34" charset="0"/>
            </a:endParaRPr>
          </a:p>
          <a:p>
            <a:pPr algn="just"/>
            <a:r>
              <a:rPr lang="en-US" dirty="0">
                <a:latin typeface="Bahnschrift" panose="020B0502040204020203" pitchFamily="34" charset="0"/>
              </a:rPr>
              <a:t>Payne, A. and </a:t>
            </a:r>
            <a:r>
              <a:rPr lang="en-US" dirty="0" err="1">
                <a:latin typeface="Bahnschrift" panose="020B0502040204020203" pitchFamily="34" charset="0"/>
              </a:rPr>
              <a:t>Frow</a:t>
            </a:r>
            <a:r>
              <a:rPr lang="en-US" dirty="0">
                <a:latin typeface="Bahnschrift" panose="020B0502040204020203" pitchFamily="34" charset="0"/>
              </a:rPr>
              <a:t>, P. (2017) ‘Relationship Marketing: Key Concepts and Applications’, </a:t>
            </a:r>
            <a:r>
              <a:rPr lang="en-US" i="1" dirty="0">
                <a:latin typeface="Bahnschrift" panose="020B0502040204020203" pitchFamily="34" charset="0"/>
              </a:rPr>
              <a:t>Journal of the Academy of Marketing Science</a:t>
            </a:r>
            <a:r>
              <a:rPr lang="en-US" dirty="0">
                <a:latin typeface="Bahnschrift" panose="020B0502040204020203" pitchFamily="34" charset="0"/>
              </a:rPr>
              <a:t>, 45(1), pp.1–24.</a:t>
            </a:r>
          </a:p>
          <a:p>
            <a:pPr algn="just"/>
            <a:endParaRPr lang="en-US" dirty="0">
              <a:latin typeface="Bahnschrift" panose="020B0502040204020203" pitchFamily="34" charset="0"/>
            </a:endParaRPr>
          </a:p>
          <a:p>
            <a:pPr algn="just"/>
            <a:r>
              <a:rPr lang="en-US" dirty="0" err="1">
                <a:latin typeface="Bahnschrift" panose="020B0502040204020203" pitchFamily="34" charset="0"/>
              </a:rPr>
              <a:t>Riaz</a:t>
            </a:r>
            <a:r>
              <a:rPr lang="en-US" dirty="0">
                <a:latin typeface="Bahnschrift" panose="020B0502040204020203" pitchFamily="34" charset="0"/>
              </a:rPr>
              <a:t> P, Z. and </a:t>
            </a:r>
            <a:r>
              <a:rPr lang="en-US" dirty="0" err="1">
                <a:latin typeface="Bahnschrift" panose="020B0502040204020203" pitchFamily="34" charset="0"/>
              </a:rPr>
              <a:t>Mumtaz</a:t>
            </a:r>
            <a:r>
              <a:rPr lang="en-US" dirty="0">
                <a:latin typeface="Bahnschrift" panose="020B0502040204020203" pitchFamily="34" charset="0"/>
              </a:rPr>
              <a:t>, T. (2024) ‘Integrating Social Media in CRM: Engaging Customers on Digital Platforms’, </a:t>
            </a:r>
            <a:r>
              <a:rPr lang="en-US" i="1" dirty="0">
                <a:latin typeface="Bahnschrift" panose="020B0502040204020203" pitchFamily="34" charset="0"/>
              </a:rPr>
              <a:t>Business, Management and Economics</a:t>
            </a:r>
            <a:r>
              <a:rPr lang="en-US" dirty="0">
                <a:latin typeface="Bahnschrift" panose="020B0502040204020203" pitchFamily="34" charset="0"/>
              </a:rPr>
              <a:t> [Preprint]. Available at: </a:t>
            </a:r>
            <a:r>
              <a:rPr lang="en-US" dirty="0">
                <a:latin typeface="Bahnschrift" panose="020B0502040204020203" pitchFamily="34" charset="0"/>
                <a:hlinkClick r:id="rId4"/>
              </a:rPr>
              <a:t>https://doi.org/10.5772/intechopen.114979</a:t>
            </a:r>
            <a:r>
              <a:rPr lang="en-US" dirty="0">
                <a:latin typeface="Bahnschrift" panose="020B0502040204020203" pitchFamily="34" charset="0"/>
              </a:rPr>
              <a:t>.</a:t>
            </a:r>
          </a:p>
          <a:p>
            <a:pPr algn="just"/>
            <a:endParaRPr lang="en-US" dirty="0">
              <a:latin typeface="Bahnschrift" panose="020B0502040204020203" pitchFamily="34" charset="0"/>
            </a:endParaRPr>
          </a:p>
          <a:p>
            <a:pPr algn="just"/>
            <a:r>
              <a:rPr lang="en-US" dirty="0">
                <a:latin typeface="Bahnschrift" panose="020B0502040204020203" pitchFamily="34" charset="0"/>
              </a:rPr>
              <a:t>Sheridan, M. (2019) </a:t>
            </a:r>
            <a:r>
              <a:rPr lang="en-US" i="1" dirty="0">
                <a:latin typeface="Bahnschrift" panose="020B0502040204020203" pitchFamily="34" charset="0"/>
              </a:rPr>
              <a:t>They Ask, You Answer: A Revolutionary Approach to Inbound Sales, Content Marketing, and Today’s Digital Consumer</a:t>
            </a:r>
            <a:r>
              <a:rPr lang="en-US" dirty="0">
                <a:latin typeface="Bahnschrift" panose="020B0502040204020203" pitchFamily="34" charset="0"/>
              </a:rPr>
              <a:t>. 2nd ed. Wiley.</a:t>
            </a:r>
          </a:p>
          <a:p>
            <a:endParaRPr lang="en-US" dirty="0"/>
          </a:p>
        </p:txBody>
      </p:sp>
      <p:sp>
        <p:nvSpPr>
          <p:cNvPr id="4" name="Rectangle 3"/>
          <p:cNvSpPr/>
          <p:nvPr/>
        </p:nvSpPr>
        <p:spPr>
          <a:xfrm rot="16200000">
            <a:off x="-2983537" y="2906594"/>
            <a:ext cx="6336410" cy="523220"/>
          </a:xfrm>
          <a:prstGeom prst="rect">
            <a:avLst/>
          </a:prstGeom>
        </p:spPr>
        <p:txBody>
          <a:bodyPr wrap="square">
            <a:spAutoFit/>
          </a:bodyPr>
          <a:lstStyle/>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Eras Bold ITC" panose="020B0907030504020204" pitchFamily="34" charset="0"/>
              </a:rPr>
              <a:t>REFERENCES CONT.</a:t>
            </a:r>
          </a:p>
        </p:txBody>
      </p:sp>
    </p:spTree>
    <p:extLst>
      <p:ext uri="{BB962C8B-B14F-4D97-AF65-F5344CB8AC3E}">
        <p14:creationId xmlns:p14="http://schemas.microsoft.com/office/powerpoint/2010/main" val="72901695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420</TotalTime>
  <Words>1371</Words>
  <Application>Microsoft Office PowerPoint</Application>
  <PresentationFormat>Widescreen</PresentationFormat>
  <Paragraphs>65</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Bahnschrift</vt:lpstr>
      <vt:lpstr>Bahnschrift SemiBold SemiConden</vt:lpstr>
      <vt:lpstr>Calibri</vt:lpstr>
      <vt:lpstr>Calibri Light</vt:lpstr>
      <vt:lpstr>Eras Bold ITC</vt:lpstr>
      <vt:lpstr>Wingdings</vt:lpstr>
      <vt:lpstr>Retrospect</vt:lpstr>
      <vt:lpstr>Digital and Social Media within the context of Customer Relationship Management’ (CRM) of M&amp;S Food</vt:lpstr>
      <vt:lpstr>PowerPoint Presentation</vt:lpstr>
      <vt:lpstr>PowerPoint Presentation</vt:lpstr>
      <vt:lpstr>PowerPoint Presentation</vt:lpstr>
      <vt:lpstr>M&amp;S Food’s Application of Digital and Social Media Platform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Abi</dc:creator>
  <cp:lastModifiedBy>Abi Bammeke (2123934)</cp:lastModifiedBy>
  <cp:revision>88</cp:revision>
  <dcterms:created xsi:type="dcterms:W3CDTF">2025-11-09T11:21:09Z</dcterms:created>
  <dcterms:modified xsi:type="dcterms:W3CDTF">2025-11-27T02:55:51Z</dcterms:modified>
</cp:coreProperties>
</file>