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15113000" cy="21374100"/>
  <p:notesSz cx="6858000" cy="9144000"/>
  <p:embeddedFontLst>
    <p:embeddedFont>
      <p:font typeface="Anton" charset="1" panose="00000500000000000000"/>
      <p:regular r:id="rId7"/>
    </p:embeddedFont>
    <p:embeddedFont>
      <p:font typeface="TT Commons Pro Bold Italics" charset="1" panose="020B0103030102020204"/>
      <p:regular r:id="rId8"/>
    </p:embeddedFont>
    <p:embeddedFont>
      <p:font typeface="TT Commons Pro" charset="1" panose="020B0103030102020204"/>
      <p:regular r:id="rId9"/>
    </p:embeddedFont>
    <p:embeddedFont>
      <p:font typeface="TT Commons Pro Bold" charset="1" panose="020B0103030102020204"/>
      <p:regular r:id="rId10"/>
    </p:embeddedFont>
    <p:embeddedFont>
      <p:font typeface="TT Fors Bold" charset="1" panose="020B0003030001020000"/>
      <p:regular r:id="rId11"/>
    </p:embeddedFont>
    <p:embeddedFont>
      <p:font typeface="TT Fors" charset="1" panose="020B0003030001020000"/>
      <p:regular r:id="rId12"/>
    </p:embeddedFont>
    <p:embeddedFont>
      <p:font typeface="TT Fors Italics" charset="1" panose="020B000303000102000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17.png" Type="http://schemas.openxmlformats.org/officeDocument/2006/relationships/image"/><Relationship Id="rId19" Target="../media/image18.svg" Type="http://schemas.openxmlformats.org/officeDocument/2006/relationships/image"/><Relationship Id="rId2" Target="../media/image1.jpeg" Type="http://schemas.openxmlformats.org/officeDocument/2006/relationships/image"/><Relationship Id="rId20" Target="../media/image19.png" Type="http://schemas.openxmlformats.org/officeDocument/2006/relationships/image"/><Relationship Id="rId21" Target="../media/image20.svg" Type="http://schemas.openxmlformats.org/officeDocument/2006/relationships/image"/><Relationship Id="rId22" Target="../media/image21.png" Type="http://schemas.openxmlformats.org/officeDocument/2006/relationships/image"/><Relationship Id="rId23" Target="../media/image22.svg" Type="http://schemas.openxmlformats.org/officeDocument/2006/relationships/image"/><Relationship Id="rId24" Target="../media/image23.png" Type="http://schemas.openxmlformats.org/officeDocument/2006/relationships/image"/><Relationship Id="rId25" Target="../media/image24.png" Type="http://schemas.openxmlformats.org/officeDocument/2006/relationships/image"/><Relationship Id="rId26" Target="../media/image25.svg" Type="http://schemas.openxmlformats.org/officeDocument/2006/relationships/image"/><Relationship Id="rId27" Target="../media/image26.png" Type="http://schemas.openxmlformats.org/officeDocument/2006/relationships/image"/><Relationship Id="rId28" Target="../media/image27.svg" Type="http://schemas.openxmlformats.org/officeDocument/2006/relationships/image"/><Relationship Id="rId29" Target="../media/image28.png" Type="http://schemas.openxmlformats.org/officeDocument/2006/relationships/image"/><Relationship Id="rId3" Target="../media/image2.png" Type="http://schemas.openxmlformats.org/officeDocument/2006/relationships/image"/><Relationship Id="rId30" Target="../media/image29.png" Type="http://schemas.openxmlformats.org/officeDocument/2006/relationships/image"/><Relationship Id="rId31" Target="../media/image30.svg" Type="http://schemas.openxmlformats.org/officeDocument/2006/relationships/image"/><Relationship Id="rId32" Target="../media/image31.png" Type="http://schemas.openxmlformats.org/officeDocument/2006/relationships/image"/><Relationship Id="rId33" Target="../media/image32.svg" Type="http://schemas.openxmlformats.org/officeDocument/2006/relationships/image"/><Relationship Id="rId34" Target="../media/image33.png" Type="http://schemas.openxmlformats.org/officeDocument/2006/relationships/image"/><Relationship Id="rId35" Target="../media/image34.svg" Type="http://schemas.openxmlformats.org/officeDocument/2006/relationships/image"/><Relationship Id="rId36" Target="../media/image35.png" Type="http://schemas.openxmlformats.org/officeDocument/2006/relationships/image"/><Relationship Id="rId37" Target="https://www.ikea.com/global/en/our-business/how-we-work/" TargetMode="External" Type="http://schemas.openxmlformats.org/officeDocument/2006/relationships/hyperlink"/><Relationship Id="rId38" Target="https://sdgs.un.org/goals/goal12" TargetMode="External" Type="http://schemas.openxmlformats.org/officeDocument/2006/relationships/hyperlink"/><Relationship Id="rId4" Target="../media/image3.png" Type="http://schemas.openxmlformats.org/officeDocument/2006/relationships/image"/><Relationship Id="rId5" Target="../media/image4.jpe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8F6E4"/>
        </a:solidFill>
      </p:bgPr>
    </p:bg>
    <p:spTree>
      <p:nvGrpSpPr>
        <p:cNvPr id="1" name=""/>
        <p:cNvGrpSpPr/>
        <p:nvPr/>
      </p:nvGrpSpPr>
      <p:grpSpPr>
        <a:xfrm>
          <a:off x="0" y="0"/>
          <a:ext cx="0" cy="0"/>
          <a:chOff x="0" y="0"/>
          <a:chExt cx="0" cy="0"/>
        </a:xfrm>
      </p:grpSpPr>
      <p:grpSp>
        <p:nvGrpSpPr>
          <p:cNvPr name="Group 2" id="2"/>
          <p:cNvGrpSpPr/>
          <p:nvPr/>
        </p:nvGrpSpPr>
        <p:grpSpPr>
          <a:xfrm rot="0">
            <a:off x="152727" y="3776898"/>
            <a:ext cx="8901663" cy="741577"/>
            <a:chOff x="0" y="0"/>
            <a:chExt cx="1595078" cy="132882"/>
          </a:xfrm>
        </p:grpSpPr>
        <p:sp>
          <p:nvSpPr>
            <p:cNvPr name="Freeform 3" id="3"/>
            <p:cNvSpPr/>
            <p:nvPr/>
          </p:nvSpPr>
          <p:spPr>
            <a:xfrm flipH="false" flipV="false" rot="0">
              <a:off x="0" y="0"/>
              <a:ext cx="1595078" cy="132882"/>
            </a:xfrm>
            <a:custGeom>
              <a:avLst/>
              <a:gdLst/>
              <a:ahLst/>
              <a:cxnLst/>
              <a:rect r="r" b="b" t="t" l="l"/>
              <a:pathLst>
                <a:path h="132882" w="1595078">
                  <a:moveTo>
                    <a:pt x="0" y="0"/>
                  </a:moveTo>
                  <a:lnTo>
                    <a:pt x="1595078" y="0"/>
                  </a:lnTo>
                  <a:lnTo>
                    <a:pt x="1595078" y="132882"/>
                  </a:lnTo>
                  <a:lnTo>
                    <a:pt x="0" y="132882"/>
                  </a:lnTo>
                  <a:close/>
                </a:path>
              </a:pathLst>
            </a:custGeom>
            <a:solidFill>
              <a:srgbClr val="4F772D">
                <a:alpha val="31765"/>
              </a:srgbClr>
            </a:solidFill>
          </p:spPr>
        </p:sp>
        <p:sp>
          <p:nvSpPr>
            <p:cNvPr name="TextBox 4" id="4"/>
            <p:cNvSpPr txBox="true"/>
            <p:nvPr/>
          </p:nvSpPr>
          <p:spPr>
            <a:xfrm>
              <a:off x="0" y="-47625"/>
              <a:ext cx="1595078" cy="180507"/>
            </a:xfrm>
            <a:prstGeom prst="rect">
              <a:avLst/>
            </a:prstGeom>
          </p:spPr>
          <p:txBody>
            <a:bodyPr anchor="ctr" rtlCol="false" tIns="50800" lIns="50800" bIns="50800" rIns="50800"/>
            <a:lstStyle/>
            <a:p>
              <a:pPr algn="ctr">
                <a:lnSpc>
                  <a:spcPts val="3499"/>
                </a:lnSpc>
              </a:pPr>
            </a:p>
          </p:txBody>
        </p:sp>
      </p:grpSp>
      <p:grpSp>
        <p:nvGrpSpPr>
          <p:cNvPr name="Group 5" id="5"/>
          <p:cNvGrpSpPr/>
          <p:nvPr/>
        </p:nvGrpSpPr>
        <p:grpSpPr>
          <a:xfrm rot="0">
            <a:off x="8586884" y="3943885"/>
            <a:ext cx="5851349" cy="5851349"/>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342"/>
            </a:solidFill>
            <a:ln w="76200" cap="sq">
              <a:solidFill>
                <a:srgbClr val="55833D"/>
              </a:solidFill>
              <a:prstDash val="solid"/>
              <a:miter/>
            </a:ln>
          </p:spPr>
        </p:sp>
        <p:sp>
          <p:nvSpPr>
            <p:cNvPr name="TextBox 7" id="7"/>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grpSp>
        <p:nvGrpSpPr>
          <p:cNvPr name="Group 8" id="8"/>
          <p:cNvGrpSpPr>
            <a:grpSpLocks noChangeAspect="true"/>
          </p:cNvGrpSpPr>
          <p:nvPr/>
        </p:nvGrpSpPr>
        <p:grpSpPr>
          <a:xfrm rot="0">
            <a:off x="8035016" y="-1461297"/>
            <a:ext cx="7834538" cy="9664318"/>
            <a:chOff x="0" y="0"/>
            <a:chExt cx="3706367" cy="4572000"/>
          </a:xfrm>
        </p:grpSpPr>
        <p:sp>
          <p:nvSpPr>
            <p:cNvPr name="Freeform 9" id="9"/>
            <p:cNvSpPr/>
            <p:nvPr/>
          </p:nvSpPr>
          <p:spPr>
            <a:xfrm flipH="false" flipV="false" rot="0">
              <a:off x="1105" y="11"/>
              <a:ext cx="3703754" cy="4571971"/>
            </a:xfrm>
            <a:custGeom>
              <a:avLst/>
              <a:gdLst/>
              <a:ahLst/>
              <a:cxnLst/>
              <a:rect r="r" b="b" t="t" l="l"/>
              <a:pathLst>
                <a:path h="4571971" w="3703754">
                  <a:moveTo>
                    <a:pt x="1546645" y="4090009"/>
                  </a:moveTo>
                  <a:cubicBezTo>
                    <a:pt x="1273470" y="3814749"/>
                    <a:pt x="1224543" y="3220522"/>
                    <a:pt x="1110337" y="2849910"/>
                  </a:cubicBezTo>
                  <a:cubicBezTo>
                    <a:pt x="941486" y="2301972"/>
                    <a:pt x="458932" y="1857066"/>
                    <a:pt x="432586" y="1284307"/>
                  </a:cubicBezTo>
                  <a:cubicBezTo>
                    <a:pt x="408885" y="769072"/>
                    <a:pt x="794887" y="291937"/>
                    <a:pt x="1276581" y="107580"/>
                  </a:cubicBezTo>
                  <a:cubicBezTo>
                    <a:pt x="1758275" y="-76777"/>
                    <a:pt x="2307751" y="-7279"/>
                    <a:pt x="2785111" y="188105"/>
                  </a:cubicBezTo>
                  <a:cubicBezTo>
                    <a:pt x="3332086" y="411995"/>
                    <a:pt x="3610883" y="960462"/>
                    <a:pt x="3679431" y="1523159"/>
                  </a:cubicBezTo>
                  <a:cubicBezTo>
                    <a:pt x="3763453" y="2212873"/>
                    <a:pt x="3611102" y="2908666"/>
                    <a:pt x="3506312" y="3587122"/>
                  </a:cubicBezTo>
                  <a:cubicBezTo>
                    <a:pt x="3476456" y="3780425"/>
                    <a:pt x="3444791" y="3978961"/>
                    <a:pt x="3345891" y="4147708"/>
                  </a:cubicBezTo>
                  <a:cubicBezTo>
                    <a:pt x="3169855" y="4448064"/>
                    <a:pt x="2796833" y="4599971"/>
                    <a:pt x="2450197" y="4567708"/>
                  </a:cubicBezTo>
                  <a:cubicBezTo>
                    <a:pt x="2103561" y="4535446"/>
                    <a:pt x="1786725" y="4342127"/>
                    <a:pt x="1546645" y="4090009"/>
                  </a:cubicBezTo>
                  <a:close/>
                  <a:moveTo>
                    <a:pt x="82918" y="3421500"/>
                  </a:moveTo>
                  <a:cubicBezTo>
                    <a:pt x="-2253" y="3242471"/>
                    <a:pt x="-31787" y="3028634"/>
                    <a:pt x="42072" y="2853331"/>
                  </a:cubicBezTo>
                  <a:cubicBezTo>
                    <a:pt x="170599" y="2548273"/>
                    <a:pt x="578830" y="2512162"/>
                    <a:pt x="808808" y="2747334"/>
                  </a:cubicBezTo>
                  <a:cubicBezTo>
                    <a:pt x="970074" y="2912380"/>
                    <a:pt x="933803" y="3155027"/>
                    <a:pt x="949227" y="3352400"/>
                  </a:cubicBezTo>
                  <a:cubicBezTo>
                    <a:pt x="965782" y="3564247"/>
                    <a:pt x="1092067" y="3779819"/>
                    <a:pt x="1200508" y="3964502"/>
                  </a:cubicBezTo>
                  <a:cubicBezTo>
                    <a:pt x="1316869" y="4162673"/>
                    <a:pt x="1254247" y="4490833"/>
                    <a:pt x="1013936" y="4409386"/>
                  </a:cubicBezTo>
                  <a:cubicBezTo>
                    <a:pt x="858798" y="4356805"/>
                    <a:pt x="724259" y="4197918"/>
                    <a:pt x="604935" y="4071987"/>
                  </a:cubicBezTo>
                  <a:cubicBezTo>
                    <a:pt x="602248" y="4069151"/>
                    <a:pt x="599563" y="4066312"/>
                    <a:pt x="596883" y="4063466"/>
                  </a:cubicBezTo>
                  <a:cubicBezTo>
                    <a:pt x="413822" y="3869125"/>
                    <a:pt x="199665" y="3666904"/>
                    <a:pt x="82918" y="3421500"/>
                  </a:cubicBezTo>
                  <a:close/>
                </a:path>
              </a:pathLst>
            </a:custGeom>
            <a:blipFill>
              <a:blip r:embed="rId2"/>
              <a:stretch>
                <a:fillRect l="0" t="-10909" r="0" b="-10909"/>
              </a:stretch>
            </a:blipFill>
          </p:spPr>
        </p:sp>
        <p:sp>
          <p:nvSpPr>
            <p:cNvPr name="Freeform 10" id="10"/>
            <p:cNvSpPr/>
            <p:nvPr/>
          </p:nvSpPr>
          <p:spPr>
            <a:xfrm flipH="false" flipV="false" rot="0">
              <a:off x="0" y="0"/>
              <a:ext cx="3706367" cy="4572000"/>
            </a:xfrm>
            <a:custGeom>
              <a:avLst/>
              <a:gdLst/>
              <a:ahLst/>
              <a:cxnLst/>
              <a:rect r="r" b="b" t="t" l="l"/>
              <a:pathLst>
                <a:path h="4572000" w="3706367">
                  <a:moveTo>
                    <a:pt x="3706367" y="4572000"/>
                  </a:moveTo>
                  <a:lnTo>
                    <a:pt x="0" y="4572000"/>
                  </a:lnTo>
                  <a:lnTo>
                    <a:pt x="0" y="0"/>
                  </a:lnTo>
                  <a:lnTo>
                    <a:pt x="3706367" y="0"/>
                  </a:lnTo>
                  <a:lnTo>
                    <a:pt x="3706367" y="4572000"/>
                  </a:lnTo>
                  <a:close/>
                </a:path>
              </a:pathLst>
            </a:custGeom>
            <a:blipFill>
              <a:blip r:embed="rId3"/>
              <a:stretch>
                <a:fillRect l="-35" t="0" r="-35" b="0"/>
              </a:stretch>
            </a:blipFill>
          </p:spPr>
        </p:sp>
      </p:grpSp>
      <p:sp>
        <p:nvSpPr>
          <p:cNvPr name="Freeform 11" id="11"/>
          <p:cNvSpPr/>
          <p:nvPr/>
        </p:nvSpPr>
        <p:spPr>
          <a:xfrm flipH="false" flipV="false" rot="0">
            <a:off x="7795733" y="5680526"/>
            <a:ext cx="1105930" cy="1718253"/>
          </a:xfrm>
          <a:custGeom>
            <a:avLst/>
            <a:gdLst/>
            <a:ahLst/>
            <a:cxnLst/>
            <a:rect r="r" b="b" t="t" l="l"/>
            <a:pathLst>
              <a:path h="1718253" w="1105930">
                <a:moveTo>
                  <a:pt x="0" y="0"/>
                </a:moveTo>
                <a:lnTo>
                  <a:pt x="1105930" y="0"/>
                </a:lnTo>
                <a:lnTo>
                  <a:pt x="1105930" y="1718253"/>
                </a:lnTo>
                <a:lnTo>
                  <a:pt x="0" y="1718253"/>
                </a:lnTo>
                <a:lnTo>
                  <a:pt x="0" y="0"/>
                </a:lnTo>
                <a:close/>
              </a:path>
            </a:pathLst>
          </a:custGeom>
          <a:blipFill>
            <a:blip r:embed="rId4"/>
            <a:stretch>
              <a:fillRect l="0" t="0" r="0" b="0"/>
            </a:stretch>
          </a:blipFill>
          <a:ln cap="sq">
            <a:noFill/>
            <a:prstDash val="solid"/>
            <a:miter/>
          </a:ln>
        </p:spPr>
      </p:sp>
      <p:grpSp>
        <p:nvGrpSpPr>
          <p:cNvPr name="Group 12" id="12"/>
          <p:cNvGrpSpPr/>
          <p:nvPr/>
        </p:nvGrpSpPr>
        <p:grpSpPr>
          <a:xfrm rot="0">
            <a:off x="858116" y="7980756"/>
            <a:ext cx="1045288" cy="1045288"/>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14" id="14"/>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grpSp>
        <p:nvGrpSpPr>
          <p:cNvPr name="Group 15" id="15"/>
          <p:cNvGrpSpPr/>
          <p:nvPr/>
        </p:nvGrpSpPr>
        <p:grpSpPr>
          <a:xfrm rot="0">
            <a:off x="2974792" y="7980756"/>
            <a:ext cx="1045288" cy="1045288"/>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17" id="17"/>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grpSp>
        <p:nvGrpSpPr>
          <p:cNvPr name="Group 18" id="18"/>
          <p:cNvGrpSpPr/>
          <p:nvPr/>
        </p:nvGrpSpPr>
        <p:grpSpPr>
          <a:xfrm rot="0">
            <a:off x="5091467" y="7980756"/>
            <a:ext cx="1045288" cy="1045288"/>
            <a:chOff x="0" y="0"/>
            <a:chExt cx="812800" cy="812800"/>
          </a:xfrm>
        </p:grpSpPr>
        <p:sp>
          <p:nvSpPr>
            <p:cNvPr name="Freeform 19" id="1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20" id="20"/>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sp>
        <p:nvSpPr>
          <p:cNvPr name="AutoShape 21" id="21"/>
          <p:cNvSpPr/>
          <p:nvPr/>
        </p:nvSpPr>
        <p:spPr>
          <a:xfrm flipV="true">
            <a:off x="2439098" y="7980756"/>
            <a:ext cx="0" cy="1640314"/>
          </a:xfrm>
          <a:prstGeom prst="line">
            <a:avLst/>
          </a:prstGeom>
          <a:ln cap="flat" w="19050">
            <a:solidFill>
              <a:srgbClr val="4F772D"/>
            </a:solidFill>
            <a:prstDash val="solid"/>
            <a:headEnd type="none" len="sm" w="sm"/>
            <a:tailEnd type="none" len="sm" w="sm"/>
          </a:ln>
        </p:spPr>
      </p:sp>
      <p:sp>
        <p:nvSpPr>
          <p:cNvPr name="AutoShape 22" id="22"/>
          <p:cNvSpPr/>
          <p:nvPr/>
        </p:nvSpPr>
        <p:spPr>
          <a:xfrm flipV="true">
            <a:off x="4557185" y="8017085"/>
            <a:ext cx="0" cy="1640314"/>
          </a:xfrm>
          <a:prstGeom prst="line">
            <a:avLst/>
          </a:prstGeom>
          <a:ln cap="flat" w="19050">
            <a:solidFill>
              <a:srgbClr val="4F772D"/>
            </a:solidFill>
            <a:prstDash val="solid"/>
            <a:headEnd type="none" len="sm" w="sm"/>
            <a:tailEnd type="none" len="sm" w="sm"/>
          </a:ln>
        </p:spPr>
      </p:sp>
      <p:grpSp>
        <p:nvGrpSpPr>
          <p:cNvPr name="Group 23" id="23"/>
          <p:cNvGrpSpPr/>
          <p:nvPr/>
        </p:nvGrpSpPr>
        <p:grpSpPr>
          <a:xfrm rot="0">
            <a:off x="633980" y="9944383"/>
            <a:ext cx="4520275" cy="5171023"/>
            <a:chOff x="0" y="0"/>
            <a:chExt cx="809982" cy="926589"/>
          </a:xfrm>
        </p:grpSpPr>
        <p:sp>
          <p:nvSpPr>
            <p:cNvPr name="Freeform 24" id="24"/>
            <p:cNvSpPr/>
            <p:nvPr/>
          </p:nvSpPr>
          <p:spPr>
            <a:xfrm flipH="false" flipV="false" rot="0">
              <a:off x="0" y="0"/>
              <a:ext cx="809982" cy="926589"/>
            </a:xfrm>
            <a:custGeom>
              <a:avLst/>
              <a:gdLst/>
              <a:ahLst/>
              <a:cxnLst/>
              <a:rect r="r" b="b" t="t" l="l"/>
              <a:pathLst>
                <a:path h="926589" w="809982">
                  <a:moveTo>
                    <a:pt x="17127" y="0"/>
                  </a:moveTo>
                  <a:lnTo>
                    <a:pt x="792855" y="0"/>
                  </a:lnTo>
                  <a:cubicBezTo>
                    <a:pt x="797398" y="0"/>
                    <a:pt x="801754" y="1804"/>
                    <a:pt x="804966" y="5016"/>
                  </a:cubicBezTo>
                  <a:cubicBezTo>
                    <a:pt x="808178" y="8228"/>
                    <a:pt x="809982" y="12585"/>
                    <a:pt x="809982" y="17127"/>
                  </a:cubicBezTo>
                  <a:lnTo>
                    <a:pt x="809982" y="909462"/>
                  </a:lnTo>
                  <a:cubicBezTo>
                    <a:pt x="809982" y="918921"/>
                    <a:pt x="802314" y="926589"/>
                    <a:pt x="792855" y="926589"/>
                  </a:cubicBezTo>
                  <a:lnTo>
                    <a:pt x="17127" y="926589"/>
                  </a:lnTo>
                  <a:cubicBezTo>
                    <a:pt x="12585" y="926589"/>
                    <a:pt x="8228" y="924785"/>
                    <a:pt x="5016" y="921573"/>
                  </a:cubicBezTo>
                  <a:cubicBezTo>
                    <a:pt x="1804" y="918361"/>
                    <a:pt x="0" y="914004"/>
                    <a:pt x="0" y="909462"/>
                  </a:cubicBezTo>
                  <a:lnTo>
                    <a:pt x="0" y="17127"/>
                  </a:lnTo>
                  <a:cubicBezTo>
                    <a:pt x="0" y="12585"/>
                    <a:pt x="1804" y="8228"/>
                    <a:pt x="5016" y="5016"/>
                  </a:cubicBezTo>
                  <a:cubicBezTo>
                    <a:pt x="8228" y="1804"/>
                    <a:pt x="12585" y="0"/>
                    <a:pt x="17127" y="0"/>
                  </a:cubicBezTo>
                  <a:close/>
                </a:path>
              </a:pathLst>
            </a:custGeom>
            <a:solidFill>
              <a:srgbClr val="4F772D">
                <a:alpha val="31765"/>
              </a:srgbClr>
            </a:solidFill>
          </p:spPr>
        </p:sp>
        <p:sp>
          <p:nvSpPr>
            <p:cNvPr name="TextBox 25" id="25"/>
            <p:cNvSpPr txBox="true"/>
            <p:nvPr/>
          </p:nvSpPr>
          <p:spPr>
            <a:xfrm>
              <a:off x="0" y="-47625"/>
              <a:ext cx="809982" cy="974214"/>
            </a:xfrm>
            <a:prstGeom prst="rect">
              <a:avLst/>
            </a:prstGeom>
          </p:spPr>
          <p:txBody>
            <a:bodyPr anchor="ctr" rtlCol="false" tIns="50800" lIns="50800" bIns="50800" rIns="50800"/>
            <a:lstStyle/>
            <a:p>
              <a:pPr algn="ctr">
                <a:lnSpc>
                  <a:spcPts val="3499"/>
                </a:lnSpc>
              </a:pPr>
            </a:p>
          </p:txBody>
        </p:sp>
      </p:grpSp>
      <p:grpSp>
        <p:nvGrpSpPr>
          <p:cNvPr name="Group 26" id="26"/>
          <p:cNvGrpSpPr/>
          <p:nvPr/>
        </p:nvGrpSpPr>
        <p:grpSpPr>
          <a:xfrm rot="0">
            <a:off x="633980" y="15210656"/>
            <a:ext cx="9383569" cy="3106812"/>
            <a:chOff x="0" y="0"/>
            <a:chExt cx="1681430" cy="556706"/>
          </a:xfrm>
        </p:grpSpPr>
        <p:sp>
          <p:nvSpPr>
            <p:cNvPr name="Freeform 27" id="27"/>
            <p:cNvSpPr/>
            <p:nvPr/>
          </p:nvSpPr>
          <p:spPr>
            <a:xfrm flipH="false" flipV="false" rot="0">
              <a:off x="0" y="0"/>
              <a:ext cx="1681430" cy="556706"/>
            </a:xfrm>
            <a:custGeom>
              <a:avLst/>
              <a:gdLst/>
              <a:ahLst/>
              <a:cxnLst/>
              <a:rect r="r" b="b" t="t" l="l"/>
              <a:pathLst>
                <a:path h="556706" w="1681430">
                  <a:moveTo>
                    <a:pt x="0" y="0"/>
                  </a:moveTo>
                  <a:lnTo>
                    <a:pt x="1681430" y="0"/>
                  </a:lnTo>
                  <a:lnTo>
                    <a:pt x="1681430" y="556706"/>
                  </a:lnTo>
                  <a:lnTo>
                    <a:pt x="0" y="556706"/>
                  </a:lnTo>
                  <a:close/>
                </a:path>
              </a:pathLst>
            </a:custGeom>
            <a:solidFill>
              <a:srgbClr val="4F772D">
                <a:alpha val="31765"/>
              </a:srgbClr>
            </a:solidFill>
          </p:spPr>
        </p:sp>
        <p:sp>
          <p:nvSpPr>
            <p:cNvPr name="TextBox 28" id="28"/>
            <p:cNvSpPr txBox="true"/>
            <p:nvPr/>
          </p:nvSpPr>
          <p:spPr>
            <a:xfrm>
              <a:off x="0" y="-47625"/>
              <a:ext cx="1681430" cy="604331"/>
            </a:xfrm>
            <a:prstGeom prst="rect">
              <a:avLst/>
            </a:prstGeom>
          </p:spPr>
          <p:txBody>
            <a:bodyPr anchor="ctr" rtlCol="false" tIns="50800" lIns="50800" bIns="50800" rIns="50800"/>
            <a:lstStyle/>
            <a:p>
              <a:pPr algn="ctr">
                <a:lnSpc>
                  <a:spcPts val="3499"/>
                </a:lnSpc>
              </a:pPr>
            </a:p>
          </p:txBody>
        </p:sp>
      </p:grpSp>
      <p:grpSp>
        <p:nvGrpSpPr>
          <p:cNvPr name="Group 29" id="29"/>
          <p:cNvGrpSpPr/>
          <p:nvPr/>
        </p:nvGrpSpPr>
        <p:grpSpPr>
          <a:xfrm rot="0">
            <a:off x="10017549" y="15277331"/>
            <a:ext cx="5502223" cy="2878844"/>
            <a:chOff x="0" y="0"/>
            <a:chExt cx="579962" cy="303445"/>
          </a:xfrm>
        </p:grpSpPr>
        <p:sp>
          <p:nvSpPr>
            <p:cNvPr name="Freeform 30" id="30"/>
            <p:cNvSpPr/>
            <p:nvPr/>
          </p:nvSpPr>
          <p:spPr>
            <a:xfrm flipH="false" flipV="false" rot="0">
              <a:off x="0" y="0"/>
              <a:ext cx="579962" cy="303445"/>
            </a:xfrm>
            <a:custGeom>
              <a:avLst/>
              <a:gdLst/>
              <a:ahLst/>
              <a:cxnLst/>
              <a:rect r="r" b="b" t="t" l="l"/>
              <a:pathLst>
                <a:path h="303445" w="579962">
                  <a:moveTo>
                    <a:pt x="0" y="0"/>
                  </a:moveTo>
                  <a:lnTo>
                    <a:pt x="579962" y="0"/>
                  </a:lnTo>
                  <a:lnTo>
                    <a:pt x="579962" y="303445"/>
                  </a:lnTo>
                  <a:lnTo>
                    <a:pt x="0" y="303445"/>
                  </a:lnTo>
                  <a:close/>
                </a:path>
              </a:pathLst>
            </a:custGeom>
            <a:blipFill>
              <a:blip r:embed="rId5"/>
              <a:stretch>
                <a:fillRect l="0" t="-3515" r="0" b="-3515"/>
              </a:stretch>
            </a:blipFill>
          </p:spPr>
        </p:sp>
      </p:grpSp>
      <p:grpSp>
        <p:nvGrpSpPr>
          <p:cNvPr name="Group 31" id="31"/>
          <p:cNvGrpSpPr/>
          <p:nvPr/>
        </p:nvGrpSpPr>
        <p:grpSpPr>
          <a:xfrm rot="0">
            <a:off x="5299862" y="9957630"/>
            <a:ext cx="4520275" cy="5171023"/>
            <a:chOff x="0" y="0"/>
            <a:chExt cx="809982" cy="926589"/>
          </a:xfrm>
        </p:grpSpPr>
        <p:sp>
          <p:nvSpPr>
            <p:cNvPr name="Freeform 32" id="32"/>
            <p:cNvSpPr/>
            <p:nvPr/>
          </p:nvSpPr>
          <p:spPr>
            <a:xfrm flipH="false" flipV="false" rot="0">
              <a:off x="0" y="0"/>
              <a:ext cx="809982" cy="926589"/>
            </a:xfrm>
            <a:custGeom>
              <a:avLst/>
              <a:gdLst/>
              <a:ahLst/>
              <a:cxnLst/>
              <a:rect r="r" b="b" t="t" l="l"/>
              <a:pathLst>
                <a:path h="926589" w="809982">
                  <a:moveTo>
                    <a:pt x="17127" y="0"/>
                  </a:moveTo>
                  <a:lnTo>
                    <a:pt x="792855" y="0"/>
                  </a:lnTo>
                  <a:cubicBezTo>
                    <a:pt x="797398" y="0"/>
                    <a:pt x="801754" y="1804"/>
                    <a:pt x="804966" y="5016"/>
                  </a:cubicBezTo>
                  <a:cubicBezTo>
                    <a:pt x="808178" y="8228"/>
                    <a:pt x="809982" y="12585"/>
                    <a:pt x="809982" y="17127"/>
                  </a:cubicBezTo>
                  <a:lnTo>
                    <a:pt x="809982" y="909462"/>
                  </a:lnTo>
                  <a:cubicBezTo>
                    <a:pt x="809982" y="918921"/>
                    <a:pt x="802314" y="926589"/>
                    <a:pt x="792855" y="926589"/>
                  </a:cubicBezTo>
                  <a:lnTo>
                    <a:pt x="17127" y="926589"/>
                  </a:lnTo>
                  <a:cubicBezTo>
                    <a:pt x="12585" y="926589"/>
                    <a:pt x="8228" y="924785"/>
                    <a:pt x="5016" y="921573"/>
                  </a:cubicBezTo>
                  <a:cubicBezTo>
                    <a:pt x="1804" y="918361"/>
                    <a:pt x="0" y="914004"/>
                    <a:pt x="0" y="909462"/>
                  </a:cubicBezTo>
                  <a:lnTo>
                    <a:pt x="0" y="17127"/>
                  </a:lnTo>
                  <a:cubicBezTo>
                    <a:pt x="0" y="12585"/>
                    <a:pt x="1804" y="8228"/>
                    <a:pt x="5016" y="5016"/>
                  </a:cubicBezTo>
                  <a:cubicBezTo>
                    <a:pt x="8228" y="1804"/>
                    <a:pt x="12585" y="0"/>
                    <a:pt x="17127" y="0"/>
                  </a:cubicBezTo>
                  <a:close/>
                </a:path>
              </a:pathLst>
            </a:custGeom>
            <a:solidFill>
              <a:srgbClr val="4F772D">
                <a:alpha val="31765"/>
              </a:srgbClr>
            </a:solidFill>
          </p:spPr>
        </p:sp>
        <p:sp>
          <p:nvSpPr>
            <p:cNvPr name="TextBox 33" id="33"/>
            <p:cNvSpPr txBox="true"/>
            <p:nvPr/>
          </p:nvSpPr>
          <p:spPr>
            <a:xfrm>
              <a:off x="0" y="-47625"/>
              <a:ext cx="809982" cy="974214"/>
            </a:xfrm>
            <a:prstGeom prst="rect">
              <a:avLst/>
            </a:prstGeom>
          </p:spPr>
          <p:txBody>
            <a:bodyPr anchor="ctr" rtlCol="false" tIns="50800" lIns="50800" bIns="50800" rIns="50800"/>
            <a:lstStyle/>
            <a:p>
              <a:pPr algn="ctr">
                <a:lnSpc>
                  <a:spcPts val="3499"/>
                </a:lnSpc>
              </a:pPr>
            </a:p>
          </p:txBody>
        </p:sp>
      </p:grpSp>
      <p:sp>
        <p:nvSpPr>
          <p:cNvPr name="AutoShape 34" id="34"/>
          <p:cNvSpPr/>
          <p:nvPr/>
        </p:nvSpPr>
        <p:spPr>
          <a:xfrm flipV="true">
            <a:off x="5852070" y="11862985"/>
            <a:ext cx="0" cy="2049422"/>
          </a:xfrm>
          <a:prstGeom prst="line">
            <a:avLst/>
          </a:prstGeom>
          <a:ln cap="flat" w="9525">
            <a:solidFill>
              <a:srgbClr val="4F772D">
                <a:alpha val="49804"/>
              </a:srgbClr>
            </a:solidFill>
            <a:prstDash val="solid"/>
            <a:headEnd type="none" len="sm" w="sm"/>
            <a:tailEnd type="none" len="sm" w="sm"/>
          </a:ln>
        </p:spPr>
      </p:sp>
      <p:grpSp>
        <p:nvGrpSpPr>
          <p:cNvPr name="Group 35" id="35"/>
          <p:cNvGrpSpPr/>
          <p:nvPr/>
        </p:nvGrpSpPr>
        <p:grpSpPr>
          <a:xfrm rot="0">
            <a:off x="9958169" y="9972958"/>
            <a:ext cx="4520275" cy="5171023"/>
            <a:chOff x="0" y="0"/>
            <a:chExt cx="809982" cy="926589"/>
          </a:xfrm>
        </p:grpSpPr>
        <p:sp>
          <p:nvSpPr>
            <p:cNvPr name="Freeform 36" id="36"/>
            <p:cNvSpPr/>
            <p:nvPr/>
          </p:nvSpPr>
          <p:spPr>
            <a:xfrm flipH="false" flipV="false" rot="0">
              <a:off x="0" y="0"/>
              <a:ext cx="809982" cy="926589"/>
            </a:xfrm>
            <a:custGeom>
              <a:avLst/>
              <a:gdLst/>
              <a:ahLst/>
              <a:cxnLst/>
              <a:rect r="r" b="b" t="t" l="l"/>
              <a:pathLst>
                <a:path h="926589" w="809982">
                  <a:moveTo>
                    <a:pt x="17127" y="0"/>
                  </a:moveTo>
                  <a:lnTo>
                    <a:pt x="792855" y="0"/>
                  </a:lnTo>
                  <a:cubicBezTo>
                    <a:pt x="797398" y="0"/>
                    <a:pt x="801754" y="1804"/>
                    <a:pt x="804966" y="5016"/>
                  </a:cubicBezTo>
                  <a:cubicBezTo>
                    <a:pt x="808178" y="8228"/>
                    <a:pt x="809982" y="12585"/>
                    <a:pt x="809982" y="17127"/>
                  </a:cubicBezTo>
                  <a:lnTo>
                    <a:pt x="809982" y="909462"/>
                  </a:lnTo>
                  <a:cubicBezTo>
                    <a:pt x="809982" y="918921"/>
                    <a:pt x="802314" y="926589"/>
                    <a:pt x="792855" y="926589"/>
                  </a:cubicBezTo>
                  <a:lnTo>
                    <a:pt x="17127" y="926589"/>
                  </a:lnTo>
                  <a:cubicBezTo>
                    <a:pt x="12585" y="926589"/>
                    <a:pt x="8228" y="924785"/>
                    <a:pt x="5016" y="921573"/>
                  </a:cubicBezTo>
                  <a:cubicBezTo>
                    <a:pt x="1804" y="918361"/>
                    <a:pt x="0" y="914004"/>
                    <a:pt x="0" y="909462"/>
                  </a:cubicBezTo>
                  <a:lnTo>
                    <a:pt x="0" y="17127"/>
                  </a:lnTo>
                  <a:cubicBezTo>
                    <a:pt x="0" y="12585"/>
                    <a:pt x="1804" y="8228"/>
                    <a:pt x="5016" y="5016"/>
                  </a:cubicBezTo>
                  <a:cubicBezTo>
                    <a:pt x="8228" y="1804"/>
                    <a:pt x="12585" y="0"/>
                    <a:pt x="17127" y="0"/>
                  </a:cubicBezTo>
                  <a:close/>
                </a:path>
              </a:pathLst>
            </a:custGeom>
            <a:solidFill>
              <a:srgbClr val="4F772D">
                <a:alpha val="31765"/>
              </a:srgbClr>
            </a:solidFill>
          </p:spPr>
        </p:sp>
        <p:sp>
          <p:nvSpPr>
            <p:cNvPr name="TextBox 37" id="37"/>
            <p:cNvSpPr txBox="true"/>
            <p:nvPr/>
          </p:nvSpPr>
          <p:spPr>
            <a:xfrm>
              <a:off x="0" y="-47625"/>
              <a:ext cx="809982" cy="974214"/>
            </a:xfrm>
            <a:prstGeom prst="rect">
              <a:avLst/>
            </a:prstGeom>
          </p:spPr>
          <p:txBody>
            <a:bodyPr anchor="ctr" rtlCol="false" tIns="50800" lIns="50800" bIns="50800" rIns="50800"/>
            <a:lstStyle/>
            <a:p>
              <a:pPr algn="ctr">
                <a:lnSpc>
                  <a:spcPts val="3499"/>
                </a:lnSpc>
              </a:pPr>
            </a:p>
          </p:txBody>
        </p:sp>
      </p:grpSp>
      <p:grpSp>
        <p:nvGrpSpPr>
          <p:cNvPr name="Group 38" id="38"/>
          <p:cNvGrpSpPr/>
          <p:nvPr/>
        </p:nvGrpSpPr>
        <p:grpSpPr>
          <a:xfrm rot="0">
            <a:off x="0" y="15763978"/>
            <a:ext cx="15120000" cy="2878844"/>
            <a:chOff x="0" y="0"/>
            <a:chExt cx="2709333" cy="515856"/>
          </a:xfrm>
        </p:grpSpPr>
        <p:sp>
          <p:nvSpPr>
            <p:cNvPr name="Freeform 39" id="39"/>
            <p:cNvSpPr/>
            <p:nvPr/>
          </p:nvSpPr>
          <p:spPr>
            <a:xfrm flipH="false" flipV="false" rot="0">
              <a:off x="0" y="0"/>
              <a:ext cx="2709333" cy="515856"/>
            </a:xfrm>
            <a:custGeom>
              <a:avLst/>
              <a:gdLst/>
              <a:ahLst/>
              <a:cxnLst/>
              <a:rect r="r" b="b" t="t" l="l"/>
              <a:pathLst>
                <a:path h="515856" w="2709333">
                  <a:moveTo>
                    <a:pt x="0" y="0"/>
                  </a:moveTo>
                  <a:lnTo>
                    <a:pt x="2709333" y="0"/>
                  </a:lnTo>
                  <a:lnTo>
                    <a:pt x="2709333" y="515856"/>
                  </a:lnTo>
                  <a:lnTo>
                    <a:pt x="0" y="515856"/>
                  </a:lnTo>
                  <a:close/>
                </a:path>
              </a:pathLst>
            </a:custGeom>
            <a:solidFill>
              <a:srgbClr val="4F772D">
                <a:alpha val="31765"/>
              </a:srgbClr>
            </a:solidFill>
          </p:spPr>
        </p:sp>
        <p:sp>
          <p:nvSpPr>
            <p:cNvPr name="TextBox 40" id="40"/>
            <p:cNvSpPr txBox="true"/>
            <p:nvPr/>
          </p:nvSpPr>
          <p:spPr>
            <a:xfrm>
              <a:off x="0" y="-47625"/>
              <a:ext cx="2709333" cy="563481"/>
            </a:xfrm>
            <a:prstGeom prst="rect">
              <a:avLst/>
            </a:prstGeom>
          </p:spPr>
          <p:txBody>
            <a:bodyPr anchor="ctr" rtlCol="false" tIns="50800" lIns="50800" bIns="50800" rIns="50800"/>
            <a:lstStyle/>
            <a:p>
              <a:pPr algn="ctr">
                <a:lnSpc>
                  <a:spcPts val="3499"/>
                </a:lnSpc>
              </a:pPr>
            </a:p>
            <a:p>
              <a:pPr algn="ctr">
                <a:lnSpc>
                  <a:spcPts val="3499"/>
                </a:lnSpc>
              </a:pPr>
            </a:p>
          </p:txBody>
        </p:sp>
      </p:grpSp>
      <p:grpSp>
        <p:nvGrpSpPr>
          <p:cNvPr name="Group 41" id="41"/>
          <p:cNvGrpSpPr/>
          <p:nvPr/>
        </p:nvGrpSpPr>
        <p:grpSpPr>
          <a:xfrm rot="-5400000">
            <a:off x="1362322" y="16588505"/>
            <a:ext cx="1814686" cy="5405963"/>
            <a:chOff x="0" y="0"/>
            <a:chExt cx="546857" cy="1629092"/>
          </a:xfrm>
        </p:grpSpPr>
        <p:sp>
          <p:nvSpPr>
            <p:cNvPr name="Freeform 42" id="42"/>
            <p:cNvSpPr/>
            <p:nvPr/>
          </p:nvSpPr>
          <p:spPr>
            <a:xfrm flipH="false" flipV="false" rot="0">
              <a:off x="0" y="0"/>
              <a:ext cx="546857" cy="1629092"/>
            </a:xfrm>
            <a:custGeom>
              <a:avLst/>
              <a:gdLst/>
              <a:ahLst/>
              <a:cxnLst/>
              <a:rect r="r" b="b" t="t" l="l"/>
              <a:pathLst>
                <a:path h="1629092" w="546857">
                  <a:moveTo>
                    <a:pt x="182384" y="1610023"/>
                  </a:moveTo>
                  <a:cubicBezTo>
                    <a:pt x="210420" y="1621537"/>
                    <a:pt x="242294" y="1629092"/>
                    <a:pt x="273576" y="1629092"/>
                  </a:cubicBezTo>
                  <a:cubicBezTo>
                    <a:pt x="304859" y="1629092"/>
                    <a:pt x="334962" y="1622615"/>
                    <a:pt x="362702" y="1611101"/>
                  </a:cubicBezTo>
                  <a:cubicBezTo>
                    <a:pt x="363293" y="1610742"/>
                    <a:pt x="363883" y="1610742"/>
                    <a:pt x="364473" y="1610382"/>
                  </a:cubicBezTo>
                  <a:cubicBezTo>
                    <a:pt x="468650" y="1564327"/>
                    <a:pt x="545382" y="1442713"/>
                    <a:pt x="546857" y="1282458"/>
                  </a:cubicBezTo>
                  <a:lnTo>
                    <a:pt x="546857" y="0"/>
                  </a:lnTo>
                  <a:lnTo>
                    <a:pt x="0" y="0"/>
                  </a:lnTo>
                  <a:lnTo>
                    <a:pt x="0" y="1281506"/>
                  </a:lnTo>
                  <a:cubicBezTo>
                    <a:pt x="1476" y="1443432"/>
                    <a:pt x="77026" y="1565047"/>
                    <a:pt x="182384" y="1610023"/>
                  </a:cubicBezTo>
                  <a:close/>
                </a:path>
              </a:pathLst>
            </a:custGeom>
            <a:solidFill>
              <a:srgbClr val="4F772D"/>
            </a:solidFill>
          </p:spPr>
        </p:sp>
        <p:sp>
          <p:nvSpPr>
            <p:cNvPr name="TextBox 43" id="43"/>
            <p:cNvSpPr txBox="true"/>
            <p:nvPr/>
          </p:nvSpPr>
          <p:spPr>
            <a:xfrm>
              <a:off x="0" y="-47625"/>
              <a:ext cx="546857" cy="1549717"/>
            </a:xfrm>
            <a:prstGeom prst="rect">
              <a:avLst/>
            </a:prstGeom>
          </p:spPr>
          <p:txBody>
            <a:bodyPr anchor="ctr" rtlCol="false" tIns="50800" lIns="50800" bIns="50800" rIns="50800"/>
            <a:lstStyle/>
            <a:p>
              <a:pPr algn="ctr">
                <a:lnSpc>
                  <a:spcPts val="3499"/>
                </a:lnSpc>
              </a:pPr>
            </a:p>
          </p:txBody>
        </p:sp>
      </p:grpSp>
      <p:sp>
        <p:nvSpPr>
          <p:cNvPr name="Freeform 44" id="44"/>
          <p:cNvSpPr/>
          <p:nvPr/>
        </p:nvSpPr>
        <p:spPr>
          <a:xfrm flipH="false" flipV="false" rot="0">
            <a:off x="14254801" y="8838006"/>
            <a:ext cx="366864" cy="379277"/>
          </a:xfrm>
          <a:custGeom>
            <a:avLst/>
            <a:gdLst/>
            <a:ahLst/>
            <a:cxnLst/>
            <a:rect r="r" b="b" t="t" l="l"/>
            <a:pathLst>
              <a:path h="379277" w="366864">
                <a:moveTo>
                  <a:pt x="0" y="0"/>
                </a:moveTo>
                <a:lnTo>
                  <a:pt x="366864" y="0"/>
                </a:lnTo>
                <a:lnTo>
                  <a:pt x="366864" y="379277"/>
                </a:lnTo>
                <a:lnTo>
                  <a:pt x="0" y="37927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45" id="45"/>
          <p:cNvSpPr/>
          <p:nvPr/>
        </p:nvSpPr>
        <p:spPr>
          <a:xfrm flipH="false" flipV="false" rot="0">
            <a:off x="14254801" y="9331003"/>
            <a:ext cx="366864" cy="379277"/>
          </a:xfrm>
          <a:custGeom>
            <a:avLst/>
            <a:gdLst/>
            <a:ahLst/>
            <a:cxnLst/>
            <a:rect r="r" b="b" t="t" l="l"/>
            <a:pathLst>
              <a:path h="379277" w="366864">
                <a:moveTo>
                  <a:pt x="0" y="0"/>
                </a:moveTo>
                <a:lnTo>
                  <a:pt x="366864" y="0"/>
                </a:lnTo>
                <a:lnTo>
                  <a:pt x="366864" y="379276"/>
                </a:lnTo>
                <a:lnTo>
                  <a:pt x="0" y="37927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46" id="46"/>
          <p:cNvSpPr/>
          <p:nvPr/>
        </p:nvSpPr>
        <p:spPr>
          <a:xfrm flipH="false" flipV="false" rot="0">
            <a:off x="14254801" y="8949513"/>
            <a:ext cx="366864" cy="379277"/>
          </a:xfrm>
          <a:custGeom>
            <a:avLst/>
            <a:gdLst/>
            <a:ahLst/>
            <a:cxnLst/>
            <a:rect r="r" b="b" t="t" l="l"/>
            <a:pathLst>
              <a:path h="379277" w="366864">
                <a:moveTo>
                  <a:pt x="0" y="0"/>
                </a:moveTo>
                <a:lnTo>
                  <a:pt x="366864" y="0"/>
                </a:lnTo>
                <a:lnTo>
                  <a:pt x="366864" y="379276"/>
                </a:lnTo>
                <a:lnTo>
                  <a:pt x="0" y="37927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47" id="47"/>
          <p:cNvGrpSpPr/>
          <p:nvPr/>
        </p:nvGrpSpPr>
        <p:grpSpPr>
          <a:xfrm rot="0">
            <a:off x="812103" y="10161925"/>
            <a:ext cx="838908" cy="838908"/>
            <a:chOff x="0" y="0"/>
            <a:chExt cx="812800" cy="812800"/>
          </a:xfrm>
        </p:grpSpPr>
        <p:sp>
          <p:nvSpPr>
            <p:cNvPr name="Freeform 48" id="4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solidFill>
          </p:spPr>
        </p:sp>
        <p:sp>
          <p:nvSpPr>
            <p:cNvPr name="TextBox 49" id="49"/>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grpSp>
        <p:nvGrpSpPr>
          <p:cNvPr name="Group 50" id="50"/>
          <p:cNvGrpSpPr/>
          <p:nvPr/>
        </p:nvGrpSpPr>
        <p:grpSpPr>
          <a:xfrm rot="0">
            <a:off x="5422159" y="10161925"/>
            <a:ext cx="838908" cy="838908"/>
            <a:chOff x="0" y="0"/>
            <a:chExt cx="812800" cy="812800"/>
          </a:xfrm>
        </p:grpSpPr>
        <p:sp>
          <p:nvSpPr>
            <p:cNvPr name="Freeform 51" id="5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solidFill>
          </p:spPr>
        </p:sp>
        <p:sp>
          <p:nvSpPr>
            <p:cNvPr name="TextBox 52" id="52"/>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grpSp>
        <p:nvGrpSpPr>
          <p:cNvPr name="Group 53" id="53"/>
          <p:cNvGrpSpPr/>
          <p:nvPr/>
        </p:nvGrpSpPr>
        <p:grpSpPr>
          <a:xfrm rot="0">
            <a:off x="812103" y="15185804"/>
            <a:ext cx="838908" cy="838908"/>
            <a:chOff x="0" y="0"/>
            <a:chExt cx="812800" cy="812800"/>
          </a:xfrm>
        </p:grpSpPr>
        <p:sp>
          <p:nvSpPr>
            <p:cNvPr name="Freeform 54" id="5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solidFill>
          </p:spPr>
        </p:sp>
        <p:sp>
          <p:nvSpPr>
            <p:cNvPr name="TextBox 55" id="55"/>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sp>
        <p:nvSpPr>
          <p:cNvPr name="Freeform 56" id="56"/>
          <p:cNvSpPr/>
          <p:nvPr/>
        </p:nvSpPr>
        <p:spPr>
          <a:xfrm flipH="true" flipV="true" rot="0">
            <a:off x="13608000" y="15618310"/>
            <a:ext cx="630210" cy="418230"/>
          </a:xfrm>
          <a:custGeom>
            <a:avLst/>
            <a:gdLst/>
            <a:ahLst/>
            <a:cxnLst/>
            <a:rect r="r" b="b" t="t" l="l"/>
            <a:pathLst>
              <a:path h="418230" w="630210">
                <a:moveTo>
                  <a:pt x="630210" y="418230"/>
                </a:moveTo>
                <a:lnTo>
                  <a:pt x="0" y="418230"/>
                </a:lnTo>
                <a:lnTo>
                  <a:pt x="0" y="0"/>
                </a:lnTo>
                <a:lnTo>
                  <a:pt x="630210" y="0"/>
                </a:lnTo>
                <a:lnTo>
                  <a:pt x="630210" y="41823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57" id="57"/>
          <p:cNvGrpSpPr/>
          <p:nvPr/>
        </p:nvGrpSpPr>
        <p:grpSpPr>
          <a:xfrm rot="0">
            <a:off x="1824890" y="16053757"/>
            <a:ext cx="526910" cy="526910"/>
            <a:chOff x="0" y="0"/>
            <a:chExt cx="812800" cy="812800"/>
          </a:xfrm>
        </p:grpSpPr>
        <p:sp>
          <p:nvSpPr>
            <p:cNvPr name="Freeform 58" id="5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59" id="59"/>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sp>
        <p:nvSpPr>
          <p:cNvPr name="TextBox 60" id="60"/>
          <p:cNvSpPr txBox="true"/>
          <p:nvPr/>
        </p:nvSpPr>
        <p:spPr>
          <a:xfrm rot="0">
            <a:off x="1814779" y="16196532"/>
            <a:ext cx="556577" cy="269935"/>
          </a:xfrm>
          <a:prstGeom prst="rect">
            <a:avLst/>
          </a:prstGeom>
        </p:spPr>
        <p:txBody>
          <a:bodyPr anchor="t" rtlCol="false" tIns="0" lIns="0" bIns="0" rIns="0">
            <a:spAutoFit/>
          </a:bodyPr>
          <a:lstStyle/>
          <a:p>
            <a:pPr algn="ctr">
              <a:lnSpc>
                <a:spcPts val="2000"/>
              </a:lnSpc>
            </a:pPr>
            <a:r>
              <a:rPr lang="en-US" sz="2000">
                <a:solidFill>
                  <a:srgbClr val="FFFFFF"/>
                </a:solidFill>
                <a:latin typeface="Anton"/>
                <a:ea typeface="Anton"/>
                <a:cs typeface="Anton"/>
                <a:sym typeface="Anton"/>
              </a:rPr>
              <a:t>01</a:t>
            </a:r>
          </a:p>
        </p:txBody>
      </p:sp>
      <p:grpSp>
        <p:nvGrpSpPr>
          <p:cNvPr name="Group 61" id="61"/>
          <p:cNvGrpSpPr/>
          <p:nvPr/>
        </p:nvGrpSpPr>
        <p:grpSpPr>
          <a:xfrm rot="0">
            <a:off x="4076685" y="16028429"/>
            <a:ext cx="526910" cy="526910"/>
            <a:chOff x="0" y="0"/>
            <a:chExt cx="812800" cy="812800"/>
          </a:xfrm>
        </p:grpSpPr>
        <p:sp>
          <p:nvSpPr>
            <p:cNvPr name="Freeform 62" id="6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63" id="63"/>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sp>
        <p:nvSpPr>
          <p:cNvPr name="TextBox 64" id="64"/>
          <p:cNvSpPr txBox="true"/>
          <p:nvPr/>
        </p:nvSpPr>
        <p:spPr>
          <a:xfrm rot="0">
            <a:off x="4066574" y="16171205"/>
            <a:ext cx="556577" cy="269935"/>
          </a:xfrm>
          <a:prstGeom prst="rect">
            <a:avLst/>
          </a:prstGeom>
        </p:spPr>
        <p:txBody>
          <a:bodyPr anchor="t" rtlCol="false" tIns="0" lIns="0" bIns="0" rIns="0">
            <a:spAutoFit/>
          </a:bodyPr>
          <a:lstStyle/>
          <a:p>
            <a:pPr algn="ctr">
              <a:lnSpc>
                <a:spcPts val="2000"/>
              </a:lnSpc>
            </a:pPr>
            <a:r>
              <a:rPr lang="en-US" sz="2000">
                <a:solidFill>
                  <a:srgbClr val="FFFFFF"/>
                </a:solidFill>
                <a:latin typeface="Anton"/>
                <a:ea typeface="Anton"/>
                <a:cs typeface="Anton"/>
                <a:sym typeface="Anton"/>
              </a:rPr>
              <a:t>02</a:t>
            </a:r>
          </a:p>
        </p:txBody>
      </p:sp>
      <p:grpSp>
        <p:nvGrpSpPr>
          <p:cNvPr name="Group 65" id="65"/>
          <p:cNvGrpSpPr/>
          <p:nvPr/>
        </p:nvGrpSpPr>
        <p:grpSpPr>
          <a:xfrm rot="0">
            <a:off x="6343976" y="16053757"/>
            <a:ext cx="526910" cy="526910"/>
            <a:chOff x="0" y="0"/>
            <a:chExt cx="812800" cy="812800"/>
          </a:xfrm>
        </p:grpSpPr>
        <p:sp>
          <p:nvSpPr>
            <p:cNvPr name="Freeform 66" id="6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67" id="67"/>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sp>
        <p:nvSpPr>
          <p:cNvPr name="TextBox 68" id="68"/>
          <p:cNvSpPr txBox="true"/>
          <p:nvPr/>
        </p:nvSpPr>
        <p:spPr>
          <a:xfrm rot="0">
            <a:off x="6333865" y="16196532"/>
            <a:ext cx="556577" cy="269935"/>
          </a:xfrm>
          <a:prstGeom prst="rect">
            <a:avLst/>
          </a:prstGeom>
        </p:spPr>
        <p:txBody>
          <a:bodyPr anchor="t" rtlCol="false" tIns="0" lIns="0" bIns="0" rIns="0">
            <a:spAutoFit/>
          </a:bodyPr>
          <a:lstStyle/>
          <a:p>
            <a:pPr algn="ctr">
              <a:lnSpc>
                <a:spcPts val="2000"/>
              </a:lnSpc>
            </a:pPr>
            <a:r>
              <a:rPr lang="en-US" sz="2000">
                <a:solidFill>
                  <a:srgbClr val="FFFFFF"/>
                </a:solidFill>
                <a:latin typeface="Anton"/>
                <a:ea typeface="Anton"/>
                <a:cs typeface="Anton"/>
                <a:sym typeface="Anton"/>
              </a:rPr>
              <a:t>03</a:t>
            </a:r>
          </a:p>
        </p:txBody>
      </p:sp>
      <p:grpSp>
        <p:nvGrpSpPr>
          <p:cNvPr name="Group 69" id="69"/>
          <p:cNvGrpSpPr/>
          <p:nvPr/>
        </p:nvGrpSpPr>
        <p:grpSpPr>
          <a:xfrm rot="0">
            <a:off x="8574452" y="16053757"/>
            <a:ext cx="526910" cy="526910"/>
            <a:chOff x="0" y="0"/>
            <a:chExt cx="812800" cy="812800"/>
          </a:xfrm>
        </p:grpSpPr>
        <p:sp>
          <p:nvSpPr>
            <p:cNvPr name="Freeform 70" id="7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71" id="71"/>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sp>
        <p:nvSpPr>
          <p:cNvPr name="AutoShape 72" id="72"/>
          <p:cNvSpPr/>
          <p:nvPr/>
        </p:nvSpPr>
        <p:spPr>
          <a:xfrm>
            <a:off x="2351801" y="16317212"/>
            <a:ext cx="1724884" cy="0"/>
          </a:xfrm>
          <a:prstGeom prst="line">
            <a:avLst/>
          </a:prstGeom>
          <a:ln cap="flat" w="19050">
            <a:solidFill>
              <a:srgbClr val="4F772D"/>
            </a:solidFill>
            <a:prstDash val="solid"/>
            <a:headEnd type="none" len="sm" w="sm"/>
            <a:tailEnd type="none" len="sm" w="sm"/>
          </a:ln>
        </p:spPr>
      </p:sp>
      <p:sp>
        <p:nvSpPr>
          <p:cNvPr name="AutoShape 73" id="73"/>
          <p:cNvSpPr/>
          <p:nvPr/>
        </p:nvSpPr>
        <p:spPr>
          <a:xfrm>
            <a:off x="4603595" y="16307687"/>
            <a:ext cx="1730269" cy="0"/>
          </a:xfrm>
          <a:prstGeom prst="line">
            <a:avLst/>
          </a:prstGeom>
          <a:ln cap="flat" w="19050">
            <a:solidFill>
              <a:srgbClr val="4F772D"/>
            </a:solidFill>
            <a:prstDash val="solid"/>
            <a:headEnd type="none" len="sm" w="sm"/>
            <a:tailEnd type="none" len="sm" w="sm"/>
          </a:ln>
        </p:spPr>
      </p:sp>
      <p:sp>
        <p:nvSpPr>
          <p:cNvPr name="AutoShape 74" id="74"/>
          <p:cNvSpPr/>
          <p:nvPr/>
        </p:nvSpPr>
        <p:spPr>
          <a:xfrm>
            <a:off x="6857740" y="16317212"/>
            <a:ext cx="1706601" cy="0"/>
          </a:xfrm>
          <a:prstGeom prst="line">
            <a:avLst/>
          </a:prstGeom>
          <a:ln cap="flat" w="19050">
            <a:solidFill>
              <a:srgbClr val="4F772D"/>
            </a:solidFill>
            <a:prstDash val="solid"/>
            <a:headEnd type="none" len="sm" w="sm"/>
            <a:tailEnd type="none" len="sm" w="sm"/>
          </a:ln>
        </p:spPr>
      </p:sp>
      <p:sp>
        <p:nvSpPr>
          <p:cNvPr name="Freeform 75" id="75"/>
          <p:cNvSpPr/>
          <p:nvPr/>
        </p:nvSpPr>
        <p:spPr>
          <a:xfrm flipH="false" flipV="false" rot="0">
            <a:off x="564298" y="18802741"/>
            <a:ext cx="1334519" cy="1290844"/>
          </a:xfrm>
          <a:custGeom>
            <a:avLst/>
            <a:gdLst/>
            <a:ahLst/>
            <a:cxnLst/>
            <a:rect r="r" b="b" t="t" l="l"/>
            <a:pathLst>
              <a:path h="1290844" w="1334519">
                <a:moveTo>
                  <a:pt x="0" y="0"/>
                </a:moveTo>
                <a:lnTo>
                  <a:pt x="1334519" y="0"/>
                </a:lnTo>
                <a:lnTo>
                  <a:pt x="1334519" y="1290843"/>
                </a:lnTo>
                <a:lnTo>
                  <a:pt x="0" y="1290843"/>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AutoShape 76" id="76"/>
          <p:cNvSpPr/>
          <p:nvPr/>
        </p:nvSpPr>
        <p:spPr>
          <a:xfrm flipV="true">
            <a:off x="1944596" y="19964685"/>
            <a:ext cx="2441323" cy="0"/>
          </a:xfrm>
          <a:prstGeom prst="line">
            <a:avLst/>
          </a:prstGeom>
          <a:ln cap="flat" w="19050">
            <a:solidFill>
              <a:srgbClr val="FFFFFF"/>
            </a:solidFill>
            <a:prstDash val="solid"/>
            <a:headEnd type="none" len="sm" w="sm"/>
            <a:tailEnd type="none" len="sm" w="sm"/>
          </a:ln>
        </p:spPr>
      </p:sp>
      <p:grpSp>
        <p:nvGrpSpPr>
          <p:cNvPr name="Group 77" id="77"/>
          <p:cNvGrpSpPr/>
          <p:nvPr/>
        </p:nvGrpSpPr>
        <p:grpSpPr>
          <a:xfrm rot="0">
            <a:off x="5541526" y="11419692"/>
            <a:ext cx="521821" cy="443294"/>
            <a:chOff x="0" y="0"/>
            <a:chExt cx="956784" cy="812800"/>
          </a:xfrm>
        </p:grpSpPr>
        <p:sp>
          <p:nvSpPr>
            <p:cNvPr name="Freeform 78" id="78"/>
            <p:cNvSpPr/>
            <p:nvPr/>
          </p:nvSpPr>
          <p:spPr>
            <a:xfrm flipH="false" flipV="false" rot="0">
              <a:off x="0" y="0"/>
              <a:ext cx="956784" cy="812800"/>
            </a:xfrm>
            <a:custGeom>
              <a:avLst/>
              <a:gdLst/>
              <a:ahLst/>
              <a:cxnLst/>
              <a:rect r="r" b="b" t="t" l="l"/>
              <a:pathLst>
                <a:path h="812800" w="956784">
                  <a:moveTo>
                    <a:pt x="478392" y="0"/>
                  </a:moveTo>
                  <a:cubicBezTo>
                    <a:pt x="214183" y="0"/>
                    <a:pt x="0" y="181951"/>
                    <a:pt x="0" y="406400"/>
                  </a:cubicBezTo>
                  <a:cubicBezTo>
                    <a:pt x="0" y="630849"/>
                    <a:pt x="214183" y="812800"/>
                    <a:pt x="478392" y="812800"/>
                  </a:cubicBezTo>
                  <a:cubicBezTo>
                    <a:pt x="742600" y="812800"/>
                    <a:pt x="956784" y="630849"/>
                    <a:pt x="956784" y="406400"/>
                  </a:cubicBezTo>
                  <a:cubicBezTo>
                    <a:pt x="956784" y="181951"/>
                    <a:pt x="742600" y="0"/>
                    <a:pt x="478392" y="0"/>
                  </a:cubicBezTo>
                  <a:close/>
                </a:path>
              </a:pathLst>
            </a:custGeom>
            <a:solidFill>
              <a:srgbClr val="4F772D"/>
            </a:solidFill>
          </p:spPr>
        </p:sp>
        <p:sp>
          <p:nvSpPr>
            <p:cNvPr name="TextBox 79" id="79"/>
            <p:cNvSpPr txBox="true"/>
            <p:nvPr/>
          </p:nvSpPr>
          <p:spPr>
            <a:xfrm>
              <a:off x="89698" y="19050"/>
              <a:ext cx="777387" cy="717550"/>
            </a:xfrm>
            <a:prstGeom prst="rect">
              <a:avLst/>
            </a:prstGeom>
          </p:spPr>
          <p:txBody>
            <a:bodyPr anchor="ctr" rtlCol="false" tIns="50800" lIns="50800" bIns="50800" rIns="50800"/>
            <a:lstStyle/>
            <a:p>
              <a:pPr algn="ctr">
                <a:lnSpc>
                  <a:spcPts val="3779"/>
                </a:lnSpc>
              </a:pPr>
            </a:p>
          </p:txBody>
        </p:sp>
      </p:grpSp>
      <p:grpSp>
        <p:nvGrpSpPr>
          <p:cNvPr name="Group 80" id="80"/>
          <p:cNvGrpSpPr/>
          <p:nvPr/>
        </p:nvGrpSpPr>
        <p:grpSpPr>
          <a:xfrm rot="0">
            <a:off x="5546964" y="12177221"/>
            <a:ext cx="521821" cy="443294"/>
            <a:chOff x="0" y="0"/>
            <a:chExt cx="956784" cy="812800"/>
          </a:xfrm>
        </p:grpSpPr>
        <p:sp>
          <p:nvSpPr>
            <p:cNvPr name="Freeform 81" id="81"/>
            <p:cNvSpPr/>
            <p:nvPr/>
          </p:nvSpPr>
          <p:spPr>
            <a:xfrm flipH="false" flipV="false" rot="0">
              <a:off x="0" y="0"/>
              <a:ext cx="956784" cy="812800"/>
            </a:xfrm>
            <a:custGeom>
              <a:avLst/>
              <a:gdLst/>
              <a:ahLst/>
              <a:cxnLst/>
              <a:rect r="r" b="b" t="t" l="l"/>
              <a:pathLst>
                <a:path h="812800" w="956784">
                  <a:moveTo>
                    <a:pt x="478392" y="0"/>
                  </a:moveTo>
                  <a:cubicBezTo>
                    <a:pt x="214183" y="0"/>
                    <a:pt x="0" y="181951"/>
                    <a:pt x="0" y="406400"/>
                  </a:cubicBezTo>
                  <a:cubicBezTo>
                    <a:pt x="0" y="630849"/>
                    <a:pt x="214183" y="812800"/>
                    <a:pt x="478392" y="812800"/>
                  </a:cubicBezTo>
                  <a:cubicBezTo>
                    <a:pt x="742600" y="812800"/>
                    <a:pt x="956784" y="630849"/>
                    <a:pt x="956784" y="406400"/>
                  </a:cubicBezTo>
                  <a:cubicBezTo>
                    <a:pt x="956784" y="181951"/>
                    <a:pt x="742600" y="0"/>
                    <a:pt x="478392" y="0"/>
                  </a:cubicBezTo>
                  <a:close/>
                </a:path>
              </a:pathLst>
            </a:custGeom>
            <a:solidFill>
              <a:srgbClr val="4F772D"/>
            </a:solidFill>
          </p:spPr>
        </p:sp>
        <p:sp>
          <p:nvSpPr>
            <p:cNvPr name="TextBox 82" id="82"/>
            <p:cNvSpPr txBox="true"/>
            <p:nvPr/>
          </p:nvSpPr>
          <p:spPr>
            <a:xfrm>
              <a:off x="89698" y="19050"/>
              <a:ext cx="777387" cy="717550"/>
            </a:xfrm>
            <a:prstGeom prst="rect">
              <a:avLst/>
            </a:prstGeom>
          </p:spPr>
          <p:txBody>
            <a:bodyPr anchor="ctr" rtlCol="false" tIns="50800" lIns="50800" bIns="50800" rIns="50800"/>
            <a:lstStyle/>
            <a:p>
              <a:pPr algn="ctr">
                <a:lnSpc>
                  <a:spcPts val="3779"/>
                </a:lnSpc>
              </a:pPr>
            </a:p>
          </p:txBody>
        </p:sp>
      </p:grpSp>
      <p:grpSp>
        <p:nvGrpSpPr>
          <p:cNvPr name="Group 83" id="83"/>
          <p:cNvGrpSpPr/>
          <p:nvPr/>
        </p:nvGrpSpPr>
        <p:grpSpPr>
          <a:xfrm rot="0">
            <a:off x="5552403" y="12983183"/>
            <a:ext cx="521821" cy="443294"/>
            <a:chOff x="0" y="0"/>
            <a:chExt cx="956784" cy="812800"/>
          </a:xfrm>
        </p:grpSpPr>
        <p:sp>
          <p:nvSpPr>
            <p:cNvPr name="Freeform 84" id="84"/>
            <p:cNvSpPr/>
            <p:nvPr/>
          </p:nvSpPr>
          <p:spPr>
            <a:xfrm flipH="false" flipV="false" rot="0">
              <a:off x="0" y="0"/>
              <a:ext cx="956784" cy="812800"/>
            </a:xfrm>
            <a:custGeom>
              <a:avLst/>
              <a:gdLst/>
              <a:ahLst/>
              <a:cxnLst/>
              <a:rect r="r" b="b" t="t" l="l"/>
              <a:pathLst>
                <a:path h="812800" w="956784">
                  <a:moveTo>
                    <a:pt x="478392" y="0"/>
                  </a:moveTo>
                  <a:cubicBezTo>
                    <a:pt x="214183" y="0"/>
                    <a:pt x="0" y="181951"/>
                    <a:pt x="0" y="406400"/>
                  </a:cubicBezTo>
                  <a:cubicBezTo>
                    <a:pt x="0" y="630849"/>
                    <a:pt x="214183" y="812800"/>
                    <a:pt x="478392" y="812800"/>
                  </a:cubicBezTo>
                  <a:cubicBezTo>
                    <a:pt x="742600" y="812800"/>
                    <a:pt x="956784" y="630849"/>
                    <a:pt x="956784" y="406400"/>
                  </a:cubicBezTo>
                  <a:cubicBezTo>
                    <a:pt x="956784" y="181951"/>
                    <a:pt x="742600" y="0"/>
                    <a:pt x="478392" y="0"/>
                  </a:cubicBezTo>
                  <a:close/>
                </a:path>
              </a:pathLst>
            </a:custGeom>
            <a:solidFill>
              <a:srgbClr val="4F772D"/>
            </a:solidFill>
          </p:spPr>
        </p:sp>
        <p:sp>
          <p:nvSpPr>
            <p:cNvPr name="TextBox 85" id="85"/>
            <p:cNvSpPr txBox="true"/>
            <p:nvPr/>
          </p:nvSpPr>
          <p:spPr>
            <a:xfrm>
              <a:off x="89698" y="19050"/>
              <a:ext cx="777387" cy="717550"/>
            </a:xfrm>
            <a:prstGeom prst="rect">
              <a:avLst/>
            </a:prstGeom>
          </p:spPr>
          <p:txBody>
            <a:bodyPr anchor="ctr" rtlCol="false" tIns="50800" lIns="50800" bIns="50800" rIns="50800"/>
            <a:lstStyle/>
            <a:p>
              <a:pPr algn="ctr">
                <a:lnSpc>
                  <a:spcPts val="3779"/>
                </a:lnSpc>
              </a:pPr>
            </a:p>
          </p:txBody>
        </p:sp>
      </p:grpSp>
      <p:grpSp>
        <p:nvGrpSpPr>
          <p:cNvPr name="Group 86" id="86"/>
          <p:cNvGrpSpPr/>
          <p:nvPr/>
        </p:nvGrpSpPr>
        <p:grpSpPr>
          <a:xfrm rot="0">
            <a:off x="5547726" y="13816329"/>
            <a:ext cx="521821" cy="443294"/>
            <a:chOff x="0" y="0"/>
            <a:chExt cx="956784" cy="812800"/>
          </a:xfrm>
        </p:grpSpPr>
        <p:sp>
          <p:nvSpPr>
            <p:cNvPr name="Freeform 87" id="87"/>
            <p:cNvSpPr/>
            <p:nvPr/>
          </p:nvSpPr>
          <p:spPr>
            <a:xfrm flipH="false" flipV="false" rot="0">
              <a:off x="0" y="0"/>
              <a:ext cx="956784" cy="812800"/>
            </a:xfrm>
            <a:custGeom>
              <a:avLst/>
              <a:gdLst/>
              <a:ahLst/>
              <a:cxnLst/>
              <a:rect r="r" b="b" t="t" l="l"/>
              <a:pathLst>
                <a:path h="812800" w="956784">
                  <a:moveTo>
                    <a:pt x="478392" y="0"/>
                  </a:moveTo>
                  <a:cubicBezTo>
                    <a:pt x="214183" y="0"/>
                    <a:pt x="0" y="181951"/>
                    <a:pt x="0" y="406400"/>
                  </a:cubicBezTo>
                  <a:cubicBezTo>
                    <a:pt x="0" y="630849"/>
                    <a:pt x="214183" y="812800"/>
                    <a:pt x="478392" y="812800"/>
                  </a:cubicBezTo>
                  <a:cubicBezTo>
                    <a:pt x="742600" y="812800"/>
                    <a:pt x="956784" y="630849"/>
                    <a:pt x="956784" y="406400"/>
                  </a:cubicBezTo>
                  <a:cubicBezTo>
                    <a:pt x="956784" y="181951"/>
                    <a:pt x="742600" y="0"/>
                    <a:pt x="478392" y="0"/>
                  </a:cubicBezTo>
                  <a:close/>
                </a:path>
              </a:pathLst>
            </a:custGeom>
            <a:solidFill>
              <a:srgbClr val="4F772D"/>
            </a:solidFill>
          </p:spPr>
        </p:sp>
        <p:sp>
          <p:nvSpPr>
            <p:cNvPr name="TextBox 88" id="88"/>
            <p:cNvSpPr txBox="true"/>
            <p:nvPr/>
          </p:nvSpPr>
          <p:spPr>
            <a:xfrm>
              <a:off x="89698" y="19050"/>
              <a:ext cx="777387" cy="717550"/>
            </a:xfrm>
            <a:prstGeom prst="rect">
              <a:avLst/>
            </a:prstGeom>
          </p:spPr>
          <p:txBody>
            <a:bodyPr anchor="ctr" rtlCol="false" tIns="50800" lIns="50800" bIns="50800" rIns="50800"/>
            <a:lstStyle/>
            <a:p>
              <a:pPr algn="ctr">
                <a:lnSpc>
                  <a:spcPts val="3779"/>
                </a:lnSpc>
              </a:pPr>
            </a:p>
          </p:txBody>
        </p:sp>
      </p:grpSp>
      <p:grpSp>
        <p:nvGrpSpPr>
          <p:cNvPr name="Group 89" id="89"/>
          <p:cNvGrpSpPr/>
          <p:nvPr/>
        </p:nvGrpSpPr>
        <p:grpSpPr>
          <a:xfrm rot="0">
            <a:off x="10577294" y="11227645"/>
            <a:ext cx="633374" cy="633374"/>
            <a:chOff x="0" y="0"/>
            <a:chExt cx="812800" cy="812800"/>
          </a:xfrm>
        </p:grpSpPr>
        <p:sp>
          <p:nvSpPr>
            <p:cNvPr name="Freeform 90" id="9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91" id="91"/>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grpSp>
        <p:nvGrpSpPr>
          <p:cNvPr name="Group 92" id="92"/>
          <p:cNvGrpSpPr/>
          <p:nvPr/>
        </p:nvGrpSpPr>
        <p:grpSpPr>
          <a:xfrm rot="0">
            <a:off x="10577294" y="12218540"/>
            <a:ext cx="633374" cy="633374"/>
            <a:chOff x="0" y="0"/>
            <a:chExt cx="812800" cy="812800"/>
          </a:xfrm>
        </p:grpSpPr>
        <p:sp>
          <p:nvSpPr>
            <p:cNvPr name="Freeform 93" id="9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94" id="94"/>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grpSp>
        <p:nvGrpSpPr>
          <p:cNvPr name="Group 95" id="95"/>
          <p:cNvGrpSpPr/>
          <p:nvPr/>
        </p:nvGrpSpPr>
        <p:grpSpPr>
          <a:xfrm rot="0">
            <a:off x="10577294" y="13245022"/>
            <a:ext cx="633374" cy="633374"/>
            <a:chOff x="0" y="0"/>
            <a:chExt cx="812800" cy="812800"/>
          </a:xfrm>
        </p:grpSpPr>
        <p:sp>
          <p:nvSpPr>
            <p:cNvPr name="Freeform 96" id="9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97" id="97"/>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grpSp>
        <p:nvGrpSpPr>
          <p:cNvPr name="Group 98" id="98"/>
          <p:cNvGrpSpPr/>
          <p:nvPr/>
        </p:nvGrpSpPr>
        <p:grpSpPr>
          <a:xfrm rot="0">
            <a:off x="10577294" y="14268921"/>
            <a:ext cx="633374" cy="633374"/>
            <a:chOff x="0" y="0"/>
            <a:chExt cx="812800" cy="812800"/>
          </a:xfrm>
        </p:grpSpPr>
        <p:sp>
          <p:nvSpPr>
            <p:cNvPr name="Freeform 99" id="9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772D">
                <a:alpha val="49804"/>
              </a:srgbClr>
            </a:solidFill>
          </p:spPr>
        </p:sp>
        <p:sp>
          <p:nvSpPr>
            <p:cNvPr name="TextBox 100" id="100"/>
            <p:cNvSpPr txBox="true"/>
            <p:nvPr/>
          </p:nvSpPr>
          <p:spPr>
            <a:xfrm>
              <a:off x="76200" y="28575"/>
              <a:ext cx="660400" cy="708025"/>
            </a:xfrm>
            <a:prstGeom prst="rect">
              <a:avLst/>
            </a:prstGeom>
          </p:spPr>
          <p:txBody>
            <a:bodyPr anchor="ctr" rtlCol="false" tIns="50800" lIns="50800" bIns="50800" rIns="50800"/>
            <a:lstStyle/>
            <a:p>
              <a:pPr algn="ctr">
                <a:lnSpc>
                  <a:spcPts val="3499"/>
                </a:lnSpc>
              </a:pPr>
            </a:p>
          </p:txBody>
        </p:sp>
      </p:grpSp>
      <p:sp>
        <p:nvSpPr>
          <p:cNvPr name="Freeform 101" id="101"/>
          <p:cNvSpPr/>
          <p:nvPr/>
        </p:nvSpPr>
        <p:spPr>
          <a:xfrm flipH="false" flipV="false" rot="0">
            <a:off x="10673125" y="11323475"/>
            <a:ext cx="441713" cy="441713"/>
          </a:xfrm>
          <a:custGeom>
            <a:avLst/>
            <a:gdLst/>
            <a:ahLst/>
            <a:cxnLst/>
            <a:rect r="r" b="b" t="t" l="l"/>
            <a:pathLst>
              <a:path h="441713" w="441713">
                <a:moveTo>
                  <a:pt x="0" y="0"/>
                </a:moveTo>
                <a:lnTo>
                  <a:pt x="441713" y="0"/>
                </a:lnTo>
                <a:lnTo>
                  <a:pt x="441713" y="441713"/>
                </a:lnTo>
                <a:lnTo>
                  <a:pt x="0" y="441713"/>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102" id="102"/>
          <p:cNvSpPr/>
          <p:nvPr/>
        </p:nvSpPr>
        <p:spPr>
          <a:xfrm flipH="false" flipV="false" rot="0">
            <a:off x="10690508" y="12324491"/>
            <a:ext cx="418740" cy="418740"/>
          </a:xfrm>
          <a:custGeom>
            <a:avLst/>
            <a:gdLst/>
            <a:ahLst/>
            <a:cxnLst/>
            <a:rect r="r" b="b" t="t" l="l"/>
            <a:pathLst>
              <a:path h="418740" w="418740">
                <a:moveTo>
                  <a:pt x="0" y="0"/>
                </a:moveTo>
                <a:lnTo>
                  <a:pt x="418740" y="0"/>
                </a:lnTo>
                <a:lnTo>
                  <a:pt x="418740" y="418739"/>
                </a:lnTo>
                <a:lnTo>
                  <a:pt x="0" y="418739"/>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03" id="103"/>
          <p:cNvSpPr/>
          <p:nvPr/>
        </p:nvSpPr>
        <p:spPr>
          <a:xfrm flipH="false" flipV="false" rot="0">
            <a:off x="5521278" y="10246746"/>
            <a:ext cx="640669" cy="640669"/>
          </a:xfrm>
          <a:custGeom>
            <a:avLst/>
            <a:gdLst/>
            <a:ahLst/>
            <a:cxnLst/>
            <a:rect r="r" b="b" t="t" l="l"/>
            <a:pathLst>
              <a:path h="640669" w="640669">
                <a:moveTo>
                  <a:pt x="0" y="0"/>
                </a:moveTo>
                <a:lnTo>
                  <a:pt x="640670" y="0"/>
                </a:lnTo>
                <a:lnTo>
                  <a:pt x="640670" y="640669"/>
                </a:lnTo>
                <a:lnTo>
                  <a:pt x="0" y="640669"/>
                </a:lnTo>
                <a:lnTo>
                  <a:pt x="0" y="0"/>
                </a:lnTo>
                <a:close/>
              </a:path>
            </a:pathLst>
          </a:custGeom>
          <a:blipFill>
            <a:blip r:embed="rId18">
              <a:extLst>
                <a:ext uri="{96DAC541-7B7A-43D3-8B79-37D633B846F1}">
                  <asvg:svgBlip xmlns:asvg="http://schemas.microsoft.com/office/drawing/2016/SVG/main" r:embed="rId19"/>
                </a:ext>
              </a:extLst>
            </a:blip>
            <a:stretch>
              <a:fillRect l="0" t="0" r="0" b="0"/>
            </a:stretch>
          </a:blipFill>
        </p:spPr>
      </p:sp>
      <p:sp>
        <p:nvSpPr>
          <p:cNvPr name="Freeform 104" id="104"/>
          <p:cNvSpPr/>
          <p:nvPr/>
        </p:nvSpPr>
        <p:spPr>
          <a:xfrm flipH="false" flipV="false" rot="0">
            <a:off x="911412" y="10259508"/>
            <a:ext cx="685595" cy="660664"/>
          </a:xfrm>
          <a:custGeom>
            <a:avLst/>
            <a:gdLst/>
            <a:ahLst/>
            <a:cxnLst/>
            <a:rect r="r" b="b" t="t" l="l"/>
            <a:pathLst>
              <a:path h="660664" w="685595">
                <a:moveTo>
                  <a:pt x="0" y="0"/>
                </a:moveTo>
                <a:lnTo>
                  <a:pt x="685595" y="0"/>
                </a:lnTo>
                <a:lnTo>
                  <a:pt x="685595" y="660664"/>
                </a:lnTo>
                <a:lnTo>
                  <a:pt x="0" y="660664"/>
                </a:lnTo>
                <a:lnTo>
                  <a:pt x="0" y="0"/>
                </a:lnTo>
                <a:close/>
              </a:path>
            </a:pathLst>
          </a:custGeom>
          <a:blipFill>
            <a:blip r:embed="rId20">
              <a:extLst>
                <a:ext uri="{96DAC541-7B7A-43D3-8B79-37D633B846F1}">
                  <asvg:svgBlip xmlns:asvg="http://schemas.microsoft.com/office/drawing/2016/SVG/main" r:embed="rId21"/>
                </a:ext>
              </a:extLst>
            </a:blip>
            <a:stretch>
              <a:fillRect l="0" t="0" r="0" b="0"/>
            </a:stretch>
          </a:blipFill>
        </p:spPr>
      </p:sp>
      <p:sp>
        <p:nvSpPr>
          <p:cNvPr name="Freeform 105" id="105"/>
          <p:cNvSpPr/>
          <p:nvPr/>
        </p:nvSpPr>
        <p:spPr>
          <a:xfrm flipH="false" flipV="false" rot="0">
            <a:off x="878962" y="15294516"/>
            <a:ext cx="659877" cy="621484"/>
          </a:xfrm>
          <a:custGeom>
            <a:avLst/>
            <a:gdLst/>
            <a:ahLst/>
            <a:cxnLst/>
            <a:rect r="r" b="b" t="t" l="l"/>
            <a:pathLst>
              <a:path h="621484" w="659877">
                <a:moveTo>
                  <a:pt x="0" y="0"/>
                </a:moveTo>
                <a:lnTo>
                  <a:pt x="659877" y="0"/>
                </a:lnTo>
                <a:lnTo>
                  <a:pt x="659877" y="621484"/>
                </a:lnTo>
                <a:lnTo>
                  <a:pt x="0" y="621484"/>
                </a:lnTo>
                <a:lnTo>
                  <a:pt x="0" y="0"/>
                </a:lnTo>
                <a:close/>
              </a:path>
            </a:pathLst>
          </a:custGeom>
          <a:blipFill>
            <a:blip r:embed="rId22">
              <a:extLst>
                <a:ext uri="{96DAC541-7B7A-43D3-8B79-37D633B846F1}">
                  <asvg:svgBlip xmlns:asvg="http://schemas.microsoft.com/office/drawing/2016/SVG/main" r:embed="rId23"/>
                </a:ext>
              </a:extLst>
            </a:blip>
            <a:stretch>
              <a:fillRect l="0" t="0" r="0" b="0"/>
            </a:stretch>
          </a:blipFill>
        </p:spPr>
      </p:sp>
      <p:grpSp>
        <p:nvGrpSpPr>
          <p:cNvPr name="Group 106" id="106"/>
          <p:cNvGrpSpPr/>
          <p:nvPr/>
        </p:nvGrpSpPr>
        <p:grpSpPr>
          <a:xfrm rot="0">
            <a:off x="152727" y="7102420"/>
            <a:ext cx="7933964" cy="741577"/>
            <a:chOff x="0" y="0"/>
            <a:chExt cx="1421677" cy="132882"/>
          </a:xfrm>
        </p:grpSpPr>
        <p:sp>
          <p:nvSpPr>
            <p:cNvPr name="Freeform 107" id="107"/>
            <p:cNvSpPr/>
            <p:nvPr/>
          </p:nvSpPr>
          <p:spPr>
            <a:xfrm flipH="false" flipV="false" rot="0">
              <a:off x="0" y="0"/>
              <a:ext cx="1421677" cy="132882"/>
            </a:xfrm>
            <a:custGeom>
              <a:avLst/>
              <a:gdLst/>
              <a:ahLst/>
              <a:cxnLst/>
              <a:rect r="r" b="b" t="t" l="l"/>
              <a:pathLst>
                <a:path h="132882" w="1421677">
                  <a:moveTo>
                    <a:pt x="0" y="0"/>
                  </a:moveTo>
                  <a:lnTo>
                    <a:pt x="1421677" y="0"/>
                  </a:lnTo>
                  <a:lnTo>
                    <a:pt x="1421677" y="132882"/>
                  </a:lnTo>
                  <a:lnTo>
                    <a:pt x="0" y="132882"/>
                  </a:lnTo>
                  <a:close/>
                </a:path>
              </a:pathLst>
            </a:custGeom>
            <a:solidFill>
              <a:srgbClr val="4F772D">
                <a:alpha val="31765"/>
              </a:srgbClr>
            </a:solidFill>
          </p:spPr>
        </p:sp>
        <p:sp>
          <p:nvSpPr>
            <p:cNvPr name="TextBox 108" id="108"/>
            <p:cNvSpPr txBox="true"/>
            <p:nvPr/>
          </p:nvSpPr>
          <p:spPr>
            <a:xfrm>
              <a:off x="0" y="-47625"/>
              <a:ext cx="1421677" cy="180507"/>
            </a:xfrm>
            <a:prstGeom prst="rect">
              <a:avLst/>
            </a:prstGeom>
          </p:spPr>
          <p:txBody>
            <a:bodyPr anchor="ctr" rtlCol="false" tIns="50800" lIns="50800" bIns="50800" rIns="50800"/>
            <a:lstStyle/>
            <a:p>
              <a:pPr algn="ctr">
                <a:lnSpc>
                  <a:spcPts val="3499"/>
                </a:lnSpc>
              </a:pPr>
            </a:p>
          </p:txBody>
        </p:sp>
      </p:grpSp>
      <p:sp>
        <p:nvSpPr>
          <p:cNvPr name="Freeform 109" id="109"/>
          <p:cNvSpPr/>
          <p:nvPr/>
        </p:nvSpPr>
        <p:spPr>
          <a:xfrm flipH="false" flipV="false" rot="0">
            <a:off x="986685" y="8127699"/>
            <a:ext cx="788151" cy="744803"/>
          </a:xfrm>
          <a:custGeom>
            <a:avLst/>
            <a:gdLst/>
            <a:ahLst/>
            <a:cxnLst/>
            <a:rect r="r" b="b" t="t" l="l"/>
            <a:pathLst>
              <a:path h="744803" w="788151">
                <a:moveTo>
                  <a:pt x="0" y="0"/>
                </a:moveTo>
                <a:lnTo>
                  <a:pt x="788151" y="0"/>
                </a:lnTo>
                <a:lnTo>
                  <a:pt x="788151" y="744803"/>
                </a:lnTo>
                <a:lnTo>
                  <a:pt x="0" y="744803"/>
                </a:lnTo>
                <a:lnTo>
                  <a:pt x="0" y="0"/>
                </a:lnTo>
                <a:close/>
              </a:path>
            </a:pathLst>
          </a:custGeom>
          <a:blipFill>
            <a:blip r:embed="rId24"/>
            <a:stretch>
              <a:fillRect l="0" t="0" r="0" b="0"/>
            </a:stretch>
          </a:blipFill>
        </p:spPr>
      </p:sp>
      <p:sp>
        <p:nvSpPr>
          <p:cNvPr name="Freeform 110" id="110"/>
          <p:cNvSpPr/>
          <p:nvPr/>
        </p:nvSpPr>
        <p:spPr>
          <a:xfrm flipH="false" flipV="false" rot="0">
            <a:off x="3155972" y="8169998"/>
            <a:ext cx="705888" cy="698829"/>
          </a:xfrm>
          <a:custGeom>
            <a:avLst/>
            <a:gdLst/>
            <a:ahLst/>
            <a:cxnLst/>
            <a:rect r="r" b="b" t="t" l="l"/>
            <a:pathLst>
              <a:path h="698829" w="705888">
                <a:moveTo>
                  <a:pt x="0" y="0"/>
                </a:moveTo>
                <a:lnTo>
                  <a:pt x="705888" y="0"/>
                </a:lnTo>
                <a:lnTo>
                  <a:pt x="705888" y="698829"/>
                </a:lnTo>
                <a:lnTo>
                  <a:pt x="0" y="698829"/>
                </a:lnTo>
                <a:lnTo>
                  <a:pt x="0" y="0"/>
                </a:lnTo>
                <a:close/>
              </a:path>
            </a:pathLst>
          </a:custGeom>
          <a:blipFill>
            <a:blip r:embed="rId25">
              <a:extLst>
                <a:ext uri="{96DAC541-7B7A-43D3-8B79-37D633B846F1}">
                  <asvg:svgBlip xmlns:asvg="http://schemas.microsoft.com/office/drawing/2016/SVG/main" r:embed="rId26"/>
                </a:ext>
              </a:extLst>
            </a:blip>
            <a:stretch>
              <a:fillRect l="0" t="0" r="0" b="0"/>
            </a:stretch>
          </a:blipFill>
        </p:spPr>
      </p:sp>
      <p:sp>
        <p:nvSpPr>
          <p:cNvPr name="Freeform 111" id="111"/>
          <p:cNvSpPr/>
          <p:nvPr/>
        </p:nvSpPr>
        <p:spPr>
          <a:xfrm flipH="false" flipV="false" rot="0">
            <a:off x="5376580" y="8079329"/>
            <a:ext cx="475063" cy="833444"/>
          </a:xfrm>
          <a:custGeom>
            <a:avLst/>
            <a:gdLst/>
            <a:ahLst/>
            <a:cxnLst/>
            <a:rect r="r" b="b" t="t" l="l"/>
            <a:pathLst>
              <a:path h="833444" w="475063">
                <a:moveTo>
                  <a:pt x="0" y="0"/>
                </a:moveTo>
                <a:lnTo>
                  <a:pt x="475063" y="0"/>
                </a:lnTo>
                <a:lnTo>
                  <a:pt x="475063" y="833444"/>
                </a:lnTo>
                <a:lnTo>
                  <a:pt x="0" y="833444"/>
                </a:lnTo>
                <a:lnTo>
                  <a:pt x="0" y="0"/>
                </a:lnTo>
                <a:close/>
              </a:path>
            </a:pathLst>
          </a:custGeom>
          <a:blipFill>
            <a:blip r:embed="rId27">
              <a:extLst>
                <a:ext uri="{96DAC541-7B7A-43D3-8B79-37D633B846F1}">
                  <asvg:svgBlip xmlns:asvg="http://schemas.microsoft.com/office/drawing/2016/SVG/main" r:embed="rId28"/>
                </a:ext>
              </a:extLst>
            </a:blip>
            <a:stretch>
              <a:fillRect l="0" t="0" r="0" b="0"/>
            </a:stretch>
          </a:blipFill>
        </p:spPr>
      </p:sp>
      <p:sp>
        <p:nvSpPr>
          <p:cNvPr name="Freeform 112" id="112"/>
          <p:cNvSpPr/>
          <p:nvPr/>
        </p:nvSpPr>
        <p:spPr>
          <a:xfrm flipH="false" flipV="false" rot="0">
            <a:off x="10086838" y="10274889"/>
            <a:ext cx="768672" cy="703335"/>
          </a:xfrm>
          <a:custGeom>
            <a:avLst/>
            <a:gdLst/>
            <a:ahLst/>
            <a:cxnLst/>
            <a:rect r="r" b="b" t="t" l="l"/>
            <a:pathLst>
              <a:path h="703335" w="768672">
                <a:moveTo>
                  <a:pt x="0" y="0"/>
                </a:moveTo>
                <a:lnTo>
                  <a:pt x="768671" y="0"/>
                </a:lnTo>
                <a:lnTo>
                  <a:pt x="768671" y="703335"/>
                </a:lnTo>
                <a:lnTo>
                  <a:pt x="0" y="703335"/>
                </a:lnTo>
                <a:lnTo>
                  <a:pt x="0" y="0"/>
                </a:lnTo>
                <a:close/>
              </a:path>
            </a:pathLst>
          </a:custGeom>
          <a:blipFill>
            <a:blip r:embed="rId29"/>
            <a:stretch>
              <a:fillRect l="0" t="0" r="0" b="0"/>
            </a:stretch>
          </a:blipFill>
        </p:spPr>
      </p:sp>
      <p:sp>
        <p:nvSpPr>
          <p:cNvPr name="Freeform 113" id="113"/>
          <p:cNvSpPr/>
          <p:nvPr/>
        </p:nvSpPr>
        <p:spPr>
          <a:xfrm flipH="false" flipV="false" rot="0">
            <a:off x="10725480" y="14373696"/>
            <a:ext cx="389357" cy="411773"/>
          </a:xfrm>
          <a:custGeom>
            <a:avLst/>
            <a:gdLst/>
            <a:ahLst/>
            <a:cxnLst/>
            <a:rect r="r" b="b" t="t" l="l"/>
            <a:pathLst>
              <a:path h="411773" w="389357">
                <a:moveTo>
                  <a:pt x="0" y="0"/>
                </a:moveTo>
                <a:lnTo>
                  <a:pt x="389358" y="0"/>
                </a:lnTo>
                <a:lnTo>
                  <a:pt x="389358" y="411773"/>
                </a:lnTo>
                <a:lnTo>
                  <a:pt x="0" y="411773"/>
                </a:lnTo>
                <a:lnTo>
                  <a:pt x="0" y="0"/>
                </a:lnTo>
                <a:close/>
              </a:path>
            </a:pathLst>
          </a:custGeom>
          <a:blipFill>
            <a:blip r:embed="rId30">
              <a:extLst>
                <a:ext uri="{96DAC541-7B7A-43D3-8B79-37D633B846F1}">
                  <asvg:svgBlip xmlns:asvg="http://schemas.microsoft.com/office/drawing/2016/SVG/main" r:embed="rId31"/>
                </a:ext>
              </a:extLst>
            </a:blip>
            <a:stretch>
              <a:fillRect l="0" t="0" r="0" b="0"/>
            </a:stretch>
          </a:blipFill>
        </p:spPr>
      </p:sp>
      <p:sp>
        <p:nvSpPr>
          <p:cNvPr name="Freeform 114" id="114"/>
          <p:cNvSpPr/>
          <p:nvPr/>
        </p:nvSpPr>
        <p:spPr>
          <a:xfrm flipH="false" flipV="false" rot="0">
            <a:off x="10629763" y="13245455"/>
            <a:ext cx="548354" cy="548354"/>
          </a:xfrm>
          <a:custGeom>
            <a:avLst/>
            <a:gdLst/>
            <a:ahLst/>
            <a:cxnLst/>
            <a:rect r="r" b="b" t="t" l="l"/>
            <a:pathLst>
              <a:path h="548354" w="548354">
                <a:moveTo>
                  <a:pt x="0" y="0"/>
                </a:moveTo>
                <a:lnTo>
                  <a:pt x="548353" y="0"/>
                </a:lnTo>
                <a:lnTo>
                  <a:pt x="548353" y="548353"/>
                </a:lnTo>
                <a:lnTo>
                  <a:pt x="0" y="548353"/>
                </a:lnTo>
                <a:lnTo>
                  <a:pt x="0" y="0"/>
                </a:lnTo>
                <a:close/>
              </a:path>
            </a:pathLst>
          </a:custGeom>
          <a:blipFill>
            <a:blip r:embed="rId32">
              <a:extLst>
                <a:ext uri="{96DAC541-7B7A-43D3-8B79-37D633B846F1}">
                  <asvg:svgBlip xmlns:asvg="http://schemas.microsoft.com/office/drawing/2016/SVG/main" r:embed="rId33"/>
                </a:ext>
              </a:extLst>
            </a:blip>
            <a:stretch>
              <a:fillRect l="0" t="0" r="0" b="0"/>
            </a:stretch>
          </a:blipFill>
        </p:spPr>
      </p:sp>
      <p:sp>
        <p:nvSpPr>
          <p:cNvPr name="Freeform 115" id="115"/>
          <p:cNvSpPr/>
          <p:nvPr/>
        </p:nvSpPr>
        <p:spPr>
          <a:xfrm flipH="false" flipV="false" rot="0">
            <a:off x="13212699" y="17927861"/>
            <a:ext cx="1487002" cy="3232613"/>
          </a:xfrm>
          <a:custGeom>
            <a:avLst/>
            <a:gdLst/>
            <a:ahLst/>
            <a:cxnLst/>
            <a:rect r="r" b="b" t="t" l="l"/>
            <a:pathLst>
              <a:path h="3232613" w="1487002">
                <a:moveTo>
                  <a:pt x="0" y="0"/>
                </a:moveTo>
                <a:lnTo>
                  <a:pt x="1487002" y="0"/>
                </a:lnTo>
                <a:lnTo>
                  <a:pt x="1487002" y="3232613"/>
                </a:lnTo>
                <a:lnTo>
                  <a:pt x="0" y="3232613"/>
                </a:lnTo>
                <a:lnTo>
                  <a:pt x="0" y="0"/>
                </a:lnTo>
                <a:close/>
              </a:path>
            </a:pathLst>
          </a:custGeom>
          <a:blipFill>
            <a:blip r:embed="rId34">
              <a:extLst>
                <a:ext uri="{96DAC541-7B7A-43D3-8B79-37D633B846F1}">
                  <asvg:svgBlip xmlns:asvg="http://schemas.microsoft.com/office/drawing/2016/SVG/main" r:embed="rId35"/>
                </a:ext>
              </a:extLst>
            </a:blip>
            <a:stretch>
              <a:fillRect l="0" t="0" r="0" b="0"/>
            </a:stretch>
          </a:blipFill>
        </p:spPr>
      </p:sp>
      <p:sp>
        <p:nvSpPr>
          <p:cNvPr name="Freeform 116" id="116"/>
          <p:cNvSpPr/>
          <p:nvPr/>
        </p:nvSpPr>
        <p:spPr>
          <a:xfrm flipH="false" flipV="false" rot="0">
            <a:off x="739295" y="17599842"/>
            <a:ext cx="666716" cy="652378"/>
          </a:xfrm>
          <a:custGeom>
            <a:avLst/>
            <a:gdLst/>
            <a:ahLst/>
            <a:cxnLst/>
            <a:rect r="r" b="b" t="t" l="l"/>
            <a:pathLst>
              <a:path h="652378" w="666716">
                <a:moveTo>
                  <a:pt x="0" y="0"/>
                </a:moveTo>
                <a:lnTo>
                  <a:pt x="666717" y="0"/>
                </a:lnTo>
                <a:lnTo>
                  <a:pt x="666717" y="652378"/>
                </a:lnTo>
                <a:lnTo>
                  <a:pt x="0" y="652378"/>
                </a:lnTo>
                <a:lnTo>
                  <a:pt x="0" y="0"/>
                </a:lnTo>
                <a:close/>
              </a:path>
            </a:pathLst>
          </a:custGeom>
          <a:blipFill>
            <a:blip r:embed="rId36"/>
            <a:stretch>
              <a:fillRect l="0" t="0" r="0" b="0"/>
            </a:stretch>
          </a:blipFill>
        </p:spPr>
      </p:sp>
      <p:sp>
        <p:nvSpPr>
          <p:cNvPr name="TextBox 117" id="117"/>
          <p:cNvSpPr txBox="true"/>
          <p:nvPr/>
        </p:nvSpPr>
        <p:spPr>
          <a:xfrm rot="0">
            <a:off x="1254209" y="2948587"/>
            <a:ext cx="6946068" cy="422275"/>
          </a:xfrm>
          <a:prstGeom prst="rect">
            <a:avLst/>
          </a:prstGeom>
        </p:spPr>
        <p:txBody>
          <a:bodyPr anchor="t" rtlCol="false" tIns="0" lIns="0" bIns="0" rIns="0">
            <a:spAutoFit/>
          </a:bodyPr>
          <a:lstStyle/>
          <a:p>
            <a:pPr algn="l">
              <a:lnSpc>
                <a:spcPts val="3499"/>
              </a:lnSpc>
            </a:pPr>
            <a:r>
              <a:rPr lang="en-US" b="true" sz="2499" i="true">
                <a:solidFill>
                  <a:srgbClr val="000000"/>
                </a:solidFill>
                <a:latin typeface="TT Commons Pro Bold Italics"/>
                <a:ea typeface="TT Commons Pro Bold Italics"/>
                <a:cs typeface="TT Commons Pro Bold Italics"/>
                <a:sym typeface="TT Commons Pro Bold Italics"/>
              </a:rPr>
              <a:t>REFRESH YOUR SPACE. REDUCE YOUR WASTE</a:t>
            </a:r>
          </a:p>
        </p:txBody>
      </p:sp>
      <p:sp>
        <p:nvSpPr>
          <p:cNvPr name="TextBox 118" id="118"/>
          <p:cNvSpPr txBox="true"/>
          <p:nvPr/>
        </p:nvSpPr>
        <p:spPr>
          <a:xfrm rot="0">
            <a:off x="292674" y="230994"/>
            <a:ext cx="8852183" cy="1733533"/>
          </a:xfrm>
          <a:prstGeom prst="rect">
            <a:avLst/>
          </a:prstGeom>
        </p:spPr>
        <p:txBody>
          <a:bodyPr anchor="t" rtlCol="false" tIns="0" lIns="0" bIns="0" rIns="0">
            <a:spAutoFit/>
          </a:bodyPr>
          <a:lstStyle/>
          <a:p>
            <a:pPr algn="l">
              <a:lnSpc>
                <a:spcPts val="14175"/>
              </a:lnSpc>
            </a:pPr>
            <a:r>
              <a:rPr lang="en-US" sz="10125">
                <a:solidFill>
                  <a:srgbClr val="006838"/>
                </a:solidFill>
                <a:latin typeface="Anton"/>
                <a:ea typeface="Anton"/>
                <a:cs typeface="Anton"/>
                <a:sym typeface="Anton"/>
              </a:rPr>
              <a:t>IKEA</a:t>
            </a:r>
          </a:p>
        </p:txBody>
      </p:sp>
      <p:sp>
        <p:nvSpPr>
          <p:cNvPr name="TextBox 119" id="119"/>
          <p:cNvSpPr txBox="true"/>
          <p:nvPr/>
        </p:nvSpPr>
        <p:spPr>
          <a:xfrm rot="0">
            <a:off x="292674" y="1702974"/>
            <a:ext cx="9061943" cy="1259836"/>
          </a:xfrm>
          <a:prstGeom prst="rect">
            <a:avLst/>
          </a:prstGeom>
        </p:spPr>
        <p:txBody>
          <a:bodyPr anchor="t" rtlCol="false" tIns="0" lIns="0" bIns="0" rIns="0">
            <a:spAutoFit/>
          </a:bodyPr>
          <a:lstStyle/>
          <a:p>
            <a:pPr algn="l">
              <a:lnSpc>
                <a:spcPts val="10360"/>
              </a:lnSpc>
            </a:pPr>
            <a:r>
              <a:rPr lang="en-US" sz="7400" spc="1480">
                <a:solidFill>
                  <a:srgbClr val="8CC342"/>
                </a:solidFill>
                <a:latin typeface="Anton"/>
                <a:ea typeface="Anton"/>
                <a:cs typeface="Anton"/>
                <a:sym typeface="Anton"/>
              </a:rPr>
              <a:t>CIRCULAR LIVING+</a:t>
            </a:r>
          </a:p>
        </p:txBody>
      </p:sp>
      <p:sp>
        <p:nvSpPr>
          <p:cNvPr name="TextBox 120" id="120"/>
          <p:cNvSpPr txBox="true"/>
          <p:nvPr/>
        </p:nvSpPr>
        <p:spPr>
          <a:xfrm rot="0">
            <a:off x="849042" y="3912767"/>
            <a:ext cx="7338701" cy="422275"/>
          </a:xfrm>
          <a:prstGeom prst="rect">
            <a:avLst/>
          </a:prstGeom>
        </p:spPr>
        <p:txBody>
          <a:bodyPr anchor="t" rtlCol="false" tIns="0" lIns="0" bIns="0" rIns="0">
            <a:spAutoFit/>
          </a:bodyPr>
          <a:lstStyle/>
          <a:p>
            <a:pPr algn="l">
              <a:lnSpc>
                <a:spcPts val="3499"/>
              </a:lnSpc>
            </a:pPr>
            <a:r>
              <a:rPr lang="en-US" b="true" sz="2499" i="true" spc="232">
                <a:solidFill>
                  <a:srgbClr val="000000"/>
                </a:solidFill>
                <a:latin typeface="TT Commons Pro Bold Italics"/>
                <a:ea typeface="TT Commons Pro Bold Italics"/>
                <a:cs typeface="TT Commons Pro Bold Italics"/>
                <a:sym typeface="TT Commons Pro Bold Italics"/>
              </a:rPr>
              <a:t>IKEA A MOVE TOWARDS FUTURE</a:t>
            </a:r>
          </a:p>
        </p:txBody>
      </p:sp>
      <p:sp>
        <p:nvSpPr>
          <p:cNvPr name="TextBox 121" id="121"/>
          <p:cNvSpPr txBox="true"/>
          <p:nvPr/>
        </p:nvSpPr>
        <p:spPr>
          <a:xfrm rot="0">
            <a:off x="215376" y="4616613"/>
            <a:ext cx="7470580" cy="2422525"/>
          </a:xfrm>
          <a:prstGeom prst="rect">
            <a:avLst/>
          </a:prstGeom>
        </p:spPr>
        <p:txBody>
          <a:bodyPr anchor="t" rtlCol="false" tIns="0" lIns="0" bIns="0" rIns="0">
            <a:spAutoFit/>
          </a:bodyPr>
          <a:lstStyle/>
          <a:p>
            <a:pPr algn="l">
              <a:lnSpc>
                <a:spcPts val="3230"/>
              </a:lnSpc>
            </a:pPr>
            <a:r>
              <a:rPr lang="en-US" sz="1900">
                <a:solidFill>
                  <a:srgbClr val="000000"/>
                </a:solidFill>
                <a:latin typeface="TT Commons Pro"/>
                <a:ea typeface="TT Commons Pro"/>
                <a:cs typeface="TT Commons Pro"/>
                <a:sym typeface="TT Commons Pro"/>
              </a:rPr>
              <a:t>Ikea maintains its global leadership in affordable home furnishing with its globalised operations spread across 63 international markets and 504 stores (IKEA, 2026). The company is recognised for its low cost shopping and personalisation to customers. The company aims to become fully circular business by the end of 2030 with the objective of reuse, refurbish, repair and recycling.</a:t>
            </a:r>
          </a:p>
        </p:txBody>
      </p:sp>
      <p:sp>
        <p:nvSpPr>
          <p:cNvPr name="TextBox 122" id="122"/>
          <p:cNvSpPr txBox="true"/>
          <p:nvPr/>
        </p:nvSpPr>
        <p:spPr>
          <a:xfrm rot="0">
            <a:off x="739295" y="9188998"/>
            <a:ext cx="1282929" cy="199431"/>
          </a:xfrm>
          <a:prstGeom prst="rect">
            <a:avLst/>
          </a:prstGeom>
        </p:spPr>
        <p:txBody>
          <a:bodyPr anchor="t" rtlCol="false" tIns="0" lIns="0" bIns="0" rIns="0">
            <a:spAutoFit/>
          </a:bodyPr>
          <a:lstStyle/>
          <a:p>
            <a:pPr algn="ctr">
              <a:lnSpc>
                <a:spcPts val="1549"/>
              </a:lnSpc>
            </a:pPr>
            <a:r>
              <a:rPr lang="en-US" sz="1549" b="true">
                <a:solidFill>
                  <a:srgbClr val="000000"/>
                </a:solidFill>
                <a:latin typeface="TT Commons Pro Bold"/>
                <a:ea typeface="TT Commons Pro Bold"/>
                <a:cs typeface="TT Commons Pro Bold"/>
                <a:sym typeface="TT Commons Pro Bold"/>
              </a:rPr>
              <a:t>Reuse</a:t>
            </a:r>
          </a:p>
        </p:txBody>
      </p:sp>
      <p:sp>
        <p:nvSpPr>
          <p:cNvPr name="TextBox 123" id="123"/>
          <p:cNvSpPr txBox="true"/>
          <p:nvPr/>
        </p:nvSpPr>
        <p:spPr>
          <a:xfrm rot="0">
            <a:off x="2855971" y="9188998"/>
            <a:ext cx="1282929" cy="199431"/>
          </a:xfrm>
          <a:prstGeom prst="rect">
            <a:avLst/>
          </a:prstGeom>
        </p:spPr>
        <p:txBody>
          <a:bodyPr anchor="t" rtlCol="false" tIns="0" lIns="0" bIns="0" rIns="0">
            <a:spAutoFit/>
          </a:bodyPr>
          <a:lstStyle/>
          <a:p>
            <a:pPr algn="ctr">
              <a:lnSpc>
                <a:spcPts val="1549"/>
              </a:lnSpc>
            </a:pPr>
            <a:r>
              <a:rPr lang="en-US" sz="1549" b="true">
                <a:solidFill>
                  <a:srgbClr val="000000"/>
                </a:solidFill>
                <a:latin typeface="TT Commons Pro Bold"/>
                <a:ea typeface="TT Commons Pro Bold"/>
                <a:cs typeface="TT Commons Pro Bold"/>
                <a:sym typeface="TT Commons Pro Bold"/>
              </a:rPr>
              <a:t>Refurbish</a:t>
            </a:r>
          </a:p>
        </p:txBody>
      </p:sp>
      <p:sp>
        <p:nvSpPr>
          <p:cNvPr name="TextBox 124" id="124"/>
          <p:cNvSpPr txBox="true"/>
          <p:nvPr/>
        </p:nvSpPr>
        <p:spPr>
          <a:xfrm rot="0">
            <a:off x="4972647" y="9188998"/>
            <a:ext cx="1282929" cy="199431"/>
          </a:xfrm>
          <a:prstGeom prst="rect">
            <a:avLst/>
          </a:prstGeom>
        </p:spPr>
        <p:txBody>
          <a:bodyPr anchor="t" rtlCol="false" tIns="0" lIns="0" bIns="0" rIns="0">
            <a:spAutoFit/>
          </a:bodyPr>
          <a:lstStyle/>
          <a:p>
            <a:pPr algn="ctr">
              <a:lnSpc>
                <a:spcPts val="1549"/>
              </a:lnSpc>
            </a:pPr>
            <a:r>
              <a:rPr lang="en-US" sz="1549" b="true">
                <a:solidFill>
                  <a:srgbClr val="000000"/>
                </a:solidFill>
                <a:latin typeface="TT Commons Pro Bold"/>
                <a:ea typeface="TT Commons Pro Bold"/>
                <a:cs typeface="TT Commons Pro Bold"/>
                <a:sym typeface="TT Commons Pro Bold"/>
              </a:rPr>
              <a:t>Recycle</a:t>
            </a:r>
          </a:p>
        </p:txBody>
      </p:sp>
      <p:sp>
        <p:nvSpPr>
          <p:cNvPr name="TextBox 125" id="125"/>
          <p:cNvSpPr txBox="true"/>
          <p:nvPr/>
        </p:nvSpPr>
        <p:spPr>
          <a:xfrm rot="0">
            <a:off x="1811589" y="10460699"/>
            <a:ext cx="3020590" cy="517525"/>
          </a:xfrm>
          <a:prstGeom prst="rect">
            <a:avLst/>
          </a:prstGeom>
        </p:spPr>
        <p:txBody>
          <a:bodyPr anchor="t" rtlCol="false" tIns="0" lIns="0" bIns="0" rIns="0">
            <a:spAutoFit/>
          </a:bodyPr>
          <a:lstStyle/>
          <a:p>
            <a:pPr algn="l">
              <a:lnSpc>
                <a:spcPts val="2000"/>
              </a:lnSpc>
            </a:pPr>
            <a:r>
              <a:rPr lang="en-US" sz="2000" b="true">
                <a:solidFill>
                  <a:srgbClr val="000000"/>
                </a:solidFill>
                <a:latin typeface="TT Commons Pro Bold"/>
                <a:ea typeface="TT Commons Pro Bold"/>
                <a:cs typeface="TT Commons Pro Bold"/>
                <a:sym typeface="TT Commons Pro Bold"/>
              </a:rPr>
              <a:t>SUSTAINABLE BRAND EXTENSION</a:t>
            </a:r>
          </a:p>
        </p:txBody>
      </p:sp>
      <p:sp>
        <p:nvSpPr>
          <p:cNvPr name="TextBox 126" id="126"/>
          <p:cNvSpPr txBox="true"/>
          <p:nvPr/>
        </p:nvSpPr>
        <p:spPr>
          <a:xfrm rot="0">
            <a:off x="6438165" y="10460699"/>
            <a:ext cx="3020590" cy="269875"/>
          </a:xfrm>
          <a:prstGeom prst="rect">
            <a:avLst/>
          </a:prstGeom>
        </p:spPr>
        <p:txBody>
          <a:bodyPr anchor="t" rtlCol="false" tIns="0" lIns="0" bIns="0" rIns="0">
            <a:spAutoFit/>
          </a:bodyPr>
          <a:lstStyle/>
          <a:p>
            <a:pPr algn="l">
              <a:lnSpc>
                <a:spcPts val="2000"/>
              </a:lnSpc>
            </a:pPr>
            <a:r>
              <a:rPr lang="en-US" sz="2000" b="true">
                <a:solidFill>
                  <a:srgbClr val="000000"/>
                </a:solidFill>
                <a:latin typeface="TT Commons Pro Bold"/>
                <a:ea typeface="TT Commons Pro Bold"/>
                <a:cs typeface="TT Commons Pro Bold"/>
                <a:sym typeface="TT Commons Pro Bold"/>
              </a:rPr>
              <a:t>TARGET MARKET</a:t>
            </a:r>
          </a:p>
        </p:txBody>
      </p:sp>
      <p:sp>
        <p:nvSpPr>
          <p:cNvPr name="TextBox 127" id="127"/>
          <p:cNvSpPr txBox="true"/>
          <p:nvPr/>
        </p:nvSpPr>
        <p:spPr>
          <a:xfrm rot="0">
            <a:off x="11109248" y="10460699"/>
            <a:ext cx="3020590" cy="269875"/>
          </a:xfrm>
          <a:prstGeom prst="rect">
            <a:avLst/>
          </a:prstGeom>
        </p:spPr>
        <p:txBody>
          <a:bodyPr anchor="t" rtlCol="false" tIns="0" lIns="0" bIns="0" rIns="0">
            <a:spAutoFit/>
          </a:bodyPr>
          <a:lstStyle/>
          <a:p>
            <a:pPr algn="l">
              <a:lnSpc>
                <a:spcPts val="2000"/>
              </a:lnSpc>
            </a:pPr>
            <a:r>
              <a:rPr lang="en-US" sz="2000" b="true">
                <a:solidFill>
                  <a:srgbClr val="000000"/>
                </a:solidFill>
                <a:latin typeface="TT Commons Pro Bold"/>
                <a:ea typeface="TT Commons Pro Bold"/>
                <a:cs typeface="TT Commons Pro Bold"/>
                <a:sym typeface="TT Commons Pro Bold"/>
              </a:rPr>
              <a:t>WHY NOW</a:t>
            </a:r>
          </a:p>
        </p:txBody>
      </p:sp>
      <p:sp>
        <p:nvSpPr>
          <p:cNvPr name="TextBox 128" id="128"/>
          <p:cNvSpPr txBox="true"/>
          <p:nvPr/>
        </p:nvSpPr>
        <p:spPr>
          <a:xfrm rot="0">
            <a:off x="1811589" y="15484578"/>
            <a:ext cx="3020590" cy="269875"/>
          </a:xfrm>
          <a:prstGeom prst="rect">
            <a:avLst/>
          </a:prstGeom>
        </p:spPr>
        <p:txBody>
          <a:bodyPr anchor="t" rtlCol="false" tIns="0" lIns="0" bIns="0" rIns="0">
            <a:spAutoFit/>
          </a:bodyPr>
          <a:lstStyle/>
          <a:p>
            <a:pPr algn="l">
              <a:lnSpc>
                <a:spcPts val="2000"/>
              </a:lnSpc>
            </a:pPr>
            <a:r>
              <a:rPr lang="en-US" sz="2000" b="true">
                <a:solidFill>
                  <a:srgbClr val="000000"/>
                </a:solidFill>
                <a:latin typeface="TT Commons Pro Bold"/>
                <a:ea typeface="TT Commons Pro Bold"/>
                <a:cs typeface="TT Commons Pro Bold"/>
                <a:sym typeface="TT Commons Pro Bold"/>
              </a:rPr>
              <a:t>SUSTAINABILITY IMPACT</a:t>
            </a:r>
          </a:p>
        </p:txBody>
      </p:sp>
      <p:sp>
        <p:nvSpPr>
          <p:cNvPr name="TextBox 129" id="129"/>
          <p:cNvSpPr txBox="true"/>
          <p:nvPr/>
        </p:nvSpPr>
        <p:spPr>
          <a:xfrm rot="0">
            <a:off x="8564341" y="16196532"/>
            <a:ext cx="556577" cy="269935"/>
          </a:xfrm>
          <a:prstGeom prst="rect">
            <a:avLst/>
          </a:prstGeom>
        </p:spPr>
        <p:txBody>
          <a:bodyPr anchor="t" rtlCol="false" tIns="0" lIns="0" bIns="0" rIns="0">
            <a:spAutoFit/>
          </a:bodyPr>
          <a:lstStyle/>
          <a:p>
            <a:pPr algn="ctr">
              <a:lnSpc>
                <a:spcPts val="2000"/>
              </a:lnSpc>
            </a:pPr>
            <a:r>
              <a:rPr lang="en-US" sz="2000">
                <a:solidFill>
                  <a:srgbClr val="FFFFFF"/>
                </a:solidFill>
                <a:latin typeface="Anton"/>
                <a:ea typeface="Anton"/>
                <a:cs typeface="Anton"/>
                <a:sym typeface="Anton"/>
              </a:rPr>
              <a:t>04</a:t>
            </a:r>
          </a:p>
        </p:txBody>
      </p:sp>
      <p:sp>
        <p:nvSpPr>
          <p:cNvPr name="TextBox 130" id="130"/>
          <p:cNvSpPr txBox="true"/>
          <p:nvPr/>
        </p:nvSpPr>
        <p:spPr>
          <a:xfrm rot="0">
            <a:off x="923620" y="16809267"/>
            <a:ext cx="2041952" cy="514350"/>
          </a:xfrm>
          <a:prstGeom prst="rect">
            <a:avLst/>
          </a:prstGeom>
        </p:spPr>
        <p:txBody>
          <a:bodyPr anchor="t" rtlCol="false" tIns="0" lIns="0" bIns="0" rIns="0">
            <a:spAutoFit/>
          </a:bodyPr>
          <a:lstStyle/>
          <a:p>
            <a:pPr algn="ctr">
              <a:lnSpc>
                <a:spcPts val="2039"/>
              </a:lnSpc>
            </a:pPr>
            <a:r>
              <a:rPr lang="en-US" sz="1699">
                <a:solidFill>
                  <a:srgbClr val="000000"/>
                </a:solidFill>
                <a:latin typeface="TT Commons Pro"/>
                <a:ea typeface="TT Commons Pro"/>
                <a:cs typeface="TT Commons Pro"/>
                <a:sym typeface="TT Commons Pro"/>
              </a:rPr>
              <a:t>Extend furniture lifespan over the years</a:t>
            </a:r>
          </a:p>
        </p:txBody>
      </p:sp>
      <p:sp>
        <p:nvSpPr>
          <p:cNvPr name="TextBox 131" id="131"/>
          <p:cNvSpPr txBox="true"/>
          <p:nvPr/>
        </p:nvSpPr>
        <p:spPr>
          <a:xfrm rot="0">
            <a:off x="1995432" y="18965830"/>
            <a:ext cx="2836746" cy="846455"/>
          </a:xfrm>
          <a:prstGeom prst="rect">
            <a:avLst/>
          </a:prstGeom>
        </p:spPr>
        <p:txBody>
          <a:bodyPr anchor="t" rtlCol="false" tIns="0" lIns="0" bIns="0" rIns="0">
            <a:spAutoFit/>
          </a:bodyPr>
          <a:lstStyle/>
          <a:p>
            <a:pPr algn="l">
              <a:lnSpc>
                <a:spcPts val="2199"/>
              </a:lnSpc>
            </a:pPr>
            <a:r>
              <a:rPr lang="en-US" sz="2199" b="true">
                <a:solidFill>
                  <a:srgbClr val="FFFFFF"/>
                </a:solidFill>
                <a:latin typeface="TT Commons Pro Bold"/>
                <a:ea typeface="TT Commons Pro Bold"/>
                <a:cs typeface="TT Commons Pro Bold"/>
                <a:sym typeface="TT Commons Pro Bold"/>
              </a:rPr>
              <a:t>BENEFITS TO BE REALISED BY IKEA AND CUSTOMERS</a:t>
            </a:r>
          </a:p>
        </p:txBody>
      </p:sp>
      <p:sp>
        <p:nvSpPr>
          <p:cNvPr name="TextBox 132" id="132"/>
          <p:cNvSpPr txBox="true"/>
          <p:nvPr/>
        </p:nvSpPr>
        <p:spPr>
          <a:xfrm rot="0">
            <a:off x="5531513" y="11553869"/>
            <a:ext cx="551201" cy="247843"/>
          </a:xfrm>
          <a:prstGeom prst="rect">
            <a:avLst/>
          </a:prstGeom>
        </p:spPr>
        <p:txBody>
          <a:bodyPr anchor="t" rtlCol="false" tIns="0" lIns="0" bIns="0" rIns="0">
            <a:spAutoFit/>
          </a:bodyPr>
          <a:lstStyle/>
          <a:p>
            <a:pPr algn="ctr">
              <a:lnSpc>
                <a:spcPts val="1882"/>
              </a:lnSpc>
            </a:pPr>
            <a:r>
              <a:rPr lang="en-US" sz="1882">
                <a:solidFill>
                  <a:srgbClr val="FFFFFF"/>
                </a:solidFill>
                <a:latin typeface="Anton"/>
                <a:ea typeface="Anton"/>
                <a:cs typeface="Anton"/>
                <a:sym typeface="Anton"/>
              </a:rPr>
              <a:t>01</a:t>
            </a:r>
          </a:p>
        </p:txBody>
      </p:sp>
      <p:sp>
        <p:nvSpPr>
          <p:cNvPr name="TextBox 133" id="133"/>
          <p:cNvSpPr txBox="true"/>
          <p:nvPr/>
        </p:nvSpPr>
        <p:spPr>
          <a:xfrm rot="0">
            <a:off x="5536951" y="12311399"/>
            <a:ext cx="551201" cy="247843"/>
          </a:xfrm>
          <a:prstGeom prst="rect">
            <a:avLst/>
          </a:prstGeom>
        </p:spPr>
        <p:txBody>
          <a:bodyPr anchor="t" rtlCol="false" tIns="0" lIns="0" bIns="0" rIns="0">
            <a:spAutoFit/>
          </a:bodyPr>
          <a:lstStyle/>
          <a:p>
            <a:pPr algn="ctr">
              <a:lnSpc>
                <a:spcPts val="1882"/>
              </a:lnSpc>
            </a:pPr>
            <a:r>
              <a:rPr lang="en-US" sz="1882">
                <a:solidFill>
                  <a:srgbClr val="FFFFFF"/>
                </a:solidFill>
                <a:latin typeface="Anton"/>
                <a:ea typeface="Anton"/>
                <a:cs typeface="Anton"/>
                <a:sym typeface="Anton"/>
              </a:rPr>
              <a:t>02</a:t>
            </a:r>
          </a:p>
        </p:txBody>
      </p:sp>
      <p:sp>
        <p:nvSpPr>
          <p:cNvPr name="TextBox 134" id="134"/>
          <p:cNvSpPr txBox="true"/>
          <p:nvPr/>
        </p:nvSpPr>
        <p:spPr>
          <a:xfrm rot="0">
            <a:off x="5542389" y="13117361"/>
            <a:ext cx="551201" cy="247843"/>
          </a:xfrm>
          <a:prstGeom prst="rect">
            <a:avLst/>
          </a:prstGeom>
        </p:spPr>
        <p:txBody>
          <a:bodyPr anchor="t" rtlCol="false" tIns="0" lIns="0" bIns="0" rIns="0">
            <a:spAutoFit/>
          </a:bodyPr>
          <a:lstStyle/>
          <a:p>
            <a:pPr algn="ctr">
              <a:lnSpc>
                <a:spcPts val="1882"/>
              </a:lnSpc>
            </a:pPr>
            <a:r>
              <a:rPr lang="en-US" sz="1882">
                <a:solidFill>
                  <a:srgbClr val="FFFFFF"/>
                </a:solidFill>
                <a:latin typeface="Anton"/>
                <a:ea typeface="Anton"/>
                <a:cs typeface="Anton"/>
                <a:sym typeface="Anton"/>
              </a:rPr>
              <a:t>03</a:t>
            </a:r>
          </a:p>
        </p:txBody>
      </p:sp>
      <p:sp>
        <p:nvSpPr>
          <p:cNvPr name="TextBox 135" id="135"/>
          <p:cNvSpPr txBox="true"/>
          <p:nvPr/>
        </p:nvSpPr>
        <p:spPr>
          <a:xfrm rot="0">
            <a:off x="5537713" y="13950507"/>
            <a:ext cx="551201" cy="247843"/>
          </a:xfrm>
          <a:prstGeom prst="rect">
            <a:avLst/>
          </a:prstGeom>
        </p:spPr>
        <p:txBody>
          <a:bodyPr anchor="t" rtlCol="false" tIns="0" lIns="0" bIns="0" rIns="0">
            <a:spAutoFit/>
          </a:bodyPr>
          <a:lstStyle/>
          <a:p>
            <a:pPr algn="ctr">
              <a:lnSpc>
                <a:spcPts val="1882"/>
              </a:lnSpc>
            </a:pPr>
            <a:r>
              <a:rPr lang="en-US" sz="1882">
                <a:solidFill>
                  <a:srgbClr val="FFFFFF"/>
                </a:solidFill>
                <a:latin typeface="Anton"/>
                <a:ea typeface="Anton"/>
                <a:cs typeface="Anton"/>
                <a:sym typeface="Anton"/>
              </a:rPr>
              <a:t>04</a:t>
            </a:r>
          </a:p>
        </p:txBody>
      </p:sp>
      <p:sp>
        <p:nvSpPr>
          <p:cNvPr name="TextBox 136" id="136"/>
          <p:cNvSpPr txBox="true"/>
          <p:nvPr/>
        </p:nvSpPr>
        <p:spPr>
          <a:xfrm rot="0">
            <a:off x="6170260" y="11604231"/>
            <a:ext cx="3246221" cy="177872"/>
          </a:xfrm>
          <a:prstGeom prst="rect">
            <a:avLst/>
          </a:prstGeom>
        </p:spPr>
        <p:txBody>
          <a:bodyPr anchor="t" rtlCol="false" tIns="0" lIns="0" bIns="0" rIns="0">
            <a:spAutoFit/>
          </a:bodyPr>
          <a:lstStyle/>
          <a:p>
            <a:pPr algn="l">
              <a:lnSpc>
                <a:spcPts val="1377"/>
              </a:lnSpc>
            </a:pPr>
            <a:r>
              <a:rPr lang="en-US" sz="1377" b="true">
                <a:solidFill>
                  <a:srgbClr val="000000"/>
                </a:solidFill>
                <a:latin typeface="TT Fors Bold"/>
                <a:ea typeface="TT Fors Bold"/>
                <a:cs typeface="TT Fors Bold"/>
                <a:sym typeface="TT Fors Bold"/>
              </a:rPr>
              <a:t>UNIVERSITY STUDENTS</a:t>
            </a:r>
          </a:p>
        </p:txBody>
      </p:sp>
      <p:sp>
        <p:nvSpPr>
          <p:cNvPr name="TextBox 137" id="137"/>
          <p:cNvSpPr txBox="true"/>
          <p:nvPr/>
        </p:nvSpPr>
        <p:spPr>
          <a:xfrm rot="0">
            <a:off x="6180872" y="10920172"/>
            <a:ext cx="3157494" cy="419100"/>
          </a:xfrm>
          <a:prstGeom prst="rect">
            <a:avLst/>
          </a:prstGeom>
        </p:spPr>
        <p:txBody>
          <a:bodyPr anchor="t" rtlCol="false" tIns="0" lIns="0" bIns="0" rIns="0">
            <a:spAutoFit/>
          </a:bodyPr>
          <a:lstStyle/>
          <a:p>
            <a:pPr algn="l">
              <a:lnSpc>
                <a:spcPts val="1680"/>
              </a:lnSpc>
            </a:pPr>
            <a:r>
              <a:rPr lang="en-US" sz="1400" b="true">
                <a:solidFill>
                  <a:srgbClr val="000000"/>
                </a:solidFill>
                <a:latin typeface="TT Fors Bold"/>
                <a:ea typeface="TT Fors Bold"/>
                <a:cs typeface="TT Fors Bold"/>
                <a:sym typeface="TT Fors Bold"/>
              </a:rPr>
              <a:t>UK: GEN Z WITHIN AGE OF 18-20 YEARS</a:t>
            </a:r>
          </a:p>
        </p:txBody>
      </p:sp>
      <p:sp>
        <p:nvSpPr>
          <p:cNvPr name="TextBox 138" id="138"/>
          <p:cNvSpPr txBox="true"/>
          <p:nvPr/>
        </p:nvSpPr>
        <p:spPr>
          <a:xfrm rot="0">
            <a:off x="6174294" y="12316580"/>
            <a:ext cx="3126994" cy="209550"/>
          </a:xfrm>
          <a:prstGeom prst="rect">
            <a:avLst/>
          </a:prstGeom>
        </p:spPr>
        <p:txBody>
          <a:bodyPr anchor="t" rtlCol="false" tIns="0" lIns="0" bIns="0" rIns="0">
            <a:spAutoFit/>
          </a:bodyPr>
          <a:lstStyle/>
          <a:p>
            <a:pPr algn="l">
              <a:lnSpc>
                <a:spcPts val="1653"/>
              </a:lnSpc>
            </a:pPr>
            <a:r>
              <a:rPr lang="en-US" sz="1377" b="true">
                <a:solidFill>
                  <a:srgbClr val="000000"/>
                </a:solidFill>
                <a:latin typeface="TT Fors Bold"/>
                <a:ea typeface="TT Fors Bold"/>
                <a:cs typeface="TT Fors Bold"/>
                <a:sym typeface="TT Fors Bold"/>
              </a:rPr>
              <a:t>YOUNG PROFESSIONALS</a:t>
            </a:r>
          </a:p>
        </p:txBody>
      </p:sp>
      <p:sp>
        <p:nvSpPr>
          <p:cNvPr name="TextBox 139" id="139"/>
          <p:cNvSpPr txBox="true"/>
          <p:nvPr/>
        </p:nvSpPr>
        <p:spPr>
          <a:xfrm rot="0">
            <a:off x="6190694" y="13140680"/>
            <a:ext cx="3126994" cy="209550"/>
          </a:xfrm>
          <a:prstGeom prst="rect">
            <a:avLst/>
          </a:prstGeom>
        </p:spPr>
        <p:txBody>
          <a:bodyPr anchor="t" rtlCol="false" tIns="0" lIns="0" bIns="0" rIns="0">
            <a:spAutoFit/>
          </a:bodyPr>
          <a:lstStyle/>
          <a:p>
            <a:pPr algn="l">
              <a:lnSpc>
                <a:spcPts val="1653"/>
              </a:lnSpc>
            </a:pPr>
            <a:r>
              <a:rPr lang="en-US" sz="1377" b="true">
                <a:solidFill>
                  <a:srgbClr val="000000"/>
                </a:solidFill>
                <a:latin typeface="TT Fors Bold"/>
                <a:ea typeface="TT Fors Bold"/>
                <a:cs typeface="TT Fors Bold"/>
                <a:sym typeface="TT Fors Bold"/>
              </a:rPr>
              <a:t>FIRST-TIME RENTERS</a:t>
            </a:r>
          </a:p>
        </p:txBody>
      </p:sp>
      <p:sp>
        <p:nvSpPr>
          <p:cNvPr name="TextBox 140" id="140"/>
          <p:cNvSpPr txBox="true"/>
          <p:nvPr/>
        </p:nvSpPr>
        <p:spPr>
          <a:xfrm rot="0">
            <a:off x="6174294" y="13998823"/>
            <a:ext cx="3126994" cy="419100"/>
          </a:xfrm>
          <a:prstGeom prst="rect">
            <a:avLst/>
          </a:prstGeom>
        </p:spPr>
        <p:txBody>
          <a:bodyPr anchor="t" rtlCol="false" tIns="0" lIns="0" bIns="0" rIns="0">
            <a:spAutoFit/>
          </a:bodyPr>
          <a:lstStyle/>
          <a:p>
            <a:pPr algn="l">
              <a:lnSpc>
                <a:spcPts val="1653"/>
              </a:lnSpc>
            </a:pPr>
            <a:r>
              <a:rPr lang="en-US" sz="1377" b="true">
                <a:solidFill>
                  <a:srgbClr val="000000"/>
                </a:solidFill>
                <a:latin typeface="TT Fors Bold"/>
                <a:ea typeface="TT Fors Bold"/>
                <a:cs typeface="TT Fors Bold"/>
                <a:sym typeface="TT Fors Bold"/>
              </a:rPr>
              <a:t>SUSTAINABILITY ORIENTED CUSTOMERS</a:t>
            </a:r>
          </a:p>
        </p:txBody>
      </p:sp>
      <p:sp>
        <p:nvSpPr>
          <p:cNvPr name="TextBox 141" id="141"/>
          <p:cNvSpPr txBox="true"/>
          <p:nvPr/>
        </p:nvSpPr>
        <p:spPr>
          <a:xfrm rot="0">
            <a:off x="1208901" y="12360858"/>
            <a:ext cx="3277883" cy="209550"/>
          </a:xfrm>
          <a:prstGeom prst="rect">
            <a:avLst/>
          </a:prstGeom>
        </p:spPr>
        <p:txBody>
          <a:bodyPr anchor="t" rtlCol="false" tIns="0" lIns="0" bIns="0" rIns="0">
            <a:spAutoFit/>
          </a:bodyPr>
          <a:lstStyle/>
          <a:p>
            <a:pPr algn="l" marL="302261" indent="-151130" lvl="1">
              <a:lnSpc>
                <a:spcPts val="1680"/>
              </a:lnSpc>
              <a:buFont typeface="Arial"/>
              <a:buChar char="•"/>
            </a:pPr>
            <a:r>
              <a:rPr lang="en-US" sz="1400">
                <a:solidFill>
                  <a:srgbClr val="000000"/>
                </a:solidFill>
                <a:latin typeface="TT Fors"/>
                <a:ea typeface="TT Fors"/>
                <a:cs typeface="TT Fors"/>
                <a:sym typeface="TT Fors"/>
              </a:rPr>
              <a:t>Rent premium IKEA furniture</a:t>
            </a:r>
          </a:p>
        </p:txBody>
      </p:sp>
      <p:sp>
        <p:nvSpPr>
          <p:cNvPr name="TextBox 142" id="142"/>
          <p:cNvSpPr txBox="true"/>
          <p:nvPr/>
        </p:nvSpPr>
        <p:spPr>
          <a:xfrm rot="0">
            <a:off x="1208901" y="12779839"/>
            <a:ext cx="3277883" cy="209550"/>
          </a:xfrm>
          <a:prstGeom prst="rect">
            <a:avLst/>
          </a:prstGeom>
        </p:spPr>
        <p:txBody>
          <a:bodyPr anchor="t" rtlCol="false" tIns="0" lIns="0" bIns="0" rIns="0">
            <a:spAutoFit/>
          </a:bodyPr>
          <a:lstStyle/>
          <a:p>
            <a:pPr algn="l" marL="302261" indent="-151130" lvl="1">
              <a:lnSpc>
                <a:spcPts val="1680"/>
              </a:lnSpc>
              <a:buFont typeface="Arial"/>
              <a:buChar char="•"/>
            </a:pPr>
            <a:r>
              <a:rPr lang="en-US" sz="1400">
                <a:solidFill>
                  <a:srgbClr val="000000"/>
                </a:solidFill>
                <a:latin typeface="TT Fors"/>
                <a:ea typeface="TT Fors"/>
                <a:cs typeface="TT Fors"/>
                <a:sym typeface="TT Fors"/>
              </a:rPr>
              <a:t>Exchange items every 6-12 months</a:t>
            </a:r>
          </a:p>
        </p:txBody>
      </p:sp>
      <p:sp>
        <p:nvSpPr>
          <p:cNvPr name="TextBox 143" id="143"/>
          <p:cNvSpPr txBox="true"/>
          <p:nvPr/>
        </p:nvSpPr>
        <p:spPr>
          <a:xfrm rot="0">
            <a:off x="1208901" y="13177324"/>
            <a:ext cx="3277883" cy="419100"/>
          </a:xfrm>
          <a:prstGeom prst="rect">
            <a:avLst/>
          </a:prstGeom>
        </p:spPr>
        <p:txBody>
          <a:bodyPr anchor="t" rtlCol="false" tIns="0" lIns="0" bIns="0" rIns="0">
            <a:spAutoFit/>
          </a:bodyPr>
          <a:lstStyle/>
          <a:p>
            <a:pPr algn="l" marL="302261" indent="-151130" lvl="1">
              <a:lnSpc>
                <a:spcPts val="1680"/>
              </a:lnSpc>
              <a:buFont typeface="Arial"/>
              <a:buChar char="•"/>
            </a:pPr>
            <a:r>
              <a:rPr lang="en-US" sz="1400">
                <a:solidFill>
                  <a:srgbClr val="000000"/>
                </a:solidFill>
                <a:latin typeface="TT Fors"/>
                <a:ea typeface="TT Fors"/>
                <a:cs typeface="TT Fors"/>
                <a:sym typeface="TT Fors"/>
              </a:rPr>
              <a:t>Return products for refurbishment and reuse</a:t>
            </a:r>
          </a:p>
        </p:txBody>
      </p:sp>
      <p:sp>
        <p:nvSpPr>
          <p:cNvPr name="TextBox 144" id="144"/>
          <p:cNvSpPr txBox="true"/>
          <p:nvPr/>
        </p:nvSpPr>
        <p:spPr>
          <a:xfrm rot="0">
            <a:off x="1208901" y="13737969"/>
            <a:ext cx="3277883" cy="419100"/>
          </a:xfrm>
          <a:prstGeom prst="rect">
            <a:avLst/>
          </a:prstGeom>
        </p:spPr>
        <p:txBody>
          <a:bodyPr anchor="t" rtlCol="false" tIns="0" lIns="0" bIns="0" rIns="0">
            <a:spAutoFit/>
          </a:bodyPr>
          <a:lstStyle/>
          <a:p>
            <a:pPr algn="l" marL="302261" indent="-151130" lvl="1">
              <a:lnSpc>
                <a:spcPts val="1680"/>
              </a:lnSpc>
              <a:buFont typeface="Arial"/>
              <a:buChar char="•"/>
            </a:pPr>
            <a:r>
              <a:rPr lang="en-US" sz="1400">
                <a:solidFill>
                  <a:srgbClr val="000000"/>
                </a:solidFill>
                <a:latin typeface="TT Fors"/>
                <a:ea typeface="TT Fors"/>
                <a:cs typeface="TT Fors"/>
                <a:sym typeface="TT Fors"/>
              </a:rPr>
              <a:t>Access repair, maintenance and home collection services</a:t>
            </a:r>
          </a:p>
        </p:txBody>
      </p:sp>
      <p:sp>
        <p:nvSpPr>
          <p:cNvPr name="TextBox 145" id="145"/>
          <p:cNvSpPr txBox="true"/>
          <p:nvPr/>
        </p:nvSpPr>
        <p:spPr>
          <a:xfrm rot="0">
            <a:off x="11361502" y="11334841"/>
            <a:ext cx="2525290" cy="419100"/>
          </a:xfrm>
          <a:prstGeom prst="rect">
            <a:avLst/>
          </a:prstGeom>
        </p:spPr>
        <p:txBody>
          <a:bodyPr anchor="t" rtlCol="false" tIns="0" lIns="0" bIns="0" rIns="0">
            <a:spAutoFit/>
          </a:bodyPr>
          <a:lstStyle/>
          <a:p>
            <a:pPr algn="l">
              <a:lnSpc>
                <a:spcPts val="1680"/>
              </a:lnSpc>
            </a:pPr>
            <a:r>
              <a:rPr lang="en-US" sz="1400" b="true">
                <a:solidFill>
                  <a:srgbClr val="000000"/>
                </a:solidFill>
                <a:latin typeface="TT Fors Bold"/>
                <a:ea typeface="TT Fors Bold"/>
                <a:cs typeface="TT Fors Bold"/>
                <a:sym typeface="TT Fors Bold"/>
              </a:rPr>
              <a:t>Increase in the cost of living</a:t>
            </a:r>
          </a:p>
        </p:txBody>
      </p:sp>
      <p:sp>
        <p:nvSpPr>
          <p:cNvPr name="TextBox 146" id="146"/>
          <p:cNvSpPr txBox="true"/>
          <p:nvPr/>
        </p:nvSpPr>
        <p:spPr>
          <a:xfrm rot="0">
            <a:off x="11359967" y="12333652"/>
            <a:ext cx="2647006" cy="628650"/>
          </a:xfrm>
          <a:prstGeom prst="rect">
            <a:avLst/>
          </a:prstGeom>
        </p:spPr>
        <p:txBody>
          <a:bodyPr anchor="t" rtlCol="false" tIns="0" lIns="0" bIns="0" rIns="0">
            <a:spAutoFit/>
          </a:bodyPr>
          <a:lstStyle/>
          <a:p>
            <a:pPr algn="l">
              <a:lnSpc>
                <a:spcPts val="1680"/>
              </a:lnSpc>
            </a:pPr>
            <a:r>
              <a:rPr lang="en-US" sz="1400" b="true">
                <a:solidFill>
                  <a:srgbClr val="000000"/>
                </a:solidFill>
                <a:latin typeface="TT Fors Bold"/>
                <a:ea typeface="TT Fors Bold"/>
                <a:cs typeface="TT Fors Bold"/>
                <a:sym typeface="TT Fors Bold"/>
              </a:rPr>
              <a:t>Frequent Relocation creates the need for flexible furniture solution</a:t>
            </a:r>
          </a:p>
        </p:txBody>
      </p:sp>
      <p:sp>
        <p:nvSpPr>
          <p:cNvPr name="TextBox 147" id="147"/>
          <p:cNvSpPr txBox="true"/>
          <p:nvPr/>
        </p:nvSpPr>
        <p:spPr>
          <a:xfrm rot="0">
            <a:off x="11358433" y="13321486"/>
            <a:ext cx="2525290" cy="628650"/>
          </a:xfrm>
          <a:prstGeom prst="rect">
            <a:avLst/>
          </a:prstGeom>
        </p:spPr>
        <p:txBody>
          <a:bodyPr anchor="t" rtlCol="false" tIns="0" lIns="0" bIns="0" rIns="0">
            <a:spAutoFit/>
          </a:bodyPr>
          <a:lstStyle/>
          <a:p>
            <a:pPr algn="l">
              <a:lnSpc>
                <a:spcPts val="1680"/>
              </a:lnSpc>
            </a:pPr>
            <a:r>
              <a:rPr lang="en-US" sz="1400" b="true">
                <a:solidFill>
                  <a:srgbClr val="000000"/>
                </a:solidFill>
                <a:latin typeface="TT Fors Bold"/>
                <a:ea typeface="TT Fors Bold"/>
                <a:cs typeface="TT Fors Bold"/>
                <a:sym typeface="TT Fors Bold"/>
              </a:rPr>
              <a:t>Increased preference of subscription-based services</a:t>
            </a:r>
          </a:p>
        </p:txBody>
      </p:sp>
      <p:sp>
        <p:nvSpPr>
          <p:cNvPr name="TextBox 148" id="148"/>
          <p:cNvSpPr txBox="true"/>
          <p:nvPr/>
        </p:nvSpPr>
        <p:spPr>
          <a:xfrm rot="0">
            <a:off x="11361502" y="14363050"/>
            <a:ext cx="2522220" cy="628650"/>
          </a:xfrm>
          <a:prstGeom prst="rect">
            <a:avLst/>
          </a:prstGeom>
        </p:spPr>
        <p:txBody>
          <a:bodyPr anchor="t" rtlCol="false" tIns="0" lIns="0" bIns="0" rIns="0">
            <a:spAutoFit/>
          </a:bodyPr>
          <a:lstStyle/>
          <a:p>
            <a:pPr algn="l">
              <a:lnSpc>
                <a:spcPts val="1680"/>
              </a:lnSpc>
            </a:pPr>
            <a:r>
              <a:rPr lang="en-US" sz="1400" b="true">
                <a:solidFill>
                  <a:srgbClr val="000000"/>
                </a:solidFill>
                <a:latin typeface="TT Fors Bold"/>
                <a:ea typeface="TT Fors Bold"/>
                <a:cs typeface="TT Fors Bold"/>
                <a:sym typeface="TT Fors Bold"/>
              </a:rPr>
              <a:t>Increased customer demand for sustainable solutions</a:t>
            </a:r>
          </a:p>
        </p:txBody>
      </p:sp>
      <p:sp>
        <p:nvSpPr>
          <p:cNvPr name="TextBox 149" id="149"/>
          <p:cNvSpPr txBox="true"/>
          <p:nvPr/>
        </p:nvSpPr>
        <p:spPr>
          <a:xfrm rot="0">
            <a:off x="3147993" y="16818792"/>
            <a:ext cx="2041952" cy="514350"/>
          </a:xfrm>
          <a:prstGeom prst="rect">
            <a:avLst/>
          </a:prstGeom>
        </p:spPr>
        <p:txBody>
          <a:bodyPr anchor="t" rtlCol="false" tIns="0" lIns="0" bIns="0" rIns="0">
            <a:spAutoFit/>
          </a:bodyPr>
          <a:lstStyle/>
          <a:p>
            <a:pPr algn="ctr">
              <a:lnSpc>
                <a:spcPts val="2039"/>
              </a:lnSpc>
            </a:pPr>
            <a:r>
              <a:rPr lang="en-US" sz="1699">
                <a:solidFill>
                  <a:srgbClr val="000000"/>
                </a:solidFill>
                <a:latin typeface="TT Commons Pro"/>
                <a:ea typeface="TT Commons Pro"/>
                <a:cs typeface="TT Commons Pro"/>
                <a:sym typeface="TT Commons Pro"/>
              </a:rPr>
              <a:t>Reduce landfill waste in populated areas</a:t>
            </a:r>
          </a:p>
        </p:txBody>
      </p:sp>
      <p:sp>
        <p:nvSpPr>
          <p:cNvPr name="TextBox 150" id="150"/>
          <p:cNvSpPr txBox="true"/>
          <p:nvPr/>
        </p:nvSpPr>
        <p:spPr>
          <a:xfrm rot="0">
            <a:off x="5437734" y="16828317"/>
            <a:ext cx="2041952" cy="771525"/>
          </a:xfrm>
          <a:prstGeom prst="rect">
            <a:avLst/>
          </a:prstGeom>
        </p:spPr>
        <p:txBody>
          <a:bodyPr anchor="t" rtlCol="false" tIns="0" lIns="0" bIns="0" rIns="0">
            <a:spAutoFit/>
          </a:bodyPr>
          <a:lstStyle/>
          <a:p>
            <a:pPr algn="ctr">
              <a:lnSpc>
                <a:spcPts val="2039"/>
              </a:lnSpc>
            </a:pPr>
            <a:r>
              <a:rPr lang="en-US" sz="1699">
                <a:solidFill>
                  <a:srgbClr val="000000"/>
                </a:solidFill>
                <a:latin typeface="TT Commons Pro"/>
                <a:ea typeface="TT Commons Pro"/>
                <a:cs typeface="TT Commons Pro"/>
                <a:sym typeface="TT Commons Pro"/>
              </a:rPr>
              <a:t>Offers support towards sustainable consumption</a:t>
            </a:r>
          </a:p>
        </p:txBody>
      </p:sp>
      <p:sp>
        <p:nvSpPr>
          <p:cNvPr name="TextBox 151" id="151"/>
          <p:cNvSpPr txBox="true"/>
          <p:nvPr/>
        </p:nvSpPr>
        <p:spPr>
          <a:xfrm rot="0">
            <a:off x="7685956" y="16837842"/>
            <a:ext cx="2041952" cy="771525"/>
          </a:xfrm>
          <a:prstGeom prst="rect">
            <a:avLst/>
          </a:prstGeom>
        </p:spPr>
        <p:txBody>
          <a:bodyPr anchor="t" rtlCol="false" tIns="0" lIns="0" bIns="0" rIns="0">
            <a:spAutoFit/>
          </a:bodyPr>
          <a:lstStyle/>
          <a:p>
            <a:pPr algn="ctr">
              <a:lnSpc>
                <a:spcPts val="2039"/>
              </a:lnSpc>
            </a:pPr>
            <a:r>
              <a:rPr lang="en-US" sz="1699">
                <a:solidFill>
                  <a:srgbClr val="000000"/>
                </a:solidFill>
                <a:latin typeface="TT Commons Pro"/>
                <a:ea typeface="TT Commons Pro"/>
                <a:cs typeface="TT Commons Pro"/>
                <a:sym typeface="TT Commons Pro"/>
              </a:rPr>
              <a:t>Promotes the ideologies of reuse and refurbish </a:t>
            </a:r>
          </a:p>
        </p:txBody>
      </p:sp>
      <p:sp>
        <p:nvSpPr>
          <p:cNvPr name="TextBox 152" id="152"/>
          <p:cNvSpPr txBox="true"/>
          <p:nvPr/>
        </p:nvSpPr>
        <p:spPr>
          <a:xfrm rot="0">
            <a:off x="773345" y="7238289"/>
            <a:ext cx="6540912" cy="422275"/>
          </a:xfrm>
          <a:prstGeom prst="rect">
            <a:avLst/>
          </a:prstGeom>
        </p:spPr>
        <p:txBody>
          <a:bodyPr anchor="t" rtlCol="false" tIns="0" lIns="0" bIns="0" rIns="0">
            <a:spAutoFit/>
          </a:bodyPr>
          <a:lstStyle/>
          <a:p>
            <a:pPr algn="l">
              <a:lnSpc>
                <a:spcPts val="3499"/>
              </a:lnSpc>
            </a:pPr>
            <a:r>
              <a:rPr lang="en-US" b="true" sz="2499" i="true" spc="232">
                <a:solidFill>
                  <a:srgbClr val="000000"/>
                </a:solidFill>
                <a:latin typeface="TT Commons Pro Bold Italics"/>
                <a:ea typeface="TT Commons Pro Bold Italics"/>
                <a:cs typeface="TT Commons Pro Bold Italics"/>
                <a:sym typeface="TT Commons Pro Bold Italics"/>
              </a:rPr>
              <a:t>THE PHILOSOPHY OF IKEA</a:t>
            </a:r>
          </a:p>
        </p:txBody>
      </p:sp>
      <p:sp>
        <p:nvSpPr>
          <p:cNvPr name="TextBox 153" id="153"/>
          <p:cNvSpPr txBox="true"/>
          <p:nvPr/>
        </p:nvSpPr>
        <p:spPr>
          <a:xfrm rot="0">
            <a:off x="1208901" y="11186862"/>
            <a:ext cx="3277883" cy="927735"/>
          </a:xfrm>
          <a:prstGeom prst="rect">
            <a:avLst/>
          </a:prstGeom>
        </p:spPr>
        <p:txBody>
          <a:bodyPr anchor="t" rtlCol="false" tIns="0" lIns="0" bIns="0" rIns="0">
            <a:spAutoFit/>
          </a:bodyPr>
          <a:lstStyle/>
          <a:p>
            <a:pPr algn="just">
              <a:lnSpc>
                <a:spcPts val="2520"/>
              </a:lnSpc>
            </a:pPr>
            <a:r>
              <a:rPr lang="en-US" sz="1500">
                <a:solidFill>
                  <a:srgbClr val="000000"/>
                </a:solidFill>
                <a:latin typeface="TT Fors"/>
                <a:ea typeface="TT Fors"/>
                <a:cs typeface="TT Fors"/>
                <a:sym typeface="TT Fors"/>
              </a:rPr>
              <a:t>IKEA circular living+ is a subscription-based furniture service that offers customers opportunity to: </a:t>
            </a:r>
          </a:p>
        </p:txBody>
      </p:sp>
      <p:sp>
        <p:nvSpPr>
          <p:cNvPr name="TextBox 154" id="154"/>
          <p:cNvSpPr txBox="true"/>
          <p:nvPr/>
        </p:nvSpPr>
        <p:spPr>
          <a:xfrm rot="0">
            <a:off x="5091467" y="18952833"/>
            <a:ext cx="3277883" cy="1387094"/>
          </a:xfrm>
          <a:prstGeom prst="rect">
            <a:avLst/>
          </a:prstGeom>
        </p:spPr>
        <p:txBody>
          <a:bodyPr anchor="t" rtlCol="false" tIns="0" lIns="0" bIns="0" rIns="0">
            <a:spAutoFit/>
          </a:bodyPr>
          <a:lstStyle/>
          <a:p>
            <a:pPr algn="l" marL="345439" indent="-172720" lvl="1">
              <a:lnSpc>
                <a:spcPts val="2847"/>
              </a:lnSpc>
              <a:buFont typeface="Arial"/>
              <a:buChar char="•"/>
            </a:pPr>
            <a:r>
              <a:rPr lang="en-US" sz="1599">
                <a:solidFill>
                  <a:srgbClr val="000000"/>
                </a:solidFill>
                <a:latin typeface="TT Fors"/>
                <a:ea typeface="TT Fors"/>
                <a:cs typeface="TT Fors"/>
                <a:sym typeface="TT Fors"/>
              </a:rPr>
              <a:t>Lower Upfront costs</a:t>
            </a:r>
          </a:p>
          <a:p>
            <a:pPr algn="l" marL="345439" indent="-172720" lvl="1">
              <a:lnSpc>
                <a:spcPts val="2847"/>
              </a:lnSpc>
              <a:buFont typeface="Arial"/>
              <a:buChar char="•"/>
            </a:pPr>
            <a:r>
              <a:rPr lang="en-US" sz="1599">
                <a:solidFill>
                  <a:srgbClr val="000000"/>
                </a:solidFill>
                <a:latin typeface="TT Fors"/>
                <a:ea typeface="TT Fors"/>
                <a:cs typeface="TT Fors"/>
                <a:sym typeface="TT Fors"/>
              </a:rPr>
              <a:t>Flexible home upgrades</a:t>
            </a:r>
          </a:p>
          <a:p>
            <a:pPr algn="l" marL="345439" indent="-172720" lvl="1">
              <a:lnSpc>
                <a:spcPts val="2847"/>
              </a:lnSpc>
              <a:buFont typeface="Arial"/>
              <a:buChar char="•"/>
            </a:pPr>
            <a:r>
              <a:rPr lang="en-US" sz="1599">
                <a:solidFill>
                  <a:srgbClr val="000000"/>
                </a:solidFill>
                <a:latin typeface="TT Fors"/>
                <a:ea typeface="TT Fors"/>
                <a:cs typeface="TT Fors"/>
                <a:sym typeface="TT Fors"/>
              </a:rPr>
              <a:t>Convenient furniture exchange</a:t>
            </a:r>
          </a:p>
          <a:p>
            <a:pPr algn="l" marL="345439" indent="-172720" lvl="1">
              <a:lnSpc>
                <a:spcPts val="2847"/>
              </a:lnSpc>
              <a:buFont typeface="Arial"/>
              <a:buChar char="•"/>
            </a:pPr>
            <a:r>
              <a:rPr lang="en-US" sz="1599">
                <a:solidFill>
                  <a:srgbClr val="000000"/>
                </a:solidFill>
                <a:latin typeface="TT Fors"/>
                <a:ea typeface="TT Fors"/>
                <a:cs typeface="TT Fors"/>
                <a:sym typeface="TT Fors"/>
              </a:rPr>
              <a:t>Eco-friendly lifestyle</a:t>
            </a:r>
          </a:p>
        </p:txBody>
      </p:sp>
      <p:sp>
        <p:nvSpPr>
          <p:cNvPr name="TextBox 155" id="155"/>
          <p:cNvSpPr txBox="true"/>
          <p:nvPr/>
        </p:nvSpPr>
        <p:spPr>
          <a:xfrm rot="0">
            <a:off x="5294243" y="18714708"/>
            <a:ext cx="3126994" cy="209550"/>
          </a:xfrm>
          <a:prstGeom prst="rect">
            <a:avLst/>
          </a:prstGeom>
        </p:spPr>
        <p:txBody>
          <a:bodyPr anchor="t" rtlCol="false" tIns="0" lIns="0" bIns="0" rIns="0">
            <a:spAutoFit/>
          </a:bodyPr>
          <a:lstStyle/>
          <a:p>
            <a:pPr algn="l">
              <a:lnSpc>
                <a:spcPts val="1653"/>
              </a:lnSpc>
            </a:pPr>
            <a:r>
              <a:rPr lang="en-US" sz="1377" b="true">
                <a:solidFill>
                  <a:srgbClr val="000000"/>
                </a:solidFill>
                <a:latin typeface="TT Fors Bold"/>
                <a:ea typeface="TT Fors Bold"/>
                <a:cs typeface="TT Fors Bold"/>
                <a:sym typeface="TT Fors Bold"/>
              </a:rPr>
              <a:t>FOR CUSTOMERS</a:t>
            </a:r>
          </a:p>
        </p:txBody>
      </p:sp>
      <p:sp>
        <p:nvSpPr>
          <p:cNvPr name="TextBox 156" id="156"/>
          <p:cNvSpPr txBox="true"/>
          <p:nvPr/>
        </p:nvSpPr>
        <p:spPr>
          <a:xfrm rot="0">
            <a:off x="8901663" y="18945616"/>
            <a:ext cx="4306584" cy="1387094"/>
          </a:xfrm>
          <a:prstGeom prst="rect">
            <a:avLst/>
          </a:prstGeom>
        </p:spPr>
        <p:txBody>
          <a:bodyPr anchor="t" rtlCol="false" tIns="0" lIns="0" bIns="0" rIns="0">
            <a:spAutoFit/>
          </a:bodyPr>
          <a:lstStyle/>
          <a:p>
            <a:pPr algn="l" marL="345439" indent="-172720" lvl="1">
              <a:lnSpc>
                <a:spcPts val="2847"/>
              </a:lnSpc>
              <a:buFont typeface="Arial"/>
              <a:buChar char="•"/>
            </a:pPr>
            <a:r>
              <a:rPr lang="en-US" sz="1599">
                <a:solidFill>
                  <a:srgbClr val="000000"/>
                </a:solidFill>
                <a:latin typeface="TT Fors"/>
                <a:ea typeface="TT Fors"/>
                <a:cs typeface="TT Fors"/>
                <a:sym typeface="TT Fors"/>
              </a:rPr>
              <a:t>Recurring subscription based revenue</a:t>
            </a:r>
          </a:p>
          <a:p>
            <a:pPr algn="l" marL="345439" indent="-172720" lvl="1">
              <a:lnSpc>
                <a:spcPts val="2847"/>
              </a:lnSpc>
              <a:buFont typeface="Arial"/>
              <a:buChar char="•"/>
            </a:pPr>
            <a:r>
              <a:rPr lang="en-US" sz="1599">
                <a:solidFill>
                  <a:srgbClr val="000000"/>
                </a:solidFill>
                <a:latin typeface="TT Fors"/>
                <a:ea typeface="TT Fors"/>
                <a:cs typeface="TT Fors"/>
                <a:sym typeface="TT Fors"/>
              </a:rPr>
              <a:t>Strong customer loyalty</a:t>
            </a:r>
          </a:p>
          <a:p>
            <a:pPr algn="l" marL="345439" indent="-172720" lvl="1">
              <a:lnSpc>
                <a:spcPts val="2847"/>
              </a:lnSpc>
              <a:buFont typeface="Arial"/>
              <a:buChar char="•"/>
            </a:pPr>
            <a:r>
              <a:rPr lang="en-US" sz="1599">
                <a:solidFill>
                  <a:srgbClr val="000000"/>
                </a:solidFill>
                <a:latin typeface="TT Fors"/>
                <a:ea typeface="TT Fors"/>
                <a:cs typeface="TT Fors"/>
                <a:sym typeface="TT Fors"/>
              </a:rPr>
              <a:t>Competitive differentiation</a:t>
            </a:r>
          </a:p>
          <a:p>
            <a:pPr algn="l" marL="345439" indent="-172720" lvl="1">
              <a:lnSpc>
                <a:spcPts val="2847"/>
              </a:lnSpc>
              <a:buFont typeface="Arial"/>
              <a:buChar char="•"/>
            </a:pPr>
            <a:r>
              <a:rPr lang="en-US" sz="1599">
                <a:solidFill>
                  <a:srgbClr val="000000"/>
                </a:solidFill>
                <a:latin typeface="TT Fors"/>
                <a:ea typeface="TT Fors"/>
                <a:cs typeface="TT Fors"/>
                <a:sym typeface="TT Fors"/>
              </a:rPr>
              <a:t>Leadership within sustainable innovation</a:t>
            </a:r>
          </a:p>
        </p:txBody>
      </p:sp>
      <p:sp>
        <p:nvSpPr>
          <p:cNvPr name="TextBox 157" id="157"/>
          <p:cNvSpPr txBox="true"/>
          <p:nvPr/>
        </p:nvSpPr>
        <p:spPr>
          <a:xfrm rot="0">
            <a:off x="9354617" y="18697966"/>
            <a:ext cx="3126994" cy="209550"/>
          </a:xfrm>
          <a:prstGeom prst="rect">
            <a:avLst/>
          </a:prstGeom>
        </p:spPr>
        <p:txBody>
          <a:bodyPr anchor="t" rtlCol="false" tIns="0" lIns="0" bIns="0" rIns="0">
            <a:spAutoFit/>
          </a:bodyPr>
          <a:lstStyle/>
          <a:p>
            <a:pPr algn="l">
              <a:lnSpc>
                <a:spcPts val="1653"/>
              </a:lnSpc>
            </a:pPr>
            <a:r>
              <a:rPr lang="en-US" sz="1377" b="true">
                <a:solidFill>
                  <a:srgbClr val="000000"/>
                </a:solidFill>
                <a:latin typeface="TT Fors Bold"/>
                <a:ea typeface="TT Fors Bold"/>
                <a:cs typeface="TT Fors Bold"/>
                <a:sym typeface="TT Fors Bold"/>
              </a:rPr>
              <a:t>FOR IKEA</a:t>
            </a:r>
          </a:p>
        </p:txBody>
      </p:sp>
      <p:sp>
        <p:nvSpPr>
          <p:cNvPr name="TextBox 158" id="158"/>
          <p:cNvSpPr txBox="true"/>
          <p:nvPr/>
        </p:nvSpPr>
        <p:spPr>
          <a:xfrm rot="0">
            <a:off x="1435702" y="17737075"/>
            <a:ext cx="8552157" cy="419100"/>
          </a:xfrm>
          <a:prstGeom prst="rect">
            <a:avLst/>
          </a:prstGeom>
        </p:spPr>
        <p:txBody>
          <a:bodyPr anchor="t" rtlCol="false" tIns="0" lIns="0" bIns="0" rIns="0">
            <a:spAutoFit/>
          </a:bodyPr>
          <a:lstStyle/>
          <a:p>
            <a:pPr algn="l">
              <a:lnSpc>
                <a:spcPts val="1680"/>
              </a:lnSpc>
            </a:pPr>
            <a:r>
              <a:rPr lang="en-US" sz="1400">
                <a:solidFill>
                  <a:srgbClr val="000000"/>
                </a:solidFill>
                <a:latin typeface="TT Fors"/>
                <a:ea typeface="TT Fors"/>
                <a:cs typeface="TT Fors"/>
                <a:sym typeface="TT Fors"/>
              </a:rPr>
              <a:t>Aligns with the United Nations Sustainable Development Goal (UNSDG) 12 for su</a:t>
            </a:r>
            <a:r>
              <a:rPr lang="en-US" sz="1400">
                <a:solidFill>
                  <a:srgbClr val="000000"/>
                </a:solidFill>
                <a:latin typeface="TT Fors"/>
                <a:ea typeface="TT Fors"/>
                <a:cs typeface="TT Fors"/>
                <a:sym typeface="TT Fors"/>
              </a:rPr>
              <a:t>s</a:t>
            </a:r>
            <a:r>
              <a:rPr lang="en-US" sz="1400">
                <a:solidFill>
                  <a:srgbClr val="000000"/>
                </a:solidFill>
                <a:latin typeface="TT Fors"/>
                <a:ea typeface="TT Fors"/>
                <a:cs typeface="TT Fors"/>
                <a:sym typeface="TT Fors"/>
              </a:rPr>
              <a:t>ta</a:t>
            </a:r>
            <a:r>
              <a:rPr lang="en-US" sz="1400">
                <a:solidFill>
                  <a:srgbClr val="000000"/>
                </a:solidFill>
                <a:latin typeface="TT Fors"/>
                <a:ea typeface="TT Fors"/>
                <a:cs typeface="TT Fors"/>
                <a:sym typeface="TT Fors"/>
              </a:rPr>
              <a:t>i</a:t>
            </a:r>
            <a:r>
              <a:rPr lang="en-US" sz="1400">
                <a:solidFill>
                  <a:srgbClr val="000000"/>
                </a:solidFill>
                <a:latin typeface="TT Fors"/>
                <a:ea typeface="TT Fors"/>
                <a:cs typeface="TT Fors"/>
                <a:sym typeface="TT Fors"/>
              </a:rPr>
              <a:t>na</a:t>
            </a:r>
            <a:r>
              <a:rPr lang="en-US" sz="1400">
                <a:solidFill>
                  <a:srgbClr val="000000"/>
                </a:solidFill>
                <a:latin typeface="TT Fors"/>
                <a:ea typeface="TT Fors"/>
                <a:cs typeface="TT Fors"/>
                <a:sym typeface="TT Fors"/>
              </a:rPr>
              <a:t>ble consumption </a:t>
            </a:r>
            <a:r>
              <a:rPr lang="en-US" sz="1400">
                <a:solidFill>
                  <a:srgbClr val="000000"/>
                </a:solidFill>
                <a:latin typeface="TT Fors"/>
                <a:ea typeface="TT Fors"/>
                <a:cs typeface="TT Fors"/>
                <a:sym typeface="TT Fors"/>
              </a:rPr>
              <a:t>and production patterns as material use grew by 25% between 2015</a:t>
            </a:r>
            <a:r>
              <a:rPr lang="en-US" sz="1400">
                <a:solidFill>
                  <a:srgbClr val="000000"/>
                </a:solidFill>
                <a:latin typeface="TT Fors"/>
                <a:ea typeface="TT Fors"/>
                <a:cs typeface="TT Fors"/>
                <a:sym typeface="TT Fors"/>
              </a:rPr>
              <a:t> </a:t>
            </a:r>
            <a:r>
              <a:rPr lang="en-US" sz="1400">
                <a:solidFill>
                  <a:srgbClr val="000000"/>
                </a:solidFill>
                <a:latin typeface="TT Fors"/>
                <a:ea typeface="TT Fors"/>
                <a:cs typeface="TT Fors"/>
                <a:sym typeface="TT Fors"/>
              </a:rPr>
              <a:t>and 202</a:t>
            </a:r>
            <a:r>
              <a:rPr lang="en-US" sz="1400">
                <a:solidFill>
                  <a:srgbClr val="000000"/>
                </a:solidFill>
                <a:latin typeface="TT Fors"/>
                <a:ea typeface="TT Fors"/>
                <a:cs typeface="TT Fors"/>
                <a:sym typeface="TT Fors"/>
              </a:rPr>
              <a:t>2 </a:t>
            </a:r>
            <a:r>
              <a:rPr lang="en-US" sz="1400">
                <a:solidFill>
                  <a:srgbClr val="000000"/>
                </a:solidFill>
                <a:latin typeface="TT Fors"/>
                <a:ea typeface="TT Fors"/>
                <a:cs typeface="TT Fors"/>
                <a:sym typeface="TT Fors"/>
              </a:rPr>
              <a:t>(UNSDG, n.d.)</a:t>
            </a:r>
          </a:p>
        </p:txBody>
      </p:sp>
      <p:sp>
        <p:nvSpPr>
          <p:cNvPr name="TextBox 159" id="159"/>
          <p:cNvSpPr txBox="true"/>
          <p:nvPr/>
        </p:nvSpPr>
        <p:spPr>
          <a:xfrm rot="0">
            <a:off x="292674" y="20549477"/>
            <a:ext cx="12920025" cy="630428"/>
          </a:xfrm>
          <a:prstGeom prst="rect">
            <a:avLst/>
          </a:prstGeom>
        </p:spPr>
        <p:txBody>
          <a:bodyPr anchor="t" rtlCol="false" tIns="0" lIns="0" bIns="0" rIns="0">
            <a:spAutoFit/>
          </a:bodyPr>
          <a:lstStyle/>
          <a:p>
            <a:pPr algn="l">
              <a:lnSpc>
                <a:spcPts val="1666"/>
              </a:lnSpc>
            </a:pPr>
            <a:r>
              <a:rPr lang="en-US" sz="1400" b="true">
                <a:solidFill>
                  <a:srgbClr val="000000"/>
                </a:solidFill>
                <a:latin typeface="TT Fors Bold"/>
                <a:ea typeface="TT Fors Bold"/>
                <a:cs typeface="TT Fors Bold"/>
                <a:sym typeface="TT Fors Bold"/>
              </a:rPr>
              <a:t>References</a:t>
            </a:r>
          </a:p>
          <a:p>
            <a:pPr algn="l">
              <a:lnSpc>
                <a:spcPts val="1666"/>
              </a:lnSpc>
            </a:pPr>
            <a:r>
              <a:rPr lang="en-US" sz="1400">
                <a:solidFill>
                  <a:srgbClr val="000000"/>
                </a:solidFill>
                <a:latin typeface="TT Fors"/>
                <a:ea typeface="TT Fors"/>
                <a:cs typeface="TT Fors"/>
                <a:sym typeface="TT Fors"/>
              </a:rPr>
              <a:t>IKEA (2026) </a:t>
            </a:r>
            <a:r>
              <a:rPr lang="en-US" sz="1400" i="true">
                <a:solidFill>
                  <a:srgbClr val="000000"/>
                </a:solidFill>
                <a:latin typeface="TT Fors Italics"/>
                <a:ea typeface="TT Fors Italics"/>
                <a:cs typeface="TT Fors Italics"/>
                <a:sym typeface="TT Fors Italics"/>
              </a:rPr>
              <a:t>How we work. </a:t>
            </a:r>
            <a:r>
              <a:rPr lang="en-US" sz="1400">
                <a:solidFill>
                  <a:srgbClr val="000000"/>
                </a:solidFill>
                <a:latin typeface="TT Fors"/>
                <a:ea typeface="TT Fors"/>
                <a:cs typeface="TT Fors"/>
                <a:sym typeface="TT Fors"/>
              </a:rPr>
              <a:t>Available at: </a:t>
            </a:r>
            <a:r>
              <a:rPr lang="en-US" sz="1400" u="sng">
                <a:solidFill>
                  <a:srgbClr val="000000"/>
                </a:solidFill>
                <a:latin typeface="TT Fors"/>
                <a:ea typeface="TT Fors"/>
                <a:cs typeface="TT Fors"/>
                <a:sym typeface="TT Fors"/>
                <a:hlinkClick r:id="rId37" tooltip="https://www.ikea.com/global/en/our-business/how-we-work/"/>
              </a:rPr>
              <a:t>https://www.ikea.com/global/en/our-business/how-we-work/</a:t>
            </a:r>
            <a:r>
              <a:rPr lang="en-US" sz="1400">
                <a:solidFill>
                  <a:srgbClr val="000000"/>
                </a:solidFill>
                <a:latin typeface="TT Fors"/>
                <a:ea typeface="TT Fors"/>
                <a:cs typeface="TT Fors"/>
                <a:sym typeface="TT Fors"/>
              </a:rPr>
              <a:t> (Accessed: July 29, 2026). </a:t>
            </a:r>
          </a:p>
          <a:p>
            <a:pPr algn="l">
              <a:lnSpc>
                <a:spcPts val="1666"/>
              </a:lnSpc>
            </a:pPr>
            <a:r>
              <a:rPr lang="en-US" sz="1400">
                <a:solidFill>
                  <a:srgbClr val="000000"/>
                </a:solidFill>
                <a:latin typeface="TT Fors"/>
                <a:ea typeface="TT Fors"/>
                <a:cs typeface="TT Fors"/>
                <a:sym typeface="TT Fors"/>
              </a:rPr>
              <a:t>United Nations (n.d.) </a:t>
            </a:r>
            <a:r>
              <a:rPr lang="en-US" sz="1400" i="true">
                <a:solidFill>
                  <a:srgbClr val="000000"/>
                </a:solidFill>
                <a:latin typeface="TT Fors Italics"/>
                <a:ea typeface="TT Fors Italics"/>
                <a:cs typeface="TT Fors Italics"/>
                <a:sym typeface="TT Fors Italics"/>
              </a:rPr>
              <a:t>Ensure sustainable consumption and production patterns.</a:t>
            </a:r>
            <a:r>
              <a:rPr lang="en-US" sz="1400">
                <a:solidFill>
                  <a:srgbClr val="000000"/>
                </a:solidFill>
                <a:latin typeface="TT Fors"/>
                <a:ea typeface="TT Fors"/>
                <a:cs typeface="TT Fors"/>
                <a:sym typeface="TT Fors"/>
              </a:rPr>
              <a:t> Available at: </a:t>
            </a:r>
            <a:r>
              <a:rPr lang="en-US" sz="1400" u="sng">
                <a:solidFill>
                  <a:srgbClr val="000000"/>
                </a:solidFill>
                <a:latin typeface="TT Fors"/>
                <a:ea typeface="TT Fors"/>
                <a:cs typeface="TT Fors"/>
                <a:sym typeface="TT Fors"/>
                <a:hlinkClick r:id="rId38" tooltip="https://sdgs.un.org/goals/goal12"/>
              </a:rPr>
              <a:t>https://sdgs.un.org/goals/goal12</a:t>
            </a:r>
            <a:r>
              <a:rPr lang="en-US" sz="1400">
                <a:solidFill>
                  <a:srgbClr val="000000"/>
                </a:solidFill>
                <a:latin typeface="TT Fors"/>
                <a:ea typeface="TT Fors"/>
                <a:cs typeface="TT Fors"/>
                <a:sym typeface="TT Fors"/>
              </a:rPr>
              <a:t> (Accessed: July 29,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DAHQwUxGF6Q</dc:identifier>
  <dcterms:modified xsi:type="dcterms:W3CDTF">2011-08-01T06:04:30Z</dcterms:modified>
  <cp:revision>1</cp:revision>
  <dc:title>G142167V1</dc:title>
</cp:coreProperties>
</file>