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74" r:id="rId5"/>
  </p:sldMasterIdLst>
  <p:notesMasterIdLst>
    <p:notesMasterId r:id="rId37"/>
  </p:notesMasterIdLst>
  <p:sldIdLst>
    <p:sldId id="257" r:id="rId6"/>
    <p:sldId id="376" r:id="rId7"/>
    <p:sldId id="330" r:id="rId8"/>
    <p:sldId id="375" r:id="rId9"/>
    <p:sldId id="326" r:id="rId10"/>
    <p:sldId id="292" r:id="rId11"/>
    <p:sldId id="328" r:id="rId12"/>
    <p:sldId id="333" r:id="rId13"/>
    <p:sldId id="334" r:id="rId14"/>
    <p:sldId id="335" r:id="rId15"/>
    <p:sldId id="336" r:id="rId16"/>
    <p:sldId id="337" r:id="rId17"/>
    <p:sldId id="354" r:id="rId18"/>
    <p:sldId id="356" r:id="rId19"/>
    <p:sldId id="361" r:id="rId20"/>
    <p:sldId id="340" r:id="rId21"/>
    <p:sldId id="363" r:id="rId22"/>
    <p:sldId id="368" r:id="rId23"/>
    <p:sldId id="369" r:id="rId24"/>
    <p:sldId id="364" r:id="rId25"/>
    <p:sldId id="365" r:id="rId26"/>
    <p:sldId id="366" r:id="rId27"/>
    <p:sldId id="367" r:id="rId28"/>
    <p:sldId id="370" r:id="rId29"/>
    <p:sldId id="374" r:id="rId30"/>
    <p:sldId id="347" r:id="rId31"/>
    <p:sldId id="348" r:id="rId32"/>
    <p:sldId id="349" r:id="rId33"/>
    <p:sldId id="350" r:id="rId34"/>
    <p:sldId id="342" r:id="rId35"/>
    <p:sldId id="35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BD078-C18C-499D-BB33-DE6A832C0F07}" v="3" dt="2026-09-16T09:29:30.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9" autoAdjust="0"/>
    <p:restoredTop sz="94619" autoAdjust="0"/>
  </p:normalViewPr>
  <p:slideViewPr>
    <p:cSldViewPr snapToGrid="0">
      <p:cViewPr varScale="1">
        <p:scale>
          <a:sx n="83" d="100"/>
          <a:sy n="83" d="100"/>
        </p:scale>
        <p:origin x="45"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image" Target="../media/image5.jpeg"/><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jp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image" Target="../media/image5.jpeg"/><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jp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A3FEE6-02B6-4436-952E-17C96DFE605F}" type="doc">
      <dgm:prSet loTypeId="urn:microsoft.com/office/officeart/2009/layout/CirclePictureHierarchy" loCatId="hierarchy" qsTypeId="urn:microsoft.com/office/officeart/2005/8/quickstyle/simple1" qsCatId="simple" csTypeId="urn:microsoft.com/office/officeart/2005/8/colors/accent2_1" csCatId="accent2" phldr="1"/>
      <dgm:spPr/>
      <dgm:t>
        <a:bodyPr/>
        <a:lstStyle/>
        <a:p>
          <a:endParaRPr lang="en-GB"/>
        </a:p>
      </dgm:t>
    </dgm:pt>
    <dgm:pt modelId="{9BA00E6E-77D6-4F23-9E6A-34A2F4E09D1D}">
      <dgm:prSet phldrT="[Text]" custT="1"/>
      <dgm:spPr/>
      <dgm:t>
        <a:bodyPr/>
        <a:lstStyle/>
        <a:p>
          <a:r>
            <a:rPr lang="en-GB" sz="1400" dirty="0"/>
            <a:t>Reviewing</a:t>
          </a:r>
        </a:p>
      </dgm:t>
    </dgm:pt>
    <dgm:pt modelId="{01CF4BA1-9CB2-48B8-BA17-6F342F5A5550}" type="parTrans" cxnId="{98B77224-C2DE-46C3-B832-D4B84002004A}">
      <dgm:prSet/>
      <dgm:spPr/>
      <dgm:t>
        <a:bodyPr/>
        <a:lstStyle/>
        <a:p>
          <a:endParaRPr lang="en-GB" sz="1400"/>
        </a:p>
      </dgm:t>
    </dgm:pt>
    <dgm:pt modelId="{FDB02C9F-43A3-4E64-AEA4-91F0E7DDEBEF}" type="sibTrans" cxnId="{98B77224-C2DE-46C3-B832-D4B84002004A}">
      <dgm:prSet/>
      <dgm:spPr/>
      <dgm:t>
        <a:bodyPr/>
        <a:lstStyle/>
        <a:p>
          <a:endParaRPr lang="en-GB" sz="1400"/>
        </a:p>
      </dgm:t>
    </dgm:pt>
    <dgm:pt modelId="{10B99DA2-A24E-4A60-BAEC-63ACDFF6CAE8}">
      <dgm:prSet phldrT="[Text]" custT="1"/>
      <dgm:spPr/>
      <dgm:t>
        <a:bodyPr/>
        <a:lstStyle/>
        <a:p>
          <a:r>
            <a:rPr lang="en-GB" sz="1400" dirty="0"/>
            <a:t>Appraising</a:t>
          </a:r>
        </a:p>
      </dgm:t>
    </dgm:pt>
    <dgm:pt modelId="{D6ABB606-CDD4-453C-8DE0-C1E56022BFC3}" type="parTrans" cxnId="{2C8942C7-247E-42CE-A620-7F7DA48FA18A}">
      <dgm:prSet/>
      <dgm:spPr/>
      <dgm:t>
        <a:bodyPr/>
        <a:lstStyle/>
        <a:p>
          <a:endParaRPr lang="en-GB" sz="1400"/>
        </a:p>
      </dgm:t>
    </dgm:pt>
    <dgm:pt modelId="{634C2934-C4A4-482A-8963-6CE863FA3698}" type="sibTrans" cxnId="{2C8942C7-247E-42CE-A620-7F7DA48FA18A}">
      <dgm:prSet/>
      <dgm:spPr/>
      <dgm:t>
        <a:bodyPr/>
        <a:lstStyle/>
        <a:p>
          <a:endParaRPr lang="en-GB" sz="1400"/>
        </a:p>
      </dgm:t>
    </dgm:pt>
    <dgm:pt modelId="{D03C7FB7-9CD3-4D5E-A551-5E7E41575374}">
      <dgm:prSet phldrT="[Text]" custT="1"/>
      <dgm:spPr/>
      <dgm:t>
        <a:bodyPr/>
        <a:lstStyle/>
        <a:p>
          <a:r>
            <a:rPr lang="en-GB" sz="1400" dirty="0"/>
            <a:t>Analysing</a:t>
          </a:r>
        </a:p>
      </dgm:t>
    </dgm:pt>
    <dgm:pt modelId="{14132E7F-04BF-4472-8D03-4C64049C1B5D}" type="parTrans" cxnId="{2A3CD632-D153-4930-89ED-A0D2975F7422}">
      <dgm:prSet/>
      <dgm:spPr/>
      <dgm:t>
        <a:bodyPr/>
        <a:lstStyle/>
        <a:p>
          <a:endParaRPr lang="en-GB" sz="1400"/>
        </a:p>
      </dgm:t>
    </dgm:pt>
    <dgm:pt modelId="{D013D435-634E-4657-ABD2-AAE530512312}" type="sibTrans" cxnId="{2A3CD632-D153-4930-89ED-A0D2975F7422}">
      <dgm:prSet/>
      <dgm:spPr/>
      <dgm:t>
        <a:bodyPr/>
        <a:lstStyle/>
        <a:p>
          <a:endParaRPr lang="en-GB" sz="1400"/>
        </a:p>
      </dgm:t>
    </dgm:pt>
    <dgm:pt modelId="{CEE90110-F7EE-4CCC-A9FE-8A55888862D2}">
      <dgm:prSet phldrT="[Text]" custT="1"/>
      <dgm:spPr/>
      <dgm:t>
        <a:bodyPr/>
        <a:lstStyle/>
        <a:p>
          <a:r>
            <a:rPr lang="en-GB" sz="1400" dirty="0"/>
            <a:t>Evaluating</a:t>
          </a:r>
        </a:p>
      </dgm:t>
    </dgm:pt>
    <dgm:pt modelId="{D0C99614-D024-4654-AFB9-8E71638D3EB6}" type="parTrans" cxnId="{BD474C35-155D-471F-8229-E648B9F8E111}">
      <dgm:prSet/>
      <dgm:spPr/>
      <dgm:t>
        <a:bodyPr/>
        <a:lstStyle/>
        <a:p>
          <a:endParaRPr lang="en-GB" sz="1400"/>
        </a:p>
      </dgm:t>
    </dgm:pt>
    <dgm:pt modelId="{3656E895-AFA9-4D6D-BEEB-1968B70277F3}" type="sibTrans" cxnId="{BD474C35-155D-471F-8229-E648B9F8E111}">
      <dgm:prSet/>
      <dgm:spPr/>
      <dgm:t>
        <a:bodyPr/>
        <a:lstStyle/>
        <a:p>
          <a:endParaRPr lang="en-GB" sz="1400"/>
        </a:p>
      </dgm:t>
    </dgm:pt>
    <dgm:pt modelId="{0614680B-43A6-47C2-9AD2-D82F1F856C70}">
      <dgm:prSet phldrT="[Text]" custT="1"/>
      <dgm:spPr/>
      <dgm:t>
        <a:bodyPr/>
        <a:lstStyle/>
        <a:p>
          <a:r>
            <a:rPr lang="en-GB" sz="1400" dirty="0"/>
            <a:t>Comparing/</a:t>
          </a:r>
        </a:p>
        <a:p>
          <a:r>
            <a:rPr lang="en-GB" sz="1400" dirty="0"/>
            <a:t>contrasting</a:t>
          </a:r>
        </a:p>
      </dgm:t>
    </dgm:pt>
    <dgm:pt modelId="{8A208C2C-76A5-429C-877A-5DAA806E9A24}" type="parTrans" cxnId="{7BEF7BD6-3CB2-4FF6-B79F-D0DB735E526B}">
      <dgm:prSet/>
      <dgm:spPr/>
      <dgm:t>
        <a:bodyPr/>
        <a:lstStyle/>
        <a:p>
          <a:endParaRPr lang="en-GB" sz="1400"/>
        </a:p>
      </dgm:t>
    </dgm:pt>
    <dgm:pt modelId="{1348F1B6-CEC4-4178-86B7-64928CA2D274}" type="sibTrans" cxnId="{7BEF7BD6-3CB2-4FF6-B79F-D0DB735E526B}">
      <dgm:prSet/>
      <dgm:spPr/>
      <dgm:t>
        <a:bodyPr/>
        <a:lstStyle/>
        <a:p>
          <a:endParaRPr lang="en-GB" sz="1400"/>
        </a:p>
      </dgm:t>
    </dgm:pt>
    <dgm:pt modelId="{F2BB8DF9-37B2-41F9-8782-34094B9C1626}">
      <dgm:prSet phldrT="[Text]" custT="1"/>
      <dgm:spPr/>
      <dgm:t>
        <a:bodyPr/>
        <a:lstStyle/>
        <a:p>
          <a:r>
            <a:rPr lang="en-GB" sz="1400" dirty="0"/>
            <a:t>Selecting</a:t>
          </a:r>
        </a:p>
      </dgm:t>
    </dgm:pt>
    <dgm:pt modelId="{8CE41EBA-1573-4D5E-A5EB-D98E90EDA47E}" type="parTrans" cxnId="{F0D50934-3769-4E9E-B161-3600D2DEF9C1}">
      <dgm:prSet/>
      <dgm:spPr/>
      <dgm:t>
        <a:bodyPr/>
        <a:lstStyle/>
        <a:p>
          <a:endParaRPr lang="en-GB" sz="1400"/>
        </a:p>
      </dgm:t>
    </dgm:pt>
    <dgm:pt modelId="{194CE3AF-935E-4D41-AC3B-7BFBAE9F17E5}" type="sibTrans" cxnId="{F0D50934-3769-4E9E-B161-3600D2DEF9C1}">
      <dgm:prSet/>
      <dgm:spPr/>
      <dgm:t>
        <a:bodyPr/>
        <a:lstStyle/>
        <a:p>
          <a:endParaRPr lang="en-GB" sz="1400"/>
        </a:p>
      </dgm:t>
    </dgm:pt>
    <dgm:pt modelId="{0B408D6C-2015-41EB-8341-9475050B1DF7}" type="pres">
      <dgm:prSet presAssocID="{0AA3FEE6-02B6-4436-952E-17C96DFE605F}" presName="hierChild1" presStyleCnt="0">
        <dgm:presLayoutVars>
          <dgm:chPref val="1"/>
          <dgm:dir/>
          <dgm:animOne val="branch"/>
          <dgm:animLvl val="lvl"/>
          <dgm:resizeHandles/>
        </dgm:presLayoutVars>
      </dgm:prSet>
      <dgm:spPr/>
    </dgm:pt>
    <dgm:pt modelId="{95EE7459-81BC-449C-86A5-8E0718E9B3DA}" type="pres">
      <dgm:prSet presAssocID="{9BA00E6E-77D6-4F23-9E6A-34A2F4E09D1D}" presName="hierRoot1" presStyleCnt="0"/>
      <dgm:spPr/>
    </dgm:pt>
    <dgm:pt modelId="{C67EE3BB-3218-4144-833F-A16049E4FEDC}" type="pres">
      <dgm:prSet presAssocID="{9BA00E6E-77D6-4F23-9E6A-34A2F4E09D1D}" presName="composite" presStyleCnt="0"/>
      <dgm:spPr/>
    </dgm:pt>
    <dgm:pt modelId="{92201D84-8E5F-454C-8D56-77838343B9B3}" type="pres">
      <dgm:prSet presAssocID="{9BA00E6E-77D6-4F23-9E6A-34A2F4E09D1D}" presName="image" presStyleLbl="node0" presStyleIdx="0" presStyleCnt="1"/>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dgm:spPr>
    </dgm:pt>
    <dgm:pt modelId="{387C8CD8-697C-4431-9477-EFD12C082738}" type="pres">
      <dgm:prSet presAssocID="{9BA00E6E-77D6-4F23-9E6A-34A2F4E09D1D}" presName="text" presStyleLbl="revTx" presStyleIdx="0" presStyleCnt="6">
        <dgm:presLayoutVars>
          <dgm:chPref val="3"/>
        </dgm:presLayoutVars>
      </dgm:prSet>
      <dgm:spPr/>
    </dgm:pt>
    <dgm:pt modelId="{46A1D386-C241-470A-A0F1-525B21DC6F0E}" type="pres">
      <dgm:prSet presAssocID="{9BA00E6E-77D6-4F23-9E6A-34A2F4E09D1D}" presName="hierChild2" presStyleCnt="0"/>
      <dgm:spPr/>
    </dgm:pt>
    <dgm:pt modelId="{0DFE2EB4-3BCA-437D-91AF-C35F11743573}" type="pres">
      <dgm:prSet presAssocID="{D6ABB606-CDD4-453C-8DE0-C1E56022BFC3}" presName="Name10" presStyleLbl="parChTrans1D2" presStyleIdx="0" presStyleCnt="2"/>
      <dgm:spPr/>
    </dgm:pt>
    <dgm:pt modelId="{E7875E97-B839-409C-80D0-4E943AB6972A}" type="pres">
      <dgm:prSet presAssocID="{10B99DA2-A24E-4A60-BAEC-63ACDFF6CAE8}" presName="hierRoot2" presStyleCnt="0"/>
      <dgm:spPr/>
    </dgm:pt>
    <dgm:pt modelId="{6E8CCB23-5316-45F2-BD21-0A2C651CEDC7}" type="pres">
      <dgm:prSet presAssocID="{10B99DA2-A24E-4A60-BAEC-63ACDFF6CAE8}" presName="composite2" presStyleCnt="0"/>
      <dgm:spPr/>
    </dgm:pt>
    <dgm:pt modelId="{C97663F7-0EC7-4AAC-8986-E3420E7BFF82}" type="pres">
      <dgm:prSet presAssocID="{10B99DA2-A24E-4A60-BAEC-63ACDFF6CAE8}" presName="image2" presStyleLbl="node2" presStyleIdx="0" presStyleCnt="2"/>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7000" r="-17000"/>
          </a:stretch>
        </a:blipFill>
      </dgm:spPr>
    </dgm:pt>
    <dgm:pt modelId="{CBC2FA7D-4535-4907-A30E-6B938F50324D}" type="pres">
      <dgm:prSet presAssocID="{10B99DA2-A24E-4A60-BAEC-63ACDFF6CAE8}" presName="text2" presStyleLbl="revTx" presStyleIdx="1" presStyleCnt="6">
        <dgm:presLayoutVars>
          <dgm:chPref val="3"/>
        </dgm:presLayoutVars>
      </dgm:prSet>
      <dgm:spPr/>
    </dgm:pt>
    <dgm:pt modelId="{11DB7142-7436-44DC-B659-615ADD6EABD9}" type="pres">
      <dgm:prSet presAssocID="{10B99DA2-A24E-4A60-BAEC-63ACDFF6CAE8}" presName="hierChild3" presStyleCnt="0"/>
      <dgm:spPr/>
    </dgm:pt>
    <dgm:pt modelId="{9F4CE648-C65F-4736-AE60-BF33F9D9C596}" type="pres">
      <dgm:prSet presAssocID="{14132E7F-04BF-4472-8D03-4C64049C1B5D}" presName="Name17" presStyleLbl="parChTrans1D3" presStyleIdx="0" presStyleCnt="3"/>
      <dgm:spPr/>
    </dgm:pt>
    <dgm:pt modelId="{3BB65579-5917-4B4C-B05A-5FBECC7991C0}" type="pres">
      <dgm:prSet presAssocID="{D03C7FB7-9CD3-4D5E-A551-5E7E41575374}" presName="hierRoot3" presStyleCnt="0"/>
      <dgm:spPr/>
    </dgm:pt>
    <dgm:pt modelId="{E65B441A-2584-44AA-AC69-10010E31422D}" type="pres">
      <dgm:prSet presAssocID="{D03C7FB7-9CD3-4D5E-A551-5E7E41575374}" presName="composite3" presStyleCnt="0"/>
      <dgm:spPr/>
    </dgm:pt>
    <dgm:pt modelId="{2114D0B0-BA05-4D78-8F70-27D3E0679F31}" type="pres">
      <dgm:prSet presAssocID="{D03C7FB7-9CD3-4D5E-A551-5E7E41575374}" presName="image3" presStyleLbl="node3" presStyleIdx="0"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dgm:spPr>
    </dgm:pt>
    <dgm:pt modelId="{30AA880B-7A4F-4A4D-8CD7-28BD4BE48EA4}" type="pres">
      <dgm:prSet presAssocID="{D03C7FB7-9CD3-4D5E-A551-5E7E41575374}" presName="text3" presStyleLbl="revTx" presStyleIdx="2" presStyleCnt="6">
        <dgm:presLayoutVars>
          <dgm:chPref val="3"/>
        </dgm:presLayoutVars>
      </dgm:prSet>
      <dgm:spPr/>
    </dgm:pt>
    <dgm:pt modelId="{36F28341-E06A-42B6-AEFE-EB28F2EF9B6A}" type="pres">
      <dgm:prSet presAssocID="{D03C7FB7-9CD3-4D5E-A551-5E7E41575374}" presName="hierChild4" presStyleCnt="0"/>
      <dgm:spPr/>
    </dgm:pt>
    <dgm:pt modelId="{2148A078-D4D7-42FC-8E19-D5F54B3FE2FD}" type="pres">
      <dgm:prSet presAssocID="{D0C99614-D024-4654-AFB9-8E71638D3EB6}" presName="Name17" presStyleLbl="parChTrans1D3" presStyleIdx="1" presStyleCnt="3"/>
      <dgm:spPr/>
    </dgm:pt>
    <dgm:pt modelId="{17E9E7A0-FCED-479D-A0C2-F2BDE972BCA8}" type="pres">
      <dgm:prSet presAssocID="{CEE90110-F7EE-4CCC-A9FE-8A55888862D2}" presName="hierRoot3" presStyleCnt="0"/>
      <dgm:spPr/>
    </dgm:pt>
    <dgm:pt modelId="{2917BC53-9F44-4B35-AEC9-59CAD4653454}" type="pres">
      <dgm:prSet presAssocID="{CEE90110-F7EE-4CCC-A9FE-8A55888862D2}" presName="composite3" presStyleCnt="0"/>
      <dgm:spPr/>
    </dgm:pt>
    <dgm:pt modelId="{4807E760-9515-49C5-9AE2-0EE85AFB3566}" type="pres">
      <dgm:prSet presAssocID="{CEE90110-F7EE-4CCC-A9FE-8A55888862D2}" presName="image3" presStyleLbl="node3" presStyleIdx="1"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dgm:spPr>
    </dgm:pt>
    <dgm:pt modelId="{3BD96CC2-E379-4EAF-8F86-8741B24F206B}" type="pres">
      <dgm:prSet presAssocID="{CEE90110-F7EE-4CCC-A9FE-8A55888862D2}" presName="text3" presStyleLbl="revTx" presStyleIdx="3" presStyleCnt="6">
        <dgm:presLayoutVars>
          <dgm:chPref val="3"/>
        </dgm:presLayoutVars>
      </dgm:prSet>
      <dgm:spPr/>
    </dgm:pt>
    <dgm:pt modelId="{BDEBC20A-DE73-4C24-9F3F-BDEF4273CAC4}" type="pres">
      <dgm:prSet presAssocID="{CEE90110-F7EE-4CCC-A9FE-8A55888862D2}" presName="hierChild4" presStyleCnt="0"/>
      <dgm:spPr/>
    </dgm:pt>
    <dgm:pt modelId="{A9C5C90B-5E2B-402A-A1E5-C8AAD40FD57D}" type="pres">
      <dgm:prSet presAssocID="{8A208C2C-76A5-429C-877A-5DAA806E9A24}" presName="Name10" presStyleLbl="parChTrans1D2" presStyleIdx="1" presStyleCnt="2"/>
      <dgm:spPr/>
    </dgm:pt>
    <dgm:pt modelId="{C5ED622A-652F-4A1D-B976-789B921187F0}" type="pres">
      <dgm:prSet presAssocID="{0614680B-43A6-47C2-9AD2-D82F1F856C70}" presName="hierRoot2" presStyleCnt="0"/>
      <dgm:spPr/>
    </dgm:pt>
    <dgm:pt modelId="{A6109A6A-C5E9-45BE-A015-4962D285DF40}" type="pres">
      <dgm:prSet presAssocID="{0614680B-43A6-47C2-9AD2-D82F1F856C70}" presName="composite2" presStyleCnt="0"/>
      <dgm:spPr/>
    </dgm:pt>
    <dgm:pt modelId="{62F47460-58BB-42F1-9BAE-6D84C9C24278}" type="pres">
      <dgm:prSet presAssocID="{0614680B-43A6-47C2-9AD2-D82F1F856C70}" presName="image2" presStyleLbl="node2" presStyleIdx="1" presStyleCnt="2"/>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l="-4000" r="-4000"/>
          </a:stretch>
        </a:blipFill>
      </dgm:spPr>
    </dgm:pt>
    <dgm:pt modelId="{D376E484-37E9-4F38-9A96-E2392028BAC6}" type="pres">
      <dgm:prSet presAssocID="{0614680B-43A6-47C2-9AD2-D82F1F856C70}" presName="text2" presStyleLbl="revTx" presStyleIdx="4" presStyleCnt="6">
        <dgm:presLayoutVars>
          <dgm:chPref val="3"/>
        </dgm:presLayoutVars>
      </dgm:prSet>
      <dgm:spPr/>
    </dgm:pt>
    <dgm:pt modelId="{4D885A58-822A-4671-BDED-7CA0704D5CD2}" type="pres">
      <dgm:prSet presAssocID="{0614680B-43A6-47C2-9AD2-D82F1F856C70}" presName="hierChild3" presStyleCnt="0"/>
      <dgm:spPr/>
    </dgm:pt>
    <dgm:pt modelId="{0BCC862E-62AE-4BB5-998D-E9229E3A23D5}" type="pres">
      <dgm:prSet presAssocID="{8CE41EBA-1573-4D5E-A5EB-D98E90EDA47E}" presName="Name17" presStyleLbl="parChTrans1D3" presStyleIdx="2" presStyleCnt="3"/>
      <dgm:spPr/>
    </dgm:pt>
    <dgm:pt modelId="{C249DECE-65CB-4614-80AB-47940D1D3BC8}" type="pres">
      <dgm:prSet presAssocID="{F2BB8DF9-37B2-41F9-8782-34094B9C1626}" presName="hierRoot3" presStyleCnt="0"/>
      <dgm:spPr/>
    </dgm:pt>
    <dgm:pt modelId="{8C5D82FF-D56F-49FB-94EE-E348DBF00905}" type="pres">
      <dgm:prSet presAssocID="{F2BB8DF9-37B2-41F9-8782-34094B9C1626}" presName="composite3" presStyleCnt="0"/>
      <dgm:spPr/>
    </dgm:pt>
    <dgm:pt modelId="{9A3A9998-B001-4401-839E-93B1F15DFEF1}" type="pres">
      <dgm:prSet presAssocID="{F2BB8DF9-37B2-41F9-8782-34094B9C1626}" presName="image3" presStyleLbl="node3" presStyleIdx="2" presStyleCnt="3"/>
      <dgm:spPr>
        <a:blipFill>
          <a:blip xmlns:r="http://schemas.openxmlformats.org/officeDocument/2006/relationships" r:embed="rId6">
            <a:extLst>
              <a:ext uri="{28A0092B-C50C-407E-A947-70E740481C1C}">
                <a14:useLocalDpi xmlns:a14="http://schemas.microsoft.com/office/drawing/2010/main" val="0"/>
              </a:ext>
            </a:extLst>
          </a:blip>
          <a:srcRect/>
          <a:stretch>
            <a:fillRect l="-39000" r="-39000"/>
          </a:stretch>
        </a:blipFill>
      </dgm:spPr>
    </dgm:pt>
    <dgm:pt modelId="{068E809D-ACA5-4877-9F25-407F1266FC2B}" type="pres">
      <dgm:prSet presAssocID="{F2BB8DF9-37B2-41F9-8782-34094B9C1626}" presName="text3" presStyleLbl="revTx" presStyleIdx="5" presStyleCnt="6">
        <dgm:presLayoutVars>
          <dgm:chPref val="3"/>
        </dgm:presLayoutVars>
      </dgm:prSet>
      <dgm:spPr/>
    </dgm:pt>
    <dgm:pt modelId="{E43B4D02-4AA1-4C18-A00F-030B511ACF14}" type="pres">
      <dgm:prSet presAssocID="{F2BB8DF9-37B2-41F9-8782-34094B9C1626}" presName="hierChild4" presStyleCnt="0"/>
      <dgm:spPr/>
    </dgm:pt>
  </dgm:ptLst>
  <dgm:cxnLst>
    <dgm:cxn modelId="{98B77224-C2DE-46C3-B832-D4B84002004A}" srcId="{0AA3FEE6-02B6-4436-952E-17C96DFE605F}" destId="{9BA00E6E-77D6-4F23-9E6A-34A2F4E09D1D}" srcOrd="0" destOrd="0" parTransId="{01CF4BA1-9CB2-48B8-BA17-6F342F5A5550}" sibTransId="{FDB02C9F-43A3-4E64-AEA4-91F0E7DDEBEF}"/>
    <dgm:cxn modelId="{EE42C724-F08B-4248-AAB4-67AF64D39E32}" type="presOf" srcId="{0614680B-43A6-47C2-9AD2-D82F1F856C70}" destId="{D376E484-37E9-4F38-9A96-E2392028BAC6}" srcOrd="0" destOrd="0" presId="urn:microsoft.com/office/officeart/2009/layout/CirclePictureHierarchy"/>
    <dgm:cxn modelId="{598BC930-F0F8-4276-ADC1-185F4C075D6E}" type="presOf" srcId="{D03C7FB7-9CD3-4D5E-A551-5E7E41575374}" destId="{30AA880B-7A4F-4A4D-8CD7-28BD4BE48EA4}" srcOrd="0" destOrd="0" presId="urn:microsoft.com/office/officeart/2009/layout/CirclePictureHierarchy"/>
    <dgm:cxn modelId="{2A3CD632-D153-4930-89ED-A0D2975F7422}" srcId="{10B99DA2-A24E-4A60-BAEC-63ACDFF6CAE8}" destId="{D03C7FB7-9CD3-4D5E-A551-5E7E41575374}" srcOrd="0" destOrd="0" parTransId="{14132E7F-04BF-4472-8D03-4C64049C1B5D}" sibTransId="{D013D435-634E-4657-ABD2-AAE530512312}"/>
    <dgm:cxn modelId="{F0D50934-3769-4E9E-B161-3600D2DEF9C1}" srcId="{0614680B-43A6-47C2-9AD2-D82F1F856C70}" destId="{F2BB8DF9-37B2-41F9-8782-34094B9C1626}" srcOrd="0" destOrd="0" parTransId="{8CE41EBA-1573-4D5E-A5EB-D98E90EDA47E}" sibTransId="{194CE3AF-935E-4D41-AC3B-7BFBAE9F17E5}"/>
    <dgm:cxn modelId="{BD474C35-155D-471F-8229-E648B9F8E111}" srcId="{10B99DA2-A24E-4A60-BAEC-63ACDFF6CAE8}" destId="{CEE90110-F7EE-4CCC-A9FE-8A55888862D2}" srcOrd="1" destOrd="0" parTransId="{D0C99614-D024-4654-AFB9-8E71638D3EB6}" sibTransId="{3656E895-AFA9-4D6D-BEEB-1968B70277F3}"/>
    <dgm:cxn modelId="{066FA365-2E0B-4A5D-BC9A-043A65B3595C}" type="presOf" srcId="{10B99DA2-A24E-4A60-BAEC-63ACDFF6CAE8}" destId="{CBC2FA7D-4535-4907-A30E-6B938F50324D}" srcOrd="0" destOrd="0" presId="urn:microsoft.com/office/officeart/2009/layout/CirclePictureHierarchy"/>
    <dgm:cxn modelId="{34DB766A-9FA9-4393-83E8-FD562C7884D6}" type="presOf" srcId="{D6ABB606-CDD4-453C-8DE0-C1E56022BFC3}" destId="{0DFE2EB4-3BCA-437D-91AF-C35F11743573}" srcOrd="0" destOrd="0" presId="urn:microsoft.com/office/officeart/2009/layout/CirclePictureHierarchy"/>
    <dgm:cxn modelId="{92889D6E-4DBF-482C-A3A9-74F7AB9FA7F9}" type="presOf" srcId="{0AA3FEE6-02B6-4436-952E-17C96DFE605F}" destId="{0B408D6C-2015-41EB-8341-9475050B1DF7}" srcOrd="0" destOrd="0" presId="urn:microsoft.com/office/officeart/2009/layout/CirclePictureHierarchy"/>
    <dgm:cxn modelId="{2ADEC559-6CE2-48C2-8757-BF636391995F}" type="presOf" srcId="{F2BB8DF9-37B2-41F9-8782-34094B9C1626}" destId="{068E809D-ACA5-4877-9F25-407F1266FC2B}" srcOrd="0" destOrd="0" presId="urn:microsoft.com/office/officeart/2009/layout/CirclePictureHierarchy"/>
    <dgm:cxn modelId="{D451C07E-FC5A-4C21-88DD-F3449F69A374}" type="presOf" srcId="{CEE90110-F7EE-4CCC-A9FE-8A55888862D2}" destId="{3BD96CC2-E379-4EAF-8F86-8741B24F206B}" srcOrd="0" destOrd="0" presId="urn:microsoft.com/office/officeart/2009/layout/CirclePictureHierarchy"/>
    <dgm:cxn modelId="{F529A984-F4D7-4DC4-8967-A0D310C7C547}" type="presOf" srcId="{8CE41EBA-1573-4D5E-A5EB-D98E90EDA47E}" destId="{0BCC862E-62AE-4BB5-998D-E9229E3A23D5}" srcOrd="0" destOrd="0" presId="urn:microsoft.com/office/officeart/2009/layout/CirclePictureHierarchy"/>
    <dgm:cxn modelId="{8F927C86-DE66-4958-A65C-25AAC8DC1602}" type="presOf" srcId="{14132E7F-04BF-4472-8D03-4C64049C1B5D}" destId="{9F4CE648-C65F-4736-AE60-BF33F9D9C596}" srcOrd="0" destOrd="0" presId="urn:microsoft.com/office/officeart/2009/layout/CirclePictureHierarchy"/>
    <dgm:cxn modelId="{60BC5197-400D-46C3-9748-E7164061F4D9}" type="presOf" srcId="{D0C99614-D024-4654-AFB9-8E71638D3EB6}" destId="{2148A078-D4D7-42FC-8E19-D5F54B3FE2FD}" srcOrd="0" destOrd="0" presId="urn:microsoft.com/office/officeart/2009/layout/CirclePictureHierarchy"/>
    <dgm:cxn modelId="{632F67B7-B265-4833-BFCA-14F64B0C82E9}" type="presOf" srcId="{9BA00E6E-77D6-4F23-9E6A-34A2F4E09D1D}" destId="{387C8CD8-697C-4431-9477-EFD12C082738}" srcOrd="0" destOrd="0" presId="urn:microsoft.com/office/officeart/2009/layout/CirclePictureHierarchy"/>
    <dgm:cxn modelId="{2C8942C7-247E-42CE-A620-7F7DA48FA18A}" srcId="{9BA00E6E-77D6-4F23-9E6A-34A2F4E09D1D}" destId="{10B99DA2-A24E-4A60-BAEC-63ACDFF6CAE8}" srcOrd="0" destOrd="0" parTransId="{D6ABB606-CDD4-453C-8DE0-C1E56022BFC3}" sibTransId="{634C2934-C4A4-482A-8963-6CE863FA3698}"/>
    <dgm:cxn modelId="{7BEF7BD6-3CB2-4FF6-B79F-D0DB735E526B}" srcId="{9BA00E6E-77D6-4F23-9E6A-34A2F4E09D1D}" destId="{0614680B-43A6-47C2-9AD2-D82F1F856C70}" srcOrd="1" destOrd="0" parTransId="{8A208C2C-76A5-429C-877A-5DAA806E9A24}" sibTransId="{1348F1B6-CEC4-4178-86B7-64928CA2D274}"/>
    <dgm:cxn modelId="{880019E7-A24C-45DC-A9D9-DBD18684E1F2}" type="presOf" srcId="{8A208C2C-76A5-429C-877A-5DAA806E9A24}" destId="{A9C5C90B-5E2B-402A-A1E5-C8AAD40FD57D}" srcOrd="0" destOrd="0" presId="urn:microsoft.com/office/officeart/2009/layout/CirclePictureHierarchy"/>
    <dgm:cxn modelId="{1D29CC20-B87B-4CCC-97D5-1614E94A3A21}" type="presParOf" srcId="{0B408D6C-2015-41EB-8341-9475050B1DF7}" destId="{95EE7459-81BC-449C-86A5-8E0718E9B3DA}" srcOrd="0" destOrd="0" presId="urn:microsoft.com/office/officeart/2009/layout/CirclePictureHierarchy"/>
    <dgm:cxn modelId="{E624EA63-2C1A-4B0F-8453-AA9638BFD002}" type="presParOf" srcId="{95EE7459-81BC-449C-86A5-8E0718E9B3DA}" destId="{C67EE3BB-3218-4144-833F-A16049E4FEDC}" srcOrd="0" destOrd="0" presId="urn:microsoft.com/office/officeart/2009/layout/CirclePictureHierarchy"/>
    <dgm:cxn modelId="{4A596908-A997-4BE9-A315-77610CF90E15}" type="presParOf" srcId="{C67EE3BB-3218-4144-833F-A16049E4FEDC}" destId="{92201D84-8E5F-454C-8D56-77838343B9B3}" srcOrd="0" destOrd="0" presId="urn:microsoft.com/office/officeart/2009/layout/CirclePictureHierarchy"/>
    <dgm:cxn modelId="{764AA063-2D38-4110-B731-CFF0863EE74D}" type="presParOf" srcId="{C67EE3BB-3218-4144-833F-A16049E4FEDC}" destId="{387C8CD8-697C-4431-9477-EFD12C082738}" srcOrd="1" destOrd="0" presId="urn:microsoft.com/office/officeart/2009/layout/CirclePictureHierarchy"/>
    <dgm:cxn modelId="{52EB1B97-6694-420B-BC6B-7A9DB8B991BB}" type="presParOf" srcId="{95EE7459-81BC-449C-86A5-8E0718E9B3DA}" destId="{46A1D386-C241-470A-A0F1-525B21DC6F0E}" srcOrd="1" destOrd="0" presId="urn:microsoft.com/office/officeart/2009/layout/CirclePictureHierarchy"/>
    <dgm:cxn modelId="{59A61CD3-F59B-4AE0-A912-0A99FC67E858}" type="presParOf" srcId="{46A1D386-C241-470A-A0F1-525B21DC6F0E}" destId="{0DFE2EB4-3BCA-437D-91AF-C35F11743573}" srcOrd="0" destOrd="0" presId="urn:microsoft.com/office/officeart/2009/layout/CirclePictureHierarchy"/>
    <dgm:cxn modelId="{4313903D-EEE1-4E6E-A45E-C759D53D5EA0}" type="presParOf" srcId="{46A1D386-C241-470A-A0F1-525B21DC6F0E}" destId="{E7875E97-B839-409C-80D0-4E943AB6972A}" srcOrd="1" destOrd="0" presId="urn:microsoft.com/office/officeart/2009/layout/CirclePictureHierarchy"/>
    <dgm:cxn modelId="{DC4BF05C-C304-443F-80D8-A3592137FE31}" type="presParOf" srcId="{E7875E97-B839-409C-80D0-4E943AB6972A}" destId="{6E8CCB23-5316-45F2-BD21-0A2C651CEDC7}" srcOrd="0" destOrd="0" presId="urn:microsoft.com/office/officeart/2009/layout/CirclePictureHierarchy"/>
    <dgm:cxn modelId="{7C8D6C23-EB2E-469E-B880-51F296628690}" type="presParOf" srcId="{6E8CCB23-5316-45F2-BD21-0A2C651CEDC7}" destId="{C97663F7-0EC7-4AAC-8986-E3420E7BFF82}" srcOrd="0" destOrd="0" presId="urn:microsoft.com/office/officeart/2009/layout/CirclePictureHierarchy"/>
    <dgm:cxn modelId="{5D847372-936F-40B2-A509-4598C39640B5}" type="presParOf" srcId="{6E8CCB23-5316-45F2-BD21-0A2C651CEDC7}" destId="{CBC2FA7D-4535-4907-A30E-6B938F50324D}" srcOrd="1" destOrd="0" presId="urn:microsoft.com/office/officeart/2009/layout/CirclePictureHierarchy"/>
    <dgm:cxn modelId="{213B59D7-B89F-4732-AC63-1991334D8276}" type="presParOf" srcId="{E7875E97-B839-409C-80D0-4E943AB6972A}" destId="{11DB7142-7436-44DC-B659-615ADD6EABD9}" srcOrd="1" destOrd="0" presId="urn:microsoft.com/office/officeart/2009/layout/CirclePictureHierarchy"/>
    <dgm:cxn modelId="{59AECE7C-5B09-4774-A691-548A0DACA60E}" type="presParOf" srcId="{11DB7142-7436-44DC-B659-615ADD6EABD9}" destId="{9F4CE648-C65F-4736-AE60-BF33F9D9C596}" srcOrd="0" destOrd="0" presId="urn:microsoft.com/office/officeart/2009/layout/CirclePictureHierarchy"/>
    <dgm:cxn modelId="{7B08EE70-C712-4387-A7D8-7A582DD5F96D}" type="presParOf" srcId="{11DB7142-7436-44DC-B659-615ADD6EABD9}" destId="{3BB65579-5917-4B4C-B05A-5FBECC7991C0}" srcOrd="1" destOrd="0" presId="urn:microsoft.com/office/officeart/2009/layout/CirclePictureHierarchy"/>
    <dgm:cxn modelId="{D45ED9CA-5CAD-4D3D-BE94-E2A91B92D129}" type="presParOf" srcId="{3BB65579-5917-4B4C-B05A-5FBECC7991C0}" destId="{E65B441A-2584-44AA-AC69-10010E31422D}" srcOrd="0" destOrd="0" presId="urn:microsoft.com/office/officeart/2009/layout/CirclePictureHierarchy"/>
    <dgm:cxn modelId="{36A6341E-99D1-4270-A7A2-CC76F16624B2}" type="presParOf" srcId="{E65B441A-2584-44AA-AC69-10010E31422D}" destId="{2114D0B0-BA05-4D78-8F70-27D3E0679F31}" srcOrd="0" destOrd="0" presId="urn:microsoft.com/office/officeart/2009/layout/CirclePictureHierarchy"/>
    <dgm:cxn modelId="{D05ED9B4-F9C8-42EA-81F8-A729292FEB35}" type="presParOf" srcId="{E65B441A-2584-44AA-AC69-10010E31422D}" destId="{30AA880B-7A4F-4A4D-8CD7-28BD4BE48EA4}" srcOrd="1" destOrd="0" presId="urn:microsoft.com/office/officeart/2009/layout/CirclePictureHierarchy"/>
    <dgm:cxn modelId="{3980330E-5CB6-450D-B757-3E5F3A0259E0}" type="presParOf" srcId="{3BB65579-5917-4B4C-B05A-5FBECC7991C0}" destId="{36F28341-E06A-42B6-AEFE-EB28F2EF9B6A}" srcOrd="1" destOrd="0" presId="urn:microsoft.com/office/officeart/2009/layout/CirclePictureHierarchy"/>
    <dgm:cxn modelId="{E93965EE-B42C-4432-949C-D7C03324D94F}" type="presParOf" srcId="{11DB7142-7436-44DC-B659-615ADD6EABD9}" destId="{2148A078-D4D7-42FC-8E19-D5F54B3FE2FD}" srcOrd="2" destOrd="0" presId="urn:microsoft.com/office/officeart/2009/layout/CirclePictureHierarchy"/>
    <dgm:cxn modelId="{235749DB-D2FA-42B7-9DF5-E1A5163E336C}" type="presParOf" srcId="{11DB7142-7436-44DC-B659-615ADD6EABD9}" destId="{17E9E7A0-FCED-479D-A0C2-F2BDE972BCA8}" srcOrd="3" destOrd="0" presId="urn:microsoft.com/office/officeart/2009/layout/CirclePictureHierarchy"/>
    <dgm:cxn modelId="{74B18E2F-9F6C-4A6D-B9EF-90D5D8C8A477}" type="presParOf" srcId="{17E9E7A0-FCED-479D-A0C2-F2BDE972BCA8}" destId="{2917BC53-9F44-4B35-AEC9-59CAD4653454}" srcOrd="0" destOrd="0" presId="urn:microsoft.com/office/officeart/2009/layout/CirclePictureHierarchy"/>
    <dgm:cxn modelId="{81C0C675-56D0-4328-876B-FCA35858AEB9}" type="presParOf" srcId="{2917BC53-9F44-4B35-AEC9-59CAD4653454}" destId="{4807E760-9515-49C5-9AE2-0EE85AFB3566}" srcOrd="0" destOrd="0" presId="urn:microsoft.com/office/officeart/2009/layout/CirclePictureHierarchy"/>
    <dgm:cxn modelId="{B30612CD-2745-40A1-8AEB-062BAA0BAD3C}" type="presParOf" srcId="{2917BC53-9F44-4B35-AEC9-59CAD4653454}" destId="{3BD96CC2-E379-4EAF-8F86-8741B24F206B}" srcOrd="1" destOrd="0" presId="urn:microsoft.com/office/officeart/2009/layout/CirclePictureHierarchy"/>
    <dgm:cxn modelId="{EEFE8595-EA5D-422F-A691-5344FE55F5D6}" type="presParOf" srcId="{17E9E7A0-FCED-479D-A0C2-F2BDE972BCA8}" destId="{BDEBC20A-DE73-4C24-9F3F-BDEF4273CAC4}" srcOrd="1" destOrd="0" presId="urn:microsoft.com/office/officeart/2009/layout/CirclePictureHierarchy"/>
    <dgm:cxn modelId="{24D823F9-BE04-4AD3-87D9-4D64713F8432}" type="presParOf" srcId="{46A1D386-C241-470A-A0F1-525B21DC6F0E}" destId="{A9C5C90B-5E2B-402A-A1E5-C8AAD40FD57D}" srcOrd="2" destOrd="0" presId="urn:microsoft.com/office/officeart/2009/layout/CirclePictureHierarchy"/>
    <dgm:cxn modelId="{0E567AC9-2FED-499D-8337-7697176D8BBA}" type="presParOf" srcId="{46A1D386-C241-470A-A0F1-525B21DC6F0E}" destId="{C5ED622A-652F-4A1D-B976-789B921187F0}" srcOrd="3" destOrd="0" presId="urn:microsoft.com/office/officeart/2009/layout/CirclePictureHierarchy"/>
    <dgm:cxn modelId="{B8FEE265-F1A9-4BFA-9087-9198D9100032}" type="presParOf" srcId="{C5ED622A-652F-4A1D-B976-789B921187F0}" destId="{A6109A6A-C5E9-45BE-A015-4962D285DF40}" srcOrd="0" destOrd="0" presId="urn:microsoft.com/office/officeart/2009/layout/CirclePictureHierarchy"/>
    <dgm:cxn modelId="{661939DF-7385-464B-9574-946BA11608A7}" type="presParOf" srcId="{A6109A6A-C5E9-45BE-A015-4962D285DF40}" destId="{62F47460-58BB-42F1-9BAE-6D84C9C24278}" srcOrd="0" destOrd="0" presId="urn:microsoft.com/office/officeart/2009/layout/CirclePictureHierarchy"/>
    <dgm:cxn modelId="{7FBBC452-CD6F-40BF-915D-23260689D2B8}" type="presParOf" srcId="{A6109A6A-C5E9-45BE-A015-4962D285DF40}" destId="{D376E484-37E9-4F38-9A96-E2392028BAC6}" srcOrd="1" destOrd="0" presId="urn:microsoft.com/office/officeart/2009/layout/CirclePictureHierarchy"/>
    <dgm:cxn modelId="{FB0E18D8-B3AC-491E-BC8E-CBBC8F1A1D69}" type="presParOf" srcId="{C5ED622A-652F-4A1D-B976-789B921187F0}" destId="{4D885A58-822A-4671-BDED-7CA0704D5CD2}" srcOrd="1" destOrd="0" presId="urn:microsoft.com/office/officeart/2009/layout/CirclePictureHierarchy"/>
    <dgm:cxn modelId="{8A729F27-F0E5-42B0-9DAA-F4C20EABE9F1}" type="presParOf" srcId="{4D885A58-822A-4671-BDED-7CA0704D5CD2}" destId="{0BCC862E-62AE-4BB5-998D-E9229E3A23D5}" srcOrd="0" destOrd="0" presId="urn:microsoft.com/office/officeart/2009/layout/CirclePictureHierarchy"/>
    <dgm:cxn modelId="{750AFAEB-3BEF-42EB-8CBA-39C533C08D3F}" type="presParOf" srcId="{4D885A58-822A-4671-BDED-7CA0704D5CD2}" destId="{C249DECE-65CB-4614-80AB-47940D1D3BC8}" srcOrd="1" destOrd="0" presId="urn:microsoft.com/office/officeart/2009/layout/CirclePictureHierarchy"/>
    <dgm:cxn modelId="{F693CCD2-6846-42C8-86A7-7668362BAE81}" type="presParOf" srcId="{C249DECE-65CB-4614-80AB-47940D1D3BC8}" destId="{8C5D82FF-D56F-49FB-94EE-E348DBF00905}" srcOrd="0" destOrd="0" presId="urn:microsoft.com/office/officeart/2009/layout/CirclePictureHierarchy"/>
    <dgm:cxn modelId="{01A15EFC-1753-4BA1-8ADB-6FDE708BB027}" type="presParOf" srcId="{8C5D82FF-D56F-49FB-94EE-E348DBF00905}" destId="{9A3A9998-B001-4401-839E-93B1F15DFEF1}" srcOrd="0" destOrd="0" presId="urn:microsoft.com/office/officeart/2009/layout/CirclePictureHierarchy"/>
    <dgm:cxn modelId="{9E775FC6-E74A-44C7-8D81-04EF4AAC1C3C}" type="presParOf" srcId="{8C5D82FF-D56F-49FB-94EE-E348DBF00905}" destId="{068E809D-ACA5-4877-9F25-407F1266FC2B}" srcOrd="1" destOrd="0" presId="urn:microsoft.com/office/officeart/2009/layout/CirclePictureHierarchy"/>
    <dgm:cxn modelId="{47859F3B-2CDE-4053-84BF-469EDA4D7452}" type="presParOf" srcId="{C249DECE-65CB-4614-80AB-47940D1D3BC8}" destId="{E43B4D02-4AA1-4C18-A00F-030B511ACF14}" srcOrd="1" destOrd="0" presId="urn:microsoft.com/office/officeart/2009/layout/CirclePicture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942F82-B1E3-439B-AA08-615145FC77BB}"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EFD25E46-2E38-4238-BB9A-6B8A13070B42}">
      <dgm:prSet phldrT="[Text]"/>
      <dgm:spPr/>
      <dgm:t>
        <a:bodyPr/>
        <a:lstStyle/>
        <a:p>
          <a:r>
            <a:rPr lang="en-GB" dirty="0"/>
            <a:t>Stage 1</a:t>
          </a:r>
        </a:p>
      </dgm:t>
    </dgm:pt>
    <dgm:pt modelId="{19CE9A7C-304E-4DB2-B347-5DCF7F0C7A2D}" type="parTrans" cxnId="{99494C64-CD09-4C71-A45C-EE3E0AB8BC60}">
      <dgm:prSet/>
      <dgm:spPr/>
      <dgm:t>
        <a:bodyPr/>
        <a:lstStyle/>
        <a:p>
          <a:endParaRPr lang="en-GB"/>
        </a:p>
      </dgm:t>
    </dgm:pt>
    <dgm:pt modelId="{E288A396-EF38-46AD-9D44-293C5865CC19}" type="sibTrans" cxnId="{99494C64-CD09-4C71-A45C-EE3E0AB8BC60}">
      <dgm:prSet/>
      <dgm:spPr/>
      <dgm:t>
        <a:bodyPr/>
        <a:lstStyle/>
        <a:p>
          <a:endParaRPr lang="en-GB"/>
        </a:p>
      </dgm:t>
    </dgm:pt>
    <dgm:pt modelId="{3F2415F4-090A-406F-8F20-D91A975C301B}">
      <dgm:prSet phldrT="[Text]"/>
      <dgm:spPr>
        <a:solidFill>
          <a:schemeClr val="accent5">
            <a:lumMod val="75000"/>
          </a:schemeClr>
        </a:solidFill>
        <a:ln>
          <a:solidFill>
            <a:schemeClr val="accent1"/>
          </a:solidFill>
        </a:ln>
      </dgm:spPr>
      <dgm:t>
        <a:bodyPr/>
        <a:lstStyle/>
        <a:p>
          <a:r>
            <a:rPr lang="en-GB" dirty="0"/>
            <a:t>A structured search, identification and filtering of literature.</a:t>
          </a:r>
        </a:p>
      </dgm:t>
    </dgm:pt>
    <dgm:pt modelId="{CB68D263-F2C1-4250-9173-BC9069FA80F5}" type="parTrans" cxnId="{9C922112-2E28-4167-9DF4-B8DACBE53D9B}">
      <dgm:prSet/>
      <dgm:spPr/>
      <dgm:t>
        <a:bodyPr/>
        <a:lstStyle/>
        <a:p>
          <a:endParaRPr lang="en-GB"/>
        </a:p>
      </dgm:t>
    </dgm:pt>
    <dgm:pt modelId="{E59D494F-7B82-4ADA-85F6-49DC7AA09A91}" type="sibTrans" cxnId="{9C922112-2E28-4167-9DF4-B8DACBE53D9B}">
      <dgm:prSet/>
      <dgm:spPr/>
      <dgm:t>
        <a:bodyPr/>
        <a:lstStyle/>
        <a:p>
          <a:endParaRPr lang="en-GB"/>
        </a:p>
      </dgm:t>
    </dgm:pt>
    <dgm:pt modelId="{29C91E86-76C4-48A5-B5BA-9EF23A9EAA6D}">
      <dgm:prSet phldrT="[Text]"/>
      <dgm:spPr>
        <a:solidFill>
          <a:schemeClr val="tx2">
            <a:lumMod val="75000"/>
          </a:schemeClr>
        </a:solidFill>
        <a:ln>
          <a:solidFill>
            <a:schemeClr val="accent1"/>
          </a:solidFill>
        </a:ln>
      </dgm:spPr>
      <dgm:t>
        <a:bodyPr/>
        <a:lstStyle/>
        <a:p>
          <a:r>
            <a:rPr lang="en-GB" dirty="0"/>
            <a:t>Conduct a systematically informed search.</a:t>
          </a:r>
        </a:p>
      </dgm:t>
    </dgm:pt>
    <dgm:pt modelId="{5616B3E2-424B-4CC0-8C9B-84A3E5BE2DD6}" type="parTrans" cxnId="{B7641BAD-E18C-481B-9C12-539619D7F956}">
      <dgm:prSet/>
      <dgm:spPr/>
      <dgm:t>
        <a:bodyPr/>
        <a:lstStyle/>
        <a:p>
          <a:endParaRPr lang="en-GB"/>
        </a:p>
      </dgm:t>
    </dgm:pt>
    <dgm:pt modelId="{86CB73B8-DE95-4645-8152-0DBBA0C76144}" type="sibTrans" cxnId="{B7641BAD-E18C-481B-9C12-539619D7F956}">
      <dgm:prSet/>
      <dgm:spPr/>
      <dgm:t>
        <a:bodyPr/>
        <a:lstStyle/>
        <a:p>
          <a:endParaRPr lang="en-GB"/>
        </a:p>
      </dgm:t>
    </dgm:pt>
    <dgm:pt modelId="{279FC74A-B3E8-4E66-B536-E25811D9C0DC}">
      <dgm:prSet phldrT="[Text]"/>
      <dgm:spPr/>
      <dgm:t>
        <a:bodyPr/>
        <a:lstStyle/>
        <a:p>
          <a:r>
            <a:rPr lang="en-GB" dirty="0"/>
            <a:t>Stage 2</a:t>
          </a:r>
        </a:p>
      </dgm:t>
    </dgm:pt>
    <dgm:pt modelId="{0A33A98B-F980-4B05-94D5-A4E04846F895}" type="parTrans" cxnId="{06E52D0B-D460-4E08-A99C-916749B5F736}">
      <dgm:prSet/>
      <dgm:spPr/>
      <dgm:t>
        <a:bodyPr/>
        <a:lstStyle/>
        <a:p>
          <a:endParaRPr lang="en-GB"/>
        </a:p>
      </dgm:t>
    </dgm:pt>
    <dgm:pt modelId="{F412C23B-6ABD-4EC7-A6DF-E1281729E067}" type="sibTrans" cxnId="{06E52D0B-D460-4E08-A99C-916749B5F736}">
      <dgm:prSet/>
      <dgm:spPr/>
      <dgm:t>
        <a:bodyPr/>
        <a:lstStyle/>
        <a:p>
          <a:endParaRPr lang="en-GB"/>
        </a:p>
      </dgm:t>
    </dgm:pt>
    <dgm:pt modelId="{692DF5AB-B941-411E-B3C3-F065E59DA505}">
      <dgm:prSet phldrT="[Text]"/>
      <dgm:spPr>
        <a:solidFill>
          <a:schemeClr val="accent5">
            <a:lumMod val="75000"/>
          </a:schemeClr>
        </a:solidFill>
        <a:ln>
          <a:solidFill>
            <a:schemeClr val="accent1"/>
          </a:solidFill>
        </a:ln>
      </dgm:spPr>
      <dgm:t>
        <a:bodyPr/>
        <a:lstStyle/>
        <a:p>
          <a:r>
            <a:rPr lang="en-GB" dirty="0"/>
            <a:t>Deconstruction and structured evaluation of material.</a:t>
          </a:r>
        </a:p>
      </dgm:t>
    </dgm:pt>
    <dgm:pt modelId="{1A56B7A4-536A-441B-B697-A70D3A1C3D7E}" type="parTrans" cxnId="{10E6393B-30D6-42F0-85B7-E26A6927776E}">
      <dgm:prSet/>
      <dgm:spPr/>
      <dgm:t>
        <a:bodyPr/>
        <a:lstStyle/>
        <a:p>
          <a:endParaRPr lang="en-GB"/>
        </a:p>
      </dgm:t>
    </dgm:pt>
    <dgm:pt modelId="{796F985F-3091-4E49-BEA1-7E7598266315}" type="sibTrans" cxnId="{10E6393B-30D6-42F0-85B7-E26A6927776E}">
      <dgm:prSet/>
      <dgm:spPr/>
      <dgm:t>
        <a:bodyPr/>
        <a:lstStyle/>
        <a:p>
          <a:endParaRPr lang="en-GB"/>
        </a:p>
      </dgm:t>
    </dgm:pt>
    <dgm:pt modelId="{494F5E97-5039-450B-8E81-A1A7C51BA9CE}">
      <dgm:prSet phldrT="[Text]"/>
      <dgm:spPr>
        <a:solidFill>
          <a:schemeClr val="tx2">
            <a:lumMod val="75000"/>
          </a:schemeClr>
        </a:solidFill>
        <a:ln>
          <a:solidFill>
            <a:schemeClr val="accent1"/>
          </a:solidFill>
        </a:ln>
      </dgm:spPr>
      <dgm:t>
        <a:bodyPr/>
        <a:lstStyle/>
        <a:p>
          <a:r>
            <a:rPr lang="en-GB" dirty="0"/>
            <a:t>Use question template for deconstruction.</a:t>
          </a:r>
        </a:p>
      </dgm:t>
    </dgm:pt>
    <dgm:pt modelId="{37DA9BAC-371C-43DB-8EB7-5D802CC5C988}" type="parTrans" cxnId="{2E8EE5A5-BB8F-4B63-9104-3C2E908F9E0B}">
      <dgm:prSet/>
      <dgm:spPr/>
      <dgm:t>
        <a:bodyPr/>
        <a:lstStyle/>
        <a:p>
          <a:endParaRPr lang="en-GB"/>
        </a:p>
      </dgm:t>
    </dgm:pt>
    <dgm:pt modelId="{D71FDA98-0FF6-41EC-B466-148A0C4420B5}" type="sibTrans" cxnId="{2E8EE5A5-BB8F-4B63-9104-3C2E908F9E0B}">
      <dgm:prSet/>
      <dgm:spPr/>
      <dgm:t>
        <a:bodyPr/>
        <a:lstStyle/>
        <a:p>
          <a:endParaRPr lang="en-GB"/>
        </a:p>
      </dgm:t>
    </dgm:pt>
    <dgm:pt modelId="{11F23A76-0E48-44E1-A6B7-6FFBB7860F6E}">
      <dgm:prSet phldrT="[Text]"/>
      <dgm:spPr/>
      <dgm:t>
        <a:bodyPr/>
        <a:lstStyle/>
        <a:p>
          <a:r>
            <a:rPr lang="en-GB" dirty="0"/>
            <a:t>Stage 3</a:t>
          </a:r>
        </a:p>
      </dgm:t>
    </dgm:pt>
    <dgm:pt modelId="{093DE2E9-C9C1-4D76-8836-83EE67D0846B}" type="parTrans" cxnId="{4C4A0CE8-E31A-436B-91DD-4AA800D94F78}">
      <dgm:prSet/>
      <dgm:spPr/>
      <dgm:t>
        <a:bodyPr/>
        <a:lstStyle/>
        <a:p>
          <a:endParaRPr lang="en-GB"/>
        </a:p>
      </dgm:t>
    </dgm:pt>
    <dgm:pt modelId="{F76EB0B2-1685-4DD1-B65D-146623993B5E}" type="sibTrans" cxnId="{4C4A0CE8-E31A-436B-91DD-4AA800D94F78}">
      <dgm:prSet/>
      <dgm:spPr/>
      <dgm:t>
        <a:bodyPr/>
        <a:lstStyle/>
        <a:p>
          <a:endParaRPr lang="en-GB"/>
        </a:p>
      </dgm:t>
    </dgm:pt>
    <dgm:pt modelId="{FA44624E-A4DD-4808-9AF1-9210CE3EED7A}">
      <dgm:prSet phldrT="[Text]"/>
      <dgm:spPr>
        <a:solidFill>
          <a:schemeClr val="accent5">
            <a:lumMod val="75000"/>
          </a:schemeClr>
        </a:solidFill>
        <a:ln>
          <a:solidFill>
            <a:schemeClr val="accent1"/>
          </a:solidFill>
        </a:ln>
      </dgm:spPr>
      <dgm:t>
        <a:bodyPr/>
        <a:lstStyle/>
        <a:p>
          <a:r>
            <a:rPr lang="en-GB" dirty="0"/>
            <a:t>Reconstruction, synthesis and own contribution. </a:t>
          </a:r>
        </a:p>
      </dgm:t>
    </dgm:pt>
    <dgm:pt modelId="{5938809E-AE03-4D34-ADC5-DE33C9F775A6}" type="parTrans" cxnId="{C1DE0A2D-C9F1-41F9-B4CA-B4E75342593E}">
      <dgm:prSet/>
      <dgm:spPr/>
      <dgm:t>
        <a:bodyPr/>
        <a:lstStyle/>
        <a:p>
          <a:endParaRPr lang="en-GB"/>
        </a:p>
      </dgm:t>
    </dgm:pt>
    <dgm:pt modelId="{0987C69B-AF24-42C1-873F-25A8D0CDAB0A}" type="sibTrans" cxnId="{C1DE0A2D-C9F1-41F9-B4CA-B4E75342593E}">
      <dgm:prSet/>
      <dgm:spPr/>
      <dgm:t>
        <a:bodyPr/>
        <a:lstStyle/>
        <a:p>
          <a:endParaRPr lang="en-GB"/>
        </a:p>
      </dgm:t>
    </dgm:pt>
    <dgm:pt modelId="{55FF2FD7-C199-4556-AAD5-B253C1E91DCB}">
      <dgm:prSet phldrT="[Text]"/>
      <dgm:spPr>
        <a:solidFill>
          <a:schemeClr val="tx2">
            <a:lumMod val="75000"/>
          </a:schemeClr>
        </a:solidFill>
        <a:ln>
          <a:solidFill>
            <a:schemeClr val="accent1"/>
          </a:solidFill>
        </a:ln>
      </dgm:spPr>
      <dgm:t>
        <a:bodyPr/>
        <a:lstStyle/>
        <a:p>
          <a:r>
            <a:rPr lang="en-GB" dirty="0"/>
            <a:t>Reconstruct literature via synthesis &amp; form contribution. </a:t>
          </a:r>
        </a:p>
      </dgm:t>
    </dgm:pt>
    <dgm:pt modelId="{7515121D-A7A3-4D78-ABB7-78C0CC46CE16}" type="parTrans" cxnId="{8793355A-216E-4C29-8779-71826AEDA237}">
      <dgm:prSet/>
      <dgm:spPr/>
      <dgm:t>
        <a:bodyPr/>
        <a:lstStyle/>
        <a:p>
          <a:endParaRPr lang="en-GB"/>
        </a:p>
      </dgm:t>
    </dgm:pt>
    <dgm:pt modelId="{2C2279D0-8BC7-4F44-A0A2-2DB290BC6AF0}" type="sibTrans" cxnId="{8793355A-216E-4C29-8779-71826AEDA237}">
      <dgm:prSet/>
      <dgm:spPr/>
      <dgm:t>
        <a:bodyPr/>
        <a:lstStyle/>
        <a:p>
          <a:endParaRPr lang="en-GB"/>
        </a:p>
      </dgm:t>
    </dgm:pt>
    <dgm:pt modelId="{C4938B00-7E2B-4854-9F7E-9D2D93FD9C0A}" type="pres">
      <dgm:prSet presAssocID="{85942F82-B1E3-439B-AA08-615145FC77BB}" presName="theList" presStyleCnt="0">
        <dgm:presLayoutVars>
          <dgm:dir/>
          <dgm:animLvl val="lvl"/>
          <dgm:resizeHandles val="exact"/>
        </dgm:presLayoutVars>
      </dgm:prSet>
      <dgm:spPr/>
    </dgm:pt>
    <dgm:pt modelId="{8EB8D33A-2185-4DE6-9682-C04C1A99BAED}" type="pres">
      <dgm:prSet presAssocID="{EFD25E46-2E38-4238-BB9A-6B8A13070B42}" presName="compNode" presStyleCnt="0"/>
      <dgm:spPr/>
    </dgm:pt>
    <dgm:pt modelId="{E4DA1D12-1E7E-4971-AE9C-35B0013E4206}" type="pres">
      <dgm:prSet presAssocID="{EFD25E46-2E38-4238-BB9A-6B8A13070B42}" presName="aNode" presStyleLbl="bgShp" presStyleIdx="0" presStyleCnt="3"/>
      <dgm:spPr/>
    </dgm:pt>
    <dgm:pt modelId="{CB316073-0CA6-4D67-8B86-C9384B4788B4}" type="pres">
      <dgm:prSet presAssocID="{EFD25E46-2E38-4238-BB9A-6B8A13070B42}" presName="textNode" presStyleLbl="bgShp" presStyleIdx="0" presStyleCnt="3"/>
      <dgm:spPr/>
    </dgm:pt>
    <dgm:pt modelId="{556675BE-F80E-42E8-809D-B4FA9D4C78D5}" type="pres">
      <dgm:prSet presAssocID="{EFD25E46-2E38-4238-BB9A-6B8A13070B42}" presName="compChildNode" presStyleCnt="0"/>
      <dgm:spPr/>
    </dgm:pt>
    <dgm:pt modelId="{C5C07DCE-E315-4C1F-94C7-6AD61DE96977}" type="pres">
      <dgm:prSet presAssocID="{EFD25E46-2E38-4238-BB9A-6B8A13070B42}" presName="theInnerList" presStyleCnt="0"/>
      <dgm:spPr/>
    </dgm:pt>
    <dgm:pt modelId="{7379E03E-C691-4017-8F3F-5AB2919EDFA0}" type="pres">
      <dgm:prSet presAssocID="{3F2415F4-090A-406F-8F20-D91A975C301B}" presName="childNode" presStyleLbl="node1" presStyleIdx="0" presStyleCnt="6">
        <dgm:presLayoutVars>
          <dgm:bulletEnabled val="1"/>
        </dgm:presLayoutVars>
      </dgm:prSet>
      <dgm:spPr/>
    </dgm:pt>
    <dgm:pt modelId="{3192581B-10EE-450C-A4DD-23DFB365F4E4}" type="pres">
      <dgm:prSet presAssocID="{3F2415F4-090A-406F-8F20-D91A975C301B}" presName="aSpace2" presStyleCnt="0"/>
      <dgm:spPr/>
    </dgm:pt>
    <dgm:pt modelId="{55E25300-A5D2-4CC5-85CD-B7417E3A9D98}" type="pres">
      <dgm:prSet presAssocID="{29C91E86-76C4-48A5-B5BA-9EF23A9EAA6D}" presName="childNode" presStyleLbl="node1" presStyleIdx="1" presStyleCnt="6">
        <dgm:presLayoutVars>
          <dgm:bulletEnabled val="1"/>
        </dgm:presLayoutVars>
      </dgm:prSet>
      <dgm:spPr/>
    </dgm:pt>
    <dgm:pt modelId="{CACEAC77-A43D-4CD9-9260-4ECC452BFC5F}" type="pres">
      <dgm:prSet presAssocID="{EFD25E46-2E38-4238-BB9A-6B8A13070B42}" presName="aSpace" presStyleCnt="0"/>
      <dgm:spPr/>
    </dgm:pt>
    <dgm:pt modelId="{0007A829-B48F-4CCA-ADD1-FB128946BF92}" type="pres">
      <dgm:prSet presAssocID="{279FC74A-B3E8-4E66-B536-E25811D9C0DC}" presName="compNode" presStyleCnt="0"/>
      <dgm:spPr/>
    </dgm:pt>
    <dgm:pt modelId="{3FCFA2DD-0FC5-4E14-A3F2-A1C6D9CDFDD3}" type="pres">
      <dgm:prSet presAssocID="{279FC74A-B3E8-4E66-B536-E25811D9C0DC}" presName="aNode" presStyleLbl="bgShp" presStyleIdx="1" presStyleCnt="3"/>
      <dgm:spPr/>
    </dgm:pt>
    <dgm:pt modelId="{1B6C72FB-FF7E-48B3-AA8E-F446D4497B2B}" type="pres">
      <dgm:prSet presAssocID="{279FC74A-B3E8-4E66-B536-E25811D9C0DC}" presName="textNode" presStyleLbl="bgShp" presStyleIdx="1" presStyleCnt="3"/>
      <dgm:spPr/>
    </dgm:pt>
    <dgm:pt modelId="{5A758D4B-62D8-4650-B027-A02E5944152C}" type="pres">
      <dgm:prSet presAssocID="{279FC74A-B3E8-4E66-B536-E25811D9C0DC}" presName="compChildNode" presStyleCnt="0"/>
      <dgm:spPr/>
    </dgm:pt>
    <dgm:pt modelId="{37B804BF-813F-4B50-BD45-337D251C804A}" type="pres">
      <dgm:prSet presAssocID="{279FC74A-B3E8-4E66-B536-E25811D9C0DC}" presName="theInnerList" presStyleCnt="0"/>
      <dgm:spPr/>
    </dgm:pt>
    <dgm:pt modelId="{C0CDC675-8426-403D-8CA0-2D18C0A38834}" type="pres">
      <dgm:prSet presAssocID="{692DF5AB-B941-411E-B3C3-F065E59DA505}" presName="childNode" presStyleLbl="node1" presStyleIdx="2" presStyleCnt="6">
        <dgm:presLayoutVars>
          <dgm:bulletEnabled val="1"/>
        </dgm:presLayoutVars>
      </dgm:prSet>
      <dgm:spPr/>
    </dgm:pt>
    <dgm:pt modelId="{B11E06F1-3EA0-4849-B76D-1E6DEF0395F8}" type="pres">
      <dgm:prSet presAssocID="{692DF5AB-B941-411E-B3C3-F065E59DA505}" presName="aSpace2" presStyleCnt="0"/>
      <dgm:spPr/>
    </dgm:pt>
    <dgm:pt modelId="{3ACA0A7E-7D95-4657-BD6E-C51DBA0F30B0}" type="pres">
      <dgm:prSet presAssocID="{494F5E97-5039-450B-8E81-A1A7C51BA9CE}" presName="childNode" presStyleLbl="node1" presStyleIdx="3" presStyleCnt="6">
        <dgm:presLayoutVars>
          <dgm:bulletEnabled val="1"/>
        </dgm:presLayoutVars>
      </dgm:prSet>
      <dgm:spPr/>
    </dgm:pt>
    <dgm:pt modelId="{AA236591-7721-49F9-A0C2-8E30EA82EBC2}" type="pres">
      <dgm:prSet presAssocID="{279FC74A-B3E8-4E66-B536-E25811D9C0DC}" presName="aSpace" presStyleCnt="0"/>
      <dgm:spPr/>
    </dgm:pt>
    <dgm:pt modelId="{A47F1916-1B88-4041-97DF-54E4E7CFCCEA}" type="pres">
      <dgm:prSet presAssocID="{11F23A76-0E48-44E1-A6B7-6FFBB7860F6E}" presName="compNode" presStyleCnt="0"/>
      <dgm:spPr/>
    </dgm:pt>
    <dgm:pt modelId="{1C552720-5DDB-4CD0-9D1D-554F75144359}" type="pres">
      <dgm:prSet presAssocID="{11F23A76-0E48-44E1-A6B7-6FFBB7860F6E}" presName="aNode" presStyleLbl="bgShp" presStyleIdx="2" presStyleCnt="3" custLinFactNeighborX="4205" custLinFactNeighborY="3876"/>
      <dgm:spPr/>
    </dgm:pt>
    <dgm:pt modelId="{E2018AB8-D27D-4D4E-99F5-2F78E7B090C0}" type="pres">
      <dgm:prSet presAssocID="{11F23A76-0E48-44E1-A6B7-6FFBB7860F6E}" presName="textNode" presStyleLbl="bgShp" presStyleIdx="2" presStyleCnt="3"/>
      <dgm:spPr/>
    </dgm:pt>
    <dgm:pt modelId="{82BF8CF1-7F5C-4E5B-9DE2-A18427656EF5}" type="pres">
      <dgm:prSet presAssocID="{11F23A76-0E48-44E1-A6B7-6FFBB7860F6E}" presName="compChildNode" presStyleCnt="0"/>
      <dgm:spPr/>
    </dgm:pt>
    <dgm:pt modelId="{63509D74-2814-4D20-91A7-19D50E0FA1D2}" type="pres">
      <dgm:prSet presAssocID="{11F23A76-0E48-44E1-A6B7-6FFBB7860F6E}" presName="theInnerList" presStyleCnt="0"/>
      <dgm:spPr/>
    </dgm:pt>
    <dgm:pt modelId="{495FF63E-2BA0-48F0-A732-187DCCDB9138}" type="pres">
      <dgm:prSet presAssocID="{FA44624E-A4DD-4808-9AF1-9210CE3EED7A}" presName="childNode" presStyleLbl="node1" presStyleIdx="4" presStyleCnt="6">
        <dgm:presLayoutVars>
          <dgm:bulletEnabled val="1"/>
        </dgm:presLayoutVars>
      </dgm:prSet>
      <dgm:spPr/>
    </dgm:pt>
    <dgm:pt modelId="{549DF1CA-E87A-40F2-BA68-2A2A56CD37B7}" type="pres">
      <dgm:prSet presAssocID="{FA44624E-A4DD-4808-9AF1-9210CE3EED7A}" presName="aSpace2" presStyleCnt="0"/>
      <dgm:spPr/>
    </dgm:pt>
    <dgm:pt modelId="{301E12BA-F3D0-4558-A3E6-B25332882B8F}" type="pres">
      <dgm:prSet presAssocID="{55FF2FD7-C199-4556-AAD5-B253C1E91DCB}" presName="childNode" presStyleLbl="node1" presStyleIdx="5" presStyleCnt="6">
        <dgm:presLayoutVars>
          <dgm:bulletEnabled val="1"/>
        </dgm:presLayoutVars>
      </dgm:prSet>
      <dgm:spPr/>
    </dgm:pt>
  </dgm:ptLst>
  <dgm:cxnLst>
    <dgm:cxn modelId="{06E52D0B-D460-4E08-A99C-916749B5F736}" srcId="{85942F82-B1E3-439B-AA08-615145FC77BB}" destId="{279FC74A-B3E8-4E66-B536-E25811D9C0DC}" srcOrd="1" destOrd="0" parTransId="{0A33A98B-F980-4B05-94D5-A4E04846F895}" sibTransId="{F412C23B-6ABD-4EC7-A6DF-E1281729E067}"/>
    <dgm:cxn modelId="{CBBFC40C-ED01-4DC1-B15A-005478A0D1DC}" type="presOf" srcId="{29C91E86-76C4-48A5-B5BA-9EF23A9EAA6D}" destId="{55E25300-A5D2-4CC5-85CD-B7417E3A9D98}" srcOrd="0" destOrd="0" presId="urn:microsoft.com/office/officeart/2005/8/layout/lProcess2"/>
    <dgm:cxn modelId="{315B4C0F-103E-4CC9-9E9E-4D9239735CE6}" type="presOf" srcId="{EFD25E46-2E38-4238-BB9A-6B8A13070B42}" destId="{CB316073-0CA6-4D67-8B86-C9384B4788B4}" srcOrd="1" destOrd="0" presId="urn:microsoft.com/office/officeart/2005/8/layout/lProcess2"/>
    <dgm:cxn modelId="{9C922112-2E28-4167-9DF4-B8DACBE53D9B}" srcId="{EFD25E46-2E38-4238-BB9A-6B8A13070B42}" destId="{3F2415F4-090A-406F-8F20-D91A975C301B}" srcOrd="0" destOrd="0" parTransId="{CB68D263-F2C1-4250-9173-BC9069FA80F5}" sibTransId="{E59D494F-7B82-4ADA-85F6-49DC7AA09A91}"/>
    <dgm:cxn modelId="{AAFEAF16-BDF6-4ED0-8A80-04A8A59C310D}" type="presOf" srcId="{55FF2FD7-C199-4556-AAD5-B253C1E91DCB}" destId="{301E12BA-F3D0-4558-A3E6-B25332882B8F}" srcOrd="0" destOrd="0" presId="urn:microsoft.com/office/officeart/2005/8/layout/lProcess2"/>
    <dgm:cxn modelId="{DE55BE20-FB90-4225-9B27-9C870551D670}" type="presOf" srcId="{279FC74A-B3E8-4E66-B536-E25811D9C0DC}" destId="{1B6C72FB-FF7E-48B3-AA8E-F446D4497B2B}" srcOrd="1" destOrd="0" presId="urn:microsoft.com/office/officeart/2005/8/layout/lProcess2"/>
    <dgm:cxn modelId="{C1DE0A2D-C9F1-41F9-B4CA-B4E75342593E}" srcId="{11F23A76-0E48-44E1-A6B7-6FFBB7860F6E}" destId="{FA44624E-A4DD-4808-9AF1-9210CE3EED7A}" srcOrd="0" destOrd="0" parTransId="{5938809E-AE03-4D34-ADC5-DE33C9F775A6}" sibTransId="{0987C69B-AF24-42C1-873F-25A8D0CDAB0A}"/>
    <dgm:cxn modelId="{10E6393B-30D6-42F0-85B7-E26A6927776E}" srcId="{279FC74A-B3E8-4E66-B536-E25811D9C0DC}" destId="{692DF5AB-B941-411E-B3C3-F065E59DA505}" srcOrd="0" destOrd="0" parTransId="{1A56B7A4-536A-441B-B697-A70D3A1C3D7E}" sibTransId="{796F985F-3091-4E49-BEA1-7E7598266315}"/>
    <dgm:cxn modelId="{99494C64-CD09-4C71-A45C-EE3E0AB8BC60}" srcId="{85942F82-B1E3-439B-AA08-615145FC77BB}" destId="{EFD25E46-2E38-4238-BB9A-6B8A13070B42}" srcOrd="0" destOrd="0" parTransId="{19CE9A7C-304E-4DB2-B347-5DCF7F0C7A2D}" sibTransId="{E288A396-EF38-46AD-9D44-293C5865CC19}"/>
    <dgm:cxn modelId="{8793355A-216E-4C29-8779-71826AEDA237}" srcId="{11F23A76-0E48-44E1-A6B7-6FFBB7860F6E}" destId="{55FF2FD7-C199-4556-AAD5-B253C1E91DCB}" srcOrd="1" destOrd="0" parTransId="{7515121D-A7A3-4D78-ABB7-78C0CC46CE16}" sibTransId="{2C2279D0-8BC7-4F44-A0A2-2DB290BC6AF0}"/>
    <dgm:cxn modelId="{5C6DE27D-2098-459C-B0F1-C30059A15B07}" type="presOf" srcId="{11F23A76-0E48-44E1-A6B7-6FFBB7860F6E}" destId="{1C552720-5DDB-4CD0-9D1D-554F75144359}" srcOrd="0" destOrd="0" presId="urn:microsoft.com/office/officeart/2005/8/layout/lProcess2"/>
    <dgm:cxn modelId="{53000EA3-E2A1-4F02-BD83-18651BD600FD}" type="presOf" srcId="{692DF5AB-B941-411E-B3C3-F065E59DA505}" destId="{C0CDC675-8426-403D-8CA0-2D18C0A38834}" srcOrd="0" destOrd="0" presId="urn:microsoft.com/office/officeart/2005/8/layout/lProcess2"/>
    <dgm:cxn modelId="{2E8EE5A5-BB8F-4B63-9104-3C2E908F9E0B}" srcId="{279FC74A-B3E8-4E66-B536-E25811D9C0DC}" destId="{494F5E97-5039-450B-8E81-A1A7C51BA9CE}" srcOrd="1" destOrd="0" parTransId="{37DA9BAC-371C-43DB-8EB7-5D802CC5C988}" sibTransId="{D71FDA98-0FF6-41EC-B466-148A0C4420B5}"/>
    <dgm:cxn modelId="{B7641BAD-E18C-481B-9C12-539619D7F956}" srcId="{EFD25E46-2E38-4238-BB9A-6B8A13070B42}" destId="{29C91E86-76C4-48A5-B5BA-9EF23A9EAA6D}" srcOrd="1" destOrd="0" parTransId="{5616B3E2-424B-4CC0-8C9B-84A3E5BE2DD6}" sibTransId="{86CB73B8-DE95-4645-8152-0DBBA0C76144}"/>
    <dgm:cxn modelId="{B5E6FDAD-700E-436C-AE8C-F9BCC3E01A4D}" type="presOf" srcId="{494F5E97-5039-450B-8E81-A1A7C51BA9CE}" destId="{3ACA0A7E-7D95-4657-BD6E-C51DBA0F30B0}" srcOrd="0" destOrd="0" presId="urn:microsoft.com/office/officeart/2005/8/layout/lProcess2"/>
    <dgm:cxn modelId="{34D379B8-E59E-4BB1-98D6-871807344C1A}" type="presOf" srcId="{3F2415F4-090A-406F-8F20-D91A975C301B}" destId="{7379E03E-C691-4017-8F3F-5AB2919EDFA0}" srcOrd="0" destOrd="0" presId="urn:microsoft.com/office/officeart/2005/8/layout/lProcess2"/>
    <dgm:cxn modelId="{C7797DC8-6D92-4BAD-BD4F-12B98CEBC9EE}" type="presOf" srcId="{EFD25E46-2E38-4238-BB9A-6B8A13070B42}" destId="{E4DA1D12-1E7E-4971-AE9C-35B0013E4206}" srcOrd="0" destOrd="0" presId="urn:microsoft.com/office/officeart/2005/8/layout/lProcess2"/>
    <dgm:cxn modelId="{A9569CD7-3670-4BFC-92FE-838C50481652}" type="presOf" srcId="{279FC74A-B3E8-4E66-B536-E25811D9C0DC}" destId="{3FCFA2DD-0FC5-4E14-A3F2-A1C6D9CDFDD3}" srcOrd="0" destOrd="0" presId="urn:microsoft.com/office/officeart/2005/8/layout/lProcess2"/>
    <dgm:cxn modelId="{C88F7EDF-537E-4898-97E0-AA45B1C543C2}" type="presOf" srcId="{11F23A76-0E48-44E1-A6B7-6FFBB7860F6E}" destId="{E2018AB8-D27D-4D4E-99F5-2F78E7B090C0}" srcOrd="1" destOrd="0" presId="urn:microsoft.com/office/officeart/2005/8/layout/lProcess2"/>
    <dgm:cxn modelId="{4C4A0CE8-E31A-436B-91DD-4AA800D94F78}" srcId="{85942F82-B1E3-439B-AA08-615145FC77BB}" destId="{11F23A76-0E48-44E1-A6B7-6FFBB7860F6E}" srcOrd="2" destOrd="0" parTransId="{093DE2E9-C9C1-4D76-8836-83EE67D0846B}" sibTransId="{F76EB0B2-1685-4DD1-B65D-146623993B5E}"/>
    <dgm:cxn modelId="{7AB02DEC-9940-4CC5-ADFC-8948F69C341E}" type="presOf" srcId="{FA44624E-A4DD-4808-9AF1-9210CE3EED7A}" destId="{495FF63E-2BA0-48F0-A732-187DCCDB9138}" srcOrd="0" destOrd="0" presId="urn:microsoft.com/office/officeart/2005/8/layout/lProcess2"/>
    <dgm:cxn modelId="{9E8B3EF0-7B14-4E2E-B384-C500D8ADB6AF}" type="presOf" srcId="{85942F82-B1E3-439B-AA08-615145FC77BB}" destId="{C4938B00-7E2B-4854-9F7E-9D2D93FD9C0A}" srcOrd="0" destOrd="0" presId="urn:microsoft.com/office/officeart/2005/8/layout/lProcess2"/>
    <dgm:cxn modelId="{BA70DEA3-0B87-4964-989B-E986618248D9}" type="presParOf" srcId="{C4938B00-7E2B-4854-9F7E-9D2D93FD9C0A}" destId="{8EB8D33A-2185-4DE6-9682-C04C1A99BAED}" srcOrd="0" destOrd="0" presId="urn:microsoft.com/office/officeart/2005/8/layout/lProcess2"/>
    <dgm:cxn modelId="{9D20AC21-C04D-495B-859F-A33015F0ABA9}" type="presParOf" srcId="{8EB8D33A-2185-4DE6-9682-C04C1A99BAED}" destId="{E4DA1D12-1E7E-4971-AE9C-35B0013E4206}" srcOrd="0" destOrd="0" presId="urn:microsoft.com/office/officeart/2005/8/layout/lProcess2"/>
    <dgm:cxn modelId="{E0A9CD46-A5E1-47C8-9EAF-C7D38123E1A1}" type="presParOf" srcId="{8EB8D33A-2185-4DE6-9682-C04C1A99BAED}" destId="{CB316073-0CA6-4D67-8B86-C9384B4788B4}" srcOrd="1" destOrd="0" presId="urn:microsoft.com/office/officeart/2005/8/layout/lProcess2"/>
    <dgm:cxn modelId="{BC5B6DC1-4F5B-44EA-85E6-139C2838BB14}" type="presParOf" srcId="{8EB8D33A-2185-4DE6-9682-C04C1A99BAED}" destId="{556675BE-F80E-42E8-809D-B4FA9D4C78D5}" srcOrd="2" destOrd="0" presId="urn:microsoft.com/office/officeart/2005/8/layout/lProcess2"/>
    <dgm:cxn modelId="{F939D123-0BD6-47D5-B20B-10AC73333BDC}" type="presParOf" srcId="{556675BE-F80E-42E8-809D-B4FA9D4C78D5}" destId="{C5C07DCE-E315-4C1F-94C7-6AD61DE96977}" srcOrd="0" destOrd="0" presId="urn:microsoft.com/office/officeart/2005/8/layout/lProcess2"/>
    <dgm:cxn modelId="{3B6CC09F-0A25-4B2A-B602-6E4ED1F0161A}" type="presParOf" srcId="{C5C07DCE-E315-4C1F-94C7-6AD61DE96977}" destId="{7379E03E-C691-4017-8F3F-5AB2919EDFA0}" srcOrd="0" destOrd="0" presId="urn:microsoft.com/office/officeart/2005/8/layout/lProcess2"/>
    <dgm:cxn modelId="{0426D9F6-990D-452B-A505-8926B8C79AF4}" type="presParOf" srcId="{C5C07DCE-E315-4C1F-94C7-6AD61DE96977}" destId="{3192581B-10EE-450C-A4DD-23DFB365F4E4}" srcOrd="1" destOrd="0" presId="urn:microsoft.com/office/officeart/2005/8/layout/lProcess2"/>
    <dgm:cxn modelId="{278B8998-AC0F-4B64-B8D1-9F6DB6D8DA04}" type="presParOf" srcId="{C5C07DCE-E315-4C1F-94C7-6AD61DE96977}" destId="{55E25300-A5D2-4CC5-85CD-B7417E3A9D98}" srcOrd="2" destOrd="0" presId="urn:microsoft.com/office/officeart/2005/8/layout/lProcess2"/>
    <dgm:cxn modelId="{5B5BCD34-6608-4A63-AE77-F2D89AB33325}" type="presParOf" srcId="{C4938B00-7E2B-4854-9F7E-9D2D93FD9C0A}" destId="{CACEAC77-A43D-4CD9-9260-4ECC452BFC5F}" srcOrd="1" destOrd="0" presId="urn:microsoft.com/office/officeart/2005/8/layout/lProcess2"/>
    <dgm:cxn modelId="{BB136605-5701-4DDC-9588-501C395CDC55}" type="presParOf" srcId="{C4938B00-7E2B-4854-9F7E-9D2D93FD9C0A}" destId="{0007A829-B48F-4CCA-ADD1-FB128946BF92}" srcOrd="2" destOrd="0" presId="urn:microsoft.com/office/officeart/2005/8/layout/lProcess2"/>
    <dgm:cxn modelId="{969B4E0A-893B-4A84-8C42-E681B3B0B129}" type="presParOf" srcId="{0007A829-B48F-4CCA-ADD1-FB128946BF92}" destId="{3FCFA2DD-0FC5-4E14-A3F2-A1C6D9CDFDD3}" srcOrd="0" destOrd="0" presId="urn:microsoft.com/office/officeart/2005/8/layout/lProcess2"/>
    <dgm:cxn modelId="{6A79A476-4351-44C8-83F3-089A906F3F2E}" type="presParOf" srcId="{0007A829-B48F-4CCA-ADD1-FB128946BF92}" destId="{1B6C72FB-FF7E-48B3-AA8E-F446D4497B2B}" srcOrd="1" destOrd="0" presId="urn:microsoft.com/office/officeart/2005/8/layout/lProcess2"/>
    <dgm:cxn modelId="{20AE9364-2414-4EDC-9A90-FA1301204D76}" type="presParOf" srcId="{0007A829-B48F-4CCA-ADD1-FB128946BF92}" destId="{5A758D4B-62D8-4650-B027-A02E5944152C}" srcOrd="2" destOrd="0" presId="urn:microsoft.com/office/officeart/2005/8/layout/lProcess2"/>
    <dgm:cxn modelId="{9D54B494-A653-4DFD-B5A1-DB4D91624E5C}" type="presParOf" srcId="{5A758D4B-62D8-4650-B027-A02E5944152C}" destId="{37B804BF-813F-4B50-BD45-337D251C804A}" srcOrd="0" destOrd="0" presId="urn:microsoft.com/office/officeart/2005/8/layout/lProcess2"/>
    <dgm:cxn modelId="{1539BE72-2A6B-47B2-983E-59E9BC67C027}" type="presParOf" srcId="{37B804BF-813F-4B50-BD45-337D251C804A}" destId="{C0CDC675-8426-403D-8CA0-2D18C0A38834}" srcOrd="0" destOrd="0" presId="urn:microsoft.com/office/officeart/2005/8/layout/lProcess2"/>
    <dgm:cxn modelId="{3A886925-B433-47EA-84BD-810E0EE63A2A}" type="presParOf" srcId="{37B804BF-813F-4B50-BD45-337D251C804A}" destId="{B11E06F1-3EA0-4849-B76D-1E6DEF0395F8}" srcOrd="1" destOrd="0" presId="urn:microsoft.com/office/officeart/2005/8/layout/lProcess2"/>
    <dgm:cxn modelId="{5F78AE7E-2C71-49C4-BB70-319E9B0292ED}" type="presParOf" srcId="{37B804BF-813F-4B50-BD45-337D251C804A}" destId="{3ACA0A7E-7D95-4657-BD6E-C51DBA0F30B0}" srcOrd="2" destOrd="0" presId="urn:microsoft.com/office/officeart/2005/8/layout/lProcess2"/>
    <dgm:cxn modelId="{6337F072-28AE-4E95-B32E-1BDD6FB269BD}" type="presParOf" srcId="{C4938B00-7E2B-4854-9F7E-9D2D93FD9C0A}" destId="{AA236591-7721-49F9-A0C2-8E30EA82EBC2}" srcOrd="3" destOrd="0" presId="urn:microsoft.com/office/officeart/2005/8/layout/lProcess2"/>
    <dgm:cxn modelId="{FBCAFC0D-DCE0-4284-8DA7-9B983C176677}" type="presParOf" srcId="{C4938B00-7E2B-4854-9F7E-9D2D93FD9C0A}" destId="{A47F1916-1B88-4041-97DF-54E4E7CFCCEA}" srcOrd="4" destOrd="0" presId="urn:microsoft.com/office/officeart/2005/8/layout/lProcess2"/>
    <dgm:cxn modelId="{E6CFCBB2-9C01-458E-BD88-87B6C3775A90}" type="presParOf" srcId="{A47F1916-1B88-4041-97DF-54E4E7CFCCEA}" destId="{1C552720-5DDB-4CD0-9D1D-554F75144359}" srcOrd="0" destOrd="0" presId="urn:microsoft.com/office/officeart/2005/8/layout/lProcess2"/>
    <dgm:cxn modelId="{0A00558D-0F32-418A-8D4E-B4209BDCA1B2}" type="presParOf" srcId="{A47F1916-1B88-4041-97DF-54E4E7CFCCEA}" destId="{E2018AB8-D27D-4D4E-99F5-2F78E7B090C0}" srcOrd="1" destOrd="0" presId="urn:microsoft.com/office/officeart/2005/8/layout/lProcess2"/>
    <dgm:cxn modelId="{CA5CC519-FD9C-45A9-878A-20D49CDB19B7}" type="presParOf" srcId="{A47F1916-1B88-4041-97DF-54E4E7CFCCEA}" destId="{82BF8CF1-7F5C-4E5B-9DE2-A18427656EF5}" srcOrd="2" destOrd="0" presId="urn:microsoft.com/office/officeart/2005/8/layout/lProcess2"/>
    <dgm:cxn modelId="{0ECCE8C8-CCC4-4C72-A224-241AD01A16D6}" type="presParOf" srcId="{82BF8CF1-7F5C-4E5B-9DE2-A18427656EF5}" destId="{63509D74-2814-4D20-91A7-19D50E0FA1D2}" srcOrd="0" destOrd="0" presId="urn:microsoft.com/office/officeart/2005/8/layout/lProcess2"/>
    <dgm:cxn modelId="{7A02DAE1-9818-4DD6-AB00-D15FF2EBF792}" type="presParOf" srcId="{63509D74-2814-4D20-91A7-19D50E0FA1D2}" destId="{495FF63E-2BA0-48F0-A732-187DCCDB9138}" srcOrd="0" destOrd="0" presId="urn:microsoft.com/office/officeart/2005/8/layout/lProcess2"/>
    <dgm:cxn modelId="{56450B19-DC07-49F2-8445-75E05E016A25}" type="presParOf" srcId="{63509D74-2814-4D20-91A7-19D50E0FA1D2}" destId="{549DF1CA-E87A-40F2-BA68-2A2A56CD37B7}" srcOrd="1" destOrd="0" presId="urn:microsoft.com/office/officeart/2005/8/layout/lProcess2"/>
    <dgm:cxn modelId="{40CB1A67-3613-4F7A-AE3B-68C9F509DD31}" type="presParOf" srcId="{63509D74-2814-4D20-91A7-19D50E0FA1D2}" destId="{301E12BA-F3D0-4558-A3E6-B25332882B8F}"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C862E-62AE-4BB5-998D-E9229E3A23D5}">
      <dsp:nvSpPr>
        <dsp:cNvPr id="0" name=""/>
        <dsp:cNvSpPr/>
      </dsp:nvSpPr>
      <dsp:spPr>
        <a:xfrm>
          <a:off x="6154601" y="2751833"/>
          <a:ext cx="91440" cy="325516"/>
        </a:xfrm>
        <a:custGeom>
          <a:avLst/>
          <a:gdLst/>
          <a:ahLst/>
          <a:cxnLst/>
          <a:rect l="0" t="0" r="0" b="0"/>
          <a:pathLst>
            <a:path>
              <a:moveTo>
                <a:pt x="45720" y="0"/>
              </a:moveTo>
              <a:lnTo>
                <a:pt x="45720" y="325516"/>
              </a:lnTo>
            </a:path>
          </a:pathLst>
        </a:custGeom>
        <a:noFill/>
        <a:ln w="25400" cap="flat"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C5C90B-5E2B-402A-A1E5-C8AAD40FD57D}">
      <dsp:nvSpPr>
        <dsp:cNvPr id="0" name=""/>
        <dsp:cNvSpPr/>
      </dsp:nvSpPr>
      <dsp:spPr>
        <a:xfrm>
          <a:off x="4068961" y="1392929"/>
          <a:ext cx="2131360" cy="325516"/>
        </a:xfrm>
        <a:custGeom>
          <a:avLst/>
          <a:gdLst/>
          <a:ahLst/>
          <a:cxnLst/>
          <a:rect l="0" t="0" r="0" b="0"/>
          <a:pathLst>
            <a:path>
              <a:moveTo>
                <a:pt x="0" y="0"/>
              </a:moveTo>
              <a:lnTo>
                <a:pt x="0" y="164050"/>
              </a:lnTo>
              <a:lnTo>
                <a:pt x="2131360" y="164050"/>
              </a:lnTo>
              <a:lnTo>
                <a:pt x="2131360" y="325516"/>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48A078-D4D7-42FC-8E19-D5F54B3FE2FD}">
      <dsp:nvSpPr>
        <dsp:cNvPr id="0" name=""/>
        <dsp:cNvSpPr/>
      </dsp:nvSpPr>
      <dsp:spPr>
        <a:xfrm>
          <a:off x="1937600" y="2751833"/>
          <a:ext cx="1420907" cy="325516"/>
        </a:xfrm>
        <a:custGeom>
          <a:avLst/>
          <a:gdLst/>
          <a:ahLst/>
          <a:cxnLst/>
          <a:rect l="0" t="0" r="0" b="0"/>
          <a:pathLst>
            <a:path>
              <a:moveTo>
                <a:pt x="0" y="0"/>
              </a:moveTo>
              <a:lnTo>
                <a:pt x="0" y="164050"/>
              </a:lnTo>
              <a:lnTo>
                <a:pt x="1420907" y="164050"/>
              </a:lnTo>
              <a:lnTo>
                <a:pt x="1420907" y="325516"/>
              </a:lnTo>
            </a:path>
          </a:pathLst>
        </a:custGeom>
        <a:noFill/>
        <a:ln w="25400" cap="flat"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4CE648-C65F-4736-AE60-BF33F9D9C596}">
      <dsp:nvSpPr>
        <dsp:cNvPr id="0" name=""/>
        <dsp:cNvSpPr/>
      </dsp:nvSpPr>
      <dsp:spPr>
        <a:xfrm>
          <a:off x="516693" y="2751833"/>
          <a:ext cx="1420907" cy="325516"/>
        </a:xfrm>
        <a:custGeom>
          <a:avLst/>
          <a:gdLst/>
          <a:ahLst/>
          <a:cxnLst/>
          <a:rect l="0" t="0" r="0" b="0"/>
          <a:pathLst>
            <a:path>
              <a:moveTo>
                <a:pt x="1420907" y="0"/>
              </a:moveTo>
              <a:lnTo>
                <a:pt x="1420907" y="164050"/>
              </a:lnTo>
              <a:lnTo>
                <a:pt x="0" y="164050"/>
              </a:lnTo>
              <a:lnTo>
                <a:pt x="0" y="325516"/>
              </a:lnTo>
            </a:path>
          </a:pathLst>
        </a:custGeom>
        <a:noFill/>
        <a:ln w="25400" cap="flat"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FE2EB4-3BCA-437D-91AF-C35F11743573}">
      <dsp:nvSpPr>
        <dsp:cNvPr id="0" name=""/>
        <dsp:cNvSpPr/>
      </dsp:nvSpPr>
      <dsp:spPr>
        <a:xfrm>
          <a:off x="1937600" y="1392929"/>
          <a:ext cx="2131360" cy="325516"/>
        </a:xfrm>
        <a:custGeom>
          <a:avLst/>
          <a:gdLst/>
          <a:ahLst/>
          <a:cxnLst/>
          <a:rect l="0" t="0" r="0" b="0"/>
          <a:pathLst>
            <a:path>
              <a:moveTo>
                <a:pt x="2131360" y="0"/>
              </a:moveTo>
              <a:lnTo>
                <a:pt x="2131360" y="164050"/>
              </a:lnTo>
              <a:lnTo>
                <a:pt x="0" y="164050"/>
              </a:lnTo>
              <a:lnTo>
                <a:pt x="0" y="325516"/>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201D84-8E5F-454C-8D56-77838343B9B3}">
      <dsp:nvSpPr>
        <dsp:cNvPr id="0" name=""/>
        <dsp:cNvSpPr/>
      </dsp:nvSpPr>
      <dsp:spPr>
        <a:xfrm>
          <a:off x="3552267" y="359542"/>
          <a:ext cx="1033387" cy="1033387"/>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7C8CD8-697C-4431-9477-EFD12C082738}">
      <dsp:nvSpPr>
        <dsp:cNvPr id="0" name=""/>
        <dsp:cNvSpPr/>
      </dsp:nvSpPr>
      <dsp:spPr>
        <a:xfrm>
          <a:off x="4585654" y="356958"/>
          <a:ext cx="1550080" cy="1033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Reviewing</a:t>
          </a:r>
        </a:p>
      </dsp:txBody>
      <dsp:txXfrm>
        <a:off x="4585654" y="356958"/>
        <a:ext cx="1550080" cy="1033387"/>
      </dsp:txXfrm>
    </dsp:sp>
    <dsp:sp modelId="{C97663F7-0EC7-4AAC-8986-E3420E7BFF82}">
      <dsp:nvSpPr>
        <dsp:cNvPr id="0" name=""/>
        <dsp:cNvSpPr/>
      </dsp:nvSpPr>
      <dsp:spPr>
        <a:xfrm>
          <a:off x="1420907" y="1718446"/>
          <a:ext cx="1033387" cy="1033387"/>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7000" r="-17000"/>
          </a:stretch>
        </a:blip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C2FA7D-4535-4907-A30E-6B938F50324D}">
      <dsp:nvSpPr>
        <dsp:cNvPr id="0" name=""/>
        <dsp:cNvSpPr/>
      </dsp:nvSpPr>
      <dsp:spPr>
        <a:xfrm>
          <a:off x="2454294" y="1715862"/>
          <a:ext cx="1550080" cy="1033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Appraising</a:t>
          </a:r>
        </a:p>
      </dsp:txBody>
      <dsp:txXfrm>
        <a:off x="2454294" y="1715862"/>
        <a:ext cx="1550080" cy="1033387"/>
      </dsp:txXfrm>
    </dsp:sp>
    <dsp:sp modelId="{2114D0B0-BA05-4D78-8F70-27D3E0679F31}">
      <dsp:nvSpPr>
        <dsp:cNvPr id="0" name=""/>
        <dsp:cNvSpPr/>
      </dsp:nvSpPr>
      <dsp:spPr>
        <a:xfrm>
          <a:off x="0" y="3077350"/>
          <a:ext cx="1033387" cy="1033387"/>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A880B-7A4F-4A4D-8CD7-28BD4BE48EA4}">
      <dsp:nvSpPr>
        <dsp:cNvPr id="0" name=""/>
        <dsp:cNvSpPr/>
      </dsp:nvSpPr>
      <dsp:spPr>
        <a:xfrm>
          <a:off x="1033387" y="3074766"/>
          <a:ext cx="1550080" cy="1033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Analysing</a:t>
          </a:r>
        </a:p>
      </dsp:txBody>
      <dsp:txXfrm>
        <a:off x="1033387" y="3074766"/>
        <a:ext cx="1550080" cy="1033387"/>
      </dsp:txXfrm>
    </dsp:sp>
    <dsp:sp modelId="{4807E760-9515-49C5-9AE2-0EE85AFB3566}">
      <dsp:nvSpPr>
        <dsp:cNvPr id="0" name=""/>
        <dsp:cNvSpPr/>
      </dsp:nvSpPr>
      <dsp:spPr>
        <a:xfrm>
          <a:off x="2841814" y="3077350"/>
          <a:ext cx="1033387" cy="1033387"/>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D96CC2-E379-4EAF-8F86-8741B24F206B}">
      <dsp:nvSpPr>
        <dsp:cNvPr id="0" name=""/>
        <dsp:cNvSpPr/>
      </dsp:nvSpPr>
      <dsp:spPr>
        <a:xfrm>
          <a:off x="3875201" y="3074766"/>
          <a:ext cx="1550080" cy="1033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Evaluating</a:t>
          </a:r>
        </a:p>
      </dsp:txBody>
      <dsp:txXfrm>
        <a:off x="3875201" y="3074766"/>
        <a:ext cx="1550080" cy="1033387"/>
      </dsp:txXfrm>
    </dsp:sp>
    <dsp:sp modelId="{62F47460-58BB-42F1-9BAE-6D84C9C24278}">
      <dsp:nvSpPr>
        <dsp:cNvPr id="0" name=""/>
        <dsp:cNvSpPr/>
      </dsp:nvSpPr>
      <dsp:spPr>
        <a:xfrm>
          <a:off x="5683628" y="1718446"/>
          <a:ext cx="1033387" cy="1033387"/>
        </a:xfrm>
        <a:prstGeom prst="ellipse">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l="-4000" r="-4000"/>
          </a:stretch>
        </a:blip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76E484-37E9-4F38-9A96-E2392028BAC6}">
      <dsp:nvSpPr>
        <dsp:cNvPr id="0" name=""/>
        <dsp:cNvSpPr/>
      </dsp:nvSpPr>
      <dsp:spPr>
        <a:xfrm>
          <a:off x="6717015" y="1715862"/>
          <a:ext cx="1550080" cy="1033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Comparing/</a:t>
          </a:r>
        </a:p>
        <a:p>
          <a:pPr marL="0" lvl="0" indent="0" algn="l" defTabSz="622300">
            <a:lnSpc>
              <a:spcPct val="90000"/>
            </a:lnSpc>
            <a:spcBef>
              <a:spcPct val="0"/>
            </a:spcBef>
            <a:spcAft>
              <a:spcPct val="35000"/>
            </a:spcAft>
            <a:buNone/>
          </a:pPr>
          <a:r>
            <a:rPr lang="en-GB" sz="1400" kern="1200" dirty="0"/>
            <a:t>contrasting</a:t>
          </a:r>
        </a:p>
      </dsp:txBody>
      <dsp:txXfrm>
        <a:off x="6717015" y="1715862"/>
        <a:ext cx="1550080" cy="1033387"/>
      </dsp:txXfrm>
    </dsp:sp>
    <dsp:sp modelId="{9A3A9998-B001-4401-839E-93B1F15DFEF1}">
      <dsp:nvSpPr>
        <dsp:cNvPr id="0" name=""/>
        <dsp:cNvSpPr/>
      </dsp:nvSpPr>
      <dsp:spPr>
        <a:xfrm>
          <a:off x="5683628" y="3077350"/>
          <a:ext cx="1033387" cy="1033387"/>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39000" r="-39000"/>
          </a:stretch>
        </a:blip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8E809D-ACA5-4877-9F25-407F1266FC2B}">
      <dsp:nvSpPr>
        <dsp:cNvPr id="0" name=""/>
        <dsp:cNvSpPr/>
      </dsp:nvSpPr>
      <dsp:spPr>
        <a:xfrm>
          <a:off x="6717015" y="3074766"/>
          <a:ext cx="1550080" cy="1033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Selecting</a:t>
          </a:r>
        </a:p>
      </dsp:txBody>
      <dsp:txXfrm>
        <a:off x="6717015" y="3074766"/>
        <a:ext cx="1550080" cy="10333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A1D12-1E7E-4971-AE9C-35B0013E4206}">
      <dsp:nvSpPr>
        <dsp:cNvPr id="0" name=""/>
        <dsp:cNvSpPr/>
      </dsp:nvSpPr>
      <dsp:spPr>
        <a:xfrm>
          <a:off x="954" y="0"/>
          <a:ext cx="2482322" cy="42508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Stage 1</a:t>
          </a:r>
        </a:p>
      </dsp:txBody>
      <dsp:txXfrm>
        <a:off x="954" y="0"/>
        <a:ext cx="2482322" cy="1275257"/>
      </dsp:txXfrm>
    </dsp:sp>
    <dsp:sp modelId="{7379E03E-C691-4017-8F3F-5AB2919EDFA0}">
      <dsp:nvSpPr>
        <dsp:cNvPr id="0" name=""/>
        <dsp:cNvSpPr/>
      </dsp:nvSpPr>
      <dsp:spPr>
        <a:xfrm>
          <a:off x="249187" y="1276502"/>
          <a:ext cx="1985858" cy="1281691"/>
        </a:xfrm>
        <a:prstGeom prst="roundRect">
          <a:avLst>
            <a:gd name="adj" fmla="val 10000"/>
          </a:avLst>
        </a:prstGeom>
        <a:solidFill>
          <a:schemeClr val="accent5">
            <a:lumMod val="75000"/>
          </a:schemeClr>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A structured search, identification and filtering of literature.</a:t>
          </a:r>
        </a:p>
      </dsp:txBody>
      <dsp:txXfrm>
        <a:off x="286726" y="1314041"/>
        <a:ext cx="1910780" cy="1206613"/>
      </dsp:txXfrm>
    </dsp:sp>
    <dsp:sp modelId="{55E25300-A5D2-4CC5-85CD-B7417E3A9D98}">
      <dsp:nvSpPr>
        <dsp:cNvPr id="0" name=""/>
        <dsp:cNvSpPr/>
      </dsp:nvSpPr>
      <dsp:spPr>
        <a:xfrm>
          <a:off x="249187" y="2755377"/>
          <a:ext cx="1985858" cy="1281691"/>
        </a:xfrm>
        <a:prstGeom prst="roundRect">
          <a:avLst>
            <a:gd name="adj" fmla="val 10000"/>
          </a:avLst>
        </a:prstGeom>
        <a:solidFill>
          <a:schemeClr val="tx2">
            <a:lumMod val="75000"/>
          </a:schemeClr>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Conduct a systematically informed search.</a:t>
          </a:r>
        </a:p>
      </dsp:txBody>
      <dsp:txXfrm>
        <a:off x="286726" y="2792916"/>
        <a:ext cx="1910780" cy="1206613"/>
      </dsp:txXfrm>
    </dsp:sp>
    <dsp:sp modelId="{3FCFA2DD-0FC5-4E14-A3F2-A1C6D9CDFDD3}">
      <dsp:nvSpPr>
        <dsp:cNvPr id="0" name=""/>
        <dsp:cNvSpPr/>
      </dsp:nvSpPr>
      <dsp:spPr>
        <a:xfrm>
          <a:off x="2669451" y="0"/>
          <a:ext cx="2482322" cy="42508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Stage 2</a:t>
          </a:r>
        </a:p>
      </dsp:txBody>
      <dsp:txXfrm>
        <a:off x="2669451" y="0"/>
        <a:ext cx="2482322" cy="1275257"/>
      </dsp:txXfrm>
    </dsp:sp>
    <dsp:sp modelId="{C0CDC675-8426-403D-8CA0-2D18C0A38834}">
      <dsp:nvSpPr>
        <dsp:cNvPr id="0" name=""/>
        <dsp:cNvSpPr/>
      </dsp:nvSpPr>
      <dsp:spPr>
        <a:xfrm>
          <a:off x="2917683" y="1276502"/>
          <a:ext cx="1985858" cy="1281691"/>
        </a:xfrm>
        <a:prstGeom prst="roundRect">
          <a:avLst>
            <a:gd name="adj" fmla="val 10000"/>
          </a:avLst>
        </a:prstGeom>
        <a:solidFill>
          <a:schemeClr val="accent5">
            <a:lumMod val="75000"/>
          </a:schemeClr>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Deconstruction and structured evaluation of material.</a:t>
          </a:r>
        </a:p>
      </dsp:txBody>
      <dsp:txXfrm>
        <a:off x="2955222" y="1314041"/>
        <a:ext cx="1910780" cy="1206613"/>
      </dsp:txXfrm>
    </dsp:sp>
    <dsp:sp modelId="{3ACA0A7E-7D95-4657-BD6E-C51DBA0F30B0}">
      <dsp:nvSpPr>
        <dsp:cNvPr id="0" name=""/>
        <dsp:cNvSpPr/>
      </dsp:nvSpPr>
      <dsp:spPr>
        <a:xfrm>
          <a:off x="2917683" y="2755377"/>
          <a:ext cx="1985858" cy="1281691"/>
        </a:xfrm>
        <a:prstGeom prst="roundRect">
          <a:avLst>
            <a:gd name="adj" fmla="val 10000"/>
          </a:avLst>
        </a:prstGeom>
        <a:solidFill>
          <a:schemeClr val="tx2">
            <a:lumMod val="75000"/>
          </a:schemeClr>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Use question template for deconstruction.</a:t>
          </a:r>
        </a:p>
      </dsp:txBody>
      <dsp:txXfrm>
        <a:off x="2955222" y="2792916"/>
        <a:ext cx="1910780" cy="1206613"/>
      </dsp:txXfrm>
    </dsp:sp>
    <dsp:sp modelId="{1C552720-5DDB-4CD0-9D1D-554F75144359}">
      <dsp:nvSpPr>
        <dsp:cNvPr id="0" name=""/>
        <dsp:cNvSpPr/>
      </dsp:nvSpPr>
      <dsp:spPr>
        <a:xfrm>
          <a:off x="5338903" y="0"/>
          <a:ext cx="2482322" cy="42508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Stage 3</a:t>
          </a:r>
        </a:p>
      </dsp:txBody>
      <dsp:txXfrm>
        <a:off x="5338903" y="0"/>
        <a:ext cx="2482322" cy="1275257"/>
      </dsp:txXfrm>
    </dsp:sp>
    <dsp:sp modelId="{495FF63E-2BA0-48F0-A732-187DCCDB9138}">
      <dsp:nvSpPr>
        <dsp:cNvPr id="0" name=""/>
        <dsp:cNvSpPr/>
      </dsp:nvSpPr>
      <dsp:spPr>
        <a:xfrm>
          <a:off x="5586180" y="1276502"/>
          <a:ext cx="1985858" cy="1281691"/>
        </a:xfrm>
        <a:prstGeom prst="roundRect">
          <a:avLst>
            <a:gd name="adj" fmla="val 10000"/>
          </a:avLst>
        </a:prstGeom>
        <a:solidFill>
          <a:schemeClr val="accent5">
            <a:lumMod val="75000"/>
          </a:schemeClr>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Reconstruction, synthesis and own contribution. </a:t>
          </a:r>
        </a:p>
      </dsp:txBody>
      <dsp:txXfrm>
        <a:off x="5623719" y="1314041"/>
        <a:ext cx="1910780" cy="1206613"/>
      </dsp:txXfrm>
    </dsp:sp>
    <dsp:sp modelId="{301E12BA-F3D0-4558-A3E6-B25332882B8F}">
      <dsp:nvSpPr>
        <dsp:cNvPr id="0" name=""/>
        <dsp:cNvSpPr/>
      </dsp:nvSpPr>
      <dsp:spPr>
        <a:xfrm>
          <a:off x="5586180" y="2755377"/>
          <a:ext cx="1985858" cy="1281691"/>
        </a:xfrm>
        <a:prstGeom prst="roundRect">
          <a:avLst>
            <a:gd name="adj" fmla="val 10000"/>
          </a:avLst>
        </a:prstGeom>
        <a:solidFill>
          <a:schemeClr val="tx2">
            <a:lumMod val="75000"/>
          </a:schemeClr>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Reconstruct literature via synthesis &amp; form contribution. </a:t>
          </a:r>
        </a:p>
      </dsp:txBody>
      <dsp:txXfrm>
        <a:off x="5623719" y="2792916"/>
        <a:ext cx="1910780" cy="1206613"/>
      </dsp:txXfrm>
    </dsp:sp>
  </dsp:spTree>
</dsp:drawing>
</file>

<file path=ppt/diagrams/layout1.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523BB-7402-4E91-9B02-D49E36E26F02}"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5BC66-91BC-46D4-9E4D-CCF5B8CEB1B5}" type="slidenum">
              <a:rPr lang="en-GB" smtClean="0"/>
              <a:t>‹#›</a:t>
            </a:fld>
            <a:endParaRPr lang="en-GB"/>
          </a:p>
        </p:txBody>
      </p:sp>
    </p:spTree>
    <p:extLst>
      <p:ext uri="{BB962C8B-B14F-4D97-AF65-F5344CB8AC3E}">
        <p14:creationId xmlns:p14="http://schemas.microsoft.com/office/powerpoint/2010/main" val="1115148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12</a:t>
            </a:fld>
            <a:endParaRPr lang="en-GB"/>
          </a:p>
        </p:txBody>
      </p:sp>
    </p:spTree>
    <p:extLst>
      <p:ext uri="{BB962C8B-B14F-4D97-AF65-F5344CB8AC3E}">
        <p14:creationId xmlns:p14="http://schemas.microsoft.com/office/powerpoint/2010/main" val="2431258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27</a:t>
            </a:fld>
            <a:endParaRPr lang="en-GB"/>
          </a:p>
        </p:txBody>
      </p:sp>
    </p:spTree>
    <p:extLst>
      <p:ext uri="{BB962C8B-B14F-4D97-AF65-F5344CB8AC3E}">
        <p14:creationId xmlns:p14="http://schemas.microsoft.com/office/powerpoint/2010/main" val="1351712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9/16/2026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9/16/2026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9/16/2026</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9/16/2026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16/09/2026</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83953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5726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92137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7016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11584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4788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875889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6910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51660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689265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1227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2.jp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US"/>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9/16/2026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3789372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hyperlink" Target="https://writingcenter2016.sites.unc.edu/wp-content/uploads/sites/346/2014/06/concept-map.pdf" TargetMode="External"/><Relationship Id="rId2" Type="http://schemas.openxmlformats.org/officeDocument/2006/relationships/hyperlink" Target="https://writingcenter.unc.edu/esl/resources-test/vocabulary-building-learners-dictionaries/" TargetMode="External"/><Relationship Id="rId1" Type="http://schemas.openxmlformats.org/officeDocument/2006/relationships/slideLayout" Target="../slideLayouts/slideLayout11.xml"/><Relationship Id="rId4" Type="http://schemas.openxmlformats.org/officeDocument/2006/relationships/hyperlink" Target="https://writingcenter2016.sites.unc.edu/wp-content/uploads/sites/346/2014/06/Literature-Review-Matrix.docx"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hyperlink" Target="https://writingcenter2016.sites.unc.edu/wp-content/uploads/sites/346/2014/06/Literature-Review-Matrix.docx" TargetMode="Externa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8" Type="http://schemas.openxmlformats.org/officeDocument/2006/relationships/hyperlink" Target="https://www.theiet.org/publishing/inspec/" TargetMode="External"/><Relationship Id="rId3" Type="http://schemas.openxmlformats.org/officeDocument/2006/relationships/hyperlink" Target="https://www.jstor.org/" TargetMode="External"/><Relationship Id="rId7" Type="http://schemas.openxmlformats.org/officeDocument/2006/relationships/hyperlink" Target="https://www.aeaweb.org/econlit/" TargetMode="External"/><Relationship Id="rId2" Type="http://schemas.openxmlformats.org/officeDocument/2006/relationships/hyperlink" Target="https://scholar.google.com/" TargetMode="External"/><Relationship Id="rId1" Type="http://schemas.openxmlformats.org/officeDocument/2006/relationships/slideLayout" Target="../slideLayouts/slideLayout11.xml"/><Relationship Id="rId6" Type="http://schemas.openxmlformats.org/officeDocument/2006/relationships/hyperlink" Target="https://www.nlm.nih.gov/bsd/medline.html" TargetMode="External"/><Relationship Id="rId5" Type="http://schemas.openxmlformats.org/officeDocument/2006/relationships/hyperlink" Target="http://muse.jhu.edu/" TargetMode="External"/><Relationship Id="rId4" Type="http://schemas.openxmlformats.org/officeDocument/2006/relationships/hyperlink" Target="https://www.ebsco.com/products/research-databas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hyperlink" Target="https://www.phrasebank.manchester.ac.uk/" TargetMode="Externa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8" Type="http://schemas.openxmlformats.org/officeDocument/2006/relationships/hyperlink" Target="https://writingcenter.unc.edu/esl/resources/academic-reading-strategies/" TargetMode="External"/><Relationship Id="rId3" Type="http://schemas.openxmlformats.org/officeDocument/2006/relationships/hyperlink" Target="https://www.crowdwriter.com/blog/how-to-structure-a-literature-review-of-dissertation" TargetMode="External"/><Relationship Id="rId7" Type="http://schemas.openxmlformats.org/officeDocument/2006/relationships/hyperlink" Target="https://www.youtube.com/watch?v=DCWZ4yoFYNI" TargetMode="External"/><Relationship Id="rId2" Type="http://schemas.openxmlformats.org/officeDocument/2006/relationships/hyperlink" Target="https://www.youtube.com/watch?app=desktop&amp;v=Id9paB5zbmc" TargetMode="External"/><Relationship Id="rId1" Type="http://schemas.openxmlformats.org/officeDocument/2006/relationships/slideLayout" Target="../slideLayouts/slideLayout11.xml"/><Relationship Id="rId6" Type="http://schemas.openxmlformats.org/officeDocument/2006/relationships/hyperlink" Target="https://www.youtube.com/watch?v=jp8JKaz5VWI" TargetMode="External"/><Relationship Id="rId5" Type="http://schemas.openxmlformats.org/officeDocument/2006/relationships/hyperlink" Target="https://www.phrasebank.manchester.ac.uk/" TargetMode="External"/><Relationship Id="rId4" Type="http://schemas.openxmlformats.org/officeDocument/2006/relationships/hyperlink" Target="https://www.scribbr.co.uk/thesis-dissertation/literature-review/"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US"/>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US"/>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The Literature Review</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886908"/>
          </a:xfrm>
        </p:spPr>
        <p:txBody>
          <a:bodyPr>
            <a:normAutofit fontScale="85000" lnSpcReduction="20000"/>
          </a:bodyPr>
          <a:lstStyle/>
          <a:p>
            <a:pPr>
              <a:spcAft>
                <a:spcPts val="600"/>
              </a:spcAft>
            </a:pPr>
            <a:r>
              <a:rPr lang="en-US" sz="1800" dirty="0">
                <a:solidFill>
                  <a:schemeClr val="tx1"/>
                </a:solidFill>
              </a:rPr>
              <a:t>ECIE6005</a:t>
            </a:r>
            <a:br>
              <a:rPr lang="en-US" sz="1800" dirty="0">
                <a:solidFill>
                  <a:schemeClr val="tx1"/>
                </a:solidFill>
              </a:rPr>
            </a:br>
            <a:r>
              <a:rPr lang="en-US" sz="1800" dirty="0">
                <a:solidFill>
                  <a:schemeClr val="tx1"/>
                </a:solidFill>
              </a:rPr>
              <a:t>Independent Project</a:t>
            </a:r>
          </a:p>
          <a:p>
            <a:pPr>
              <a:spcAft>
                <a:spcPts val="600"/>
              </a:spcAft>
            </a:pPr>
            <a:r>
              <a:rPr lang="en-US" dirty="0">
                <a:solidFill>
                  <a:schemeClr val="tx1"/>
                </a:solidFill>
              </a:rPr>
              <a:t>Heike Griffiths</a:t>
            </a:r>
            <a:endParaRPr lang="en-US" sz="1800" dirty="0">
              <a:solidFill>
                <a:schemeClr val="tx1"/>
              </a:solidFill>
            </a:endParaRPr>
          </a:p>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A6FE9-C5E8-FB58-74B6-4140364256E2}"/>
              </a:ext>
            </a:extLst>
          </p:cNvPr>
          <p:cNvSpPr>
            <a:spLocks noGrp="1"/>
          </p:cNvSpPr>
          <p:nvPr>
            <p:ph type="title"/>
          </p:nvPr>
        </p:nvSpPr>
        <p:spPr/>
        <p:txBody>
          <a:bodyPr/>
          <a:lstStyle/>
          <a:p>
            <a:r>
              <a:rPr lang="en-GB" dirty="0"/>
              <a:t>Overview of the dissertation</a:t>
            </a:r>
            <a:endParaRPr lang="en-US" dirty="0"/>
          </a:p>
        </p:txBody>
      </p:sp>
      <p:sp>
        <p:nvSpPr>
          <p:cNvPr id="3" name="Content Placeholder 2">
            <a:extLst>
              <a:ext uri="{FF2B5EF4-FFF2-40B4-BE49-F238E27FC236}">
                <a16:creationId xmlns:a16="http://schemas.microsoft.com/office/drawing/2014/main" id="{E5A998D3-739C-E1A8-7F85-02EC60C4016E}"/>
              </a:ext>
            </a:extLst>
          </p:cNvPr>
          <p:cNvSpPr>
            <a:spLocks noGrp="1"/>
          </p:cNvSpPr>
          <p:nvPr>
            <p:ph idx="1"/>
          </p:nvPr>
        </p:nvSpPr>
        <p:spPr/>
        <p:txBody>
          <a:bodyPr/>
          <a:lstStyle/>
          <a:p>
            <a:pPr lvl="0"/>
            <a:r>
              <a:rPr lang="en-US" sz="2800" dirty="0"/>
              <a:t>Introduction </a:t>
            </a:r>
          </a:p>
          <a:p>
            <a:pPr lvl="0"/>
            <a:r>
              <a:rPr lang="en-US" sz="2800" dirty="0"/>
              <a:t>Literature Review </a:t>
            </a:r>
          </a:p>
          <a:p>
            <a:pPr lvl="0"/>
            <a:r>
              <a:rPr lang="en-US" sz="2800" dirty="0"/>
              <a:t>Methodology </a:t>
            </a:r>
          </a:p>
          <a:p>
            <a:pPr lvl="0"/>
            <a:r>
              <a:rPr lang="en-US" sz="2800" dirty="0"/>
              <a:t>Findings </a:t>
            </a:r>
          </a:p>
          <a:p>
            <a:pPr lvl="0"/>
            <a:r>
              <a:rPr lang="en-US" sz="2800" dirty="0"/>
              <a:t>Discussion </a:t>
            </a:r>
          </a:p>
          <a:p>
            <a:pPr lvl="0"/>
            <a:r>
              <a:rPr lang="en-US" sz="2800" dirty="0"/>
              <a:t>Conclusion </a:t>
            </a:r>
          </a:p>
          <a:p>
            <a:endParaRPr lang="en-US" dirty="0"/>
          </a:p>
        </p:txBody>
      </p:sp>
    </p:spTree>
    <p:extLst>
      <p:ext uri="{BB962C8B-B14F-4D97-AF65-F5344CB8AC3E}">
        <p14:creationId xmlns:p14="http://schemas.microsoft.com/office/powerpoint/2010/main" val="2486354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a literature review- the process</a:t>
            </a:r>
          </a:p>
        </p:txBody>
      </p:sp>
      <p:sp>
        <p:nvSpPr>
          <p:cNvPr id="3" name="Content Placeholder 2"/>
          <p:cNvSpPr>
            <a:spLocks noGrp="1"/>
          </p:cNvSpPr>
          <p:nvPr>
            <p:ph idx="1"/>
          </p:nvPr>
        </p:nvSpPr>
        <p:spPr/>
        <p:txBody>
          <a:bodyPr>
            <a:normAutofit lnSpcReduction="10000"/>
          </a:bodyPr>
          <a:lstStyle/>
          <a:p>
            <a:pPr marL="0" indent="0">
              <a:buNone/>
            </a:pPr>
            <a:r>
              <a:rPr lang="en-GB" dirty="0"/>
              <a:t>There are five main steps in the process of writing a literature review:</a:t>
            </a:r>
          </a:p>
          <a:p>
            <a:r>
              <a:rPr lang="en-GB" b="1" dirty="0"/>
              <a:t>Search</a:t>
            </a:r>
            <a:r>
              <a:rPr lang="en-GB" dirty="0"/>
              <a:t> for relevant literature</a:t>
            </a:r>
          </a:p>
          <a:p>
            <a:r>
              <a:rPr lang="en-GB" b="1" dirty="0"/>
              <a:t>Evaluate</a:t>
            </a:r>
            <a:r>
              <a:rPr lang="en-GB" dirty="0"/>
              <a:t> sources</a:t>
            </a:r>
          </a:p>
          <a:p>
            <a:r>
              <a:rPr lang="en-GB" b="1" dirty="0"/>
              <a:t>Identify</a:t>
            </a:r>
            <a:r>
              <a:rPr lang="en-GB" dirty="0"/>
              <a:t> themes, debates and gaps</a:t>
            </a:r>
          </a:p>
          <a:p>
            <a:r>
              <a:rPr lang="en-GB" b="1" dirty="0"/>
              <a:t>Outline</a:t>
            </a:r>
            <a:r>
              <a:rPr lang="en-GB" dirty="0"/>
              <a:t> the structure</a:t>
            </a:r>
          </a:p>
          <a:p>
            <a:r>
              <a:rPr lang="en-GB" b="1" dirty="0"/>
              <a:t>Write</a:t>
            </a:r>
            <a:r>
              <a:rPr lang="en-GB" dirty="0"/>
              <a:t> your literature review</a:t>
            </a:r>
          </a:p>
          <a:p>
            <a:endParaRPr lang="en-GB" dirty="0"/>
          </a:p>
        </p:txBody>
      </p:sp>
      <p:sp>
        <p:nvSpPr>
          <p:cNvPr id="4" name="TextBox 3"/>
          <p:cNvSpPr txBox="1"/>
          <p:nvPr/>
        </p:nvSpPr>
        <p:spPr>
          <a:xfrm>
            <a:off x="4943872" y="5157193"/>
            <a:ext cx="309634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(Mc Combes, 2021)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12777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E936-C831-4617-8611-CC567D558A35}"/>
              </a:ext>
            </a:extLst>
          </p:cNvPr>
          <p:cNvSpPr>
            <a:spLocks noGrp="1"/>
          </p:cNvSpPr>
          <p:nvPr>
            <p:ph type="title"/>
          </p:nvPr>
        </p:nvSpPr>
        <p:spPr/>
        <p:txBody>
          <a:bodyPr>
            <a:normAutofit fontScale="90000"/>
          </a:bodyPr>
          <a:lstStyle/>
          <a:p>
            <a:r>
              <a:rPr lang="en-GB" dirty="0"/>
              <a:t>You now have the focus and the sub questions </a:t>
            </a:r>
          </a:p>
        </p:txBody>
      </p:sp>
      <p:sp>
        <p:nvSpPr>
          <p:cNvPr id="3" name="Content Placeholder 2">
            <a:extLst>
              <a:ext uri="{FF2B5EF4-FFF2-40B4-BE49-F238E27FC236}">
                <a16:creationId xmlns:a16="http://schemas.microsoft.com/office/drawing/2014/main" id="{3777ED15-7533-4687-ACA2-EA18CFBFC059}"/>
              </a:ext>
            </a:extLst>
          </p:cNvPr>
          <p:cNvSpPr>
            <a:spLocks noGrp="1"/>
          </p:cNvSpPr>
          <p:nvPr>
            <p:ph idx="1"/>
          </p:nvPr>
        </p:nvSpPr>
        <p:spPr/>
        <p:txBody>
          <a:bodyPr/>
          <a:lstStyle/>
          <a:p>
            <a:r>
              <a:rPr lang="en-GB" dirty="0"/>
              <a:t>You need to organise your reading </a:t>
            </a:r>
          </a:p>
        </p:txBody>
      </p:sp>
    </p:spTree>
    <p:extLst>
      <p:ext uri="{BB962C8B-B14F-4D97-AF65-F5344CB8AC3E}">
        <p14:creationId xmlns:p14="http://schemas.microsoft.com/office/powerpoint/2010/main" val="2592641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Reading and Organising the information</a:t>
            </a:r>
          </a:p>
        </p:txBody>
      </p:sp>
      <p:sp>
        <p:nvSpPr>
          <p:cNvPr id="3" name="Content Placeholder 2"/>
          <p:cNvSpPr>
            <a:spLocks noGrp="1"/>
          </p:cNvSpPr>
          <p:nvPr>
            <p:ph idx="1"/>
          </p:nvPr>
        </p:nvSpPr>
        <p:spPr/>
        <p:txBody>
          <a:bodyPr>
            <a:normAutofit fontScale="85000" lnSpcReduction="10000"/>
          </a:bodyPr>
          <a:lstStyle/>
          <a:p>
            <a:r>
              <a:rPr lang="en-GB" dirty="0"/>
              <a:t>Summarize the text in your own words (note what you learned, impressions, and reactions) in an outline, concept map, or matrix (for several texts)</a:t>
            </a:r>
          </a:p>
          <a:p>
            <a:r>
              <a:rPr lang="en-GB" dirty="0"/>
              <a:t>Talk to someone about the author’s ideas to check your comprehension</a:t>
            </a:r>
          </a:p>
          <a:p>
            <a:r>
              <a:rPr lang="en-GB" dirty="0"/>
              <a:t>Identify and reread difficult parts of the text </a:t>
            </a:r>
          </a:p>
          <a:p>
            <a:r>
              <a:rPr lang="en-GB" dirty="0"/>
              <a:t>Define words on your vocabulary list (try a </a:t>
            </a:r>
            <a:r>
              <a:rPr lang="en-GB" u="sng" dirty="0">
                <a:hlinkClick r:id="rId2"/>
              </a:rPr>
              <a:t>learner’s dictionary</a:t>
            </a:r>
            <a:r>
              <a:rPr lang="en-GB" dirty="0"/>
              <a:t>) and practice using them</a:t>
            </a:r>
          </a:p>
          <a:p>
            <a:pPr marL="0" indent="0">
              <a:buNone/>
            </a:pPr>
            <a:r>
              <a:rPr lang="en-GB" dirty="0"/>
              <a:t>Sample graphic organizers – </a:t>
            </a:r>
            <a:r>
              <a:rPr lang="en-GB" u="sng" dirty="0">
                <a:hlinkClick r:id="rId3"/>
              </a:rPr>
              <a:t>Concept map</a:t>
            </a:r>
            <a:r>
              <a:rPr lang="en-GB" dirty="0"/>
              <a:t> · </a:t>
            </a:r>
            <a:r>
              <a:rPr lang="en-GB" u="sng" dirty="0">
                <a:hlinkClick r:id="rId4"/>
              </a:rPr>
              <a:t>Literature review matrix</a:t>
            </a:r>
            <a:endParaRPr lang="en-GB" dirty="0"/>
          </a:p>
          <a:p>
            <a:endParaRPr lang="en-GB" dirty="0"/>
          </a:p>
        </p:txBody>
      </p:sp>
      <p:sp>
        <p:nvSpPr>
          <p:cNvPr id="4" name="TextBox 3"/>
          <p:cNvSpPr txBox="1"/>
          <p:nvPr/>
        </p:nvSpPr>
        <p:spPr>
          <a:xfrm>
            <a:off x="2207568" y="5373216"/>
            <a:ext cx="5616624" cy="369332"/>
          </a:xfrm>
          <a:prstGeom prst="rect">
            <a:avLst/>
          </a:prstGeom>
          <a:noFill/>
        </p:spPr>
        <p:txBody>
          <a:bodyPr wrap="square" rtlCol="0">
            <a:spAutoFit/>
          </a:bodyPr>
          <a:lstStyle/>
          <a:p>
            <a:r>
              <a:rPr lang="en-GB" dirty="0"/>
              <a:t>(</a:t>
            </a:r>
            <a:r>
              <a:rPr lang="en-GB" dirty="0" err="1"/>
              <a:t>Grabe</a:t>
            </a:r>
            <a:r>
              <a:rPr lang="en-GB" dirty="0"/>
              <a:t> &amp; </a:t>
            </a:r>
            <a:r>
              <a:rPr lang="en-GB" dirty="0" err="1"/>
              <a:t>Stoller</a:t>
            </a:r>
            <a:r>
              <a:rPr lang="en-GB" dirty="0"/>
              <a:t>, 2002; The Writing Centre, 2021) </a:t>
            </a:r>
          </a:p>
        </p:txBody>
      </p:sp>
    </p:spTree>
    <p:extLst>
      <p:ext uri="{BB962C8B-B14F-4D97-AF65-F5344CB8AC3E}">
        <p14:creationId xmlns:p14="http://schemas.microsoft.com/office/powerpoint/2010/main" val="239928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201" y="615396"/>
            <a:ext cx="10549645" cy="762000"/>
          </a:xfrm>
        </p:spPr>
        <p:txBody>
          <a:bodyPr>
            <a:noAutofit/>
          </a:bodyPr>
          <a:lstStyle/>
          <a:p>
            <a:pPr algn="ctr"/>
            <a:r>
              <a:rPr lang="en-GB" dirty="0"/>
              <a:t>Reviewing is about more than just reading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1903371"/>
              </p:ext>
            </p:extLst>
          </p:nvPr>
        </p:nvGraphicFramePr>
        <p:xfrm>
          <a:off x="2279576" y="1553592"/>
          <a:ext cx="8267096" cy="4467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355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Organising your literature</a:t>
            </a:r>
          </a:p>
        </p:txBody>
      </p:sp>
      <p:sp>
        <p:nvSpPr>
          <p:cNvPr id="3" name="Content Placeholder 2"/>
          <p:cNvSpPr>
            <a:spLocks noGrp="1"/>
          </p:cNvSpPr>
          <p:nvPr>
            <p:ph idx="1"/>
          </p:nvPr>
        </p:nvSpPr>
        <p:spPr/>
        <p:txBody>
          <a:bodyPr/>
          <a:lstStyle/>
          <a:p>
            <a:r>
              <a:rPr lang="en-GB" dirty="0"/>
              <a:t>Use the matrix </a:t>
            </a:r>
            <a:r>
              <a:rPr lang="en-GB" u="sng" dirty="0">
                <a:hlinkClick r:id="rId2"/>
              </a:rPr>
              <a:t>Literature review matrix</a:t>
            </a:r>
            <a:endParaRPr lang="en-GB" u="sng" dirty="0"/>
          </a:p>
          <a:p>
            <a:r>
              <a:rPr lang="en-GB" dirty="0"/>
              <a:t>Add the information of what you have read.</a:t>
            </a:r>
          </a:p>
          <a:p>
            <a:r>
              <a:rPr lang="en-GB" dirty="0"/>
              <a:t>Look at your research focus.</a:t>
            </a:r>
          </a:p>
          <a:p>
            <a:r>
              <a:rPr lang="en-GB" dirty="0"/>
              <a:t>What else do you need to find out?</a:t>
            </a:r>
          </a:p>
          <a:p>
            <a:endParaRPr lang="en-GB" dirty="0"/>
          </a:p>
          <a:p>
            <a:endParaRPr lang="en-GB" dirty="0"/>
          </a:p>
        </p:txBody>
      </p:sp>
      <p:sp>
        <p:nvSpPr>
          <p:cNvPr id="4" name="Rectangle: Rounded Corners 3">
            <a:extLst>
              <a:ext uri="{FF2B5EF4-FFF2-40B4-BE49-F238E27FC236}">
                <a16:creationId xmlns:a16="http://schemas.microsoft.com/office/drawing/2014/main" id="{5C59DE6F-A351-4DAD-A9B7-542B2ACD055E}"/>
              </a:ext>
            </a:extLst>
          </p:cNvPr>
          <p:cNvSpPr/>
          <p:nvPr/>
        </p:nvSpPr>
        <p:spPr>
          <a:xfrm>
            <a:off x="2501900" y="4023396"/>
            <a:ext cx="5422900" cy="1676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Directed study</a:t>
            </a:r>
          </a:p>
        </p:txBody>
      </p:sp>
    </p:spTree>
    <p:extLst>
      <p:ext uri="{BB962C8B-B14F-4D97-AF65-F5344CB8AC3E}">
        <p14:creationId xmlns:p14="http://schemas.microsoft.com/office/powerpoint/2010/main" val="3931861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579296" cy="652934"/>
          </a:xfrm>
        </p:spPr>
        <p:txBody>
          <a:bodyPr>
            <a:noAutofit/>
          </a:bodyPr>
          <a:lstStyle/>
          <a:p>
            <a:r>
              <a:rPr lang="en-GB" sz="3600" dirty="0"/>
              <a:t>The process- Stage 1: </a:t>
            </a:r>
            <a:br>
              <a:rPr lang="en-GB" sz="3600" dirty="0"/>
            </a:br>
            <a:r>
              <a:rPr lang="en-GB" sz="3600" dirty="0"/>
              <a:t>Search for relevant literature (re-cap)</a:t>
            </a:r>
            <a:br>
              <a:rPr lang="en-GB" sz="3600" b="1" dirty="0"/>
            </a:br>
            <a:endParaRPr lang="en-GB" sz="3600"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Search for relevant sources </a:t>
            </a:r>
            <a:r>
              <a:rPr lang="en-GB" dirty="0" err="1"/>
              <a:t>usin</a:t>
            </a:r>
            <a:r>
              <a:rPr lang="en-GB" dirty="0"/>
              <a:t> your keywords to begin searching for sources. Some databases to search for journals and articles include:</a:t>
            </a:r>
          </a:p>
          <a:p>
            <a:r>
              <a:rPr lang="en-GB" b="1" dirty="0"/>
              <a:t>Your university’s library catalogue</a:t>
            </a:r>
          </a:p>
          <a:p>
            <a:r>
              <a:rPr lang="en-GB" dirty="0">
                <a:hlinkClick r:id="rId2"/>
              </a:rPr>
              <a:t>Google Scholar</a:t>
            </a:r>
            <a:endParaRPr lang="en-GB" dirty="0"/>
          </a:p>
          <a:p>
            <a:r>
              <a:rPr lang="en-GB" dirty="0">
                <a:hlinkClick r:id="rId3"/>
              </a:rPr>
              <a:t>JSTOR</a:t>
            </a:r>
            <a:endParaRPr lang="en-GB" dirty="0"/>
          </a:p>
          <a:p>
            <a:r>
              <a:rPr lang="en-GB" dirty="0">
                <a:hlinkClick r:id="rId4"/>
              </a:rPr>
              <a:t>EBSCO</a:t>
            </a:r>
            <a:endParaRPr lang="en-GB" dirty="0"/>
          </a:p>
          <a:p>
            <a:r>
              <a:rPr lang="en-GB" dirty="0">
                <a:hlinkClick r:id="rId5"/>
              </a:rPr>
              <a:t>Project Muse</a:t>
            </a:r>
            <a:r>
              <a:rPr lang="en-GB" dirty="0"/>
              <a:t> (humanities and social sciences)</a:t>
            </a:r>
          </a:p>
          <a:p>
            <a:r>
              <a:rPr lang="en-GB" dirty="0">
                <a:hlinkClick r:id="rId6"/>
              </a:rPr>
              <a:t>Medline</a:t>
            </a:r>
            <a:r>
              <a:rPr lang="en-GB" dirty="0"/>
              <a:t> (life sciences and biomedicine)</a:t>
            </a:r>
          </a:p>
          <a:p>
            <a:r>
              <a:rPr lang="en-GB" dirty="0" err="1">
                <a:hlinkClick r:id="rId7"/>
              </a:rPr>
              <a:t>EconLit</a:t>
            </a:r>
            <a:r>
              <a:rPr lang="en-GB" dirty="0"/>
              <a:t> (economics)</a:t>
            </a:r>
          </a:p>
          <a:p>
            <a:r>
              <a:rPr lang="en-GB" dirty="0" err="1">
                <a:hlinkClick r:id="rId8"/>
              </a:rPr>
              <a:t>Inspec</a:t>
            </a:r>
            <a:r>
              <a:rPr lang="en-GB" dirty="0"/>
              <a:t> (physics, engineering and computer science)</a:t>
            </a:r>
          </a:p>
          <a:p>
            <a:r>
              <a:rPr lang="en-GB" dirty="0"/>
              <a:t>You can use Boolean operators to help narrow down your search</a:t>
            </a:r>
          </a:p>
          <a:p>
            <a:endParaRPr lang="en-GB" dirty="0"/>
          </a:p>
        </p:txBody>
      </p:sp>
      <p:sp>
        <p:nvSpPr>
          <p:cNvPr id="4" name="TextBox 3"/>
          <p:cNvSpPr txBox="1"/>
          <p:nvPr/>
        </p:nvSpPr>
        <p:spPr>
          <a:xfrm>
            <a:off x="7896200" y="5194068"/>
            <a:ext cx="3312368" cy="646331"/>
          </a:xfrm>
          <a:prstGeom prst="rect">
            <a:avLst/>
          </a:prstGeom>
          <a:noFill/>
        </p:spPr>
        <p:txBody>
          <a:bodyPr wrap="square" rtlCol="0">
            <a:spAutoFit/>
          </a:bodyPr>
          <a:lstStyle/>
          <a:p>
            <a:r>
              <a:rPr lang="en-GB" dirty="0"/>
              <a:t>(Mc Combes, 2021)</a:t>
            </a:r>
          </a:p>
          <a:p>
            <a:endParaRPr lang="en-GB" dirty="0"/>
          </a:p>
        </p:txBody>
      </p:sp>
      <p:sp>
        <p:nvSpPr>
          <p:cNvPr id="5" name="Oval Callout 4"/>
          <p:cNvSpPr/>
          <p:nvPr/>
        </p:nvSpPr>
        <p:spPr>
          <a:xfrm>
            <a:off x="7968208" y="2204864"/>
            <a:ext cx="2741476" cy="2160240"/>
          </a:xfrm>
          <a:prstGeom prst="wedgeEllipseCallout">
            <a:avLst>
              <a:gd name="adj1" fmla="val -45738"/>
              <a:gd name="adj2" fmla="val 653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What is a Boolean operator?</a:t>
            </a:r>
          </a:p>
        </p:txBody>
      </p:sp>
    </p:spTree>
    <p:extLst>
      <p:ext uri="{BB962C8B-B14F-4D97-AF65-F5344CB8AC3E}">
        <p14:creationId xmlns:p14="http://schemas.microsoft.com/office/powerpoint/2010/main" val="834335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579296" cy="652934"/>
          </a:xfrm>
        </p:spPr>
        <p:txBody>
          <a:bodyPr>
            <a:noAutofit/>
          </a:bodyPr>
          <a:lstStyle/>
          <a:p>
            <a:r>
              <a:rPr lang="en-GB" sz="3600" dirty="0"/>
              <a:t>The process- Stage 1: </a:t>
            </a:r>
            <a:br>
              <a:rPr lang="en-GB" sz="3600" dirty="0"/>
            </a:br>
            <a:r>
              <a:rPr lang="en-GB" sz="3600" dirty="0"/>
              <a:t>Search for relevant literature </a:t>
            </a:r>
            <a:br>
              <a:rPr lang="en-GB" sz="3600" b="1" dirty="0"/>
            </a:br>
            <a:endParaRPr lang="en-GB" sz="3600" dirty="0"/>
          </a:p>
        </p:txBody>
      </p:sp>
      <p:sp>
        <p:nvSpPr>
          <p:cNvPr id="3" name="Content Placeholder 2"/>
          <p:cNvSpPr>
            <a:spLocks noGrp="1"/>
          </p:cNvSpPr>
          <p:nvPr>
            <p:ph idx="1"/>
          </p:nvPr>
        </p:nvSpPr>
        <p:spPr/>
        <p:txBody>
          <a:bodyPr>
            <a:normAutofit fontScale="92500" lnSpcReduction="20000"/>
          </a:bodyPr>
          <a:lstStyle/>
          <a:p>
            <a:r>
              <a:rPr lang="en-GB" dirty="0"/>
              <a:t>Read the abstract to find out whether an article is relevant to your question. When you find a useful book or article, you can check the bibliography to find other relevant sources.</a:t>
            </a:r>
          </a:p>
          <a:p>
            <a:r>
              <a:rPr lang="en-GB" dirty="0"/>
              <a:t>To identify the most important publications on your topic, take note of recurring citations. </a:t>
            </a:r>
            <a:r>
              <a:rPr lang="en-GB" b="1" dirty="0"/>
              <a:t>If the same authors, books or articles keep appearing in your reading, make sure to seek them out.</a:t>
            </a:r>
          </a:p>
          <a:p>
            <a:br>
              <a:rPr lang="en-GB" dirty="0"/>
            </a:br>
            <a:endParaRPr lang="en-GB" dirty="0"/>
          </a:p>
        </p:txBody>
      </p:sp>
      <p:sp>
        <p:nvSpPr>
          <p:cNvPr id="4" name="TextBox 3"/>
          <p:cNvSpPr txBox="1"/>
          <p:nvPr/>
        </p:nvSpPr>
        <p:spPr>
          <a:xfrm>
            <a:off x="7896200" y="5194068"/>
            <a:ext cx="3312368" cy="646331"/>
          </a:xfrm>
          <a:prstGeom prst="rect">
            <a:avLst/>
          </a:prstGeom>
          <a:noFill/>
        </p:spPr>
        <p:txBody>
          <a:bodyPr wrap="square" rtlCol="0">
            <a:spAutoFit/>
          </a:bodyPr>
          <a:lstStyle/>
          <a:p>
            <a:r>
              <a:rPr lang="en-GB" dirty="0"/>
              <a:t>(Mc Combes, 2021)</a:t>
            </a:r>
          </a:p>
          <a:p>
            <a:endParaRPr lang="en-GB" dirty="0"/>
          </a:p>
        </p:txBody>
      </p:sp>
    </p:spTree>
    <p:extLst>
      <p:ext uri="{BB962C8B-B14F-4D97-AF65-F5344CB8AC3E}">
        <p14:creationId xmlns:p14="http://schemas.microsoft.com/office/powerpoint/2010/main" val="2171526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579296" cy="652934"/>
          </a:xfrm>
        </p:spPr>
        <p:txBody>
          <a:bodyPr>
            <a:noAutofit/>
          </a:bodyPr>
          <a:lstStyle/>
          <a:p>
            <a:r>
              <a:rPr lang="en-GB" sz="3600" dirty="0"/>
              <a:t>The process-Stage 2:</a:t>
            </a:r>
            <a:br>
              <a:rPr lang="en-GB" sz="3600" dirty="0"/>
            </a:br>
            <a:r>
              <a:rPr lang="en-GB" sz="3600" dirty="0"/>
              <a:t> Evaluate and select sources </a:t>
            </a:r>
            <a:br>
              <a:rPr lang="en-GB" sz="3600" b="1" dirty="0"/>
            </a:br>
            <a:endParaRPr lang="en-GB" sz="3600"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You’ll have to evaluate which sources are most relevant to your questions.</a:t>
            </a:r>
          </a:p>
          <a:p>
            <a:pPr marL="0" indent="0">
              <a:buNone/>
            </a:pPr>
            <a:r>
              <a:rPr lang="en-GB" dirty="0"/>
              <a:t>For each publication, ask yourself:</a:t>
            </a:r>
          </a:p>
          <a:p>
            <a:r>
              <a:rPr lang="en-GB" dirty="0"/>
              <a:t>What question or problem is the author addressing?</a:t>
            </a:r>
          </a:p>
          <a:p>
            <a:r>
              <a:rPr lang="en-GB" dirty="0"/>
              <a:t>What are the key concepts and how are they defined?</a:t>
            </a:r>
          </a:p>
          <a:p>
            <a:r>
              <a:rPr lang="en-GB" dirty="0"/>
              <a:t>What are the key theories, models and methods? Does the research use established frameworks or take an innovative approach?</a:t>
            </a:r>
          </a:p>
          <a:p>
            <a:r>
              <a:rPr lang="en-GB" dirty="0"/>
              <a:t>What are the results and conclusions of the study?</a:t>
            </a:r>
          </a:p>
          <a:p>
            <a:r>
              <a:rPr lang="en-GB" dirty="0"/>
              <a:t>How does the publication relate to other literature in the field? Does it confirm, add to, or challenge established knowledge?</a:t>
            </a:r>
          </a:p>
          <a:p>
            <a:r>
              <a:rPr lang="en-GB" dirty="0"/>
              <a:t>How does the publication contribute to your understanding of the topic? What are its key insights and arguments?</a:t>
            </a:r>
          </a:p>
          <a:p>
            <a:r>
              <a:rPr lang="en-GB" dirty="0"/>
              <a:t>What are the strengths and weaknesses of the research?</a:t>
            </a:r>
          </a:p>
          <a:p>
            <a:endParaRPr lang="en-GB" dirty="0"/>
          </a:p>
        </p:txBody>
      </p:sp>
      <p:sp>
        <p:nvSpPr>
          <p:cNvPr id="4" name="TextBox 3"/>
          <p:cNvSpPr txBox="1"/>
          <p:nvPr/>
        </p:nvSpPr>
        <p:spPr>
          <a:xfrm>
            <a:off x="7896200" y="5194068"/>
            <a:ext cx="3312368" cy="646331"/>
          </a:xfrm>
          <a:prstGeom prst="rect">
            <a:avLst/>
          </a:prstGeom>
          <a:noFill/>
        </p:spPr>
        <p:txBody>
          <a:bodyPr wrap="square" rtlCol="0">
            <a:spAutoFit/>
          </a:bodyPr>
          <a:lstStyle/>
          <a:p>
            <a:r>
              <a:rPr lang="en-GB" dirty="0"/>
              <a:t>(Mc Combes, 2021)</a:t>
            </a:r>
          </a:p>
          <a:p>
            <a:endParaRPr lang="en-GB" dirty="0"/>
          </a:p>
        </p:txBody>
      </p:sp>
    </p:spTree>
    <p:extLst>
      <p:ext uri="{BB962C8B-B14F-4D97-AF65-F5344CB8AC3E}">
        <p14:creationId xmlns:p14="http://schemas.microsoft.com/office/powerpoint/2010/main" val="643738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579296" cy="360040"/>
          </a:xfrm>
        </p:spPr>
        <p:txBody>
          <a:bodyPr>
            <a:noAutofit/>
          </a:bodyPr>
          <a:lstStyle/>
          <a:p>
            <a:r>
              <a:rPr lang="en-GB" sz="3600" dirty="0"/>
              <a:t>The process-Stage 2:</a:t>
            </a:r>
            <a:br>
              <a:rPr lang="en-GB" sz="3600" dirty="0"/>
            </a:br>
            <a:r>
              <a:rPr lang="en-GB" sz="3600" dirty="0"/>
              <a:t> Evaluate and select sources (re-cap)</a:t>
            </a:r>
            <a:br>
              <a:rPr lang="en-GB" sz="3600" b="1" dirty="0"/>
            </a:br>
            <a:endParaRPr lang="en-GB" sz="3600" dirty="0"/>
          </a:p>
        </p:txBody>
      </p:sp>
      <p:sp>
        <p:nvSpPr>
          <p:cNvPr id="3" name="Content Placeholder 2"/>
          <p:cNvSpPr>
            <a:spLocks noGrp="1"/>
          </p:cNvSpPr>
          <p:nvPr>
            <p:ph idx="1"/>
          </p:nvPr>
        </p:nvSpPr>
        <p:spPr>
          <a:xfrm>
            <a:off x="1981200" y="1268761"/>
            <a:ext cx="8229600" cy="4248473"/>
          </a:xfrm>
        </p:spPr>
        <p:txBody>
          <a:bodyPr>
            <a:normAutofit/>
          </a:bodyPr>
          <a:lstStyle/>
          <a:p>
            <a:r>
              <a:rPr lang="en-GB" sz="2400" dirty="0"/>
              <a:t>Make sure the sources you use are credible, and make sure you read any landmark studies and major theories in your field of research.</a:t>
            </a:r>
          </a:p>
          <a:p>
            <a:r>
              <a:rPr lang="en-GB" sz="2400" dirty="0"/>
              <a:t>You can find out how many times an article has been cited on Google Scholar – a high citation count means the article has been influential in the field, and should certainly be included in your literature review.</a:t>
            </a:r>
          </a:p>
          <a:p>
            <a:endParaRPr lang="en-GB" dirty="0"/>
          </a:p>
        </p:txBody>
      </p:sp>
      <p:sp>
        <p:nvSpPr>
          <p:cNvPr id="4" name="TextBox 3"/>
          <p:cNvSpPr txBox="1"/>
          <p:nvPr/>
        </p:nvSpPr>
        <p:spPr>
          <a:xfrm>
            <a:off x="2763124" y="5050052"/>
            <a:ext cx="3312368" cy="646331"/>
          </a:xfrm>
          <a:prstGeom prst="rect">
            <a:avLst/>
          </a:prstGeom>
          <a:noFill/>
        </p:spPr>
        <p:txBody>
          <a:bodyPr wrap="square" rtlCol="0">
            <a:spAutoFit/>
          </a:bodyPr>
          <a:lstStyle/>
          <a:p>
            <a:r>
              <a:rPr lang="en-GB" dirty="0"/>
              <a:t>(Mc Combes, 2021)</a:t>
            </a:r>
          </a:p>
          <a:p>
            <a:endParaRPr lang="en-GB" dirty="0"/>
          </a:p>
        </p:txBody>
      </p:sp>
      <p:sp>
        <p:nvSpPr>
          <p:cNvPr id="5" name="Oval Callout 4"/>
          <p:cNvSpPr/>
          <p:nvPr/>
        </p:nvSpPr>
        <p:spPr>
          <a:xfrm>
            <a:off x="7802641" y="4005064"/>
            <a:ext cx="2736304" cy="1368152"/>
          </a:xfrm>
          <a:prstGeom prst="wedgeEllipseCallout">
            <a:avLst>
              <a:gd name="adj1" fmla="val -91808"/>
              <a:gd name="adj2" fmla="val -451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What is the CRAAP Test?</a:t>
            </a:r>
          </a:p>
        </p:txBody>
      </p:sp>
    </p:spTree>
    <p:extLst>
      <p:ext uri="{BB962C8B-B14F-4D97-AF65-F5344CB8AC3E}">
        <p14:creationId xmlns:p14="http://schemas.microsoft.com/office/powerpoint/2010/main" val="1972253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764704"/>
            <a:ext cx="8856984" cy="144016"/>
          </a:xfrm>
        </p:spPr>
        <p:txBody>
          <a:bodyPr>
            <a:noAutofit/>
          </a:bodyPr>
          <a:lstStyle/>
          <a:p>
            <a:r>
              <a:rPr lang="en-GB" sz="3600" dirty="0"/>
              <a:t>Stage 3: Identify themes, debates and gaps</a:t>
            </a:r>
            <a:br>
              <a:rPr lang="en-GB" sz="3600" b="1" dirty="0"/>
            </a:br>
            <a:endParaRPr lang="en-GB" sz="3600" dirty="0"/>
          </a:p>
        </p:txBody>
      </p:sp>
      <p:sp>
        <p:nvSpPr>
          <p:cNvPr id="3" name="Content Placeholder 2"/>
          <p:cNvSpPr>
            <a:spLocks noGrp="1"/>
          </p:cNvSpPr>
          <p:nvPr>
            <p:ph idx="1"/>
          </p:nvPr>
        </p:nvSpPr>
        <p:spPr>
          <a:xfrm>
            <a:off x="1703512" y="908721"/>
            <a:ext cx="8507288" cy="4608513"/>
          </a:xfrm>
        </p:spPr>
        <p:txBody>
          <a:bodyPr>
            <a:normAutofit fontScale="62500" lnSpcReduction="20000"/>
          </a:bodyPr>
          <a:lstStyle/>
          <a:p>
            <a:pPr marL="0" indent="0">
              <a:buNone/>
            </a:pPr>
            <a:r>
              <a:rPr lang="en-GB" dirty="0"/>
              <a:t>To begin organising your literature review’s argument and structure, you need to understand the connections and relationships between the sources you’ve read. Based on your reading and notes, you can look for:</a:t>
            </a:r>
          </a:p>
          <a:p>
            <a:pPr marL="0" indent="0">
              <a:buNone/>
            </a:pPr>
            <a:endParaRPr lang="en-GB" dirty="0"/>
          </a:p>
          <a:p>
            <a:r>
              <a:rPr lang="en-GB" b="1" dirty="0"/>
              <a:t>Trends and patterns (in theory, method or results):</a:t>
            </a:r>
            <a:r>
              <a:rPr lang="en-GB" dirty="0"/>
              <a:t> do certain approaches become more or less popular over time?</a:t>
            </a:r>
          </a:p>
          <a:p>
            <a:r>
              <a:rPr lang="en-GB" b="1" dirty="0"/>
              <a:t>Themes:</a:t>
            </a:r>
            <a:r>
              <a:rPr lang="en-GB" dirty="0"/>
              <a:t> what questions or concepts recur across the literature?</a:t>
            </a:r>
          </a:p>
          <a:p>
            <a:r>
              <a:rPr lang="en-GB" b="1" dirty="0"/>
              <a:t>Debates, conflicts and contradictions:</a:t>
            </a:r>
            <a:r>
              <a:rPr lang="en-GB" dirty="0"/>
              <a:t> where do sources disagree?</a:t>
            </a:r>
          </a:p>
          <a:p>
            <a:r>
              <a:rPr lang="en-GB" b="1" dirty="0"/>
              <a:t>Pivotal publications:</a:t>
            </a:r>
            <a:r>
              <a:rPr lang="en-GB" dirty="0"/>
              <a:t> are there any influential theories or studies that changed the direction of the field?</a:t>
            </a:r>
          </a:p>
          <a:p>
            <a:r>
              <a:rPr lang="en-GB" b="1" dirty="0"/>
              <a:t>Gaps:</a:t>
            </a:r>
            <a:r>
              <a:rPr lang="en-GB" dirty="0"/>
              <a:t> what is missing from the literature? Are there weaknesses that need to be addressed?</a:t>
            </a:r>
          </a:p>
          <a:p>
            <a:pPr marL="0" indent="0">
              <a:buNone/>
            </a:pPr>
            <a:endParaRPr lang="en-GB" dirty="0"/>
          </a:p>
          <a:p>
            <a:pPr marL="0" indent="0">
              <a:buNone/>
            </a:pPr>
            <a:r>
              <a:rPr lang="en-GB" dirty="0"/>
              <a:t>This step will help you work out the structure of your literature review and (if applicable) show how your own research will contribute to existing knowledge.</a:t>
            </a:r>
          </a:p>
          <a:p>
            <a:endParaRPr lang="en-GB" dirty="0"/>
          </a:p>
        </p:txBody>
      </p:sp>
      <p:sp>
        <p:nvSpPr>
          <p:cNvPr id="4" name="TextBox 3"/>
          <p:cNvSpPr txBox="1"/>
          <p:nvPr/>
        </p:nvSpPr>
        <p:spPr>
          <a:xfrm>
            <a:off x="7896200" y="5194068"/>
            <a:ext cx="3312368" cy="646331"/>
          </a:xfrm>
          <a:prstGeom prst="rect">
            <a:avLst/>
          </a:prstGeom>
          <a:noFill/>
        </p:spPr>
        <p:txBody>
          <a:bodyPr wrap="square" rtlCol="0">
            <a:spAutoFit/>
          </a:bodyPr>
          <a:lstStyle/>
          <a:p>
            <a:r>
              <a:rPr lang="en-GB" dirty="0"/>
              <a:t>(Mc Combes, 2021)</a:t>
            </a:r>
          </a:p>
          <a:p>
            <a:endParaRPr lang="en-GB" dirty="0"/>
          </a:p>
        </p:txBody>
      </p:sp>
    </p:spTree>
    <p:extLst>
      <p:ext uri="{BB962C8B-B14F-4D97-AF65-F5344CB8AC3E}">
        <p14:creationId xmlns:p14="http://schemas.microsoft.com/office/powerpoint/2010/main" val="3197628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D806F-3C6D-44BC-9890-95034C125720}"/>
              </a:ext>
            </a:extLst>
          </p:cNvPr>
          <p:cNvSpPr>
            <a:spLocks noGrp="1"/>
          </p:cNvSpPr>
          <p:nvPr>
            <p:ph type="title"/>
          </p:nvPr>
        </p:nvSpPr>
        <p:spPr>
          <a:xfrm>
            <a:off x="2495600" y="405212"/>
            <a:ext cx="7633742" cy="958114"/>
          </a:xfrm>
        </p:spPr>
        <p:txBody>
          <a:bodyPr/>
          <a:lstStyle/>
          <a:p>
            <a:r>
              <a:rPr lang="en-GB" dirty="0"/>
              <a:t>Conducting the review</a:t>
            </a:r>
          </a:p>
        </p:txBody>
      </p:sp>
      <p:graphicFrame>
        <p:nvGraphicFramePr>
          <p:cNvPr id="4" name="Content Placeholder 3">
            <a:extLst>
              <a:ext uri="{FF2B5EF4-FFF2-40B4-BE49-F238E27FC236}">
                <a16:creationId xmlns:a16="http://schemas.microsoft.com/office/drawing/2014/main" id="{F8A050F9-E4BC-4BC9-A747-85D8301A6737}"/>
              </a:ext>
            </a:extLst>
          </p:cNvPr>
          <p:cNvGraphicFramePr>
            <a:graphicFrameLocks noGrp="1"/>
          </p:cNvGraphicFramePr>
          <p:nvPr>
            <p:ph idx="1"/>
            <p:extLst>
              <p:ext uri="{D42A27DB-BD31-4B8C-83A1-F6EECF244321}">
                <p14:modId xmlns:p14="http://schemas.microsoft.com/office/powerpoint/2010/main" val="909793615"/>
              </p:ext>
            </p:extLst>
          </p:nvPr>
        </p:nvGraphicFramePr>
        <p:xfrm>
          <a:off x="3364638" y="1287262"/>
          <a:ext cx="7821226" cy="42508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1E47EB-703B-426D-86F2-09DDF7C3F09A}"/>
              </a:ext>
            </a:extLst>
          </p:cNvPr>
          <p:cNvSpPr txBox="1"/>
          <p:nvPr/>
        </p:nvSpPr>
        <p:spPr>
          <a:xfrm>
            <a:off x="8184233" y="6337116"/>
            <a:ext cx="2350683" cy="276999"/>
          </a:xfrm>
          <a:prstGeom prst="rect">
            <a:avLst/>
          </a:prstGeom>
          <a:noFill/>
        </p:spPr>
        <p:txBody>
          <a:bodyPr wrap="square" rtlCol="0">
            <a:spAutoFit/>
          </a:bodyPr>
          <a:lstStyle/>
          <a:p>
            <a:r>
              <a:rPr lang="en-GB" sz="1200" dirty="0" err="1"/>
              <a:t>Smallbone</a:t>
            </a:r>
            <a:r>
              <a:rPr lang="en-GB" sz="1200" dirty="0"/>
              <a:t> &amp; Quinton (2011: 8)</a:t>
            </a:r>
          </a:p>
        </p:txBody>
      </p:sp>
      <p:sp>
        <p:nvSpPr>
          <p:cNvPr id="6" name="TextBox 5">
            <a:extLst>
              <a:ext uri="{FF2B5EF4-FFF2-40B4-BE49-F238E27FC236}">
                <a16:creationId xmlns:a16="http://schemas.microsoft.com/office/drawing/2014/main" id="{48F0C2E1-13F2-427F-BFF9-64F696443DF3}"/>
              </a:ext>
            </a:extLst>
          </p:cNvPr>
          <p:cNvSpPr txBox="1"/>
          <p:nvPr/>
        </p:nvSpPr>
        <p:spPr>
          <a:xfrm>
            <a:off x="1660125" y="2726608"/>
            <a:ext cx="1831160" cy="369332"/>
          </a:xfrm>
          <a:prstGeom prst="rect">
            <a:avLst/>
          </a:prstGeom>
          <a:noFill/>
        </p:spPr>
        <p:txBody>
          <a:bodyPr wrap="square" rtlCol="0">
            <a:spAutoFit/>
          </a:bodyPr>
          <a:lstStyle/>
          <a:p>
            <a:r>
              <a:rPr lang="en-GB" dirty="0"/>
              <a:t>The process</a:t>
            </a:r>
          </a:p>
        </p:txBody>
      </p:sp>
      <p:sp>
        <p:nvSpPr>
          <p:cNvPr id="7" name="TextBox 6">
            <a:extLst>
              <a:ext uri="{FF2B5EF4-FFF2-40B4-BE49-F238E27FC236}">
                <a16:creationId xmlns:a16="http://schemas.microsoft.com/office/drawing/2014/main" id="{DBF69DF4-37E8-4A92-B8D0-F55E287D594B}"/>
              </a:ext>
            </a:extLst>
          </p:cNvPr>
          <p:cNvSpPr txBox="1"/>
          <p:nvPr/>
        </p:nvSpPr>
        <p:spPr>
          <a:xfrm>
            <a:off x="1777189" y="4132363"/>
            <a:ext cx="1117422" cy="369332"/>
          </a:xfrm>
          <a:prstGeom prst="rect">
            <a:avLst/>
          </a:prstGeom>
          <a:noFill/>
        </p:spPr>
        <p:txBody>
          <a:bodyPr wrap="none" rtlCol="0">
            <a:spAutoFit/>
          </a:bodyPr>
          <a:lstStyle/>
          <a:p>
            <a:r>
              <a:rPr lang="en-GB" dirty="0"/>
              <a:t>The tools</a:t>
            </a:r>
          </a:p>
        </p:txBody>
      </p:sp>
      <p:sp>
        <p:nvSpPr>
          <p:cNvPr id="8" name="Arrow: Right 7">
            <a:extLst>
              <a:ext uri="{FF2B5EF4-FFF2-40B4-BE49-F238E27FC236}">
                <a16:creationId xmlns:a16="http://schemas.microsoft.com/office/drawing/2014/main" id="{7EDA6F2F-84CE-4531-9B12-33367AB37FA8}"/>
              </a:ext>
            </a:extLst>
          </p:cNvPr>
          <p:cNvSpPr/>
          <p:nvPr/>
        </p:nvSpPr>
        <p:spPr>
          <a:xfrm>
            <a:off x="2096589" y="3208712"/>
            <a:ext cx="798022" cy="22028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B1CEE245-80CA-499A-BF1C-A3E3B08F281D}"/>
              </a:ext>
            </a:extLst>
          </p:cNvPr>
          <p:cNvSpPr/>
          <p:nvPr/>
        </p:nvSpPr>
        <p:spPr>
          <a:xfrm>
            <a:off x="1936889" y="4737621"/>
            <a:ext cx="798021" cy="220288"/>
          </a:xfrm>
          <a:prstGeom prst="rightArrow">
            <a:avLst>
              <a:gd name="adj1" fmla="val 50000"/>
              <a:gd name="adj2" fmla="val 50000"/>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7D1977E-B9D1-4911-87E5-72D41B0ADD7C}"/>
              </a:ext>
            </a:extLst>
          </p:cNvPr>
          <p:cNvSpPr txBox="1"/>
          <p:nvPr/>
        </p:nvSpPr>
        <p:spPr>
          <a:xfrm>
            <a:off x="64505" y="5209497"/>
            <a:ext cx="3426780" cy="646331"/>
          </a:xfrm>
          <a:prstGeom prst="rect">
            <a:avLst/>
          </a:prstGeom>
          <a:noFill/>
        </p:spPr>
        <p:txBody>
          <a:bodyPr wrap="square" rtlCol="0">
            <a:spAutoFit/>
          </a:bodyPr>
          <a:lstStyle/>
          <a:p>
            <a:r>
              <a:rPr lang="en-GB" sz="1800" dirty="0" err="1"/>
              <a:t>Smallbone</a:t>
            </a:r>
            <a:r>
              <a:rPr lang="en-GB" sz="1800" dirty="0"/>
              <a:t> &amp; Quinton (2011: 8)</a:t>
            </a:r>
          </a:p>
          <a:p>
            <a:endParaRPr lang="en-US" dirty="0"/>
          </a:p>
        </p:txBody>
      </p:sp>
    </p:spTree>
    <p:extLst>
      <p:ext uri="{BB962C8B-B14F-4D97-AF65-F5344CB8AC3E}">
        <p14:creationId xmlns:p14="http://schemas.microsoft.com/office/powerpoint/2010/main" val="381467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your literature review</a:t>
            </a:r>
          </a:p>
        </p:txBody>
      </p:sp>
      <p:sp>
        <p:nvSpPr>
          <p:cNvPr id="3" name="Content Placeholder 2"/>
          <p:cNvSpPr>
            <a:spLocks noGrp="1"/>
          </p:cNvSpPr>
          <p:nvPr>
            <p:ph idx="1"/>
          </p:nvPr>
        </p:nvSpPr>
        <p:spPr/>
        <p:txBody>
          <a:bodyPr>
            <a:normAutofit fontScale="92500" lnSpcReduction="10000"/>
          </a:bodyPr>
          <a:lstStyle/>
          <a:p>
            <a:r>
              <a:rPr lang="en-GB" dirty="0"/>
              <a:t>Make a short outline plan for the structure of your literature review.</a:t>
            </a:r>
          </a:p>
          <a:p>
            <a:r>
              <a:rPr lang="en-GB" dirty="0"/>
              <a:t>One A4 sheet of paper in bullet points</a:t>
            </a:r>
          </a:p>
          <a:p>
            <a:r>
              <a:rPr lang="en-GB" dirty="0"/>
              <a:t>There will be three or four chapters in it, relating to your questions identified in your research proposal.</a:t>
            </a:r>
          </a:p>
          <a:p>
            <a:r>
              <a:rPr lang="en-GB" dirty="0"/>
              <a:t>Ask your Output Tutor to guide you</a:t>
            </a:r>
          </a:p>
          <a:p>
            <a:r>
              <a:rPr lang="en-GB" dirty="0"/>
              <a:t>However, remember that </a:t>
            </a:r>
            <a:r>
              <a:rPr lang="en-GB" b="1" dirty="0"/>
              <a:t>the outline isn’t fixed </a:t>
            </a:r>
            <a:r>
              <a:rPr lang="en-GB" dirty="0"/>
              <a:t>– don’t be afraid to change the organization if necessary. </a:t>
            </a:r>
          </a:p>
          <a:p>
            <a:endParaRPr lang="en-GB" dirty="0"/>
          </a:p>
        </p:txBody>
      </p:sp>
    </p:spTree>
    <p:extLst>
      <p:ext uri="{BB962C8B-B14F-4D97-AF65-F5344CB8AC3E}">
        <p14:creationId xmlns:p14="http://schemas.microsoft.com/office/powerpoint/2010/main" val="4170570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Writing the main body of the literature review</a:t>
            </a:r>
            <a:br>
              <a:rPr lang="en-GB" b="1" dirty="0"/>
            </a:br>
            <a:endParaRPr lang="en-GB" dirty="0"/>
          </a:p>
        </p:txBody>
      </p:sp>
      <p:sp>
        <p:nvSpPr>
          <p:cNvPr id="3" name="Content Placeholder 2"/>
          <p:cNvSpPr>
            <a:spLocks noGrp="1"/>
          </p:cNvSpPr>
          <p:nvPr>
            <p:ph idx="1"/>
          </p:nvPr>
        </p:nvSpPr>
        <p:spPr>
          <a:xfrm>
            <a:off x="609600" y="980729"/>
            <a:ext cx="10655300" cy="4536505"/>
          </a:xfrm>
        </p:spPr>
        <p:txBody>
          <a:bodyPr>
            <a:normAutofit fontScale="70000" lnSpcReduction="20000"/>
          </a:bodyPr>
          <a:lstStyle/>
          <a:p>
            <a:pPr marL="0" indent="0">
              <a:buNone/>
            </a:pPr>
            <a:r>
              <a:rPr lang="en-GB" dirty="0"/>
              <a:t>The body is the longest part. This is where you lead the reader through your ideas, elaborating arguments and evidence for your thesis. The body is always divided into paragraphs.</a:t>
            </a:r>
          </a:p>
          <a:p>
            <a:pPr marL="0" indent="0">
              <a:buNone/>
            </a:pPr>
            <a:r>
              <a:rPr lang="en-GB" dirty="0"/>
              <a:t>You can work through the body in four main stages:</a:t>
            </a:r>
          </a:p>
          <a:p>
            <a:pPr marL="0" indent="0">
              <a:buNone/>
            </a:pPr>
            <a:endParaRPr lang="en-GB" dirty="0"/>
          </a:p>
          <a:p>
            <a:r>
              <a:rPr lang="en-GB" dirty="0"/>
              <a:t>Create an </a:t>
            </a:r>
            <a:r>
              <a:rPr lang="en-GB" b="1" dirty="0"/>
              <a:t>outline</a:t>
            </a:r>
            <a:r>
              <a:rPr lang="en-GB" dirty="0"/>
              <a:t> of what you want to say and in what order.</a:t>
            </a:r>
          </a:p>
          <a:p>
            <a:endParaRPr lang="en-GB" dirty="0"/>
          </a:p>
          <a:p>
            <a:r>
              <a:rPr lang="en-GB" dirty="0"/>
              <a:t>Write a </a:t>
            </a:r>
            <a:r>
              <a:rPr lang="en-GB" b="1" dirty="0"/>
              <a:t>first draft</a:t>
            </a:r>
            <a:r>
              <a:rPr lang="en-GB" dirty="0"/>
              <a:t> to get your main ideas down on paper.</a:t>
            </a:r>
          </a:p>
          <a:p>
            <a:endParaRPr lang="en-GB" dirty="0"/>
          </a:p>
          <a:p>
            <a:r>
              <a:rPr lang="en-GB" dirty="0"/>
              <a:t>Write a </a:t>
            </a:r>
            <a:r>
              <a:rPr lang="en-GB" b="1" dirty="0"/>
              <a:t>second draft</a:t>
            </a:r>
            <a:r>
              <a:rPr lang="en-GB" dirty="0"/>
              <a:t> to clarify your arguments and make sure everything fits together. This includes proofreading</a:t>
            </a:r>
          </a:p>
          <a:p>
            <a:endParaRPr lang="en-GB" dirty="0"/>
          </a:p>
          <a:p>
            <a:r>
              <a:rPr lang="en-GB" dirty="0"/>
              <a:t>A </a:t>
            </a:r>
            <a:r>
              <a:rPr lang="en-GB" b="1" dirty="0"/>
              <a:t>final draft </a:t>
            </a:r>
            <a:r>
              <a:rPr lang="en-GB" dirty="0"/>
              <a:t>where you proofread and tidy it up.</a:t>
            </a:r>
          </a:p>
          <a:p>
            <a:endParaRPr lang="en-GB" dirty="0"/>
          </a:p>
        </p:txBody>
      </p:sp>
      <p:sp>
        <p:nvSpPr>
          <p:cNvPr id="4" name="TextBox 3"/>
          <p:cNvSpPr txBox="1"/>
          <p:nvPr/>
        </p:nvSpPr>
        <p:spPr>
          <a:xfrm>
            <a:off x="5447928" y="5332567"/>
            <a:ext cx="2520280"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1867137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a:t>
            </a:r>
            <a:r>
              <a:rPr lang="en-GB" dirty="0" err="1"/>
              <a:t>Phrasebank</a:t>
            </a:r>
            <a:endParaRPr lang="en-GB" dirty="0"/>
          </a:p>
        </p:txBody>
      </p:sp>
      <p:sp>
        <p:nvSpPr>
          <p:cNvPr id="3" name="Content Placeholder 2"/>
          <p:cNvSpPr>
            <a:spLocks noGrp="1"/>
          </p:cNvSpPr>
          <p:nvPr>
            <p:ph idx="1"/>
          </p:nvPr>
        </p:nvSpPr>
        <p:spPr>
          <a:xfrm>
            <a:off x="1775520" y="1600201"/>
            <a:ext cx="8435280" cy="3917032"/>
          </a:xfrm>
        </p:spPr>
        <p:txBody>
          <a:bodyPr/>
          <a:lstStyle/>
          <a:p>
            <a:r>
              <a:rPr lang="en-GB" dirty="0">
                <a:hlinkClick r:id="rId2"/>
              </a:rPr>
              <a:t>https://www.phrasebank.manchester.ac.uk/</a:t>
            </a:r>
            <a:endParaRPr lang="en-GB" dirty="0"/>
          </a:p>
          <a:p>
            <a:endParaRPr lang="en-GB" dirty="0"/>
          </a:p>
          <a:p>
            <a:r>
              <a:rPr lang="en-GB" dirty="0"/>
              <a:t>This will be a valuable language resource for your writing.</a:t>
            </a:r>
          </a:p>
        </p:txBody>
      </p:sp>
    </p:spTree>
    <p:extLst>
      <p:ext uri="{BB962C8B-B14F-4D97-AF65-F5344CB8AC3E}">
        <p14:creationId xmlns:p14="http://schemas.microsoft.com/office/powerpoint/2010/main" val="1357813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First draft</a:t>
            </a:r>
          </a:p>
        </p:txBody>
      </p:sp>
      <p:sp>
        <p:nvSpPr>
          <p:cNvPr id="3" name="Content Placeholder 2"/>
          <p:cNvSpPr>
            <a:spLocks noGrp="1"/>
          </p:cNvSpPr>
          <p:nvPr>
            <p:ph idx="1"/>
          </p:nvPr>
        </p:nvSpPr>
        <p:spPr/>
        <p:txBody>
          <a:bodyPr>
            <a:normAutofit/>
          </a:bodyPr>
          <a:lstStyle/>
          <a:p>
            <a:r>
              <a:rPr lang="en-GB" dirty="0"/>
              <a:t>Take a look at your plan for your literature review and begin your first draft</a:t>
            </a:r>
          </a:p>
          <a:p>
            <a:r>
              <a:rPr lang="en-GB" dirty="0"/>
              <a:t>How many main points do you have and in what order?</a:t>
            </a:r>
          </a:p>
        </p:txBody>
      </p:sp>
    </p:spTree>
    <p:extLst>
      <p:ext uri="{BB962C8B-B14F-4D97-AF65-F5344CB8AC3E}">
        <p14:creationId xmlns:p14="http://schemas.microsoft.com/office/powerpoint/2010/main" val="686034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sentences</a:t>
            </a:r>
          </a:p>
        </p:txBody>
      </p:sp>
      <p:sp>
        <p:nvSpPr>
          <p:cNvPr id="3" name="Content Placeholder 2"/>
          <p:cNvSpPr>
            <a:spLocks noGrp="1"/>
          </p:cNvSpPr>
          <p:nvPr>
            <p:ph idx="1"/>
          </p:nvPr>
        </p:nvSpPr>
        <p:spPr/>
        <p:txBody>
          <a:bodyPr>
            <a:normAutofit/>
          </a:bodyPr>
          <a:lstStyle/>
          <a:p>
            <a:r>
              <a:rPr lang="en-GB" dirty="0"/>
              <a:t>At this stage, you can draft a topic sentence that sums up the main point you want to make in each paragraph. </a:t>
            </a:r>
          </a:p>
          <a:p>
            <a:r>
              <a:rPr lang="en-GB" dirty="0"/>
              <a:t>Topic sentences will help you to create the logical structure of your literature review/essay</a:t>
            </a:r>
          </a:p>
          <a:p>
            <a:r>
              <a:rPr lang="en-GB" dirty="0"/>
              <a:t>Topic sentences will help you formulate the topic of each paragraph whilst checking that they are on focus </a:t>
            </a:r>
          </a:p>
        </p:txBody>
      </p:sp>
    </p:spTree>
    <p:extLst>
      <p:ext uri="{BB962C8B-B14F-4D97-AF65-F5344CB8AC3E}">
        <p14:creationId xmlns:p14="http://schemas.microsoft.com/office/powerpoint/2010/main" val="21661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229600" cy="652934"/>
          </a:xfrm>
        </p:spPr>
        <p:txBody>
          <a:bodyPr>
            <a:normAutofit fontScale="90000"/>
          </a:bodyPr>
          <a:lstStyle/>
          <a:p>
            <a:r>
              <a:rPr lang="en-GB" dirty="0"/>
              <a:t>Expand with evidence/literature on the topic</a:t>
            </a:r>
            <a:br>
              <a:rPr lang="en-GB" b="1" dirty="0"/>
            </a:br>
            <a:endParaRPr lang="en-GB" dirty="0"/>
          </a:p>
        </p:txBody>
      </p:sp>
      <p:sp>
        <p:nvSpPr>
          <p:cNvPr id="3" name="Content Placeholder 2"/>
          <p:cNvSpPr>
            <a:spLocks noGrp="1"/>
          </p:cNvSpPr>
          <p:nvPr>
            <p:ph idx="1"/>
          </p:nvPr>
        </p:nvSpPr>
        <p:spPr/>
        <p:txBody>
          <a:bodyPr>
            <a:normAutofit/>
          </a:bodyPr>
          <a:lstStyle/>
          <a:p>
            <a:pPr marL="0" indent="0">
              <a:buNone/>
            </a:pPr>
            <a:r>
              <a:rPr lang="en-GB" dirty="0"/>
              <a:t>The rest of the paragraph should flow logically from the topic sentence, expanding on the point with evidence, examples, or argumentation. This helps keep your paragraphs focused: every source you choose should relate to the central idea expressed in the topic sentence.</a:t>
            </a:r>
          </a:p>
          <a:p>
            <a:endParaRPr lang="en-GB" dirty="0"/>
          </a:p>
        </p:txBody>
      </p:sp>
    </p:spTree>
    <p:extLst>
      <p:ext uri="{BB962C8B-B14F-4D97-AF65-F5344CB8AC3E}">
        <p14:creationId xmlns:p14="http://schemas.microsoft.com/office/powerpoint/2010/main" val="2833630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08720"/>
            <a:ext cx="8229600" cy="508918"/>
          </a:xfrm>
        </p:spPr>
        <p:txBody>
          <a:bodyPr>
            <a:normAutofit fontScale="90000"/>
          </a:bodyPr>
          <a:lstStyle/>
          <a:p>
            <a:r>
              <a:rPr lang="en-GB" dirty="0"/>
              <a:t>Avoid perfectionism – using your time wisely</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When you’re writing a first draft, it’s important not to get slowed down by small details. Get your ideas down on paper now and perfect them later. If you’re unsatisfied with a word, sentence, or argument, flag it in the draft and revisit it later.</a:t>
            </a:r>
          </a:p>
          <a:p>
            <a:r>
              <a:rPr lang="en-GB" dirty="0"/>
              <a:t>Once you finish the first draft, you will know which sections and paragraphs work and which need to be improved. It doesn’t make sense to spend time polishing something you might later cut out or revise.</a:t>
            </a:r>
          </a:p>
          <a:p>
            <a:endParaRPr lang="en-GB" dirty="0"/>
          </a:p>
          <a:p>
            <a:endParaRPr lang="en-GB" dirty="0"/>
          </a:p>
        </p:txBody>
      </p:sp>
    </p:spTree>
    <p:extLst>
      <p:ext uri="{BB962C8B-B14F-4D97-AF65-F5344CB8AC3E}">
        <p14:creationId xmlns:p14="http://schemas.microsoft.com/office/powerpoint/2010/main" val="4188332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draft</a:t>
            </a:r>
          </a:p>
        </p:txBody>
      </p:sp>
      <p:sp>
        <p:nvSpPr>
          <p:cNvPr id="3" name="Content Placeholder 2"/>
          <p:cNvSpPr>
            <a:spLocks noGrp="1"/>
          </p:cNvSpPr>
          <p:nvPr>
            <p:ph idx="1"/>
          </p:nvPr>
        </p:nvSpPr>
        <p:spPr/>
        <p:txBody>
          <a:bodyPr/>
          <a:lstStyle/>
          <a:p>
            <a:pPr marL="0" indent="0">
              <a:buNone/>
            </a:pPr>
            <a:endParaRPr lang="en-GB" b="1" dirty="0"/>
          </a:p>
          <a:p>
            <a:r>
              <a:rPr lang="en-GB" dirty="0"/>
              <a:t>Working on the second draft means evaluating what you have written and rewriting it when necessary. </a:t>
            </a:r>
          </a:p>
          <a:p>
            <a:r>
              <a:rPr lang="en-GB" dirty="0"/>
              <a:t>You’ll likely end up cutting some parts of the essay and adding new ones.</a:t>
            </a:r>
          </a:p>
          <a:p>
            <a:endParaRPr lang="en-GB" dirty="0"/>
          </a:p>
        </p:txBody>
      </p:sp>
    </p:spTree>
    <p:extLst>
      <p:ext uri="{BB962C8B-B14F-4D97-AF65-F5344CB8AC3E}">
        <p14:creationId xmlns:p14="http://schemas.microsoft.com/office/powerpoint/2010/main" val="1178555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08720"/>
            <a:ext cx="8229600" cy="508918"/>
          </a:xfrm>
        </p:spPr>
        <p:txBody>
          <a:bodyPr>
            <a:normAutofit fontScale="90000"/>
          </a:bodyPr>
          <a:lstStyle/>
          <a:p>
            <a:r>
              <a:rPr lang="en-GB" dirty="0"/>
              <a:t>Check your ideas against your focus</a:t>
            </a:r>
            <a:br>
              <a:rPr lang="en-GB" b="1" dirty="0"/>
            </a:br>
            <a:endParaRPr lang="en-GB" dirty="0"/>
          </a:p>
        </p:txBody>
      </p:sp>
      <p:sp>
        <p:nvSpPr>
          <p:cNvPr id="3" name="Content Placeholder 2"/>
          <p:cNvSpPr>
            <a:spLocks noGrp="1"/>
          </p:cNvSpPr>
          <p:nvPr>
            <p:ph idx="1"/>
          </p:nvPr>
        </p:nvSpPr>
        <p:spPr>
          <a:xfrm>
            <a:off x="1981200" y="1600201"/>
            <a:ext cx="8686800" cy="3917032"/>
          </a:xfrm>
        </p:spPr>
        <p:txBody>
          <a:bodyPr>
            <a:normAutofit fontScale="77500" lnSpcReduction="20000"/>
          </a:bodyPr>
          <a:lstStyle/>
          <a:p>
            <a:pPr marL="0" indent="0">
              <a:buNone/>
            </a:pPr>
            <a:r>
              <a:rPr lang="en-GB" dirty="0"/>
              <a:t>Everything you write should be driven by your focus. Looking at each piece of information or argumentation:</a:t>
            </a:r>
          </a:p>
          <a:p>
            <a:r>
              <a:rPr lang="en-GB" dirty="0"/>
              <a:t>Does the reader need to know this in order to understand or accept my thesis?</a:t>
            </a:r>
          </a:p>
          <a:p>
            <a:r>
              <a:rPr lang="en-GB" dirty="0"/>
              <a:t>Does this give evidence for my thesis?</a:t>
            </a:r>
          </a:p>
          <a:p>
            <a:r>
              <a:rPr lang="en-GB" dirty="0"/>
              <a:t>Does this explain the reasoning behind my thesis?</a:t>
            </a:r>
          </a:p>
          <a:p>
            <a:r>
              <a:rPr lang="en-GB" dirty="0"/>
              <a:t>Does this show something about the consequences or importance of my thesis?</a:t>
            </a:r>
          </a:p>
          <a:p>
            <a:r>
              <a:rPr lang="en-GB" b="1" dirty="0"/>
              <a:t>If you can’t answer yes to any of these questions, reconsider whether it’s relevant enough to include.</a:t>
            </a:r>
          </a:p>
          <a:p>
            <a:endParaRPr lang="en-GB" dirty="0"/>
          </a:p>
        </p:txBody>
      </p:sp>
      <p:sp>
        <p:nvSpPr>
          <p:cNvPr id="4" name="TextBox 3"/>
          <p:cNvSpPr txBox="1"/>
          <p:nvPr/>
        </p:nvSpPr>
        <p:spPr>
          <a:xfrm>
            <a:off x="4655840" y="5301208"/>
            <a:ext cx="2016224"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661885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Watch out for weak points</a:t>
            </a:r>
          </a:p>
        </p:txBody>
      </p:sp>
      <p:sp>
        <p:nvSpPr>
          <p:cNvPr id="3" name="Content Placeholder 2"/>
          <p:cNvSpPr>
            <a:spLocks noGrp="1"/>
          </p:cNvSpPr>
          <p:nvPr>
            <p:ph idx="1"/>
          </p:nvPr>
        </p:nvSpPr>
        <p:spPr/>
        <p:txBody>
          <a:bodyPr/>
          <a:lstStyle/>
          <a:p>
            <a:r>
              <a:rPr lang="en-GB" dirty="0"/>
              <a:t>Weak or no evidence</a:t>
            </a:r>
          </a:p>
          <a:p>
            <a:r>
              <a:rPr lang="en-GB" dirty="0"/>
              <a:t>Not on focus</a:t>
            </a:r>
          </a:p>
          <a:p>
            <a:r>
              <a:rPr lang="en-GB" dirty="0"/>
              <a:t>Contradicts itself</a:t>
            </a:r>
          </a:p>
          <a:p>
            <a:r>
              <a:rPr lang="en-GB" dirty="0"/>
              <a:t>Does not add to the review</a:t>
            </a:r>
          </a:p>
          <a:p>
            <a:r>
              <a:rPr lang="en-GB" dirty="0"/>
              <a:t>Paragraphs don’t flow logically</a:t>
            </a:r>
          </a:p>
        </p:txBody>
      </p:sp>
    </p:spTree>
    <p:extLst>
      <p:ext uri="{BB962C8B-B14F-4D97-AF65-F5344CB8AC3E}">
        <p14:creationId xmlns:p14="http://schemas.microsoft.com/office/powerpoint/2010/main" val="1968706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draft</a:t>
            </a:r>
          </a:p>
        </p:txBody>
      </p:sp>
      <p:sp>
        <p:nvSpPr>
          <p:cNvPr id="3" name="Content Placeholder 2"/>
          <p:cNvSpPr>
            <a:spLocks noGrp="1"/>
          </p:cNvSpPr>
          <p:nvPr>
            <p:ph idx="1"/>
          </p:nvPr>
        </p:nvSpPr>
        <p:spPr/>
        <p:txBody>
          <a:bodyPr/>
          <a:lstStyle/>
          <a:p>
            <a:r>
              <a:rPr lang="en-GB" dirty="0"/>
              <a:t>Check for spelling, grammar, punctuation and referencing errors.</a:t>
            </a:r>
          </a:p>
          <a:p>
            <a:r>
              <a:rPr lang="en-GB" dirty="0"/>
              <a:t>Check alignment, font, font size, colour, line spacing for consistency</a:t>
            </a:r>
          </a:p>
          <a:p>
            <a:r>
              <a:rPr lang="en-GB" dirty="0"/>
              <a:t>This is also a very important part of any academic work before submitting</a:t>
            </a:r>
          </a:p>
        </p:txBody>
      </p:sp>
    </p:spTree>
    <p:extLst>
      <p:ext uri="{BB962C8B-B14F-4D97-AF65-F5344CB8AC3E}">
        <p14:creationId xmlns:p14="http://schemas.microsoft.com/office/powerpoint/2010/main" val="768088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3DDE8-6331-4F53-BD76-5B30D230D3BB}"/>
              </a:ext>
            </a:extLst>
          </p:cNvPr>
          <p:cNvSpPr>
            <a:spLocks noGrp="1"/>
          </p:cNvSpPr>
          <p:nvPr>
            <p:ph type="title"/>
          </p:nvPr>
        </p:nvSpPr>
        <p:spPr>
          <a:xfrm>
            <a:off x="609600" y="274638"/>
            <a:ext cx="10972800" cy="423862"/>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70737849-E620-4CD9-9C22-97A37D4724B8}"/>
              </a:ext>
            </a:extLst>
          </p:cNvPr>
          <p:cNvSpPr>
            <a:spLocks noGrp="1"/>
          </p:cNvSpPr>
          <p:nvPr>
            <p:ph idx="1"/>
          </p:nvPr>
        </p:nvSpPr>
        <p:spPr>
          <a:xfrm>
            <a:off x="215900" y="812800"/>
            <a:ext cx="11366500" cy="4386933"/>
          </a:xfrm>
        </p:spPr>
        <p:txBody>
          <a:bodyPr>
            <a:normAutofit fontScale="25000" lnSpcReduction="20000"/>
          </a:bodyPr>
          <a:lstStyle/>
          <a:p>
            <a:pPr marL="0" indent="0">
              <a:buNone/>
            </a:pPr>
            <a:r>
              <a:rPr lang="en-GB" sz="4800" dirty="0" err="1"/>
              <a:t>AdMyPage</a:t>
            </a:r>
            <a:r>
              <a:rPr lang="en-GB" sz="4800" dirty="0"/>
              <a:t> (2019). LEARNING - 8 Tips To Become a Better Learner. </a:t>
            </a:r>
            <a:r>
              <a:rPr lang="en-GB" sz="4800" dirty="0">
                <a:hlinkClick r:id="rId2"/>
              </a:rPr>
              <a:t>https://www.youtube.com/watch?app=desktop&amp;v=Id9paB5zbmc</a:t>
            </a:r>
            <a:endParaRPr lang="en-GB" sz="4800" dirty="0"/>
          </a:p>
          <a:p>
            <a:pPr marL="0" indent="0">
              <a:buNone/>
            </a:pPr>
            <a:endParaRPr lang="en-GB" sz="4800" dirty="0"/>
          </a:p>
          <a:p>
            <a:pPr marL="0" indent="0">
              <a:buNone/>
            </a:pPr>
            <a:r>
              <a:rPr lang="en-GB" sz="4800" dirty="0"/>
              <a:t>Brown, L. (2019). Format for Structuring a Literature Review. </a:t>
            </a:r>
            <a:r>
              <a:rPr lang="en-GB" sz="4800" dirty="0" err="1"/>
              <a:t>Crowdwriter</a:t>
            </a:r>
            <a:endParaRPr lang="en-GB" sz="4800" dirty="0"/>
          </a:p>
          <a:p>
            <a:pPr marL="0" indent="0">
              <a:buNone/>
            </a:pPr>
            <a:r>
              <a:rPr lang="en-GB" sz="4800" dirty="0">
                <a:hlinkClick r:id="rId3"/>
              </a:rPr>
              <a:t>https://www.crowdwriter.com/blog/how-to-structure-a-literature-review-of-dissertation</a:t>
            </a:r>
            <a:endParaRPr lang="en-GB" sz="4800" dirty="0"/>
          </a:p>
          <a:p>
            <a:pPr marL="0" indent="0">
              <a:buNone/>
            </a:pPr>
            <a:br>
              <a:rPr lang="en-GB" sz="4800" dirty="0"/>
            </a:br>
            <a:r>
              <a:rPr lang="en-GB" sz="4800" dirty="0" err="1"/>
              <a:t>Grabe</a:t>
            </a:r>
            <a:r>
              <a:rPr lang="en-GB" sz="4800" dirty="0"/>
              <a:t>, W., &amp; Stoller, F. L. (2002). Teaching and researching reading. Harlow: Longman</a:t>
            </a:r>
          </a:p>
          <a:p>
            <a:pPr marL="0" indent="0">
              <a:buNone/>
            </a:pPr>
            <a:r>
              <a:rPr lang="en-GB" sz="4800" dirty="0"/>
              <a:t>Hayward, J. (2020). Learning in the Digital Age, UWTSD</a:t>
            </a:r>
            <a:br>
              <a:rPr lang="en-GB" sz="4800" dirty="0"/>
            </a:br>
            <a:endParaRPr lang="en-GB" sz="4800" dirty="0"/>
          </a:p>
          <a:p>
            <a:pPr marL="0" indent="0">
              <a:buNone/>
            </a:pPr>
            <a:r>
              <a:rPr lang="en-GB" sz="4800" dirty="0" err="1"/>
              <a:t>McCombes</a:t>
            </a:r>
            <a:r>
              <a:rPr lang="en-GB" sz="4800" dirty="0"/>
              <a:t>, S. (2021). How to write a literature review. </a:t>
            </a:r>
            <a:r>
              <a:rPr lang="en-GB" sz="4800" dirty="0" err="1"/>
              <a:t>Scribbr</a:t>
            </a:r>
            <a:r>
              <a:rPr lang="en-GB" sz="4800" dirty="0"/>
              <a:t>. </a:t>
            </a:r>
            <a:r>
              <a:rPr lang="en-GB" sz="4800" dirty="0">
                <a:hlinkClick r:id="rId4"/>
              </a:rPr>
              <a:t>https://www.scribbr.co.uk/thesis-dissertation/literature-review/</a:t>
            </a:r>
            <a:endParaRPr lang="en-GB" sz="4800" dirty="0"/>
          </a:p>
          <a:p>
            <a:pPr marL="0" indent="0">
              <a:buNone/>
            </a:pPr>
            <a:endParaRPr lang="en-GB" sz="4800" dirty="0"/>
          </a:p>
          <a:p>
            <a:pPr marL="0" indent="0">
              <a:buNone/>
            </a:pPr>
            <a:r>
              <a:rPr lang="en-GB" sz="4800" dirty="0"/>
              <a:t>The Royal Literary Fund. (2021). </a:t>
            </a:r>
            <a:r>
              <a:rPr lang="en-GB" sz="4800" i="0" dirty="0">
                <a:solidFill>
                  <a:srgbClr val="222222"/>
                </a:solidFill>
                <a:effectLst/>
                <a:latin typeface="-apple-system"/>
              </a:rPr>
              <a:t>The structure of a literature review. https://www.rlf.org.uk/resources/the-structure-of-a-literature-review/</a:t>
            </a:r>
          </a:p>
          <a:p>
            <a:pPr marL="0" indent="0">
              <a:buNone/>
            </a:pPr>
            <a:endParaRPr lang="en-GB" sz="4800" dirty="0"/>
          </a:p>
          <a:p>
            <a:pPr marL="0" indent="0">
              <a:buNone/>
            </a:pPr>
            <a:r>
              <a:rPr lang="en-GB" sz="4800" dirty="0" err="1"/>
              <a:t>PfauLibrary</a:t>
            </a:r>
            <a:r>
              <a:rPr lang="en-GB" sz="4800" dirty="0"/>
              <a:t> (2015). Using Boolean Operators. https://www.youtube.com/watch?app=desktop&amp;v=Yw9Djl_0vK4</a:t>
            </a:r>
          </a:p>
          <a:p>
            <a:pPr marL="0" indent="0">
              <a:buNone/>
            </a:pPr>
            <a:endParaRPr lang="en-GB" sz="4800" dirty="0"/>
          </a:p>
          <a:p>
            <a:pPr marL="0" indent="0">
              <a:buNone/>
            </a:pPr>
            <a:r>
              <a:rPr lang="en-GB" sz="4800" dirty="0"/>
              <a:t>The University of Manchester (2021). Academic </a:t>
            </a:r>
            <a:r>
              <a:rPr lang="en-GB" sz="4800" dirty="0" err="1"/>
              <a:t>Phrasebank</a:t>
            </a:r>
            <a:r>
              <a:rPr lang="en-GB" sz="4800" dirty="0"/>
              <a:t>. </a:t>
            </a:r>
            <a:r>
              <a:rPr lang="en-GB" sz="4800" dirty="0">
                <a:hlinkClick r:id="rId5"/>
              </a:rPr>
              <a:t>https://www.phrasebank.manchester.ac.uk/</a:t>
            </a:r>
            <a:endParaRPr lang="en-GB" sz="4800" dirty="0"/>
          </a:p>
          <a:p>
            <a:pPr marL="0" indent="0">
              <a:buNone/>
            </a:pPr>
            <a:endParaRPr lang="en-GB" sz="4800" dirty="0"/>
          </a:p>
          <a:p>
            <a:pPr marL="0" indent="0">
              <a:buNone/>
            </a:pPr>
            <a:r>
              <a:rPr lang="en-GB" sz="4800" dirty="0"/>
              <a:t>The University of Melbourne (2018). </a:t>
            </a:r>
            <a:r>
              <a:rPr lang="en-GB" sz="4800" i="1" dirty="0"/>
              <a:t>Writing a literature review </a:t>
            </a:r>
            <a:r>
              <a:rPr lang="en-GB" sz="4800" i="1" dirty="0">
                <a:hlinkClick r:id="rId6"/>
              </a:rPr>
              <a:t>https://www.youtube.com/watch?v=jp8JKaz5VWI</a:t>
            </a:r>
            <a:endParaRPr lang="en-GB" sz="4800" i="1" dirty="0"/>
          </a:p>
          <a:p>
            <a:pPr marL="0" indent="0">
              <a:buNone/>
            </a:pPr>
            <a:endParaRPr lang="en-GB" sz="4800" i="1" dirty="0"/>
          </a:p>
          <a:p>
            <a:pPr marL="0" indent="0">
              <a:buNone/>
            </a:pPr>
            <a:r>
              <a:rPr lang="en-GB" sz="4800" dirty="0"/>
              <a:t>The University of Notre Dame Australia. (2013). Academic reading skills. </a:t>
            </a:r>
            <a:r>
              <a:rPr lang="en-GB" sz="4800" dirty="0">
                <a:hlinkClick r:id="rId7"/>
              </a:rPr>
              <a:t>https://www.youtube.com/watch?v=DCWZ4yoFYNI</a:t>
            </a:r>
            <a:endParaRPr lang="en-GB" sz="4800" dirty="0"/>
          </a:p>
          <a:p>
            <a:pPr marL="0" indent="0">
              <a:buNone/>
            </a:pPr>
            <a:endParaRPr lang="en-GB" sz="4800" dirty="0"/>
          </a:p>
          <a:p>
            <a:pPr marL="0" indent="0">
              <a:buNone/>
            </a:pPr>
            <a:r>
              <a:rPr lang="en-GB" sz="4800" dirty="0"/>
              <a:t>The Writing Centre. (2021) Academic Reading Strategies. University of North Carolina at Chapel Hill</a:t>
            </a:r>
          </a:p>
          <a:p>
            <a:pPr marL="0" indent="0">
              <a:buNone/>
            </a:pPr>
            <a:r>
              <a:rPr lang="en-GB" sz="4800" dirty="0">
                <a:hlinkClick r:id="rId8"/>
              </a:rPr>
              <a:t>https://writingcenter.unc.edu/esl/resources/academic-reading-strategies/</a:t>
            </a:r>
            <a:endParaRPr lang="en-GB" sz="4800" dirty="0"/>
          </a:p>
          <a:p>
            <a:pPr marL="0" indent="0">
              <a:buNone/>
            </a:pPr>
            <a:endParaRPr lang="en-GB" sz="4800" dirty="0"/>
          </a:p>
          <a:p>
            <a:pPr marL="0" indent="0">
              <a:buNone/>
            </a:pPr>
            <a:r>
              <a:rPr lang="en-GB" sz="4800" dirty="0"/>
              <a:t>The University of Manchester (2021). Academic </a:t>
            </a:r>
            <a:r>
              <a:rPr lang="en-GB" sz="4800" dirty="0" err="1"/>
              <a:t>Phrasebank</a:t>
            </a:r>
            <a:r>
              <a:rPr lang="en-GB" sz="4800" dirty="0"/>
              <a:t>. </a:t>
            </a:r>
            <a:r>
              <a:rPr lang="en-GB" sz="4800" dirty="0">
                <a:hlinkClick r:id="rId5"/>
              </a:rPr>
              <a:t>https://www.phrasebank.manchester.ac.uk/</a:t>
            </a:r>
            <a:endParaRPr lang="en-GB" sz="4800" dirty="0"/>
          </a:p>
          <a:p>
            <a:pPr marL="0" indent="0">
              <a:buNone/>
            </a:pPr>
            <a:r>
              <a:rPr lang="en-GB" sz="4800" dirty="0"/>
              <a:t>Academic English UK. (2018). Evaluating Sources. https://academic-englishuk.com/evaluating-sources</a:t>
            </a:r>
          </a:p>
          <a:p>
            <a:pPr marL="0" indent="0">
              <a:buNone/>
            </a:pPr>
            <a:endParaRPr lang="en-GB" sz="4800" dirty="0"/>
          </a:p>
          <a:p>
            <a:pPr marL="0" indent="0">
              <a:buNone/>
            </a:pPr>
            <a:r>
              <a:rPr lang="en-GB" sz="4800" dirty="0"/>
              <a:t>UWTSD, (2021), </a:t>
            </a:r>
            <a:r>
              <a:rPr lang="en-GB" sz="4800" dirty="0" err="1"/>
              <a:t>Infoskills</a:t>
            </a:r>
            <a:r>
              <a:rPr lang="en-GB" sz="4800" dirty="0"/>
              <a:t>, various pages https://www.uwtsd.ac.uk/library/infoskills/</a:t>
            </a:r>
          </a:p>
          <a:p>
            <a:pPr marL="0" indent="0">
              <a:buNone/>
            </a:pPr>
            <a:endParaRPr lang="en-GB" dirty="0"/>
          </a:p>
          <a:p>
            <a:endParaRPr lang="en-GB" dirty="0"/>
          </a:p>
        </p:txBody>
      </p:sp>
    </p:spTree>
    <p:extLst>
      <p:ext uri="{BB962C8B-B14F-4D97-AF65-F5344CB8AC3E}">
        <p14:creationId xmlns:p14="http://schemas.microsoft.com/office/powerpoint/2010/main" val="38755725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Introduction</a:t>
            </a:r>
            <a:br>
              <a:rPr lang="en-GB" b="1" dirty="0"/>
            </a:br>
            <a:endParaRPr lang="en-GB" dirty="0"/>
          </a:p>
        </p:txBody>
      </p:sp>
      <p:sp>
        <p:nvSpPr>
          <p:cNvPr id="3" name="Content Placeholder 2"/>
          <p:cNvSpPr>
            <a:spLocks noGrp="1"/>
          </p:cNvSpPr>
          <p:nvPr>
            <p:ph idx="1"/>
          </p:nvPr>
        </p:nvSpPr>
        <p:spPr>
          <a:xfrm>
            <a:off x="1981200" y="908721"/>
            <a:ext cx="8651304" cy="4608513"/>
          </a:xfrm>
        </p:spPr>
        <p:txBody>
          <a:bodyPr>
            <a:normAutofit fontScale="70000" lnSpcReduction="20000"/>
          </a:bodyPr>
          <a:lstStyle/>
          <a:p>
            <a:pPr marL="0" indent="0">
              <a:buNone/>
            </a:pPr>
            <a:r>
              <a:rPr lang="en-GB" dirty="0"/>
              <a:t>The introduction should clearly establish the focus and purpose of the literature review.</a:t>
            </a:r>
          </a:p>
          <a:p>
            <a:r>
              <a:rPr lang="en-GB" b="1" dirty="0"/>
              <a:t>Primary Research Dissertation</a:t>
            </a:r>
          </a:p>
          <a:p>
            <a:pPr marL="0" indent="0">
              <a:buNone/>
            </a:pPr>
            <a:r>
              <a:rPr lang="en-GB" dirty="0"/>
              <a:t>If you are writing the literature review as part of your dissertation or thesis, reiterate your central problem or research question and give a brief summary of the scholarly context. You can emphasise the timeliness of the topic (“many recent studies have focused on the problem of x”) or highlight a gap in the literature (“while there has been much research on x, few researchers have taken y into consideration”).</a:t>
            </a:r>
          </a:p>
          <a:p>
            <a:r>
              <a:rPr lang="en-GB" b="1" dirty="0"/>
              <a:t>Desktop Dissertation</a:t>
            </a:r>
          </a:p>
          <a:p>
            <a:pPr marL="0" indent="0">
              <a:buNone/>
            </a:pPr>
            <a:r>
              <a:rPr lang="en-GB" dirty="0"/>
              <a:t>If you are writing a stand-alone paper, give some background on the topic and its importance, discuss the scope of the literature you will review (for example, the time period of your sources), and state your objective. What new insight will you draw from the literature?</a:t>
            </a:r>
          </a:p>
          <a:p>
            <a:endParaRPr lang="en-GB" dirty="0"/>
          </a:p>
        </p:txBody>
      </p:sp>
      <p:sp>
        <p:nvSpPr>
          <p:cNvPr id="4" name="TextBox 3"/>
          <p:cNvSpPr txBox="1"/>
          <p:nvPr/>
        </p:nvSpPr>
        <p:spPr>
          <a:xfrm>
            <a:off x="4943872" y="5157193"/>
            <a:ext cx="3096344" cy="646331"/>
          </a:xfrm>
          <a:prstGeom prst="rect">
            <a:avLst/>
          </a:prstGeom>
          <a:noFill/>
        </p:spPr>
        <p:txBody>
          <a:bodyPr wrap="square" rtlCol="0">
            <a:spAutoFit/>
          </a:bodyPr>
          <a:lstStyle/>
          <a:p>
            <a:r>
              <a:rPr lang="en-GB" dirty="0"/>
              <a:t>(Mc Combes, 2021)</a:t>
            </a:r>
          </a:p>
          <a:p>
            <a:endParaRPr lang="en-GB" dirty="0"/>
          </a:p>
        </p:txBody>
      </p:sp>
    </p:spTree>
    <p:extLst>
      <p:ext uri="{BB962C8B-B14F-4D97-AF65-F5344CB8AC3E}">
        <p14:creationId xmlns:p14="http://schemas.microsoft.com/office/powerpoint/2010/main" val="4176926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Introduction – </a:t>
            </a:r>
            <a:br>
              <a:rPr lang="en-GB" dirty="0"/>
            </a:br>
            <a:r>
              <a:rPr lang="en-GB" dirty="0"/>
              <a:t>1: Hook your reader</a:t>
            </a:r>
            <a:br>
              <a:rPr lang="en-GB" dirty="0"/>
            </a:br>
            <a:endParaRPr lang="en-GB" dirty="0"/>
          </a:p>
        </p:txBody>
      </p:sp>
      <p:sp>
        <p:nvSpPr>
          <p:cNvPr id="3" name="Content Placeholder 2"/>
          <p:cNvSpPr>
            <a:spLocks noGrp="1"/>
          </p:cNvSpPr>
          <p:nvPr>
            <p:ph sz="half" idx="1"/>
          </p:nvPr>
        </p:nvSpPr>
        <p:spPr>
          <a:xfrm>
            <a:off x="1981200" y="1600201"/>
            <a:ext cx="6059016" cy="3989040"/>
          </a:xfrm>
        </p:spPr>
        <p:txBody>
          <a:bodyPr>
            <a:normAutofit fontScale="92500" lnSpcReduction="10000"/>
          </a:bodyPr>
          <a:lstStyle/>
          <a:p>
            <a:r>
              <a:rPr lang="en-GB" sz="2400" dirty="0"/>
              <a:t>Your first sentence sets the tone for the whole essay, so spend some time on writing an effective hook.</a:t>
            </a:r>
          </a:p>
          <a:p>
            <a:r>
              <a:rPr lang="en-GB" sz="2400" dirty="0"/>
              <a:t>Avoid long, dense sentences—start with something clear, concise and catchy that will spark your reader’s curiosity.</a:t>
            </a:r>
          </a:p>
          <a:p>
            <a:r>
              <a:rPr lang="en-GB" sz="2400" dirty="0"/>
              <a:t>The hook should lead the reader into your dissertation, giving a sense of the topic you’re writing about and why it’s interesting. Avoid overly broad claims or plain statements of fact.</a:t>
            </a:r>
          </a:p>
          <a:p>
            <a:pPr marL="0" indent="0">
              <a:buNone/>
            </a:pPr>
            <a:r>
              <a:rPr lang="en-GB" sz="2200" dirty="0"/>
              <a:t>(Mc Combes, 2021)</a:t>
            </a:r>
          </a:p>
          <a:p>
            <a:endParaRPr lang="en-GB" dirty="0"/>
          </a:p>
          <a:p>
            <a:endParaRPr lang="en-GB" dirty="0"/>
          </a:p>
        </p:txBody>
      </p:sp>
      <p:sp>
        <p:nvSpPr>
          <p:cNvPr id="6" name="Content Placeholder 5"/>
          <p:cNvSpPr>
            <a:spLocks noGrp="1"/>
          </p:cNvSpPr>
          <p:nvPr>
            <p:ph sz="half" idx="2"/>
          </p:nvPr>
        </p:nvSpPr>
        <p:spPr/>
        <p:txBody>
          <a:bodyPr>
            <a:normAutofit fontScale="92500" lnSpcReduction="10000"/>
          </a:bodyPr>
          <a:lstStyle/>
          <a:p>
            <a:endParaRPr lang="en-GB" dirty="0"/>
          </a:p>
        </p:txBody>
      </p:sp>
      <p:sp>
        <p:nvSpPr>
          <p:cNvPr id="4" name="Oval Callout 3"/>
          <p:cNvSpPr/>
          <p:nvPr/>
        </p:nvSpPr>
        <p:spPr>
          <a:xfrm>
            <a:off x="8184232" y="3501008"/>
            <a:ext cx="2243558" cy="1584176"/>
          </a:xfrm>
          <a:prstGeom prst="wedgeEllipseCallout">
            <a:avLst>
              <a:gd name="adj1" fmla="val -40549"/>
              <a:gd name="adj2" fmla="val -112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is a hook?</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5598" y="-20679"/>
            <a:ext cx="3269183" cy="2665698"/>
          </a:xfrm>
          <a:prstGeom prst="rect">
            <a:avLst/>
          </a:prstGeom>
        </p:spPr>
      </p:pic>
    </p:spTree>
    <p:extLst>
      <p:ext uri="{BB962C8B-B14F-4D97-AF65-F5344CB8AC3E}">
        <p14:creationId xmlns:p14="http://schemas.microsoft.com/office/powerpoint/2010/main" val="10604515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2: Context</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Provide the context your reader needs to understand your topic and argument. Depending on the subject of your essay, this might include:</a:t>
            </a:r>
          </a:p>
          <a:p>
            <a:r>
              <a:rPr lang="en-GB" dirty="0"/>
              <a:t>Historical, geographical, or social context</a:t>
            </a:r>
          </a:p>
          <a:p>
            <a:r>
              <a:rPr lang="en-GB" dirty="0"/>
              <a:t>An outline of the debate you’re addressing</a:t>
            </a:r>
          </a:p>
          <a:p>
            <a:r>
              <a:rPr lang="en-GB" dirty="0"/>
              <a:t>A summary of relevant theories or research about the topic</a:t>
            </a:r>
          </a:p>
          <a:p>
            <a:r>
              <a:rPr lang="en-GB" dirty="0"/>
              <a:t>Definitions of key terms</a:t>
            </a:r>
          </a:p>
          <a:p>
            <a:pPr marL="0" indent="0">
              <a:buNone/>
            </a:pPr>
            <a:r>
              <a:rPr lang="en-GB" dirty="0"/>
              <a:t>(Mc Combes, 2021)</a:t>
            </a:r>
          </a:p>
          <a:p>
            <a:endParaRPr lang="en-GB" dirty="0"/>
          </a:p>
          <a:p>
            <a:endParaRPr lang="en-GB" dirty="0"/>
          </a:p>
        </p:txBody>
      </p:sp>
    </p:spTree>
    <p:extLst>
      <p:ext uri="{BB962C8B-B14F-4D97-AF65-F5344CB8AC3E}">
        <p14:creationId xmlns:p14="http://schemas.microsoft.com/office/powerpoint/2010/main" val="772388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3: Focus statement</a:t>
            </a:r>
          </a:p>
        </p:txBody>
      </p:sp>
      <p:sp>
        <p:nvSpPr>
          <p:cNvPr id="3" name="Content Placeholder 2"/>
          <p:cNvSpPr>
            <a:spLocks noGrp="1"/>
          </p:cNvSpPr>
          <p:nvPr>
            <p:ph idx="1"/>
          </p:nvPr>
        </p:nvSpPr>
        <p:spPr/>
        <p:txBody>
          <a:bodyPr>
            <a:normAutofit fontScale="70000" lnSpcReduction="20000"/>
          </a:bodyPr>
          <a:lstStyle/>
          <a:p>
            <a:r>
              <a:rPr lang="en-GB" dirty="0"/>
              <a:t>Clarify your focus and show exactly what you want to say about the topic. This is your thesis statement—a sentence or two that sums up your overall argument.</a:t>
            </a:r>
          </a:p>
          <a:p>
            <a:pPr marL="0" indent="0">
              <a:buNone/>
            </a:pPr>
            <a:endParaRPr lang="en-GB" dirty="0"/>
          </a:p>
          <a:p>
            <a:r>
              <a:rPr lang="en-GB" b="1" dirty="0"/>
              <a:t>This is the central part of the introduction. A  good thesis requires evidence and explanation.</a:t>
            </a:r>
          </a:p>
          <a:p>
            <a:endParaRPr lang="en-GB" b="1" dirty="0"/>
          </a:p>
          <a:p>
            <a:r>
              <a:rPr lang="en-GB" dirty="0"/>
              <a:t>The thesis statement clearly conveys your own focus and position in a debate or your central point about a topic.</a:t>
            </a:r>
          </a:p>
          <a:p>
            <a:endParaRPr lang="en-GB" dirty="0"/>
          </a:p>
          <a:p>
            <a:endParaRPr lang="en-GB" dirty="0"/>
          </a:p>
          <a:p>
            <a:pPr marL="0" indent="0">
              <a:buNone/>
            </a:pPr>
            <a:r>
              <a:rPr lang="en-GB" dirty="0"/>
              <a:t>(Mc Combes, 2021)</a:t>
            </a:r>
          </a:p>
          <a:p>
            <a:endParaRPr lang="en-GB" dirty="0"/>
          </a:p>
          <a:p>
            <a:pPr marL="0" indent="0">
              <a:buNone/>
            </a:pPr>
            <a:endParaRPr lang="en-GB" dirty="0"/>
          </a:p>
        </p:txBody>
      </p:sp>
    </p:spTree>
    <p:extLst>
      <p:ext uri="{BB962C8B-B14F-4D97-AF65-F5344CB8AC3E}">
        <p14:creationId xmlns:p14="http://schemas.microsoft.com/office/powerpoint/2010/main" val="3097638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4: Outline</a:t>
            </a:r>
          </a:p>
        </p:txBody>
      </p:sp>
      <p:sp>
        <p:nvSpPr>
          <p:cNvPr id="3" name="Content Placeholder 2"/>
          <p:cNvSpPr>
            <a:spLocks noGrp="1"/>
          </p:cNvSpPr>
          <p:nvPr>
            <p:ph idx="1"/>
          </p:nvPr>
        </p:nvSpPr>
        <p:spPr/>
        <p:txBody>
          <a:bodyPr>
            <a:normAutofit/>
          </a:bodyPr>
          <a:lstStyle/>
          <a:p>
            <a:r>
              <a:rPr lang="en-GB" dirty="0"/>
              <a:t>Using key themes, trends and gaps from your literature review matrixes decide the content of your literature review. </a:t>
            </a:r>
          </a:p>
          <a:p>
            <a:r>
              <a:rPr lang="en-GB" dirty="0"/>
              <a:t>Which structure?</a:t>
            </a:r>
          </a:p>
          <a:p>
            <a:pPr marL="0" indent="0">
              <a:buNone/>
            </a:pPr>
            <a:endParaRPr lang="en-GB" dirty="0"/>
          </a:p>
          <a:p>
            <a:pPr marL="0" indent="0">
              <a:buNone/>
            </a:pPr>
            <a:r>
              <a:rPr lang="en-GB" sz="2000" dirty="0"/>
              <a:t>(Mc Combes, 2021)</a:t>
            </a:r>
          </a:p>
          <a:p>
            <a:endParaRPr lang="en-GB" dirty="0"/>
          </a:p>
          <a:p>
            <a:pPr marL="0" indent="0">
              <a:buNone/>
            </a:pPr>
            <a:endParaRPr lang="en-GB" dirty="0"/>
          </a:p>
        </p:txBody>
      </p:sp>
    </p:spTree>
    <p:extLst>
      <p:ext uri="{BB962C8B-B14F-4D97-AF65-F5344CB8AC3E}">
        <p14:creationId xmlns:p14="http://schemas.microsoft.com/office/powerpoint/2010/main" val="1275531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Check and Improve your Introduction </a:t>
            </a:r>
          </a:p>
        </p:txBody>
      </p:sp>
      <p:sp>
        <p:nvSpPr>
          <p:cNvPr id="4" name="Rectangle 1"/>
          <p:cNvSpPr>
            <a:spLocks noGrp="1" noChangeArrowheads="1"/>
          </p:cNvSpPr>
          <p:nvPr>
            <p:ph idx="1"/>
          </p:nvPr>
        </p:nvSpPr>
        <p:spPr bwMode="auto">
          <a:xfrm>
            <a:off x="1981200" y="1865947"/>
            <a:ext cx="8263672" cy="3385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ctr" anchorCtr="0" compatLnSpc="1">
            <a:prstTxWarp prst="textNoShape">
              <a:avLst/>
            </a:prstTxWarp>
            <a:spAutoFit/>
          </a:bodyPr>
          <a:lstStyle/>
          <a:p>
            <a:pPr eaLnBrk="0" fontAlgn="base" hangingPunct="0">
              <a:spcBef>
                <a:spcPct val="0"/>
              </a:spcBef>
              <a:spcAft>
                <a:spcPct val="0"/>
              </a:spcAft>
            </a:pPr>
            <a:endParaRPr lang="en-US" altLang="en-US" sz="2000" dirty="0">
              <a:latin typeface="Arial" panose="020B0604020202020204" pitchFamily="34" charset="0"/>
            </a:endParaRPr>
          </a:p>
          <a:p>
            <a:pPr marL="0" indent="0" eaLnBrk="0" fontAlgn="base" hangingPunct="0">
              <a:spcBef>
                <a:spcPct val="0"/>
              </a:spcBef>
              <a:spcAft>
                <a:spcPct val="0"/>
              </a:spcAft>
              <a:buNone/>
            </a:pPr>
            <a:r>
              <a:rPr lang="en-US" altLang="en-US" sz="2000" dirty="0">
                <a:solidFill>
                  <a:srgbClr val="0D405F"/>
                </a:solidFill>
              </a:rPr>
              <a:t>My first sentence is engaging and relevant.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I have introduced the topic with necessary background information.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I have defined any important terms.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My thesis statement clearly presents my main point or argument.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Everything in the introduction is relevant to the main body of the essay. √</a:t>
            </a:r>
          </a:p>
          <a:p>
            <a:pPr marL="0" indent="0" eaLnBrk="0" fontAlgn="base" hangingPunct="0">
              <a:spcBef>
                <a:spcPct val="0"/>
              </a:spcBef>
              <a:spcAft>
                <a:spcPct val="0"/>
              </a:spcAft>
              <a:buNone/>
            </a:pPr>
            <a:endParaRPr lang="en-US" altLang="en-US" sz="2000" dirty="0"/>
          </a:p>
        </p:txBody>
      </p:sp>
      <p:sp>
        <p:nvSpPr>
          <p:cNvPr id="5" name="Rectangle 4"/>
          <p:cNvSpPr/>
          <p:nvPr/>
        </p:nvSpPr>
        <p:spPr>
          <a:xfrm>
            <a:off x="2711624" y="5251490"/>
            <a:ext cx="4572000" cy="646331"/>
          </a:xfrm>
          <a:prstGeom prst="rect">
            <a:avLst/>
          </a:prstGeom>
        </p:spPr>
        <p:txBody>
          <a:bodyPr>
            <a:spAutoFit/>
          </a:bodyPr>
          <a:lstStyle/>
          <a:p>
            <a:r>
              <a:rPr lang="en-GB" dirty="0"/>
              <a:t>(Mc Combes, 2021)</a:t>
            </a:r>
          </a:p>
          <a:p>
            <a:endParaRPr lang="en-GB" dirty="0"/>
          </a:p>
        </p:txBody>
      </p:sp>
    </p:spTree>
    <p:extLst>
      <p:ext uri="{BB962C8B-B14F-4D97-AF65-F5344CB8AC3E}">
        <p14:creationId xmlns:p14="http://schemas.microsoft.com/office/powerpoint/2010/main" val="39057382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{5F4E19ED-219B-4832-9EBC-0AB6913B17A4}tf78438558_win32</Template>
  <TotalTime>176</TotalTime>
  <Words>2390</Words>
  <Application>Microsoft Office PowerPoint</Application>
  <PresentationFormat>Widescreen</PresentationFormat>
  <Paragraphs>231</Paragraphs>
  <Slides>31</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31</vt:i4>
      </vt:variant>
    </vt:vector>
  </HeadingPairs>
  <TitlesOfParts>
    <vt:vector size="39" baseType="lpstr">
      <vt:lpstr>-apple-system</vt:lpstr>
      <vt:lpstr>Myriad Pro</vt:lpstr>
      <vt:lpstr>Arial</vt:lpstr>
      <vt:lpstr>Calibri</vt:lpstr>
      <vt:lpstr>Century Gothic</vt:lpstr>
      <vt:lpstr>Garamond</vt:lpstr>
      <vt:lpstr>SavonVTI</vt:lpstr>
      <vt:lpstr>20140311PresentationUWTSDTemplate</vt:lpstr>
      <vt:lpstr>The Literature Review</vt:lpstr>
      <vt:lpstr>Overview of the dissertation</vt:lpstr>
      <vt:lpstr>What is a literature review- the process</vt:lpstr>
      <vt:lpstr>You now have the focus and the sub questions </vt:lpstr>
      <vt:lpstr>  Reading and Organising the information</vt:lpstr>
      <vt:lpstr>Reviewing is about more than just reading</vt:lpstr>
      <vt:lpstr>Organising your literature</vt:lpstr>
      <vt:lpstr>The process- Stage 1:  Search for relevant literature (re-cap) </vt:lpstr>
      <vt:lpstr>The process- Stage 1:  Search for relevant literature  </vt:lpstr>
      <vt:lpstr>The process-Stage 2:  Evaluate and select sources  </vt:lpstr>
      <vt:lpstr>The process-Stage 2:  Evaluate and select sources (re-cap) </vt:lpstr>
      <vt:lpstr>Stage 3: Identify themes, debates and gaps </vt:lpstr>
      <vt:lpstr>Conducting the review</vt:lpstr>
      <vt:lpstr>Planning your literature review</vt:lpstr>
      <vt:lpstr>Writing the main body of the literature review </vt:lpstr>
      <vt:lpstr>Academic Phrasebank</vt:lpstr>
      <vt:lpstr>First draft</vt:lpstr>
      <vt:lpstr>Topic sentences</vt:lpstr>
      <vt:lpstr>Expand with evidence/literature on the topic </vt:lpstr>
      <vt:lpstr>Avoid perfectionism – using your time wisely </vt:lpstr>
      <vt:lpstr>Second draft</vt:lpstr>
      <vt:lpstr>Check your ideas against your focus </vt:lpstr>
      <vt:lpstr>Watch out for weak points</vt:lpstr>
      <vt:lpstr>Final draft</vt:lpstr>
      <vt:lpstr>Reference List</vt:lpstr>
      <vt:lpstr>Introduction </vt:lpstr>
      <vt:lpstr>Introduction –  1: Hook your reader </vt:lpstr>
      <vt:lpstr>Introduction 2: Context</vt:lpstr>
      <vt:lpstr>Introduction 3: Focus statement</vt:lpstr>
      <vt:lpstr>Introduction 4: Outline</vt:lpstr>
      <vt:lpstr>Check and Improve your Introduction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Literature Review</dc:title>
  <dc:creator>Heike Griffiths</dc:creator>
  <cp:lastModifiedBy>Heike Griffiths</cp:lastModifiedBy>
  <cp:revision>10</cp:revision>
  <dcterms:created xsi:type="dcterms:W3CDTF">2021-08-10T08:50:48Z</dcterms:created>
  <dcterms:modified xsi:type="dcterms:W3CDTF">2026-09-16T09:36:09Z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