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328" r:id="rId4"/>
    <p:sldId id="329" r:id="rId5"/>
    <p:sldId id="292" r:id="rId6"/>
    <p:sldId id="330" r:id="rId7"/>
    <p:sldId id="331" r:id="rId8"/>
    <p:sldId id="318" r:id="rId9"/>
    <p:sldId id="317" r:id="rId10"/>
    <p:sldId id="306" r:id="rId11"/>
    <p:sldId id="267" r:id="rId12"/>
    <p:sldId id="307" r:id="rId13"/>
    <p:sldId id="308" r:id="rId14"/>
    <p:sldId id="319" r:id="rId15"/>
    <p:sldId id="309" r:id="rId16"/>
    <p:sldId id="320" r:id="rId17"/>
    <p:sldId id="321" r:id="rId18"/>
    <p:sldId id="278" r:id="rId19"/>
    <p:sldId id="280" r:id="rId20"/>
    <p:sldId id="279" r:id="rId21"/>
    <p:sldId id="281" r:id="rId22"/>
    <p:sldId id="276" r:id="rId23"/>
    <p:sldId id="323" r:id="rId24"/>
    <p:sldId id="265" r:id="rId25"/>
    <p:sldId id="324" r:id="rId26"/>
    <p:sldId id="266" r:id="rId27"/>
    <p:sldId id="263" r:id="rId28"/>
    <p:sldId id="325" r:id="rId29"/>
    <p:sldId id="275" r:id="rId30"/>
    <p:sldId id="282" r:id="rId31"/>
    <p:sldId id="274" r:id="rId32"/>
    <p:sldId id="271" r:id="rId33"/>
    <p:sldId id="264" r:id="rId34"/>
    <p:sldId id="32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749"/>
    <p:restoredTop sz="96327"/>
  </p:normalViewPr>
  <p:slideViewPr>
    <p:cSldViewPr snapToGrid="0" snapToObjects="1">
      <p:cViewPr varScale="1">
        <p:scale>
          <a:sx n="204" d="100"/>
          <a:sy n="204" d="100"/>
        </p:scale>
        <p:origin x="232"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54C7-94AA-204D-8C74-7FC116FFC3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4A3CF0-EA4F-8741-BD71-ED3A1B6361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5B980A-3BDA-FD4F-832F-03D986ABF320}"/>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5" name="Footer Placeholder 4">
            <a:extLst>
              <a:ext uri="{FF2B5EF4-FFF2-40B4-BE49-F238E27FC236}">
                <a16:creationId xmlns:a16="http://schemas.microsoft.com/office/drawing/2014/main" id="{9B2A1661-99B9-034B-95DC-463D01F9B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436F50-3695-A84C-8385-CE1CEC4131F0}"/>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69052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01BC-BE52-4244-B0E7-AEB8CB6CE0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37CA13-48E6-4745-816B-2D078B12DA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97DF80-85CE-834D-AEEE-C3EE168429DF}"/>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5" name="Footer Placeholder 4">
            <a:extLst>
              <a:ext uri="{FF2B5EF4-FFF2-40B4-BE49-F238E27FC236}">
                <a16:creationId xmlns:a16="http://schemas.microsoft.com/office/drawing/2014/main" id="{1F064566-D33D-BC4C-B4F7-87BA4E955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554A7B-26DD-E74C-BE4D-A11F751F4BE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53379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DA28-7FE3-AA4D-859F-DF287DF50DA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EE70AE-D87B-C14F-A5B5-0B8F85F6E8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263947-B0F2-1C40-8CDD-4EEA9567E429}"/>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5" name="Footer Placeholder 4">
            <a:extLst>
              <a:ext uri="{FF2B5EF4-FFF2-40B4-BE49-F238E27FC236}">
                <a16:creationId xmlns:a16="http://schemas.microsoft.com/office/drawing/2014/main" id="{4BD3AF4A-3CEB-4E4A-8978-70F6269A9A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8CCCB0-B2C6-ED4D-BDD0-DE18FAB502FD}"/>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22309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251A4-B24D-D34E-B84F-EB88996D37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292F27-BAB8-0240-920C-3BBA67669AE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E68225F-1809-C44B-8670-2773E3723B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A0F589-D80C-4545-95F8-3638042420DD}"/>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6" name="Footer Placeholder 5">
            <a:extLst>
              <a:ext uri="{FF2B5EF4-FFF2-40B4-BE49-F238E27FC236}">
                <a16:creationId xmlns:a16="http://schemas.microsoft.com/office/drawing/2014/main" id="{055BAF2B-74F6-F448-9ABE-68B21E7F7B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1C0569-35A4-3248-926E-AC5579BF6ED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8786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2478-C1B8-7A43-95F7-C636A8C619E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D472A4-E831-5247-9DA7-3FA2825052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3F27B5-ACEE-B045-BA64-1430B3D05C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EEFFF34-3121-5E48-AAEA-14E9A9A8AC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E40F56-7CBE-D045-9E2E-548F08BB22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08B4EA7-5658-C543-85BC-F8FF3432BA34}"/>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8" name="Footer Placeholder 7">
            <a:extLst>
              <a:ext uri="{FF2B5EF4-FFF2-40B4-BE49-F238E27FC236}">
                <a16:creationId xmlns:a16="http://schemas.microsoft.com/office/drawing/2014/main" id="{135CDBC2-253E-1C49-BFD2-767E8ABF740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ACE9FF-0FF8-2D4A-A0F0-A1B9A257CDE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1617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B3C0-9E7B-4845-8C9E-9D39331814C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A5E217-1695-9942-9C75-BA5FB7716C26}"/>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4" name="Footer Placeholder 3">
            <a:extLst>
              <a:ext uri="{FF2B5EF4-FFF2-40B4-BE49-F238E27FC236}">
                <a16:creationId xmlns:a16="http://schemas.microsoft.com/office/drawing/2014/main" id="{75C74F7C-845F-1F43-BDBA-3328ABDD49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93C653-C4DA-644E-A723-6CB5EB922B0C}"/>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520278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33464-D4D4-0740-8778-4AF85DE2BFF5}"/>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3" name="Footer Placeholder 2">
            <a:extLst>
              <a:ext uri="{FF2B5EF4-FFF2-40B4-BE49-F238E27FC236}">
                <a16:creationId xmlns:a16="http://schemas.microsoft.com/office/drawing/2014/main" id="{DF7DD31F-9EC6-5845-93ED-DFC26BCD4A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9429C6-C96F-5A4E-A373-F8B190D3B35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754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5AAC-1116-FB4C-80D0-75B8C2D4EE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C6CA08-A81D-6A40-B136-5BC8AE4CAB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8650870-E90D-D542-829E-4D4ED2B442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7DD7A7-4C79-D643-990C-1E5ED868867C}"/>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6" name="Footer Placeholder 5">
            <a:extLst>
              <a:ext uri="{FF2B5EF4-FFF2-40B4-BE49-F238E27FC236}">
                <a16:creationId xmlns:a16="http://schemas.microsoft.com/office/drawing/2014/main" id="{F592DA87-B81D-424F-BD49-D2AF45DD1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89AD24-DEAB-9D45-8C2D-3EF2B89BA2E7}"/>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4081098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C118-6824-884B-9BB0-E743C2620C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28CCCBC-A729-5F4E-AA88-6AC2920E70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7406AA-42B0-1D4D-9EBB-A40F3B92A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E64BB7-AFEE-444A-A5FD-37B53BAED43B}"/>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6" name="Footer Placeholder 5">
            <a:extLst>
              <a:ext uri="{FF2B5EF4-FFF2-40B4-BE49-F238E27FC236}">
                <a16:creationId xmlns:a16="http://schemas.microsoft.com/office/drawing/2014/main" id="{0EE971EF-D16F-824B-B5ED-D23884AE9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7DB7E-32A8-1B48-9FE3-EEB5280845DA}"/>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328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0843B-74D0-504F-BFD4-B5B8D61E47D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2BCA9B-BAFF-E648-A7C3-4F0BADC079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55EB58-2FD3-D147-B86E-7E7B227C6236}"/>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5" name="Footer Placeholder 4">
            <a:extLst>
              <a:ext uri="{FF2B5EF4-FFF2-40B4-BE49-F238E27FC236}">
                <a16:creationId xmlns:a16="http://schemas.microsoft.com/office/drawing/2014/main" id="{010EF8D5-37D3-4E44-AD14-C9EA47A2A9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0DDBB0-3156-8040-A587-8907C0368CB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17628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6FF26-2E67-D44A-A09A-97BAAEB8EA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06F3FF-B97E-D447-8826-CD8A57C565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BD342D-A903-D04E-AC5F-D72CEB240348}"/>
              </a:ext>
            </a:extLst>
          </p:cNvPr>
          <p:cNvSpPr>
            <a:spLocks noGrp="1"/>
          </p:cNvSpPr>
          <p:nvPr>
            <p:ph type="dt" sz="half" idx="10"/>
          </p:nvPr>
        </p:nvSpPr>
        <p:spPr/>
        <p:txBody>
          <a:bodyPr/>
          <a:lstStyle/>
          <a:p>
            <a:fld id="{B04A7A4A-1F14-BF4A-ADA8-26205C107F37}" type="datetimeFigureOut">
              <a:rPr lang="en-US" smtClean="0"/>
              <a:t>2/15/21</a:t>
            </a:fld>
            <a:endParaRPr lang="en-US"/>
          </a:p>
        </p:txBody>
      </p:sp>
      <p:sp>
        <p:nvSpPr>
          <p:cNvPr id="5" name="Footer Placeholder 4">
            <a:extLst>
              <a:ext uri="{FF2B5EF4-FFF2-40B4-BE49-F238E27FC236}">
                <a16:creationId xmlns:a16="http://schemas.microsoft.com/office/drawing/2014/main" id="{8444A547-147E-F240-97C7-75C9BE25D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F7497E-5C41-9042-8489-7A49BE974275}"/>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923470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A42BCD-2736-134B-8047-BDBB0C3F91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5C0420-8A88-324F-AB53-BA925A100A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6B8A05-6398-6048-94AB-B7806A3D2C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4A7A4A-1F14-BF4A-ADA8-26205C107F37}" type="datetimeFigureOut">
              <a:rPr lang="en-US" smtClean="0"/>
              <a:t>2/15/21</a:t>
            </a:fld>
            <a:endParaRPr lang="en-US"/>
          </a:p>
        </p:txBody>
      </p:sp>
      <p:sp>
        <p:nvSpPr>
          <p:cNvPr id="5" name="Footer Placeholder 4">
            <a:extLst>
              <a:ext uri="{FF2B5EF4-FFF2-40B4-BE49-F238E27FC236}">
                <a16:creationId xmlns:a16="http://schemas.microsoft.com/office/drawing/2014/main" id="{BC0DD4D0-9FC5-BC41-A74F-D0BA1D2AD1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BE93FE-E178-574B-96FE-97C271AD24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C618BB-F2B0-D643-B553-A2DB386E546A}" type="slidenum">
              <a:rPr lang="en-US" smtClean="0"/>
              <a:t>‹#›</a:t>
            </a:fld>
            <a:endParaRPr lang="en-US"/>
          </a:p>
        </p:txBody>
      </p:sp>
    </p:spTree>
    <p:extLst>
      <p:ext uri="{BB962C8B-B14F-4D97-AF65-F5344CB8AC3E}">
        <p14:creationId xmlns:p14="http://schemas.microsoft.com/office/powerpoint/2010/main" val="2044861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1wMttYoAmso" TargetMode="External"/><Relationship Id="rId2" Type="http://schemas.openxmlformats.org/officeDocument/2006/relationships/hyperlink" Target="https://youtu.be/NrsQBSvGRuQ" TargetMode="External"/><Relationship Id="rId1" Type="http://schemas.openxmlformats.org/officeDocument/2006/relationships/slideLayout" Target="../slideLayouts/slideLayout2.xml"/><Relationship Id="rId4" Type="http://schemas.openxmlformats.org/officeDocument/2006/relationships/image" Target="../media/image9.tiff"/></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NrsQBSvGRuQ?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1wMttYoAmso?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hyperlink" Target="https://www.ted.com/talks/malcolm_gladwell_choice_happiness_and_spaghetti_sauce?language=e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9.tiff"/><Relationship Id="rId3" Type="http://schemas.openxmlformats.org/officeDocument/2006/relationships/image" Target="../media/image24.tiff"/><Relationship Id="rId7" Type="http://schemas.openxmlformats.org/officeDocument/2006/relationships/image" Target="../media/image28.tiff"/><Relationship Id="rId2" Type="http://schemas.openxmlformats.org/officeDocument/2006/relationships/image" Target="../media/image23.tiff"/><Relationship Id="rId1" Type="http://schemas.openxmlformats.org/officeDocument/2006/relationships/slideLayout" Target="../slideLayouts/slideLayout2.xml"/><Relationship Id="rId6" Type="http://schemas.openxmlformats.org/officeDocument/2006/relationships/image" Target="../media/image27.tiff"/><Relationship Id="rId5" Type="http://schemas.openxmlformats.org/officeDocument/2006/relationships/image" Target="../media/image26.tiff"/><Relationship Id="rId4" Type="http://schemas.openxmlformats.org/officeDocument/2006/relationships/image" Target="../media/image25.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3" Type="http://schemas.openxmlformats.org/officeDocument/2006/relationships/image" Target="../media/image42.png"/><Relationship Id="rId18" Type="http://schemas.openxmlformats.org/officeDocument/2006/relationships/image" Target="../media/image47.png"/><Relationship Id="rId26" Type="http://schemas.openxmlformats.org/officeDocument/2006/relationships/image" Target="../media/image55.tiff"/><Relationship Id="rId3" Type="http://schemas.openxmlformats.org/officeDocument/2006/relationships/image" Target="../media/image32.png"/><Relationship Id="rId21" Type="http://schemas.openxmlformats.org/officeDocument/2006/relationships/image" Target="../media/image50.png"/><Relationship Id="rId34" Type="http://schemas.openxmlformats.org/officeDocument/2006/relationships/image" Target="../media/image63.tiff"/><Relationship Id="rId7" Type="http://schemas.openxmlformats.org/officeDocument/2006/relationships/image" Target="../media/image36.png"/><Relationship Id="rId12" Type="http://schemas.openxmlformats.org/officeDocument/2006/relationships/image" Target="../media/image41.png"/><Relationship Id="rId17" Type="http://schemas.openxmlformats.org/officeDocument/2006/relationships/image" Target="../media/image46.png"/><Relationship Id="rId25" Type="http://schemas.openxmlformats.org/officeDocument/2006/relationships/image" Target="../media/image54.tiff"/><Relationship Id="rId33" Type="http://schemas.openxmlformats.org/officeDocument/2006/relationships/image" Target="../media/image62.tiff"/><Relationship Id="rId2" Type="http://schemas.openxmlformats.org/officeDocument/2006/relationships/image" Target="../media/image31.png"/><Relationship Id="rId16" Type="http://schemas.openxmlformats.org/officeDocument/2006/relationships/image" Target="../media/image45.png"/><Relationship Id="rId20" Type="http://schemas.openxmlformats.org/officeDocument/2006/relationships/image" Target="../media/image49.png"/><Relationship Id="rId29" Type="http://schemas.openxmlformats.org/officeDocument/2006/relationships/image" Target="../media/image58.tiff"/><Relationship Id="rId1" Type="http://schemas.openxmlformats.org/officeDocument/2006/relationships/slideLayout" Target="../slideLayouts/slideLayout2.xml"/><Relationship Id="rId6" Type="http://schemas.openxmlformats.org/officeDocument/2006/relationships/image" Target="../media/image35.png"/><Relationship Id="rId11" Type="http://schemas.openxmlformats.org/officeDocument/2006/relationships/image" Target="../media/image40.png"/><Relationship Id="rId24" Type="http://schemas.openxmlformats.org/officeDocument/2006/relationships/image" Target="../media/image53.tiff"/><Relationship Id="rId32" Type="http://schemas.openxmlformats.org/officeDocument/2006/relationships/image" Target="../media/image61.tiff"/><Relationship Id="rId5" Type="http://schemas.openxmlformats.org/officeDocument/2006/relationships/image" Target="../media/image34.png"/><Relationship Id="rId15" Type="http://schemas.openxmlformats.org/officeDocument/2006/relationships/image" Target="../media/image44.png"/><Relationship Id="rId23" Type="http://schemas.openxmlformats.org/officeDocument/2006/relationships/image" Target="../media/image52.tiff"/><Relationship Id="rId28" Type="http://schemas.openxmlformats.org/officeDocument/2006/relationships/image" Target="../media/image57.tiff"/><Relationship Id="rId10" Type="http://schemas.openxmlformats.org/officeDocument/2006/relationships/image" Target="../media/image39.png"/><Relationship Id="rId19" Type="http://schemas.openxmlformats.org/officeDocument/2006/relationships/image" Target="../media/image48.png"/><Relationship Id="rId31" Type="http://schemas.openxmlformats.org/officeDocument/2006/relationships/image" Target="../media/image60.tiff"/><Relationship Id="rId4" Type="http://schemas.openxmlformats.org/officeDocument/2006/relationships/image" Target="../media/image33.png"/><Relationship Id="rId9" Type="http://schemas.openxmlformats.org/officeDocument/2006/relationships/image" Target="../media/image38.png"/><Relationship Id="rId14" Type="http://schemas.openxmlformats.org/officeDocument/2006/relationships/image" Target="../media/image43.png"/><Relationship Id="rId22" Type="http://schemas.openxmlformats.org/officeDocument/2006/relationships/image" Target="../media/image51.tiff"/><Relationship Id="rId27" Type="http://schemas.openxmlformats.org/officeDocument/2006/relationships/image" Target="../media/image56.tiff"/><Relationship Id="rId30" Type="http://schemas.openxmlformats.org/officeDocument/2006/relationships/image" Target="../media/image59.tiff"/><Relationship Id="rId35" Type="http://schemas.openxmlformats.org/officeDocument/2006/relationships/image" Target="../media/image64.tiff"/><Relationship Id="rId8" Type="http://schemas.openxmlformats.org/officeDocument/2006/relationships/image" Target="../media/image37.png"/></Relationships>
</file>

<file path=ppt/slides/_rels/slide24.xml.rels><?xml version="1.0" encoding="UTF-8" standalone="yes"?>
<Relationships xmlns="http://schemas.openxmlformats.org/package/2006/relationships"><Relationship Id="rId3" Type="http://schemas.openxmlformats.org/officeDocument/2006/relationships/image" Target="../media/image66.tiff"/><Relationship Id="rId2" Type="http://schemas.openxmlformats.org/officeDocument/2006/relationships/image" Target="../media/image65.tiff"/><Relationship Id="rId1" Type="http://schemas.openxmlformats.org/officeDocument/2006/relationships/slideLayout" Target="../slideLayouts/slideLayout2.xml"/><Relationship Id="rId6" Type="http://schemas.openxmlformats.org/officeDocument/2006/relationships/image" Target="../media/image69.tiff"/><Relationship Id="rId5" Type="http://schemas.openxmlformats.org/officeDocument/2006/relationships/image" Target="../media/image68.tiff"/><Relationship Id="rId4" Type="http://schemas.openxmlformats.org/officeDocument/2006/relationships/image" Target="../media/image67.tiff"/></Relationships>
</file>

<file path=ppt/slides/_rels/slide25.xml.rels><?xml version="1.0" encoding="UTF-8" standalone="yes"?>
<Relationships xmlns="http://schemas.openxmlformats.org/package/2006/relationships"><Relationship Id="rId3" Type="http://schemas.openxmlformats.org/officeDocument/2006/relationships/image" Target="../media/image71.tiff"/><Relationship Id="rId2" Type="http://schemas.openxmlformats.org/officeDocument/2006/relationships/image" Target="../media/image70.tiff"/><Relationship Id="rId1" Type="http://schemas.openxmlformats.org/officeDocument/2006/relationships/slideLayout" Target="../slideLayouts/slideLayout2.xml"/><Relationship Id="rId5" Type="http://schemas.openxmlformats.org/officeDocument/2006/relationships/image" Target="../media/image73.tiff"/><Relationship Id="rId4" Type="http://schemas.openxmlformats.org/officeDocument/2006/relationships/image" Target="../media/image72.tiff"/></Relationships>
</file>

<file path=ppt/slides/_rels/slide2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7.tiff"/><Relationship Id="rId2" Type="http://schemas.openxmlformats.org/officeDocument/2006/relationships/image" Target="../media/image76.tiff"/><Relationship Id="rId1" Type="http://schemas.openxmlformats.org/officeDocument/2006/relationships/slideLayout" Target="../slideLayouts/slideLayout2.xml"/><Relationship Id="rId4" Type="http://schemas.openxmlformats.org/officeDocument/2006/relationships/image" Target="../media/image78.tif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0.tif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E4BF116-27E7-9D40-8755-668A9F330FBF}"/>
              </a:ext>
            </a:extLst>
          </p:cNvPr>
          <p:cNvSpPr>
            <a:spLocks noGrp="1"/>
          </p:cNvSpPr>
          <p:nvPr>
            <p:ph type="ctrTitle"/>
          </p:nvPr>
        </p:nvSpPr>
        <p:spPr>
          <a:xfrm>
            <a:off x="3215729" y="1764407"/>
            <a:ext cx="5760846" cy="2310312"/>
          </a:xfrm>
        </p:spPr>
        <p:txBody>
          <a:bodyPr>
            <a:normAutofit/>
          </a:bodyPr>
          <a:lstStyle/>
          <a:p>
            <a:r>
              <a:rPr lang="en-US" sz="5200" dirty="0">
                <a:solidFill>
                  <a:schemeClr val="tx2"/>
                </a:solidFill>
              </a:rPr>
              <a:t>Offline Advertising And Brand </a:t>
            </a:r>
          </a:p>
        </p:txBody>
      </p:sp>
    </p:spTree>
    <p:extLst>
      <p:ext uri="{BB962C8B-B14F-4D97-AF65-F5344CB8AC3E}">
        <p14:creationId xmlns:p14="http://schemas.microsoft.com/office/powerpoint/2010/main" val="2243137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98B3-291E-AF46-BC69-9B7B0704063A}"/>
              </a:ext>
            </a:extLst>
          </p:cNvPr>
          <p:cNvSpPr>
            <a:spLocks noGrp="1"/>
          </p:cNvSpPr>
          <p:nvPr>
            <p:ph type="title"/>
          </p:nvPr>
        </p:nvSpPr>
        <p:spPr/>
        <p:txBody>
          <a:bodyPr/>
          <a:lstStyle/>
          <a:p>
            <a:r>
              <a:rPr lang="en-US" dirty="0"/>
              <a:t>Out Of Home (OOH) </a:t>
            </a:r>
          </a:p>
        </p:txBody>
      </p:sp>
      <p:sp>
        <p:nvSpPr>
          <p:cNvPr id="3" name="Content Placeholder 2">
            <a:extLst>
              <a:ext uri="{FF2B5EF4-FFF2-40B4-BE49-F238E27FC236}">
                <a16:creationId xmlns:a16="http://schemas.microsoft.com/office/drawing/2014/main" id="{0AFDC4F7-3627-0445-AC26-13FD0D86D469}"/>
              </a:ext>
            </a:extLst>
          </p:cNvPr>
          <p:cNvSpPr>
            <a:spLocks noGrp="1"/>
          </p:cNvSpPr>
          <p:nvPr>
            <p:ph idx="1"/>
          </p:nvPr>
        </p:nvSpPr>
        <p:spPr/>
        <p:txBody>
          <a:bodyPr/>
          <a:lstStyle/>
          <a:p>
            <a:r>
              <a:rPr lang="en-US" dirty="0"/>
              <a:t>Impactful</a:t>
            </a:r>
          </a:p>
          <a:p>
            <a:r>
              <a:rPr lang="en-US" dirty="0"/>
              <a:t>Brand</a:t>
            </a:r>
          </a:p>
          <a:p>
            <a:r>
              <a:rPr lang="en-US" dirty="0"/>
              <a:t>Hard to measure</a:t>
            </a:r>
          </a:p>
          <a:p>
            <a:r>
              <a:rPr lang="en-US" dirty="0"/>
              <a:t>Sizes: 6 sheets (1.8x1.2m)  – 96 sheets ( 3 x 12m) </a:t>
            </a:r>
          </a:p>
          <a:p>
            <a:r>
              <a:rPr lang="en-US" dirty="0"/>
              <a:t>Bus backs, Tube Card Panels and more</a:t>
            </a:r>
          </a:p>
          <a:p>
            <a:r>
              <a:rPr lang="en-US" dirty="0"/>
              <a:t>Digital</a:t>
            </a:r>
          </a:p>
          <a:p>
            <a:pPr marL="0" indent="0">
              <a:buNone/>
            </a:pPr>
            <a:endParaRPr lang="en-US" dirty="0"/>
          </a:p>
        </p:txBody>
      </p:sp>
    </p:spTree>
    <p:extLst>
      <p:ext uri="{BB962C8B-B14F-4D97-AF65-F5344CB8AC3E}">
        <p14:creationId xmlns:p14="http://schemas.microsoft.com/office/powerpoint/2010/main" val="3708804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463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s parked on the side of a street&#10;&#10;Description automatically generated with low confidence">
            <a:extLst>
              <a:ext uri="{FF2B5EF4-FFF2-40B4-BE49-F238E27FC236}">
                <a16:creationId xmlns:a16="http://schemas.microsoft.com/office/drawing/2014/main" id="{AEF510CC-5502-6C4C-87D8-2226EFDC46C4}"/>
              </a:ext>
            </a:extLst>
          </p:cNvPr>
          <p:cNvPicPr>
            <a:picLocks noChangeAspect="1"/>
          </p:cNvPicPr>
          <p:nvPr/>
        </p:nvPicPr>
        <p:blipFill>
          <a:blip r:embed="rId2"/>
          <a:stretch>
            <a:fillRect/>
          </a:stretch>
        </p:blipFill>
        <p:spPr>
          <a:xfrm>
            <a:off x="814559" y="1580630"/>
            <a:ext cx="2781372" cy="3696176"/>
          </a:xfrm>
          <a:prstGeom prst="rect">
            <a:avLst/>
          </a:prstGeom>
        </p:spPr>
      </p:pic>
      <p:sp>
        <p:nvSpPr>
          <p:cNvPr id="18" name="Rectangle 17">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outdoor, bus, red&#10;&#10;Description automatically generated">
            <a:extLst>
              <a:ext uri="{FF2B5EF4-FFF2-40B4-BE49-F238E27FC236}">
                <a16:creationId xmlns:a16="http://schemas.microsoft.com/office/drawing/2014/main" id="{B0E85D96-7664-6248-BEB4-509A4AC3590D}"/>
              </a:ext>
            </a:extLst>
          </p:cNvPr>
          <p:cNvPicPr>
            <a:picLocks noChangeAspect="1"/>
          </p:cNvPicPr>
          <p:nvPr/>
        </p:nvPicPr>
        <p:blipFill>
          <a:blip r:embed="rId3"/>
          <a:stretch>
            <a:fillRect/>
          </a:stretch>
        </p:blipFill>
        <p:spPr>
          <a:xfrm>
            <a:off x="4392567" y="1821546"/>
            <a:ext cx="2941124" cy="3214344"/>
          </a:xfrm>
          <a:prstGeom prst="rect">
            <a:avLst/>
          </a:prstGeom>
        </p:spPr>
      </p:pic>
      <p:sp>
        <p:nvSpPr>
          <p:cNvPr id="20" name="Rectangle 19">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 floor&#10;&#10;Description automatically generated">
            <a:extLst>
              <a:ext uri="{FF2B5EF4-FFF2-40B4-BE49-F238E27FC236}">
                <a16:creationId xmlns:a16="http://schemas.microsoft.com/office/drawing/2014/main" id="{AEAA3A8F-948C-174D-98E1-9B8B71F78F64}"/>
              </a:ext>
            </a:extLst>
          </p:cNvPr>
          <p:cNvPicPr>
            <a:picLocks noChangeAspect="1"/>
          </p:cNvPicPr>
          <p:nvPr/>
        </p:nvPicPr>
        <p:blipFill>
          <a:blip r:embed="rId4"/>
          <a:stretch>
            <a:fillRect/>
          </a:stretch>
        </p:blipFill>
        <p:spPr>
          <a:xfrm>
            <a:off x="8230234" y="798656"/>
            <a:ext cx="3055107" cy="2230228"/>
          </a:xfrm>
          <a:prstGeom prst="rect">
            <a:avLst/>
          </a:prstGeom>
        </p:spPr>
      </p:pic>
      <p:sp>
        <p:nvSpPr>
          <p:cNvPr id="22" name="Rectangle 21">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outdoor, tree, sign&#10;&#10;Description automatically generated">
            <a:extLst>
              <a:ext uri="{FF2B5EF4-FFF2-40B4-BE49-F238E27FC236}">
                <a16:creationId xmlns:a16="http://schemas.microsoft.com/office/drawing/2014/main" id="{B4857C1A-39BA-724D-98C8-9D04405CBB4B}"/>
              </a:ext>
            </a:extLst>
          </p:cNvPr>
          <p:cNvPicPr>
            <a:picLocks noChangeAspect="1"/>
          </p:cNvPicPr>
          <p:nvPr/>
        </p:nvPicPr>
        <p:blipFill>
          <a:blip r:embed="rId5"/>
          <a:stretch>
            <a:fillRect/>
          </a:stretch>
        </p:blipFill>
        <p:spPr>
          <a:xfrm>
            <a:off x="8129873" y="3864413"/>
            <a:ext cx="3255829" cy="2156985"/>
          </a:xfrm>
          <a:prstGeom prst="rect">
            <a:avLst/>
          </a:prstGeom>
        </p:spPr>
      </p:pic>
    </p:spTree>
    <p:extLst>
      <p:ext uri="{BB962C8B-B14F-4D97-AF65-F5344CB8AC3E}">
        <p14:creationId xmlns:p14="http://schemas.microsoft.com/office/powerpoint/2010/main" val="113377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4F5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9B1093BB-7D00-2745-989D-2B542EC34E57}"/>
              </a:ext>
            </a:extLst>
          </p:cNvPr>
          <p:cNvPicPr>
            <a:picLocks noChangeAspect="1"/>
          </p:cNvPicPr>
          <p:nvPr/>
        </p:nvPicPr>
        <p:blipFill>
          <a:blip r:embed="rId2"/>
          <a:stretch>
            <a:fillRect/>
          </a:stretch>
        </p:blipFill>
        <p:spPr>
          <a:xfrm>
            <a:off x="814559" y="2319647"/>
            <a:ext cx="2781372" cy="2218143"/>
          </a:xfrm>
          <a:prstGeom prst="rect">
            <a:avLst/>
          </a:prstGeom>
        </p:spPr>
      </p:pic>
      <p:sp>
        <p:nvSpPr>
          <p:cNvPr id="18" name="Rectangle 17">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sign&#10;&#10;Description automatically generated">
            <a:extLst>
              <a:ext uri="{FF2B5EF4-FFF2-40B4-BE49-F238E27FC236}">
                <a16:creationId xmlns:a16="http://schemas.microsoft.com/office/drawing/2014/main" id="{027EFAF6-49BB-F04F-AE9E-C793F211DF32}"/>
              </a:ext>
            </a:extLst>
          </p:cNvPr>
          <p:cNvPicPr>
            <a:picLocks noChangeAspect="1"/>
          </p:cNvPicPr>
          <p:nvPr/>
        </p:nvPicPr>
        <p:blipFill>
          <a:blip r:embed="rId3"/>
          <a:stretch>
            <a:fillRect/>
          </a:stretch>
        </p:blipFill>
        <p:spPr>
          <a:xfrm>
            <a:off x="4392567" y="2660350"/>
            <a:ext cx="2941124" cy="1536736"/>
          </a:xfrm>
          <a:prstGeom prst="rect">
            <a:avLst/>
          </a:prstGeom>
        </p:spPr>
      </p:pic>
      <p:sp>
        <p:nvSpPr>
          <p:cNvPr id="20" name="Rectangle 19">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outdoor, sign, highway&#10;&#10;Description automatically generated">
            <a:extLst>
              <a:ext uri="{FF2B5EF4-FFF2-40B4-BE49-F238E27FC236}">
                <a16:creationId xmlns:a16="http://schemas.microsoft.com/office/drawing/2014/main" id="{52496F7A-423D-2146-9D0B-8285A563A3E6}"/>
              </a:ext>
            </a:extLst>
          </p:cNvPr>
          <p:cNvPicPr>
            <a:picLocks noChangeAspect="1"/>
          </p:cNvPicPr>
          <p:nvPr/>
        </p:nvPicPr>
        <p:blipFill>
          <a:blip r:embed="rId4"/>
          <a:stretch>
            <a:fillRect/>
          </a:stretch>
        </p:blipFill>
        <p:spPr>
          <a:xfrm>
            <a:off x="8129873" y="1107952"/>
            <a:ext cx="3255829" cy="1611635"/>
          </a:xfrm>
          <a:prstGeom prst="rect">
            <a:avLst/>
          </a:prstGeom>
        </p:spPr>
      </p:pic>
      <p:sp>
        <p:nvSpPr>
          <p:cNvPr id="22" name="Rectangle 21">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ky, sign&#10;&#10;Description automatically generated">
            <a:extLst>
              <a:ext uri="{FF2B5EF4-FFF2-40B4-BE49-F238E27FC236}">
                <a16:creationId xmlns:a16="http://schemas.microsoft.com/office/drawing/2014/main" id="{9DC88360-E028-1748-86B5-A381B70C3976}"/>
              </a:ext>
            </a:extLst>
          </p:cNvPr>
          <p:cNvPicPr>
            <a:picLocks noChangeAspect="1"/>
          </p:cNvPicPr>
          <p:nvPr/>
        </p:nvPicPr>
        <p:blipFill>
          <a:blip r:embed="rId5"/>
          <a:stretch>
            <a:fillRect/>
          </a:stretch>
        </p:blipFill>
        <p:spPr>
          <a:xfrm>
            <a:off x="8129873" y="4165577"/>
            <a:ext cx="3255829" cy="1554657"/>
          </a:xfrm>
          <a:prstGeom prst="rect">
            <a:avLst/>
          </a:prstGeom>
        </p:spPr>
      </p:pic>
    </p:spTree>
    <p:extLst>
      <p:ext uri="{BB962C8B-B14F-4D97-AF65-F5344CB8AC3E}">
        <p14:creationId xmlns:p14="http://schemas.microsoft.com/office/powerpoint/2010/main" val="2124671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91A2-7FE8-7445-985E-93F2D3675352}"/>
              </a:ext>
            </a:extLst>
          </p:cNvPr>
          <p:cNvSpPr>
            <a:spLocks noGrp="1"/>
          </p:cNvSpPr>
          <p:nvPr>
            <p:ph type="title"/>
          </p:nvPr>
        </p:nvSpPr>
        <p:spPr>
          <a:xfrm>
            <a:off x="655320" y="365125"/>
            <a:ext cx="5120114" cy="1692794"/>
          </a:xfrm>
        </p:spPr>
        <p:txBody>
          <a:bodyPr>
            <a:normAutofit/>
          </a:bodyPr>
          <a:lstStyle/>
          <a:p>
            <a:r>
              <a:rPr lang="en-US" dirty="0"/>
              <a:t>Radio</a:t>
            </a:r>
          </a:p>
        </p:txBody>
      </p:sp>
      <p:sp>
        <p:nvSpPr>
          <p:cNvPr id="3" name="Content Placeholder 2">
            <a:extLst>
              <a:ext uri="{FF2B5EF4-FFF2-40B4-BE49-F238E27FC236}">
                <a16:creationId xmlns:a16="http://schemas.microsoft.com/office/drawing/2014/main" id="{13B52885-1DD3-1143-BD48-7B97688460A1}"/>
              </a:ext>
            </a:extLst>
          </p:cNvPr>
          <p:cNvSpPr>
            <a:spLocks noGrp="1"/>
          </p:cNvSpPr>
          <p:nvPr>
            <p:ph idx="1"/>
          </p:nvPr>
        </p:nvSpPr>
        <p:spPr>
          <a:xfrm>
            <a:off x="655321" y="2575034"/>
            <a:ext cx="5120113" cy="3462228"/>
          </a:xfrm>
        </p:spPr>
        <p:txBody>
          <a:bodyPr>
            <a:normAutofit/>
          </a:bodyPr>
          <a:lstStyle/>
          <a:p>
            <a:r>
              <a:rPr lang="en-US" sz="1800" dirty="0"/>
              <a:t>Costs Varey greatly, but about £2 per 1000 listeners</a:t>
            </a:r>
          </a:p>
          <a:p>
            <a:r>
              <a:rPr lang="en-US" sz="1800" dirty="0"/>
              <a:t>Regional</a:t>
            </a:r>
          </a:p>
          <a:p>
            <a:r>
              <a:rPr lang="en-US" sz="1800" dirty="0"/>
              <a:t>Targeting by demographic</a:t>
            </a:r>
          </a:p>
          <a:p>
            <a:r>
              <a:rPr lang="en-US" sz="1800" dirty="0"/>
              <a:t>Cheaper to produce</a:t>
            </a:r>
          </a:p>
          <a:p>
            <a:r>
              <a:rPr lang="en-US" sz="1800" dirty="0"/>
              <a:t>RAJAR (Radio Joint Audience Research) </a:t>
            </a:r>
          </a:p>
          <a:p>
            <a:r>
              <a:rPr lang="en-GB" sz="1800" dirty="0">
                <a:hlinkClick r:id="rId2"/>
              </a:rPr>
              <a:t>https://youtu.be/NrsQBSvGRuQ</a:t>
            </a:r>
            <a:endParaRPr lang="en-GB" sz="1800" dirty="0"/>
          </a:p>
          <a:p>
            <a:r>
              <a:rPr lang="en-GB" sz="1800" dirty="0">
                <a:hlinkClick r:id="rId3"/>
              </a:rPr>
              <a:t>https://www.youtube.com/watch?v=1wMttYoAmso</a:t>
            </a:r>
            <a:endParaRPr lang="en-US" sz="1800" dirty="0"/>
          </a:p>
          <a:p>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77CF03F8-744A-1448-A744-A009C19B21EA}"/>
              </a:ext>
            </a:extLst>
          </p:cNvPr>
          <p:cNvPicPr>
            <a:picLocks noChangeAspect="1"/>
          </p:cNvPicPr>
          <p:nvPr/>
        </p:nvPicPr>
        <p:blipFill rotWithShape="1">
          <a:blip r:embed="rId4"/>
          <a:srcRect l="12815" r="2596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90016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Aerial Awards// Aidan McClure &amp; Laurent Simon: 3 Golden Rules for great radio">
            <a:hlinkClick r:id="" action="ppaction://media"/>
            <a:extLst>
              <a:ext uri="{FF2B5EF4-FFF2-40B4-BE49-F238E27FC236}">
                <a16:creationId xmlns:a16="http://schemas.microsoft.com/office/drawing/2014/main" id="{A85D1792-9F91-8D48-8123-1A2B62055E18}"/>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880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Kiss FM (UK) Radio Advert Block #1 (September 2017)">
            <a:hlinkClick r:id="" action="ppaction://media"/>
            <a:extLst>
              <a:ext uri="{FF2B5EF4-FFF2-40B4-BE49-F238E27FC236}">
                <a16:creationId xmlns:a16="http://schemas.microsoft.com/office/drawing/2014/main" id="{BC849B48-290E-3141-AD76-4188CC17E6C1}"/>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1534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B85E9-7144-EA4D-93B7-68FA1A82585E}"/>
              </a:ext>
            </a:extLst>
          </p:cNvPr>
          <p:cNvSpPr>
            <a:spLocks noGrp="1"/>
          </p:cNvSpPr>
          <p:nvPr>
            <p:ph type="title"/>
          </p:nvPr>
        </p:nvSpPr>
        <p:spPr/>
        <p:txBody>
          <a:bodyPr/>
          <a:lstStyle/>
          <a:p>
            <a:r>
              <a:rPr lang="en-US" dirty="0"/>
              <a:t>Radio Creative</a:t>
            </a:r>
          </a:p>
        </p:txBody>
      </p:sp>
      <p:sp>
        <p:nvSpPr>
          <p:cNvPr id="3" name="Content Placeholder 2">
            <a:extLst>
              <a:ext uri="{FF2B5EF4-FFF2-40B4-BE49-F238E27FC236}">
                <a16:creationId xmlns:a16="http://schemas.microsoft.com/office/drawing/2014/main" id="{0BD856D5-5C69-B942-A355-2C68A05420FF}"/>
              </a:ext>
            </a:extLst>
          </p:cNvPr>
          <p:cNvSpPr>
            <a:spLocks noGrp="1"/>
          </p:cNvSpPr>
          <p:nvPr>
            <p:ph idx="1"/>
          </p:nvPr>
        </p:nvSpPr>
        <p:spPr/>
        <p:txBody>
          <a:bodyPr/>
          <a:lstStyle/>
          <a:p>
            <a:pPr marL="0" indent="0">
              <a:buNone/>
            </a:pPr>
            <a:r>
              <a:rPr lang="en-GB" dirty="0"/>
              <a:t>Know your target </a:t>
            </a:r>
          </a:p>
          <a:p>
            <a:pPr marL="0" indent="0">
              <a:buNone/>
            </a:pPr>
            <a:r>
              <a:rPr lang="en-GB" dirty="0"/>
              <a:t>Engage</a:t>
            </a:r>
          </a:p>
          <a:p>
            <a:pPr marL="0" indent="0">
              <a:buNone/>
            </a:pPr>
            <a:r>
              <a:rPr lang="en-GB" dirty="0"/>
              <a:t>Key message</a:t>
            </a:r>
          </a:p>
          <a:p>
            <a:pPr marL="0" indent="0">
              <a:buNone/>
            </a:pPr>
            <a:r>
              <a:rPr lang="en-GB" dirty="0"/>
              <a:t>Cut through</a:t>
            </a:r>
          </a:p>
          <a:p>
            <a:pPr marL="0" indent="0">
              <a:buNone/>
            </a:pPr>
            <a:r>
              <a:rPr lang="en-GB" dirty="0"/>
              <a:t>Think about what you would like them to do next</a:t>
            </a:r>
          </a:p>
        </p:txBody>
      </p:sp>
    </p:spTree>
    <p:extLst>
      <p:ext uri="{BB962C8B-B14F-4D97-AF65-F5344CB8AC3E}">
        <p14:creationId xmlns:p14="http://schemas.microsoft.com/office/powerpoint/2010/main" val="308398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3E1E2-8B1A-834D-8F7A-C4052AA425E5}"/>
              </a:ext>
            </a:extLst>
          </p:cNvPr>
          <p:cNvSpPr>
            <a:spLocks noGrp="1"/>
          </p:cNvSpPr>
          <p:nvPr>
            <p:ph type="title"/>
          </p:nvPr>
        </p:nvSpPr>
        <p:spPr/>
        <p:txBody>
          <a:bodyPr/>
          <a:lstStyle/>
          <a:p>
            <a:r>
              <a:rPr lang="en-US" dirty="0"/>
              <a:t>Now your turn </a:t>
            </a:r>
          </a:p>
        </p:txBody>
      </p:sp>
      <p:sp>
        <p:nvSpPr>
          <p:cNvPr id="3" name="Content Placeholder 2">
            <a:extLst>
              <a:ext uri="{FF2B5EF4-FFF2-40B4-BE49-F238E27FC236}">
                <a16:creationId xmlns:a16="http://schemas.microsoft.com/office/drawing/2014/main" id="{62F2AEAE-DB21-F64F-A81B-67D06DA0F728}"/>
              </a:ext>
            </a:extLst>
          </p:cNvPr>
          <p:cNvSpPr>
            <a:spLocks noGrp="1"/>
          </p:cNvSpPr>
          <p:nvPr>
            <p:ph idx="1"/>
          </p:nvPr>
        </p:nvSpPr>
        <p:spPr/>
        <p:txBody>
          <a:bodyPr>
            <a:normAutofit fontScale="62500" lnSpcReduction="20000"/>
          </a:bodyPr>
          <a:lstStyle/>
          <a:p>
            <a:pPr marL="0" indent="0">
              <a:buNone/>
            </a:pPr>
            <a:r>
              <a:rPr lang="en-US" dirty="0"/>
              <a:t>You are going to create some scripts for a 20 second radio ad for ‘</a:t>
            </a:r>
            <a:r>
              <a:rPr lang="en-US" dirty="0" err="1"/>
              <a:t>Barafest</a:t>
            </a:r>
            <a:r>
              <a:rPr lang="en-US" dirty="0"/>
              <a:t>’ . </a:t>
            </a:r>
          </a:p>
          <a:p>
            <a:pPr marL="0" indent="0">
              <a:buNone/>
            </a:pPr>
            <a:endParaRPr lang="en-US" dirty="0"/>
          </a:p>
          <a:p>
            <a:r>
              <a:rPr lang="en-US" dirty="0"/>
              <a:t>The festival will take place in </a:t>
            </a:r>
            <a:r>
              <a:rPr lang="en-US" dirty="0" err="1"/>
              <a:t>Pembrokeshire</a:t>
            </a:r>
            <a:r>
              <a:rPr lang="en-US" dirty="0"/>
              <a:t> in August, It will held on </a:t>
            </a:r>
            <a:r>
              <a:rPr lang="en-US" dirty="0" err="1"/>
              <a:t>Barthundle</a:t>
            </a:r>
            <a:r>
              <a:rPr lang="en-US" dirty="0"/>
              <a:t> beach and costs £200</a:t>
            </a:r>
          </a:p>
          <a:p>
            <a:endParaRPr lang="en-US" dirty="0"/>
          </a:p>
          <a:p>
            <a:r>
              <a:rPr lang="en-US" dirty="0"/>
              <a:t>The festival aims to be a haven for families. It offers a safe and creative environment for under 16s as well as a great event for parent’s to let their hair down.  There will be music from 90s indie bands, and comedy from award winning standups. There will be boutique food stands, including vegan, world cuisine and award winning chefs.  Unlike any other festival </a:t>
            </a:r>
            <a:r>
              <a:rPr lang="en-US" dirty="0" err="1"/>
              <a:t>Barafest</a:t>
            </a:r>
            <a:r>
              <a:rPr lang="en-US" dirty="0"/>
              <a:t> offers child minding services. </a:t>
            </a:r>
          </a:p>
          <a:p>
            <a:pPr marL="0" indent="0">
              <a:buNone/>
            </a:pPr>
            <a:endParaRPr lang="en-US" dirty="0"/>
          </a:p>
          <a:p>
            <a:r>
              <a:rPr lang="en-US" dirty="0"/>
              <a:t>The festival’s audience are affluent families, adults tend to be  30-40  with kids 10 and under. Their favorite bands were from their youth, where they enjoyed Britpop and Indie music ( Oasis, Blur, Suede). </a:t>
            </a:r>
          </a:p>
          <a:p>
            <a:r>
              <a:rPr lang="en-US" dirty="0"/>
              <a:t>The vast majority of customers will not travel more than 200 miles for a festival. Cost is not important to them, they would expect to pay £200. </a:t>
            </a:r>
          </a:p>
          <a:p>
            <a:pPr marL="0" indent="0">
              <a:buNone/>
            </a:pPr>
            <a:r>
              <a:rPr lang="en-US" dirty="0"/>
              <a: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830177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7D0A-5B95-504B-A37F-5FAF10D7A26A}"/>
              </a:ext>
            </a:extLst>
          </p:cNvPr>
          <p:cNvSpPr>
            <a:spLocks noGrp="1"/>
          </p:cNvSpPr>
          <p:nvPr>
            <p:ph type="title"/>
          </p:nvPr>
        </p:nvSpPr>
        <p:spPr>
          <a:xfrm>
            <a:off x="655320" y="365125"/>
            <a:ext cx="5120114" cy="1692794"/>
          </a:xfrm>
        </p:spPr>
        <p:txBody>
          <a:bodyPr>
            <a:normAutofit/>
          </a:bodyPr>
          <a:lstStyle/>
          <a:p>
            <a:r>
              <a:rPr lang="en-US" dirty="0"/>
              <a:t>Negotiations</a:t>
            </a:r>
          </a:p>
        </p:txBody>
      </p:sp>
      <p:sp>
        <p:nvSpPr>
          <p:cNvPr id="3" name="Content Placeholder 2">
            <a:extLst>
              <a:ext uri="{FF2B5EF4-FFF2-40B4-BE49-F238E27FC236}">
                <a16:creationId xmlns:a16="http://schemas.microsoft.com/office/drawing/2014/main" id="{0DFCC120-610B-DF43-BEAC-B7961B0E8D14}"/>
              </a:ext>
            </a:extLst>
          </p:cNvPr>
          <p:cNvSpPr>
            <a:spLocks noGrp="1"/>
          </p:cNvSpPr>
          <p:nvPr>
            <p:ph idx="1"/>
          </p:nvPr>
        </p:nvSpPr>
        <p:spPr>
          <a:xfrm>
            <a:off x="655321" y="2575034"/>
            <a:ext cx="5120113" cy="3462228"/>
          </a:xfrm>
        </p:spPr>
        <p:txBody>
          <a:bodyPr>
            <a:normAutofit/>
          </a:bodyPr>
          <a:lstStyle/>
          <a:p>
            <a:pPr marL="0" indent="0">
              <a:buNone/>
            </a:pPr>
            <a:r>
              <a:rPr lang="en-US" sz="1800" dirty="0"/>
              <a:t>When?</a:t>
            </a:r>
          </a:p>
          <a:p>
            <a:pPr marL="0" indent="0">
              <a:buNone/>
            </a:pPr>
            <a:r>
              <a:rPr lang="en-US" sz="1800" dirty="0"/>
              <a:t>What?</a:t>
            </a:r>
          </a:p>
          <a:p>
            <a:pPr marL="0" indent="0">
              <a:buNone/>
            </a:pPr>
            <a:r>
              <a:rPr lang="en-US" sz="1800" dirty="0"/>
              <a:t>Why?</a:t>
            </a:r>
          </a:p>
          <a:p>
            <a:pPr marL="0" indent="0">
              <a:buNone/>
            </a:pPr>
            <a:endParaRPr lang="en-US" sz="1800" dirty="0"/>
          </a:p>
          <a:p>
            <a:pPr marL="0" indent="0">
              <a:buNone/>
            </a:pPr>
            <a:endParaRPr lang="en-US" sz="1800" dirty="0"/>
          </a:p>
          <a:p>
            <a:pPr>
              <a:buFontTx/>
              <a:buChar char="-"/>
            </a:pPr>
            <a:endParaRPr lang="en-US" sz="1800" dirty="0"/>
          </a:p>
        </p:txBody>
      </p:sp>
      <p:pic>
        <p:nvPicPr>
          <p:cNvPr id="4" name="Picture 3">
            <a:extLst>
              <a:ext uri="{FF2B5EF4-FFF2-40B4-BE49-F238E27FC236}">
                <a16:creationId xmlns:a16="http://schemas.microsoft.com/office/drawing/2014/main" id="{7F88898A-E183-AA41-876C-A9A6E01DE847}"/>
              </a:ext>
            </a:extLst>
          </p:cNvPr>
          <p:cNvPicPr>
            <a:picLocks noChangeAspect="1"/>
          </p:cNvPicPr>
          <p:nvPr/>
        </p:nvPicPr>
        <p:blipFill rotWithShape="1">
          <a:blip r:embed="rId2"/>
          <a:srcRect l="20486" r="1829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938802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597E8-D9ED-2841-971F-F602E8ECF94B}"/>
              </a:ext>
            </a:extLst>
          </p:cNvPr>
          <p:cNvSpPr>
            <a:spLocks noGrp="1"/>
          </p:cNvSpPr>
          <p:nvPr>
            <p:ph type="title"/>
          </p:nvPr>
        </p:nvSpPr>
        <p:spPr>
          <a:xfrm>
            <a:off x="655320" y="365125"/>
            <a:ext cx="5120114" cy="1692794"/>
          </a:xfrm>
        </p:spPr>
        <p:txBody>
          <a:bodyPr>
            <a:normAutofit/>
          </a:bodyPr>
          <a:lstStyle/>
          <a:p>
            <a:r>
              <a:rPr lang="en-US" dirty="0"/>
              <a:t>How</a:t>
            </a:r>
          </a:p>
        </p:txBody>
      </p:sp>
      <p:sp>
        <p:nvSpPr>
          <p:cNvPr id="3" name="Content Placeholder 2">
            <a:extLst>
              <a:ext uri="{FF2B5EF4-FFF2-40B4-BE49-F238E27FC236}">
                <a16:creationId xmlns:a16="http://schemas.microsoft.com/office/drawing/2014/main" id="{2C3E4732-191B-5245-A27A-51EAE867E015}"/>
              </a:ext>
            </a:extLst>
          </p:cNvPr>
          <p:cNvSpPr>
            <a:spLocks noGrp="1"/>
          </p:cNvSpPr>
          <p:nvPr>
            <p:ph idx="1"/>
          </p:nvPr>
        </p:nvSpPr>
        <p:spPr>
          <a:xfrm>
            <a:off x="655321" y="2575034"/>
            <a:ext cx="5120113" cy="3462228"/>
          </a:xfrm>
        </p:spPr>
        <p:txBody>
          <a:bodyPr>
            <a:normAutofit/>
          </a:bodyPr>
          <a:lstStyle/>
          <a:p>
            <a:r>
              <a:rPr lang="en-US" sz="1800" dirty="0"/>
              <a:t>Listen</a:t>
            </a:r>
          </a:p>
          <a:p>
            <a:r>
              <a:rPr lang="en-US" sz="1800" dirty="0"/>
              <a:t>Physical cues</a:t>
            </a:r>
          </a:p>
          <a:p>
            <a:r>
              <a:rPr lang="en-US" sz="1800" dirty="0"/>
              <a:t>Benchmark… are you being reasonable</a:t>
            </a:r>
          </a:p>
          <a:p>
            <a:r>
              <a:rPr lang="en-US" sz="1800" dirty="0"/>
              <a:t>respond fairly and with logic</a:t>
            </a:r>
          </a:p>
          <a:p>
            <a:r>
              <a:rPr lang="en-US" sz="1800" dirty="0"/>
              <a:t>What’s important to you</a:t>
            </a:r>
          </a:p>
          <a:p>
            <a:r>
              <a:rPr lang="en-US" sz="1800" dirty="0"/>
              <a:t>What’s important to them</a:t>
            </a:r>
          </a:p>
          <a:p>
            <a:r>
              <a:rPr lang="en-US" sz="1800" dirty="0"/>
              <a:t>More than just prices</a:t>
            </a:r>
          </a:p>
          <a:p>
            <a:r>
              <a:rPr lang="en-US" sz="1800" dirty="0"/>
              <a:t>Be professional</a:t>
            </a:r>
          </a:p>
          <a:p>
            <a:r>
              <a:rPr lang="en-US" sz="1800" dirty="0"/>
              <a:t>Agree in writing</a:t>
            </a:r>
          </a:p>
          <a:p>
            <a:endParaRPr lang="en-US" sz="1800" dirty="0"/>
          </a:p>
          <a:p>
            <a:endParaRPr lang="en-US" sz="1800" dirty="0"/>
          </a:p>
        </p:txBody>
      </p:sp>
      <p:pic>
        <p:nvPicPr>
          <p:cNvPr id="4" name="Picture 3">
            <a:extLst>
              <a:ext uri="{FF2B5EF4-FFF2-40B4-BE49-F238E27FC236}">
                <a16:creationId xmlns:a16="http://schemas.microsoft.com/office/drawing/2014/main" id="{B219D07A-8683-B843-9C3B-E8145E151105}"/>
              </a:ext>
            </a:extLst>
          </p:cNvPr>
          <p:cNvPicPr>
            <a:picLocks noChangeAspect="1"/>
          </p:cNvPicPr>
          <p:nvPr/>
        </p:nvPicPr>
        <p:blipFill rotWithShape="1">
          <a:blip r:embed="rId2"/>
          <a:srcRect l="23998" r="14555"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514519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281C-1E63-3646-827D-47B25D479B17}"/>
              </a:ext>
            </a:extLst>
          </p:cNvPr>
          <p:cNvSpPr>
            <a:spLocks noGrp="1"/>
          </p:cNvSpPr>
          <p:nvPr>
            <p:ph type="title"/>
          </p:nvPr>
        </p:nvSpPr>
        <p:spPr>
          <a:xfrm>
            <a:off x="655320" y="365125"/>
            <a:ext cx="5120114" cy="1692794"/>
          </a:xfrm>
        </p:spPr>
        <p:txBody>
          <a:bodyPr>
            <a:normAutofit/>
          </a:bodyPr>
          <a:lstStyle/>
          <a:p>
            <a:r>
              <a:rPr lang="en-US" dirty="0"/>
              <a:t>Promotions</a:t>
            </a:r>
          </a:p>
        </p:txBody>
      </p:sp>
      <p:sp>
        <p:nvSpPr>
          <p:cNvPr id="3" name="Content Placeholder 2">
            <a:extLst>
              <a:ext uri="{FF2B5EF4-FFF2-40B4-BE49-F238E27FC236}">
                <a16:creationId xmlns:a16="http://schemas.microsoft.com/office/drawing/2014/main" id="{A06D5636-4D4F-0A4E-80DD-95B6CAB624A0}"/>
              </a:ext>
            </a:extLst>
          </p:cNvPr>
          <p:cNvSpPr>
            <a:spLocks noGrp="1"/>
          </p:cNvSpPr>
          <p:nvPr>
            <p:ph idx="1"/>
          </p:nvPr>
        </p:nvSpPr>
        <p:spPr>
          <a:xfrm>
            <a:off x="655321" y="2575034"/>
            <a:ext cx="5120113" cy="3462228"/>
          </a:xfrm>
        </p:spPr>
        <p:txBody>
          <a:bodyPr>
            <a:normAutofit/>
          </a:bodyPr>
          <a:lstStyle/>
          <a:p>
            <a:r>
              <a:rPr lang="en-US" sz="1800" dirty="0"/>
              <a:t>Persuasion</a:t>
            </a:r>
          </a:p>
          <a:p>
            <a:r>
              <a:rPr lang="en-US" sz="1800" dirty="0"/>
              <a:t>Generate sales</a:t>
            </a:r>
          </a:p>
          <a:p>
            <a:r>
              <a:rPr lang="en-US" sz="1800" dirty="0"/>
              <a:t>Create interest</a:t>
            </a:r>
          </a:p>
          <a:p>
            <a:r>
              <a:rPr lang="en-US" sz="1800" dirty="0"/>
              <a:t>Loyalty</a:t>
            </a:r>
          </a:p>
          <a:p>
            <a:pPr marL="0" indent="0">
              <a:buNone/>
            </a:pPr>
            <a:endParaRPr lang="en-US" sz="1800" dirty="0"/>
          </a:p>
        </p:txBody>
      </p:sp>
      <p:pic>
        <p:nvPicPr>
          <p:cNvPr id="4" name="Picture 3">
            <a:extLst>
              <a:ext uri="{FF2B5EF4-FFF2-40B4-BE49-F238E27FC236}">
                <a16:creationId xmlns:a16="http://schemas.microsoft.com/office/drawing/2014/main" id="{FE662462-8BEE-CD49-B767-D6B1F49365A1}"/>
              </a:ext>
            </a:extLst>
          </p:cNvPr>
          <p:cNvPicPr>
            <a:picLocks noChangeAspect="1"/>
          </p:cNvPicPr>
          <p:nvPr/>
        </p:nvPicPr>
        <p:blipFill rotWithShape="1">
          <a:blip r:embed="rId2"/>
          <a:srcRect l="2728" r="521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803991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0528-A723-0049-A79B-EBC4C5C27A53}"/>
              </a:ext>
            </a:extLst>
          </p:cNvPr>
          <p:cNvSpPr>
            <a:spLocks noGrp="1"/>
          </p:cNvSpPr>
          <p:nvPr>
            <p:ph type="title"/>
          </p:nvPr>
        </p:nvSpPr>
        <p:spPr>
          <a:xfrm>
            <a:off x="655320" y="365125"/>
            <a:ext cx="5120114" cy="1692794"/>
          </a:xfrm>
        </p:spPr>
        <p:txBody>
          <a:bodyPr>
            <a:normAutofit/>
          </a:bodyPr>
          <a:lstStyle/>
          <a:p>
            <a:r>
              <a:rPr lang="en-US" sz="4100"/>
              <a:t>Examples of promotional campaigns</a:t>
            </a:r>
          </a:p>
        </p:txBody>
      </p:sp>
      <p:sp>
        <p:nvSpPr>
          <p:cNvPr id="3" name="Content Placeholder 2">
            <a:extLst>
              <a:ext uri="{FF2B5EF4-FFF2-40B4-BE49-F238E27FC236}">
                <a16:creationId xmlns:a16="http://schemas.microsoft.com/office/drawing/2014/main" id="{A803131B-A442-1C41-8E1D-0C8DBCCF15E2}"/>
              </a:ext>
            </a:extLst>
          </p:cNvPr>
          <p:cNvSpPr>
            <a:spLocks noGrp="1"/>
          </p:cNvSpPr>
          <p:nvPr>
            <p:ph idx="1"/>
          </p:nvPr>
        </p:nvSpPr>
        <p:spPr>
          <a:xfrm>
            <a:off x="655321" y="2575034"/>
            <a:ext cx="5120113" cy="3462228"/>
          </a:xfrm>
        </p:spPr>
        <p:txBody>
          <a:bodyPr>
            <a:normAutofit/>
          </a:bodyPr>
          <a:lstStyle/>
          <a:p>
            <a:r>
              <a:rPr lang="en-US" sz="1800"/>
              <a:t>Bogof</a:t>
            </a:r>
          </a:p>
          <a:p>
            <a:r>
              <a:rPr lang="en-US" sz="1800"/>
              <a:t>2 for £7</a:t>
            </a:r>
          </a:p>
          <a:p>
            <a:r>
              <a:rPr lang="en-US" sz="1800"/>
              <a:t>Half price</a:t>
            </a:r>
          </a:p>
          <a:p>
            <a:r>
              <a:rPr lang="en-US" sz="1800"/>
              <a:t>Flash sales</a:t>
            </a:r>
          </a:p>
          <a:p>
            <a:r>
              <a:rPr lang="en-US" sz="1800"/>
              <a:t>Promo codes</a:t>
            </a:r>
          </a:p>
          <a:p>
            <a:r>
              <a:rPr lang="en-US" sz="1800"/>
              <a:t>Cashback</a:t>
            </a:r>
          </a:p>
          <a:p>
            <a:r>
              <a:rPr lang="en-US" sz="1800"/>
              <a:t>Seasonal sales</a:t>
            </a:r>
          </a:p>
          <a:p>
            <a:r>
              <a:rPr lang="en-US" sz="1800"/>
              <a:t>Competition</a:t>
            </a:r>
          </a:p>
          <a:p>
            <a:r>
              <a:rPr lang="en-US" sz="1800"/>
              <a:t>Incentives</a:t>
            </a:r>
          </a:p>
          <a:p>
            <a:endParaRPr lang="en-US" sz="1800"/>
          </a:p>
          <a:p>
            <a:endParaRPr lang="en-US" sz="1800"/>
          </a:p>
        </p:txBody>
      </p:sp>
      <p:pic>
        <p:nvPicPr>
          <p:cNvPr id="4" name="Picture 3">
            <a:extLst>
              <a:ext uri="{FF2B5EF4-FFF2-40B4-BE49-F238E27FC236}">
                <a16:creationId xmlns:a16="http://schemas.microsoft.com/office/drawing/2014/main" id="{61B17B23-B29A-5B43-A01D-13AB8619ECD8}"/>
              </a:ext>
            </a:extLst>
          </p:cNvPr>
          <p:cNvPicPr>
            <a:picLocks noChangeAspect="1"/>
          </p:cNvPicPr>
          <p:nvPr/>
        </p:nvPicPr>
        <p:blipFill rotWithShape="1">
          <a:blip r:embed="rId2"/>
          <a:srcRect l="10226" r="285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551883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095B6-9A9D-404D-A955-B04B7B866105}"/>
              </a:ext>
            </a:extLst>
          </p:cNvPr>
          <p:cNvSpPr>
            <a:spLocks noGrp="1"/>
          </p:cNvSpPr>
          <p:nvPr>
            <p:ph type="title"/>
          </p:nvPr>
        </p:nvSpPr>
        <p:spPr/>
        <p:txBody>
          <a:bodyPr/>
          <a:lstStyle/>
          <a:p>
            <a:r>
              <a:rPr lang="en-US"/>
              <a:t>Promotional Examples</a:t>
            </a:r>
            <a:endParaRPr lang="en-US" dirty="0"/>
          </a:p>
        </p:txBody>
      </p:sp>
      <p:pic>
        <p:nvPicPr>
          <p:cNvPr id="5" name="Content Placeholder 4" descr="Text&#10;&#10;Description automatically generated">
            <a:extLst>
              <a:ext uri="{FF2B5EF4-FFF2-40B4-BE49-F238E27FC236}">
                <a16:creationId xmlns:a16="http://schemas.microsoft.com/office/drawing/2014/main" id="{E6EA6C36-AAA7-DA45-A783-347569201214}"/>
              </a:ext>
            </a:extLst>
          </p:cNvPr>
          <p:cNvPicPr>
            <a:picLocks noGrp="1" noChangeAspect="1"/>
          </p:cNvPicPr>
          <p:nvPr>
            <p:ph idx="1"/>
          </p:nvPr>
        </p:nvPicPr>
        <p:blipFill>
          <a:blip r:embed="rId2"/>
          <a:stretch>
            <a:fillRect/>
          </a:stretch>
        </p:blipFill>
        <p:spPr>
          <a:xfrm>
            <a:off x="258139" y="4439731"/>
            <a:ext cx="3788275" cy="1761680"/>
          </a:xfrm>
        </p:spPr>
      </p:pic>
      <p:pic>
        <p:nvPicPr>
          <p:cNvPr id="7" name="Picture 6" descr="Graphical user interface&#10;&#10;Description automatically generated with medium confidence">
            <a:extLst>
              <a:ext uri="{FF2B5EF4-FFF2-40B4-BE49-F238E27FC236}">
                <a16:creationId xmlns:a16="http://schemas.microsoft.com/office/drawing/2014/main" id="{787B38C7-E3EC-9845-9070-A3C11E29CE54}"/>
              </a:ext>
            </a:extLst>
          </p:cNvPr>
          <p:cNvPicPr>
            <a:picLocks noChangeAspect="1"/>
          </p:cNvPicPr>
          <p:nvPr/>
        </p:nvPicPr>
        <p:blipFill>
          <a:blip r:embed="rId3"/>
          <a:stretch>
            <a:fillRect/>
          </a:stretch>
        </p:blipFill>
        <p:spPr>
          <a:xfrm>
            <a:off x="6535981" y="4960047"/>
            <a:ext cx="5042590" cy="1150631"/>
          </a:xfrm>
          <a:prstGeom prst="rect">
            <a:avLst/>
          </a:prstGeom>
        </p:spPr>
      </p:pic>
      <p:pic>
        <p:nvPicPr>
          <p:cNvPr id="9" name="Picture 8" descr="A picture containing text, pizza, snack food, several&#10;&#10;Description automatically generated">
            <a:extLst>
              <a:ext uri="{FF2B5EF4-FFF2-40B4-BE49-F238E27FC236}">
                <a16:creationId xmlns:a16="http://schemas.microsoft.com/office/drawing/2014/main" id="{B040F55A-A191-4242-BA3E-08B5BC9FBE64}"/>
              </a:ext>
            </a:extLst>
          </p:cNvPr>
          <p:cNvPicPr>
            <a:picLocks noChangeAspect="1"/>
          </p:cNvPicPr>
          <p:nvPr/>
        </p:nvPicPr>
        <p:blipFill>
          <a:blip r:embed="rId4"/>
          <a:stretch>
            <a:fillRect/>
          </a:stretch>
        </p:blipFill>
        <p:spPr>
          <a:xfrm>
            <a:off x="4673600" y="4621960"/>
            <a:ext cx="1508587" cy="1848476"/>
          </a:xfrm>
          <a:prstGeom prst="rect">
            <a:avLst/>
          </a:prstGeom>
        </p:spPr>
      </p:pic>
      <p:pic>
        <p:nvPicPr>
          <p:cNvPr id="11" name="Picture 10" descr="A person jumping in the air&#10;&#10;Description automatically generated with medium confidence">
            <a:extLst>
              <a:ext uri="{FF2B5EF4-FFF2-40B4-BE49-F238E27FC236}">
                <a16:creationId xmlns:a16="http://schemas.microsoft.com/office/drawing/2014/main" id="{6D414A0B-ADBB-FF40-B670-797288D7E5B1}"/>
              </a:ext>
            </a:extLst>
          </p:cNvPr>
          <p:cNvPicPr>
            <a:picLocks noChangeAspect="1"/>
          </p:cNvPicPr>
          <p:nvPr/>
        </p:nvPicPr>
        <p:blipFill>
          <a:blip r:embed="rId5"/>
          <a:stretch>
            <a:fillRect/>
          </a:stretch>
        </p:blipFill>
        <p:spPr>
          <a:xfrm>
            <a:off x="4673600" y="2865643"/>
            <a:ext cx="7018470" cy="1597611"/>
          </a:xfrm>
          <a:prstGeom prst="rect">
            <a:avLst/>
          </a:prstGeom>
        </p:spPr>
      </p:pic>
      <p:pic>
        <p:nvPicPr>
          <p:cNvPr id="13" name="Picture 12" descr="A picture containing text, indoor, living, floor&#10;&#10;Description automatically generated">
            <a:extLst>
              <a:ext uri="{FF2B5EF4-FFF2-40B4-BE49-F238E27FC236}">
                <a16:creationId xmlns:a16="http://schemas.microsoft.com/office/drawing/2014/main" id="{FF208EC5-C7F6-1C42-B393-76F882DBE308}"/>
              </a:ext>
            </a:extLst>
          </p:cNvPr>
          <p:cNvPicPr>
            <a:picLocks noChangeAspect="1"/>
          </p:cNvPicPr>
          <p:nvPr/>
        </p:nvPicPr>
        <p:blipFill>
          <a:blip r:embed="rId6"/>
          <a:stretch>
            <a:fillRect/>
          </a:stretch>
        </p:blipFill>
        <p:spPr>
          <a:xfrm>
            <a:off x="258139" y="1598344"/>
            <a:ext cx="3966524" cy="2557173"/>
          </a:xfrm>
          <a:prstGeom prst="rect">
            <a:avLst/>
          </a:prstGeom>
        </p:spPr>
      </p:pic>
      <p:pic>
        <p:nvPicPr>
          <p:cNvPr id="15" name="Picture 14" descr="Text&#10;&#10;Description automatically generated">
            <a:extLst>
              <a:ext uri="{FF2B5EF4-FFF2-40B4-BE49-F238E27FC236}">
                <a16:creationId xmlns:a16="http://schemas.microsoft.com/office/drawing/2014/main" id="{6BF69CB4-F211-9D46-A93E-5EE8023411E9}"/>
              </a:ext>
            </a:extLst>
          </p:cNvPr>
          <p:cNvPicPr>
            <a:picLocks noChangeAspect="1"/>
          </p:cNvPicPr>
          <p:nvPr/>
        </p:nvPicPr>
        <p:blipFill>
          <a:blip r:embed="rId7"/>
          <a:stretch>
            <a:fillRect/>
          </a:stretch>
        </p:blipFill>
        <p:spPr>
          <a:xfrm>
            <a:off x="4673600" y="1322637"/>
            <a:ext cx="7518400" cy="1384300"/>
          </a:xfrm>
          <a:prstGeom prst="rect">
            <a:avLst/>
          </a:prstGeom>
        </p:spPr>
      </p:pic>
    </p:spTree>
    <p:extLst>
      <p:ext uri="{BB962C8B-B14F-4D97-AF65-F5344CB8AC3E}">
        <p14:creationId xmlns:p14="http://schemas.microsoft.com/office/powerpoint/2010/main" val="3557376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A4110-7702-424B-916B-BE8BC121BF42}"/>
              </a:ext>
            </a:extLst>
          </p:cNvPr>
          <p:cNvSpPr>
            <a:spLocks noGrp="1"/>
          </p:cNvSpPr>
          <p:nvPr>
            <p:ph type="title"/>
          </p:nvPr>
        </p:nvSpPr>
        <p:spPr/>
        <p:txBody>
          <a:bodyPr/>
          <a:lstStyle/>
          <a:p>
            <a:r>
              <a:rPr lang="en-US" dirty="0"/>
              <a:t>Inspiration</a:t>
            </a:r>
          </a:p>
        </p:txBody>
      </p:sp>
      <p:sp>
        <p:nvSpPr>
          <p:cNvPr id="3" name="Content Placeholder 2">
            <a:extLst>
              <a:ext uri="{FF2B5EF4-FFF2-40B4-BE49-F238E27FC236}">
                <a16:creationId xmlns:a16="http://schemas.microsoft.com/office/drawing/2014/main" id="{C5376BEC-7A02-C643-891F-C584940314C0}"/>
              </a:ext>
            </a:extLst>
          </p:cNvPr>
          <p:cNvSpPr>
            <a:spLocks noGrp="1"/>
          </p:cNvSpPr>
          <p:nvPr>
            <p:ph idx="1"/>
          </p:nvPr>
        </p:nvSpPr>
        <p:spPr/>
        <p:txBody>
          <a:bodyPr/>
          <a:lstStyle/>
          <a:p>
            <a:r>
              <a:rPr lang="en-GB" dirty="0">
                <a:hlinkClick r:id="rId2"/>
              </a:rPr>
              <a:t>https://www.ted.com/talks/malcolm_gladwell_choice_happiness_and_spaghetti_sauce?language=en</a:t>
            </a:r>
            <a:endParaRPr lang="en-US" dirty="0"/>
          </a:p>
        </p:txBody>
      </p:sp>
    </p:spTree>
    <p:extLst>
      <p:ext uri="{BB962C8B-B14F-4D97-AF65-F5344CB8AC3E}">
        <p14:creationId xmlns:p14="http://schemas.microsoft.com/office/powerpoint/2010/main" val="3637494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a:extLst>
              <a:ext uri="{FF2B5EF4-FFF2-40B4-BE49-F238E27FC236}">
                <a16:creationId xmlns:a16="http://schemas.microsoft.com/office/drawing/2014/main" id="{12CD9569-4D63-4496-AB02-E4C51E740718}"/>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A9B903A4-F7A8-3342-AF33-F4FD0FAD4E53}"/>
              </a:ext>
            </a:extLst>
          </p:cNvPr>
          <p:cNvSpPr>
            <a:spLocks noGrp="1"/>
          </p:cNvSpPr>
          <p:nvPr>
            <p:ph type="ctrTitle"/>
          </p:nvPr>
        </p:nvSpPr>
        <p:spPr>
          <a:xfrm>
            <a:off x="8022021" y="3231931"/>
            <a:ext cx="3852041" cy="1834056"/>
          </a:xfrm>
        </p:spPr>
        <p:txBody>
          <a:bodyPr>
            <a:normAutofit/>
          </a:bodyPr>
          <a:lstStyle/>
          <a:p>
            <a:r>
              <a:rPr lang="en-US" sz="4000" dirty="0"/>
              <a:t>Brand</a:t>
            </a:r>
          </a:p>
        </p:txBody>
      </p:sp>
      <p:sp>
        <p:nvSpPr>
          <p:cNvPr id="3" name="Subtitle 2">
            <a:extLst>
              <a:ext uri="{FF2B5EF4-FFF2-40B4-BE49-F238E27FC236}">
                <a16:creationId xmlns:a16="http://schemas.microsoft.com/office/drawing/2014/main" id="{C59C4CDE-A5D7-4D4C-AD62-284F07C8B51C}"/>
              </a:ext>
            </a:extLst>
          </p:cNvPr>
          <p:cNvSpPr>
            <a:spLocks noGrp="1"/>
          </p:cNvSpPr>
          <p:nvPr>
            <p:ph type="subTitle" idx="1"/>
          </p:nvPr>
        </p:nvSpPr>
        <p:spPr>
          <a:xfrm>
            <a:off x="7782910" y="5242675"/>
            <a:ext cx="4330262" cy="683284"/>
          </a:xfrm>
        </p:spPr>
        <p:txBody>
          <a:bodyPr>
            <a:normAutofit/>
          </a:bodyPr>
          <a:lstStyle/>
          <a:p>
            <a:r>
              <a:rPr lang="en-US" sz="2000" dirty="0"/>
              <a:t>Lecture 5 – Marketing in Practice</a:t>
            </a:r>
          </a:p>
        </p:txBody>
      </p:sp>
    </p:spTree>
    <p:extLst>
      <p:ext uri="{BB962C8B-B14F-4D97-AF65-F5344CB8AC3E}">
        <p14:creationId xmlns:p14="http://schemas.microsoft.com/office/powerpoint/2010/main" val="3236448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8568F-3D2B-1D48-A71E-0772628495C0}"/>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63F8BE04-AF79-B04A-97F4-6035EE7ED28E}"/>
              </a:ext>
            </a:extLst>
          </p:cNvPr>
          <p:cNvSpPr>
            <a:spLocks noGrp="1"/>
          </p:cNvSpPr>
          <p:nvPr>
            <p:ph idx="1"/>
          </p:nvPr>
        </p:nvSpPr>
        <p:spPr/>
        <p:txBody>
          <a:bodyPr/>
          <a:lstStyle/>
          <a:p>
            <a:pPr marL="0" indent="0">
              <a:buNone/>
            </a:pPr>
            <a:endParaRPr lang="en-US" dirty="0"/>
          </a:p>
          <a:p>
            <a:r>
              <a:rPr lang="en-US" dirty="0"/>
              <a:t>What is your favorite brand and why?</a:t>
            </a:r>
          </a:p>
          <a:p>
            <a:r>
              <a:rPr lang="en-US" dirty="0"/>
              <a:t>Is there any brand you would not use? Why?</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852119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21CA4-9570-AB47-8A7C-51586F308309}"/>
              </a:ext>
            </a:extLst>
          </p:cNvPr>
          <p:cNvSpPr>
            <a:spLocks noGrp="1"/>
          </p:cNvSpPr>
          <p:nvPr>
            <p:ph type="title"/>
          </p:nvPr>
        </p:nvSpPr>
        <p:spPr/>
        <p:txBody>
          <a:bodyPr/>
          <a:lstStyle/>
          <a:p>
            <a:r>
              <a:rPr lang="en-US" dirty="0"/>
              <a:t>Brand/Branding Definition</a:t>
            </a:r>
          </a:p>
        </p:txBody>
      </p:sp>
      <p:sp>
        <p:nvSpPr>
          <p:cNvPr id="3" name="Content Placeholder 2">
            <a:extLst>
              <a:ext uri="{FF2B5EF4-FFF2-40B4-BE49-F238E27FC236}">
                <a16:creationId xmlns:a16="http://schemas.microsoft.com/office/drawing/2014/main" id="{BFB02127-27FA-7942-86E9-999C2F8A6965}"/>
              </a:ext>
            </a:extLst>
          </p:cNvPr>
          <p:cNvSpPr>
            <a:spLocks noGrp="1"/>
          </p:cNvSpPr>
          <p:nvPr>
            <p:ph idx="1"/>
          </p:nvPr>
        </p:nvSpPr>
        <p:spPr/>
        <p:txBody>
          <a:bodyPr/>
          <a:lstStyle/>
          <a:p>
            <a:pPr marL="0" indent="0">
              <a:buNone/>
            </a:pPr>
            <a:r>
              <a:rPr lang="en-GB" dirty="0"/>
              <a:t>“A brand is the set of expectations, memories, stories and relationships that, taken together, account for a consumer’s decision to choose one product or service over another. If the consumer (whether it’s a business, a buyer, a voter or a donor) doesn’t pay a premium, make a selection or spread the word, then no brand value exists for that consumer.” – Seth Godin</a:t>
            </a:r>
          </a:p>
          <a:p>
            <a:pPr marL="0" indent="0">
              <a:buNone/>
            </a:pPr>
            <a:endParaRPr lang="en-GB" i="1" dirty="0"/>
          </a:p>
          <a:p>
            <a:pPr marL="0" indent="0">
              <a:buNone/>
            </a:pPr>
            <a:r>
              <a:rPr lang="en-GB" dirty="0"/>
              <a:t>“The intangible sum of a product’s attributes: its name, packaging, and price, its history, its reputation, and the way it’s advertised.” – David Ogilvy</a:t>
            </a:r>
            <a:endParaRPr lang="en-GB" i="1" dirty="0"/>
          </a:p>
        </p:txBody>
      </p:sp>
    </p:spTree>
    <p:extLst>
      <p:ext uri="{BB962C8B-B14F-4D97-AF65-F5344CB8AC3E}">
        <p14:creationId xmlns:p14="http://schemas.microsoft.com/office/powerpoint/2010/main" val="3738828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0D75B-D35D-AE44-BE72-923E65B487B4}"/>
              </a:ext>
            </a:extLst>
          </p:cNvPr>
          <p:cNvSpPr>
            <a:spLocks noGrp="1"/>
          </p:cNvSpPr>
          <p:nvPr>
            <p:ph type="title"/>
          </p:nvPr>
        </p:nvSpPr>
        <p:spPr/>
        <p:txBody>
          <a:bodyPr/>
          <a:lstStyle/>
          <a:p>
            <a:r>
              <a:rPr lang="en-US" dirty="0"/>
              <a:t>Which would you like? Guess the price of each product</a:t>
            </a:r>
          </a:p>
        </p:txBody>
      </p:sp>
      <p:pic>
        <p:nvPicPr>
          <p:cNvPr id="4" name="Content Placeholder 3">
            <a:extLst>
              <a:ext uri="{FF2B5EF4-FFF2-40B4-BE49-F238E27FC236}">
                <a16:creationId xmlns:a16="http://schemas.microsoft.com/office/drawing/2014/main" id="{7F5EA62A-A915-B643-8EC6-BDB569BCEE69}"/>
              </a:ext>
            </a:extLst>
          </p:cNvPr>
          <p:cNvPicPr>
            <a:picLocks noGrp="1" noChangeAspect="1"/>
          </p:cNvPicPr>
          <p:nvPr>
            <p:ph idx="1"/>
          </p:nvPr>
        </p:nvPicPr>
        <p:blipFill rotWithShape="1">
          <a:blip r:embed="rId2"/>
          <a:srcRect l="17555" t="21388" r="23080" b="24029"/>
          <a:stretch/>
        </p:blipFill>
        <p:spPr>
          <a:xfrm>
            <a:off x="153052" y="2047149"/>
            <a:ext cx="3876507" cy="2758955"/>
          </a:xfrm>
          <a:prstGeom prst="rect">
            <a:avLst/>
          </a:prstGeom>
        </p:spPr>
      </p:pic>
      <p:pic>
        <p:nvPicPr>
          <p:cNvPr id="5" name="Picture 4">
            <a:extLst>
              <a:ext uri="{FF2B5EF4-FFF2-40B4-BE49-F238E27FC236}">
                <a16:creationId xmlns:a16="http://schemas.microsoft.com/office/drawing/2014/main" id="{6AA37FCF-2A8E-BB43-8165-2981AFB9CDD2}"/>
              </a:ext>
            </a:extLst>
          </p:cNvPr>
          <p:cNvPicPr>
            <a:picLocks noChangeAspect="1"/>
          </p:cNvPicPr>
          <p:nvPr/>
        </p:nvPicPr>
        <p:blipFill>
          <a:blip r:embed="rId3"/>
          <a:stretch>
            <a:fillRect/>
          </a:stretch>
        </p:blipFill>
        <p:spPr>
          <a:xfrm>
            <a:off x="4465772" y="2103437"/>
            <a:ext cx="2857500" cy="2857500"/>
          </a:xfrm>
          <a:prstGeom prst="rect">
            <a:avLst/>
          </a:prstGeom>
        </p:spPr>
      </p:pic>
      <p:pic>
        <p:nvPicPr>
          <p:cNvPr id="6" name="Picture 5">
            <a:extLst>
              <a:ext uri="{FF2B5EF4-FFF2-40B4-BE49-F238E27FC236}">
                <a16:creationId xmlns:a16="http://schemas.microsoft.com/office/drawing/2014/main" id="{7D29BC94-B98B-B74E-9674-935FCCD34658}"/>
              </a:ext>
            </a:extLst>
          </p:cNvPr>
          <p:cNvPicPr>
            <a:picLocks noChangeAspect="1"/>
          </p:cNvPicPr>
          <p:nvPr/>
        </p:nvPicPr>
        <p:blipFill rotWithShape="1">
          <a:blip r:embed="rId4"/>
          <a:srcRect r="39962" b="53908"/>
          <a:stretch/>
        </p:blipFill>
        <p:spPr>
          <a:xfrm>
            <a:off x="7703333" y="2216256"/>
            <a:ext cx="3782445" cy="2589848"/>
          </a:xfrm>
          <a:prstGeom prst="rect">
            <a:avLst/>
          </a:prstGeom>
        </p:spPr>
      </p:pic>
      <p:pic>
        <p:nvPicPr>
          <p:cNvPr id="7" name="Picture 6">
            <a:extLst>
              <a:ext uri="{FF2B5EF4-FFF2-40B4-BE49-F238E27FC236}">
                <a16:creationId xmlns:a16="http://schemas.microsoft.com/office/drawing/2014/main" id="{790BE59A-C226-204A-AD96-AD663F3278A3}"/>
              </a:ext>
            </a:extLst>
          </p:cNvPr>
          <p:cNvPicPr>
            <a:picLocks noChangeAspect="1"/>
          </p:cNvPicPr>
          <p:nvPr/>
        </p:nvPicPr>
        <p:blipFill>
          <a:blip r:embed="rId5"/>
          <a:stretch>
            <a:fillRect/>
          </a:stretch>
        </p:blipFill>
        <p:spPr>
          <a:xfrm>
            <a:off x="1514878" y="4960937"/>
            <a:ext cx="2514681" cy="1704088"/>
          </a:xfrm>
          <a:prstGeom prst="rect">
            <a:avLst/>
          </a:prstGeom>
        </p:spPr>
      </p:pic>
      <p:pic>
        <p:nvPicPr>
          <p:cNvPr id="8" name="Picture 7">
            <a:extLst>
              <a:ext uri="{FF2B5EF4-FFF2-40B4-BE49-F238E27FC236}">
                <a16:creationId xmlns:a16="http://schemas.microsoft.com/office/drawing/2014/main" id="{DA06AE3D-46E2-F449-94DD-FBE2F856899F}"/>
              </a:ext>
            </a:extLst>
          </p:cNvPr>
          <p:cNvPicPr>
            <a:picLocks noChangeAspect="1"/>
          </p:cNvPicPr>
          <p:nvPr/>
        </p:nvPicPr>
        <p:blipFill>
          <a:blip r:embed="rId6"/>
          <a:stretch>
            <a:fillRect/>
          </a:stretch>
        </p:blipFill>
        <p:spPr>
          <a:xfrm>
            <a:off x="4086428" y="4903531"/>
            <a:ext cx="1808094" cy="1808094"/>
          </a:xfrm>
          <a:prstGeom prst="rect">
            <a:avLst/>
          </a:prstGeom>
        </p:spPr>
      </p:pic>
      <p:pic>
        <p:nvPicPr>
          <p:cNvPr id="9" name="Picture 8">
            <a:extLst>
              <a:ext uri="{FF2B5EF4-FFF2-40B4-BE49-F238E27FC236}">
                <a16:creationId xmlns:a16="http://schemas.microsoft.com/office/drawing/2014/main" id="{69F7E7D0-AA82-3F4D-8FBD-8E335339EFE3}"/>
              </a:ext>
            </a:extLst>
          </p:cNvPr>
          <p:cNvPicPr>
            <a:picLocks noChangeAspect="1"/>
          </p:cNvPicPr>
          <p:nvPr/>
        </p:nvPicPr>
        <p:blipFill>
          <a:blip r:embed="rId7"/>
          <a:stretch>
            <a:fillRect/>
          </a:stretch>
        </p:blipFill>
        <p:spPr>
          <a:xfrm>
            <a:off x="6588481" y="5167312"/>
            <a:ext cx="2229704" cy="1325563"/>
          </a:xfrm>
          <a:prstGeom prst="rect">
            <a:avLst/>
          </a:prstGeom>
        </p:spPr>
      </p:pic>
      <p:pic>
        <p:nvPicPr>
          <p:cNvPr id="10" name="Picture 9">
            <a:extLst>
              <a:ext uri="{FF2B5EF4-FFF2-40B4-BE49-F238E27FC236}">
                <a16:creationId xmlns:a16="http://schemas.microsoft.com/office/drawing/2014/main" id="{6C7BC59E-2A03-8A46-A54B-F8CFB1913F27}"/>
              </a:ext>
            </a:extLst>
          </p:cNvPr>
          <p:cNvPicPr>
            <a:picLocks noChangeAspect="1"/>
          </p:cNvPicPr>
          <p:nvPr/>
        </p:nvPicPr>
        <p:blipFill>
          <a:blip r:embed="rId8"/>
          <a:stretch>
            <a:fillRect/>
          </a:stretch>
        </p:blipFill>
        <p:spPr>
          <a:xfrm>
            <a:off x="9148423" y="5136099"/>
            <a:ext cx="2398138" cy="1342957"/>
          </a:xfrm>
          <a:prstGeom prst="rect">
            <a:avLst/>
          </a:prstGeom>
        </p:spPr>
      </p:pic>
    </p:spTree>
    <p:extLst>
      <p:ext uri="{BB962C8B-B14F-4D97-AF65-F5344CB8AC3E}">
        <p14:creationId xmlns:p14="http://schemas.microsoft.com/office/powerpoint/2010/main" val="72118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F8147-F1D9-5244-83F6-D19290DD1030}"/>
              </a:ext>
            </a:extLst>
          </p:cNvPr>
          <p:cNvSpPr>
            <a:spLocks noGrp="1"/>
          </p:cNvSpPr>
          <p:nvPr>
            <p:ph type="title"/>
          </p:nvPr>
        </p:nvSpPr>
        <p:spPr/>
        <p:txBody>
          <a:bodyPr/>
          <a:lstStyle/>
          <a:p>
            <a:r>
              <a:rPr lang="en-US" dirty="0"/>
              <a:t>Why does brand matter?</a:t>
            </a:r>
          </a:p>
        </p:txBody>
      </p:sp>
      <p:sp>
        <p:nvSpPr>
          <p:cNvPr id="3" name="Content Placeholder 2">
            <a:extLst>
              <a:ext uri="{FF2B5EF4-FFF2-40B4-BE49-F238E27FC236}">
                <a16:creationId xmlns:a16="http://schemas.microsoft.com/office/drawing/2014/main" id="{49D6D251-4E5F-D244-B806-DF36D49BC68C}"/>
              </a:ext>
            </a:extLst>
          </p:cNvPr>
          <p:cNvSpPr>
            <a:spLocks noGrp="1"/>
          </p:cNvSpPr>
          <p:nvPr>
            <p:ph idx="1"/>
          </p:nvPr>
        </p:nvSpPr>
        <p:spPr/>
        <p:txBody>
          <a:bodyPr/>
          <a:lstStyle/>
          <a:p>
            <a:r>
              <a:rPr lang="en-US" dirty="0"/>
              <a:t>Forms a critical part of a consumer’s purchase decision</a:t>
            </a:r>
          </a:p>
          <a:p>
            <a:r>
              <a:rPr lang="en-US" dirty="0"/>
              <a:t>Builds loyalty and repeat custom</a:t>
            </a:r>
          </a:p>
          <a:p>
            <a:r>
              <a:rPr lang="en-US" dirty="0"/>
              <a:t>Creates peace of mind and credibility</a:t>
            </a:r>
          </a:p>
          <a:p>
            <a:r>
              <a:rPr lang="en-US" dirty="0"/>
              <a:t>Differentiates from competitors</a:t>
            </a:r>
          </a:p>
          <a:p>
            <a:r>
              <a:rPr lang="en-US" dirty="0"/>
              <a:t>Makes you </a:t>
            </a:r>
            <a:r>
              <a:rPr lang="en-US" dirty="0" err="1"/>
              <a:t>recognisable</a:t>
            </a:r>
            <a:endParaRPr lang="en-US" dirty="0"/>
          </a:p>
          <a:p>
            <a:r>
              <a:rPr lang="en-US" dirty="0"/>
              <a:t>Drives a higher price point</a:t>
            </a:r>
          </a:p>
          <a:p>
            <a:r>
              <a:rPr lang="en-US" dirty="0"/>
              <a:t>Supercharges marketing campaigns</a:t>
            </a:r>
          </a:p>
          <a:p>
            <a:pPr marL="0" indent="0">
              <a:buNone/>
            </a:pPr>
            <a:endParaRPr lang="en-US" dirty="0"/>
          </a:p>
          <a:p>
            <a:pPr marL="0" indent="0">
              <a:buNone/>
            </a:pPr>
            <a:endParaRPr lang="en-US" dirty="0"/>
          </a:p>
          <a:p>
            <a:endParaRPr lang="en-US" dirty="0"/>
          </a:p>
          <a:p>
            <a:endParaRPr lang="en-US" dirty="0"/>
          </a:p>
          <a:p>
            <a:endParaRPr lang="en-US" dirty="0"/>
          </a:p>
        </p:txBody>
      </p:sp>
    </p:spTree>
    <p:extLst>
      <p:ext uri="{BB962C8B-B14F-4D97-AF65-F5344CB8AC3E}">
        <p14:creationId xmlns:p14="http://schemas.microsoft.com/office/powerpoint/2010/main" val="4120022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F4B0-0ECB-9245-8F35-C6054CA253CB}"/>
              </a:ext>
            </a:extLst>
          </p:cNvPr>
          <p:cNvSpPr>
            <a:spLocks noGrp="1"/>
          </p:cNvSpPr>
          <p:nvPr>
            <p:ph type="title"/>
          </p:nvPr>
        </p:nvSpPr>
        <p:spPr/>
        <p:txBody>
          <a:bodyPr/>
          <a:lstStyle/>
          <a:p>
            <a:r>
              <a:rPr lang="en-US" dirty="0"/>
              <a:t>Brand Pillars</a:t>
            </a:r>
          </a:p>
        </p:txBody>
      </p:sp>
      <p:pic>
        <p:nvPicPr>
          <p:cNvPr id="4" name="Content Placeholder 3">
            <a:extLst>
              <a:ext uri="{FF2B5EF4-FFF2-40B4-BE49-F238E27FC236}">
                <a16:creationId xmlns:a16="http://schemas.microsoft.com/office/drawing/2014/main" id="{8351A4DE-3008-C542-A47D-F7CDF403ABAD}"/>
              </a:ext>
            </a:extLst>
          </p:cNvPr>
          <p:cNvPicPr>
            <a:picLocks noGrp="1" noChangeAspect="1"/>
          </p:cNvPicPr>
          <p:nvPr>
            <p:ph idx="1"/>
          </p:nvPr>
        </p:nvPicPr>
        <p:blipFill>
          <a:blip r:embed="rId2"/>
          <a:stretch>
            <a:fillRect/>
          </a:stretch>
        </p:blipFill>
        <p:spPr>
          <a:xfrm>
            <a:off x="838200" y="1942517"/>
            <a:ext cx="10515600" cy="4117554"/>
          </a:xfrm>
          <a:prstGeom prst="rect">
            <a:avLst/>
          </a:prstGeom>
        </p:spPr>
      </p:pic>
    </p:spTree>
    <p:extLst>
      <p:ext uri="{BB962C8B-B14F-4D97-AF65-F5344CB8AC3E}">
        <p14:creationId xmlns:p14="http://schemas.microsoft.com/office/powerpoint/2010/main" val="1643221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Brand identity</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pPr marL="0" indent="0">
              <a:buNone/>
            </a:pPr>
            <a:r>
              <a:rPr lang="en-US" dirty="0"/>
              <a:t>Brand is a combination of the brand strategy and visual/verbal identity.</a:t>
            </a:r>
          </a:p>
          <a:p>
            <a:pPr marL="0" indent="0">
              <a:buNone/>
            </a:pPr>
            <a:endParaRPr lang="en-US" dirty="0"/>
          </a:p>
          <a:p>
            <a:r>
              <a:rPr lang="en-US" dirty="0"/>
              <a:t>Verbal – Tone of voice ( for example cheeky chappy / simple and direct) </a:t>
            </a:r>
          </a:p>
          <a:p>
            <a:r>
              <a:rPr lang="en-US" dirty="0"/>
              <a:t>Visual – how you look</a:t>
            </a:r>
          </a:p>
          <a:p>
            <a:r>
              <a:rPr lang="en-US" dirty="0"/>
              <a:t>Behavioral- how you act</a:t>
            </a:r>
          </a:p>
        </p:txBody>
      </p:sp>
    </p:spTree>
    <p:extLst>
      <p:ext uri="{BB962C8B-B14F-4D97-AF65-F5344CB8AC3E}">
        <p14:creationId xmlns:p14="http://schemas.microsoft.com/office/powerpoint/2010/main" val="3586691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CE10F-6914-6F48-8459-30818E258349}"/>
              </a:ext>
            </a:extLst>
          </p:cNvPr>
          <p:cNvSpPr>
            <a:spLocks noGrp="1"/>
          </p:cNvSpPr>
          <p:nvPr>
            <p:ph type="title"/>
          </p:nvPr>
        </p:nvSpPr>
        <p:spPr/>
        <p:txBody>
          <a:bodyPr/>
          <a:lstStyle/>
          <a:p>
            <a:r>
              <a:rPr lang="en-US" dirty="0"/>
              <a:t>Brand Identity Quiz</a:t>
            </a:r>
          </a:p>
        </p:txBody>
      </p:sp>
      <p:graphicFrame>
        <p:nvGraphicFramePr>
          <p:cNvPr id="4" name="Content Placeholder 3">
            <a:extLst>
              <a:ext uri="{FF2B5EF4-FFF2-40B4-BE49-F238E27FC236}">
                <a16:creationId xmlns:a16="http://schemas.microsoft.com/office/drawing/2014/main" id="{9492FE77-8EF8-6140-8EEB-BF6E75CE4B60}"/>
              </a:ext>
            </a:extLst>
          </p:cNvPr>
          <p:cNvGraphicFramePr>
            <a:graphicFrameLocks noGrp="1"/>
          </p:cNvGraphicFramePr>
          <p:nvPr>
            <p:ph idx="1"/>
          </p:nvPr>
        </p:nvGraphicFramePr>
        <p:xfrm>
          <a:off x="838200" y="3817461"/>
          <a:ext cx="10515601" cy="367665"/>
        </p:xfrm>
        <a:graphic>
          <a:graphicData uri="http://schemas.openxmlformats.org/drawingml/2006/table">
            <a:tbl>
              <a:tblPr/>
              <a:tblGrid>
                <a:gridCol w="2672757">
                  <a:extLst>
                    <a:ext uri="{9D8B030D-6E8A-4147-A177-3AD203B41FA5}">
                      <a16:colId xmlns:a16="http://schemas.microsoft.com/office/drawing/2014/main" val="4021280412"/>
                    </a:ext>
                  </a:extLst>
                </a:gridCol>
                <a:gridCol w="1960711">
                  <a:extLst>
                    <a:ext uri="{9D8B030D-6E8A-4147-A177-3AD203B41FA5}">
                      <a16:colId xmlns:a16="http://schemas.microsoft.com/office/drawing/2014/main" val="2435216367"/>
                    </a:ext>
                  </a:extLst>
                </a:gridCol>
                <a:gridCol w="1960711">
                  <a:extLst>
                    <a:ext uri="{9D8B030D-6E8A-4147-A177-3AD203B41FA5}">
                      <a16:colId xmlns:a16="http://schemas.microsoft.com/office/drawing/2014/main" val="4165484962"/>
                    </a:ext>
                  </a:extLst>
                </a:gridCol>
                <a:gridCol w="1960711">
                  <a:extLst>
                    <a:ext uri="{9D8B030D-6E8A-4147-A177-3AD203B41FA5}">
                      <a16:colId xmlns:a16="http://schemas.microsoft.com/office/drawing/2014/main" val="1192979118"/>
                    </a:ext>
                  </a:extLst>
                </a:gridCol>
                <a:gridCol w="1960711">
                  <a:extLst>
                    <a:ext uri="{9D8B030D-6E8A-4147-A177-3AD203B41FA5}">
                      <a16:colId xmlns:a16="http://schemas.microsoft.com/office/drawing/2014/main" val="2976675053"/>
                    </a:ext>
                  </a:extLst>
                </a:gridCol>
              </a:tblGrid>
              <a:tr h="367665">
                <a:tc>
                  <a:txBody>
                    <a:bodyPr/>
                    <a:lstStyle/>
                    <a:p>
                      <a:pPr fontAlgn="t"/>
                      <a:endParaRPr lang="en-GB" sz="1800" dirty="0">
                        <a:effectLst/>
                        <a:latin typeface="Arial" panose="020B0604020202020204" pitchFamily="34" charset="0"/>
                      </a:endParaRPr>
                    </a:p>
                  </a:txBody>
                  <a:tcPr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extLst>
                  <a:ext uri="{0D108BD9-81ED-4DB2-BD59-A6C34878D82A}">
                    <a16:rowId xmlns:a16="http://schemas.microsoft.com/office/drawing/2014/main" val="3213931218"/>
                  </a:ext>
                </a:extLst>
              </a:tr>
            </a:tbl>
          </a:graphicData>
        </a:graphic>
      </p:graphicFrame>
      <p:pic>
        <p:nvPicPr>
          <p:cNvPr id="1025" name="Picture 1">
            <a:extLst>
              <a:ext uri="{FF2B5EF4-FFF2-40B4-BE49-F238E27FC236}">
                <a16:creationId xmlns:a16="http://schemas.microsoft.com/office/drawing/2014/main" id="{4CAF5B6B-4AE4-7546-81E0-181E948037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816" y="1634886"/>
            <a:ext cx="1335839" cy="13255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347A28B-32D5-6841-8318-2332C2CB5F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112" y="1800860"/>
            <a:ext cx="1215391" cy="121539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a:extLst>
              <a:ext uri="{FF2B5EF4-FFF2-40B4-BE49-F238E27FC236}">
                <a16:creationId xmlns:a16="http://schemas.microsoft.com/office/drawing/2014/main" id="{A93C48DB-4314-E049-9D63-D45C91C11E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4617" y="1829117"/>
            <a:ext cx="1215392" cy="12153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5878587A-840D-EB46-8A9C-0FCCF8278D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2394" y="1932307"/>
            <a:ext cx="1108232" cy="110823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9D159D51-2BE8-3C42-8820-DB42EB98C2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43990" y="1904683"/>
            <a:ext cx="1111568" cy="1111568"/>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a:extLst>
              <a:ext uri="{FF2B5EF4-FFF2-40B4-BE49-F238E27FC236}">
                <a16:creationId xmlns:a16="http://schemas.microsoft.com/office/drawing/2014/main" id="{508F5944-979E-6C47-B407-070F64C0FA1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47970" y="1904683"/>
            <a:ext cx="1111569" cy="1111569"/>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D14AD458-2694-5448-9CE3-97654D1282E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98650" y="3889375"/>
            <a:ext cx="1524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a:extLst>
              <a:ext uri="{FF2B5EF4-FFF2-40B4-BE49-F238E27FC236}">
                <a16:creationId xmlns:a16="http://schemas.microsoft.com/office/drawing/2014/main" id="{4C4A2A9F-104F-2D45-805E-FDA06DC3C90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503650" y="3889375"/>
            <a:ext cx="1714500" cy="1117600"/>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36F4408F-3D3D-E645-9430-7F084E85E2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8484850" y="3889375"/>
            <a:ext cx="1714500" cy="1689100"/>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19">
            <a:extLst>
              <a:ext uri="{FF2B5EF4-FFF2-40B4-BE49-F238E27FC236}">
                <a16:creationId xmlns:a16="http://schemas.microsoft.com/office/drawing/2014/main" id="{6194E2AD-1FC6-F24D-BBE1-EEA1F443D25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0732750" y="3889375"/>
            <a:ext cx="11049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85BF0902-C024-F54B-B973-71BE26B1143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2256750" y="3889375"/>
            <a:ext cx="1651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5" name="Picture 21">
            <a:extLst>
              <a:ext uri="{FF2B5EF4-FFF2-40B4-BE49-F238E27FC236}">
                <a16:creationId xmlns:a16="http://schemas.microsoft.com/office/drawing/2014/main" id="{DB90899D-D065-C04A-8AED-9064D67FA9A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4542750" y="3889375"/>
            <a:ext cx="1714500" cy="1397000"/>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B4DABA76-DDBD-1142-B843-6349EEDEA13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6720800" y="3889375"/>
            <a:ext cx="1714500" cy="1333500"/>
          </a:xfrm>
          <a:prstGeom prst="rect">
            <a:avLst/>
          </a:prstGeom>
          <a:noFill/>
          <a:extLst>
            <a:ext uri="{909E8E84-426E-40DD-AFC4-6F175D3DCCD1}">
              <a14:hiddenFill xmlns:a14="http://schemas.microsoft.com/office/drawing/2010/main">
                <a:solidFill>
                  <a:srgbClr val="FFFFFF"/>
                </a:solidFill>
              </a14:hiddenFill>
            </a:ext>
          </a:extLst>
        </p:spPr>
      </p:pic>
      <p:pic>
        <p:nvPicPr>
          <p:cNvPr id="1047" name="Picture 23">
            <a:extLst>
              <a:ext uri="{FF2B5EF4-FFF2-40B4-BE49-F238E27FC236}">
                <a16:creationId xmlns:a16="http://schemas.microsoft.com/office/drawing/2014/main" id="{3A9F2A1E-FDD2-5841-A482-DDDB7662B48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8798838" y="3889375"/>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a:extLst>
              <a:ext uri="{FF2B5EF4-FFF2-40B4-BE49-F238E27FC236}">
                <a16:creationId xmlns:a16="http://schemas.microsoft.com/office/drawing/2014/main" id="{BA9DA579-3372-1F4F-AEE3-7776F715473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1084838" y="3889375"/>
            <a:ext cx="16637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a:extLst>
              <a:ext uri="{FF2B5EF4-FFF2-40B4-BE49-F238E27FC236}">
                <a16:creationId xmlns:a16="http://schemas.microsoft.com/office/drawing/2014/main" id="{08896CD6-7356-EA49-9BCE-8C64327062C2}"/>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3370838" y="3889375"/>
            <a:ext cx="1714500" cy="118110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a:extLst>
              <a:ext uri="{FF2B5EF4-FFF2-40B4-BE49-F238E27FC236}">
                <a16:creationId xmlns:a16="http://schemas.microsoft.com/office/drawing/2014/main" id="{339DC633-712F-4B43-A3AE-D0B30BE47640}"/>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5453638" y="3889375"/>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51" name="Picture 27">
            <a:extLst>
              <a:ext uri="{FF2B5EF4-FFF2-40B4-BE49-F238E27FC236}">
                <a16:creationId xmlns:a16="http://schemas.microsoft.com/office/drawing/2014/main" id="{6FA65366-DF20-DC44-823D-A0D40F64CAC5}"/>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37739638" y="3889375"/>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a:extLst>
              <a:ext uri="{FF2B5EF4-FFF2-40B4-BE49-F238E27FC236}">
                <a16:creationId xmlns:a16="http://schemas.microsoft.com/office/drawing/2014/main" id="{F7E73B3D-6D78-094E-9BC5-194CD0B11DCB}"/>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0025638" y="3889375"/>
            <a:ext cx="1714500" cy="1689100"/>
          </a:xfrm>
          <a:prstGeom prst="rect">
            <a:avLst/>
          </a:prstGeom>
          <a:noFill/>
          <a:extLst>
            <a:ext uri="{909E8E84-426E-40DD-AFC4-6F175D3DCCD1}">
              <a14:hiddenFill xmlns:a14="http://schemas.microsoft.com/office/drawing/2010/main">
                <a:solidFill>
                  <a:srgbClr val="FFFFFF"/>
                </a:solidFill>
              </a14:hiddenFill>
            </a:ext>
          </a:extLst>
        </p:spPr>
      </p:pic>
      <p:pic>
        <p:nvPicPr>
          <p:cNvPr id="1053" name="Picture 29">
            <a:extLst>
              <a:ext uri="{FF2B5EF4-FFF2-40B4-BE49-F238E27FC236}">
                <a16:creationId xmlns:a16="http://schemas.microsoft.com/office/drawing/2014/main" id="{4CA0BE65-AFB0-E64D-87FE-7376B743B393}"/>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42273538" y="3889375"/>
            <a:ext cx="1714500" cy="11938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8A3F76A-F9D3-6D40-83DE-CACD96019A29}"/>
              </a:ext>
            </a:extLst>
          </p:cNvPr>
          <p:cNvPicPr>
            <a:picLocks noChangeAspect="1"/>
          </p:cNvPicPr>
          <p:nvPr/>
        </p:nvPicPr>
        <p:blipFill>
          <a:blip r:embed="rId22"/>
          <a:stretch>
            <a:fillRect/>
          </a:stretch>
        </p:blipFill>
        <p:spPr>
          <a:xfrm>
            <a:off x="9346552" y="1800226"/>
            <a:ext cx="1167384" cy="1216025"/>
          </a:xfrm>
          <a:prstGeom prst="rect">
            <a:avLst/>
          </a:prstGeom>
        </p:spPr>
      </p:pic>
      <p:pic>
        <p:nvPicPr>
          <p:cNvPr id="12" name="Picture 11">
            <a:extLst>
              <a:ext uri="{FF2B5EF4-FFF2-40B4-BE49-F238E27FC236}">
                <a16:creationId xmlns:a16="http://schemas.microsoft.com/office/drawing/2014/main" id="{00ADFB14-BD1F-7541-B39C-9DBCADD1C727}"/>
              </a:ext>
            </a:extLst>
          </p:cNvPr>
          <p:cNvPicPr>
            <a:picLocks noChangeAspect="1"/>
          </p:cNvPicPr>
          <p:nvPr/>
        </p:nvPicPr>
        <p:blipFill>
          <a:blip r:embed="rId23"/>
          <a:stretch>
            <a:fillRect/>
          </a:stretch>
        </p:blipFill>
        <p:spPr>
          <a:xfrm>
            <a:off x="838199" y="3226593"/>
            <a:ext cx="1348516" cy="1325563"/>
          </a:xfrm>
          <a:prstGeom prst="rect">
            <a:avLst/>
          </a:prstGeom>
        </p:spPr>
      </p:pic>
      <p:pic>
        <p:nvPicPr>
          <p:cNvPr id="13" name="Picture 12">
            <a:extLst>
              <a:ext uri="{FF2B5EF4-FFF2-40B4-BE49-F238E27FC236}">
                <a16:creationId xmlns:a16="http://schemas.microsoft.com/office/drawing/2014/main" id="{1FB49E6F-C437-5648-ADF1-A102D5345257}"/>
              </a:ext>
            </a:extLst>
          </p:cNvPr>
          <p:cNvPicPr>
            <a:picLocks noChangeAspect="1"/>
          </p:cNvPicPr>
          <p:nvPr/>
        </p:nvPicPr>
        <p:blipFill>
          <a:blip r:embed="rId24"/>
          <a:stretch>
            <a:fillRect/>
          </a:stretch>
        </p:blipFill>
        <p:spPr>
          <a:xfrm>
            <a:off x="2289174" y="3332654"/>
            <a:ext cx="1257381" cy="1241330"/>
          </a:xfrm>
          <a:prstGeom prst="rect">
            <a:avLst/>
          </a:prstGeom>
        </p:spPr>
      </p:pic>
      <p:pic>
        <p:nvPicPr>
          <p:cNvPr id="14" name="Picture 13">
            <a:extLst>
              <a:ext uri="{FF2B5EF4-FFF2-40B4-BE49-F238E27FC236}">
                <a16:creationId xmlns:a16="http://schemas.microsoft.com/office/drawing/2014/main" id="{7C0F076B-D2CD-C449-B58B-F1074C1999B5}"/>
              </a:ext>
            </a:extLst>
          </p:cNvPr>
          <p:cNvPicPr>
            <a:picLocks noChangeAspect="1"/>
          </p:cNvPicPr>
          <p:nvPr/>
        </p:nvPicPr>
        <p:blipFill>
          <a:blip r:embed="rId25"/>
          <a:stretch>
            <a:fillRect/>
          </a:stretch>
        </p:blipFill>
        <p:spPr>
          <a:xfrm>
            <a:off x="3813255" y="3336764"/>
            <a:ext cx="1215392" cy="1215392"/>
          </a:xfrm>
          <a:prstGeom prst="rect">
            <a:avLst/>
          </a:prstGeom>
        </p:spPr>
      </p:pic>
      <p:pic>
        <p:nvPicPr>
          <p:cNvPr id="15" name="Picture 14">
            <a:extLst>
              <a:ext uri="{FF2B5EF4-FFF2-40B4-BE49-F238E27FC236}">
                <a16:creationId xmlns:a16="http://schemas.microsoft.com/office/drawing/2014/main" id="{994E2572-177C-B549-9C45-C3CE53A5185C}"/>
              </a:ext>
            </a:extLst>
          </p:cNvPr>
          <p:cNvPicPr>
            <a:picLocks noChangeAspect="1"/>
          </p:cNvPicPr>
          <p:nvPr/>
        </p:nvPicPr>
        <p:blipFill>
          <a:blip r:embed="rId26"/>
          <a:stretch>
            <a:fillRect/>
          </a:stretch>
        </p:blipFill>
        <p:spPr>
          <a:xfrm>
            <a:off x="5325699" y="3429000"/>
            <a:ext cx="1738971" cy="1206180"/>
          </a:xfrm>
          <a:prstGeom prst="rect">
            <a:avLst/>
          </a:prstGeom>
        </p:spPr>
      </p:pic>
      <p:pic>
        <p:nvPicPr>
          <p:cNvPr id="16" name="Picture 15">
            <a:extLst>
              <a:ext uri="{FF2B5EF4-FFF2-40B4-BE49-F238E27FC236}">
                <a16:creationId xmlns:a16="http://schemas.microsoft.com/office/drawing/2014/main" id="{3A7B47E3-904F-044B-B206-D495CA0DE12C}"/>
              </a:ext>
            </a:extLst>
          </p:cNvPr>
          <p:cNvPicPr>
            <a:picLocks noChangeAspect="1"/>
          </p:cNvPicPr>
          <p:nvPr/>
        </p:nvPicPr>
        <p:blipFill>
          <a:blip r:embed="rId27"/>
          <a:stretch>
            <a:fillRect/>
          </a:stretch>
        </p:blipFill>
        <p:spPr>
          <a:xfrm>
            <a:off x="7294714" y="3328668"/>
            <a:ext cx="1306512" cy="1306512"/>
          </a:xfrm>
          <a:prstGeom prst="rect">
            <a:avLst/>
          </a:prstGeom>
        </p:spPr>
      </p:pic>
      <p:pic>
        <p:nvPicPr>
          <p:cNvPr id="17" name="Picture 16">
            <a:extLst>
              <a:ext uri="{FF2B5EF4-FFF2-40B4-BE49-F238E27FC236}">
                <a16:creationId xmlns:a16="http://schemas.microsoft.com/office/drawing/2014/main" id="{C4B31F60-0A10-4342-9E24-EA22DB087A35}"/>
              </a:ext>
            </a:extLst>
          </p:cNvPr>
          <p:cNvPicPr>
            <a:picLocks noChangeAspect="1"/>
          </p:cNvPicPr>
          <p:nvPr/>
        </p:nvPicPr>
        <p:blipFill>
          <a:blip r:embed="rId28"/>
          <a:stretch>
            <a:fillRect/>
          </a:stretch>
        </p:blipFill>
        <p:spPr>
          <a:xfrm>
            <a:off x="8942469" y="3657044"/>
            <a:ext cx="1855491" cy="750092"/>
          </a:xfrm>
          <a:prstGeom prst="rect">
            <a:avLst/>
          </a:prstGeom>
        </p:spPr>
      </p:pic>
      <p:pic>
        <p:nvPicPr>
          <p:cNvPr id="18" name="Picture 17">
            <a:extLst>
              <a:ext uri="{FF2B5EF4-FFF2-40B4-BE49-F238E27FC236}">
                <a16:creationId xmlns:a16="http://schemas.microsoft.com/office/drawing/2014/main" id="{B4478CE2-BD61-A542-AA9C-67BEB44DD230}"/>
              </a:ext>
            </a:extLst>
          </p:cNvPr>
          <p:cNvPicPr>
            <a:picLocks noChangeAspect="1"/>
          </p:cNvPicPr>
          <p:nvPr/>
        </p:nvPicPr>
        <p:blipFill>
          <a:blip r:embed="rId29"/>
          <a:stretch>
            <a:fillRect/>
          </a:stretch>
        </p:blipFill>
        <p:spPr>
          <a:xfrm>
            <a:off x="845819" y="5000625"/>
            <a:ext cx="1429418" cy="577850"/>
          </a:xfrm>
          <a:prstGeom prst="rect">
            <a:avLst/>
          </a:prstGeom>
        </p:spPr>
      </p:pic>
      <p:pic>
        <p:nvPicPr>
          <p:cNvPr id="19" name="Picture 18">
            <a:extLst>
              <a:ext uri="{FF2B5EF4-FFF2-40B4-BE49-F238E27FC236}">
                <a16:creationId xmlns:a16="http://schemas.microsoft.com/office/drawing/2014/main" id="{09837340-57A4-1141-A811-3B1CE932B7D0}"/>
              </a:ext>
            </a:extLst>
          </p:cNvPr>
          <p:cNvPicPr>
            <a:picLocks noChangeAspect="1"/>
          </p:cNvPicPr>
          <p:nvPr/>
        </p:nvPicPr>
        <p:blipFill>
          <a:blip r:embed="rId30"/>
          <a:stretch>
            <a:fillRect/>
          </a:stretch>
        </p:blipFill>
        <p:spPr>
          <a:xfrm>
            <a:off x="2499395" y="5176202"/>
            <a:ext cx="1362519" cy="342079"/>
          </a:xfrm>
          <a:prstGeom prst="rect">
            <a:avLst/>
          </a:prstGeom>
        </p:spPr>
      </p:pic>
      <p:pic>
        <p:nvPicPr>
          <p:cNvPr id="20" name="Picture 19">
            <a:extLst>
              <a:ext uri="{FF2B5EF4-FFF2-40B4-BE49-F238E27FC236}">
                <a16:creationId xmlns:a16="http://schemas.microsoft.com/office/drawing/2014/main" id="{94ABD06D-75C6-CC49-9F58-2E144F93ED2A}"/>
              </a:ext>
            </a:extLst>
          </p:cNvPr>
          <p:cNvPicPr>
            <a:picLocks noChangeAspect="1"/>
          </p:cNvPicPr>
          <p:nvPr/>
        </p:nvPicPr>
        <p:blipFill>
          <a:blip r:embed="rId31"/>
          <a:stretch>
            <a:fillRect/>
          </a:stretch>
        </p:blipFill>
        <p:spPr>
          <a:xfrm>
            <a:off x="4038955" y="4914899"/>
            <a:ext cx="1157186" cy="723857"/>
          </a:xfrm>
          <a:prstGeom prst="rect">
            <a:avLst/>
          </a:prstGeom>
        </p:spPr>
      </p:pic>
      <p:pic>
        <p:nvPicPr>
          <p:cNvPr id="21" name="Picture 20">
            <a:extLst>
              <a:ext uri="{FF2B5EF4-FFF2-40B4-BE49-F238E27FC236}">
                <a16:creationId xmlns:a16="http://schemas.microsoft.com/office/drawing/2014/main" id="{8ADE58D8-9BA8-F744-88F8-C84FB522A7CD}"/>
              </a:ext>
            </a:extLst>
          </p:cNvPr>
          <p:cNvPicPr>
            <a:picLocks noChangeAspect="1"/>
          </p:cNvPicPr>
          <p:nvPr/>
        </p:nvPicPr>
        <p:blipFill>
          <a:blip r:embed="rId32"/>
          <a:stretch>
            <a:fillRect/>
          </a:stretch>
        </p:blipFill>
        <p:spPr>
          <a:xfrm>
            <a:off x="6880439" y="4765652"/>
            <a:ext cx="1067531" cy="1049361"/>
          </a:xfrm>
          <a:prstGeom prst="rect">
            <a:avLst/>
          </a:prstGeom>
        </p:spPr>
      </p:pic>
      <p:pic>
        <p:nvPicPr>
          <p:cNvPr id="50" name="Picture 49">
            <a:extLst>
              <a:ext uri="{FF2B5EF4-FFF2-40B4-BE49-F238E27FC236}">
                <a16:creationId xmlns:a16="http://schemas.microsoft.com/office/drawing/2014/main" id="{A3605C23-1533-0F4F-AB3A-BDC1B618FA4C}"/>
              </a:ext>
            </a:extLst>
          </p:cNvPr>
          <p:cNvPicPr>
            <a:picLocks noChangeAspect="1"/>
          </p:cNvPicPr>
          <p:nvPr/>
        </p:nvPicPr>
        <p:blipFill rotWithShape="1">
          <a:blip r:embed="rId33"/>
          <a:srcRect l="26273" t="1285" r="28717" b="50726"/>
          <a:stretch/>
        </p:blipFill>
        <p:spPr>
          <a:xfrm>
            <a:off x="8333357" y="4643132"/>
            <a:ext cx="1286148" cy="1371282"/>
          </a:xfrm>
          <a:prstGeom prst="rect">
            <a:avLst/>
          </a:prstGeom>
        </p:spPr>
      </p:pic>
      <p:pic>
        <p:nvPicPr>
          <p:cNvPr id="23" name="Picture 22">
            <a:extLst>
              <a:ext uri="{FF2B5EF4-FFF2-40B4-BE49-F238E27FC236}">
                <a16:creationId xmlns:a16="http://schemas.microsoft.com/office/drawing/2014/main" id="{65B953EC-6089-494E-9046-59DC0ABA4AE6}"/>
              </a:ext>
            </a:extLst>
          </p:cNvPr>
          <p:cNvPicPr>
            <a:picLocks noChangeAspect="1"/>
          </p:cNvPicPr>
          <p:nvPr/>
        </p:nvPicPr>
        <p:blipFill>
          <a:blip r:embed="rId34"/>
          <a:stretch>
            <a:fillRect/>
          </a:stretch>
        </p:blipFill>
        <p:spPr>
          <a:xfrm>
            <a:off x="9602492" y="4643132"/>
            <a:ext cx="1524000" cy="1446179"/>
          </a:xfrm>
          <a:prstGeom prst="rect">
            <a:avLst/>
          </a:prstGeom>
        </p:spPr>
      </p:pic>
      <p:pic>
        <p:nvPicPr>
          <p:cNvPr id="24" name="Picture 23">
            <a:extLst>
              <a:ext uri="{FF2B5EF4-FFF2-40B4-BE49-F238E27FC236}">
                <a16:creationId xmlns:a16="http://schemas.microsoft.com/office/drawing/2014/main" id="{1E4E40FC-381E-0046-A424-A3FF4E36285E}"/>
              </a:ext>
            </a:extLst>
          </p:cNvPr>
          <p:cNvPicPr>
            <a:picLocks noChangeAspect="1"/>
          </p:cNvPicPr>
          <p:nvPr/>
        </p:nvPicPr>
        <p:blipFill>
          <a:blip r:embed="rId35"/>
          <a:stretch>
            <a:fillRect/>
          </a:stretch>
        </p:blipFill>
        <p:spPr>
          <a:xfrm>
            <a:off x="5361348" y="4600734"/>
            <a:ext cx="1377142" cy="1371282"/>
          </a:xfrm>
          <a:prstGeom prst="rect">
            <a:avLst/>
          </a:prstGeom>
        </p:spPr>
      </p:pic>
    </p:spTree>
    <p:extLst>
      <p:ext uri="{BB962C8B-B14F-4D97-AF65-F5344CB8AC3E}">
        <p14:creationId xmlns:p14="http://schemas.microsoft.com/office/powerpoint/2010/main" val="485896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310E5-9F26-5847-939A-A0B41223A31F}"/>
              </a:ext>
            </a:extLst>
          </p:cNvPr>
          <p:cNvSpPr>
            <a:spLocks noGrp="1"/>
          </p:cNvSpPr>
          <p:nvPr>
            <p:ph type="title"/>
          </p:nvPr>
        </p:nvSpPr>
        <p:spPr/>
        <p:txBody>
          <a:bodyPr/>
          <a:lstStyle/>
          <a:p>
            <a:r>
              <a:rPr lang="en-US" dirty="0"/>
              <a:t>Brand Colour Quiz</a:t>
            </a:r>
          </a:p>
        </p:txBody>
      </p:sp>
      <p:pic>
        <p:nvPicPr>
          <p:cNvPr id="7" name="Content Placeholder 6">
            <a:extLst>
              <a:ext uri="{FF2B5EF4-FFF2-40B4-BE49-F238E27FC236}">
                <a16:creationId xmlns:a16="http://schemas.microsoft.com/office/drawing/2014/main" id="{50D5E9B7-76D2-9F4C-8F0B-B3D19BA7E053}"/>
              </a:ext>
            </a:extLst>
          </p:cNvPr>
          <p:cNvPicPr>
            <a:picLocks noGrp="1" noChangeAspect="1"/>
          </p:cNvPicPr>
          <p:nvPr>
            <p:ph idx="1"/>
          </p:nvPr>
        </p:nvPicPr>
        <p:blipFill>
          <a:blip r:embed="rId2"/>
          <a:stretch>
            <a:fillRect/>
          </a:stretch>
        </p:blipFill>
        <p:spPr>
          <a:xfrm>
            <a:off x="838200" y="1585119"/>
            <a:ext cx="1751416" cy="986631"/>
          </a:xfrm>
          <a:prstGeom prst="rect">
            <a:avLst/>
          </a:prstGeom>
        </p:spPr>
      </p:pic>
      <p:sp>
        <p:nvSpPr>
          <p:cNvPr id="8" name="TextBox 7">
            <a:extLst>
              <a:ext uri="{FF2B5EF4-FFF2-40B4-BE49-F238E27FC236}">
                <a16:creationId xmlns:a16="http://schemas.microsoft.com/office/drawing/2014/main" id="{45B6F0B6-250F-5C46-BC8A-49CB60B9D399}"/>
              </a:ext>
            </a:extLst>
          </p:cNvPr>
          <p:cNvSpPr txBox="1"/>
          <p:nvPr/>
        </p:nvSpPr>
        <p:spPr>
          <a:xfrm>
            <a:off x="2943225" y="1814513"/>
            <a:ext cx="4872038" cy="369332"/>
          </a:xfrm>
          <a:prstGeom prst="rect">
            <a:avLst/>
          </a:prstGeom>
          <a:noFill/>
        </p:spPr>
        <p:txBody>
          <a:bodyPr wrap="square" rtlCol="0">
            <a:spAutoFit/>
          </a:bodyPr>
          <a:lstStyle/>
          <a:p>
            <a:r>
              <a:rPr lang="en-US" dirty="0"/>
              <a:t>Mobile phone company</a:t>
            </a:r>
          </a:p>
        </p:txBody>
      </p:sp>
      <p:pic>
        <p:nvPicPr>
          <p:cNvPr id="9" name="Picture 8">
            <a:extLst>
              <a:ext uri="{FF2B5EF4-FFF2-40B4-BE49-F238E27FC236}">
                <a16:creationId xmlns:a16="http://schemas.microsoft.com/office/drawing/2014/main" id="{F7F00865-1C69-1B46-A094-33B263DABE2E}"/>
              </a:ext>
            </a:extLst>
          </p:cNvPr>
          <p:cNvPicPr>
            <a:picLocks noChangeAspect="1"/>
          </p:cNvPicPr>
          <p:nvPr/>
        </p:nvPicPr>
        <p:blipFill>
          <a:blip r:embed="rId3"/>
          <a:stretch>
            <a:fillRect/>
          </a:stretch>
        </p:blipFill>
        <p:spPr>
          <a:xfrm>
            <a:off x="838200" y="2910682"/>
            <a:ext cx="1751872" cy="986631"/>
          </a:xfrm>
          <a:prstGeom prst="rect">
            <a:avLst/>
          </a:prstGeom>
        </p:spPr>
      </p:pic>
      <p:sp>
        <p:nvSpPr>
          <p:cNvPr id="10" name="TextBox 9">
            <a:extLst>
              <a:ext uri="{FF2B5EF4-FFF2-40B4-BE49-F238E27FC236}">
                <a16:creationId xmlns:a16="http://schemas.microsoft.com/office/drawing/2014/main" id="{047C3EB1-B761-C24E-BEEA-7BD50EB67004}"/>
              </a:ext>
            </a:extLst>
          </p:cNvPr>
          <p:cNvSpPr txBox="1"/>
          <p:nvPr/>
        </p:nvSpPr>
        <p:spPr>
          <a:xfrm>
            <a:off x="3057525" y="3257550"/>
            <a:ext cx="2728913" cy="371475"/>
          </a:xfrm>
          <a:prstGeom prst="rect">
            <a:avLst/>
          </a:prstGeom>
          <a:noFill/>
        </p:spPr>
        <p:txBody>
          <a:bodyPr wrap="square" rtlCol="0">
            <a:spAutoFit/>
          </a:bodyPr>
          <a:lstStyle/>
          <a:p>
            <a:r>
              <a:rPr lang="en-US" dirty="0"/>
              <a:t>Drink Company</a:t>
            </a:r>
          </a:p>
        </p:txBody>
      </p:sp>
      <p:pic>
        <p:nvPicPr>
          <p:cNvPr id="11" name="Picture 10">
            <a:extLst>
              <a:ext uri="{FF2B5EF4-FFF2-40B4-BE49-F238E27FC236}">
                <a16:creationId xmlns:a16="http://schemas.microsoft.com/office/drawing/2014/main" id="{AE480DBB-69FB-6642-9F3D-DFAE0B597D3E}"/>
              </a:ext>
            </a:extLst>
          </p:cNvPr>
          <p:cNvPicPr>
            <a:picLocks noChangeAspect="1"/>
          </p:cNvPicPr>
          <p:nvPr/>
        </p:nvPicPr>
        <p:blipFill>
          <a:blip r:embed="rId4"/>
          <a:stretch>
            <a:fillRect/>
          </a:stretch>
        </p:blipFill>
        <p:spPr>
          <a:xfrm>
            <a:off x="838200" y="4236246"/>
            <a:ext cx="1754879" cy="986632"/>
          </a:xfrm>
          <a:prstGeom prst="rect">
            <a:avLst/>
          </a:prstGeom>
        </p:spPr>
      </p:pic>
      <p:sp>
        <p:nvSpPr>
          <p:cNvPr id="12" name="TextBox 11">
            <a:extLst>
              <a:ext uri="{FF2B5EF4-FFF2-40B4-BE49-F238E27FC236}">
                <a16:creationId xmlns:a16="http://schemas.microsoft.com/office/drawing/2014/main" id="{6C1F8B22-BCD0-834A-9EB7-DB28AEEBFFF1}"/>
              </a:ext>
            </a:extLst>
          </p:cNvPr>
          <p:cNvSpPr txBox="1"/>
          <p:nvPr/>
        </p:nvSpPr>
        <p:spPr>
          <a:xfrm>
            <a:off x="3057525" y="4586288"/>
            <a:ext cx="2286000" cy="646331"/>
          </a:xfrm>
          <a:prstGeom prst="rect">
            <a:avLst/>
          </a:prstGeom>
          <a:noFill/>
        </p:spPr>
        <p:txBody>
          <a:bodyPr wrap="square" rtlCol="0">
            <a:spAutoFit/>
          </a:bodyPr>
          <a:lstStyle/>
          <a:p>
            <a:r>
              <a:rPr lang="en-US" dirty="0"/>
              <a:t>Food company (confectionary)</a:t>
            </a:r>
          </a:p>
        </p:txBody>
      </p:sp>
      <p:pic>
        <p:nvPicPr>
          <p:cNvPr id="13" name="Picture 12">
            <a:extLst>
              <a:ext uri="{FF2B5EF4-FFF2-40B4-BE49-F238E27FC236}">
                <a16:creationId xmlns:a16="http://schemas.microsoft.com/office/drawing/2014/main" id="{F574D335-E8A7-D74D-947B-A68B2C8FFE66}"/>
              </a:ext>
            </a:extLst>
          </p:cNvPr>
          <p:cNvPicPr>
            <a:picLocks noChangeAspect="1"/>
          </p:cNvPicPr>
          <p:nvPr/>
        </p:nvPicPr>
        <p:blipFill>
          <a:blip r:embed="rId5"/>
          <a:stretch>
            <a:fillRect/>
          </a:stretch>
        </p:blipFill>
        <p:spPr>
          <a:xfrm>
            <a:off x="6096000" y="3249613"/>
            <a:ext cx="1755805" cy="986633"/>
          </a:xfrm>
          <a:prstGeom prst="rect">
            <a:avLst/>
          </a:prstGeom>
        </p:spPr>
      </p:pic>
      <p:sp>
        <p:nvSpPr>
          <p:cNvPr id="14" name="TextBox 13">
            <a:extLst>
              <a:ext uri="{FF2B5EF4-FFF2-40B4-BE49-F238E27FC236}">
                <a16:creationId xmlns:a16="http://schemas.microsoft.com/office/drawing/2014/main" id="{0AB38AB0-937E-9A43-8B59-87CCACA569A8}"/>
              </a:ext>
            </a:extLst>
          </p:cNvPr>
          <p:cNvSpPr txBox="1"/>
          <p:nvPr/>
        </p:nvSpPr>
        <p:spPr>
          <a:xfrm>
            <a:off x="8172450" y="3403997"/>
            <a:ext cx="1771650" cy="646331"/>
          </a:xfrm>
          <a:prstGeom prst="rect">
            <a:avLst/>
          </a:prstGeom>
          <a:noFill/>
        </p:spPr>
        <p:txBody>
          <a:bodyPr wrap="square" rtlCol="0">
            <a:spAutoFit/>
          </a:bodyPr>
          <a:lstStyle/>
          <a:p>
            <a:r>
              <a:rPr lang="en-US" dirty="0"/>
              <a:t>Furniture Company</a:t>
            </a:r>
          </a:p>
        </p:txBody>
      </p:sp>
      <p:pic>
        <p:nvPicPr>
          <p:cNvPr id="15" name="Picture 14">
            <a:extLst>
              <a:ext uri="{FF2B5EF4-FFF2-40B4-BE49-F238E27FC236}">
                <a16:creationId xmlns:a16="http://schemas.microsoft.com/office/drawing/2014/main" id="{09C98FD4-3AB8-0E46-9000-87632295AD1A}"/>
              </a:ext>
            </a:extLst>
          </p:cNvPr>
          <p:cNvPicPr>
            <a:picLocks noChangeAspect="1"/>
          </p:cNvPicPr>
          <p:nvPr/>
        </p:nvPicPr>
        <p:blipFill>
          <a:blip r:embed="rId6"/>
          <a:stretch>
            <a:fillRect/>
          </a:stretch>
        </p:blipFill>
        <p:spPr>
          <a:xfrm>
            <a:off x="6096000" y="1441921"/>
            <a:ext cx="1484344" cy="1114515"/>
          </a:xfrm>
          <a:prstGeom prst="rect">
            <a:avLst/>
          </a:prstGeom>
        </p:spPr>
      </p:pic>
      <p:sp>
        <p:nvSpPr>
          <p:cNvPr id="16" name="TextBox 15">
            <a:extLst>
              <a:ext uri="{FF2B5EF4-FFF2-40B4-BE49-F238E27FC236}">
                <a16:creationId xmlns:a16="http://schemas.microsoft.com/office/drawing/2014/main" id="{3AF452D4-E2B8-D34E-A923-3D42FCF58277}"/>
              </a:ext>
            </a:extLst>
          </p:cNvPr>
          <p:cNvSpPr txBox="1"/>
          <p:nvPr/>
        </p:nvSpPr>
        <p:spPr>
          <a:xfrm>
            <a:off x="8172450" y="1814513"/>
            <a:ext cx="2457450" cy="369332"/>
          </a:xfrm>
          <a:prstGeom prst="rect">
            <a:avLst/>
          </a:prstGeom>
          <a:noFill/>
        </p:spPr>
        <p:txBody>
          <a:bodyPr wrap="square" rtlCol="0">
            <a:spAutoFit/>
          </a:bodyPr>
          <a:lstStyle/>
          <a:p>
            <a:r>
              <a:rPr lang="en-US" dirty="0"/>
              <a:t>Jewelry company</a:t>
            </a:r>
          </a:p>
        </p:txBody>
      </p:sp>
    </p:spTree>
    <p:extLst>
      <p:ext uri="{BB962C8B-B14F-4D97-AF65-F5344CB8AC3E}">
        <p14:creationId xmlns:p14="http://schemas.microsoft.com/office/powerpoint/2010/main" val="1379803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A066-3241-A34F-BB23-67275CEE6CDD}"/>
              </a:ext>
            </a:extLst>
          </p:cNvPr>
          <p:cNvSpPr>
            <a:spLocks noGrp="1"/>
          </p:cNvSpPr>
          <p:nvPr>
            <p:ph type="title"/>
          </p:nvPr>
        </p:nvSpPr>
        <p:spPr/>
        <p:txBody>
          <a:bodyPr/>
          <a:lstStyle/>
          <a:p>
            <a:r>
              <a:rPr lang="en-US" dirty="0"/>
              <a:t>Brand identity Quiz – fonts</a:t>
            </a:r>
          </a:p>
        </p:txBody>
      </p:sp>
      <p:pic>
        <p:nvPicPr>
          <p:cNvPr id="4" name="Content Placeholder 3">
            <a:extLst>
              <a:ext uri="{FF2B5EF4-FFF2-40B4-BE49-F238E27FC236}">
                <a16:creationId xmlns:a16="http://schemas.microsoft.com/office/drawing/2014/main" id="{11214373-511D-DA4F-B30F-797AF0CFBF8B}"/>
              </a:ext>
            </a:extLst>
          </p:cNvPr>
          <p:cNvPicPr>
            <a:picLocks noGrp="1" noChangeAspect="1"/>
          </p:cNvPicPr>
          <p:nvPr>
            <p:ph idx="1"/>
          </p:nvPr>
        </p:nvPicPr>
        <p:blipFill>
          <a:blip r:embed="rId2"/>
          <a:stretch>
            <a:fillRect/>
          </a:stretch>
        </p:blipFill>
        <p:spPr>
          <a:xfrm>
            <a:off x="1814513" y="1727201"/>
            <a:ext cx="2662236" cy="1996677"/>
          </a:xfrm>
          <a:prstGeom prst="rect">
            <a:avLst/>
          </a:prstGeom>
        </p:spPr>
      </p:pic>
      <p:pic>
        <p:nvPicPr>
          <p:cNvPr id="5" name="Picture 4">
            <a:extLst>
              <a:ext uri="{FF2B5EF4-FFF2-40B4-BE49-F238E27FC236}">
                <a16:creationId xmlns:a16="http://schemas.microsoft.com/office/drawing/2014/main" id="{5D4D627A-5B02-8E4A-B951-AB5E9D914243}"/>
              </a:ext>
            </a:extLst>
          </p:cNvPr>
          <p:cNvPicPr>
            <a:picLocks noChangeAspect="1"/>
          </p:cNvPicPr>
          <p:nvPr/>
        </p:nvPicPr>
        <p:blipFill>
          <a:blip r:embed="rId3"/>
          <a:stretch>
            <a:fillRect/>
          </a:stretch>
        </p:blipFill>
        <p:spPr>
          <a:xfrm>
            <a:off x="1814513" y="4208462"/>
            <a:ext cx="2662236" cy="1996677"/>
          </a:xfrm>
          <a:prstGeom prst="rect">
            <a:avLst/>
          </a:prstGeom>
        </p:spPr>
      </p:pic>
      <p:pic>
        <p:nvPicPr>
          <p:cNvPr id="6" name="Picture 5">
            <a:extLst>
              <a:ext uri="{FF2B5EF4-FFF2-40B4-BE49-F238E27FC236}">
                <a16:creationId xmlns:a16="http://schemas.microsoft.com/office/drawing/2014/main" id="{DB8BEC32-A788-D541-AEEF-4E661E95B120}"/>
              </a:ext>
            </a:extLst>
          </p:cNvPr>
          <p:cNvPicPr>
            <a:picLocks noChangeAspect="1"/>
          </p:cNvPicPr>
          <p:nvPr/>
        </p:nvPicPr>
        <p:blipFill>
          <a:blip r:embed="rId4"/>
          <a:stretch>
            <a:fillRect/>
          </a:stretch>
        </p:blipFill>
        <p:spPr>
          <a:xfrm>
            <a:off x="6700838" y="1803400"/>
            <a:ext cx="2560637" cy="1920478"/>
          </a:xfrm>
          <a:prstGeom prst="rect">
            <a:avLst/>
          </a:prstGeom>
        </p:spPr>
      </p:pic>
      <p:pic>
        <p:nvPicPr>
          <p:cNvPr id="7" name="Picture 6">
            <a:extLst>
              <a:ext uri="{FF2B5EF4-FFF2-40B4-BE49-F238E27FC236}">
                <a16:creationId xmlns:a16="http://schemas.microsoft.com/office/drawing/2014/main" id="{7AF55049-7EEC-6947-9035-C279AB781287}"/>
              </a:ext>
            </a:extLst>
          </p:cNvPr>
          <p:cNvPicPr>
            <a:picLocks noChangeAspect="1"/>
          </p:cNvPicPr>
          <p:nvPr/>
        </p:nvPicPr>
        <p:blipFill>
          <a:blip r:embed="rId5"/>
          <a:stretch>
            <a:fillRect/>
          </a:stretch>
        </p:blipFill>
        <p:spPr>
          <a:xfrm>
            <a:off x="6700838" y="4208462"/>
            <a:ext cx="2662236" cy="1996677"/>
          </a:xfrm>
          <a:prstGeom prst="rect">
            <a:avLst/>
          </a:prstGeom>
        </p:spPr>
      </p:pic>
      <p:sp>
        <p:nvSpPr>
          <p:cNvPr id="8" name="TextBox 7">
            <a:extLst>
              <a:ext uri="{FF2B5EF4-FFF2-40B4-BE49-F238E27FC236}">
                <a16:creationId xmlns:a16="http://schemas.microsoft.com/office/drawing/2014/main" id="{D67FFC21-16E3-F549-B5B7-2FCDC21BFB9B}"/>
              </a:ext>
            </a:extLst>
          </p:cNvPr>
          <p:cNvSpPr txBox="1"/>
          <p:nvPr/>
        </p:nvSpPr>
        <p:spPr>
          <a:xfrm>
            <a:off x="4604123" y="2143125"/>
            <a:ext cx="1600200" cy="369332"/>
          </a:xfrm>
          <a:prstGeom prst="rect">
            <a:avLst/>
          </a:prstGeom>
          <a:noFill/>
        </p:spPr>
        <p:txBody>
          <a:bodyPr wrap="square" rtlCol="0">
            <a:spAutoFit/>
          </a:bodyPr>
          <a:lstStyle/>
          <a:p>
            <a:r>
              <a:rPr lang="en-US" dirty="0"/>
              <a:t>Entertainment</a:t>
            </a:r>
          </a:p>
        </p:txBody>
      </p:sp>
      <p:sp>
        <p:nvSpPr>
          <p:cNvPr id="9" name="Rectangle 8">
            <a:extLst>
              <a:ext uri="{FF2B5EF4-FFF2-40B4-BE49-F238E27FC236}">
                <a16:creationId xmlns:a16="http://schemas.microsoft.com/office/drawing/2014/main" id="{05130409-9666-7043-A00C-1F4FE223221B}"/>
              </a:ext>
            </a:extLst>
          </p:cNvPr>
          <p:cNvSpPr/>
          <p:nvPr/>
        </p:nvSpPr>
        <p:spPr>
          <a:xfrm>
            <a:off x="9632950" y="2143125"/>
            <a:ext cx="780983" cy="369332"/>
          </a:xfrm>
          <a:prstGeom prst="rect">
            <a:avLst/>
          </a:prstGeom>
        </p:spPr>
        <p:txBody>
          <a:bodyPr wrap="none">
            <a:spAutoFit/>
          </a:bodyPr>
          <a:lstStyle/>
          <a:p>
            <a:r>
              <a:rPr lang="en-US" dirty="0"/>
              <a:t>Sports</a:t>
            </a:r>
          </a:p>
        </p:txBody>
      </p:sp>
      <p:sp>
        <p:nvSpPr>
          <p:cNvPr id="10" name="Rectangle 9">
            <a:extLst>
              <a:ext uri="{FF2B5EF4-FFF2-40B4-BE49-F238E27FC236}">
                <a16:creationId xmlns:a16="http://schemas.microsoft.com/office/drawing/2014/main" id="{C9EDBE94-9E26-4A48-9EC9-90EE6E6193FA}"/>
              </a:ext>
            </a:extLst>
          </p:cNvPr>
          <p:cNvSpPr/>
          <p:nvPr/>
        </p:nvSpPr>
        <p:spPr>
          <a:xfrm>
            <a:off x="4822486" y="5066266"/>
            <a:ext cx="950004" cy="369332"/>
          </a:xfrm>
          <a:prstGeom prst="rect">
            <a:avLst/>
          </a:prstGeom>
        </p:spPr>
        <p:txBody>
          <a:bodyPr wrap="none">
            <a:spAutoFit/>
          </a:bodyPr>
          <a:lstStyle/>
          <a:p>
            <a:r>
              <a:rPr lang="en-US" dirty="0"/>
              <a:t>Website</a:t>
            </a:r>
          </a:p>
        </p:txBody>
      </p:sp>
      <p:sp>
        <p:nvSpPr>
          <p:cNvPr id="11" name="Rectangle 10">
            <a:extLst>
              <a:ext uri="{FF2B5EF4-FFF2-40B4-BE49-F238E27FC236}">
                <a16:creationId xmlns:a16="http://schemas.microsoft.com/office/drawing/2014/main" id="{C7C794F2-0E2F-1A49-B98F-7EED0148F023}"/>
              </a:ext>
            </a:extLst>
          </p:cNvPr>
          <p:cNvSpPr/>
          <p:nvPr/>
        </p:nvSpPr>
        <p:spPr>
          <a:xfrm>
            <a:off x="9708811" y="5005942"/>
            <a:ext cx="950004" cy="369332"/>
          </a:xfrm>
          <a:prstGeom prst="rect">
            <a:avLst/>
          </a:prstGeom>
        </p:spPr>
        <p:txBody>
          <a:bodyPr wrap="none">
            <a:spAutoFit/>
          </a:bodyPr>
          <a:lstStyle/>
          <a:p>
            <a:r>
              <a:rPr lang="en-US" dirty="0"/>
              <a:t>Website</a:t>
            </a:r>
          </a:p>
        </p:txBody>
      </p:sp>
    </p:spTree>
    <p:extLst>
      <p:ext uri="{BB962C8B-B14F-4D97-AF65-F5344CB8AC3E}">
        <p14:creationId xmlns:p14="http://schemas.microsoft.com/office/powerpoint/2010/main" val="3620350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FCADF-812C-2541-AFDD-D153F845D434}"/>
              </a:ext>
            </a:extLst>
          </p:cNvPr>
          <p:cNvSpPr>
            <a:spLocks noGrp="1"/>
          </p:cNvSpPr>
          <p:nvPr>
            <p:ph type="title"/>
          </p:nvPr>
        </p:nvSpPr>
        <p:spPr/>
        <p:txBody>
          <a:bodyPr/>
          <a:lstStyle/>
          <a:p>
            <a:r>
              <a:rPr lang="en-US" dirty="0"/>
              <a:t>Tone Of Voice Quiz</a:t>
            </a:r>
          </a:p>
        </p:txBody>
      </p:sp>
      <p:sp>
        <p:nvSpPr>
          <p:cNvPr id="3" name="Content Placeholder 2">
            <a:extLst>
              <a:ext uri="{FF2B5EF4-FFF2-40B4-BE49-F238E27FC236}">
                <a16:creationId xmlns:a16="http://schemas.microsoft.com/office/drawing/2014/main" id="{3A6F040A-C608-394E-A074-015F9D921C4F}"/>
              </a:ext>
            </a:extLst>
          </p:cNvPr>
          <p:cNvSpPr>
            <a:spLocks noGrp="1"/>
          </p:cNvSpPr>
          <p:nvPr>
            <p:ph idx="1"/>
          </p:nvPr>
        </p:nvSpPr>
        <p:spPr/>
        <p:txBody>
          <a:bodyPr>
            <a:normAutofit/>
          </a:bodyPr>
          <a:lstStyle/>
          <a:p>
            <a:pPr marL="0" indent="0" fontAlgn="base">
              <a:buNone/>
            </a:pPr>
            <a:r>
              <a:rPr lang="en-GB" sz="1800" dirty="0"/>
              <a:t>This drink tastes of sunshine. Not that watery stuff that you get in the UK for five or six days of the year, but the great, clear, life-affirming rays that you'll only find where these fruits are grown. So even if you've used up your holiday allowance on lots of mini-breaks to Prague and Oslo, you can still find a little bit of the tropics in this recipe. Just close your eyes, whack on the factor 16 and have a mouthful. Il fait soleil.</a:t>
            </a:r>
            <a:r>
              <a:rPr lang="en-US" sz="1800" dirty="0"/>
              <a:t>” </a:t>
            </a:r>
          </a:p>
          <a:p>
            <a:pPr fontAlgn="base"/>
            <a:endParaRPr lang="en-US" dirty="0"/>
          </a:p>
          <a:p>
            <a:pPr marL="0" indent="0" fontAlgn="base">
              <a:buNone/>
            </a:pPr>
            <a:endParaRPr lang="en-GB" dirty="0"/>
          </a:p>
        </p:txBody>
      </p:sp>
      <p:pic>
        <p:nvPicPr>
          <p:cNvPr id="6" name="Picture 5">
            <a:extLst>
              <a:ext uri="{FF2B5EF4-FFF2-40B4-BE49-F238E27FC236}">
                <a16:creationId xmlns:a16="http://schemas.microsoft.com/office/drawing/2014/main" id="{C19B7AE1-49F2-184C-BA17-F387FA822B9A}"/>
              </a:ext>
            </a:extLst>
          </p:cNvPr>
          <p:cNvPicPr>
            <a:picLocks noChangeAspect="1"/>
          </p:cNvPicPr>
          <p:nvPr/>
        </p:nvPicPr>
        <p:blipFill>
          <a:blip r:embed="rId2"/>
          <a:stretch>
            <a:fillRect/>
          </a:stretch>
        </p:blipFill>
        <p:spPr>
          <a:xfrm>
            <a:off x="2414729" y="3211512"/>
            <a:ext cx="4507887" cy="3006725"/>
          </a:xfrm>
          <a:prstGeom prst="rect">
            <a:avLst/>
          </a:prstGeom>
        </p:spPr>
      </p:pic>
      <p:sp>
        <p:nvSpPr>
          <p:cNvPr id="7" name="Rectangle 6">
            <a:extLst>
              <a:ext uri="{FF2B5EF4-FFF2-40B4-BE49-F238E27FC236}">
                <a16:creationId xmlns:a16="http://schemas.microsoft.com/office/drawing/2014/main" id="{0980CF7D-B28F-D84F-B30D-2322E9A0703B}"/>
              </a:ext>
            </a:extLst>
          </p:cNvPr>
          <p:cNvSpPr/>
          <p:nvPr/>
        </p:nvSpPr>
        <p:spPr>
          <a:xfrm>
            <a:off x="4214813" y="5243513"/>
            <a:ext cx="453860" cy="571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57B2C27-C8D8-C840-9283-1B9AB5297F08}"/>
              </a:ext>
            </a:extLst>
          </p:cNvPr>
          <p:cNvSpPr/>
          <p:nvPr/>
        </p:nvSpPr>
        <p:spPr>
          <a:xfrm>
            <a:off x="4367212" y="5072063"/>
            <a:ext cx="1247775"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42BCEF7E-B7AE-9A45-8853-0B24B9D00877}"/>
              </a:ext>
            </a:extLst>
          </p:cNvPr>
          <p:cNvSpPr/>
          <p:nvPr/>
        </p:nvSpPr>
        <p:spPr>
          <a:xfrm>
            <a:off x="4367213" y="5395913"/>
            <a:ext cx="453860" cy="571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25CD2C3D-4AF7-1046-911D-F90E487A5FCB}"/>
              </a:ext>
            </a:extLst>
          </p:cNvPr>
          <p:cNvPicPr>
            <a:picLocks noChangeAspect="1"/>
          </p:cNvPicPr>
          <p:nvPr/>
        </p:nvPicPr>
        <p:blipFill>
          <a:blip r:embed="rId3"/>
          <a:stretch>
            <a:fillRect/>
          </a:stretch>
        </p:blipFill>
        <p:spPr>
          <a:xfrm>
            <a:off x="7598747" y="2971800"/>
            <a:ext cx="3231292" cy="3886200"/>
          </a:xfrm>
          <a:prstGeom prst="rect">
            <a:avLst/>
          </a:prstGeom>
        </p:spPr>
      </p:pic>
      <p:sp>
        <p:nvSpPr>
          <p:cNvPr id="12" name="Rectangle 11">
            <a:extLst>
              <a:ext uri="{FF2B5EF4-FFF2-40B4-BE49-F238E27FC236}">
                <a16:creationId xmlns:a16="http://schemas.microsoft.com/office/drawing/2014/main" id="{0F8F7DAA-D145-6842-8CFF-B15971489314}"/>
              </a:ext>
            </a:extLst>
          </p:cNvPr>
          <p:cNvSpPr/>
          <p:nvPr/>
        </p:nvSpPr>
        <p:spPr>
          <a:xfrm>
            <a:off x="7598747" y="2971800"/>
            <a:ext cx="1247775"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BF73173-1C3E-A747-B854-72966250B32B}"/>
              </a:ext>
            </a:extLst>
          </p:cNvPr>
          <p:cNvSpPr/>
          <p:nvPr/>
        </p:nvSpPr>
        <p:spPr>
          <a:xfrm>
            <a:off x="10291763" y="6149975"/>
            <a:ext cx="30146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00163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C6487-2ACC-8547-9B10-E29EF50D8A45}"/>
              </a:ext>
            </a:extLst>
          </p:cNvPr>
          <p:cNvSpPr>
            <a:spLocks noGrp="1"/>
          </p:cNvSpPr>
          <p:nvPr>
            <p:ph type="title"/>
          </p:nvPr>
        </p:nvSpPr>
        <p:spPr/>
        <p:txBody>
          <a:bodyPr/>
          <a:lstStyle/>
          <a:p>
            <a:r>
              <a:rPr lang="en-US" dirty="0"/>
              <a:t>Brand guidelines </a:t>
            </a:r>
          </a:p>
        </p:txBody>
      </p:sp>
      <p:sp>
        <p:nvSpPr>
          <p:cNvPr id="3" name="Content Placeholder 2">
            <a:extLst>
              <a:ext uri="{FF2B5EF4-FFF2-40B4-BE49-F238E27FC236}">
                <a16:creationId xmlns:a16="http://schemas.microsoft.com/office/drawing/2014/main" id="{5676975D-9D1E-5248-816D-A8BCF6BE111E}"/>
              </a:ext>
            </a:extLst>
          </p:cNvPr>
          <p:cNvSpPr>
            <a:spLocks noGrp="1"/>
          </p:cNvSpPr>
          <p:nvPr>
            <p:ph idx="1"/>
          </p:nvPr>
        </p:nvSpPr>
        <p:spPr/>
        <p:txBody>
          <a:bodyPr>
            <a:normAutofit lnSpcReduction="10000"/>
          </a:bodyPr>
          <a:lstStyle/>
          <a:p>
            <a:r>
              <a:rPr lang="en-US" dirty="0"/>
              <a:t>Many companies have brand guidelines</a:t>
            </a:r>
          </a:p>
          <a:p>
            <a:r>
              <a:rPr lang="en-US" dirty="0"/>
              <a:t>They contain a set of rules about how your brand works</a:t>
            </a:r>
          </a:p>
          <a:p>
            <a:r>
              <a:rPr lang="en-US" dirty="0"/>
              <a:t>They may include: </a:t>
            </a:r>
          </a:p>
          <a:p>
            <a:pPr marL="457200" lvl="1" indent="0">
              <a:buNone/>
            </a:pPr>
            <a:r>
              <a:rPr lang="en-US" dirty="0"/>
              <a:t>-Fonts</a:t>
            </a:r>
          </a:p>
          <a:p>
            <a:pPr marL="457200" lvl="1" indent="0">
              <a:buNone/>
            </a:pPr>
            <a:r>
              <a:rPr lang="en-US" dirty="0"/>
              <a:t>-Colour pallet</a:t>
            </a:r>
          </a:p>
          <a:p>
            <a:pPr lvl="1">
              <a:buFontTx/>
              <a:buChar char="-"/>
            </a:pPr>
            <a:r>
              <a:rPr lang="en-US" dirty="0"/>
              <a:t>Logo</a:t>
            </a:r>
          </a:p>
          <a:p>
            <a:pPr lvl="1">
              <a:buFontTx/>
              <a:buChar char="-"/>
            </a:pPr>
            <a:r>
              <a:rPr lang="en-US" dirty="0"/>
              <a:t>Image style</a:t>
            </a:r>
          </a:p>
          <a:p>
            <a:pPr lvl="1">
              <a:buFontTx/>
              <a:buChar char="-"/>
            </a:pPr>
            <a:r>
              <a:rPr lang="en-US" dirty="0"/>
              <a:t>Brand Personality</a:t>
            </a:r>
          </a:p>
          <a:p>
            <a:pPr lvl="1">
              <a:buFontTx/>
              <a:buChar char="-"/>
            </a:pPr>
            <a:r>
              <a:rPr lang="en-US" dirty="0"/>
              <a:t>Vision </a:t>
            </a:r>
          </a:p>
          <a:p>
            <a:pPr lvl="1">
              <a:buFontTx/>
              <a:buChar char="-"/>
            </a:pPr>
            <a:r>
              <a:rPr lang="en-US" dirty="0"/>
              <a:t>Messaging </a:t>
            </a:r>
          </a:p>
          <a:p>
            <a:pPr lvl="1">
              <a:buFontTx/>
              <a:buChar char="-"/>
            </a:pPr>
            <a:r>
              <a:rPr lang="en-US" dirty="0"/>
              <a:t>Tone Of Voice</a:t>
            </a:r>
          </a:p>
          <a:p>
            <a:endParaRPr lang="en-US" dirty="0"/>
          </a:p>
          <a:p>
            <a:endParaRPr lang="en-US" dirty="0"/>
          </a:p>
        </p:txBody>
      </p:sp>
    </p:spTree>
    <p:extLst>
      <p:ext uri="{BB962C8B-B14F-4D97-AF65-F5344CB8AC3E}">
        <p14:creationId xmlns:p14="http://schemas.microsoft.com/office/powerpoint/2010/main" val="11426572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Brand Guardianship Quiz </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pPr marL="0" indent="0">
              <a:buNone/>
            </a:pPr>
            <a:r>
              <a:rPr lang="en-US" dirty="0"/>
              <a:t>1) </a:t>
            </a:r>
          </a:p>
        </p:txBody>
      </p:sp>
      <p:pic>
        <p:nvPicPr>
          <p:cNvPr id="4" name="Picture 3">
            <a:extLst>
              <a:ext uri="{FF2B5EF4-FFF2-40B4-BE49-F238E27FC236}">
                <a16:creationId xmlns:a16="http://schemas.microsoft.com/office/drawing/2014/main" id="{82C2EA2E-F675-1141-8468-082B4B8E29AF}"/>
              </a:ext>
            </a:extLst>
          </p:cNvPr>
          <p:cNvPicPr>
            <a:picLocks noChangeAspect="1"/>
          </p:cNvPicPr>
          <p:nvPr/>
        </p:nvPicPr>
        <p:blipFill rotWithShape="1">
          <a:blip r:embed="rId2"/>
          <a:srcRect l="53055" t="36127" b="35974"/>
          <a:stretch/>
        </p:blipFill>
        <p:spPr>
          <a:xfrm>
            <a:off x="1113904" y="1690688"/>
            <a:ext cx="4173451" cy="1512917"/>
          </a:xfrm>
          <a:prstGeom prst="rect">
            <a:avLst/>
          </a:prstGeom>
        </p:spPr>
      </p:pic>
      <p:pic>
        <p:nvPicPr>
          <p:cNvPr id="5" name="Picture 4">
            <a:extLst>
              <a:ext uri="{FF2B5EF4-FFF2-40B4-BE49-F238E27FC236}">
                <a16:creationId xmlns:a16="http://schemas.microsoft.com/office/drawing/2014/main" id="{BA4DE991-D905-F648-9E29-376A8C6CAA3B}"/>
              </a:ext>
            </a:extLst>
          </p:cNvPr>
          <p:cNvPicPr>
            <a:picLocks noChangeAspect="1"/>
          </p:cNvPicPr>
          <p:nvPr/>
        </p:nvPicPr>
        <p:blipFill>
          <a:blip r:embed="rId3"/>
          <a:stretch>
            <a:fillRect/>
          </a:stretch>
        </p:blipFill>
        <p:spPr>
          <a:xfrm>
            <a:off x="6096000" y="1278746"/>
            <a:ext cx="3479800" cy="2336800"/>
          </a:xfrm>
          <a:prstGeom prst="rect">
            <a:avLst/>
          </a:prstGeom>
        </p:spPr>
      </p:pic>
      <p:sp>
        <p:nvSpPr>
          <p:cNvPr id="6" name="Content Placeholder 2">
            <a:extLst>
              <a:ext uri="{FF2B5EF4-FFF2-40B4-BE49-F238E27FC236}">
                <a16:creationId xmlns:a16="http://schemas.microsoft.com/office/drawing/2014/main" id="{6C6CF35A-313F-CF4D-ADEF-751C823A38C4}"/>
              </a:ext>
            </a:extLst>
          </p:cNvPr>
          <p:cNvSpPr txBox="1">
            <a:spLocks/>
          </p:cNvSpPr>
          <p:nvPr/>
        </p:nvSpPr>
        <p:spPr>
          <a:xfrm>
            <a:off x="838200" y="182245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1) </a:t>
            </a:r>
          </a:p>
        </p:txBody>
      </p:sp>
      <p:pic>
        <p:nvPicPr>
          <p:cNvPr id="7" name="Picture 6">
            <a:extLst>
              <a:ext uri="{FF2B5EF4-FFF2-40B4-BE49-F238E27FC236}">
                <a16:creationId xmlns:a16="http://schemas.microsoft.com/office/drawing/2014/main" id="{861AEC5C-62E7-1A45-BB28-61D456A11E4E}"/>
              </a:ext>
            </a:extLst>
          </p:cNvPr>
          <p:cNvPicPr>
            <a:picLocks noChangeAspect="1"/>
          </p:cNvPicPr>
          <p:nvPr/>
        </p:nvPicPr>
        <p:blipFill>
          <a:blip r:embed="rId4"/>
          <a:stretch>
            <a:fillRect/>
          </a:stretch>
        </p:blipFill>
        <p:spPr>
          <a:xfrm>
            <a:off x="4130904" y="3468205"/>
            <a:ext cx="3930191" cy="2945807"/>
          </a:xfrm>
          <a:prstGeom prst="rect">
            <a:avLst/>
          </a:prstGeom>
        </p:spPr>
      </p:pic>
    </p:spTree>
    <p:extLst>
      <p:ext uri="{BB962C8B-B14F-4D97-AF65-F5344CB8AC3E}">
        <p14:creationId xmlns:p14="http://schemas.microsoft.com/office/powerpoint/2010/main" val="858334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Target Audience</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Identifying a target audience is crucial to brand development</a:t>
            </a:r>
          </a:p>
          <a:p>
            <a:r>
              <a:rPr lang="en-US" dirty="0"/>
              <a:t>The better you understand your target audience the more powerful your brand positioning</a:t>
            </a:r>
          </a:p>
          <a:p>
            <a:r>
              <a:rPr lang="en-US" dirty="0"/>
              <a:t>Often a brand will use ’personas’ to bring a target audience to life</a:t>
            </a:r>
          </a:p>
          <a:p>
            <a:r>
              <a:rPr lang="en-US" dirty="0"/>
              <a:t>Some brands have multiple target segments</a:t>
            </a:r>
          </a:p>
          <a:p>
            <a:endParaRPr lang="en-US" dirty="0"/>
          </a:p>
          <a:p>
            <a:endParaRPr lang="en-US" dirty="0"/>
          </a:p>
        </p:txBody>
      </p:sp>
    </p:spTree>
    <p:extLst>
      <p:ext uri="{BB962C8B-B14F-4D97-AF65-F5344CB8AC3E}">
        <p14:creationId xmlns:p14="http://schemas.microsoft.com/office/powerpoint/2010/main" val="4652901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8460F-E8E9-B74B-8DD2-ED1064A1AB89}"/>
              </a:ext>
            </a:extLst>
          </p:cNvPr>
          <p:cNvSpPr>
            <a:spLocks noGrp="1"/>
          </p:cNvSpPr>
          <p:nvPr>
            <p:ph type="title"/>
          </p:nvPr>
        </p:nvSpPr>
        <p:spPr/>
        <p:txBody>
          <a:bodyPr/>
          <a:lstStyle/>
          <a:p>
            <a:r>
              <a:rPr lang="en-US" dirty="0"/>
              <a:t>Exercise</a:t>
            </a:r>
          </a:p>
        </p:txBody>
      </p:sp>
      <p:pic>
        <p:nvPicPr>
          <p:cNvPr id="8" name="Content Placeholder 7">
            <a:extLst>
              <a:ext uri="{FF2B5EF4-FFF2-40B4-BE49-F238E27FC236}">
                <a16:creationId xmlns:a16="http://schemas.microsoft.com/office/drawing/2014/main" id="{33B47ECF-865E-9D41-9C3D-B2418E91AEB6}"/>
              </a:ext>
            </a:extLst>
          </p:cNvPr>
          <p:cNvPicPr>
            <a:picLocks noGrp="1" noChangeAspect="1"/>
          </p:cNvPicPr>
          <p:nvPr>
            <p:ph idx="1"/>
          </p:nvPr>
        </p:nvPicPr>
        <p:blipFill>
          <a:blip r:embed="rId2"/>
          <a:stretch>
            <a:fillRect/>
          </a:stretch>
        </p:blipFill>
        <p:spPr>
          <a:xfrm>
            <a:off x="838200" y="2508260"/>
            <a:ext cx="7175106" cy="3818361"/>
          </a:xfrm>
        </p:spPr>
      </p:pic>
      <p:sp>
        <p:nvSpPr>
          <p:cNvPr id="9" name="TextBox 8">
            <a:extLst>
              <a:ext uri="{FF2B5EF4-FFF2-40B4-BE49-F238E27FC236}">
                <a16:creationId xmlns:a16="http://schemas.microsoft.com/office/drawing/2014/main" id="{A8C501B6-F372-0746-80CF-52BCDB75A5E1}"/>
              </a:ext>
            </a:extLst>
          </p:cNvPr>
          <p:cNvSpPr txBox="1"/>
          <p:nvPr/>
        </p:nvSpPr>
        <p:spPr>
          <a:xfrm>
            <a:off x="838200" y="1795549"/>
            <a:ext cx="10101349" cy="369332"/>
          </a:xfrm>
          <a:prstGeom prst="rect">
            <a:avLst/>
          </a:prstGeom>
          <a:noFill/>
        </p:spPr>
        <p:txBody>
          <a:bodyPr wrap="square" rtlCol="0">
            <a:spAutoFit/>
          </a:bodyPr>
          <a:lstStyle/>
          <a:p>
            <a:r>
              <a:rPr lang="en-US" dirty="0"/>
              <a:t>Take a look at Prettylittlething.com. Who is the audience? How has the brand ‘spoken’ to that audience? </a:t>
            </a:r>
          </a:p>
        </p:txBody>
      </p:sp>
    </p:spTree>
    <p:extLst>
      <p:ext uri="{BB962C8B-B14F-4D97-AF65-F5344CB8AC3E}">
        <p14:creationId xmlns:p14="http://schemas.microsoft.com/office/powerpoint/2010/main" val="3190241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Brand Propositions</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What messages, claims or offers  set you apart from the competition?</a:t>
            </a:r>
          </a:p>
          <a:p>
            <a:r>
              <a:rPr lang="en-US" dirty="0"/>
              <a:t>Customer first, established for 20 years, cheaper pricing </a:t>
            </a:r>
          </a:p>
        </p:txBody>
      </p:sp>
      <p:sp>
        <p:nvSpPr>
          <p:cNvPr id="4" name="Rectangle 3">
            <a:extLst>
              <a:ext uri="{FF2B5EF4-FFF2-40B4-BE49-F238E27FC236}">
                <a16:creationId xmlns:a16="http://schemas.microsoft.com/office/drawing/2014/main" id="{0F9C5589-3F13-894D-86D9-560461AA6397}"/>
              </a:ext>
            </a:extLst>
          </p:cNvPr>
          <p:cNvSpPr/>
          <p:nvPr/>
        </p:nvSpPr>
        <p:spPr>
          <a:xfrm>
            <a:off x="838201" y="3244333"/>
            <a:ext cx="5958504" cy="769441"/>
          </a:xfrm>
          <a:prstGeom prst="rect">
            <a:avLst/>
          </a:prstGeom>
        </p:spPr>
        <p:txBody>
          <a:bodyPr wrap="square">
            <a:spAutoFit/>
          </a:bodyPr>
          <a:lstStyle/>
          <a:p>
            <a:r>
              <a:rPr lang="en-US" sz="4400" dirty="0">
                <a:latin typeface="+mj-lt"/>
              </a:rPr>
              <a:t>Brand Values</a:t>
            </a:r>
            <a:endParaRPr lang="en-US" sz="4400" b="1" dirty="0">
              <a:latin typeface="+mj-lt"/>
              <a:cs typeface="Calibri" panose="020F0502020204030204" pitchFamily="34" charset="0"/>
            </a:endParaRPr>
          </a:p>
        </p:txBody>
      </p:sp>
      <p:sp>
        <p:nvSpPr>
          <p:cNvPr id="5" name="Rectangle 4">
            <a:extLst>
              <a:ext uri="{FF2B5EF4-FFF2-40B4-BE49-F238E27FC236}">
                <a16:creationId xmlns:a16="http://schemas.microsoft.com/office/drawing/2014/main" id="{919725D2-749A-D64D-82B5-EE2BBAEFDCDB}"/>
              </a:ext>
            </a:extLst>
          </p:cNvPr>
          <p:cNvSpPr/>
          <p:nvPr/>
        </p:nvSpPr>
        <p:spPr>
          <a:xfrm>
            <a:off x="838199" y="4424740"/>
            <a:ext cx="8688186" cy="523220"/>
          </a:xfrm>
          <a:prstGeom prst="rect">
            <a:avLst/>
          </a:prstGeom>
        </p:spPr>
        <p:txBody>
          <a:bodyPr wrap="square">
            <a:spAutoFit/>
          </a:bodyPr>
          <a:lstStyle/>
          <a:p>
            <a:r>
              <a:rPr lang="en-US" sz="2800" dirty="0"/>
              <a:t>How you behave and what you stand for?</a:t>
            </a:r>
          </a:p>
        </p:txBody>
      </p:sp>
    </p:spTree>
    <p:extLst>
      <p:ext uri="{BB962C8B-B14F-4D97-AF65-F5344CB8AC3E}">
        <p14:creationId xmlns:p14="http://schemas.microsoft.com/office/powerpoint/2010/main" val="16906657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Brand Essence</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What do people say about you. E.g. VW – German engineering?</a:t>
            </a:r>
          </a:p>
          <a:p>
            <a:endParaRPr lang="en-US" dirty="0"/>
          </a:p>
          <a:p>
            <a:pPr marL="0" indent="0">
              <a:buNone/>
            </a:pPr>
            <a:r>
              <a:rPr lang="en-US" b="1" u="sng" dirty="0"/>
              <a:t>Exercise </a:t>
            </a:r>
          </a:p>
          <a:p>
            <a:pPr marL="0" indent="0">
              <a:buNone/>
            </a:pPr>
            <a:endParaRPr lang="en-US" dirty="0"/>
          </a:p>
          <a:p>
            <a:pPr marL="0" indent="0">
              <a:buNone/>
            </a:pPr>
            <a:r>
              <a:rPr lang="en-US" dirty="0"/>
              <a:t>Write 5 words about the following brand. Has anyone else written the same thing?</a:t>
            </a:r>
          </a:p>
        </p:txBody>
      </p:sp>
      <p:pic>
        <p:nvPicPr>
          <p:cNvPr id="4" name="Picture 3">
            <a:extLst>
              <a:ext uri="{FF2B5EF4-FFF2-40B4-BE49-F238E27FC236}">
                <a16:creationId xmlns:a16="http://schemas.microsoft.com/office/drawing/2014/main" id="{82A70AC1-F149-0A42-ACD5-227C7F0CDBF5}"/>
              </a:ext>
            </a:extLst>
          </p:cNvPr>
          <p:cNvPicPr>
            <a:picLocks noChangeAspect="1"/>
          </p:cNvPicPr>
          <p:nvPr/>
        </p:nvPicPr>
        <p:blipFill>
          <a:blip r:embed="rId2"/>
          <a:stretch>
            <a:fillRect/>
          </a:stretch>
        </p:blipFill>
        <p:spPr>
          <a:xfrm>
            <a:off x="4970953" y="4491528"/>
            <a:ext cx="2250093" cy="2250093"/>
          </a:xfrm>
          <a:prstGeom prst="rect">
            <a:avLst/>
          </a:prstGeom>
        </p:spPr>
      </p:pic>
    </p:spTree>
    <p:extLst>
      <p:ext uri="{BB962C8B-B14F-4D97-AF65-F5344CB8AC3E}">
        <p14:creationId xmlns:p14="http://schemas.microsoft.com/office/powerpoint/2010/main" val="3763317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ABF41-F253-0248-AFE3-3E9663B06682}"/>
              </a:ext>
            </a:extLst>
          </p:cNvPr>
          <p:cNvSpPr>
            <a:spLocks noGrp="1"/>
          </p:cNvSpPr>
          <p:nvPr>
            <p:ph type="title"/>
          </p:nvPr>
        </p:nvSpPr>
        <p:spPr/>
        <p:txBody>
          <a:bodyPr/>
          <a:lstStyle/>
          <a:p>
            <a:r>
              <a:rPr lang="en-US" dirty="0"/>
              <a:t>Brand tracking </a:t>
            </a:r>
          </a:p>
        </p:txBody>
      </p:sp>
      <p:sp>
        <p:nvSpPr>
          <p:cNvPr id="3" name="Content Placeholder 2">
            <a:extLst>
              <a:ext uri="{FF2B5EF4-FFF2-40B4-BE49-F238E27FC236}">
                <a16:creationId xmlns:a16="http://schemas.microsoft.com/office/drawing/2014/main" id="{61216402-9E2B-EA49-AEBC-7C94ED6AAD2F}"/>
              </a:ext>
            </a:extLst>
          </p:cNvPr>
          <p:cNvSpPr>
            <a:spLocks noGrp="1"/>
          </p:cNvSpPr>
          <p:nvPr>
            <p:ph idx="1"/>
          </p:nvPr>
        </p:nvSpPr>
        <p:spPr/>
        <p:txBody>
          <a:bodyPr/>
          <a:lstStyle/>
          <a:p>
            <a:r>
              <a:rPr lang="en-US" dirty="0"/>
              <a:t>Brand awareness</a:t>
            </a:r>
          </a:p>
          <a:p>
            <a:r>
              <a:rPr lang="en-US" dirty="0"/>
              <a:t>Likeability</a:t>
            </a:r>
          </a:p>
          <a:p>
            <a:r>
              <a:rPr lang="en-US" dirty="0"/>
              <a:t>Competitor analysis</a:t>
            </a:r>
          </a:p>
          <a:p>
            <a:r>
              <a:rPr lang="en-US" dirty="0"/>
              <a:t>Preference</a:t>
            </a:r>
          </a:p>
          <a:p>
            <a:r>
              <a:rPr lang="en-US" dirty="0"/>
              <a:t>Performance against competitors</a:t>
            </a:r>
          </a:p>
          <a:p>
            <a:r>
              <a:rPr lang="en-US" dirty="0"/>
              <a:t>Market share</a:t>
            </a:r>
          </a:p>
          <a:p>
            <a:pPr marL="0" indent="0">
              <a:buNone/>
            </a:pPr>
            <a:endParaRPr lang="en-US" dirty="0"/>
          </a:p>
        </p:txBody>
      </p:sp>
    </p:spTree>
    <p:extLst>
      <p:ext uri="{BB962C8B-B14F-4D97-AF65-F5344CB8AC3E}">
        <p14:creationId xmlns:p14="http://schemas.microsoft.com/office/powerpoint/2010/main" val="2104941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D55EA-1B85-184D-8C39-70BAF46CF0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2D3AE75-ECB5-9F49-ABC6-FE043180A9A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62534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440</TotalTime>
  <Words>947</Words>
  <Application>Microsoft Macintosh PowerPoint</Application>
  <PresentationFormat>Widescreen</PresentationFormat>
  <Paragraphs>151</Paragraphs>
  <Slides>34</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Office Theme</vt:lpstr>
      <vt:lpstr>Offline Advertising And Brand </vt:lpstr>
      <vt:lpstr>Out Of Home (OOH) </vt:lpstr>
      <vt:lpstr>PowerPoint Presentation</vt:lpstr>
      <vt:lpstr>PowerPoint Presentation</vt:lpstr>
      <vt:lpstr>Radio</vt:lpstr>
      <vt:lpstr>PowerPoint Presentation</vt:lpstr>
      <vt:lpstr>PowerPoint Presentation</vt:lpstr>
      <vt:lpstr>Radio Creative</vt:lpstr>
      <vt:lpstr>Now your turn </vt:lpstr>
      <vt:lpstr>Negotiations</vt:lpstr>
      <vt:lpstr>How</vt:lpstr>
      <vt:lpstr>Promotions</vt:lpstr>
      <vt:lpstr>Examples of promotional campaigns</vt:lpstr>
      <vt:lpstr>Promotional Examples</vt:lpstr>
      <vt:lpstr>Inspiration</vt:lpstr>
      <vt:lpstr>Brand</vt:lpstr>
      <vt:lpstr>Discussion</vt:lpstr>
      <vt:lpstr>Brand/Branding Definition</vt:lpstr>
      <vt:lpstr>Which would you like? Guess the price of each product</vt:lpstr>
      <vt:lpstr>Why does brand matter?</vt:lpstr>
      <vt:lpstr>Brand Pillars</vt:lpstr>
      <vt:lpstr>Brand identity</vt:lpstr>
      <vt:lpstr>Brand Identity Quiz</vt:lpstr>
      <vt:lpstr>Brand Colour Quiz</vt:lpstr>
      <vt:lpstr>Brand identity Quiz – fonts</vt:lpstr>
      <vt:lpstr>Tone Of Voice Quiz</vt:lpstr>
      <vt:lpstr>Brand guidelines </vt:lpstr>
      <vt:lpstr>Brand Guardianship Quiz </vt:lpstr>
      <vt:lpstr>Target Audience</vt:lpstr>
      <vt:lpstr>Exercise</vt:lpstr>
      <vt:lpstr>Brand Propositions</vt:lpstr>
      <vt:lpstr>Brand Essence</vt:lpstr>
      <vt:lpstr>Brand tracking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Offline Communication Channels </dc:title>
  <dc:creator>Shahida Sofan</dc:creator>
  <cp:lastModifiedBy>Shahida Sofan</cp:lastModifiedBy>
  <cp:revision>7</cp:revision>
  <dcterms:created xsi:type="dcterms:W3CDTF">2021-02-15T13:48:55Z</dcterms:created>
  <dcterms:modified xsi:type="dcterms:W3CDTF">2021-02-15T21:09:49Z</dcterms:modified>
</cp:coreProperties>
</file>