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8"/>
  </p:notesMasterIdLst>
  <p:handoutMasterIdLst>
    <p:handoutMasterId r:id="rId9"/>
  </p:handoutMasterIdLst>
  <p:sldIdLst>
    <p:sldId id="1057" r:id="rId4"/>
    <p:sldId id="1059" r:id="rId5"/>
    <p:sldId id="1061" r:id="rId6"/>
    <p:sldId id="1060" r:id="rId7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A94"/>
    <a:srgbClr val="FFFFD3"/>
    <a:srgbClr val="FFE8F3"/>
    <a:srgbClr val="B3ECE5"/>
    <a:srgbClr val="E3FAC8"/>
    <a:srgbClr val="BDC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589"/>
    <p:restoredTop sz="79280" autoAdjust="0"/>
  </p:normalViewPr>
  <p:slideViewPr>
    <p:cSldViewPr snapToGrid="0" snapToObjects="1">
      <p:cViewPr varScale="1">
        <p:scale>
          <a:sx n="84" d="100"/>
          <a:sy n="84" d="100"/>
        </p:scale>
        <p:origin x="60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4/15/24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4/15/24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4/15/24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4/15/24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4/15/24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4/15/24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4/15/24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1B2AF81-A533-EB40-9690-600544B63E4E}"/>
              </a:ext>
            </a:extLst>
          </p:cNvPr>
          <p:cNvSpPr/>
          <p:nvPr/>
        </p:nvSpPr>
        <p:spPr>
          <a:xfrm>
            <a:off x="886336" y="483533"/>
            <a:ext cx="10436984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Gwersi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mini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meicro</a:t>
            </a:r>
            <a:endParaRPr lang="en-US" sz="3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6" name="Content Placeholder 8">
            <a:extLst>
              <a:ext uri="{FF2B5EF4-FFF2-40B4-BE49-F238E27FC236}">
                <a16:creationId xmlns:a16="http://schemas.microsoft.com/office/drawing/2014/main" id="{77971BD2-D522-0F45-80C8-0665DACA7BB1}"/>
              </a:ext>
            </a:extLst>
          </p:cNvPr>
          <p:cNvSpPr txBox="1">
            <a:spLocks/>
          </p:cNvSpPr>
          <p:nvPr/>
        </p:nvSpPr>
        <p:spPr>
          <a:xfrm>
            <a:off x="426720" y="1544699"/>
            <a:ext cx="11460480" cy="4884320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grwpiau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dewiswch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fat neu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adnodd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Defnyddiwch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patrymau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eleni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holi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‘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dysgwyr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’ am y mat. </a:t>
            </a:r>
          </a:p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Cofiwch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agor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choli’r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sesiwn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briodol</a:t>
            </a:r>
            <a:endParaRPr lang="en-US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Gofynnwch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gwestiynau</a:t>
            </a:r>
            <a:endParaRPr lang="en-US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*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Defnyddiwch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amrywiaeth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eiriau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clod.</a:t>
            </a:r>
          </a:p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US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endParaRPr lang="en-US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i="1" dirty="0">
                <a:latin typeface="Cavolini" panose="03000502040302020204" pitchFamily="66" charset="0"/>
                <a:cs typeface="Cavolini" panose="03000502040302020204" pitchFamily="66" charset="0"/>
              </a:rPr>
              <a:t>In groups, choose one mat or resource each. Use the patterns we have looked throughout the year to ask the ’learners’ questions about the mat.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i="1" dirty="0">
                <a:latin typeface="Cavolini" panose="03000502040302020204" pitchFamily="66" charset="0"/>
                <a:cs typeface="Cavolini" panose="03000502040302020204" pitchFamily="66" charset="0"/>
              </a:rPr>
              <a:t>Remember to open and close the session appropriately (use the language mat to help you)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i="1" dirty="0">
                <a:latin typeface="Cavolini" panose="03000502040302020204" pitchFamily="66" charset="0"/>
                <a:cs typeface="Cavolini" panose="03000502040302020204" pitchFamily="66" charset="0"/>
              </a:rPr>
              <a:t>Ask questions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i="1" dirty="0">
                <a:latin typeface="Cavolini" panose="03000502040302020204" pitchFamily="66" charset="0"/>
                <a:cs typeface="Cavolini" panose="03000502040302020204" pitchFamily="66" charset="0"/>
              </a:rPr>
              <a:t>Give feedback and use a variety of praise words.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95934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94C766-A2B8-194A-BD42-C3EF2A57E2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82437">
            <a:off x="10511233" y="495223"/>
            <a:ext cx="1547783" cy="10946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B274E8-718F-7E4E-9D5B-E229187276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14700">
            <a:off x="10673365" y="1446527"/>
            <a:ext cx="1518603" cy="10638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27B48A-9C50-E048-9ADE-61D9850F17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280278">
            <a:off x="9263576" y="380672"/>
            <a:ext cx="1221675" cy="17219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44AA7B-53B4-DC49-9440-C8C0AC7ED1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84458">
            <a:off x="9597160" y="1644391"/>
            <a:ext cx="1713892" cy="1218938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16AE5F2-1AA4-974D-B023-7BB4CEFF019D}"/>
              </a:ext>
            </a:extLst>
          </p:cNvPr>
          <p:cNvSpPr/>
          <p:nvPr/>
        </p:nvSpPr>
        <p:spPr>
          <a:xfrm>
            <a:off x="572475" y="250458"/>
            <a:ext cx="9065930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  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syml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i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  Simple questions</a:t>
            </a: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DC03FC0E-1124-9847-9FBB-CCF94652ADD4}"/>
              </a:ext>
            </a:extLst>
          </p:cNvPr>
          <p:cNvSpPr txBox="1">
            <a:spLocks/>
          </p:cNvSpPr>
          <p:nvPr/>
        </p:nvSpPr>
        <p:spPr>
          <a:xfrm>
            <a:off x="1281204" y="374745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4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07CAF48-2AF8-034A-B0D2-D0891FCC5B5F}"/>
              </a:ext>
            </a:extLst>
          </p:cNvPr>
          <p:cNvSpPr/>
          <p:nvPr/>
        </p:nvSpPr>
        <p:spPr>
          <a:xfrm>
            <a:off x="1270030" y="2827227"/>
            <a:ext cx="8426894" cy="1148639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hon?     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rhain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(What’s this?)       (What’s this?)      (What are these?)</a:t>
            </a:r>
          </a:p>
          <a:p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11" name="5-Point Star 10">
            <a:extLst>
              <a:ext uri="{FF2B5EF4-FFF2-40B4-BE49-F238E27FC236}">
                <a16:creationId xmlns:a16="http://schemas.microsoft.com/office/drawing/2014/main" id="{72F82462-8360-FB4F-9188-88DDC42A333A}"/>
              </a:ext>
            </a:extLst>
          </p:cNvPr>
          <p:cNvSpPr/>
          <p:nvPr/>
        </p:nvSpPr>
        <p:spPr>
          <a:xfrm rot="20847772">
            <a:off x="9876914" y="2950639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D472952-756A-5744-B4A3-0F013AF387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8006" y="-1901407"/>
            <a:ext cx="1094852" cy="1094852"/>
          </a:xfrm>
          <a:prstGeom prst="rect">
            <a:avLst/>
          </a:prstGeom>
        </p:spPr>
      </p:pic>
      <p:sp>
        <p:nvSpPr>
          <p:cNvPr id="13" name="5-Point Star 12">
            <a:extLst>
              <a:ext uri="{FF2B5EF4-FFF2-40B4-BE49-F238E27FC236}">
                <a16:creationId xmlns:a16="http://schemas.microsoft.com/office/drawing/2014/main" id="{227946DA-4D76-FD42-AC4C-5471C6C92431}"/>
              </a:ext>
            </a:extLst>
          </p:cNvPr>
          <p:cNvSpPr/>
          <p:nvPr/>
        </p:nvSpPr>
        <p:spPr>
          <a:xfrm rot="20847772">
            <a:off x="125546" y="722577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A4878754-5135-3B45-8600-EA1DCE067AEC}"/>
              </a:ext>
            </a:extLst>
          </p:cNvPr>
          <p:cNvSpPr/>
          <p:nvPr/>
        </p:nvSpPr>
        <p:spPr>
          <a:xfrm>
            <a:off x="5594640" y="4156246"/>
            <a:ext cx="6003266" cy="2353759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b="1" u="sng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Sut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_________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_________ is it?)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b="1" u="sng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 </a:t>
            </a:r>
            <a:r>
              <a:rPr lang="en-GB" sz="2500" b="1" u="sng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fath</a:t>
            </a:r>
            <a:r>
              <a:rPr lang="en-GB" sz="25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2500" b="1" u="sng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___________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type of __________ is it?)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764269F9-E94B-F343-AF0B-1BDF2AFD5F2B}"/>
              </a:ext>
            </a:extLst>
          </p:cNvPr>
          <p:cNvSpPr/>
          <p:nvPr/>
        </p:nvSpPr>
        <p:spPr>
          <a:xfrm>
            <a:off x="1614139" y="10136301"/>
            <a:ext cx="8757864" cy="242581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2000" b="1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2000" b="1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 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siŵr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(Is it …? ** used with verbs and adjectives)</a:t>
            </a:r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      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 /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siŵr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  <a:sym typeface="Wingdings" pitchFamily="2" charset="2"/>
            </a:endParaRP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(Are they…?)</a:t>
            </a:r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B4ED5EEC-E905-9044-9309-D24F6B369B19}"/>
              </a:ext>
            </a:extLst>
          </p:cNvPr>
          <p:cNvSpPr/>
          <p:nvPr/>
        </p:nvSpPr>
        <p:spPr>
          <a:xfrm>
            <a:off x="1270030" y="1389340"/>
            <a:ext cx="8378113" cy="1148639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e?         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hi?     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(What is it?)        (What is it?)      (What are they?)</a:t>
            </a:r>
          </a:p>
          <a:p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AACA1F78-765A-8F4A-934D-BB357A61ECDC}"/>
              </a:ext>
            </a:extLst>
          </p:cNvPr>
          <p:cNvSpPr txBox="1">
            <a:spLocks/>
          </p:cNvSpPr>
          <p:nvPr/>
        </p:nvSpPr>
        <p:spPr>
          <a:xfrm>
            <a:off x="1270030" y="4272879"/>
            <a:ext cx="3241010" cy="1958709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b="1" dirty="0" err="1">
                <a:solidFill>
                  <a:schemeClr val="accent6"/>
                </a:solidFill>
                <a:latin typeface="Segoe Print" panose="02000800000000000000" pitchFamily="2" charset="0"/>
                <a:cs typeface="Cavolini" panose="03000502040302020204" pitchFamily="66" charset="0"/>
              </a:rPr>
              <a:t>Treiglad</a:t>
            </a:r>
            <a:r>
              <a:rPr lang="en-US" b="1" dirty="0">
                <a:solidFill>
                  <a:schemeClr val="accent6"/>
                </a:solidFill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b="1" dirty="0" err="1">
                <a:solidFill>
                  <a:schemeClr val="accent6"/>
                </a:solidFill>
                <a:latin typeface="Segoe Print" panose="02000800000000000000" pitchFamily="2" charset="0"/>
                <a:cs typeface="Cavolini" panose="03000502040302020204" pitchFamily="66" charset="0"/>
              </a:rPr>
              <a:t>meddal</a:t>
            </a:r>
            <a:r>
              <a:rPr lang="en-US" b="1" dirty="0">
                <a:solidFill>
                  <a:schemeClr val="accent6"/>
                </a:solidFill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</a:p>
          <a:p>
            <a:pPr mar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dirty="0" err="1">
                <a:latin typeface="Segoe Print" panose="02000800000000000000" pitchFamily="2" charset="0"/>
                <a:cs typeface="Cavolini" panose="03000502040302020204" pitchFamily="66" charset="0"/>
              </a:rPr>
              <a:t>ar</a:t>
            </a:r>
            <a:r>
              <a:rPr lang="en-US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Segoe Print" panose="02000800000000000000" pitchFamily="2" charset="0"/>
                <a:cs typeface="Cavolini" panose="03000502040302020204" pitchFamily="66" charset="0"/>
              </a:rPr>
              <a:t>ôl</a:t>
            </a:r>
            <a:r>
              <a:rPr lang="en-US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</a:p>
          <a:p>
            <a:pPr mar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b="1" dirty="0">
                <a:latin typeface="Segoe Print" panose="02000800000000000000" pitchFamily="2" charset="0"/>
                <a:cs typeface="Cavolini" panose="03000502040302020204" pitchFamily="66" charset="0"/>
              </a:rPr>
              <a:t>‘</a:t>
            </a:r>
            <a:r>
              <a:rPr lang="en-US" b="1" dirty="0" err="1">
                <a:latin typeface="Segoe Print" panose="02000800000000000000" pitchFamily="2" charset="0"/>
                <a:cs typeface="Cavolini" panose="03000502040302020204" pitchFamily="66" charset="0"/>
              </a:rPr>
              <a:t>Sut</a:t>
            </a:r>
            <a:r>
              <a:rPr lang="en-US" b="1" dirty="0">
                <a:latin typeface="Segoe Print" panose="02000800000000000000" pitchFamily="2" charset="0"/>
                <a:cs typeface="Cavolini" panose="03000502040302020204" pitchFamily="66" charset="0"/>
              </a:rPr>
              <a:t>’</a:t>
            </a:r>
          </a:p>
          <a:p>
            <a:pPr mar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b="1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dirty="0">
                <a:latin typeface="Segoe Print" panose="02000800000000000000" pitchFamily="2" charset="0"/>
                <a:cs typeface="Cavolini" panose="03000502040302020204" pitchFamily="66" charset="0"/>
              </a:rPr>
              <a:t>a </a:t>
            </a:r>
          </a:p>
          <a:p>
            <a:pPr marL="0" indent="0"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en-US" b="1" dirty="0">
                <a:latin typeface="Segoe Print" panose="02000800000000000000" pitchFamily="2" charset="0"/>
                <a:cs typeface="Cavolini" panose="03000502040302020204" pitchFamily="66" charset="0"/>
              </a:rPr>
              <a:t>‘Pa </a:t>
            </a:r>
            <a:r>
              <a:rPr lang="en-US" b="1" dirty="0" err="1">
                <a:latin typeface="Segoe Print" panose="02000800000000000000" pitchFamily="2" charset="0"/>
                <a:cs typeface="Cavolini" panose="03000502040302020204" pitchFamily="66" charset="0"/>
              </a:rPr>
              <a:t>fath</a:t>
            </a:r>
            <a:r>
              <a:rPr lang="en-US" b="1" dirty="0">
                <a:latin typeface="Segoe Print" panose="02000800000000000000" pitchFamily="2" charset="0"/>
                <a:cs typeface="Cavolini" panose="03000502040302020204" pitchFamily="66" charset="0"/>
              </a:rPr>
              <a:t> o’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8F704F14-7F26-DF46-940B-5BED316E91C8}"/>
              </a:ext>
            </a:extLst>
          </p:cNvPr>
          <p:cNvSpPr/>
          <p:nvPr/>
        </p:nvSpPr>
        <p:spPr>
          <a:xfrm>
            <a:off x="4776029" y="5525074"/>
            <a:ext cx="818611" cy="484715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45902C98-6657-F548-9217-D854CB0E0C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8513328"/>
              </p:ext>
            </p:extLst>
          </p:nvPr>
        </p:nvGraphicFramePr>
        <p:xfrm>
          <a:off x="133518" y="2444059"/>
          <a:ext cx="877914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/>
                        <a:t>Treiglad </a:t>
                      </a:r>
                    </a:p>
                    <a:p>
                      <a:pPr algn="ctr"/>
                      <a:r>
                        <a:rPr lang="cy-GB" sz="1000" dirty="0"/>
                        <a:t>MEDDAL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18" name="Right Arrow 17">
            <a:extLst>
              <a:ext uri="{FF2B5EF4-FFF2-40B4-BE49-F238E27FC236}">
                <a16:creationId xmlns:a16="http://schemas.microsoft.com/office/drawing/2014/main" id="{7EBB3874-4FE6-B14B-9D32-A691BE6EA40B}"/>
              </a:ext>
            </a:extLst>
          </p:cNvPr>
          <p:cNvSpPr/>
          <p:nvPr/>
        </p:nvSpPr>
        <p:spPr>
          <a:xfrm>
            <a:off x="4776029" y="4365514"/>
            <a:ext cx="818611" cy="484715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3" name="Right Arrow 22">
            <a:extLst>
              <a:ext uri="{FF2B5EF4-FFF2-40B4-BE49-F238E27FC236}">
                <a16:creationId xmlns:a16="http://schemas.microsoft.com/office/drawing/2014/main" id="{A044E34A-DC7B-0146-8E28-D6EB206F1E8F}"/>
              </a:ext>
            </a:extLst>
          </p:cNvPr>
          <p:cNvSpPr/>
          <p:nvPr/>
        </p:nvSpPr>
        <p:spPr>
          <a:xfrm>
            <a:off x="1037307" y="5008796"/>
            <a:ext cx="487795" cy="395434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19418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94C766-A2B8-194A-BD42-C3EF2A57E2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82437">
            <a:off x="10511233" y="495223"/>
            <a:ext cx="1547783" cy="10946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B274E8-718F-7E4E-9D5B-E229187276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14700">
            <a:off x="10673365" y="1446527"/>
            <a:ext cx="1518603" cy="10638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27B48A-9C50-E048-9ADE-61D9850F17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280278">
            <a:off x="9263576" y="380672"/>
            <a:ext cx="1221675" cy="17219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44AA7B-53B4-DC49-9440-C8C0AC7ED1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84458">
            <a:off x="9597160" y="1644391"/>
            <a:ext cx="1713892" cy="1218938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16AE5F2-1AA4-974D-B023-7BB4CEFF019D}"/>
              </a:ext>
            </a:extLst>
          </p:cNvPr>
          <p:cNvSpPr/>
          <p:nvPr/>
        </p:nvSpPr>
        <p:spPr>
          <a:xfrm>
            <a:off x="572475" y="250458"/>
            <a:ext cx="9065930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  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3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syml</a:t>
            </a: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i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  Simple answers</a:t>
            </a: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DC03FC0E-1124-9847-9FBB-CCF94652ADD4}"/>
              </a:ext>
            </a:extLst>
          </p:cNvPr>
          <p:cNvSpPr txBox="1">
            <a:spLocks/>
          </p:cNvSpPr>
          <p:nvPr/>
        </p:nvSpPr>
        <p:spPr>
          <a:xfrm>
            <a:off x="1281204" y="374745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4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207CAF48-2AF8-034A-B0D2-D0891FCC5B5F}"/>
              </a:ext>
            </a:extLst>
          </p:cNvPr>
          <p:cNvSpPr/>
          <p:nvPr/>
        </p:nvSpPr>
        <p:spPr>
          <a:xfrm>
            <a:off x="551262" y="3056716"/>
            <a:ext cx="8426894" cy="1148639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______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hwn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      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hon.   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ydy’r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rhain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(This is a ___.)       (This is a ___.)       (These are ___.)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  <a:p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D472952-756A-5744-B4A3-0F013AF387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8006" y="-1901407"/>
            <a:ext cx="1094852" cy="1094852"/>
          </a:xfrm>
          <a:prstGeom prst="rect">
            <a:avLst/>
          </a:prstGeom>
        </p:spPr>
      </p:pic>
      <p:sp>
        <p:nvSpPr>
          <p:cNvPr id="13" name="5-Point Star 12">
            <a:extLst>
              <a:ext uri="{FF2B5EF4-FFF2-40B4-BE49-F238E27FC236}">
                <a16:creationId xmlns:a16="http://schemas.microsoft.com/office/drawing/2014/main" id="{227946DA-4D76-FD42-AC4C-5471C6C92431}"/>
              </a:ext>
            </a:extLst>
          </p:cNvPr>
          <p:cNvSpPr/>
          <p:nvPr/>
        </p:nvSpPr>
        <p:spPr>
          <a:xfrm rot="20847772">
            <a:off x="125546" y="722577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764269F9-E94B-F343-AF0B-1BDF2AFD5F2B}"/>
              </a:ext>
            </a:extLst>
          </p:cNvPr>
          <p:cNvSpPr/>
          <p:nvPr/>
        </p:nvSpPr>
        <p:spPr>
          <a:xfrm>
            <a:off x="1614139" y="10136301"/>
            <a:ext cx="8757864" cy="242581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2000" b="1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2000" b="1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     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 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siŵr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(Is it …? ** used with verbs and adjectives)</a:t>
            </a:r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b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2000" b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      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/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 / 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ddim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siŵr</a:t>
            </a:r>
            <a:r>
              <a:rPr lang="en-GB" sz="20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!</a:t>
            </a:r>
            <a:endParaRPr lang="en-GB" sz="2000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  <a:sym typeface="Wingdings" pitchFamily="2" charset="2"/>
            </a:endParaRPr>
          </a:p>
          <a:p>
            <a:r>
              <a:rPr lang="en-GB" sz="20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(Are they…?)</a:t>
            </a:r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B4ED5EEC-E905-9044-9309-D24F6B369B19}"/>
              </a:ext>
            </a:extLst>
          </p:cNvPr>
          <p:cNvSpPr/>
          <p:nvPr/>
        </p:nvSpPr>
        <p:spPr>
          <a:xfrm>
            <a:off x="551262" y="1618829"/>
            <a:ext cx="8378113" cy="1148639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0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______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e.         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______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hi.      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_____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(It’s a ___.)              (It’s a ___.)          (They are (a) ___.) 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8792A504-CCE1-696A-B707-DAC1CF156225}"/>
              </a:ext>
            </a:extLst>
          </p:cNvPr>
          <p:cNvSpPr/>
          <p:nvPr/>
        </p:nvSpPr>
        <p:spPr>
          <a:xfrm>
            <a:off x="112630" y="4494603"/>
            <a:ext cx="4992810" cy="2196025"/>
          </a:xfrm>
          <a:prstGeom prst="roundRect">
            <a:avLst/>
          </a:prstGeom>
          <a:solidFill>
            <a:srgbClr val="FFE8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Wyt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ti’n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gallu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gweld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_____?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(Can you see _______?)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Wyt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ti’n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hoffi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________? Pam?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(Do you like ________? Why?)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57FA0B0-25B3-8355-F57D-C65496370A72}"/>
              </a:ext>
            </a:extLst>
          </p:cNvPr>
          <p:cNvSpPr/>
          <p:nvPr/>
        </p:nvSpPr>
        <p:spPr>
          <a:xfrm>
            <a:off x="6563979" y="4494602"/>
            <a:ext cx="5515391" cy="2196025"/>
          </a:xfrm>
          <a:prstGeom prst="roundRect">
            <a:avLst/>
          </a:prstGeom>
          <a:solidFill>
            <a:srgbClr val="FFCA9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i’n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hoffi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_____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achos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like ____ because … .)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i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ddim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hoffi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_____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achos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…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(I don’t like _____ because ...)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9B038E88-5F4E-24BC-F188-8E5A29DD1618}"/>
              </a:ext>
            </a:extLst>
          </p:cNvPr>
          <p:cNvSpPr/>
          <p:nvPr/>
        </p:nvSpPr>
        <p:spPr>
          <a:xfrm>
            <a:off x="4740318" y="4601775"/>
            <a:ext cx="2108531" cy="1131638"/>
          </a:xfrm>
          <a:prstGeom prst="roundRect">
            <a:avLst/>
          </a:prstGeom>
          <a:solidFill>
            <a:srgbClr val="FFFFD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</a:t>
            </a:r>
          </a:p>
          <a:p>
            <a:pPr algn="ctr"/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ydw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5786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794C766-A2B8-194A-BD42-C3EF2A57E2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82437">
            <a:off x="10511233" y="495223"/>
            <a:ext cx="1547783" cy="109460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4B274E8-718F-7E4E-9D5B-E229187276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214700">
            <a:off x="10673365" y="1446527"/>
            <a:ext cx="1518603" cy="106384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327B48A-9C50-E048-9ADE-61D9850F17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280278">
            <a:off x="9263576" y="380672"/>
            <a:ext cx="1221675" cy="17219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44AA7B-53B4-DC49-9440-C8C0AC7ED1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84458">
            <a:off x="9597160" y="1644391"/>
            <a:ext cx="1713892" cy="1218938"/>
          </a:xfrm>
          <a:prstGeom prst="rect">
            <a:avLst/>
          </a:prstGeom>
        </p:spPr>
      </p:pic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B16AE5F2-1AA4-974D-B023-7BB4CEFF019D}"/>
              </a:ext>
            </a:extLst>
          </p:cNvPr>
          <p:cNvSpPr/>
          <p:nvPr/>
        </p:nvSpPr>
        <p:spPr>
          <a:xfrm>
            <a:off x="572475" y="250458"/>
            <a:ext cx="9065930" cy="90564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200" b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   </a:t>
            </a:r>
            <a:r>
              <a:rPr lang="en-US" sz="3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Cwestiynau</a:t>
            </a:r>
            <a:r>
              <a:rPr lang="en-US" sz="3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3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estynedig</a:t>
            </a:r>
            <a:r>
              <a:rPr lang="en-US" sz="3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3000" b="1" dirty="0">
                <a:latin typeface="Cavolini" panose="03000502040302020204" pitchFamily="66" charset="0"/>
                <a:cs typeface="Cavolini" panose="03000502040302020204" pitchFamily="66" charset="0"/>
              </a:rPr>
              <a:t>                           </a:t>
            </a:r>
            <a:r>
              <a:rPr lang="en-US" sz="3000" b="1" i="1" dirty="0">
                <a:latin typeface="Cavolini" panose="03000502040302020204" pitchFamily="66" charset="0"/>
                <a:cs typeface="Cavolini" panose="03000502040302020204" pitchFamily="66" charset="0"/>
              </a:rPr>
              <a:t>Extended questions</a:t>
            </a: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DC03FC0E-1124-9847-9FBB-CCF94652ADD4}"/>
              </a:ext>
            </a:extLst>
          </p:cNvPr>
          <p:cNvSpPr txBox="1">
            <a:spLocks/>
          </p:cNvSpPr>
          <p:nvPr/>
        </p:nvSpPr>
        <p:spPr>
          <a:xfrm>
            <a:off x="1270030" y="373067"/>
            <a:ext cx="12192000" cy="206931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Disgrifio</a:t>
            </a:r>
            <a:endParaRPr lang="en-US" sz="4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1" name="5-Point Star 10">
            <a:extLst>
              <a:ext uri="{FF2B5EF4-FFF2-40B4-BE49-F238E27FC236}">
                <a16:creationId xmlns:a16="http://schemas.microsoft.com/office/drawing/2014/main" id="{72F82462-8360-FB4F-9188-88DDC42A333A}"/>
              </a:ext>
            </a:extLst>
          </p:cNvPr>
          <p:cNvSpPr/>
          <p:nvPr/>
        </p:nvSpPr>
        <p:spPr>
          <a:xfrm rot="20847772">
            <a:off x="9876914" y="2950639"/>
            <a:ext cx="990179" cy="864095"/>
          </a:xfrm>
          <a:prstGeom prst="star5">
            <a:avLst>
              <a:gd name="adj" fmla="val 12500"/>
              <a:gd name="hf" fmla="val 105146"/>
              <a:gd name="vf" fmla="val 110557"/>
            </a:avLst>
          </a:prstGeom>
          <a:solidFill>
            <a:srgbClr val="E64DE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D472952-756A-5744-B4A3-0F013AF387F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8006" y="-1901407"/>
            <a:ext cx="1094852" cy="1094852"/>
          </a:xfrm>
          <a:prstGeom prst="rect">
            <a:avLst/>
          </a:prstGeom>
        </p:spPr>
      </p:pic>
      <p:sp>
        <p:nvSpPr>
          <p:cNvPr id="13" name="5-Point Star 12">
            <a:extLst>
              <a:ext uri="{FF2B5EF4-FFF2-40B4-BE49-F238E27FC236}">
                <a16:creationId xmlns:a16="http://schemas.microsoft.com/office/drawing/2014/main" id="{227946DA-4D76-FD42-AC4C-5471C6C92431}"/>
              </a:ext>
            </a:extLst>
          </p:cNvPr>
          <p:cNvSpPr/>
          <p:nvPr/>
        </p:nvSpPr>
        <p:spPr>
          <a:xfrm rot="20847772">
            <a:off x="125546" y="722577"/>
            <a:ext cx="792074" cy="820060"/>
          </a:xfrm>
          <a:prstGeom prst="star5">
            <a:avLst>
              <a:gd name="adj" fmla="val 12308"/>
              <a:gd name="hf" fmla="val 105146"/>
              <a:gd name="vf" fmla="val 110557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28B3DD73-38A1-8B4C-91A7-C51B5057ED81}"/>
              </a:ext>
            </a:extLst>
          </p:cNvPr>
          <p:cNvSpPr/>
          <p:nvPr/>
        </p:nvSpPr>
        <p:spPr>
          <a:xfrm>
            <a:off x="688914" y="1713493"/>
            <a:ext cx="8378113" cy="1760414"/>
          </a:xfrm>
          <a:prstGeom prst="roundRect">
            <a:avLst/>
          </a:prstGeom>
          <a:solidFill>
            <a:srgbClr val="B3EC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e’n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       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hi’n</a:t>
            </a:r>
            <a:r>
              <a:rPr lang="en-GB" sz="2500" dirty="0">
                <a:solidFill>
                  <a:schemeClr val="accent6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      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nhw’n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…?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(Is it...?)          (Is it...?)               (Are they...?)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+ verb or adjective</a:t>
            </a:r>
          </a:p>
          <a:p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43D953E9-FDA4-6A4E-8110-554D849A9788}"/>
              </a:ext>
            </a:extLst>
          </p:cNvPr>
          <p:cNvSpPr/>
          <p:nvPr/>
        </p:nvSpPr>
        <p:spPr>
          <a:xfrm>
            <a:off x="790593" y="3609904"/>
            <a:ext cx="3542844" cy="651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1D8EA42A-E048-5A44-9491-157A5A071334}"/>
              </a:ext>
            </a:extLst>
          </p:cNvPr>
          <p:cNvSpPr/>
          <p:nvPr/>
        </p:nvSpPr>
        <p:spPr>
          <a:xfrm>
            <a:off x="5136212" y="3627859"/>
            <a:ext cx="3855946" cy="651437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 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 </a:t>
            </a:r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Nac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ydyn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  <a:r>
              <a:rPr lang="en-GB" sz="2500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  <a:sym typeface="Wingdings" pitchFamily="2" charset="2"/>
              </a:rPr>
              <a:t></a:t>
            </a:r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algn="ctr"/>
            <a:endParaRPr lang="en-GB" sz="1700" i="1" dirty="0">
              <a:solidFill>
                <a:schemeClr val="tx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2EA4D792-D774-9042-97EF-A216DB26E14F}"/>
              </a:ext>
            </a:extLst>
          </p:cNvPr>
          <p:cNvSpPr/>
          <p:nvPr/>
        </p:nvSpPr>
        <p:spPr>
          <a:xfrm>
            <a:off x="280230" y="4526174"/>
            <a:ext cx="5992979" cy="2196025"/>
          </a:xfrm>
          <a:prstGeom prst="roundRect">
            <a:avLst/>
          </a:prstGeom>
          <a:solidFill>
            <a:srgbClr val="FFE8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Pam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wyt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ti’n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dweud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/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meddwl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hynna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(Why do you say/think that?)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Wyt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ti’n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cytuno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? Pam?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(Do you agree? Why?)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48E45B0F-0CB1-8344-B7E4-4ECC65833588}"/>
              </a:ext>
            </a:extLst>
          </p:cNvPr>
          <p:cNvSpPr/>
          <p:nvPr/>
        </p:nvSpPr>
        <p:spPr>
          <a:xfrm>
            <a:off x="6609259" y="4504924"/>
            <a:ext cx="5302511" cy="2196025"/>
          </a:xfrm>
          <a:prstGeom prst="roundRect">
            <a:avLst/>
          </a:prstGeom>
          <a:solidFill>
            <a:srgbClr val="FFCA9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Wyt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ti’n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cytuno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sz="25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...?</a:t>
            </a:r>
            <a:endParaRPr lang="en-GB" sz="2500" i="1" dirty="0">
              <a:solidFill>
                <a:srgbClr val="7030A0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(Do you agree with...?)</a:t>
            </a:r>
          </a:p>
          <a:p>
            <a:endParaRPr lang="en-GB" sz="25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Beth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wyt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ti’n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2500" i="1" dirty="0" err="1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meddwl</a:t>
            </a:r>
            <a:r>
              <a:rPr lang="en-GB" sz="2500" i="1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am...?</a:t>
            </a:r>
          </a:p>
          <a:p>
            <a:r>
              <a:rPr lang="en-GB" sz="25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(What do you think about...?)</a:t>
            </a:r>
          </a:p>
          <a:p>
            <a:endParaRPr lang="en-GB" sz="20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4281612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2145</TotalTime>
  <Words>561</Words>
  <Application>Microsoft Macintosh PowerPoint</Application>
  <PresentationFormat>Widescreen</PresentationFormat>
  <Paragraphs>104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</vt:i4>
      </vt:variant>
    </vt:vector>
  </HeadingPairs>
  <TitlesOfParts>
    <vt:vector size="14" baseType="lpstr">
      <vt:lpstr>American Typewriter</vt:lpstr>
      <vt:lpstr>Arial</vt:lpstr>
      <vt:lpstr>Arial Rounded MT Bold</vt:lpstr>
      <vt:lpstr>Calibri</vt:lpstr>
      <vt:lpstr>Cavolini</vt:lpstr>
      <vt:lpstr>Segoe Print</vt:lpstr>
      <vt:lpstr>Verdana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38</cp:revision>
  <dcterms:created xsi:type="dcterms:W3CDTF">2020-09-30T16:50:28Z</dcterms:created>
  <dcterms:modified xsi:type="dcterms:W3CDTF">2024-04-16T08:49:23Z</dcterms:modified>
</cp:coreProperties>
</file>