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64" r:id="rId2"/>
    <p:sldId id="267" r:id="rId3"/>
    <p:sldId id="256" r:id="rId4"/>
    <p:sldId id="257" r:id="rId5"/>
    <p:sldId id="258" r:id="rId6"/>
    <p:sldId id="259" r:id="rId7"/>
    <p:sldId id="260" r:id="rId8"/>
    <p:sldId id="261" r:id="rId9"/>
    <p:sldId id="262" r:id="rId10"/>
    <p:sldId id="265" r:id="rId11"/>
    <p:sldId id="263" r:id="rId12"/>
    <p:sldId id="266"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4B6A"/>
    <a:srgbClr val="005493"/>
    <a:srgbClr val="009193"/>
    <a:srgbClr val="00C993"/>
    <a:srgbClr val="004146"/>
    <a:srgbClr val="004E26"/>
    <a:srgbClr val="00E1A6"/>
    <a:srgbClr val="006890"/>
    <a:srgbClr val="006790"/>
    <a:srgbClr val="216A9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10"/>
  </p:normalViewPr>
  <p:slideViewPr>
    <p:cSldViewPr snapToGrid="0" snapToObjects="1">
      <p:cViewPr varScale="1">
        <p:scale>
          <a:sx n="90" d="100"/>
          <a:sy n="90" d="100"/>
        </p:scale>
        <p:origin x="232" y="7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0611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thank you for having me. Today I'll be presenting a critical evaluation of Doccla virtual wards. Take a breath, smile, make eye contact.
First — why does this matter? The NHS is under huge pressure: an ageing population, more people living with long-term conditions, ongoing workforce shortages, and tight finances. This has pushed the NHS to move away from hospital-centred care towards integrated, technology-enabled models, especially since COVID-19 proved remote care delivery could work.
Second — what is a virtual ward? It's a model that lets patients who'd normally need a hospital bed receive acute care safely at home instead, through remote physiological monitoring, digital communication, and multidisciplinary team support.
Third — where does Doccla fit in? Doccla is one of the leading technology partners helping NHS Trusts deliver this 'hospital-at-home' model.
Transition: 'So let's look at how Doccla's technology actually works.'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line: 'So how does Doccla actually work in practice?'
Point 1: Patients are given a pre-configured monitoring kit — it continuously records vitals like blood pressure, oxygen levels and heart rate, and transmits them securely so clinicians can check in remotely by phone or video.
Point 2: Doccla's platform integrates with existing NHS electronic patient records where possible, and it automatically flags clinicians when a reading crosses a safety threshold — plus it handles the logistics of getting kit to and from patients.
Point 3: This isn't happening in isolation — it's directly supported by NHS England's Virtual Wards Operational Framework and the Health and Care Act 2022, which encourages this kind of technology-enabled, joined-up care across Integrated Care Systems.
[Point to infographic] Here's a visual of how the data actually flows from patient to clinician.
Transition: 'Now — this changes a lot for the people delivering care. Let's talk about the workforce.'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line: 'Virtual wards haven't just changed where care happens — they've changed who delivers it, and how.'
Point 1: Advanced Clinical Practitioners and specialist nurses now do remote assessments, interpret monitoring data, and coordinate escalation — and GPs and consultants join daily 'virtual ward rounds' via Doccla's platform to decide who can safely stay home.
Point 2: This demands skills a lot of clinicians simply weren't trained in — reading remote physiological data, communicating digitally, and knowing the limits of a virtual assessment. That means training and governance really matter here.
Point 3: Importantly, bed occupancy might fall, but clinicians are now monitoring many patients at once through dashboards — so workload shifts rather than disappears. And Doccla's tools are there to support decisions, not make them.
Transition: 'So what does this mean for how services are actually delivered?'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line: 'From a service delivery perspective, the benefits are real — but so are the dependencies.'
Point 1: Doccla reports that partner Trusts have reduced average length of stay and treated more patients without needing more physical beds — that's a real productivity and access win for the NHS.
Point 2: But this only works well if Doccla's technology integrates securely with a Trust's existing electronic patient record systems. Trusts with legacy IT or mid-upgrade systems can see delays or reduced interoperability — so success depends on local digital maturity, not the technology in isolation.
Point 3: And virtual wards can't replace everything hospitals do — clinicians can't physically examine a patient remotely, so this only suits carefully selected patients, with a clear pathway back to hospital if needed.
Transition: 'Let's bring this back to the people it's really about — the patients themselves.'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line: 'Ultimately, this is about patient experience — and here the picture is genuinely positive, with some important caveats.'
Point 1: Patients recover at home, around family, without the sleep disruption or infection risk of a hospital stay — and satisfaction scores are high because of the comfort and autonomy it offers.
Point 2: But benefits aren't shared equally. Older adults, people with limited digital literacy, or those without reliable internet or devices can struggle to take part — so without support, this risks widening health inequalities rather than closing them.
Point 3: Patients also take on more responsibility for their own monitoring. For many that's empowering and fits person-centred care — but for others, especially without good support, it can cause anxiety.
[Point to infographic]
Transition: 'That responsibility doesn't just sit with patients — it ripples out to families and communities too.'</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line: 'Zooming out further — virtual wards affect families and the wider system, not just individual patients.'
Point 1: For patients in rural areas or with mobility difficulties, avoiding repeated hospital trips saves time, cost and disruption to work and family life.
Point 2: But delivering this well requires close collaboration — hospital clinicians, GPs, community nurses, pharmacists and social care all need to work together, which is exactly what Integrated Care Systems are designed to support. It's also worth noting this can increase the burden on family members and informal carers at home.
Point 3: And again — the equity risk shows up here too. Participation depends on reliable internet, devices and digital literacy, so older adults, lower-income households and some minority communities may face real barriers.
[Point to infographic]
Transition: 'So, pulling all of this together — what are the real challenges Doccla still needs to overcome?'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line: 'Doccla shows real promise — but a critical evaluation has to be honest about its limitations too.'
Point 1: Much of the evidence base still comes from observational studies and early service evaluations rather than large randomised controlled trials — so long-term clinical and cost-effectiveness needs further research.
Point 2: Successful, sustainable adoption depends on more than the technology itself — interoperable IT systems, staff training, and strong clinical governance are all essential, and inconsistent across Trusts.
Point 3: And there are real ethical questions — around data privacy, cybersecurity, and making sure the technology doesn't just work well for the digitally confident. Public trust depends on getting this right.
Transition: 'So — bringing all of this together — what's the overall verdict on Doccla?'</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line: 'So, to bring this together —'
Point 1: Doccla has real potential — it supports the NHS's shift towards integrated, person-centred care, improving patient flow, reducing admissions, and enhancing patient experience, while reshaping the workforce towards more multidisciplinary, digitally-skilled working.
Point 2: But important challenges remain — digital exclusion, interoperability between systems, workforce training, governance and information security all need continued attention.
Point 3: Ultimately, its long-term success depends on continued evaluation and investment — and making sure this innovation closes health inequality gaps rather than widening them.
Closing line: 'Thank you very much for listening — I'm happy to take any questions.'
[Pause, smile, take a breath before Q&amp;A. If you blank on a question, it's fine to say: 'That's a great question — let me think about that for a second,' and refer back to a slide if helpful.]</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4.sv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jmir.org/2025/1/e75406/" TargetMode="External"/><Relationship Id="rId3" Type="http://schemas.openxmlformats.org/officeDocument/2006/relationships/hyperlink" Target="https://www.gov.uk/government/publications/health-and-care-bill-factsheets/health-and-care-bill-integration-measures" TargetMode="External"/><Relationship Id="rId7" Type="http://schemas.openxmlformats.org/officeDocument/2006/relationships/hyperlink" Target="https://www.edgehealth.co.uk/news-insights/evaluation-of-proactive-virtual-care-for-complex-and-chronic-disease-management/" TargetMode="External"/><Relationship Id="rId2" Type="http://schemas.openxmlformats.org/officeDocument/2006/relationships/hyperlink" Target="https://www.mdpi.com/1660-4601/19/15/9411" TargetMode="External"/><Relationship Id="rId1" Type="http://schemas.openxmlformats.org/officeDocument/2006/relationships/slideLayout" Target="../slideLayouts/slideLayout1.xml"/><Relationship Id="rId6" Type="http://schemas.openxmlformats.org/officeDocument/2006/relationships/hyperlink" Target="https://www.doccla.com/post/key-healthcare-goals-under-the-new-labour-government" TargetMode="External"/><Relationship Id="rId5" Type="http://schemas.openxmlformats.org/officeDocument/2006/relationships/hyperlink" Target="https://assets.applytosupply.digitalmarketplace.service.gov.uk/g-cloud-14/documents/720188/526222037792237-service-definition-document-2024-05-02-1442.pdf" TargetMode="External"/><Relationship Id="rId4" Type="http://schemas.openxmlformats.org/officeDocument/2006/relationships/hyperlink" Target="https://www.doccla.com/" TargetMode="External"/><Relationship Id="rId9" Type="http://schemas.openxmlformats.org/officeDocument/2006/relationships/hyperlink" Target="https://www.england.nhs.uk/long-read/virtual-wards-operational-framework/"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jmir.org/2020/3/e15548/" TargetMode="External"/><Relationship Id="rId3" Type="http://schemas.openxmlformats.org/officeDocument/2006/relationships/hyperlink" Target="https://www.england.nhs.uk/long-read/supporting-clinical-leadership-in-virtual-wards-a-guide-for-integrated-care-system-clinical-leaders/" TargetMode="External"/><Relationship Id="rId7" Type="http://schemas.openxmlformats.org/officeDocument/2006/relationships/hyperlink" Target="https://www.jmir.org/2024/1/e56494/" TargetMode="External"/><Relationship Id="rId2" Type="http://schemas.openxmlformats.org/officeDocument/2006/relationships/hyperlink" Target="https://www.england.nhs.uk/long-read/a-guide-to-setting-up-technology-enabled-virtual-wards/" TargetMode="External"/><Relationship Id="rId1" Type="http://schemas.openxmlformats.org/officeDocument/2006/relationships/slideLayout" Target="../slideLayouts/slideLayout1.xml"/><Relationship Id="rId6" Type="http://schemas.openxmlformats.org/officeDocument/2006/relationships/hyperlink" Target="https://link.springer.com/chapter/10.1007/978-3-031-69944-3_3" TargetMode="External"/><Relationship Id="rId5" Type="http://schemas.openxmlformats.org/officeDocument/2006/relationships/hyperlink" Target="https://journals.plos.org/plosone/article?id=10.1371/journal.pone.0347678" TargetMode="External"/><Relationship Id="rId4" Type="http://schemas.openxmlformats.org/officeDocument/2006/relationships/hyperlink" Target="https://researchbriefings.files.parliament.uk/documents/POST-PN-0744/POST-PN-074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636398-2ACB-EB45-A639-B7F9E5819F4E}"/>
              </a:ext>
            </a:extLst>
          </p:cNvPr>
          <p:cNvSpPr txBox="1"/>
          <p:nvPr/>
        </p:nvSpPr>
        <p:spPr>
          <a:xfrm>
            <a:off x="3071813" y="1706498"/>
            <a:ext cx="8015287" cy="4272836"/>
          </a:xfrm>
          <a:prstGeom prst="rect">
            <a:avLst/>
          </a:prstGeom>
          <a:noFill/>
        </p:spPr>
        <p:txBody>
          <a:bodyPr wrap="square" rtlCol="0">
            <a:spAutoFit/>
          </a:bodyPr>
          <a:lstStyle/>
          <a:p>
            <a:pPr>
              <a:lnSpc>
                <a:spcPct val="150000"/>
              </a:lnSpc>
            </a:pPr>
            <a:r>
              <a:rPr lang="en-GB" sz="3600" b="1" dirty="0">
                <a:latin typeface="Cambria" panose="02040503050406030204" pitchFamily="18" charset="0"/>
              </a:rPr>
              <a:t>Digital Transformation in the Health and Care Professions (BMHP6026)</a:t>
            </a:r>
            <a:endParaRPr lang="en-GB" sz="2800" b="1" dirty="0">
              <a:latin typeface="Cambria" panose="02040503050406030204" pitchFamily="18" charset="0"/>
            </a:endParaRPr>
          </a:p>
          <a:p>
            <a:pPr>
              <a:lnSpc>
                <a:spcPct val="150000"/>
              </a:lnSpc>
            </a:pPr>
            <a:r>
              <a:rPr lang="en-GB" sz="2800" b="1" dirty="0">
                <a:solidFill>
                  <a:srgbClr val="044B6A"/>
                </a:solidFill>
                <a:latin typeface="Cambria" panose="02040503050406030204" pitchFamily="18" charset="0"/>
              </a:rPr>
              <a:t>Component 2 Assessment </a:t>
            </a:r>
            <a:br>
              <a:rPr lang="en-GB" sz="2800" b="1" dirty="0">
                <a:latin typeface="Cambria" panose="02040503050406030204" pitchFamily="18" charset="0"/>
              </a:rPr>
            </a:br>
            <a:br>
              <a:rPr lang="en-GB" sz="2800" b="1" dirty="0">
                <a:latin typeface="Cambria" panose="02040503050406030204" pitchFamily="18" charset="0"/>
              </a:rPr>
            </a:br>
            <a:r>
              <a:rPr lang="en-GB" sz="2800" b="1" dirty="0">
                <a:latin typeface="Calibri" panose="020F0502020204030204" pitchFamily="34" charset="0"/>
                <a:cs typeface="Calibri" panose="020F0502020204030204" pitchFamily="34" charset="0"/>
              </a:rPr>
              <a:t>Student name: </a:t>
            </a:r>
            <a:r>
              <a:rPr lang="en-GB" sz="2800" dirty="0">
                <a:latin typeface="Calibri" panose="020F0502020204030204" pitchFamily="34" charset="0"/>
                <a:cs typeface="Calibri" panose="020F0502020204030204" pitchFamily="34" charset="0"/>
              </a:rPr>
              <a:t>Ekaterina Kist </a:t>
            </a:r>
          </a:p>
          <a:p>
            <a:pPr>
              <a:lnSpc>
                <a:spcPct val="150000"/>
              </a:lnSpc>
            </a:pPr>
            <a:r>
              <a:rPr lang="en-GB" sz="2800" b="1" dirty="0">
                <a:latin typeface="Calibri" panose="020F0502020204030204" pitchFamily="34" charset="0"/>
                <a:cs typeface="Calibri" panose="020F0502020204030204" pitchFamily="34" charset="0"/>
              </a:rPr>
              <a:t>Student ID: </a:t>
            </a:r>
            <a:r>
              <a:rPr lang="en-GB" sz="2800" dirty="0">
                <a:latin typeface="Calibri" panose="020F0502020204030204" pitchFamily="34" charset="0"/>
                <a:cs typeface="Calibri" panose="020F0502020204030204" pitchFamily="34" charset="0"/>
              </a:rPr>
              <a:t>2336279</a:t>
            </a:r>
            <a:endParaRPr lang="en-US" sz="2800" dirty="0">
              <a:latin typeface="Calibri" panose="020F0502020204030204" pitchFamily="34" charset="0"/>
              <a:cs typeface="Calibri" panose="020F0502020204030204" pitchFamily="34" charset="0"/>
            </a:endParaRPr>
          </a:p>
        </p:txBody>
      </p:sp>
      <p:sp>
        <p:nvSpPr>
          <p:cNvPr id="3" name="Shape 0">
            <a:extLst>
              <a:ext uri="{FF2B5EF4-FFF2-40B4-BE49-F238E27FC236}">
                <a16:creationId xmlns:a16="http://schemas.microsoft.com/office/drawing/2014/main" id="{721C62DF-074C-AE4B-9DAD-EE5B214C2293}"/>
              </a:ext>
            </a:extLst>
          </p:cNvPr>
          <p:cNvSpPr/>
          <p:nvPr/>
        </p:nvSpPr>
        <p:spPr>
          <a:xfrm>
            <a:off x="7658099" y="-520064"/>
            <a:ext cx="7020163" cy="6777989"/>
          </a:xfrm>
          <a:prstGeom prst="ellipse">
            <a:avLst/>
          </a:prstGeom>
          <a:solidFill>
            <a:srgbClr val="028090">
              <a:alpha val="40000"/>
            </a:srgbClr>
          </a:solidFill>
          <a:ln/>
        </p:spPr>
      </p:sp>
      <p:pic>
        <p:nvPicPr>
          <p:cNvPr id="4" name="Picture 3" descr="Discover University of Wales Trinity Saint David">
            <a:extLst>
              <a:ext uri="{FF2B5EF4-FFF2-40B4-BE49-F238E27FC236}">
                <a16:creationId xmlns:a16="http://schemas.microsoft.com/office/drawing/2014/main" id="{47474B0B-C063-CE41-BEAA-E70ADB9F0BDC}"/>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04825" y="238124"/>
            <a:ext cx="2181225" cy="962025"/>
          </a:xfrm>
          <a:prstGeom prst="rect">
            <a:avLst/>
          </a:prstGeom>
          <a:noFill/>
        </p:spPr>
      </p:pic>
      <p:sp>
        <p:nvSpPr>
          <p:cNvPr id="6" name="Shape 2">
            <a:extLst>
              <a:ext uri="{FF2B5EF4-FFF2-40B4-BE49-F238E27FC236}">
                <a16:creationId xmlns:a16="http://schemas.microsoft.com/office/drawing/2014/main" id="{179AC182-36A6-F345-9E94-83E4653C16A5}"/>
              </a:ext>
            </a:extLst>
          </p:cNvPr>
          <p:cNvSpPr/>
          <p:nvPr/>
        </p:nvSpPr>
        <p:spPr>
          <a:xfrm>
            <a:off x="1872234" y="1834515"/>
            <a:ext cx="914400" cy="914400"/>
          </a:xfrm>
          <a:prstGeom prst="ellipse">
            <a:avLst/>
          </a:prstGeom>
          <a:solidFill>
            <a:srgbClr val="02C39A"/>
          </a:solidFill>
          <a:ln/>
        </p:spPr>
      </p:sp>
      <p:pic>
        <p:nvPicPr>
          <p:cNvPr id="7" name="Image 0" descr="/home/claude/doccla_deck/icon_intro_white.png">
            <a:extLst>
              <a:ext uri="{FF2B5EF4-FFF2-40B4-BE49-F238E27FC236}">
                <a16:creationId xmlns:a16="http://schemas.microsoft.com/office/drawing/2014/main" id="{1BEE9292-D431-3F4C-BB4C-DCD5B16E1201}"/>
              </a:ext>
            </a:extLst>
          </p:cNvPr>
          <p:cNvPicPr>
            <a:picLocks noChangeAspect="1"/>
          </p:cNvPicPr>
          <p:nvPr/>
        </p:nvPicPr>
        <p:blipFill>
          <a:blip r:embed="rId4"/>
          <a:stretch>
            <a:fillRect/>
          </a:stretch>
        </p:blipFill>
        <p:spPr>
          <a:xfrm>
            <a:off x="1972818" y="1935099"/>
            <a:ext cx="713232" cy="713232"/>
          </a:xfrm>
          <a:prstGeom prst="rect">
            <a:avLst/>
          </a:prstGeom>
        </p:spPr>
      </p:pic>
      <p:sp>
        <p:nvSpPr>
          <p:cNvPr id="8" name="Rectangle 7">
            <a:extLst>
              <a:ext uri="{FF2B5EF4-FFF2-40B4-BE49-F238E27FC236}">
                <a16:creationId xmlns:a16="http://schemas.microsoft.com/office/drawing/2014/main" id="{2994D8CF-F431-3C42-9968-BFC24969CF69}"/>
              </a:ext>
            </a:extLst>
          </p:cNvPr>
          <p:cNvSpPr/>
          <p:nvPr/>
        </p:nvSpPr>
        <p:spPr>
          <a:xfrm>
            <a:off x="3591934" y="830817"/>
            <a:ext cx="5693931" cy="369332"/>
          </a:xfrm>
          <a:prstGeom prst="rect">
            <a:avLst/>
          </a:prstGeom>
        </p:spPr>
        <p:txBody>
          <a:bodyPr wrap="none">
            <a:spAutoFit/>
          </a:bodyPr>
          <a:lstStyle/>
          <a:p>
            <a:r>
              <a:rPr lang="en-GB" dirty="0"/>
              <a:t>Generative AI to support you in research and data analysis.</a:t>
            </a:r>
            <a:endParaRPr lang="en-US" dirty="0"/>
          </a:p>
        </p:txBody>
      </p:sp>
      <p:sp>
        <p:nvSpPr>
          <p:cNvPr id="9" name="Subtitle 2">
            <a:extLst>
              <a:ext uri="{FF2B5EF4-FFF2-40B4-BE49-F238E27FC236}">
                <a16:creationId xmlns:a16="http://schemas.microsoft.com/office/drawing/2014/main" id="{2C1F58D7-B6F5-E84F-917D-BDE3FFDD0F31}"/>
              </a:ext>
            </a:extLst>
          </p:cNvPr>
          <p:cNvSpPr txBox="1">
            <a:spLocks/>
          </p:cNvSpPr>
          <p:nvPr/>
        </p:nvSpPr>
        <p:spPr>
          <a:xfrm>
            <a:off x="1828800" y="27344781"/>
            <a:ext cx="27009968" cy="4480494"/>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r">
              <a:lnSpc>
                <a:spcPct val="150000"/>
              </a:lnSpc>
            </a:pPr>
            <a:r>
              <a:rPr lang="en-GB" sz="3600" b="1">
                <a:solidFill>
                  <a:schemeClr val="accent1">
                    <a:lumMod val="50000"/>
                  </a:schemeClr>
                </a:solidFill>
                <a:latin typeface="Arial" panose="020B0604020202020204" pitchFamily="34" charset="0"/>
                <a:cs typeface="Arial" panose="020B0604020202020204" pitchFamily="34" charset="0"/>
              </a:rPr>
              <a:t>Acknowledgement of the use of AI tools</a:t>
            </a:r>
          </a:p>
          <a:p>
            <a:pPr>
              <a:lnSpc>
                <a:spcPct val="150000"/>
              </a:lnSpc>
            </a:pPr>
            <a:r>
              <a:rPr lang="en-GB" sz="3600">
                <a:solidFill>
                  <a:schemeClr val="accent1">
                    <a:lumMod val="50000"/>
                  </a:schemeClr>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sz="3600" dirty="0">
              <a:latin typeface="Arial" panose="020B0604020202020204" pitchFamily="34" charset="0"/>
              <a:cs typeface="Arial" panose="020B0604020202020204" pitchFamily="34" charset="0"/>
            </a:endParaRPr>
          </a:p>
        </p:txBody>
      </p:sp>
      <p:sp>
        <p:nvSpPr>
          <p:cNvPr id="10" name="Subtitle 2">
            <a:extLst>
              <a:ext uri="{FF2B5EF4-FFF2-40B4-BE49-F238E27FC236}">
                <a16:creationId xmlns:a16="http://schemas.microsoft.com/office/drawing/2014/main" id="{7674C3B6-FA66-3443-9922-87940E2A418B}"/>
              </a:ext>
            </a:extLst>
          </p:cNvPr>
          <p:cNvSpPr txBox="1">
            <a:spLocks/>
          </p:cNvSpPr>
          <p:nvPr/>
        </p:nvSpPr>
        <p:spPr>
          <a:xfrm>
            <a:off x="1981200" y="27497181"/>
            <a:ext cx="27009968" cy="4480494"/>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r">
              <a:lnSpc>
                <a:spcPct val="150000"/>
              </a:lnSpc>
            </a:pPr>
            <a:r>
              <a:rPr lang="en-GB" sz="3600" b="1">
                <a:solidFill>
                  <a:schemeClr val="accent1">
                    <a:lumMod val="50000"/>
                  </a:schemeClr>
                </a:solidFill>
                <a:latin typeface="Arial" panose="020B0604020202020204" pitchFamily="34" charset="0"/>
                <a:cs typeface="Arial" panose="020B0604020202020204" pitchFamily="34" charset="0"/>
              </a:rPr>
              <a:t>Acknowledgement of the use of AI tools</a:t>
            </a:r>
          </a:p>
          <a:p>
            <a:pPr>
              <a:lnSpc>
                <a:spcPct val="150000"/>
              </a:lnSpc>
            </a:pPr>
            <a:r>
              <a:rPr lang="en-GB" sz="3600">
                <a:solidFill>
                  <a:schemeClr val="accent1">
                    <a:lumMod val="50000"/>
                  </a:schemeClr>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2025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hape 2">
            <a:extLst>
              <a:ext uri="{FF2B5EF4-FFF2-40B4-BE49-F238E27FC236}">
                <a16:creationId xmlns:a16="http://schemas.microsoft.com/office/drawing/2014/main" id="{8D464EA4-631B-924F-A633-08FA5A411DC8}"/>
              </a:ext>
            </a:extLst>
          </p:cNvPr>
          <p:cNvSpPr/>
          <p:nvPr/>
        </p:nvSpPr>
        <p:spPr>
          <a:xfrm>
            <a:off x="657225" y="1587460"/>
            <a:ext cx="841415" cy="841415"/>
          </a:xfrm>
          <a:prstGeom prst="ellipse">
            <a:avLst/>
          </a:prstGeom>
          <a:solidFill>
            <a:srgbClr val="02C39A"/>
          </a:solidFill>
          <a:ln/>
        </p:spPr>
      </p:sp>
      <p:sp>
        <p:nvSpPr>
          <p:cNvPr id="3" name="TextBox 2">
            <a:extLst>
              <a:ext uri="{FF2B5EF4-FFF2-40B4-BE49-F238E27FC236}">
                <a16:creationId xmlns:a16="http://schemas.microsoft.com/office/drawing/2014/main" id="{A7FA06BE-050E-1440-852C-64E10B64956B}"/>
              </a:ext>
            </a:extLst>
          </p:cNvPr>
          <p:cNvSpPr txBox="1"/>
          <p:nvPr/>
        </p:nvSpPr>
        <p:spPr>
          <a:xfrm>
            <a:off x="728662" y="3614738"/>
            <a:ext cx="10929938" cy="2805063"/>
          </a:xfrm>
          <a:prstGeom prst="rect">
            <a:avLst/>
          </a:prstGeom>
          <a:noFill/>
        </p:spPr>
        <p:txBody>
          <a:bodyPr wrap="square" rtlCol="0">
            <a:spAutoFit/>
          </a:bodyPr>
          <a:lstStyle/>
          <a:p>
            <a:pPr>
              <a:lnSpc>
                <a:spcPct val="150000"/>
              </a:lnSpc>
            </a:pPr>
            <a:r>
              <a:rPr lang="en-GB" sz="2400" dirty="0"/>
              <a:t>I confirm that I have not presented any AI-generated material as my own work. </a:t>
            </a:r>
          </a:p>
          <a:p>
            <a:pPr>
              <a:lnSpc>
                <a:spcPct val="150000"/>
              </a:lnSpc>
            </a:pPr>
            <a:r>
              <a:rPr lang="en-GB" sz="2400" dirty="0"/>
              <a:t>I confirm that I have used Generative AI to support </a:t>
            </a:r>
            <a:r>
              <a:rPr lang="en-GB" sz="2400" b="1" dirty="0"/>
              <a:t>my</a:t>
            </a:r>
            <a:r>
              <a:rPr lang="en-GB" sz="2400" dirty="0"/>
              <a:t> research and data analysis, as permitted by the assignment brief. I confirm that I have retained copies of my drafts, notes, and other resources used in completing this assignment, which I may be asked to provide as evidence.</a:t>
            </a:r>
            <a:endParaRPr lang="en-US" sz="2400" dirty="0"/>
          </a:p>
        </p:txBody>
      </p:sp>
      <p:sp>
        <p:nvSpPr>
          <p:cNvPr id="4" name="TextBox 3">
            <a:extLst>
              <a:ext uri="{FF2B5EF4-FFF2-40B4-BE49-F238E27FC236}">
                <a16:creationId xmlns:a16="http://schemas.microsoft.com/office/drawing/2014/main" id="{B0332637-86B5-9A49-A563-66278AE3AA97}"/>
              </a:ext>
            </a:extLst>
          </p:cNvPr>
          <p:cNvSpPr txBox="1"/>
          <p:nvPr/>
        </p:nvSpPr>
        <p:spPr>
          <a:xfrm>
            <a:off x="542926" y="657225"/>
            <a:ext cx="10744200" cy="646331"/>
          </a:xfrm>
          <a:prstGeom prst="rect">
            <a:avLst/>
          </a:prstGeom>
          <a:noFill/>
        </p:spPr>
        <p:txBody>
          <a:bodyPr wrap="square" rtlCol="0">
            <a:spAutoFit/>
          </a:bodyPr>
          <a:lstStyle/>
          <a:p>
            <a:r>
              <a:rPr lang="en-GB" altLang="en-US" sz="3600" b="1" dirty="0">
                <a:solidFill>
                  <a:srgbClr val="044B6A"/>
                </a:solidFill>
                <a:latin typeface="Cambria" panose="02040503050406030204" pitchFamily="18" charset="0"/>
              </a:rPr>
              <a:t>Use of AI Acknowledgement</a:t>
            </a:r>
            <a:endParaRPr lang="en-US" sz="3600" dirty="0">
              <a:solidFill>
                <a:srgbClr val="044B6A"/>
              </a:solidFill>
              <a:latin typeface="Cambria" panose="02040503050406030204" pitchFamily="18" charset="0"/>
            </a:endParaRPr>
          </a:p>
        </p:txBody>
      </p:sp>
      <p:pic>
        <p:nvPicPr>
          <p:cNvPr id="6" name="Image 0" descr="/home/claude/doccla_deck/icon_conclusion_white.png">
            <a:extLst>
              <a:ext uri="{FF2B5EF4-FFF2-40B4-BE49-F238E27FC236}">
                <a16:creationId xmlns:a16="http://schemas.microsoft.com/office/drawing/2014/main" id="{067AF0D3-91DC-F247-BC0A-DB10B8152C16}"/>
              </a:ext>
            </a:extLst>
          </p:cNvPr>
          <p:cNvPicPr>
            <a:picLocks noChangeAspect="1"/>
          </p:cNvPicPr>
          <p:nvPr/>
        </p:nvPicPr>
        <p:blipFill>
          <a:blip r:embed="rId2"/>
          <a:stretch>
            <a:fillRect/>
          </a:stretch>
        </p:blipFill>
        <p:spPr>
          <a:xfrm>
            <a:off x="814158" y="1658665"/>
            <a:ext cx="606247" cy="606247"/>
          </a:xfrm>
          <a:prstGeom prst="rect">
            <a:avLst/>
          </a:prstGeom>
        </p:spPr>
      </p:pic>
    </p:spTree>
    <p:extLst>
      <p:ext uri="{BB962C8B-B14F-4D97-AF65-F5344CB8AC3E}">
        <p14:creationId xmlns:p14="http://schemas.microsoft.com/office/powerpoint/2010/main" val="2928202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bg>
      <p:bgPr>
        <a:solidFill>
          <a:srgbClr val="013A45"/>
        </a:solidFill>
        <a:effectLst/>
      </p:bgPr>
    </p:bg>
    <p:spTree>
      <p:nvGrpSpPr>
        <p:cNvPr id="1" name=""/>
        <p:cNvGrpSpPr/>
        <p:nvPr/>
      </p:nvGrpSpPr>
      <p:grpSpPr>
        <a:xfrm>
          <a:off x="0" y="0"/>
          <a:ext cx="0" cy="0"/>
          <a:chOff x="0" y="0"/>
          <a:chExt cx="0" cy="0"/>
        </a:xfrm>
      </p:grpSpPr>
      <p:sp>
        <p:nvSpPr>
          <p:cNvPr id="2" name="Shape 0"/>
          <p:cNvSpPr/>
          <p:nvPr/>
        </p:nvSpPr>
        <p:spPr>
          <a:xfrm>
            <a:off x="9692640" y="-1463040"/>
            <a:ext cx="4572000" cy="4572000"/>
          </a:xfrm>
          <a:prstGeom prst="ellipse">
            <a:avLst/>
          </a:prstGeom>
          <a:solidFill>
            <a:srgbClr val="028090">
              <a:alpha val="40000"/>
            </a:srgbClr>
          </a:solidFill>
          <a:ln/>
        </p:spPr>
      </p:sp>
      <p:sp>
        <p:nvSpPr>
          <p:cNvPr id="3" name="Shape 1"/>
          <p:cNvSpPr/>
          <p:nvPr/>
        </p:nvSpPr>
        <p:spPr>
          <a:xfrm>
            <a:off x="-1179576" y="4780530"/>
            <a:ext cx="3657600" cy="3657600"/>
          </a:xfrm>
          <a:prstGeom prst="ellipse">
            <a:avLst/>
          </a:prstGeom>
          <a:solidFill>
            <a:srgbClr val="00A896">
              <a:alpha val="30000"/>
            </a:srgbClr>
          </a:solidFill>
          <a:ln/>
        </p:spPr>
        <p:txBody>
          <a:bodyPr/>
          <a:lstStyle/>
          <a:p>
            <a:endParaRPr lang="en-US" dirty="0"/>
          </a:p>
        </p:txBody>
      </p:sp>
      <p:sp>
        <p:nvSpPr>
          <p:cNvPr id="4" name="Shape 2"/>
          <p:cNvSpPr/>
          <p:nvPr/>
        </p:nvSpPr>
        <p:spPr>
          <a:xfrm>
            <a:off x="548640" y="548640"/>
            <a:ext cx="914400" cy="914400"/>
          </a:xfrm>
          <a:prstGeom prst="ellipse">
            <a:avLst/>
          </a:prstGeom>
          <a:solidFill>
            <a:schemeClr val="bg1"/>
          </a:solidFill>
          <a:ln/>
        </p:spPr>
      </p:sp>
      <p:sp>
        <p:nvSpPr>
          <p:cNvPr id="6" name="Text 3"/>
          <p:cNvSpPr/>
          <p:nvPr/>
        </p:nvSpPr>
        <p:spPr>
          <a:xfrm>
            <a:off x="1676400" y="548640"/>
            <a:ext cx="10515600" cy="365760"/>
          </a:xfrm>
          <a:prstGeom prst="rect">
            <a:avLst/>
          </a:prstGeom>
          <a:noFill/>
          <a:ln/>
        </p:spPr>
        <p:txBody>
          <a:bodyPr wrap="square" lIns="0" tIns="0" rIns="0" bIns="0" rtlCol="0" anchor="ctr"/>
          <a:lstStyle/>
          <a:p>
            <a:pPr marL="0" indent="0">
              <a:buNone/>
            </a:pPr>
            <a:r>
              <a:rPr lang="en-US" sz="1400" b="1" kern="0" spc="300" dirty="0">
                <a:solidFill>
                  <a:srgbClr val="02C39A"/>
                </a:solidFill>
                <a:latin typeface="Calibri" pitchFamily="34" charset="0"/>
                <a:ea typeface="Calibri" pitchFamily="34" charset="-122"/>
                <a:cs typeface="Calibri" pitchFamily="34" charset="-120"/>
              </a:rPr>
              <a:t>DOCCLA VIRTUAL WARDS</a:t>
            </a:r>
            <a:endParaRPr lang="en-US" sz="1400" dirty="0"/>
          </a:p>
        </p:txBody>
      </p:sp>
      <p:sp>
        <p:nvSpPr>
          <p:cNvPr id="7" name="Text 4"/>
          <p:cNvSpPr/>
          <p:nvPr/>
        </p:nvSpPr>
        <p:spPr>
          <a:xfrm>
            <a:off x="649224" y="1792224"/>
            <a:ext cx="10515600" cy="914400"/>
          </a:xfrm>
          <a:prstGeom prst="rect">
            <a:avLst/>
          </a:prstGeom>
          <a:noFill/>
          <a:ln/>
        </p:spPr>
        <p:txBody>
          <a:bodyPr wrap="square" lIns="0" tIns="0" rIns="0" bIns="0" rtlCol="0" anchor="ctr"/>
          <a:lstStyle/>
          <a:p>
            <a:pPr marL="0" indent="0">
              <a:buNone/>
            </a:pPr>
            <a:r>
              <a:rPr lang="en-US" sz="4400" b="1" dirty="0" err="1">
                <a:solidFill>
                  <a:srgbClr val="FFFFFF"/>
                </a:solidFill>
                <a:latin typeface="Cambria" pitchFamily="34" charset="0"/>
              </a:rPr>
              <a:t>Doccla</a:t>
            </a:r>
            <a:r>
              <a:rPr lang="en-US" sz="4400" b="1" dirty="0">
                <a:solidFill>
                  <a:srgbClr val="FFFFFF"/>
                </a:solidFill>
                <a:latin typeface="Cambria" pitchFamily="34" charset="0"/>
              </a:rPr>
              <a:t>: Introduction </a:t>
            </a:r>
            <a:endParaRPr lang="en-US" sz="4400" dirty="0"/>
          </a:p>
        </p:txBody>
      </p:sp>
      <p:sp>
        <p:nvSpPr>
          <p:cNvPr id="8" name="Text 5"/>
          <p:cNvSpPr/>
          <p:nvPr/>
        </p:nvSpPr>
        <p:spPr>
          <a:xfrm>
            <a:off x="1097280" y="5710286"/>
            <a:ext cx="10515600" cy="457200"/>
          </a:xfrm>
          <a:prstGeom prst="rect">
            <a:avLst/>
          </a:prstGeom>
          <a:noFill/>
          <a:ln/>
        </p:spPr>
        <p:txBody>
          <a:bodyPr wrap="square" lIns="0" tIns="0" rIns="0" bIns="0" rtlCol="0" anchor="ctr"/>
          <a:lstStyle/>
          <a:p>
            <a:r>
              <a:rPr lang="en-GB" sz="2400" b="1" dirty="0">
                <a:solidFill>
                  <a:schemeClr val="bg1"/>
                </a:solidFill>
              </a:rPr>
              <a:t>Rising demand on the NHS </a:t>
            </a:r>
            <a:r>
              <a:rPr lang="en-US" sz="2400" dirty="0">
                <a:solidFill>
                  <a:schemeClr val="bg1"/>
                </a:solidFill>
                <a:latin typeface="Calibri" pitchFamily="34" charset="0"/>
                <a:ea typeface="Calibri" pitchFamily="34" charset="-122"/>
                <a:cs typeface="Calibri" pitchFamily="34" charset="-120"/>
              </a:rPr>
              <a:t>— </a:t>
            </a:r>
            <a:r>
              <a:rPr lang="en-GB" sz="2400" dirty="0">
                <a:solidFill>
                  <a:schemeClr val="bg1"/>
                </a:solidFill>
              </a:rPr>
              <a:t>ageing population, workforce shortages &amp; financial pressure driving NHS digital transformation.</a:t>
            </a:r>
            <a:r>
              <a:rPr lang="en-US" sz="2400" i="1" dirty="0">
                <a:solidFill>
                  <a:srgbClr val="5FA8A0"/>
                </a:solidFill>
                <a:latin typeface="Calibri" pitchFamily="34" charset="0"/>
                <a:ea typeface="Calibri" pitchFamily="34" charset="-122"/>
                <a:cs typeface="Calibri" pitchFamily="34" charset="-120"/>
              </a:rPr>
              <a:t> NHS England (2023a)</a:t>
            </a:r>
            <a:endParaRPr lang="en-US" sz="2400" dirty="0"/>
          </a:p>
          <a:p>
            <a:endParaRPr lang="en-US" sz="2400" dirty="0">
              <a:solidFill>
                <a:schemeClr val="bg1"/>
              </a:solidFill>
            </a:endParaRPr>
          </a:p>
        </p:txBody>
      </p:sp>
      <p:sp>
        <p:nvSpPr>
          <p:cNvPr id="9" name="Shape 6"/>
          <p:cNvSpPr/>
          <p:nvPr/>
        </p:nvSpPr>
        <p:spPr>
          <a:xfrm>
            <a:off x="548640" y="3156799"/>
            <a:ext cx="384048" cy="384048"/>
          </a:xfrm>
          <a:prstGeom prst="ellipse">
            <a:avLst/>
          </a:prstGeom>
          <a:solidFill>
            <a:srgbClr val="02C39A"/>
          </a:solidFill>
          <a:ln/>
        </p:spPr>
      </p:sp>
      <p:sp>
        <p:nvSpPr>
          <p:cNvPr id="10" name="Text 7"/>
          <p:cNvSpPr/>
          <p:nvPr/>
        </p:nvSpPr>
        <p:spPr>
          <a:xfrm>
            <a:off x="548640" y="3156799"/>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11" name="Text 8"/>
          <p:cNvSpPr/>
          <p:nvPr/>
        </p:nvSpPr>
        <p:spPr>
          <a:xfrm>
            <a:off x="1097280" y="3118104"/>
            <a:ext cx="10607040" cy="914400"/>
          </a:xfrm>
          <a:prstGeom prst="rect">
            <a:avLst/>
          </a:prstGeom>
          <a:noFill/>
          <a:ln/>
        </p:spPr>
        <p:txBody>
          <a:bodyPr wrap="square" lIns="0" tIns="0" rIns="0" bIns="0" rtlCol="0" anchor="t"/>
          <a:lstStyle/>
          <a:p>
            <a:pPr>
              <a:lnSpc>
                <a:spcPct val="115000"/>
              </a:lnSpc>
            </a:pPr>
            <a:r>
              <a:rPr lang="en-US" sz="2400" b="1" dirty="0" err="1">
                <a:solidFill>
                  <a:srgbClr val="FFFFFF"/>
                </a:solidFill>
                <a:latin typeface="Calibri" pitchFamily="34" charset="0"/>
                <a:ea typeface="Calibri" pitchFamily="34" charset="-122"/>
                <a:cs typeface="Calibri" pitchFamily="34" charset="-120"/>
              </a:rPr>
              <a:t>Doccla</a:t>
            </a:r>
            <a:r>
              <a:rPr lang="en-US" sz="2400" b="1" dirty="0">
                <a:solidFill>
                  <a:srgbClr val="FFFFFF"/>
                </a:solidFill>
                <a:latin typeface="Calibri" pitchFamily="34" charset="0"/>
                <a:ea typeface="Calibri" pitchFamily="34" charset="-122"/>
                <a:cs typeface="Calibri" pitchFamily="34" charset="-120"/>
              </a:rPr>
              <a:t> is a leading NHS technology partner </a:t>
            </a:r>
            <a:r>
              <a:rPr lang="en-US" sz="1400" b="1" dirty="0">
                <a:solidFill>
                  <a:srgbClr val="FFFFFF"/>
                </a:solidFill>
                <a:latin typeface="Calibri" pitchFamily="34" charset="0"/>
                <a:ea typeface="Calibri" pitchFamily="34" charset="-122"/>
                <a:cs typeface="Calibri" pitchFamily="34" charset="-120"/>
              </a:rPr>
              <a:t>—  </a:t>
            </a:r>
            <a:r>
              <a:rPr lang="en-US" sz="2400" dirty="0">
                <a:solidFill>
                  <a:srgbClr val="CFE8E6"/>
                </a:solidFill>
                <a:latin typeface="Calibri" pitchFamily="34" charset="0"/>
                <a:ea typeface="Calibri" pitchFamily="34" charset="-122"/>
                <a:cs typeface="Calibri" pitchFamily="34" charset="-120"/>
              </a:rPr>
              <a:t>delivering the "hospital-at-home" model across NHS Trusts.  </a:t>
            </a:r>
            <a:r>
              <a:rPr lang="en-US" sz="2400" i="1" dirty="0" err="1">
                <a:solidFill>
                  <a:srgbClr val="5FA8A0"/>
                </a:solidFill>
                <a:latin typeface="Calibri" pitchFamily="34" charset="0"/>
                <a:ea typeface="Calibri" pitchFamily="34" charset="-122"/>
                <a:cs typeface="Calibri" pitchFamily="34" charset="-120"/>
              </a:rPr>
              <a:t>Doccla</a:t>
            </a:r>
            <a:r>
              <a:rPr lang="en-US" sz="2400" i="1" dirty="0">
                <a:solidFill>
                  <a:srgbClr val="5FA8A0"/>
                </a:solidFill>
                <a:latin typeface="Calibri" pitchFamily="34" charset="0"/>
                <a:ea typeface="Calibri" pitchFamily="34" charset="-122"/>
                <a:cs typeface="Calibri" pitchFamily="34" charset="-120"/>
              </a:rPr>
              <a:t> (2024a)</a:t>
            </a:r>
            <a:endParaRPr lang="en-US" sz="2400" dirty="0"/>
          </a:p>
          <a:p>
            <a:pPr>
              <a:lnSpc>
                <a:spcPct val="115000"/>
              </a:lnSpc>
            </a:pPr>
            <a:endParaRPr lang="en-US" sz="2400" dirty="0"/>
          </a:p>
          <a:p>
            <a:pPr marL="0" indent="0">
              <a:lnSpc>
                <a:spcPct val="115000"/>
              </a:lnSpc>
              <a:buNone/>
            </a:pPr>
            <a:endParaRPr lang="en-US" sz="1400" dirty="0"/>
          </a:p>
        </p:txBody>
      </p:sp>
      <p:sp>
        <p:nvSpPr>
          <p:cNvPr id="12" name="Shape 9"/>
          <p:cNvSpPr/>
          <p:nvPr/>
        </p:nvSpPr>
        <p:spPr>
          <a:xfrm>
            <a:off x="548640" y="4339330"/>
            <a:ext cx="384048" cy="384048"/>
          </a:xfrm>
          <a:prstGeom prst="ellipse">
            <a:avLst/>
          </a:prstGeom>
          <a:solidFill>
            <a:srgbClr val="02C39A"/>
          </a:solidFill>
          <a:ln/>
        </p:spPr>
      </p:sp>
      <p:sp>
        <p:nvSpPr>
          <p:cNvPr id="13" name="Text 10"/>
          <p:cNvSpPr/>
          <p:nvPr/>
        </p:nvSpPr>
        <p:spPr>
          <a:xfrm>
            <a:off x="548640" y="4343638"/>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4" name="Text 11"/>
          <p:cNvSpPr/>
          <p:nvPr/>
        </p:nvSpPr>
        <p:spPr>
          <a:xfrm>
            <a:off x="1097280" y="4264171"/>
            <a:ext cx="10241280" cy="914400"/>
          </a:xfrm>
          <a:prstGeom prst="rect">
            <a:avLst/>
          </a:prstGeom>
          <a:noFill/>
          <a:ln/>
        </p:spPr>
        <p:txBody>
          <a:bodyPr wrap="square" lIns="0" tIns="0" rIns="0" bIns="0" rtlCol="0" anchor="t"/>
          <a:lstStyle/>
          <a:p>
            <a:pPr>
              <a:lnSpc>
                <a:spcPct val="115000"/>
              </a:lnSpc>
            </a:pPr>
            <a:r>
              <a:rPr lang="en-US" sz="2400" b="1" dirty="0">
                <a:solidFill>
                  <a:srgbClr val="FFFFFF"/>
                </a:solidFill>
                <a:latin typeface="Calibri" pitchFamily="34" charset="0"/>
                <a:ea typeface="Calibri" pitchFamily="34" charset="-122"/>
                <a:cs typeface="Calibri" pitchFamily="34" charset="-120"/>
              </a:rPr>
              <a:t>Virtual wards enable hospital-level care at home —  </a:t>
            </a:r>
            <a:r>
              <a:rPr lang="en-US" sz="2400" dirty="0">
                <a:solidFill>
                  <a:srgbClr val="CFE8E6"/>
                </a:solidFill>
                <a:latin typeface="Calibri" pitchFamily="34" charset="0"/>
                <a:ea typeface="Calibri" pitchFamily="34" charset="-122"/>
                <a:cs typeface="Calibri" pitchFamily="34" charset="-120"/>
              </a:rPr>
              <a:t>via remote monitoring, digital communication and multidisciplinary support. </a:t>
            </a:r>
            <a:r>
              <a:rPr lang="en-US" sz="2400" i="1" dirty="0">
                <a:solidFill>
                  <a:srgbClr val="5FA8A0"/>
                </a:solidFill>
                <a:latin typeface="Calibri" pitchFamily="34" charset="0"/>
                <a:ea typeface="Calibri" pitchFamily="34" charset="-122"/>
                <a:cs typeface="Calibri" pitchFamily="34" charset="-120"/>
              </a:rPr>
              <a:t>NHS England (2023a)</a:t>
            </a:r>
            <a:endParaRPr lang="en-US" sz="2400" dirty="0"/>
          </a:p>
          <a:p>
            <a:pPr marL="0" indent="0">
              <a:lnSpc>
                <a:spcPct val="115000"/>
              </a:lnSpc>
              <a:buNone/>
            </a:pPr>
            <a:endParaRPr lang="en-US" sz="2400" dirty="0"/>
          </a:p>
        </p:txBody>
      </p:sp>
      <p:sp>
        <p:nvSpPr>
          <p:cNvPr id="15" name="Shape 12"/>
          <p:cNvSpPr/>
          <p:nvPr/>
        </p:nvSpPr>
        <p:spPr>
          <a:xfrm>
            <a:off x="548640" y="5473448"/>
            <a:ext cx="384048" cy="384048"/>
          </a:xfrm>
          <a:prstGeom prst="ellipse">
            <a:avLst/>
          </a:prstGeom>
          <a:solidFill>
            <a:srgbClr val="02C39A"/>
          </a:solidFill>
          <a:ln/>
        </p:spPr>
      </p:sp>
      <p:sp>
        <p:nvSpPr>
          <p:cNvPr id="16" name="Text 13"/>
          <p:cNvSpPr/>
          <p:nvPr/>
        </p:nvSpPr>
        <p:spPr>
          <a:xfrm>
            <a:off x="548640" y="5473448"/>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7" name="Text 14"/>
          <p:cNvSpPr/>
          <p:nvPr/>
        </p:nvSpPr>
        <p:spPr>
          <a:xfrm>
            <a:off x="1097280" y="5148072"/>
            <a:ext cx="10241280" cy="914400"/>
          </a:xfrm>
          <a:prstGeom prst="rect">
            <a:avLst/>
          </a:prstGeom>
          <a:noFill/>
          <a:ln/>
        </p:spPr>
        <p:txBody>
          <a:bodyPr wrap="square" lIns="0" tIns="0" rIns="0" bIns="0" rtlCol="0" anchor="t"/>
          <a:lstStyle/>
          <a:p>
            <a:pPr marL="0" indent="0">
              <a:lnSpc>
                <a:spcPct val="115000"/>
              </a:lnSpc>
              <a:buNone/>
            </a:pPr>
            <a:endParaRPr lang="en-US" sz="1400" dirty="0"/>
          </a:p>
        </p:txBody>
      </p:sp>
      <p:sp>
        <p:nvSpPr>
          <p:cNvPr id="18" name="Text 15"/>
          <p:cNvSpPr/>
          <p:nvPr/>
        </p:nvSpPr>
        <p:spPr>
          <a:xfrm>
            <a:off x="548640" y="6473952"/>
            <a:ext cx="7315200" cy="274320"/>
          </a:xfrm>
          <a:prstGeom prst="rect">
            <a:avLst/>
          </a:prstGeom>
          <a:noFill/>
          <a:ln/>
        </p:spPr>
        <p:txBody>
          <a:bodyPr wrap="square" lIns="0" tIns="0" rIns="0" bIns="0" rtlCol="0" anchor="ctr"/>
          <a:lstStyle/>
          <a:p>
            <a:pPr marL="0" indent="0">
              <a:buNone/>
            </a:pPr>
            <a:r>
              <a:rPr lang="en-US" sz="900" dirty="0">
                <a:solidFill>
                  <a:srgbClr val="5FA8A0"/>
                </a:solidFill>
                <a:latin typeface="Calibri" pitchFamily="34" charset="0"/>
                <a:ea typeface="Calibri" pitchFamily="34" charset="-122"/>
                <a:cs typeface="Calibri" pitchFamily="34" charset="-120"/>
              </a:rPr>
              <a:t>Doccla Virtual Wards — A Critical Evaluation</a:t>
            </a:r>
            <a:endParaRPr lang="en-US" sz="900" dirty="0"/>
          </a:p>
        </p:txBody>
      </p:sp>
      <p:sp>
        <p:nvSpPr>
          <p:cNvPr id="19" name="Text 16"/>
          <p:cNvSpPr/>
          <p:nvPr/>
        </p:nvSpPr>
        <p:spPr>
          <a:xfrm>
            <a:off x="11338560" y="6473952"/>
            <a:ext cx="365760" cy="274320"/>
          </a:xfrm>
          <a:prstGeom prst="rect">
            <a:avLst/>
          </a:prstGeom>
          <a:noFill/>
          <a:ln/>
        </p:spPr>
        <p:txBody>
          <a:bodyPr wrap="square" lIns="0" tIns="0" rIns="0" bIns="0" rtlCol="0" anchor="ctr"/>
          <a:lstStyle/>
          <a:p>
            <a:pPr marL="0" indent="0" algn="r">
              <a:buNone/>
            </a:pPr>
            <a:r>
              <a:rPr lang="en-US" sz="900" dirty="0">
                <a:solidFill>
                  <a:srgbClr val="5FA8A0"/>
                </a:solidFill>
                <a:latin typeface="Calibri" pitchFamily="34" charset="0"/>
                <a:ea typeface="Calibri" pitchFamily="34" charset="-122"/>
                <a:cs typeface="Calibri" pitchFamily="34" charset="-120"/>
              </a:rPr>
              <a:t>1</a:t>
            </a:r>
            <a:endParaRPr lang="en-US" sz="900" dirty="0"/>
          </a:p>
        </p:txBody>
      </p:sp>
      <p:pic>
        <p:nvPicPr>
          <p:cNvPr id="21" name="Picture 20">
            <a:extLst>
              <a:ext uri="{FF2B5EF4-FFF2-40B4-BE49-F238E27FC236}">
                <a16:creationId xmlns:a16="http://schemas.microsoft.com/office/drawing/2014/main" id="{64CD137D-D2E8-6E4D-9E5F-524DA859AF11}"/>
              </a:ext>
            </a:extLst>
          </p:cNvPr>
          <p:cNvPicPr>
            <a:picLocks noChangeAspect="1"/>
          </p:cNvPicPr>
          <p:nvPr/>
        </p:nvPicPr>
        <p:blipFill>
          <a:blip r:embed="rId3"/>
          <a:stretch>
            <a:fillRect/>
          </a:stretch>
        </p:blipFill>
        <p:spPr>
          <a:xfrm>
            <a:off x="533720" y="330772"/>
            <a:ext cx="1109345" cy="1109345"/>
          </a:xfrm>
          <a:prstGeom prst="rect">
            <a:avLst/>
          </a:prstGeom>
        </p:spPr>
      </p:pic>
      <p:sp>
        <p:nvSpPr>
          <p:cNvPr id="23" name="Text 1">
            <a:extLst>
              <a:ext uri="{FF2B5EF4-FFF2-40B4-BE49-F238E27FC236}">
                <a16:creationId xmlns:a16="http://schemas.microsoft.com/office/drawing/2014/main" id="{2AF6502D-9D3B-974D-BC85-EE23325A1799}"/>
              </a:ext>
            </a:extLst>
          </p:cNvPr>
          <p:cNvSpPr/>
          <p:nvPr/>
        </p:nvSpPr>
        <p:spPr>
          <a:xfrm>
            <a:off x="1676400" y="182880"/>
            <a:ext cx="7315200" cy="320040"/>
          </a:xfrm>
          <a:prstGeom prst="rect">
            <a:avLst/>
          </a:prstGeom>
          <a:noFill/>
          <a:ln/>
        </p:spPr>
        <p:txBody>
          <a:bodyPr wrap="square" lIns="0" tIns="0" rIns="0" bIns="0"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SECTION 01</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2">
    <p:bg>
      <p:bgPr>
        <a:solidFill>
          <a:srgbClr val="F7FAFA"/>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B323F0D1-45CA-5242-BE67-8D3392671D0C}"/>
              </a:ext>
            </a:extLst>
          </p:cNvPr>
          <p:cNvSpPr/>
          <p:nvPr/>
        </p:nvSpPr>
        <p:spPr>
          <a:xfrm>
            <a:off x="7686675" y="1669096"/>
            <a:ext cx="4505324" cy="4320641"/>
          </a:xfrm>
          <a:prstGeom prst="rect">
            <a:avLst/>
          </a:prstGeom>
          <a:solidFill>
            <a:srgbClr val="004146">
              <a:alpha val="3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hape 0">
            <a:extLst>
              <a:ext uri="{FF2B5EF4-FFF2-40B4-BE49-F238E27FC236}">
                <a16:creationId xmlns:a16="http://schemas.microsoft.com/office/drawing/2014/main" id="{B81BAE42-F1E4-DF4D-BCC7-5DD507AECCD9}"/>
              </a:ext>
            </a:extLst>
          </p:cNvPr>
          <p:cNvSpPr/>
          <p:nvPr/>
        </p:nvSpPr>
        <p:spPr>
          <a:xfrm>
            <a:off x="5783580" y="-563498"/>
            <a:ext cx="4572000" cy="4572000"/>
          </a:xfrm>
          <a:prstGeom prst="ellipse">
            <a:avLst/>
          </a:prstGeom>
          <a:solidFill>
            <a:srgbClr val="028090">
              <a:alpha val="29000"/>
            </a:srgbClr>
          </a:solidFill>
          <a:ln/>
        </p:spPr>
      </p:sp>
      <p:sp>
        <p:nvSpPr>
          <p:cNvPr id="2" name="Shape 0"/>
          <p:cNvSpPr/>
          <p:nvPr/>
        </p:nvSpPr>
        <p:spPr>
          <a:xfrm>
            <a:off x="548640" y="502920"/>
            <a:ext cx="777240" cy="777240"/>
          </a:xfrm>
          <a:prstGeom prst="ellipse">
            <a:avLst/>
          </a:prstGeom>
          <a:solidFill>
            <a:srgbClr val="028090"/>
          </a:solidFill>
          <a:ln/>
        </p:spPr>
      </p:sp>
      <p:pic>
        <p:nvPicPr>
          <p:cNvPr id="3" name="Image 0" descr="/home/claude/doccla_deck/icon_overview_white.png"/>
          <p:cNvPicPr>
            <a:picLocks noChangeAspect="1"/>
          </p:cNvPicPr>
          <p:nvPr/>
        </p:nvPicPr>
        <p:blipFill>
          <a:blip r:embed="rId3"/>
          <a:stretch>
            <a:fillRect/>
          </a:stretch>
        </p:blipFill>
        <p:spPr>
          <a:xfrm>
            <a:off x="634136" y="588416"/>
            <a:ext cx="606247" cy="606247"/>
          </a:xfrm>
          <a:prstGeom prst="rect">
            <a:avLst/>
          </a:prstGeom>
        </p:spPr>
      </p:pic>
      <p:sp>
        <p:nvSpPr>
          <p:cNvPr id="4" name="Text 1"/>
          <p:cNvSpPr/>
          <p:nvPr/>
        </p:nvSpPr>
        <p:spPr>
          <a:xfrm>
            <a:off x="1508760" y="457200"/>
            <a:ext cx="7315200" cy="320040"/>
          </a:xfrm>
          <a:prstGeom prst="rect">
            <a:avLst/>
          </a:prstGeom>
          <a:noFill/>
          <a:ln/>
        </p:spPr>
        <p:txBody>
          <a:bodyPr wrap="square" lIns="0" tIns="0" rIns="0" bIns="0"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SECTION 02</a:t>
            </a:r>
            <a:endParaRPr lang="en-US" sz="1200" dirty="0"/>
          </a:p>
        </p:txBody>
      </p:sp>
      <p:sp>
        <p:nvSpPr>
          <p:cNvPr id="6" name="Shape 3"/>
          <p:cNvSpPr/>
          <p:nvPr/>
        </p:nvSpPr>
        <p:spPr>
          <a:xfrm>
            <a:off x="548640" y="1828800"/>
            <a:ext cx="384048" cy="384048"/>
          </a:xfrm>
          <a:prstGeom prst="ellipse">
            <a:avLst/>
          </a:prstGeom>
          <a:solidFill>
            <a:srgbClr val="02C39A"/>
          </a:solidFill>
          <a:ln/>
        </p:spPr>
      </p:sp>
      <p:sp>
        <p:nvSpPr>
          <p:cNvPr id="7" name="Text 4"/>
          <p:cNvSpPr/>
          <p:nvPr/>
        </p:nvSpPr>
        <p:spPr>
          <a:xfrm>
            <a:off x="548640" y="182880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8" name="Text 5"/>
          <p:cNvSpPr/>
          <p:nvPr/>
        </p:nvSpPr>
        <p:spPr>
          <a:xfrm>
            <a:off x="1097280" y="1755648"/>
            <a:ext cx="5852160" cy="914400"/>
          </a:xfrm>
          <a:prstGeom prst="rect">
            <a:avLst/>
          </a:prstGeom>
          <a:noFill/>
          <a:ln/>
        </p:spPr>
        <p:txBody>
          <a:bodyPr wrap="square" lIns="0" tIns="0" rIns="0" bIns="0" rtlCol="0" anchor="t"/>
          <a:lstStyle/>
          <a:p>
            <a:r>
              <a:rPr lang="en-US" sz="2400" b="1" dirty="0">
                <a:solidFill>
                  <a:srgbClr val="1A2E35"/>
                </a:solidFill>
                <a:latin typeface="Calibri" pitchFamily="34" charset="0"/>
                <a:ea typeface="Calibri" pitchFamily="34" charset="-122"/>
                <a:cs typeface="Calibri" pitchFamily="34" charset="-120"/>
              </a:rPr>
              <a:t>Continuous remote monitoring —  </a:t>
            </a:r>
            <a:r>
              <a:rPr lang="en-US" sz="2400" dirty="0">
                <a:solidFill>
                  <a:srgbClr val="6B7C82"/>
                </a:solidFill>
                <a:latin typeface="Calibri" pitchFamily="34" charset="0"/>
                <a:ea typeface="Calibri" pitchFamily="34" charset="-122"/>
                <a:cs typeface="Calibri" pitchFamily="34" charset="-120"/>
              </a:rPr>
              <a:t>kits track blood pressure, heart rate, oxygen saturation, temperature and respiratory rate in real time.</a:t>
            </a:r>
            <a:r>
              <a:rPr lang="en-US" sz="2400" i="1" dirty="0">
                <a:solidFill>
                  <a:srgbClr val="00A896"/>
                </a:solidFill>
                <a:latin typeface="Calibri" pitchFamily="34" charset="0"/>
                <a:ea typeface="Calibri" pitchFamily="34" charset="-122"/>
                <a:cs typeface="Calibri" pitchFamily="34" charset="-120"/>
              </a:rPr>
              <a:t> </a:t>
            </a:r>
            <a:r>
              <a:rPr lang="en-US" sz="2000" i="1" dirty="0">
                <a:solidFill>
                  <a:srgbClr val="009193"/>
                </a:solidFill>
                <a:latin typeface="Calibri" pitchFamily="34" charset="0"/>
                <a:ea typeface="Calibri" pitchFamily="34" charset="-122"/>
                <a:cs typeface="Calibri" pitchFamily="34" charset="-120"/>
              </a:rPr>
              <a:t>NHS England (2023a)</a:t>
            </a:r>
            <a:endParaRPr lang="en-US" sz="2000" dirty="0">
              <a:solidFill>
                <a:srgbClr val="009193"/>
              </a:solidFill>
            </a:endParaRPr>
          </a:p>
          <a:p>
            <a:pPr marL="0" indent="0">
              <a:lnSpc>
                <a:spcPct val="115000"/>
              </a:lnSpc>
              <a:buNone/>
            </a:pPr>
            <a:endParaRPr lang="en-US" sz="2400" dirty="0"/>
          </a:p>
        </p:txBody>
      </p:sp>
      <p:grpSp>
        <p:nvGrpSpPr>
          <p:cNvPr id="19" name="Group 18">
            <a:extLst>
              <a:ext uri="{FF2B5EF4-FFF2-40B4-BE49-F238E27FC236}">
                <a16:creationId xmlns:a16="http://schemas.microsoft.com/office/drawing/2014/main" id="{A6FD7F5E-9193-C84A-AABD-5A6DD2FFE622}"/>
              </a:ext>
            </a:extLst>
          </p:cNvPr>
          <p:cNvGrpSpPr/>
          <p:nvPr/>
        </p:nvGrpSpPr>
        <p:grpSpPr>
          <a:xfrm>
            <a:off x="548640" y="3346704"/>
            <a:ext cx="384048" cy="384048"/>
            <a:chOff x="548640" y="2880360"/>
            <a:chExt cx="384048" cy="384048"/>
          </a:xfrm>
        </p:grpSpPr>
        <p:sp>
          <p:nvSpPr>
            <p:cNvPr id="9" name="Shape 6"/>
            <p:cNvSpPr/>
            <p:nvPr/>
          </p:nvSpPr>
          <p:spPr>
            <a:xfrm>
              <a:off x="548640" y="2880360"/>
              <a:ext cx="384048" cy="384048"/>
            </a:xfrm>
            <a:prstGeom prst="ellipse">
              <a:avLst/>
            </a:prstGeom>
            <a:solidFill>
              <a:srgbClr val="02C39A"/>
            </a:solidFill>
            <a:ln/>
          </p:spPr>
        </p:sp>
        <p:sp>
          <p:nvSpPr>
            <p:cNvPr id="10" name="Text 7"/>
            <p:cNvSpPr/>
            <p:nvPr/>
          </p:nvSpPr>
          <p:spPr>
            <a:xfrm>
              <a:off x="548640" y="288036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grpSp>
      <p:sp>
        <p:nvSpPr>
          <p:cNvPr id="11" name="Text 8"/>
          <p:cNvSpPr/>
          <p:nvPr/>
        </p:nvSpPr>
        <p:spPr>
          <a:xfrm>
            <a:off x="1115568" y="3274001"/>
            <a:ext cx="5852160" cy="914400"/>
          </a:xfrm>
          <a:prstGeom prst="rect">
            <a:avLst/>
          </a:prstGeom>
          <a:noFill/>
          <a:ln/>
        </p:spPr>
        <p:txBody>
          <a:bodyPr wrap="square" lIns="0" tIns="0" rIns="0" bIns="0" rtlCol="0" anchor="t"/>
          <a:lstStyle/>
          <a:p>
            <a:r>
              <a:rPr lang="en-US" sz="2400" b="1" dirty="0">
                <a:solidFill>
                  <a:srgbClr val="1A2E35"/>
                </a:solidFill>
                <a:latin typeface="Calibri" pitchFamily="34" charset="0"/>
                <a:ea typeface="Calibri" pitchFamily="34" charset="-122"/>
                <a:cs typeface="Calibri" pitchFamily="34" charset="-120"/>
              </a:rPr>
              <a:t>Integrated clinical platform —  </a:t>
            </a:r>
            <a:r>
              <a:rPr lang="en-US" sz="2400" dirty="0">
                <a:solidFill>
                  <a:srgbClr val="6B7C82"/>
                </a:solidFill>
                <a:latin typeface="Calibri" pitchFamily="34" charset="0"/>
                <a:ea typeface="Calibri" pitchFamily="34" charset="-122"/>
                <a:cs typeface="Calibri" pitchFamily="34" charset="-120"/>
              </a:rPr>
              <a:t>links to NHS EPR systems, with automated alerts, equipment logistics and technical support.</a:t>
            </a:r>
            <a:r>
              <a:rPr lang="en-US" sz="2400" i="1" dirty="0">
                <a:solidFill>
                  <a:srgbClr val="00A896"/>
                </a:solidFill>
                <a:latin typeface="Calibri" pitchFamily="34" charset="0"/>
                <a:ea typeface="Calibri" pitchFamily="34" charset="-122"/>
                <a:cs typeface="Calibri" pitchFamily="34" charset="-120"/>
              </a:rPr>
              <a:t> </a:t>
            </a:r>
            <a:r>
              <a:rPr lang="en-US" sz="2000" i="1" dirty="0" err="1">
                <a:solidFill>
                  <a:srgbClr val="00A896"/>
                </a:solidFill>
                <a:latin typeface="Calibri" pitchFamily="34" charset="0"/>
                <a:ea typeface="Calibri" pitchFamily="34" charset="-122"/>
                <a:cs typeface="Calibri" pitchFamily="34" charset="-120"/>
              </a:rPr>
              <a:t>Doccla</a:t>
            </a:r>
            <a:r>
              <a:rPr lang="en-US" sz="2000" i="1" dirty="0">
                <a:solidFill>
                  <a:srgbClr val="00A896"/>
                </a:solidFill>
                <a:latin typeface="Calibri" pitchFamily="34" charset="0"/>
                <a:ea typeface="Calibri" pitchFamily="34" charset="-122"/>
                <a:cs typeface="Calibri" pitchFamily="34" charset="-120"/>
              </a:rPr>
              <a:t> (2024a, 2024b)</a:t>
            </a:r>
            <a:endParaRPr lang="en-US" sz="2000" dirty="0"/>
          </a:p>
          <a:p>
            <a:pPr marL="0" indent="0">
              <a:lnSpc>
                <a:spcPct val="115000"/>
              </a:lnSpc>
              <a:buNone/>
            </a:pPr>
            <a:endParaRPr lang="en-US" sz="2400" dirty="0"/>
          </a:p>
        </p:txBody>
      </p:sp>
      <p:grpSp>
        <p:nvGrpSpPr>
          <p:cNvPr id="20" name="Group 19">
            <a:extLst>
              <a:ext uri="{FF2B5EF4-FFF2-40B4-BE49-F238E27FC236}">
                <a16:creationId xmlns:a16="http://schemas.microsoft.com/office/drawing/2014/main" id="{9AC14C4B-9EE9-2640-8ECA-EF98CF5CAC65}"/>
              </a:ext>
            </a:extLst>
          </p:cNvPr>
          <p:cNvGrpSpPr/>
          <p:nvPr/>
        </p:nvGrpSpPr>
        <p:grpSpPr>
          <a:xfrm>
            <a:off x="522112" y="4892271"/>
            <a:ext cx="384048" cy="384048"/>
            <a:chOff x="548640" y="3931920"/>
            <a:chExt cx="384048" cy="384048"/>
          </a:xfrm>
        </p:grpSpPr>
        <p:sp>
          <p:nvSpPr>
            <p:cNvPr id="12" name="Shape 9"/>
            <p:cNvSpPr/>
            <p:nvPr/>
          </p:nvSpPr>
          <p:spPr>
            <a:xfrm>
              <a:off x="548640" y="3931920"/>
              <a:ext cx="384048" cy="384048"/>
            </a:xfrm>
            <a:prstGeom prst="ellipse">
              <a:avLst/>
            </a:prstGeom>
            <a:solidFill>
              <a:srgbClr val="02C39A"/>
            </a:solidFill>
            <a:ln/>
          </p:spPr>
        </p:sp>
        <p:sp>
          <p:nvSpPr>
            <p:cNvPr id="13" name="Text 10"/>
            <p:cNvSpPr/>
            <p:nvPr/>
          </p:nvSpPr>
          <p:spPr>
            <a:xfrm>
              <a:off x="548640" y="393192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grpSp>
      <p:sp>
        <p:nvSpPr>
          <p:cNvPr id="14" name="Text 11"/>
          <p:cNvSpPr/>
          <p:nvPr/>
        </p:nvSpPr>
        <p:spPr>
          <a:xfrm>
            <a:off x="1108656" y="4846896"/>
            <a:ext cx="5852160" cy="914400"/>
          </a:xfrm>
          <a:prstGeom prst="rect">
            <a:avLst/>
          </a:prstGeom>
          <a:noFill/>
          <a:ln/>
        </p:spPr>
        <p:txBody>
          <a:bodyPr wrap="square" lIns="0" tIns="0" rIns="0" bIns="0" rtlCol="0" anchor="t"/>
          <a:lstStyle/>
          <a:p>
            <a:r>
              <a:rPr lang="en-US" sz="2400" b="1" dirty="0">
                <a:solidFill>
                  <a:srgbClr val="1A2E35"/>
                </a:solidFill>
                <a:latin typeface="Calibri" pitchFamily="34" charset="0"/>
                <a:ea typeface="Calibri" pitchFamily="34" charset="-122"/>
                <a:cs typeface="Calibri" pitchFamily="34" charset="-120"/>
              </a:rPr>
              <a:t>Backed by NHS policy —  </a:t>
            </a:r>
            <a:r>
              <a:rPr lang="en-US" sz="2400" dirty="0">
                <a:solidFill>
                  <a:srgbClr val="6B7C82"/>
                </a:solidFill>
                <a:latin typeface="Calibri" pitchFamily="34" charset="0"/>
                <a:ea typeface="Calibri" pitchFamily="34" charset="-122"/>
                <a:cs typeface="Calibri" pitchFamily="34" charset="-120"/>
              </a:rPr>
              <a:t>central to NHS England's Virtual Wards Operational Framework and the Health and Care Act 2022.</a:t>
            </a:r>
            <a:r>
              <a:rPr lang="en-US" sz="2400" i="1" dirty="0">
                <a:solidFill>
                  <a:srgbClr val="00A896"/>
                </a:solidFill>
                <a:latin typeface="Calibri" pitchFamily="34" charset="0"/>
                <a:ea typeface="Calibri" pitchFamily="34" charset="-122"/>
                <a:cs typeface="Calibri" pitchFamily="34" charset="-120"/>
              </a:rPr>
              <a:t> </a:t>
            </a:r>
            <a:r>
              <a:rPr lang="en-US" i="1" dirty="0">
                <a:solidFill>
                  <a:srgbClr val="00A896"/>
                </a:solidFill>
                <a:latin typeface="Calibri" pitchFamily="34" charset="0"/>
                <a:ea typeface="Calibri" pitchFamily="34" charset="-122"/>
                <a:cs typeface="Calibri" pitchFamily="34" charset="-120"/>
              </a:rPr>
              <a:t>NHS England (2023a); Dept. of Health and Social Care (2022)</a:t>
            </a:r>
            <a:endParaRPr lang="en-US" dirty="0"/>
          </a:p>
          <a:p>
            <a:endParaRPr lang="en-US" sz="2400" dirty="0"/>
          </a:p>
        </p:txBody>
      </p:sp>
      <p:sp>
        <p:nvSpPr>
          <p:cNvPr id="16" name="Text 13"/>
          <p:cNvSpPr/>
          <p:nvPr/>
        </p:nvSpPr>
        <p:spPr>
          <a:xfrm>
            <a:off x="7498080" y="3566160"/>
            <a:ext cx="3931920" cy="640080"/>
          </a:xfrm>
          <a:prstGeom prst="rect">
            <a:avLst/>
          </a:prstGeom>
          <a:noFill/>
          <a:ln/>
        </p:spPr>
        <p:txBody>
          <a:bodyPr wrap="square" lIns="0" tIns="0" rIns="0" bIns="0" rtlCol="0" anchor="ctr"/>
          <a:lstStyle/>
          <a:p>
            <a:pPr marL="0" indent="0" algn="ctr">
              <a:buNone/>
            </a:pPr>
            <a:r>
              <a:rPr lang="en-US" sz="1250" i="1" dirty="0">
                <a:solidFill>
                  <a:srgbClr val="6B7C82"/>
                </a:solidFill>
                <a:latin typeface="Calibri" pitchFamily="34" charset="0"/>
                <a:ea typeface="Calibri" pitchFamily="34" charset="-122"/>
                <a:cs typeface="Calibri" pitchFamily="34" charset="-120"/>
              </a:rPr>
              <a:t>🖼  Insert infographic:</a:t>
            </a:r>
            <a:endParaRPr lang="en-US" sz="1250" dirty="0"/>
          </a:p>
          <a:p>
            <a:pPr marL="0" indent="0" algn="ctr">
              <a:buNone/>
            </a:pPr>
            <a:r>
              <a:rPr lang="en-US" sz="1250" i="1" dirty="0">
                <a:solidFill>
                  <a:srgbClr val="6B7C82"/>
                </a:solidFill>
                <a:latin typeface="Calibri" pitchFamily="34" charset="0"/>
                <a:ea typeface="Calibri" pitchFamily="34" charset="-122"/>
                <a:cs typeface="Calibri" pitchFamily="34" charset="-120"/>
              </a:rPr>
              <a:t>Doccla monitoring &amp; data flow</a:t>
            </a:r>
            <a:endParaRPr lang="en-US" sz="1250" dirty="0"/>
          </a:p>
        </p:txBody>
      </p:sp>
      <p:sp>
        <p:nvSpPr>
          <p:cNvPr id="17" name="Text 14"/>
          <p:cNvSpPr/>
          <p:nvPr/>
        </p:nvSpPr>
        <p:spPr>
          <a:xfrm>
            <a:off x="548640" y="6473952"/>
            <a:ext cx="7315200" cy="274320"/>
          </a:xfrm>
          <a:prstGeom prst="rect">
            <a:avLst/>
          </a:prstGeom>
          <a:noFill/>
          <a:ln/>
        </p:spPr>
        <p:txBody>
          <a:bodyPr wrap="square" lIns="0" tIns="0" rIns="0" bIns="0" rtlCol="0" anchor="ctr"/>
          <a:lstStyle/>
          <a:p>
            <a:pPr marL="0" indent="0">
              <a:buNone/>
            </a:pPr>
            <a:r>
              <a:rPr lang="en-US" sz="900" dirty="0">
                <a:solidFill>
                  <a:srgbClr val="6B7C82"/>
                </a:solidFill>
                <a:latin typeface="Calibri" pitchFamily="34" charset="0"/>
                <a:ea typeface="Calibri" pitchFamily="34" charset="-122"/>
                <a:cs typeface="Calibri" pitchFamily="34" charset="-120"/>
              </a:rPr>
              <a:t>Doccla Virtual Wards — A Critical Evaluation</a:t>
            </a:r>
            <a:endParaRPr lang="en-US" sz="900" dirty="0"/>
          </a:p>
        </p:txBody>
      </p:sp>
      <p:sp>
        <p:nvSpPr>
          <p:cNvPr id="18" name="Text 15"/>
          <p:cNvSpPr/>
          <p:nvPr/>
        </p:nvSpPr>
        <p:spPr>
          <a:xfrm>
            <a:off x="11338560" y="6473952"/>
            <a:ext cx="365760" cy="274320"/>
          </a:xfrm>
          <a:prstGeom prst="rect">
            <a:avLst/>
          </a:prstGeom>
          <a:noFill/>
          <a:ln/>
        </p:spPr>
        <p:txBody>
          <a:bodyPr wrap="square" lIns="0" tIns="0" rIns="0" bIns="0" rtlCol="0" anchor="ctr"/>
          <a:lstStyle/>
          <a:p>
            <a:pPr marL="0" indent="0" algn="r">
              <a:buNone/>
            </a:pPr>
            <a:r>
              <a:rPr lang="en-US" sz="900" dirty="0">
                <a:solidFill>
                  <a:srgbClr val="6B7C82"/>
                </a:solidFill>
                <a:latin typeface="Calibri" pitchFamily="34" charset="0"/>
                <a:ea typeface="Calibri" pitchFamily="34" charset="-122"/>
                <a:cs typeface="Calibri" pitchFamily="34" charset="-120"/>
              </a:rPr>
              <a:t>2</a:t>
            </a:r>
            <a:endParaRPr lang="en-US" sz="900" dirty="0"/>
          </a:p>
        </p:txBody>
      </p:sp>
      <p:sp>
        <p:nvSpPr>
          <p:cNvPr id="5" name="Text 2"/>
          <p:cNvSpPr/>
          <p:nvPr/>
        </p:nvSpPr>
        <p:spPr>
          <a:xfrm>
            <a:off x="1463040" y="731520"/>
            <a:ext cx="9601200" cy="640080"/>
          </a:xfrm>
          <a:prstGeom prst="rect">
            <a:avLst/>
          </a:prstGeom>
          <a:noFill/>
          <a:ln/>
        </p:spPr>
        <p:txBody>
          <a:bodyPr wrap="square" lIns="0" tIns="0" rIns="0" bIns="0" rtlCol="0" anchor="ctr"/>
          <a:lstStyle/>
          <a:p>
            <a:pPr marL="0" indent="0">
              <a:buNone/>
            </a:pPr>
            <a:r>
              <a:rPr lang="en-US" sz="3000" b="1" dirty="0">
                <a:solidFill>
                  <a:srgbClr val="013A45"/>
                </a:solidFill>
                <a:latin typeface="Cambria" pitchFamily="34" charset="0"/>
                <a:ea typeface="Cambria" pitchFamily="34" charset="-122"/>
                <a:cs typeface="Cambria" pitchFamily="34" charset="-120"/>
              </a:rPr>
              <a:t>Overview of Doccla &amp; Virtual Wards</a:t>
            </a:r>
            <a:endParaRPr lang="en-US" sz="3000" dirty="0"/>
          </a:p>
        </p:txBody>
      </p:sp>
      <p:pic>
        <p:nvPicPr>
          <p:cNvPr id="30" name="Picture 29">
            <a:extLst>
              <a:ext uri="{FF2B5EF4-FFF2-40B4-BE49-F238E27FC236}">
                <a16:creationId xmlns:a16="http://schemas.microsoft.com/office/drawing/2014/main" id="{FF194A56-29B0-D246-A164-FFA91461B259}"/>
              </a:ext>
            </a:extLst>
          </p:cNvPr>
          <p:cNvPicPr>
            <a:picLocks noChangeAspect="1"/>
          </p:cNvPicPr>
          <p:nvPr/>
        </p:nvPicPr>
        <p:blipFill>
          <a:blip r:embed="rId4"/>
          <a:stretch>
            <a:fillRect/>
          </a:stretch>
        </p:blipFill>
        <p:spPr>
          <a:xfrm>
            <a:off x="7163312" y="1851065"/>
            <a:ext cx="5111290" cy="3906798"/>
          </a:xfrm>
          <a:prstGeom prst="rect">
            <a:avLst/>
          </a:prstGeom>
        </p:spPr>
      </p:pic>
      <p:pic>
        <p:nvPicPr>
          <p:cNvPr id="31" name="Picture 30">
            <a:extLst>
              <a:ext uri="{FF2B5EF4-FFF2-40B4-BE49-F238E27FC236}">
                <a16:creationId xmlns:a16="http://schemas.microsoft.com/office/drawing/2014/main" id="{49E2640C-CEF6-0B45-BBAE-B6FF50EF4D7A}"/>
              </a:ext>
            </a:extLst>
          </p:cNvPr>
          <p:cNvPicPr>
            <a:picLocks noChangeAspect="1"/>
          </p:cNvPicPr>
          <p:nvPr/>
        </p:nvPicPr>
        <p:blipFill>
          <a:blip r:embed="rId5"/>
          <a:stretch>
            <a:fillRect/>
          </a:stretch>
        </p:blipFill>
        <p:spPr>
          <a:xfrm>
            <a:off x="1141433" y="7232487"/>
            <a:ext cx="4780267" cy="532264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bg>
      <p:bgPr>
        <a:solidFill>
          <a:srgbClr val="F7FAFA"/>
        </a:solidFill>
        <a:effectLst/>
      </p:bgPr>
    </p:bg>
    <p:spTree>
      <p:nvGrpSpPr>
        <p:cNvPr id="1" name=""/>
        <p:cNvGrpSpPr/>
        <p:nvPr/>
      </p:nvGrpSpPr>
      <p:grpSpPr>
        <a:xfrm>
          <a:off x="0" y="0"/>
          <a:ext cx="0" cy="0"/>
          <a:chOff x="0" y="0"/>
          <a:chExt cx="0" cy="0"/>
        </a:xfrm>
      </p:grpSpPr>
      <p:sp>
        <p:nvSpPr>
          <p:cNvPr id="2" name="Shape 0"/>
          <p:cNvSpPr/>
          <p:nvPr/>
        </p:nvSpPr>
        <p:spPr>
          <a:xfrm>
            <a:off x="548640" y="502920"/>
            <a:ext cx="777240" cy="777240"/>
          </a:xfrm>
          <a:prstGeom prst="ellipse">
            <a:avLst/>
          </a:prstGeom>
          <a:solidFill>
            <a:srgbClr val="028090"/>
          </a:solidFill>
          <a:ln/>
        </p:spPr>
      </p:sp>
      <p:pic>
        <p:nvPicPr>
          <p:cNvPr id="3" name="Image 0" descr="/home/claude/doccla_deck/icon_workforce_white.png"/>
          <p:cNvPicPr>
            <a:picLocks noChangeAspect="1"/>
          </p:cNvPicPr>
          <p:nvPr/>
        </p:nvPicPr>
        <p:blipFill>
          <a:blip r:embed="rId3"/>
          <a:stretch>
            <a:fillRect/>
          </a:stretch>
        </p:blipFill>
        <p:spPr>
          <a:xfrm>
            <a:off x="634136" y="588416"/>
            <a:ext cx="606247" cy="606247"/>
          </a:xfrm>
          <a:prstGeom prst="rect">
            <a:avLst/>
          </a:prstGeom>
        </p:spPr>
      </p:pic>
      <p:sp>
        <p:nvSpPr>
          <p:cNvPr id="4" name="Text 1"/>
          <p:cNvSpPr/>
          <p:nvPr/>
        </p:nvSpPr>
        <p:spPr>
          <a:xfrm>
            <a:off x="1508760" y="457200"/>
            <a:ext cx="7315200" cy="320040"/>
          </a:xfrm>
          <a:prstGeom prst="rect">
            <a:avLst/>
          </a:prstGeom>
          <a:noFill/>
          <a:ln/>
        </p:spPr>
        <p:txBody>
          <a:bodyPr wrap="square" lIns="0" tIns="0" rIns="0" bIns="0"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SECTION 03</a:t>
            </a:r>
            <a:endParaRPr lang="en-US" sz="1200" dirty="0"/>
          </a:p>
        </p:txBody>
      </p:sp>
      <p:sp>
        <p:nvSpPr>
          <p:cNvPr id="5" name="Text 2"/>
          <p:cNvSpPr/>
          <p:nvPr/>
        </p:nvSpPr>
        <p:spPr>
          <a:xfrm>
            <a:off x="1463040" y="731520"/>
            <a:ext cx="9601200" cy="640080"/>
          </a:xfrm>
          <a:prstGeom prst="rect">
            <a:avLst/>
          </a:prstGeom>
          <a:noFill/>
          <a:ln/>
        </p:spPr>
        <p:txBody>
          <a:bodyPr wrap="square" lIns="0" tIns="0" rIns="0" bIns="0" rtlCol="0" anchor="ctr"/>
          <a:lstStyle/>
          <a:p>
            <a:pPr marL="0" indent="0">
              <a:buNone/>
            </a:pPr>
            <a:r>
              <a:rPr lang="en-US" sz="3000" b="1" dirty="0">
                <a:solidFill>
                  <a:srgbClr val="013A45"/>
                </a:solidFill>
                <a:latin typeface="Cambria" pitchFamily="34" charset="0"/>
                <a:ea typeface="Cambria" pitchFamily="34" charset="-122"/>
                <a:cs typeface="Cambria" pitchFamily="34" charset="-120"/>
              </a:rPr>
              <a:t>Impact on the Workforce</a:t>
            </a:r>
            <a:endParaRPr lang="en-US" sz="3000" dirty="0"/>
          </a:p>
        </p:txBody>
      </p:sp>
      <p:sp>
        <p:nvSpPr>
          <p:cNvPr id="6" name="Shape 3"/>
          <p:cNvSpPr/>
          <p:nvPr/>
        </p:nvSpPr>
        <p:spPr>
          <a:xfrm>
            <a:off x="548640" y="1920240"/>
            <a:ext cx="384048" cy="384048"/>
          </a:xfrm>
          <a:prstGeom prst="ellipse">
            <a:avLst/>
          </a:prstGeom>
          <a:solidFill>
            <a:srgbClr val="02C39A"/>
          </a:solidFill>
          <a:ln/>
        </p:spPr>
      </p:sp>
      <p:sp>
        <p:nvSpPr>
          <p:cNvPr id="7" name="Text 4"/>
          <p:cNvSpPr/>
          <p:nvPr/>
        </p:nvSpPr>
        <p:spPr>
          <a:xfrm>
            <a:off x="548640" y="192024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8" name="Text 5"/>
          <p:cNvSpPr/>
          <p:nvPr/>
        </p:nvSpPr>
        <p:spPr>
          <a:xfrm>
            <a:off x="1097280" y="1847088"/>
            <a:ext cx="10241280" cy="914400"/>
          </a:xfrm>
          <a:prstGeom prst="rect">
            <a:avLst/>
          </a:prstGeom>
          <a:noFill/>
          <a:ln/>
        </p:spPr>
        <p:txBody>
          <a:bodyPr wrap="square" lIns="0" tIns="0" rIns="0" bIns="0" rtlCol="0" anchor="t"/>
          <a:lstStyle/>
          <a:p>
            <a:pPr>
              <a:lnSpc>
                <a:spcPct val="115000"/>
              </a:lnSpc>
            </a:pPr>
            <a:r>
              <a:rPr lang="en-US" sz="2400" b="1" dirty="0">
                <a:solidFill>
                  <a:srgbClr val="1A2E35"/>
                </a:solidFill>
                <a:latin typeface="Calibri" pitchFamily="34" charset="0"/>
                <a:ea typeface="Calibri" pitchFamily="34" charset="-122"/>
                <a:cs typeface="Calibri" pitchFamily="34" charset="-120"/>
              </a:rPr>
              <a:t>New multidisciplinary roles —  </a:t>
            </a:r>
            <a:r>
              <a:rPr lang="en-US" sz="2400" dirty="0">
                <a:solidFill>
                  <a:srgbClr val="6B7C82"/>
                </a:solidFill>
                <a:latin typeface="Calibri" pitchFamily="34" charset="0"/>
                <a:ea typeface="Calibri" pitchFamily="34" charset="-122"/>
                <a:cs typeface="Calibri" pitchFamily="34" charset="-120"/>
              </a:rPr>
              <a:t>Advanced Clinical Practitioners, specialist nurses and pharmacists deliver remote acute care and daily virtual ward rounds. </a:t>
            </a:r>
          </a:p>
          <a:p>
            <a:pPr>
              <a:lnSpc>
                <a:spcPct val="115000"/>
              </a:lnSpc>
            </a:pPr>
            <a:r>
              <a:rPr lang="en-US" sz="2000" i="1" dirty="0">
                <a:solidFill>
                  <a:srgbClr val="5FA8A0"/>
                </a:solidFill>
                <a:latin typeface="Calibri" pitchFamily="34" charset="0"/>
                <a:ea typeface="Calibri" pitchFamily="34" charset="-122"/>
                <a:cs typeface="Calibri" pitchFamily="34" charset="-120"/>
              </a:rPr>
              <a:t>NHS England (2023a)</a:t>
            </a:r>
            <a:endParaRPr lang="en-US" sz="2000" dirty="0"/>
          </a:p>
          <a:p>
            <a:pPr marL="0" indent="0">
              <a:lnSpc>
                <a:spcPct val="115000"/>
              </a:lnSpc>
              <a:buNone/>
            </a:pPr>
            <a:endParaRPr lang="en-US" sz="2400" dirty="0"/>
          </a:p>
        </p:txBody>
      </p:sp>
      <p:sp>
        <p:nvSpPr>
          <p:cNvPr id="9" name="Shape 6"/>
          <p:cNvSpPr/>
          <p:nvPr/>
        </p:nvSpPr>
        <p:spPr>
          <a:xfrm>
            <a:off x="548640" y="3154680"/>
            <a:ext cx="384048" cy="384048"/>
          </a:xfrm>
          <a:prstGeom prst="ellipse">
            <a:avLst/>
          </a:prstGeom>
          <a:solidFill>
            <a:srgbClr val="02C39A"/>
          </a:solidFill>
          <a:ln/>
        </p:spPr>
      </p:sp>
      <p:sp>
        <p:nvSpPr>
          <p:cNvPr id="10" name="Text 7"/>
          <p:cNvSpPr/>
          <p:nvPr/>
        </p:nvSpPr>
        <p:spPr>
          <a:xfrm>
            <a:off x="548640" y="315468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1" name="Text 8"/>
          <p:cNvSpPr/>
          <p:nvPr/>
        </p:nvSpPr>
        <p:spPr>
          <a:xfrm>
            <a:off x="1097280" y="3081528"/>
            <a:ext cx="10241280" cy="914400"/>
          </a:xfrm>
          <a:prstGeom prst="rect">
            <a:avLst/>
          </a:prstGeom>
          <a:noFill/>
          <a:ln/>
        </p:spPr>
        <p:txBody>
          <a:bodyPr wrap="square" lIns="0" tIns="0" rIns="0" bIns="0" rtlCol="0" anchor="t"/>
          <a:lstStyle/>
          <a:p>
            <a:pPr>
              <a:lnSpc>
                <a:spcPct val="115000"/>
              </a:lnSpc>
            </a:pPr>
            <a:r>
              <a:rPr lang="en-US" sz="2400" b="1" dirty="0">
                <a:solidFill>
                  <a:srgbClr val="1A2E35"/>
                </a:solidFill>
                <a:latin typeface="Calibri" pitchFamily="34" charset="0"/>
                <a:ea typeface="Calibri" pitchFamily="34" charset="-122"/>
                <a:cs typeface="Calibri" pitchFamily="34" charset="-120"/>
              </a:rPr>
              <a:t>New competencies required —  </a:t>
            </a:r>
            <a:r>
              <a:rPr lang="en-US" sz="2400" dirty="0">
                <a:solidFill>
                  <a:srgbClr val="6B7C82"/>
                </a:solidFill>
                <a:latin typeface="Calibri" pitchFamily="34" charset="0"/>
                <a:ea typeface="Calibri" pitchFamily="34" charset="-122"/>
                <a:cs typeface="Calibri" pitchFamily="34" charset="-120"/>
              </a:rPr>
              <a:t>digital literacy, interpreting remote data, and recognising when virtual assessment reaches its limits. </a:t>
            </a:r>
          </a:p>
          <a:p>
            <a:pPr>
              <a:lnSpc>
                <a:spcPct val="115000"/>
              </a:lnSpc>
            </a:pPr>
            <a:r>
              <a:rPr lang="en-US" sz="2000" i="1" dirty="0">
                <a:solidFill>
                  <a:srgbClr val="5FA8A0"/>
                </a:solidFill>
                <a:latin typeface="Calibri" pitchFamily="34" charset="0"/>
                <a:ea typeface="Calibri" pitchFamily="34" charset="-122"/>
                <a:cs typeface="Calibri" pitchFamily="34" charset="-120"/>
              </a:rPr>
              <a:t>NHS England (2023a)</a:t>
            </a:r>
            <a:endParaRPr lang="en-US" sz="2000" dirty="0"/>
          </a:p>
          <a:p>
            <a:pPr marL="0" indent="0">
              <a:lnSpc>
                <a:spcPct val="115000"/>
              </a:lnSpc>
              <a:buNone/>
            </a:pPr>
            <a:endParaRPr lang="en-US" sz="2400" dirty="0"/>
          </a:p>
        </p:txBody>
      </p:sp>
      <p:sp>
        <p:nvSpPr>
          <p:cNvPr id="12" name="Shape 9"/>
          <p:cNvSpPr/>
          <p:nvPr/>
        </p:nvSpPr>
        <p:spPr>
          <a:xfrm>
            <a:off x="548640" y="4389120"/>
            <a:ext cx="384048" cy="384048"/>
          </a:xfrm>
          <a:prstGeom prst="ellipse">
            <a:avLst/>
          </a:prstGeom>
          <a:solidFill>
            <a:srgbClr val="02C39A"/>
          </a:solidFill>
          <a:ln/>
        </p:spPr>
      </p:sp>
      <p:sp>
        <p:nvSpPr>
          <p:cNvPr id="13" name="Text 10"/>
          <p:cNvSpPr/>
          <p:nvPr/>
        </p:nvSpPr>
        <p:spPr>
          <a:xfrm>
            <a:off x="548640" y="438912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4" name="Text 11"/>
          <p:cNvSpPr/>
          <p:nvPr/>
        </p:nvSpPr>
        <p:spPr>
          <a:xfrm>
            <a:off x="1097280" y="4315968"/>
            <a:ext cx="10241280" cy="914400"/>
          </a:xfrm>
          <a:prstGeom prst="rect">
            <a:avLst/>
          </a:prstGeom>
          <a:noFill/>
          <a:ln/>
        </p:spPr>
        <p:txBody>
          <a:bodyPr wrap="square" lIns="0" tIns="0" rIns="0" bIns="0" rtlCol="0" anchor="t"/>
          <a:lstStyle/>
          <a:p>
            <a:pPr marL="0" indent="0">
              <a:lnSpc>
                <a:spcPct val="115000"/>
              </a:lnSpc>
              <a:buNone/>
            </a:pPr>
            <a:r>
              <a:rPr lang="en-US" sz="2400" b="1" dirty="0">
                <a:solidFill>
                  <a:srgbClr val="1A2E35"/>
                </a:solidFill>
                <a:latin typeface="Calibri" pitchFamily="34" charset="0"/>
                <a:ea typeface="Calibri" pitchFamily="34" charset="-122"/>
                <a:cs typeface="Calibri" pitchFamily="34" charset="-120"/>
              </a:rPr>
              <a:t>Workload shifts, not shrinks —  </a:t>
            </a:r>
            <a:r>
              <a:rPr lang="en-US" sz="2400" dirty="0">
                <a:solidFill>
                  <a:srgbClr val="6B7C82"/>
                </a:solidFill>
                <a:latin typeface="Calibri" pitchFamily="34" charset="0"/>
                <a:ea typeface="Calibri" pitchFamily="34" charset="-122"/>
                <a:cs typeface="Calibri" pitchFamily="34" charset="-120"/>
              </a:rPr>
              <a:t>Doccla's platform supports clinical judgement with data and alerts — it does not replace it. </a:t>
            </a:r>
          </a:p>
          <a:p>
            <a:pPr>
              <a:lnSpc>
                <a:spcPct val="115000"/>
              </a:lnSpc>
            </a:pPr>
            <a:r>
              <a:rPr lang="en-US" sz="2000" i="1" dirty="0" err="1">
                <a:solidFill>
                  <a:srgbClr val="00A896"/>
                </a:solidFill>
                <a:latin typeface="Calibri" pitchFamily="34" charset="0"/>
                <a:ea typeface="Calibri" pitchFamily="34" charset="-122"/>
                <a:cs typeface="Calibri" pitchFamily="34" charset="-120"/>
              </a:rPr>
              <a:t>Doccla</a:t>
            </a:r>
            <a:r>
              <a:rPr lang="en-US" sz="2000" i="1" dirty="0">
                <a:solidFill>
                  <a:srgbClr val="00A896"/>
                </a:solidFill>
                <a:latin typeface="Calibri" pitchFamily="34" charset="0"/>
                <a:ea typeface="Calibri" pitchFamily="34" charset="-122"/>
                <a:cs typeface="Calibri" pitchFamily="34" charset="-120"/>
              </a:rPr>
              <a:t> (2024a); NHS England (2023a)</a:t>
            </a:r>
            <a:endParaRPr lang="en-US" sz="2000" dirty="0"/>
          </a:p>
          <a:p>
            <a:pPr marL="0" indent="0">
              <a:lnSpc>
                <a:spcPct val="115000"/>
              </a:lnSpc>
              <a:buNone/>
            </a:pPr>
            <a:endParaRPr lang="en-US" sz="2400" dirty="0"/>
          </a:p>
        </p:txBody>
      </p:sp>
      <p:sp>
        <p:nvSpPr>
          <p:cNvPr id="15" name="Text 12"/>
          <p:cNvSpPr/>
          <p:nvPr/>
        </p:nvSpPr>
        <p:spPr>
          <a:xfrm>
            <a:off x="548640" y="6473952"/>
            <a:ext cx="7315200" cy="274320"/>
          </a:xfrm>
          <a:prstGeom prst="rect">
            <a:avLst/>
          </a:prstGeom>
          <a:noFill/>
          <a:ln/>
        </p:spPr>
        <p:txBody>
          <a:bodyPr wrap="square" lIns="0" tIns="0" rIns="0" bIns="0" rtlCol="0" anchor="ctr"/>
          <a:lstStyle/>
          <a:p>
            <a:pPr marL="0" indent="0">
              <a:buNone/>
            </a:pPr>
            <a:r>
              <a:rPr lang="en-US" sz="900" dirty="0">
                <a:solidFill>
                  <a:srgbClr val="6B7C82"/>
                </a:solidFill>
                <a:latin typeface="Calibri" pitchFamily="34" charset="0"/>
                <a:ea typeface="Calibri" pitchFamily="34" charset="-122"/>
                <a:cs typeface="Calibri" pitchFamily="34" charset="-120"/>
              </a:rPr>
              <a:t>Doccla Virtual Wards — A Critical Evaluation</a:t>
            </a:r>
            <a:endParaRPr lang="en-US" sz="900" dirty="0"/>
          </a:p>
        </p:txBody>
      </p:sp>
      <p:sp>
        <p:nvSpPr>
          <p:cNvPr id="16" name="Text 13"/>
          <p:cNvSpPr/>
          <p:nvPr/>
        </p:nvSpPr>
        <p:spPr>
          <a:xfrm>
            <a:off x="11338560" y="6473952"/>
            <a:ext cx="365760" cy="274320"/>
          </a:xfrm>
          <a:prstGeom prst="rect">
            <a:avLst/>
          </a:prstGeom>
          <a:noFill/>
          <a:ln/>
        </p:spPr>
        <p:txBody>
          <a:bodyPr wrap="square" lIns="0" tIns="0" rIns="0" bIns="0" rtlCol="0" anchor="ctr"/>
          <a:lstStyle/>
          <a:p>
            <a:pPr marL="0" indent="0" algn="r">
              <a:buNone/>
            </a:pPr>
            <a:r>
              <a:rPr lang="en-US" sz="900" dirty="0">
                <a:solidFill>
                  <a:srgbClr val="6B7C82"/>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bg>
      <p:bgPr>
        <a:solidFill>
          <a:srgbClr val="F7FAFA"/>
        </a:solidFill>
        <a:effectLst/>
      </p:bgPr>
    </p:bg>
    <p:spTree>
      <p:nvGrpSpPr>
        <p:cNvPr id="1" name=""/>
        <p:cNvGrpSpPr/>
        <p:nvPr/>
      </p:nvGrpSpPr>
      <p:grpSpPr>
        <a:xfrm>
          <a:off x="0" y="0"/>
          <a:ext cx="0" cy="0"/>
          <a:chOff x="0" y="0"/>
          <a:chExt cx="0" cy="0"/>
        </a:xfrm>
      </p:grpSpPr>
      <p:sp>
        <p:nvSpPr>
          <p:cNvPr id="2" name="Shape 0"/>
          <p:cNvSpPr/>
          <p:nvPr/>
        </p:nvSpPr>
        <p:spPr>
          <a:xfrm>
            <a:off x="548640" y="502920"/>
            <a:ext cx="777240" cy="777240"/>
          </a:xfrm>
          <a:prstGeom prst="ellipse">
            <a:avLst/>
          </a:prstGeom>
          <a:solidFill>
            <a:srgbClr val="028090"/>
          </a:solidFill>
          <a:ln/>
        </p:spPr>
      </p:sp>
      <p:pic>
        <p:nvPicPr>
          <p:cNvPr id="3" name="Image 0" descr="/home/claude/doccla_deck/icon_service_white.png"/>
          <p:cNvPicPr>
            <a:picLocks noChangeAspect="1"/>
          </p:cNvPicPr>
          <p:nvPr/>
        </p:nvPicPr>
        <p:blipFill>
          <a:blip r:embed="rId3"/>
          <a:stretch>
            <a:fillRect/>
          </a:stretch>
        </p:blipFill>
        <p:spPr>
          <a:xfrm>
            <a:off x="634136" y="588416"/>
            <a:ext cx="606247" cy="606247"/>
          </a:xfrm>
          <a:prstGeom prst="rect">
            <a:avLst/>
          </a:prstGeom>
        </p:spPr>
      </p:pic>
      <p:sp>
        <p:nvSpPr>
          <p:cNvPr id="4" name="Text 1"/>
          <p:cNvSpPr/>
          <p:nvPr/>
        </p:nvSpPr>
        <p:spPr>
          <a:xfrm>
            <a:off x="1508760" y="457200"/>
            <a:ext cx="7315200" cy="320040"/>
          </a:xfrm>
          <a:prstGeom prst="rect">
            <a:avLst/>
          </a:prstGeom>
          <a:noFill/>
          <a:ln/>
        </p:spPr>
        <p:txBody>
          <a:bodyPr wrap="square" lIns="0" tIns="0" rIns="0" bIns="0"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SECTION 04</a:t>
            </a:r>
            <a:endParaRPr lang="en-US" sz="1200" dirty="0"/>
          </a:p>
        </p:txBody>
      </p:sp>
      <p:sp>
        <p:nvSpPr>
          <p:cNvPr id="5" name="Text 2"/>
          <p:cNvSpPr/>
          <p:nvPr/>
        </p:nvSpPr>
        <p:spPr>
          <a:xfrm>
            <a:off x="1463040" y="731520"/>
            <a:ext cx="9601200" cy="640080"/>
          </a:xfrm>
          <a:prstGeom prst="rect">
            <a:avLst/>
          </a:prstGeom>
          <a:noFill/>
          <a:ln/>
        </p:spPr>
        <p:txBody>
          <a:bodyPr wrap="square" lIns="0" tIns="0" rIns="0" bIns="0" rtlCol="0" anchor="ctr"/>
          <a:lstStyle/>
          <a:p>
            <a:pPr marL="0" indent="0">
              <a:buNone/>
            </a:pPr>
            <a:r>
              <a:rPr lang="en-US" sz="3000" b="1" dirty="0">
                <a:solidFill>
                  <a:srgbClr val="013A45"/>
                </a:solidFill>
                <a:latin typeface="Cambria" pitchFamily="34" charset="0"/>
                <a:ea typeface="Cambria" pitchFamily="34" charset="-122"/>
                <a:cs typeface="Cambria" pitchFamily="34" charset="-120"/>
              </a:rPr>
              <a:t>Impact on Service Delivery</a:t>
            </a:r>
            <a:endParaRPr lang="en-US" sz="3000" dirty="0"/>
          </a:p>
        </p:txBody>
      </p:sp>
      <p:sp>
        <p:nvSpPr>
          <p:cNvPr id="6" name="Shape 3"/>
          <p:cNvSpPr/>
          <p:nvPr/>
        </p:nvSpPr>
        <p:spPr>
          <a:xfrm>
            <a:off x="548640" y="1920240"/>
            <a:ext cx="384048" cy="384048"/>
          </a:xfrm>
          <a:prstGeom prst="ellipse">
            <a:avLst/>
          </a:prstGeom>
          <a:solidFill>
            <a:srgbClr val="02C39A"/>
          </a:solidFill>
          <a:ln/>
        </p:spPr>
      </p:sp>
      <p:sp>
        <p:nvSpPr>
          <p:cNvPr id="7" name="Text 4"/>
          <p:cNvSpPr/>
          <p:nvPr/>
        </p:nvSpPr>
        <p:spPr>
          <a:xfrm>
            <a:off x="548640" y="192024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8" name="Text 5"/>
          <p:cNvSpPr/>
          <p:nvPr/>
        </p:nvSpPr>
        <p:spPr>
          <a:xfrm>
            <a:off x="1097280" y="1847088"/>
            <a:ext cx="10241280" cy="914400"/>
          </a:xfrm>
          <a:prstGeom prst="rect">
            <a:avLst/>
          </a:prstGeom>
          <a:noFill/>
          <a:ln/>
        </p:spPr>
        <p:txBody>
          <a:bodyPr wrap="square" lIns="0" tIns="0" rIns="0" bIns="0" rtlCol="0" anchor="t"/>
          <a:lstStyle/>
          <a:p>
            <a:pPr>
              <a:lnSpc>
                <a:spcPct val="115000"/>
              </a:lnSpc>
            </a:pPr>
            <a:r>
              <a:rPr lang="en-US" sz="2400" b="1" dirty="0">
                <a:solidFill>
                  <a:srgbClr val="1A2E35"/>
                </a:solidFill>
                <a:latin typeface="Calibri" pitchFamily="34" charset="0"/>
                <a:ea typeface="Calibri" pitchFamily="34" charset="-122"/>
                <a:cs typeface="Calibri" pitchFamily="34" charset="-120"/>
              </a:rPr>
              <a:t>Improved patient flow —  </a:t>
            </a:r>
            <a:r>
              <a:rPr lang="en-US" sz="2400" dirty="0">
                <a:solidFill>
                  <a:srgbClr val="6B7C82"/>
                </a:solidFill>
                <a:latin typeface="Calibri" pitchFamily="34" charset="0"/>
                <a:ea typeface="Calibri" pitchFamily="34" charset="-122"/>
                <a:cs typeface="Calibri" pitchFamily="34" charset="-120"/>
              </a:rPr>
              <a:t>shorter average length of stay, earlier discharge and more patients treated without expanding physical capacity. </a:t>
            </a:r>
          </a:p>
          <a:p>
            <a:pPr>
              <a:lnSpc>
                <a:spcPct val="115000"/>
              </a:lnSpc>
            </a:pPr>
            <a:r>
              <a:rPr lang="en-US" sz="2000" i="1" dirty="0">
                <a:solidFill>
                  <a:srgbClr val="00A896"/>
                </a:solidFill>
                <a:latin typeface="Calibri" pitchFamily="34" charset="0"/>
                <a:ea typeface="Calibri" pitchFamily="34" charset="-122"/>
                <a:cs typeface="Calibri" pitchFamily="34" charset="-120"/>
              </a:rPr>
              <a:t>NHS England (2024)</a:t>
            </a:r>
            <a:endParaRPr lang="en-US" sz="2000" dirty="0"/>
          </a:p>
          <a:p>
            <a:pPr marL="0" indent="0">
              <a:lnSpc>
                <a:spcPct val="115000"/>
              </a:lnSpc>
              <a:buNone/>
            </a:pPr>
            <a:endParaRPr lang="en-US" sz="2400" dirty="0"/>
          </a:p>
        </p:txBody>
      </p:sp>
      <p:sp>
        <p:nvSpPr>
          <p:cNvPr id="9" name="Shape 6"/>
          <p:cNvSpPr/>
          <p:nvPr/>
        </p:nvSpPr>
        <p:spPr>
          <a:xfrm>
            <a:off x="548640" y="3154680"/>
            <a:ext cx="384048" cy="384048"/>
          </a:xfrm>
          <a:prstGeom prst="ellipse">
            <a:avLst/>
          </a:prstGeom>
          <a:solidFill>
            <a:srgbClr val="02C39A"/>
          </a:solidFill>
          <a:ln/>
        </p:spPr>
      </p:sp>
      <p:sp>
        <p:nvSpPr>
          <p:cNvPr id="10" name="Text 7"/>
          <p:cNvSpPr/>
          <p:nvPr/>
        </p:nvSpPr>
        <p:spPr>
          <a:xfrm>
            <a:off x="548640" y="315468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1" name="Text 8"/>
          <p:cNvSpPr/>
          <p:nvPr/>
        </p:nvSpPr>
        <p:spPr>
          <a:xfrm>
            <a:off x="1097280" y="3081528"/>
            <a:ext cx="10241280" cy="914400"/>
          </a:xfrm>
          <a:prstGeom prst="rect">
            <a:avLst/>
          </a:prstGeom>
          <a:noFill/>
          <a:ln/>
        </p:spPr>
        <p:txBody>
          <a:bodyPr wrap="square" lIns="0" tIns="0" rIns="0" bIns="0" rtlCol="0" anchor="t"/>
          <a:lstStyle/>
          <a:p>
            <a:pPr>
              <a:lnSpc>
                <a:spcPct val="115000"/>
              </a:lnSpc>
            </a:pPr>
            <a:r>
              <a:rPr lang="en-US" sz="2400" b="1" dirty="0">
                <a:solidFill>
                  <a:srgbClr val="1A2E35"/>
                </a:solidFill>
                <a:latin typeface="Calibri" pitchFamily="34" charset="0"/>
                <a:ea typeface="Calibri" pitchFamily="34" charset="-122"/>
                <a:cs typeface="Calibri" pitchFamily="34" charset="-120"/>
              </a:rPr>
              <a:t>Dependent on system integration —  </a:t>
            </a:r>
            <a:r>
              <a:rPr lang="en-US" sz="2400" dirty="0">
                <a:solidFill>
                  <a:srgbClr val="6B7C82"/>
                </a:solidFill>
                <a:latin typeface="Calibri" pitchFamily="34" charset="0"/>
                <a:ea typeface="Calibri" pitchFamily="34" charset="-122"/>
                <a:cs typeface="Calibri" pitchFamily="34" charset="-120"/>
              </a:rPr>
              <a:t>effectiveness varies with local digital maturity, not the technology alone; legacy IT can cause delays. </a:t>
            </a:r>
          </a:p>
          <a:p>
            <a:pPr>
              <a:lnSpc>
                <a:spcPct val="115000"/>
              </a:lnSpc>
            </a:pPr>
            <a:r>
              <a:rPr lang="en-US" sz="2000" i="1" dirty="0" err="1">
                <a:solidFill>
                  <a:srgbClr val="00A896"/>
                </a:solidFill>
                <a:latin typeface="Calibri" pitchFamily="34" charset="0"/>
                <a:ea typeface="Calibri" pitchFamily="34" charset="-122"/>
                <a:cs typeface="Calibri" pitchFamily="34" charset="-120"/>
              </a:rPr>
              <a:t>Doccla</a:t>
            </a:r>
            <a:r>
              <a:rPr lang="en-US" sz="2000" i="1" dirty="0">
                <a:solidFill>
                  <a:srgbClr val="00A896"/>
                </a:solidFill>
                <a:latin typeface="Calibri" pitchFamily="34" charset="0"/>
                <a:ea typeface="Calibri" pitchFamily="34" charset="-122"/>
                <a:cs typeface="Calibri" pitchFamily="34" charset="-120"/>
              </a:rPr>
              <a:t> (2024b); NHS England (2023b)</a:t>
            </a:r>
            <a:endParaRPr lang="en-US" sz="2000" dirty="0"/>
          </a:p>
          <a:p>
            <a:pPr marL="0" indent="0">
              <a:lnSpc>
                <a:spcPct val="115000"/>
              </a:lnSpc>
              <a:buNone/>
            </a:pPr>
            <a:endParaRPr lang="en-US" sz="2400" dirty="0"/>
          </a:p>
        </p:txBody>
      </p:sp>
      <p:sp>
        <p:nvSpPr>
          <p:cNvPr id="12" name="Shape 9"/>
          <p:cNvSpPr/>
          <p:nvPr/>
        </p:nvSpPr>
        <p:spPr>
          <a:xfrm>
            <a:off x="548640" y="4389120"/>
            <a:ext cx="384048" cy="384048"/>
          </a:xfrm>
          <a:prstGeom prst="ellipse">
            <a:avLst/>
          </a:prstGeom>
          <a:solidFill>
            <a:srgbClr val="02C39A"/>
          </a:solidFill>
          <a:ln/>
        </p:spPr>
      </p:sp>
      <p:sp>
        <p:nvSpPr>
          <p:cNvPr id="13" name="Text 10"/>
          <p:cNvSpPr/>
          <p:nvPr/>
        </p:nvSpPr>
        <p:spPr>
          <a:xfrm>
            <a:off x="548640" y="438912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4" name="Text 11"/>
          <p:cNvSpPr/>
          <p:nvPr/>
        </p:nvSpPr>
        <p:spPr>
          <a:xfrm>
            <a:off x="1097280" y="4315968"/>
            <a:ext cx="10241280" cy="914400"/>
          </a:xfrm>
          <a:prstGeom prst="rect">
            <a:avLst/>
          </a:prstGeom>
          <a:noFill/>
          <a:ln/>
        </p:spPr>
        <p:txBody>
          <a:bodyPr wrap="square" lIns="0" tIns="0" rIns="0" bIns="0" rtlCol="0" anchor="t"/>
          <a:lstStyle/>
          <a:p>
            <a:pPr>
              <a:lnSpc>
                <a:spcPct val="115000"/>
              </a:lnSpc>
            </a:pPr>
            <a:r>
              <a:rPr lang="en-US" sz="2400" b="1" dirty="0">
                <a:solidFill>
                  <a:srgbClr val="1A2E35"/>
                </a:solidFill>
                <a:latin typeface="Calibri" pitchFamily="34" charset="0"/>
                <a:ea typeface="Calibri" pitchFamily="34" charset="-122"/>
                <a:cs typeface="Calibri" pitchFamily="34" charset="-120"/>
              </a:rPr>
              <a:t>Cannot fully replace face-to-face care —  </a:t>
            </a:r>
            <a:r>
              <a:rPr lang="en-US" sz="2400" dirty="0">
                <a:solidFill>
                  <a:srgbClr val="6B7C82"/>
                </a:solidFill>
                <a:latin typeface="Calibri" pitchFamily="34" charset="0"/>
                <a:ea typeface="Calibri" pitchFamily="34" charset="-122"/>
                <a:cs typeface="Calibri" pitchFamily="34" charset="-120"/>
              </a:rPr>
              <a:t>no hands-on examination, so only carefully selected patients are suitable, with clear escalation pathways. </a:t>
            </a:r>
          </a:p>
          <a:p>
            <a:pPr>
              <a:lnSpc>
                <a:spcPct val="115000"/>
              </a:lnSpc>
            </a:pPr>
            <a:r>
              <a:rPr lang="en-US" sz="2000" i="1" dirty="0">
                <a:solidFill>
                  <a:srgbClr val="00A896"/>
                </a:solidFill>
                <a:latin typeface="Calibri" pitchFamily="34" charset="0"/>
                <a:ea typeface="Calibri" pitchFamily="34" charset="-122"/>
                <a:cs typeface="Calibri" pitchFamily="34" charset="-120"/>
              </a:rPr>
              <a:t>NHS England (2023a)</a:t>
            </a:r>
            <a:endParaRPr lang="en-US" sz="2000" dirty="0"/>
          </a:p>
          <a:p>
            <a:pPr marL="0" indent="0">
              <a:lnSpc>
                <a:spcPct val="115000"/>
              </a:lnSpc>
              <a:buNone/>
            </a:pPr>
            <a:endParaRPr lang="en-US" sz="2400" dirty="0"/>
          </a:p>
        </p:txBody>
      </p:sp>
      <p:sp>
        <p:nvSpPr>
          <p:cNvPr id="15" name="Text 12"/>
          <p:cNvSpPr/>
          <p:nvPr/>
        </p:nvSpPr>
        <p:spPr>
          <a:xfrm>
            <a:off x="548640" y="6473952"/>
            <a:ext cx="7315200" cy="274320"/>
          </a:xfrm>
          <a:prstGeom prst="rect">
            <a:avLst/>
          </a:prstGeom>
          <a:noFill/>
          <a:ln/>
        </p:spPr>
        <p:txBody>
          <a:bodyPr wrap="square" lIns="0" tIns="0" rIns="0" bIns="0" rtlCol="0" anchor="ctr"/>
          <a:lstStyle/>
          <a:p>
            <a:pPr marL="0" indent="0">
              <a:buNone/>
            </a:pPr>
            <a:r>
              <a:rPr lang="en-US" sz="900" dirty="0">
                <a:solidFill>
                  <a:srgbClr val="6B7C82"/>
                </a:solidFill>
                <a:latin typeface="Calibri" pitchFamily="34" charset="0"/>
                <a:ea typeface="Calibri" pitchFamily="34" charset="-122"/>
                <a:cs typeface="Calibri" pitchFamily="34" charset="-120"/>
              </a:rPr>
              <a:t>Doccla Virtual Wards — A Critical Evaluation</a:t>
            </a:r>
            <a:endParaRPr lang="en-US" sz="900" dirty="0"/>
          </a:p>
        </p:txBody>
      </p:sp>
      <p:sp>
        <p:nvSpPr>
          <p:cNvPr id="16" name="Text 13"/>
          <p:cNvSpPr/>
          <p:nvPr/>
        </p:nvSpPr>
        <p:spPr>
          <a:xfrm>
            <a:off x="11338560" y="6473952"/>
            <a:ext cx="365760" cy="274320"/>
          </a:xfrm>
          <a:prstGeom prst="rect">
            <a:avLst/>
          </a:prstGeom>
          <a:noFill/>
          <a:ln/>
        </p:spPr>
        <p:txBody>
          <a:bodyPr wrap="square" lIns="0" tIns="0" rIns="0" bIns="0" rtlCol="0" anchor="ctr"/>
          <a:lstStyle/>
          <a:p>
            <a:pPr marL="0" indent="0" algn="r">
              <a:buNone/>
            </a:pPr>
            <a:r>
              <a:rPr lang="en-US" sz="900" dirty="0">
                <a:solidFill>
                  <a:srgbClr val="6B7C82"/>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F7FAFA"/>
        </a:solidFill>
        <a:effectLst/>
      </p:bgPr>
    </p:bg>
    <p:spTree>
      <p:nvGrpSpPr>
        <p:cNvPr id="1" name=""/>
        <p:cNvGrpSpPr/>
        <p:nvPr/>
      </p:nvGrpSpPr>
      <p:grpSpPr>
        <a:xfrm>
          <a:off x="0" y="0"/>
          <a:ext cx="0" cy="0"/>
          <a:chOff x="0" y="0"/>
          <a:chExt cx="0" cy="0"/>
        </a:xfrm>
      </p:grpSpPr>
      <p:sp>
        <p:nvSpPr>
          <p:cNvPr id="2" name="Shape 0"/>
          <p:cNvSpPr/>
          <p:nvPr/>
        </p:nvSpPr>
        <p:spPr>
          <a:xfrm>
            <a:off x="548640" y="502920"/>
            <a:ext cx="777240" cy="777240"/>
          </a:xfrm>
          <a:prstGeom prst="ellipse">
            <a:avLst/>
          </a:prstGeom>
          <a:solidFill>
            <a:srgbClr val="028090"/>
          </a:solidFill>
          <a:ln/>
        </p:spPr>
      </p:sp>
      <p:pic>
        <p:nvPicPr>
          <p:cNvPr id="3" name="Image 0" descr="/home/claude/doccla_deck/icon_patients_white.png"/>
          <p:cNvPicPr>
            <a:picLocks noChangeAspect="1"/>
          </p:cNvPicPr>
          <p:nvPr/>
        </p:nvPicPr>
        <p:blipFill>
          <a:blip r:embed="rId3"/>
          <a:stretch>
            <a:fillRect/>
          </a:stretch>
        </p:blipFill>
        <p:spPr>
          <a:xfrm>
            <a:off x="634136" y="588416"/>
            <a:ext cx="606247" cy="606247"/>
          </a:xfrm>
          <a:prstGeom prst="rect">
            <a:avLst/>
          </a:prstGeom>
        </p:spPr>
      </p:pic>
      <p:sp>
        <p:nvSpPr>
          <p:cNvPr id="4" name="Text 1"/>
          <p:cNvSpPr/>
          <p:nvPr/>
        </p:nvSpPr>
        <p:spPr>
          <a:xfrm>
            <a:off x="1508760" y="457200"/>
            <a:ext cx="7315200" cy="320040"/>
          </a:xfrm>
          <a:prstGeom prst="rect">
            <a:avLst/>
          </a:prstGeom>
          <a:noFill/>
          <a:ln/>
        </p:spPr>
        <p:txBody>
          <a:bodyPr wrap="square" lIns="0" tIns="0" rIns="0" bIns="0"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SECTION 05</a:t>
            </a:r>
            <a:endParaRPr lang="en-US" sz="1200" dirty="0"/>
          </a:p>
        </p:txBody>
      </p:sp>
      <p:sp>
        <p:nvSpPr>
          <p:cNvPr id="5" name="Text 2"/>
          <p:cNvSpPr/>
          <p:nvPr/>
        </p:nvSpPr>
        <p:spPr>
          <a:xfrm>
            <a:off x="1463040" y="731520"/>
            <a:ext cx="9601200" cy="640080"/>
          </a:xfrm>
          <a:prstGeom prst="rect">
            <a:avLst/>
          </a:prstGeom>
          <a:noFill/>
          <a:ln/>
        </p:spPr>
        <p:txBody>
          <a:bodyPr wrap="square" lIns="0" tIns="0" rIns="0" bIns="0" rtlCol="0" anchor="ctr"/>
          <a:lstStyle/>
          <a:p>
            <a:pPr marL="0" indent="0">
              <a:buNone/>
            </a:pPr>
            <a:r>
              <a:rPr lang="en-US" sz="3000" b="1" dirty="0">
                <a:solidFill>
                  <a:srgbClr val="013A45"/>
                </a:solidFill>
                <a:latin typeface="Cambria" pitchFamily="34" charset="0"/>
                <a:ea typeface="Cambria" pitchFamily="34" charset="-122"/>
                <a:cs typeface="Cambria" pitchFamily="34" charset="-120"/>
              </a:rPr>
              <a:t>Impact on Patients</a:t>
            </a:r>
            <a:endParaRPr lang="en-US" sz="3000" dirty="0"/>
          </a:p>
        </p:txBody>
      </p:sp>
      <p:sp>
        <p:nvSpPr>
          <p:cNvPr id="6" name="Shape 3"/>
          <p:cNvSpPr/>
          <p:nvPr/>
        </p:nvSpPr>
        <p:spPr>
          <a:xfrm>
            <a:off x="548640" y="1828800"/>
            <a:ext cx="384048" cy="384048"/>
          </a:xfrm>
          <a:prstGeom prst="ellipse">
            <a:avLst/>
          </a:prstGeom>
          <a:solidFill>
            <a:srgbClr val="02C39A"/>
          </a:solidFill>
          <a:ln/>
        </p:spPr>
      </p:sp>
      <p:sp>
        <p:nvSpPr>
          <p:cNvPr id="7" name="Text 4"/>
          <p:cNvSpPr/>
          <p:nvPr/>
        </p:nvSpPr>
        <p:spPr>
          <a:xfrm>
            <a:off x="548640" y="182880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8" name="Text 5"/>
          <p:cNvSpPr/>
          <p:nvPr/>
        </p:nvSpPr>
        <p:spPr>
          <a:xfrm>
            <a:off x="1097280" y="1755648"/>
            <a:ext cx="5852160" cy="914400"/>
          </a:xfrm>
          <a:prstGeom prst="rect">
            <a:avLst/>
          </a:prstGeom>
          <a:noFill/>
          <a:ln/>
        </p:spPr>
        <p:txBody>
          <a:bodyPr wrap="square" lIns="0" tIns="0" rIns="0" bIns="0" rtlCol="0" anchor="t"/>
          <a:lstStyle/>
          <a:p>
            <a:r>
              <a:rPr lang="en-US" sz="2400" b="1" dirty="0">
                <a:solidFill>
                  <a:srgbClr val="1A2E35"/>
                </a:solidFill>
                <a:latin typeface="Calibri" pitchFamily="34" charset="0"/>
                <a:ea typeface="Calibri" pitchFamily="34" charset="-122"/>
                <a:cs typeface="Calibri" pitchFamily="34" charset="-120"/>
              </a:rPr>
              <a:t>Recovery in familiar surroundings —  </a:t>
            </a:r>
            <a:r>
              <a:rPr lang="en-US" sz="2400" dirty="0">
                <a:solidFill>
                  <a:srgbClr val="6B7C82"/>
                </a:solidFill>
                <a:latin typeface="Calibri" pitchFamily="34" charset="0"/>
                <a:ea typeface="Calibri" pitchFamily="34" charset="-122"/>
                <a:cs typeface="Calibri" pitchFamily="34" charset="-120"/>
              </a:rPr>
              <a:t>higher comfort, independence and satisfaction; avoids hospital-acquired risks and sleep disruption. </a:t>
            </a:r>
            <a:r>
              <a:rPr lang="en-US" sz="2000" i="1" dirty="0">
                <a:solidFill>
                  <a:srgbClr val="00A896"/>
                </a:solidFill>
                <a:latin typeface="Calibri" pitchFamily="34" charset="0"/>
                <a:ea typeface="Calibri" pitchFamily="34" charset="-122"/>
                <a:cs typeface="Calibri" pitchFamily="34" charset="-120"/>
              </a:rPr>
              <a:t>JMIR (2025); PLOS ONE (2025)</a:t>
            </a:r>
            <a:endParaRPr lang="en-US" sz="2000" dirty="0"/>
          </a:p>
          <a:p>
            <a:pPr marL="0" indent="0">
              <a:lnSpc>
                <a:spcPct val="115000"/>
              </a:lnSpc>
              <a:buNone/>
            </a:pPr>
            <a:endParaRPr lang="en-US" sz="2400" dirty="0"/>
          </a:p>
        </p:txBody>
      </p:sp>
      <p:sp>
        <p:nvSpPr>
          <p:cNvPr id="9" name="Shape 6"/>
          <p:cNvSpPr/>
          <p:nvPr/>
        </p:nvSpPr>
        <p:spPr>
          <a:xfrm>
            <a:off x="548640" y="3328418"/>
            <a:ext cx="384048" cy="384048"/>
          </a:xfrm>
          <a:prstGeom prst="ellipse">
            <a:avLst/>
          </a:prstGeom>
          <a:solidFill>
            <a:srgbClr val="02C39A"/>
          </a:solidFill>
          <a:ln/>
        </p:spPr>
      </p:sp>
      <p:sp>
        <p:nvSpPr>
          <p:cNvPr id="10" name="Text 7"/>
          <p:cNvSpPr/>
          <p:nvPr/>
        </p:nvSpPr>
        <p:spPr>
          <a:xfrm>
            <a:off x="548640" y="3328418"/>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1" name="Text 8"/>
          <p:cNvSpPr/>
          <p:nvPr/>
        </p:nvSpPr>
        <p:spPr>
          <a:xfrm>
            <a:off x="1097280" y="3291840"/>
            <a:ext cx="5852160" cy="914400"/>
          </a:xfrm>
          <a:prstGeom prst="rect">
            <a:avLst/>
          </a:prstGeom>
          <a:noFill/>
          <a:ln/>
        </p:spPr>
        <p:txBody>
          <a:bodyPr wrap="square" lIns="0" tIns="0" rIns="0" bIns="0" rtlCol="0" anchor="t"/>
          <a:lstStyle/>
          <a:p>
            <a:r>
              <a:rPr lang="en-US" sz="2400" b="1" dirty="0">
                <a:solidFill>
                  <a:srgbClr val="1A2E35"/>
                </a:solidFill>
                <a:latin typeface="Calibri" pitchFamily="34" charset="0"/>
                <a:ea typeface="Calibri" pitchFamily="34" charset="-122"/>
                <a:cs typeface="Calibri" pitchFamily="34" charset="-120"/>
              </a:rPr>
              <a:t>Digital exclusion risk —  </a:t>
            </a:r>
            <a:r>
              <a:rPr lang="en-US" sz="2400" dirty="0">
                <a:solidFill>
                  <a:srgbClr val="6B7C82"/>
                </a:solidFill>
                <a:latin typeface="Calibri" pitchFamily="34" charset="0"/>
                <a:ea typeface="Calibri" pitchFamily="34" charset="-122"/>
                <a:cs typeface="Calibri" pitchFamily="34" charset="-120"/>
              </a:rPr>
              <a:t>older adults or those with limited digital literacy or connectivity may struggle to participate. </a:t>
            </a:r>
            <a:r>
              <a:rPr lang="en-US" sz="2000" i="1" dirty="0">
                <a:solidFill>
                  <a:srgbClr val="00A896"/>
                </a:solidFill>
                <a:latin typeface="Calibri" pitchFamily="34" charset="0"/>
                <a:ea typeface="Calibri" pitchFamily="34" charset="-122"/>
                <a:cs typeface="Calibri" pitchFamily="34" charset="-120"/>
              </a:rPr>
              <a:t>POST (2025)</a:t>
            </a:r>
            <a:endParaRPr lang="en-US" sz="2000" dirty="0"/>
          </a:p>
          <a:p>
            <a:pPr marL="0" indent="0">
              <a:buNone/>
            </a:pPr>
            <a:endParaRPr lang="en-US" sz="2400" dirty="0"/>
          </a:p>
        </p:txBody>
      </p:sp>
      <p:sp>
        <p:nvSpPr>
          <p:cNvPr id="12" name="Shape 9"/>
          <p:cNvSpPr/>
          <p:nvPr/>
        </p:nvSpPr>
        <p:spPr>
          <a:xfrm>
            <a:off x="548640" y="4835461"/>
            <a:ext cx="384048" cy="384048"/>
          </a:xfrm>
          <a:prstGeom prst="ellipse">
            <a:avLst/>
          </a:prstGeom>
          <a:solidFill>
            <a:srgbClr val="02C39A"/>
          </a:solidFill>
          <a:ln/>
        </p:spPr>
      </p:sp>
      <p:sp>
        <p:nvSpPr>
          <p:cNvPr id="13" name="Text 10"/>
          <p:cNvSpPr/>
          <p:nvPr/>
        </p:nvSpPr>
        <p:spPr>
          <a:xfrm>
            <a:off x="558928" y="4835461"/>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4" name="Text 11"/>
          <p:cNvSpPr/>
          <p:nvPr/>
        </p:nvSpPr>
        <p:spPr>
          <a:xfrm>
            <a:off x="1097280" y="4792599"/>
            <a:ext cx="5852160" cy="914400"/>
          </a:xfrm>
          <a:prstGeom prst="rect">
            <a:avLst/>
          </a:prstGeom>
          <a:noFill/>
          <a:ln/>
        </p:spPr>
        <p:txBody>
          <a:bodyPr wrap="square" lIns="0" tIns="0" rIns="0" bIns="0" rtlCol="0" anchor="t"/>
          <a:lstStyle/>
          <a:p>
            <a:r>
              <a:rPr lang="en-US" sz="2400" b="1" dirty="0">
                <a:solidFill>
                  <a:srgbClr val="1A2E35"/>
                </a:solidFill>
                <a:latin typeface="Calibri" pitchFamily="34" charset="0"/>
                <a:ea typeface="Calibri" pitchFamily="34" charset="-122"/>
                <a:cs typeface="Calibri" pitchFamily="34" charset="-120"/>
              </a:rPr>
              <a:t>Greater self-responsibility —  </a:t>
            </a:r>
            <a:r>
              <a:rPr lang="en-US" sz="2400" dirty="0">
                <a:solidFill>
                  <a:srgbClr val="6B7C82"/>
                </a:solidFill>
                <a:latin typeface="Calibri" pitchFamily="34" charset="0"/>
                <a:ea typeface="Calibri" pitchFamily="34" charset="-122"/>
                <a:cs typeface="Calibri" pitchFamily="34" charset="-120"/>
              </a:rPr>
              <a:t>empowering for many, but can cause anxiety without the right education and support.</a:t>
            </a:r>
            <a:r>
              <a:rPr lang="en-US" sz="2400" i="1" dirty="0">
                <a:solidFill>
                  <a:srgbClr val="00A896"/>
                </a:solidFill>
                <a:latin typeface="Calibri" pitchFamily="34" charset="0"/>
                <a:ea typeface="Calibri" pitchFamily="34" charset="-122"/>
                <a:cs typeface="Calibri" pitchFamily="34" charset="-120"/>
              </a:rPr>
              <a:t> </a:t>
            </a:r>
          </a:p>
          <a:p>
            <a:r>
              <a:rPr lang="en-US" sz="2000" i="1" dirty="0">
                <a:solidFill>
                  <a:srgbClr val="00A896"/>
                </a:solidFill>
                <a:latin typeface="Calibri" pitchFamily="34" charset="0"/>
                <a:ea typeface="Calibri" pitchFamily="34" charset="-122"/>
                <a:cs typeface="Calibri" pitchFamily="34" charset="-120"/>
              </a:rPr>
              <a:t>Christiansen et al. (2022)</a:t>
            </a:r>
            <a:endParaRPr lang="en-US" sz="2000" dirty="0"/>
          </a:p>
          <a:p>
            <a:pPr marL="0" indent="0">
              <a:buNone/>
            </a:pPr>
            <a:endParaRPr lang="en-US" sz="2400" dirty="0"/>
          </a:p>
        </p:txBody>
      </p:sp>
      <p:sp>
        <p:nvSpPr>
          <p:cNvPr id="16" name="Text 13"/>
          <p:cNvSpPr/>
          <p:nvPr/>
        </p:nvSpPr>
        <p:spPr>
          <a:xfrm>
            <a:off x="7498080" y="3566160"/>
            <a:ext cx="3931920" cy="640080"/>
          </a:xfrm>
          <a:prstGeom prst="rect">
            <a:avLst/>
          </a:prstGeom>
          <a:noFill/>
          <a:ln/>
        </p:spPr>
        <p:txBody>
          <a:bodyPr wrap="square" lIns="0" tIns="0" rIns="0" bIns="0" rtlCol="0" anchor="ctr"/>
          <a:lstStyle/>
          <a:p>
            <a:pPr marL="0" indent="0" algn="ctr">
              <a:buNone/>
            </a:pPr>
            <a:r>
              <a:rPr lang="en-US" sz="1250" i="1" dirty="0">
                <a:solidFill>
                  <a:srgbClr val="6B7C82"/>
                </a:solidFill>
                <a:latin typeface="Calibri" pitchFamily="34" charset="0"/>
                <a:ea typeface="Calibri" pitchFamily="34" charset="-122"/>
                <a:cs typeface="Calibri" pitchFamily="34" charset="-120"/>
              </a:rPr>
              <a:t>🖼  Insert infographic:</a:t>
            </a:r>
            <a:endParaRPr lang="en-US" sz="1250" dirty="0"/>
          </a:p>
          <a:p>
            <a:pPr marL="0" indent="0" algn="ctr">
              <a:buNone/>
            </a:pPr>
            <a:r>
              <a:rPr lang="en-US" sz="1250" i="1" dirty="0">
                <a:solidFill>
                  <a:srgbClr val="6B7C82"/>
                </a:solidFill>
                <a:latin typeface="Calibri" pitchFamily="34" charset="0"/>
                <a:ea typeface="Calibri" pitchFamily="34" charset="-122"/>
                <a:cs typeface="Calibri" pitchFamily="34" charset="-120"/>
              </a:rPr>
              <a:t>Patient experience / satisfaction</a:t>
            </a:r>
            <a:endParaRPr lang="en-US" sz="1250" dirty="0"/>
          </a:p>
        </p:txBody>
      </p:sp>
      <p:sp>
        <p:nvSpPr>
          <p:cNvPr id="17" name="Text 14"/>
          <p:cNvSpPr/>
          <p:nvPr/>
        </p:nvSpPr>
        <p:spPr>
          <a:xfrm>
            <a:off x="548640" y="6473952"/>
            <a:ext cx="7315200" cy="274320"/>
          </a:xfrm>
          <a:prstGeom prst="rect">
            <a:avLst/>
          </a:prstGeom>
          <a:noFill/>
          <a:ln/>
        </p:spPr>
        <p:txBody>
          <a:bodyPr wrap="square" lIns="0" tIns="0" rIns="0" bIns="0" rtlCol="0" anchor="ctr"/>
          <a:lstStyle/>
          <a:p>
            <a:pPr marL="0" indent="0">
              <a:buNone/>
            </a:pPr>
            <a:r>
              <a:rPr lang="en-US" sz="900" dirty="0">
                <a:solidFill>
                  <a:srgbClr val="6B7C82"/>
                </a:solidFill>
                <a:latin typeface="Calibri" pitchFamily="34" charset="0"/>
                <a:ea typeface="Calibri" pitchFamily="34" charset="-122"/>
                <a:cs typeface="Calibri" pitchFamily="34" charset="-120"/>
              </a:rPr>
              <a:t>Doccla Virtual Wards — A Critical Evaluation</a:t>
            </a:r>
            <a:endParaRPr lang="en-US" sz="900" dirty="0"/>
          </a:p>
        </p:txBody>
      </p:sp>
      <p:sp>
        <p:nvSpPr>
          <p:cNvPr id="18" name="Text 15"/>
          <p:cNvSpPr/>
          <p:nvPr/>
        </p:nvSpPr>
        <p:spPr>
          <a:xfrm>
            <a:off x="11338560" y="6473952"/>
            <a:ext cx="365760" cy="274320"/>
          </a:xfrm>
          <a:prstGeom prst="rect">
            <a:avLst/>
          </a:prstGeom>
          <a:noFill/>
          <a:ln/>
        </p:spPr>
        <p:txBody>
          <a:bodyPr wrap="square" lIns="0" tIns="0" rIns="0" bIns="0" rtlCol="0" anchor="ctr"/>
          <a:lstStyle/>
          <a:p>
            <a:pPr marL="0" indent="0" algn="r">
              <a:buNone/>
            </a:pPr>
            <a:r>
              <a:rPr lang="en-US" sz="900" dirty="0">
                <a:solidFill>
                  <a:srgbClr val="6B7C82"/>
                </a:solidFill>
                <a:latin typeface="Calibri" pitchFamily="34" charset="0"/>
                <a:ea typeface="Calibri" pitchFamily="34" charset="-122"/>
                <a:cs typeface="Calibri" pitchFamily="34" charset="-120"/>
              </a:rPr>
              <a:t>5</a:t>
            </a:r>
            <a:endParaRPr lang="en-US" sz="900" dirty="0"/>
          </a:p>
        </p:txBody>
      </p:sp>
      <p:pic>
        <p:nvPicPr>
          <p:cNvPr id="19" name="Picture 18">
            <a:extLst>
              <a:ext uri="{FF2B5EF4-FFF2-40B4-BE49-F238E27FC236}">
                <a16:creationId xmlns:a16="http://schemas.microsoft.com/office/drawing/2014/main" id="{4ED69292-E48B-4143-8620-E5652B0B4AB9}"/>
              </a:ext>
            </a:extLst>
          </p:cNvPr>
          <p:cNvPicPr>
            <a:picLocks noChangeAspect="1"/>
          </p:cNvPicPr>
          <p:nvPr/>
        </p:nvPicPr>
        <p:blipFill rotWithShape="1">
          <a:blip r:embed="rId4"/>
          <a:srcRect t="-1188" r="26845"/>
          <a:stretch/>
        </p:blipFill>
        <p:spPr>
          <a:xfrm>
            <a:off x="7270909" y="1828800"/>
            <a:ext cx="4643437" cy="439369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3426EE73-1BB1-204E-B53B-FC5058A9F624}"/>
              </a:ext>
            </a:extLst>
          </p:cNvPr>
          <p:cNvSpPr/>
          <p:nvPr/>
        </p:nvSpPr>
        <p:spPr>
          <a:xfrm>
            <a:off x="7132321" y="0"/>
            <a:ext cx="5059680" cy="6858000"/>
          </a:xfrm>
          <a:prstGeom prst="rect">
            <a:avLst/>
          </a:prstGeom>
          <a:solidFill>
            <a:srgbClr val="0041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hape 0"/>
          <p:cNvSpPr/>
          <p:nvPr/>
        </p:nvSpPr>
        <p:spPr>
          <a:xfrm>
            <a:off x="548640" y="502920"/>
            <a:ext cx="777240" cy="777240"/>
          </a:xfrm>
          <a:prstGeom prst="ellipse">
            <a:avLst/>
          </a:prstGeom>
          <a:solidFill>
            <a:srgbClr val="028090"/>
          </a:solidFill>
          <a:ln/>
        </p:spPr>
      </p:sp>
      <p:pic>
        <p:nvPicPr>
          <p:cNvPr id="3" name="Image 0" descr="/home/claude/doccla_deck/icon_community_white.png"/>
          <p:cNvPicPr>
            <a:picLocks noChangeAspect="1"/>
          </p:cNvPicPr>
          <p:nvPr/>
        </p:nvPicPr>
        <p:blipFill>
          <a:blip r:embed="rId3"/>
          <a:stretch>
            <a:fillRect/>
          </a:stretch>
        </p:blipFill>
        <p:spPr>
          <a:xfrm>
            <a:off x="634136" y="588416"/>
            <a:ext cx="606247" cy="606247"/>
          </a:xfrm>
          <a:prstGeom prst="rect">
            <a:avLst/>
          </a:prstGeom>
        </p:spPr>
      </p:pic>
      <p:sp>
        <p:nvSpPr>
          <p:cNvPr id="4" name="Text 1"/>
          <p:cNvSpPr/>
          <p:nvPr/>
        </p:nvSpPr>
        <p:spPr>
          <a:xfrm>
            <a:off x="1508760" y="457200"/>
            <a:ext cx="7315200" cy="320040"/>
          </a:xfrm>
          <a:prstGeom prst="rect">
            <a:avLst/>
          </a:prstGeom>
          <a:noFill/>
          <a:ln/>
        </p:spPr>
        <p:txBody>
          <a:bodyPr wrap="square" lIns="0" tIns="0" rIns="0" bIns="0"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SECTION 06</a:t>
            </a:r>
            <a:endParaRPr lang="en-US" sz="1200" dirty="0"/>
          </a:p>
        </p:txBody>
      </p:sp>
      <p:sp>
        <p:nvSpPr>
          <p:cNvPr id="5" name="Text 2"/>
          <p:cNvSpPr/>
          <p:nvPr/>
        </p:nvSpPr>
        <p:spPr>
          <a:xfrm>
            <a:off x="1463040" y="731520"/>
            <a:ext cx="9601200" cy="640080"/>
          </a:xfrm>
          <a:prstGeom prst="rect">
            <a:avLst/>
          </a:prstGeom>
          <a:noFill/>
          <a:ln/>
        </p:spPr>
        <p:txBody>
          <a:bodyPr wrap="square" lIns="0" tIns="0" rIns="0" bIns="0" rtlCol="0" anchor="ctr"/>
          <a:lstStyle/>
          <a:p>
            <a:pPr marL="0" indent="0">
              <a:buNone/>
            </a:pPr>
            <a:r>
              <a:rPr lang="en-US" sz="3000" b="1" dirty="0">
                <a:solidFill>
                  <a:srgbClr val="013A45"/>
                </a:solidFill>
                <a:latin typeface="Cambria" pitchFamily="34" charset="0"/>
                <a:ea typeface="Cambria" pitchFamily="34" charset="-122"/>
                <a:cs typeface="Cambria" pitchFamily="34" charset="-120"/>
              </a:rPr>
              <a:t>Impact on the Community</a:t>
            </a:r>
            <a:endParaRPr lang="en-US" sz="3000" dirty="0"/>
          </a:p>
        </p:txBody>
      </p:sp>
      <p:sp>
        <p:nvSpPr>
          <p:cNvPr id="6" name="Shape 3"/>
          <p:cNvSpPr/>
          <p:nvPr/>
        </p:nvSpPr>
        <p:spPr>
          <a:xfrm>
            <a:off x="548640" y="1828800"/>
            <a:ext cx="384048" cy="384048"/>
          </a:xfrm>
          <a:prstGeom prst="ellipse">
            <a:avLst/>
          </a:prstGeom>
          <a:solidFill>
            <a:srgbClr val="02C39A"/>
          </a:solidFill>
          <a:ln/>
        </p:spPr>
      </p:sp>
      <p:sp>
        <p:nvSpPr>
          <p:cNvPr id="7" name="Text 4"/>
          <p:cNvSpPr/>
          <p:nvPr/>
        </p:nvSpPr>
        <p:spPr>
          <a:xfrm>
            <a:off x="548640" y="182880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8" name="Text 5"/>
          <p:cNvSpPr/>
          <p:nvPr/>
        </p:nvSpPr>
        <p:spPr>
          <a:xfrm>
            <a:off x="1097280" y="1755648"/>
            <a:ext cx="5852160" cy="914400"/>
          </a:xfrm>
          <a:prstGeom prst="rect">
            <a:avLst/>
          </a:prstGeom>
          <a:noFill/>
          <a:ln/>
        </p:spPr>
        <p:txBody>
          <a:bodyPr wrap="square" lIns="0" tIns="0" rIns="0" bIns="0" rtlCol="0" anchor="t"/>
          <a:lstStyle/>
          <a:p>
            <a:r>
              <a:rPr lang="en-US" sz="2400" b="1" dirty="0">
                <a:solidFill>
                  <a:srgbClr val="1A2E35"/>
                </a:solidFill>
                <a:latin typeface="Calibri" pitchFamily="34" charset="0"/>
                <a:ea typeface="Calibri" pitchFamily="34" charset="-122"/>
                <a:cs typeface="Calibri" pitchFamily="34" charset="-120"/>
              </a:rPr>
              <a:t>Better access, less travel —  </a:t>
            </a:r>
            <a:r>
              <a:rPr lang="en-US" sz="2400" dirty="0">
                <a:solidFill>
                  <a:srgbClr val="6B7C82"/>
                </a:solidFill>
                <a:latin typeface="Calibri" pitchFamily="34" charset="0"/>
                <a:ea typeface="Calibri" pitchFamily="34" charset="-122"/>
                <a:cs typeface="Calibri" pitchFamily="34" charset="-120"/>
              </a:rPr>
              <a:t>rural or mobility-limited patients avoid repeated hospital journeys, supporting independence. </a:t>
            </a:r>
          </a:p>
          <a:p>
            <a:r>
              <a:rPr lang="en-US" sz="2000" i="1" dirty="0">
                <a:solidFill>
                  <a:srgbClr val="00A896"/>
                </a:solidFill>
                <a:latin typeface="Calibri" pitchFamily="34" charset="0"/>
                <a:ea typeface="Calibri" pitchFamily="34" charset="-122"/>
                <a:cs typeface="Calibri" pitchFamily="34" charset="-120"/>
              </a:rPr>
              <a:t>NHS England (2023a)</a:t>
            </a:r>
            <a:endParaRPr lang="en-US" sz="2000" dirty="0"/>
          </a:p>
          <a:p>
            <a:pPr marL="0" indent="0">
              <a:lnSpc>
                <a:spcPct val="115000"/>
              </a:lnSpc>
              <a:buNone/>
            </a:pPr>
            <a:endParaRPr lang="en-US" sz="2400" dirty="0"/>
          </a:p>
        </p:txBody>
      </p:sp>
      <p:sp>
        <p:nvSpPr>
          <p:cNvPr id="9" name="Shape 6"/>
          <p:cNvSpPr/>
          <p:nvPr/>
        </p:nvSpPr>
        <p:spPr>
          <a:xfrm>
            <a:off x="548640" y="3264408"/>
            <a:ext cx="384048" cy="384048"/>
          </a:xfrm>
          <a:prstGeom prst="ellipse">
            <a:avLst/>
          </a:prstGeom>
          <a:solidFill>
            <a:srgbClr val="02C39A"/>
          </a:solidFill>
          <a:ln/>
        </p:spPr>
      </p:sp>
      <p:sp>
        <p:nvSpPr>
          <p:cNvPr id="10" name="Text 7"/>
          <p:cNvSpPr/>
          <p:nvPr/>
        </p:nvSpPr>
        <p:spPr>
          <a:xfrm>
            <a:off x="548640" y="3251836"/>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1" name="Text 8"/>
          <p:cNvSpPr/>
          <p:nvPr/>
        </p:nvSpPr>
        <p:spPr>
          <a:xfrm>
            <a:off x="1115568" y="3209544"/>
            <a:ext cx="5852160" cy="914400"/>
          </a:xfrm>
          <a:prstGeom prst="rect">
            <a:avLst/>
          </a:prstGeom>
          <a:noFill/>
          <a:ln/>
        </p:spPr>
        <p:txBody>
          <a:bodyPr wrap="square" lIns="0" tIns="0" rIns="0" bIns="0" rtlCol="0" anchor="t"/>
          <a:lstStyle/>
          <a:p>
            <a:r>
              <a:rPr lang="en-US" sz="2400" b="1" dirty="0">
                <a:solidFill>
                  <a:srgbClr val="1A2E35"/>
                </a:solidFill>
                <a:latin typeface="Calibri" pitchFamily="34" charset="0"/>
                <a:ea typeface="Calibri" pitchFamily="34" charset="-122"/>
                <a:cs typeface="Calibri" pitchFamily="34" charset="-120"/>
              </a:rPr>
              <a:t>Relies on close collaboration —  </a:t>
            </a:r>
            <a:r>
              <a:rPr lang="en-US" sz="2400" dirty="0">
                <a:solidFill>
                  <a:srgbClr val="6B7C82"/>
                </a:solidFill>
                <a:latin typeface="Calibri" pitchFamily="34" charset="0"/>
                <a:ea typeface="Calibri" pitchFamily="34" charset="-122"/>
                <a:cs typeface="Calibri" pitchFamily="34" charset="-120"/>
              </a:rPr>
              <a:t>hospital clinicians, GPs, community nurses, pharmacists and social care working across ICSs.</a:t>
            </a:r>
            <a:r>
              <a:rPr lang="en-US" sz="2400" i="1" dirty="0">
                <a:solidFill>
                  <a:srgbClr val="00A896"/>
                </a:solidFill>
                <a:latin typeface="Calibri" pitchFamily="34" charset="0"/>
                <a:ea typeface="Calibri" pitchFamily="34" charset="-122"/>
                <a:cs typeface="Calibri" pitchFamily="34" charset="-120"/>
              </a:rPr>
              <a:t> </a:t>
            </a:r>
          </a:p>
          <a:p>
            <a:r>
              <a:rPr lang="en-US" sz="2000" i="1" dirty="0">
                <a:solidFill>
                  <a:srgbClr val="00A896"/>
                </a:solidFill>
                <a:latin typeface="Calibri" pitchFamily="34" charset="0"/>
                <a:ea typeface="Calibri" pitchFamily="34" charset="-122"/>
                <a:cs typeface="Calibri" pitchFamily="34" charset="-120"/>
              </a:rPr>
              <a:t>Dept. of Health and Social Care (2022)</a:t>
            </a:r>
            <a:endParaRPr lang="en-US" sz="2000" dirty="0"/>
          </a:p>
          <a:p>
            <a:pPr marL="0" indent="0">
              <a:lnSpc>
                <a:spcPct val="115000"/>
              </a:lnSpc>
              <a:buNone/>
            </a:pPr>
            <a:endParaRPr lang="en-US" sz="2400" dirty="0"/>
          </a:p>
        </p:txBody>
      </p:sp>
      <p:grpSp>
        <p:nvGrpSpPr>
          <p:cNvPr id="19" name="Group 18">
            <a:extLst>
              <a:ext uri="{FF2B5EF4-FFF2-40B4-BE49-F238E27FC236}">
                <a16:creationId xmlns:a16="http://schemas.microsoft.com/office/drawing/2014/main" id="{09DFBA94-76F3-444D-B691-2E69C127473C}"/>
              </a:ext>
            </a:extLst>
          </p:cNvPr>
          <p:cNvGrpSpPr/>
          <p:nvPr/>
        </p:nvGrpSpPr>
        <p:grpSpPr>
          <a:xfrm>
            <a:off x="548640" y="4789174"/>
            <a:ext cx="384048" cy="384048"/>
            <a:chOff x="548640" y="3931920"/>
            <a:chExt cx="384048" cy="384048"/>
          </a:xfrm>
        </p:grpSpPr>
        <p:sp>
          <p:nvSpPr>
            <p:cNvPr id="12" name="Shape 9"/>
            <p:cNvSpPr/>
            <p:nvPr/>
          </p:nvSpPr>
          <p:spPr>
            <a:xfrm>
              <a:off x="548640" y="3931920"/>
              <a:ext cx="384048" cy="384048"/>
            </a:xfrm>
            <a:prstGeom prst="ellipse">
              <a:avLst/>
            </a:prstGeom>
            <a:solidFill>
              <a:srgbClr val="02C39A"/>
            </a:solidFill>
            <a:ln/>
          </p:spPr>
        </p:sp>
        <p:sp>
          <p:nvSpPr>
            <p:cNvPr id="13" name="Text 10"/>
            <p:cNvSpPr/>
            <p:nvPr/>
          </p:nvSpPr>
          <p:spPr>
            <a:xfrm>
              <a:off x="548640" y="393192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grpSp>
      <p:sp>
        <p:nvSpPr>
          <p:cNvPr id="14" name="Text 11"/>
          <p:cNvSpPr/>
          <p:nvPr/>
        </p:nvSpPr>
        <p:spPr>
          <a:xfrm>
            <a:off x="1097280" y="4738311"/>
            <a:ext cx="5852160" cy="914400"/>
          </a:xfrm>
          <a:prstGeom prst="rect">
            <a:avLst/>
          </a:prstGeom>
          <a:noFill/>
          <a:ln/>
        </p:spPr>
        <p:txBody>
          <a:bodyPr wrap="square" lIns="0" tIns="0" rIns="0" bIns="0" rtlCol="0" anchor="t"/>
          <a:lstStyle/>
          <a:p>
            <a:r>
              <a:rPr lang="en-US" sz="2400" b="1" dirty="0">
                <a:solidFill>
                  <a:srgbClr val="1A2E35"/>
                </a:solidFill>
                <a:latin typeface="Calibri" pitchFamily="34" charset="0"/>
                <a:ea typeface="Calibri" pitchFamily="34" charset="-122"/>
                <a:cs typeface="Calibri" pitchFamily="34" charset="-120"/>
              </a:rPr>
              <a:t>Risk of widening inequalities —  </a:t>
            </a:r>
            <a:r>
              <a:rPr lang="en-US" sz="2400" dirty="0">
                <a:solidFill>
                  <a:srgbClr val="6B7C82"/>
                </a:solidFill>
                <a:latin typeface="Calibri" pitchFamily="34" charset="0"/>
                <a:ea typeface="Calibri" pitchFamily="34" charset="-122"/>
                <a:cs typeface="Calibri" pitchFamily="34" charset="-120"/>
              </a:rPr>
              <a:t>participation depends on reliable internet, devices and digital literacy — carers can also feel the burden. </a:t>
            </a:r>
            <a:r>
              <a:rPr lang="en-US" sz="2000" i="1" dirty="0">
                <a:solidFill>
                  <a:srgbClr val="00A896"/>
                </a:solidFill>
                <a:latin typeface="Calibri" pitchFamily="34" charset="0"/>
                <a:ea typeface="Calibri" pitchFamily="34" charset="-122"/>
                <a:cs typeface="Calibri" pitchFamily="34" charset="-120"/>
              </a:rPr>
              <a:t>POST (2025)</a:t>
            </a:r>
            <a:endParaRPr lang="en-US" sz="2000" dirty="0"/>
          </a:p>
          <a:p>
            <a:pPr marL="0" indent="0">
              <a:buNone/>
            </a:pPr>
            <a:endParaRPr lang="en-US" sz="2400" dirty="0">
              <a:solidFill>
                <a:srgbClr val="6B7C82"/>
              </a:solidFill>
              <a:latin typeface="Calibri" pitchFamily="34" charset="0"/>
              <a:ea typeface="Calibri" pitchFamily="34" charset="-122"/>
              <a:cs typeface="Calibri" pitchFamily="34" charset="-120"/>
            </a:endParaRPr>
          </a:p>
          <a:p>
            <a:pPr marL="0" indent="0">
              <a:buNone/>
            </a:pPr>
            <a:endParaRPr lang="en-US" sz="2400" dirty="0"/>
          </a:p>
        </p:txBody>
      </p:sp>
      <p:sp>
        <p:nvSpPr>
          <p:cNvPr id="17" name="Text 14"/>
          <p:cNvSpPr/>
          <p:nvPr/>
        </p:nvSpPr>
        <p:spPr>
          <a:xfrm>
            <a:off x="548640" y="6473952"/>
            <a:ext cx="7315200" cy="274320"/>
          </a:xfrm>
          <a:prstGeom prst="rect">
            <a:avLst/>
          </a:prstGeom>
          <a:noFill/>
          <a:ln/>
        </p:spPr>
        <p:txBody>
          <a:bodyPr wrap="square" lIns="0" tIns="0" rIns="0" bIns="0" rtlCol="0" anchor="ctr"/>
          <a:lstStyle/>
          <a:p>
            <a:pPr marL="0" indent="0">
              <a:buNone/>
            </a:pPr>
            <a:r>
              <a:rPr lang="en-US" sz="900" dirty="0">
                <a:solidFill>
                  <a:srgbClr val="6B7C82"/>
                </a:solidFill>
                <a:latin typeface="Calibri" pitchFamily="34" charset="0"/>
                <a:ea typeface="Calibri" pitchFamily="34" charset="-122"/>
                <a:cs typeface="Calibri" pitchFamily="34" charset="-120"/>
              </a:rPr>
              <a:t>Doccla Virtual Wards — A Critical Evaluation</a:t>
            </a:r>
            <a:endParaRPr lang="en-US" sz="900" dirty="0"/>
          </a:p>
        </p:txBody>
      </p:sp>
      <p:sp>
        <p:nvSpPr>
          <p:cNvPr id="18" name="Text 15"/>
          <p:cNvSpPr/>
          <p:nvPr/>
        </p:nvSpPr>
        <p:spPr>
          <a:xfrm>
            <a:off x="11338560" y="6473952"/>
            <a:ext cx="365760" cy="274320"/>
          </a:xfrm>
          <a:prstGeom prst="rect">
            <a:avLst/>
          </a:prstGeom>
          <a:noFill/>
          <a:ln/>
        </p:spPr>
        <p:txBody>
          <a:bodyPr wrap="square" lIns="0" tIns="0" rIns="0" bIns="0" rtlCol="0" anchor="ctr"/>
          <a:lstStyle/>
          <a:p>
            <a:pPr marL="0" indent="0" algn="r">
              <a:buNone/>
            </a:pPr>
            <a:r>
              <a:rPr lang="en-US" sz="900" dirty="0">
                <a:solidFill>
                  <a:srgbClr val="6B7C82"/>
                </a:solidFill>
                <a:latin typeface="Calibri" pitchFamily="34" charset="0"/>
                <a:ea typeface="Calibri" pitchFamily="34" charset="-122"/>
                <a:cs typeface="Calibri" pitchFamily="34" charset="-120"/>
              </a:rPr>
              <a:t>6</a:t>
            </a:r>
            <a:endParaRPr lang="en-US" sz="900" dirty="0"/>
          </a:p>
        </p:txBody>
      </p:sp>
      <p:sp>
        <p:nvSpPr>
          <p:cNvPr id="25" name="Shape 0">
            <a:extLst>
              <a:ext uri="{FF2B5EF4-FFF2-40B4-BE49-F238E27FC236}">
                <a16:creationId xmlns:a16="http://schemas.microsoft.com/office/drawing/2014/main" id="{493F6D2F-0C5C-124C-B58A-519B781BF2E4}"/>
              </a:ext>
            </a:extLst>
          </p:cNvPr>
          <p:cNvSpPr/>
          <p:nvPr/>
        </p:nvSpPr>
        <p:spPr>
          <a:xfrm>
            <a:off x="8435340" y="2181865"/>
            <a:ext cx="4823460" cy="4676135"/>
          </a:xfrm>
          <a:prstGeom prst="ellipse">
            <a:avLst/>
          </a:prstGeom>
          <a:solidFill>
            <a:srgbClr val="028090">
              <a:alpha val="62000"/>
            </a:srgbClr>
          </a:solidFill>
          <a:ln/>
        </p:spPr>
      </p:sp>
      <p:sp>
        <p:nvSpPr>
          <p:cNvPr id="28" name="Shape 0">
            <a:extLst>
              <a:ext uri="{FF2B5EF4-FFF2-40B4-BE49-F238E27FC236}">
                <a16:creationId xmlns:a16="http://schemas.microsoft.com/office/drawing/2014/main" id="{116860A5-8F2F-974C-A4A2-C6C6C4B5F43E}"/>
              </a:ext>
            </a:extLst>
          </p:cNvPr>
          <p:cNvSpPr/>
          <p:nvPr/>
        </p:nvSpPr>
        <p:spPr>
          <a:xfrm>
            <a:off x="7523751" y="-1177973"/>
            <a:ext cx="3043237" cy="3015101"/>
          </a:xfrm>
          <a:prstGeom prst="ellipse">
            <a:avLst/>
          </a:prstGeom>
          <a:solidFill>
            <a:srgbClr val="028090">
              <a:alpha val="62000"/>
            </a:srgbClr>
          </a:solidFill>
          <a:ln/>
        </p:spPr>
      </p:sp>
      <p:sp>
        <p:nvSpPr>
          <p:cNvPr id="24" name="TextBox 23">
            <a:extLst>
              <a:ext uri="{FF2B5EF4-FFF2-40B4-BE49-F238E27FC236}">
                <a16:creationId xmlns:a16="http://schemas.microsoft.com/office/drawing/2014/main" id="{240B772A-41EC-9B40-9F22-CA22FB3A868A}"/>
              </a:ext>
            </a:extLst>
          </p:cNvPr>
          <p:cNvSpPr txBox="1"/>
          <p:nvPr/>
        </p:nvSpPr>
        <p:spPr>
          <a:xfrm>
            <a:off x="7568051" y="1372292"/>
            <a:ext cx="4556283" cy="5447645"/>
          </a:xfrm>
          <a:prstGeom prst="rect">
            <a:avLst/>
          </a:prstGeom>
          <a:noFill/>
        </p:spPr>
        <p:txBody>
          <a:bodyPr wrap="square" numCol="1" rtlCol="0">
            <a:spAutoFit/>
          </a:bodyPr>
          <a:lstStyle/>
          <a:p>
            <a:r>
              <a:rPr lang="en-GB" sz="3600" dirty="0">
                <a:solidFill>
                  <a:srgbClr val="00E1A6"/>
                </a:solidFill>
                <a:latin typeface="Cambria" panose="02040503050406030204" pitchFamily="18" charset="0"/>
              </a:rPr>
              <a:t>⬇️</a:t>
            </a:r>
            <a:r>
              <a:rPr lang="en-GB" sz="3600" dirty="0">
                <a:solidFill>
                  <a:schemeClr val="bg1"/>
                </a:solidFill>
                <a:latin typeface="Cambria" panose="02040503050406030204" pitchFamily="18" charset="0"/>
              </a:rPr>
              <a:t>89%</a:t>
            </a:r>
          </a:p>
          <a:p>
            <a:r>
              <a:rPr lang="en-GB" sz="2400" dirty="0">
                <a:solidFill>
                  <a:schemeClr val="bg1"/>
                </a:solidFill>
              </a:rPr>
              <a:t>GP appointments</a:t>
            </a:r>
          </a:p>
          <a:p>
            <a:endParaRPr lang="en-GB" dirty="0">
              <a:solidFill>
                <a:schemeClr val="bg1"/>
              </a:solidFill>
            </a:endParaRPr>
          </a:p>
          <a:p>
            <a:r>
              <a:rPr lang="en-GB" sz="3600" dirty="0">
                <a:solidFill>
                  <a:srgbClr val="00C993"/>
                </a:solidFill>
                <a:latin typeface="Cambria" panose="02040503050406030204" pitchFamily="18" charset="0"/>
              </a:rPr>
              <a:t>⬇️</a:t>
            </a:r>
            <a:r>
              <a:rPr lang="en-GB" sz="3600" dirty="0">
                <a:solidFill>
                  <a:schemeClr val="bg1"/>
                </a:solidFill>
                <a:latin typeface="Cambria" panose="02040503050406030204" pitchFamily="18" charset="0"/>
              </a:rPr>
              <a:t>79%</a:t>
            </a:r>
          </a:p>
          <a:p>
            <a:r>
              <a:rPr lang="en-GB" sz="2400" dirty="0">
                <a:solidFill>
                  <a:schemeClr val="bg1"/>
                </a:solidFill>
              </a:rPr>
              <a:t>ED visits</a:t>
            </a:r>
          </a:p>
          <a:p>
            <a:endParaRPr lang="en-GB" dirty="0">
              <a:solidFill>
                <a:schemeClr val="bg1"/>
              </a:solidFill>
            </a:endParaRPr>
          </a:p>
          <a:p>
            <a:r>
              <a:rPr lang="en-GB" sz="3600" dirty="0">
                <a:solidFill>
                  <a:srgbClr val="00C993"/>
                </a:solidFill>
                <a:latin typeface="Cambria" panose="02040503050406030204" pitchFamily="18" charset="0"/>
              </a:rPr>
              <a:t>⬇️</a:t>
            </a:r>
            <a:r>
              <a:rPr lang="en-GB" sz="3600" dirty="0">
                <a:solidFill>
                  <a:schemeClr val="bg1"/>
                </a:solidFill>
                <a:latin typeface="Cambria" panose="02040503050406030204" pitchFamily="18" charset="0"/>
              </a:rPr>
              <a:t>71%</a:t>
            </a:r>
          </a:p>
          <a:p>
            <a:r>
              <a:rPr lang="en-GB" sz="2400" dirty="0">
                <a:solidFill>
                  <a:schemeClr val="bg1"/>
                </a:solidFill>
              </a:rPr>
              <a:t>Ambulance callouts</a:t>
            </a:r>
          </a:p>
          <a:p>
            <a:endParaRPr lang="en-GB" dirty="0">
              <a:solidFill>
                <a:schemeClr val="bg1"/>
              </a:solidFill>
            </a:endParaRPr>
          </a:p>
          <a:p>
            <a:r>
              <a:rPr lang="en-GB" sz="3600" dirty="0">
                <a:solidFill>
                  <a:srgbClr val="00C993"/>
                </a:solidFill>
                <a:latin typeface="Cambria" panose="02040503050406030204" pitchFamily="18" charset="0"/>
              </a:rPr>
              <a:t>⬇️</a:t>
            </a:r>
            <a:r>
              <a:rPr lang="en-GB" sz="3600" dirty="0">
                <a:solidFill>
                  <a:schemeClr val="bg1"/>
                </a:solidFill>
                <a:latin typeface="Cambria" panose="02040503050406030204" pitchFamily="18" charset="0"/>
              </a:rPr>
              <a:t>39%</a:t>
            </a:r>
          </a:p>
          <a:p>
            <a:r>
              <a:rPr lang="en-GB" sz="2400" dirty="0">
                <a:solidFill>
                  <a:schemeClr val="bg1"/>
                </a:solidFill>
              </a:rPr>
              <a:t>Hospital admissions</a:t>
            </a:r>
          </a:p>
          <a:p>
            <a:endParaRPr lang="en-GB" dirty="0">
              <a:solidFill>
                <a:schemeClr val="bg1"/>
              </a:solidFill>
            </a:endParaRPr>
          </a:p>
          <a:p>
            <a:br>
              <a:rPr lang="en-GB" dirty="0"/>
            </a:br>
            <a:endParaRPr lang="en-US" dirty="0"/>
          </a:p>
        </p:txBody>
      </p:sp>
      <p:pic>
        <p:nvPicPr>
          <p:cNvPr id="32" name="Graphic 31" descr="Arrow Rotate right">
            <a:extLst>
              <a:ext uri="{FF2B5EF4-FFF2-40B4-BE49-F238E27FC236}">
                <a16:creationId xmlns:a16="http://schemas.microsoft.com/office/drawing/2014/main" id="{1EAFDE70-4C54-3649-97C4-8AD5B8D0739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73309" y="396820"/>
            <a:ext cx="1361603" cy="1361603"/>
          </a:xfrm>
          <a:prstGeom prst="rect">
            <a:avLst/>
          </a:prstGeom>
        </p:spPr>
      </p:pic>
      <p:sp>
        <p:nvSpPr>
          <p:cNvPr id="39" name="Text 16">
            <a:extLst>
              <a:ext uri="{FF2B5EF4-FFF2-40B4-BE49-F238E27FC236}">
                <a16:creationId xmlns:a16="http://schemas.microsoft.com/office/drawing/2014/main" id="{0DAA3A40-9509-554B-AD6F-DFE87BBB2A8E}"/>
              </a:ext>
            </a:extLst>
          </p:cNvPr>
          <p:cNvSpPr/>
          <p:nvPr/>
        </p:nvSpPr>
        <p:spPr>
          <a:xfrm>
            <a:off x="-214908" y="-1429890"/>
            <a:ext cx="3657600" cy="274320"/>
          </a:xfrm>
          <a:prstGeom prst="rect">
            <a:avLst/>
          </a:prstGeom>
          <a:noFill/>
          <a:ln/>
        </p:spPr>
        <p:txBody>
          <a:bodyPr wrap="square" lIns="0" tIns="0" rIns="0" bIns="0" rtlCol="0" anchor="ctr"/>
          <a:lstStyle/>
          <a:p>
            <a:pPr marL="0" indent="0">
              <a:buNone/>
            </a:pPr>
            <a:r>
              <a:rPr lang="en-US" sz="1050" b="1" kern="0" spc="150" dirty="0">
                <a:solidFill>
                  <a:srgbClr val="00A896"/>
                </a:solidFill>
                <a:latin typeface="Calibri" pitchFamily="34" charset="0"/>
                <a:ea typeface="Calibri" pitchFamily="34" charset="-122"/>
                <a:cs typeface="Calibri" pitchFamily="34" charset="-120"/>
              </a:rPr>
              <a:t>REAL-WORLD EVIDENCE</a:t>
            </a:r>
            <a:endParaRPr lang="en-US" sz="1050" dirty="0"/>
          </a:p>
        </p:txBody>
      </p:sp>
      <p:sp>
        <p:nvSpPr>
          <p:cNvPr id="40" name="Text 17">
            <a:extLst>
              <a:ext uri="{FF2B5EF4-FFF2-40B4-BE49-F238E27FC236}">
                <a16:creationId xmlns:a16="http://schemas.microsoft.com/office/drawing/2014/main" id="{29EF1B0B-ED17-8B45-9236-81A5328E4071}"/>
              </a:ext>
            </a:extLst>
          </p:cNvPr>
          <p:cNvSpPr/>
          <p:nvPr/>
        </p:nvSpPr>
        <p:spPr>
          <a:xfrm>
            <a:off x="7675584" y="847291"/>
            <a:ext cx="3657600" cy="365760"/>
          </a:xfrm>
          <a:prstGeom prst="rect">
            <a:avLst/>
          </a:prstGeom>
          <a:noFill/>
          <a:ln/>
        </p:spPr>
        <p:txBody>
          <a:bodyPr wrap="square" lIns="0" tIns="0" rIns="0" bIns="0" rtlCol="0" anchor="ctr"/>
          <a:lstStyle/>
          <a:p>
            <a:pPr marL="0" indent="0">
              <a:buNone/>
            </a:pPr>
            <a:r>
              <a:rPr lang="en-US" sz="2800" b="1" dirty="0">
                <a:solidFill>
                  <a:schemeClr val="bg1"/>
                </a:solidFill>
                <a:latin typeface="Cambria" pitchFamily="34" charset="0"/>
                <a:ea typeface="Cambria" pitchFamily="34" charset="-122"/>
                <a:cs typeface="Cambria" pitchFamily="34" charset="-120"/>
              </a:rPr>
              <a:t>LLR Virtual Care Pilot</a:t>
            </a:r>
            <a:endParaRPr lang="en-US" sz="2800" dirty="0">
              <a:solidFill>
                <a:schemeClr val="bg1"/>
              </a:solidFill>
            </a:endParaRPr>
          </a:p>
        </p:txBody>
      </p:sp>
      <p:sp>
        <p:nvSpPr>
          <p:cNvPr id="41" name="Shape 18">
            <a:extLst>
              <a:ext uri="{FF2B5EF4-FFF2-40B4-BE49-F238E27FC236}">
                <a16:creationId xmlns:a16="http://schemas.microsoft.com/office/drawing/2014/main" id="{1EF8F8B0-21FA-0842-B9B9-1D56E005648B}"/>
              </a:ext>
            </a:extLst>
          </p:cNvPr>
          <p:cNvSpPr/>
          <p:nvPr/>
        </p:nvSpPr>
        <p:spPr>
          <a:xfrm>
            <a:off x="-214908" y="-700657"/>
            <a:ext cx="3657600" cy="0"/>
          </a:xfrm>
          <a:prstGeom prst="line">
            <a:avLst/>
          </a:prstGeom>
          <a:noFill/>
          <a:ln w="12700">
            <a:solidFill>
              <a:srgbClr val="E4EEEE"/>
            </a:solidFill>
            <a:prstDash val="solid"/>
          </a:ln>
        </p:spPr>
      </p:sp>
      <p:sp>
        <p:nvSpPr>
          <p:cNvPr id="50" name="Shape 27">
            <a:extLst>
              <a:ext uri="{FF2B5EF4-FFF2-40B4-BE49-F238E27FC236}">
                <a16:creationId xmlns:a16="http://schemas.microsoft.com/office/drawing/2014/main" id="{53D763D1-34A3-B048-B094-BD5C9FC8DA34}"/>
              </a:ext>
            </a:extLst>
          </p:cNvPr>
          <p:cNvSpPr/>
          <p:nvPr/>
        </p:nvSpPr>
        <p:spPr>
          <a:xfrm>
            <a:off x="-214908" y="1749935"/>
            <a:ext cx="3657600" cy="0"/>
          </a:xfrm>
          <a:prstGeom prst="line">
            <a:avLst/>
          </a:prstGeom>
          <a:noFill/>
          <a:ln w="12700">
            <a:solidFill>
              <a:srgbClr val="E4EEEE"/>
            </a:solidFill>
            <a:prstDash val="solid"/>
          </a:ln>
        </p:spPr>
      </p:sp>
      <p:sp>
        <p:nvSpPr>
          <p:cNvPr id="68" name="Text 29">
            <a:extLst>
              <a:ext uri="{FF2B5EF4-FFF2-40B4-BE49-F238E27FC236}">
                <a16:creationId xmlns:a16="http://schemas.microsoft.com/office/drawing/2014/main" id="{A3EC1C2C-3D0A-174E-A052-A2894E7767AC}"/>
              </a:ext>
            </a:extLst>
          </p:cNvPr>
          <p:cNvSpPr/>
          <p:nvPr/>
        </p:nvSpPr>
        <p:spPr>
          <a:xfrm>
            <a:off x="7694696" y="6248588"/>
            <a:ext cx="4557997" cy="568034"/>
          </a:xfrm>
          <a:prstGeom prst="rect">
            <a:avLst/>
          </a:prstGeom>
          <a:noFill/>
          <a:ln/>
        </p:spPr>
        <p:txBody>
          <a:bodyPr wrap="square" lIns="0" tIns="0" rIns="0" bIns="0" rtlCol="0" anchor="ctr"/>
          <a:lstStyle/>
          <a:p>
            <a:pPr marL="0" indent="0">
              <a:buNone/>
            </a:pPr>
            <a:r>
              <a:rPr lang="en-US" i="1" dirty="0">
                <a:solidFill>
                  <a:schemeClr val="bg1"/>
                </a:solidFill>
                <a:latin typeface="Calibri" pitchFamily="34" charset="0"/>
                <a:ea typeface="Calibri" pitchFamily="34" charset="-122"/>
                <a:cs typeface="Calibri" pitchFamily="34" charset="-120"/>
              </a:rPr>
              <a:t>Source: Edge Health (2025), </a:t>
            </a:r>
          </a:p>
          <a:p>
            <a:r>
              <a:rPr lang="en-US" i="1" dirty="0">
                <a:solidFill>
                  <a:schemeClr val="bg1"/>
                </a:solidFill>
                <a:latin typeface="Calibri" pitchFamily="34" charset="0"/>
                <a:ea typeface="Calibri" pitchFamily="34" charset="-122"/>
                <a:cs typeface="Calibri" pitchFamily="34" charset="-120"/>
              </a:rPr>
              <a:t>LLR ICB–</a:t>
            </a:r>
            <a:r>
              <a:rPr lang="en-US" i="1" dirty="0" err="1">
                <a:solidFill>
                  <a:schemeClr val="bg1"/>
                </a:solidFill>
                <a:latin typeface="Calibri" pitchFamily="34" charset="0"/>
                <a:ea typeface="Calibri" pitchFamily="34" charset="-122"/>
                <a:cs typeface="Calibri" pitchFamily="34" charset="-120"/>
              </a:rPr>
              <a:t>Doccla</a:t>
            </a:r>
            <a:r>
              <a:rPr lang="en-US" i="1" dirty="0">
                <a:solidFill>
                  <a:schemeClr val="bg1"/>
                </a:solidFill>
                <a:latin typeface="Calibri" pitchFamily="34" charset="0"/>
                <a:ea typeface="Calibri" pitchFamily="34" charset="-122"/>
                <a:cs typeface="Calibri" pitchFamily="34" charset="-120"/>
              </a:rPr>
              <a:t> pilot evaluation</a:t>
            </a:r>
            <a:endParaRPr lang="en-US" dirty="0">
              <a:solidFill>
                <a:schemeClr val="bg1"/>
              </a:solidFill>
            </a:endParaRPr>
          </a:p>
          <a:p>
            <a:pPr marL="0" indent="0">
              <a:buNone/>
            </a:pPr>
            <a:endParaRPr lang="en-US" i="1" dirty="0">
              <a:solidFill>
                <a:schemeClr val="bg1"/>
              </a:solidFill>
              <a:latin typeface="Calibri" pitchFamily="34" charset="0"/>
              <a:ea typeface="Calibri" pitchFamily="34" charset="-122"/>
              <a:cs typeface="Calibri" pitchFamily="34" charset="-120"/>
            </a:endParaRPr>
          </a:p>
        </p:txBody>
      </p:sp>
      <p:sp>
        <p:nvSpPr>
          <p:cNvPr id="69" name="TextBox 68">
            <a:extLst>
              <a:ext uri="{FF2B5EF4-FFF2-40B4-BE49-F238E27FC236}">
                <a16:creationId xmlns:a16="http://schemas.microsoft.com/office/drawing/2014/main" id="{D6153437-8A5F-8B4E-BE6F-D7E7D853FC6E}"/>
              </a:ext>
            </a:extLst>
          </p:cNvPr>
          <p:cNvSpPr txBox="1"/>
          <p:nvPr/>
        </p:nvSpPr>
        <p:spPr>
          <a:xfrm>
            <a:off x="7568051" y="239991"/>
            <a:ext cx="3463051" cy="646331"/>
          </a:xfrm>
          <a:prstGeom prst="rect">
            <a:avLst/>
          </a:prstGeom>
          <a:noFill/>
        </p:spPr>
        <p:txBody>
          <a:bodyPr wrap="square" rtlCol="0">
            <a:spAutoFit/>
          </a:bodyPr>
          <a:lstStyle/>
          <a:p>
            <a:r>
              <a:rPr lang="en-US" b="1" kern="0" spc="150" dirty="0">
                <a:solidFill>
                  <a:srgbClr val="00A896"/>
                </a:solidFill>
                <a:latin typeface="Calibri" pitchFamily="34" charset="0"/>
                <a:ea typeface="Calibri" pitchFamily="34" charset="-122"/>
                <a:cs typeface="Calibri" pitchFamily="34" charset="-120"/>
              </a:rPr>
              <a:t>REAL-WORLD EVIDENCE</a:t>
            </a:r>
            <a:endParaRPr lang="en-US"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7FAFA"/>
        </a:solidFill>
        <a:effectLst/>
      </p:bgPr>
    </p:bg>
    <p:spTree>
      <p:nvGrpSpPr>
        <p:cNvPr id="1" name=""/>
        <p:cNvGrpSpPr/>
        <p:nvPr/>
      </p:nvGrpSpPr>
      <p:grpSpPr>
        <a:xfrm>
          <a:off x="0" y="0"/>
          <a:ext cx="0" cy="0"/>
          <a:chOff x="0" y="0"/>
          <a:chExt cx="0" cy="0"/>
        </a:xfrm>
      </p:grpSpPr>
      <p:sp>
        <p:nvSpPr>
          <p:cNvPr id="2" name="Shape 0"/>
          <p:cNvSpPr/>
          <p:nvPr/>
        </p:nvSpPr>
        <p:spPr>
          <a:xfrm>
            <a:off x="548640" y="502920"/>
            <a:ext cx="777240" cy="777240"/>
          </a:xfrm>
          <a:prstGeom prst="ellipse">
            <a:avLst/>
          </a:prstGeom>
          <a:solidFill>
            <a:srgbClr val="028090"/>
          </a:solidFill>
          <a:ln/>
        </p:spPr>
      </p:sp>
      <p:pic>
        <p:nvPicPr>
          <p:cNvPr id="3" name="Image 0" descr="/home/claude/doccla_deck/icon_challenges_white.png"/>
          <p:cNvPicPr>
            <a:picLocks noChangeAspect="1"/>
          </p:cNvPicPr>
          <p:nvPr/>
        </p:nvPicPr>
        <p:blipFill>
          <a:blip r:embed="rId3"/>
          <a:stretch>
            <a:fillRect/>
          </a:stretch>
        </p:blipFill>
        <p:spPr>
          <a:xfrm>
            <a:off x="634136" y="588416"/>
            <a:ext cx="606247" cy="606247"/>
          </a:xfrm>
          <a:prstGeom prst="rect">
            <a:avLst/>
          </a:prstGeom>
        </p:spPr>
      </p:pic>
      <p:sp>
        <p:nvSpPr>
          <p:cNvPr id="4" name="Text 1"/>
          <p:cNvSpPr/>
          <p:nvPr/>
        </p:nvSpPr>
        <p:spPr>
          <a:xfrm>
            <a:off x="1508760" y="457200"/>
            <a:ext cx="7315200" cy="320040"/>
          </a:xfrm>
          <a:prstGeom prst="rect">
            <a:avLst/>
          </a:prstGeom>
          <a:noFill/>
          <a:ln/>
        </p:spPr>
        <p:txBody>
          <a:bodyPr wrap="square" lIns="0" tIns="0" rIns="0" bIns="0"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SECTION 07</a:t>
            </a:r>
            <a:endParaRPr lang="en-US" sz="1200" dirty="0"/>
          </a:p>
        </p:txBody>
      </p:sp>
      <p:sp>
        <p:nvSpPr>
          <p:cNvPr id="5" name="Text 2"/>
          <p:cNvSpPr/>
          <p:nvPr/>
        </p:nvSpPr>
        <p:spPr>
          <a:xfrm>
            <a:off x="1463040" y="731520"/>
            <a:ext cx="9601200" cy="640080"/>
          </a:xfrm>
          <a:prstGeom prst="rect">
            <a:avLst/>
          </a:prstGeom>
          <a:noFill/>
          <a:ln/>
        </p:spPr>
        <p:txBody>
          <a:bodyPr wrap="square" lIns="0" tIns="0" rIns="0" bIns="0" rtlCol="0" anchor="ctr"/>
          <a:lstStyle/>
          <a:p>
            <a:pPr marL="0" indent="0">
              <a:buNone/>
            </a:pPr>
            <a:r>
              <a:rPr lang="en-US" sz="3000" b="1" dirty="0">
                <a:solidFill>
                  <a:srgbClr val="013A45"/>
                </a:solidFill>
                <a:latin typeface="Cambria" pitchFamily="34" charset="0"/>
                <a:ea typeface="Cambria" pitchFamily="34" charset="-122"/>
                <a:cs typeface="Cambria" pitchFamily="34" charset="-120"/>
              </a:rPr>
              <a:t>Challenges of the Innovation</a:t>
            </a:r>
            <a:endParaRPr lang="en-US" sz="3000" dirty="0"/>
          </a:p>
        </p:txBody>
      </p:sp>
      <p:sp>
        <p:nvSpPr>
          <p:cNvPr id="6" name="Shape 3"/>
          <p:cNvSpPr/>
          <p:nvPr/>
        </p:nvSpPr>
        <p:spPr>
          <a:xfrm>
            <a:off x="548640" y="1920240"/>
            <a:ext cx="384048" cy="384048"/>
          </a:xfrm>
          <a:prstGeom prst="ellipse">
            <a:avLst/>
          </a:prstGeom>
          <a:solidFill>
            <a:srgbClr val="02C39A"/>
          </a:solidFill>
          <a:ln/>
        </p:spPr>
      </p:sp>
      <p:sp>
        <p:nvSpPr>
          <p:cNvPr id="7" name="Text 4"/>
          <p:cNvSpPr/>
          <p:nvPr/>
        </p:nvSpPr>
        <p:spPr>
          <a:xfrm>
            <a:off x="548640" y="192024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8" name="Text 5"/>
          <p:cNvSpPr/>
          <p:nvPr/>
        </p:nvSpPr>
        <p:spPr>
          <a:xfrm>
            <a:off x="1097280" y="1847088"/>
            <a:ext cx="10241280" cy="914400"/>
          </a:xfrm>
          <a:prstGeom prst="rect">
            <a:avLst/>
          </a:prstGeom>
          <a:noFill/>
          <a:ln/>
        </p:spPr>
        <p:txBody>
          <a:bodyPr wrap="square" lIns="0" tIns="0" rIns="0" bIns="0" rtlCol="0" anchor="t"/>
          <a:lstStyle/>
          <a:p>
            <a:pPr>
              <a:lnSpc>
                <a:spcPct val="115000"/>
              </a:lnSpc>
            </a:pPr>
            <a:r>
              <a:rPr lang="en-US" sz="2400" b="1" dirty="0">
                <a:solidFill>
                  <a:srgbClr val="1A2E35"/>
                </a:solidFill>
                <a:latin typeface="Calibri" pitchFamily="34" charset="0"/>
                <a:ea typeface="Calibri" pitchFamily="34" charset="-122"/>
                <a:cs typeface="Calibri" pitchFamily="34" charset="-120"/>
              </a:rPr>
              <a:t>Limited evidence base —  </a:t>
            </a:r>
            <a:r>
              <a:rPr lang="en-US" sz="2400" dirty="0">
                <a:solidFill>
                  <a:srgbClr val="6B7C82"/>
                </a:solidFill>
                <a:latin typeface="Calibri" pitchFamily="34" charset="0"/>
                <a:ea typeface="Calibri" pitchFamily="34" charset="-122"/>
                <a:cs typeface="Calibri" pitchFamily="34" charset="-120"/>
              </a:rPr>
              <a:t>mostly observational studies and service evaluations rather than large </a:t>
            </a:r>
            <a:r>
              <a:rPr lang="en-US" sz="2400" dirty="0" err="1">
                <a:solidFill>
                  <a:srgbClr val="6B7C82"/>
                </a:solidFill>
                <a:latin typeface="Calibri" pitchFamily="34" charset="0"/>
                <a:ea typeface="Calibri" pitchFamily="34" charset="-122"/>
                <a:cs typeface="Calibri" pitchFamily="34" charset="-120"/>
              </a:rPr>
              <a:t>randomised</a:t>
            </a:r>
            <a:r>
              <a:rPr lang="en-US" sz="2400" dirty="0">
                <a:solidFill>
                  <a:srgbClr val="6B7C82"/>
                </a:solidFill>
                <a:latin typeface="Calibri" pitchFamily="34" charset="0"/>
                <a:ea typeface="Calibri" pitchFamily="34" charset="-122"/>
                <a:cs typeface="Calibri" pitchFamily="34" charset="-120"/>
              </a:rPr>
              <a:t> controlled trials. </a:t>
            </a:r>
          </a:p>
          <a:p>
            <a:pPr>
              <a:lnSpc>
                <a:spcPct val="115000"/>
              </a:lnSpc>
            </a:pPr>
            <a:r>
              <a:rPr lang="en-US" sz="2000" i="1" dirty="0">
                <a:solidFill>
                  <a:srgbClr val="00A896"/>
                </a:solidFill>
                <a:latin typeface="Calibri" pitchFamily="34" charset="0"/>
                <a:ea typeface="Calibri" pitchFamily="34" charset="-122"/>
                <a:cs typeface="Calibri" pitchFamily="34" charset="-120"/>
              </a:rPr>
              <a:t>Yang et al. (2020)</a:t>
            </a:r>
            <a:endParaRPr lang="en-US" sz="2000" dirty="0"/>
          </a:p>
          <a:p>
            <a:pPr marL="0" indent="0">
              <a:lnSpc>
                <a:spcPct val="115000"/>
              </a:lnSpc>
              <a:buNone/>
            </a:pPr>
            <a:endParaRPr lang="en-US" sz="2400" dirty="0"/>
          </a:p>
        </p:txBody>
      </p:sp>
      <p:sp>
        <p:nvSpPr>
          <p:cNvPr id="9" name="Shape 6"/>
          <p:cNvSpPr/>
          <p:nvPr/>
        </p:nvSpPr>
        <p:spPr>
          <a:xfrm>
            <a:off x="548640" y="3154680"/>
            <a:ext cx="384048" cy="384048"/>
          </a:xfrm>
          <a:prstGeom prst="ellipse">
            <a:avLst/>
          </a:prstGeom>
          <a:solidFill>
            <a:srgbClr val="02C39A"/>
          </a:solidFill>
          <a:ln/>
        </p:spPr>
      </p:sp>
      <p:sp>
        <p:nvSpPr>
          <p:cNvPr id="10" name="Text 7"/>
          <p:cNvSpPr/>
          <p:nvPr/>
        </p:nvSpPr>
        <p:spPr>
          <a:xfrm>
            <a:off x="548640" y="315468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1" name="Text 8"/>
          <p:cNvSpPr/>
          <p:nvPr/>
        </p:nvSpPr>
        <p:spPr>
          <a:xfrm>
            <a:off x="1097280" y="3081528"/>
            <a:ext cx="10241280" cy="914400"/>
          </a:xfrm>
          <a:prstGeom prst="rect">
            <a:avLst/>
          </a:prstGeom>
          <a:noFill/>
          <a:ln/>
        </p:spPr>
        <p:txBody>
          <a:bodyPr wrap="square" lIns="0" tIns="0" rIns="0" bIns="0" rtlCol="0" anchor="t"/>
          <a:lstStyle/>
          <a:p>
            <a:pPr>
              <a:lnSpc>
                <a:spcPct val="115000"/>
              </a:lnSpc>
            </a:pPr>
            <a:r>
              <a:rPr lang="en-US" sz="2400" b="1" dirty="0">
                <a:solidFill>
                  <a:srgbClr val="1A2E35"/>
                </a:solidFill>
                <a:latin typeface="Calibri" pitchFamily="34" charset="0"/>
                <a:ea typeface="Calibri" pitchFamily="34" charset="-122"/>
                <a:cs typeface="Calibri" pitchFamily="34" charset="-120"/>
              </a:rPr>
              <a:t>Structural barriers to scale —  </a:t>
            </a:r>
            <a:r>
              <a:rPr lang="en-US" sz="2400" dirty="0">
                <a:solidFill>
                  <a:srgbClr val="6B7C82"/>
                </a:solidFill>
                <a:latin typeface="Calibri" pitchFamily="34" charset="0"/>
                <a:ea typeface="Calibri" pitchFamily="34" charset="-122"/>
                <a:cs typeface="Calibri" pitchFamily="34" charset="-120"/>
              </a:rPr>
              <a:t>system interoperability, staff training, clinical governance and information security all remain unresolved. </a:t>
            </a:r>
          </a:p>
          <a:p>
            <a:pPr>
              <a:lnSpc>
                <a:spcPct val="115000"/>
              </a:lnSpc>
            </a:pPr>
            <a:r>
              <a:rPr lang="en-US" sz="2000" i="1" dirty="0">
                <a:solidFill>
                  <a:srgbClr val="00A896"/>
                </a:solidFill>
                <a:latin typeface="Calibri" pitchFamily="34" charset="0"/>
                <a:ea typeface="Calibri" pitchFamily="34" charset="-122"/>
                <a:cs typeface="Calibri" pitchFamily="34" charset="-120"/>
              </a:rPr>
              <a:t>NHS England (2023b); POST (2025)</a:t>
            </a:r>
            <a:endParaRPr lang="en-US" sz="2000" dirty="0"/>
          </a:p>
          <a:p>
            <a:pPr marL="0" indent="0">
              <a:lnSpc>
                <a:spcPct val="115000"/>
              </a:lnSpc>
              <a:buNone/>
            </a:pPr>
            <a:endParaRPr lang="en-US" sz="2400" dirty="0"/>
          </a:p>
        </p:txBody>
      </p:sp>
      <p:sp>
        <p:nvSpPr>
          <p:cNvPr id="12" name="Shape 9"/>
          <p:cNvSpPr/>
          <p:nvPr/>
        </p:nvSpPr>
        <p:spPr>
          <a:xfrm>
            <a:off x="548640" y="4389120"/>
            <a:ext cx="384048" cy="384048"/>
          </a:xfrm>
          <a:prstGeom prst="ellipse">
            <a:avLst/>
          </a:prstGeom>
          <a:solidFill>
            <a:srgbClr val="02C39A"/>
          </a:solidFill>
          <a:ln/>
        </p:spPr>
      </p:sp>
      <p:sp>
        <p:nvSpPr>
          <p:cNvPr id="13" name="Text 10"/>
          <p:cNvSpPr/>
          <p:nvPr/>
        </p:nvSpPr>
        <p:spPr>
          <a:xfrm>
            <a:off x="548640" y="438912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4" name="Text 11"/>
          <p:cNvSpPr/>
          <p:nvPr/>
        </p:nvSpPr>
        <p:spPr>
          <a:xfrm>
            <a:off x="1097280" y="4315968"/>
            <a:ext cx="10241280" cy="914400"/>
          </a:xfrm>
          <a:prstGeom prst="rect">
            <a:avLst/>
          </a:prstGeom>
          <a:noFill/>
          <a:ln/>
        </p:spPr>
        <p:txBody>
          <a:bodyPr wrap="square" lIns="0" tIns="0" rIns="0" bIns="0" rtlCol="0" anchor="t"/>
          <a:lstStyle/>
          <a:p>
            <a:pPr marL="0" indent="0">
              <a:lnSpc>
                <a:spcPct val="115000"/>
              </a:lnSpc>
              <a:buNone/>
            </a:pPr>
            <a:r>
              <a:rPr lang="en-US" sz="2400" b="1" dirty="0">
                <a:solidFill>
                  <a:srgbClr val="1A2E35"/>
                </a:solidFill>
                <a:latin typeface="Calibri" pitchFamily="34" charset="0"/>
                <a:ea typeface="Calibri" pitchFamily="34" charset="-122"/>
                <a:cs typeface="Calibri" pitchFamily="34" charset="-120"/>
              </a:rPr>
              <a:t>Ethical and equity tensions —  </a:t>
            </a:r>
            <a:r>
              <a:rPr lang="en-US" sz="2400" dirty="0">
                <a:solidFill>
                  <a:srgbClr val="6B7C82"/>
                </a:solidFill>
                <a:latin typeface="Calibri" pitchFamily="34" charset="0"/>
                <a:ea typeface="Calibri" pitchFamily="34" charset="-122"/>
                <a:cs typeface="Calibri" pitchFamily="34" charset="-120"/>
              </a:rPr>
              <a:t>data privacy, cybersecurity and equitable access must be balanced with patient trust and autonomy.</a:t>
            </a:r>
          </a:p>
          <a:p>
            <a:pPr>
              <a:lnSpc>
                <a:spcPct val="115000"/>
              </a:lnSpc>
            </a:pPr>
            <a:r>
              <a:rPr lang="en-US" sz="2000" i="1" dirty="0">
                <a:solidFill>
                  <a:srgbClr val="00A896"/>
                </a:solidFill>
                <a:latin typeface="Calibri" pitchFamily="34" charset="0"/>
                <a:ea typeface="Calibri" pitchFamily="34" charset="-122"/>
                <a:cs typeface="Calibri" pitchFamily="34" charset="-120"/>
              </a:rPr>
              <a:t>POST (2025)</a:t>
            </a:r>
            <a:endParaRPr lang="en-US" sz="2000" dirty="0"/>
          </a:p>
          <a:p>
            <a:pPr marL="0" indent="0">
              <a:lnSpc>
                <a:spcPct val="115000"/>
              </a:lnSpc>
              <a:buNone/>
            </a:pPr>
            <a:endParaRPr lang="en-US" sz="2400" dirty="0"/>
          </a:p>
        </p:txBody>
      </p:sp>
      <p:sp>
        <p:nvSpPr>
          <p:cNvPr id="15" name="Text 12"/>
          <p:cNvSpPr/>
          <p:nvPr/>
        </p:nvSpPr>
        <p:spPr>
          <a:xfrm>
            <a:off x="548640" y="6473952"/>
            <a:ext cx="7315200" cy="274320"/>
          </a:xfrm>
          <a:prstGeom prst="rect">
            <a:avLst/>
          </a:prstGeom>
          <a:noFill/>
          <a:ln/>
        </p:spPr>
        <p:txBody>
          <a:bodyPr wrap="square" lIns="0" tIns="0" rIns="0" bIns="0" rtlCol="0" anchor="ctr"/>
          <a:lstStyle/>
          <a:p>
            <a:pPr marL="0" indent="0">
              <a:buNone/>
            </a:pPr>
            <a:r>
              <a:rPr lang="en-US" sz="900" dirty="0">
                <a:solidFill>
                  <a:srgbClr val="6B7C82"/>
                </a:solidFill>
                <a:latin typeface="Calibri" pitchFamily="34" charset="0"/>
                <a:ea typeface="Calibri" pitchFamily="34" charset="-122"/>
                <a:cs typeface="Calibri" pitchFamily="34" charset="-120"/>
              </a:rPr>
              <a:t>Doccla Virtual Wards — A Critical Evaluation</a:t>
            </a:r>
            <a:endParaRPr lang="en-US" sz="900" dirty="0"/>
          </a:p>
        </p:txBody>
      </p:sp>
      <p:sp>
        <p:nvSpPr>
          <p:cNvPr id="16" name="Text 13"/>
          <p:cNvSpPr/>
          <p:nvPr/>
        </p:nvSpPr>
        <p:spPr>
          <a:xfrm>
            <a:off x="11338560" y="6473952"/>
            <a:ext cx="365760" cy="274320"/>
          </a:xfrm>
          <a:prstGeom prst="rect">
            <a:avLst/>
          </a:prstGeom>
          <a:noFill/>
          <a:ln/>
        </p:spPr>
        <p:txBody>
          <a:bodyPr wrap="square" lIns="0" tIns="0" rIns="0" bIns="0" rtlCol="0" anchor="ctr"/>
          <a:lstStyle/>
          <a:p>
            <a:pPr marL="0" indent="0" algn="r">
              <a:buNone/>
            </a:pPr>
            <a:r>
              <a:rPr lang="en-US" sz="900" dirty="0">
                <a:solidFill>
                  <a:srgbClr val="6B7C82"/>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Shape 0">
            <a:extLst>
              <a:ext uri="{FF2B5EF4-FFF2-40B4-BE49-F238E27FC236}">
                <a16:creationId xmlns:a16="http://schemas.microsoft.com/office/drawing/2014/main" id="{3D438DD7-EFF7-1B46-AA68-378C18CBE8B4}"/>
              </a:ext>
            </a:extLst>
          </p:cNvPr>
          <p:cNvSpPr/>
          <p:nvPr/>
        </p:nvSpPr>
        <p:spPr>
          <a:xfrm>
            <a:off x="548640" y="502920"/>
            <a:ext cx="777240" cy="777240"/>
          </a:xfrm>
          <a:prstGeom prst="ellipse">
            <a:avLst/>
          </a:prstGeom>
          <a:solidFill>
            <a:srgbClr val="028090"/>
          </a:solidFill>
          <a:ln/>
        </p:spPr>
      </p:sp>
      <p:pic>
        <p:nvPicPr>
          <p:cNvPr id="104" name="Image 0" descr="/home/claude/doccla_deck/icon_recommendations_white.png">
            <a:extLst>
              <a:ext uri="{FF2B5EF4-FFF2-40B4-BE49-F238E27FC236}">
                <a16:creationId xmlns:a16="http://schemas.microsoft.com/office/drawing/2014/main" id="{D9357934-E9A5-9143-A11E-1318FE12AA53}"/>
              </a:ext>
            </a:extLst>
          </p:cNvPr>
          <p:cNvPicPr>
            <a:picLocks noChangeAspect="1"/>
          </p:cNvPicPr>
          <p:nvPr/>
        </p:nvPicPr>
        <p:blipFill>
          <a:blip r:embed="rId2"/>
          <a:stretch>
            <a:fillRect/>
          </a:stretch>
        </p:blipFill>
        <p:spPr>
          <a:xfrm>
            <a:off x="634136" y="588416"/>
            <a:ext cx="606247" cy="606247"/>
          </a:xfrm>
          <a:prstGeom prst="rect">
            <a:avLst/>
          </a:prstGeom>
        </p:spPr>
      </p:pic>
      <p:sp>
        <p:nvSpPr>
          <p:cNvPr id="105" name="Text 1">
            <a:extLst>
              <a:ext uri="{FF2B5EF4-FFF2-40B4-BE49-F238E27FC236}">
                <a16:creationId xmlns:a16="http://schemas.microsoft.com/office/drawing/2014/main" id="{39AF4CB8-7B10-ED48-87A4-024593A6E8F3}"/>
              </a:ext>
            </a:extLst>
          </p:cNvPr>
          <p:cNvSpPr/>
          <p:nvPr/>
        </p:nvSpPr>
        <p:spPr>
          <a:xfrm>
            <a:off x="1508760" y="457200"/>
            <a:ext cx="7315200" cy="320040"/>
          </a:xfrm>
          <a:prstGeom prst="rect">
            <a:avLst/>
          </a:prstGeom>
          <a:noFill/>
          <a:ln/>
        </p:spPr>
        <p:txBody>
          <a:bodyPr wrap="square" lIns="0" tIns="0" rIns="0" bIns="0"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SECTION 08</a:t>
            </a:r>
            <a:endParaRPr lang="en-US" sz="1200" dirty="0"/>
          </a:p>
        </p:txBody>
      </p:sp>
      <p:sp>
        <p:nvSpPr>
          <p:cNvPr id="106" name="Text 2">
            <a:extLst>
              <a:ext uri="{FF2B5EF4-FFF2-40B4-BE49-F238E27FC236}">
                <a16:creationId xmlns:a16="http://schemas.microsoft.com/office/drawing/2014/main" id="{2C12AD4D-2A1D-EB4B-922C-6BB8A95558DF}"/>
              </a:ext>
            </a:extLst>
          </p:cNvPr>
          <p:cNvSpPr/>
          <p:nvPr/>
        </p:nvSpPr>
        <p:spPr>
          <a:xfrm>
            <a:off x="1463040" y="731520"/>
            <a:ext cx="9601200" cy="640080"/>
          </a:xfrm>
          <a:prstGeom prst="rect">
            <a:avLst/>
          </a:prstGeom>
          <a:noFill/>
          <a:ln/>
        </p:spPr>
        <p:txBody>
          <a:bodyPr wrap="square" lIns="0" tIns="0" rIns="0" bIns="0" rtlCol="0" anchor="ctr"/>
          <a:lstStyle/>
          <a:p>
            <a:pPr marL="0" indent="0">
              <a:buNone/>
            </a:pPr>
            <a:r>
              <a:rPr lang="en-US" sz="3000" b="1" dirty="0">
                <a:solidFill>
                  <a:srgbClr val="013A45"/>
                </a:solidFill>
                <a:latin typeface="Cambria" pitchFamily="34" charset="0"/>
                <a:ea typeface="Cambria" pitchFamily="34" charset="-122"/>
                <a:cs typeface="Cambria" pitchFamily="34" charset="-120"/>
              </a:rPr>
              <a:t>Recommendations</a:t>
            </a:r>
            <a:endParaRPr lang="en-US" sz="3000" dirty="0"/>
          </a:p>
        </p:txBody>
      </p:sp>
      <p:sp>
        <p:nvSpPr>
          <p:cNvPr id="107" name="Shape 3">
            <a:extLst>
              <a:ext uri="{FF2B5EF4-FFF2-40B4-BE49-F238E27FC236}">
                <a16:creationId xmlns:a16="http://schemas.microsoft.com/office/drawing/2014/main" id="{6292DCC8-7AB1-AE44-BD07-9446B49C4DD6}"/>
              </a:ext>
            </a:extLst>
          </p:cNvPr>
          <p:cNvSpPr/>
          <p:nvPr/>
        </p:nvSpPr>
        <p:spPr>
          <a:xfrm>
            <a:off x="548640" y="1828800"/>
            <a:ext cx="384048" cy="384048"/>
          </a:xfrm>
          <a:prstGeom prst="ellipse">
            <a:avLst/>
          </a:prstGeom>
          <a:solidFill>
            <a:srgbClr val="02C39A"/>
          </a:solidFill>
          <a:ln/>
        </p:spPr>
      </p:sp>
      <p:sp>
        <p:nvSpPr>
          <p:cNvPr id="108" name="Text 4">
            <a:extLst>
              <a:ext uri="{FF2B5EF4-FFF2-40B4-BE49-F238E27FC236}">
                <a16:creationId xmlns:a16="http://schemas.microsoft.com/office/drawing/2014/main" id="{8F846C5D-729E-8349-91A5-C55E61715DCB}"/>
              </a:ext>
            </a:extLst>
          </p:cNvPr>
          <p:cNvSpPr/>
          <p:nvPr/>
        </p:nvSpPr>
        <p:spPr>
          <a:xfrm>
            <a:off x="548640" y="182880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109" name="Text 5">
            <a:extLst>
              <a:ext uri="{FF2B5EF4-FFF2-40B4-BE49-F238E27FC236}">
                <a16:creationId xmlns:a16="http://schemas.microsoft.com/office/drawing/2014/main" id="{1C7D67CA-4340-0045-935D-9B4B2E92D28B}"/>
              </a:ext>
            </a:extLst>
          </p:cNvPr>
          <p:cNvSpPr/>
          <p:nvPr/>
        </p:nvSpPr>
        <p:spPr>
          <a:xfrm>
            <a:off x="1097280" y="1755648"/>
            <a:ext cx="10241280" cy="914400"/>
          </a:xfrm>
          <a:prstGeom prst="rect">
            <a:avLst/>
          </a:prstGeom>
          <a:noFill/>
          <a:ln/>
        </p:spPr>
        <p:txBody>
          <a:bodyPr wrap="square" lIns="0" tIns="0" rIns="0" bIns="0" rtlCol="0" anchor="t"/>
          <a:lstStyle/>
          <a:p>
            <a:pPr marL="0" indent="0">
              <a:lnSpc>
                <a:spcPct val="115000"/>
              </a:lnSpc>
              <a:buNone/>
            </a:pPr>
            <a:r>
              <a:rPr lang="en-US" sz="2400" b="1" dirty="0">
                <a:solidFill>
                  <a:srgbClr val="1A2E35"/>
                </a:solidFill>
                <a:latin typeface="Calibri" pitchFamily="34" charset="0"/>
                <a:ea typeface="Calibri" pitchFamily="34" charset="-122"/>
                <a:cs typeface="Calibri" pitchFamily="34" charset="-120"/>
              </a:rPr>
              <a:t>Invest in digital inclusion —  </a:t>
            </a:r>
            <a:r>
              <a:rPr lang="en-US" sz="2400" dirty="0">
                <a:solidFill>
                  <a:srgbClr val="6B7C82"/>
                </a:solidFill>
                <a:latin typeface="Calibri" pitchFamily="34" charset="0"/>
                <a:ea typeface="Calibri" pitchFamily="34" charset="-122"/>
                <a:cs typeface="Calibri" pitchFamily="34" charset="-120"/>
              </a:rPr>
              <a:t>provide devices, connectivity support and simplified interfaces so digital exclusion doesn't widen health inequalities.</a:t>
            </a:r>
            <a:endParaRPr lang="en-US" sz="2400" dirty="0"/>
          </a:p>
        </p:txBody>
      </p:sp>
      <p:sp>
        <p:nvSpPr>
          <p:cNvPr id="110" name="Text 6">
            <a:extLst>
              <a:ext uri="{FF2B5EF4-FFF2-40B4-BE49-F238E27FC236}">
                <a16:creationId xmlns:a16="http://schemas.microsoft.com/office/drawing/2014/main" id="{3B203873-AB74-C641-9BA2-4D13191E4132}"/>
              </a:ext>
            </a:extLst>
          </p:cNvPr>
          <p:cNvSpPr/>
          <p:nvPr/>
        </p:nvSpPr>
        <p:spPr>
          <a:xfrm>
            <a:off x="1097280" y="2647188"/>
            <a:ext cx="10241280" cy="274320"/>
          </a:xfrm>
          <a:prstGeom prst="rect">
            <a:avLst/>
          </a:prstGeom>
          <a:noFill/>
          <a:ln/>
        </p:spPr>
        <p:txBody>
          <a:bodyPr wrap="square" lIns="0" tIns="0" rIns="0" bIns="0" rtlCol="0" anchor="ctr"/>
          <a:lstStyle/>
          <a:p>
            <a:pPr marL="0" indent="0">
              <a:buNone/>
            </a:pPr>
            <a:r>
              <a:rPr lang="en-US" sz="2000" i="1" dirty="0">
                <a:solidFill>
                  <a:srgbClr val="00A896"/>
                </a:solidFill>
                <a:latin typeface="Calibri" pitchFamily="34" charset="0"/>
                <a:ea typeface="Calibri" pitchFamily="34" charset="-122"/>
                <a:cs typeface="Calibri" pitchFamily="34" charset="-120"/>
              </a:rPr>
              <a:t>Christiansen et al. (2022); POST (2025)</a:t>
            </a:r>
            <a:endParaRPr lang="en-US" sz="2000" dirty="0"/>
          </a:p>
        </p:txBody>
      </p:sp>
      <p:sp>
        <p:nvSpPr>
          <p:cNvPr id="111" name="Shape 7">
            <a:extLst>
              <a:ext uri="{FF2B5EF4-FFF2-40B4-BE49-F238E27FC236}">
                <a16:creationId xmlns:a16="http://schemas.microsoft.com/office/drawing/2014/main" id="{C7741A1F-70DB-9B4B-9824-D9878DD8B3A6}"/>
              </a:ext>
            </a:extLst>
          </p:cNvPr>
          <p:cNvSpPr/>
          <p:nvPr/>
        </p:nvSpPr>
        <p:spPr>
          <a:xfrm>
            <a:off x="548640" y="3246120"/>
            <a:ext cx="384048" cy="384048"/>
          </a:xfrm>
          <a:prstGeom prst="ellipse">
            <a:avLst/>
          </a:prstGeom>
          <a:solidFill>
            <a:srgbClr val="02C39A"/>
          </a:solidFill>
          <a:ln/>
        </p:spPr>
      </p:sp>
      <p:sp>
        <p:nvSpPr>
          <p:cNvPr id="112" name="Text 8">
            <a:extLst>
              <a:ext uri="{FF2B5EF4-FFF2-40B4-BE49-F238E27FC236}">
                <a16:creationId xmlns:a16="http://schemas.microsoft.com/office/drawing/2014/main" id="{915C56E3-E91E-D14B-AD7A-09FCCE85689F}"/>
              </a:ext>
            </a:extLst>
          </p:cNvPr>
          <p:cNvSpPr/>
          <p:nvPr/>
        </p:nvSpPr>
        <p:spPr>
          <a:xfrm>
            <a:off x="548640" y="324612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13" name="Text 9">
            <a:extLst>
              <a:ext uri="{FF2B5EF4-FFF2-40B4-BE49-F238E27FC236}">
                <a16:creationId xmlns:a16="http://schemas.microsoft.com/office/drawing/2014/main" id="{6F5622DE-E42E-934A-83F1-6636A33883D4}"/>
              </a:ext>
            </a:extLst>
          </p:cNvPr>
          <p:cNvSpPr/>
          <p:nvPr/>
        </p:nvSpPr>
        <p:spPr>
          <a:xfrm>
            <a:off x="1143000" y="3145536"/>
            <a:ext cx="10241280" cy="914400"/>
          </a:xfrm>
          <a:prstGeom prst="rect">
            <a:avLst/>
          </a:prstGeom>
          <a:noFill/>
          <a:ln/>
        </p:spPr>
        <p:txBody>
          <a:bodyPr wrap="square" lIns="0" tIns="0" rIns="0" bIns="0" rtlCol="0" anchor="t"/>
          <a:lstStyle/>
          <a:p>
            <a:pPr marL="0" indent="0">
              <a:lnSpc>
                <a:spcPct val="115000"/>
              </a:lnSpc>
              <a:buNone/>
            </a:pPr>
            <a:r>
              <a:rPr lang="en-US" sz="2400" b="1" dirty="0">
                <a:solidFill>
                  <a:srgbClr val="1A2E35"/>
                </a:solidFill>
                <a:latin typeface="Calibri" pitchFamily="34" charset="0"/>
                <a:ea typeface="Calibri" pitchFamily="34" charset="-122"/>
                <a:cs typeface="Calibri" pitchFamily="34" charset="-120"/>
              </a:rPr>
              <a:t>Strengthen workforce training &amp; governance —  </a:t>
            </a:r>
            <a:r>
              <a:rPr lang="en-US" sz="2400" dirty="0">
                <a:solidFill>
                  <a:srgbClr val="6B7C82"/>
                </a:solidFill>
                <a:latin typeface="Calibri" pitchFamily="34" charset="0"/>
                <a:ea typeface="Calibri" pitchFamily="34" charset="-122"/>
                <a:cs typeface="Calibri" pitchFamily="34" charset="-120"/>
              </a:rPr>
              <a:t>build clinicians' digital competencies and clear escalation protocols to safely manage remote care.</a:t>
            </a:r>
            <a:endParaRPr lang="en-US" sz="2400" dirty="0"/>
          </a:p>
        </p:txBody>
      </p:sp>
      <p:sp>
        <p:nvSpPr>
          <p:cNvPr id="114" name="Text 10">
            <a:extLst>
              <a:ext uri="{FF2B5EF4-FFF2-40B4-BE49-F238E27FC236}">
                <a16:creationId xmlns:a16="http://schemas.microsoft.com/office/drawing/2014/main" id="{E32BCA25-028A-F34E-B8C6-05F315861740}"/>
              </a:ext>
            </a:extLst>
          </p:cNvPr>
          <p:cNvSpPr/>
          <p:nvPr/>
        </p:nvSpPr>
        <p:spPr>
          <a:xfrm>
            <a:off x="1143000" y="4095369"/>
            <a:ext cx="10241280" cy="274320"/>
          </a:xfrm>
          <a:prstGeom prst="rect">
            <a:avLst/>
          </a:prstGeom>
          <a:noFill/>
          <a:ln/>
        </p:spPr>
        <p:txBody>
          <a:bodyPr wrap="square" lIns="0" tIns="0" rIns="0" bIns="0" rtlCol="0" anchor="ctr"/>
          <a:lstStyle/>
          <a:p>
            <a:pPr marL="0" indent="0">
              <a:buNone/>
            </a:pPr>
            <a:r>
              <a:rPr lang="en-US" sz="2000" i="1" dirty="0">
                <a:solidFill>
                  <a:srgbClr val="00A896"/>
                </a:solidFill>
                <a:latin typeface="Calibri" pitchFamily="34" charset="0"/>
                <a:ea typeface="Calibri" pitchFamily="34" charset="-122"/>
                <a:cs typeface="Calibri" pitchFamily="34" charset="-120"/>
              </a:rPr>
              <a:t>NHS England (2023a, 2024)</a:t>
            </a:r>
            <a:endParaRPr lang="en-US" sz="2000" dirty="0"/>
          </a:p>
        </p:txBody>
      </p:sp>
      <p:sp>
        <p:nvSpPr>
          <p:cNvPr id="115" name="Shape 11">
            <a:extLst>
              <a:ext uri="{FF2B5EF4-FFF2-40B4-BE49-F238E27FC236}">
                <a16:creationId xmlns:a16="http://schemas.microsoft.com/office/drawing/2014/main" id="{F889C391-6DB7-5042-8587-F648DB8E4F80}"/>
              </a:ext>
            </a:extLst>
          </p:cNvPr>
          <p:cNvSpPr/>
          <p:nvPr/>
        </p:nvSpPr>
        <p:spPr>
          <a:xfrm>
            <a:off x="548640" y="4663440"/>
            <a:ext cx="384048" cy="384048"/>
          </a:xfrm>
          <a:prstGeom prst="ellipse">
            <a:avLst/>
          </a:prstGeom>
          <a:solidFill>
            <a:srgbClr val="02C39A"/>
          </a:solidFill>
          <a:ln/>
        </p:spPr>
      </p:sp>
      <p:sp>
        <p:nvSpPr>
          <p:cNvPr id="116" name="Text 12">
            <a:extLst>
              <a:ext uri="{FF2B5EF4-FFF2-40B4-BE49-F238E27FC236}">
                <a16:creationId xmlns:a16="http://schemas.microsoft.com/office/drawing/2014/main" id="{134D53AF-790E-5D47-A10A-06C82C6F7819}"/>
              </a:ext>
            </a:extLst>
          </p:cNvPr>
          <p:cNvSpPr/>
          <p:nvPr/>
        </p:nvSpPr>
        <p:spPr>
          <a:xfrm>
            <a:off x="548640" y="466344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17" name="Text 13">
            <a:extLst>
              <a:ext uri="{FF2B5EF4-FFF2-40B4-BE49-F238E27FC236}">
                <a16:creationId xmlns:a16="http://schemas.microsoft.com/office/drawing/2014/main" id="{11EADBD2-10F8-8248-8BCF-2EB825DCF2D2}"/>
              </a:ext>
            </a:extLst>
          </p:cNvPr>
          <p:cNvSpPr/>
          <p:nvPr/>
        </p:nvSpPr>
        <p:spPr>
          <a:xfrm>
            <a:off x="1191574" y="4590288"/>
            <a:ext cx="10241280" cy="914400"/>
          </a:xfrm>
          <a:prstGeom prst="rect">
            <a:avLst/>
          </a:prstGeom>
          <a:noFill/>
          <a:ln/>
        </p:spPr>
        <p:txBody>
          <a:bodyPr wrap="square" lIns="0" tIns="0" rIns="0" bIns="0" rtlCol="0" anchor="t"/>
          <a:lstStyle/>
          <a:p>
            <a:pPr marL="0" indent="0">
              <a:lnSpc>
                <a:spcPct val="115000"/>
              </a:lnSpc>
              <a:buNone/>
            </a:pPr>
            <a:r>
              <a:rPr lang="en-US" sz="2400" b="1" dirty="0">
                <a:solidFill>
                  <a:srgbClr val="1A2E35"/>
                </a:solidFill>
                <a:latin typeface="Calibri" pitchFamily="34" charset="0"/>
                <a:ea typeface="Calibri" pitchFamily="34" charset="-122"/>
                <a:cs typeface="Calibri" pitchFamily="34" charset="-120"/>
              </a:rPr>
              <a:t>Prioritise interoperability &amp; robust evaluation —  </a:t>
            </a:r>
            <a:r>
              <a:rPr lang="en-US" sz="2400" dirty="0">
                <a:solidFill>
                  <a:srgbClr val="6B7C82"/>
                </a:solidFill>
                <a:latin typeface="Calibri" pitchFamily="34" charset="0"/>
                <a:ea typeface="Calibri" pitchFamily="34" charset="-122"/>
                <a:cs typeface="Calibri" pitchFamily="34" charset="-120"/>
              </a:rPr>
              <a:t>ensure EPR systems integrate smoothly and invest in rigorous, longer-term studies of clinical and cost-effectiveness.</a:t>
            </a:r>
            <a:endParaRPr lang="en-US" sz="2400" dirty="0"/>
          </a:p>
        </p:txBody>
      </p:sp>
      <p:sp>
        <p:nvSpPr>
          <p:cNvPr id="118" name="Text 14">
            <a:extLst>
              <a:ext uri="{FF2B5EF4-FFF2-40B4-BE49-F238E27FC236}">
                <a16:creationId xmlns:a16="http://schemas.microsoft.com/office/drawing/2014/main" id="{6D086146-7D46-BF42-A54C-B63F04886EBE}"/>
              </a:ext>
            </a:extLst>
          </p:cNvPr>
          <p:cNvSpPr/>
          <p:nvPr/>
        </p:nvSpPr>
        <p:spPr>
          <a:xfrm>
            <a:off x="1205862" y="5912168"/>
            <a:ext cx="10241280" cy="274320"/>
          </a:xfrm>
          <a:prstGeom prst="rect">
            <a:avLst/>
          </a:prstGeom>
          <a:noFill/>
          <a:ln/>
        </p:spPr>
        <p:txBody>
          <a:bodyPr wrap="square" lIns="0" tIns="0" rIns="0" bIns="0" rtlCol="0" anchor="ctr"/>
          <a:lstStyle/>
          <a:p>
            <a:pPr marL="0" indent="0">
              <a:buNone/>
            </a:pPr>
            <a:r>
              <a:rPr lang="en-US" sz="2000" i="1" dirty="0">
                <a:solidFill>
                  <a:srgbClr val="00A896"/>
                </a:solidFill>
                <a:latin typeface="Calibri" pitchFamily="34" charset="0"/>
                <a:ea typeface="Calibri" pitchFamily="34" charset="-122"/>
                <a:cs typeface="Calibri" pitchFamily="34" charset="-120"/>
              </a:rPr>
              <a:t>NHS England (2023b); Williams et al. (2024); Yang et al. (2020)</a:t>
            </a:r>
            <a:endParaRPr lang="en-US" sz="2000" dirty="0"/>
          </a:p>
        </p:txBody>
      </p:sp>
      <p:sp>
        <p:nvSpPr>
          <p:cNvPr id="119" name="Text 15">
            <a:extLst>
              <a:ext uri="{FF2B5EF4-FFF2-40B4-BE49-F238E27FC236}">
                <a16:creationId xmlns:a16="http://schemas.microsoft.com/office/drawing/2014/main" id="{444B7ED3-756E-1345-8E03-C20D7E075AB2}"/>
              </a:ext>
            </a:extLst>
          </p:cNvPr>
          <p:cNvSpPr/>
          <p:nvPr/>
        </p:nvSpPr>
        <p:spPr>
          <a:xfrm>
            <a:off x="648653" y="6388227"/>
            <a:ext cx="7315200" cy="274320"/>
          </a:xfrm>
          <a:prstGeom prst="rect">
            <a:avLst/>
          </a:prstGeom>
          <a:noFill/>
          <a:ln/>
        </p:spPr>
        <p:txBody>
          <a:bodyPr wrap="square" lIns="0" tIns="0" rIns="0" bIns="0" rtlCol="0" anchor="ctr"/>
          <a:lstStyle/>
          <a:p>
            <a:pPr marL="0" indent="0">
              <a:buNone/>
            </a:pPr>
            <a:r>
              <a:rPr lang="en-US" sz="900" dirty="0">
                <a:solidFill>
                  <a:srgbClr val="5FA8A0"/>
                </a:solidFill>
                <a:latin typeface="Calibri" pitchFamily="34" charset="0"/>
                <a:ea typeface="Calibri" pitchFamily="34" charset="-122"/>
                <a:cs typeface="Calibri" pitchFamily="34" charset="-120"/>
              </a:rPr>
              <a:t>Doccla Virtual Wards — A Critical Evaluation</a:t>
            </a:r>
            <a:endParaRPr lang="en-US" sz="900" dirty="0"/>
          </a:p>
        </p:txBody>
      </p:sp>
    </p:spTree>
    <p:extLst>
      <p:ext uri="{BB962C8B-B14F-4D97-AF65-F5344CB8AC3E}">
        <p14:creationId xmlns:p14="http://schemas.microsoft.com/office/powerpoint/2010/main" val="653748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013A45"/>
        </a:solidFill>
        <a:effectLst/>
      </p:bgPr>
    </p:bg>
    <p:spTree>
      <p:nvGrpSpPr>
        <p:cNvPr id="1" name=""/>
        <p:cNvGrpSpPr/>
        <p:nvPr/>
      </p:nvGrpSpPr>
      <p:grpSpPr>
        <a:xfrm>
          <a:off x="0" y="0"/>
          <a:ext cx="0" cy="0"/>
          <a:chOff x="0" y="0"/>
          <a:chExt cx="0" cy="0"/>
        </a:xfrm>
      </p:grpSpPr>
      <p:sp>
        <p:nvSpPr>
          <p:cNvPr id="2" name="Shape 0"/>
          <p:cNvSpPr/>
          <p:nvPr/>
        </p:nvSpPr>
        <p:spPr>
          <a:xfrm>
            <a:off x="-1463040" y="-1645920"/>
            <a:ext cx="4572000" cy="4572000"/>
          </a:xfrm>
          <a:prstGeom prst="ellipse">
            <a:avLst/>
          </a:prstGeom>
          <a:solidFill>
            <a:srgbClr val="028090">
              <a:alpha val="40000"/>
            </a:srgbClr>
          </a:solidFill>
          <a:ln/>
        </p:spPr>
      </p:sp>
      <p:sp>
        <p:nvSpPr>
          <p:cNvPr id="3" name="Shape 1"/>
          <p:cNvSpPr/>
          <p:nvPr/>
        </p:nvSpPr>
        <p:spPr>
          <a:xfrm>
            <a:off x="10241280" y="4206240"/>
            <a:ext cx="3657600" cy="3657600"/>
          </a:xfrm>
          <a:prstGeom prst="ellipse">
            <a:avLst/>
          </a:prstGeom>
          <a:solidFill>
            <a:srgbClr val="00A896">
              <a:alpha val="30000"/>
            </a:srgbClr>
          </a:solidFill>
          <a:ln/>
        </p:spPr>
      </p:sp>
      <p:sp>
        <p:nvSpPr>
          <p:cNvPr id="4" name="Shape 2"/>
          <p:cNvSpPr/>
          <p:nvPr/>
        </p:nvSpPr>
        <p:spPr>
          <a:xfrm>
            <a:off x="548640" y="502920"/>
            <a:ext cx="777240" cy="777240"/>
          </a:xfrm>
          <a:prstGeom prst="ellipse">
            <a:avLst/>
          </a:prstGeom>
          <a:solidFill>
            <a:srgbClr val="02C39A"/>
          </a:solidFill>
          <a:ln/>
        </p:spPr>
      </p:sp>
      <p:pic>
        <p:nvPicPr>
          <p:cNvPr id="5" name="Image 0" descr="/home/claude/doccla_deck/icon_conclusion_white.png"/>
          <p:cNvPicPr>
            <a:picLocks noChangeAspect="1"/>
          </p:cNvPicPr>
          <p:nvPr/>
        </p:nvPicPr>
        <p:blipFill>
          <a:blip r:embed="rId3"/>
          <a:stretch>
            <a:fillRect/>
          </a:stretch>
        </p:blipFill>
        <p:spPr>
          <a:xfrm>
            <a:off x="634136" y="588416"/>
            <a:ext cx="606247" cy="606247"/>
          </a:xfrm>
          <a:prstGeom prst="rect">
            <a:avLst/>
          </a:prstGeom>
        </p:spPr>
      </p:pic>
      <p:sp>
        <p:nvSpPr>
          <p:cNvPr id="6" name="Text 3"/>
          <p:cNvSpPr/>
          <p:nvPr/>
        </p:nvSpPr>
        <p:spPr>
          <a:xfrm>
            <a:off x="1508760" y="457200"/>
            <a:ext cx="7315200" cy="320040"/>
          </a:xfrm>
          <a:prstGeom prst="rect">
            <a:avLst/>
          </a:prstGeom>
          <a:noFill/>
          <a:ln/>
        </p:spPr>
        <p:txBody>
          <a:bodyPr wrap="square" lIns="0" tIns="0" rIns="0" bIns="0" rtlCol="0" anchor="ctr"/>
          <a:lstStyle/>
          <a:p>
            <a:pPr marL="0" indent="0">
              <a:buNone/>
            </a:pPr>
            <a:r>
              <a:rPr lang="en-US" sz="1200" b="1" kern="0" spc="200" dirty="0">
                <a:solidFill>
                  <a:srgbClr val="02C39A"/>
                </a:solidFill>
                <a:latin typeface="Calibri" pitchFamily="34" charset="0"/>
                <a:ea typeface="Calibri" pitchFamily="34" charset="-122"/>
                <a:cs typeface="Calibri" pitchFamily="34" charset="-120"/>
              </a:rPr>
              <a:t>SECTION 09</a:t>
            </a:r>
            <a:endParaRPr lang="en-US" sz="1200" dirty="0"/>
          </a:p>
        </p:txBody>
      </p:sp>
      <p:sp>
        <p:nvSpPr>
          <p:cNvPr id="7" name="Text 4"/>
          <p:cNvSpPr/>
          <p:nvPr/>
        </p:nvSpPr>
        <p:spPr>
          <a:xfrm>
            <a:off x="1463040" y="731520"/>
            <a:ext cx="9601200" cy="64008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a:t>
            </a:r>
            <a:endParaRPr lang="en-US" sz="3000" dirty="0"/>
          </a:p>
        </p:txBody>
      </p:sp>
      <p:sp>
        <p:nvSpPr>
          <p:cNvPr id="8" name="Shape 5"/>
          <p:cNvSpPr/>
          <p:nvPr/>
        </p:nvSpPr>
        <p:spPr>
          <a:xfrm>
            <a:off x="548640" y="1920240"/>
            <a:ext cx="384048" cy="384048"/>
          </a:xfrm>
          <a:prstGeom prst="ellipse">
            <a:avLst/>
          </a:prstGeom>
          <a:solidFill>
            <a:srgbClr val="02C39A"/>
          </a:solidFill>
          <a:ln/>
        </p:spPr>
      </p:sp>
      <p:sp>
        <p:nvSpPr>
          <p:cNvPr id="9" name="Text 6"/>
          <p:cNvSpPr/>
          <p:nvPr/>
        </p:nvSpPr>
        <p:spPr>
          <a:xfrm>
            <a:off x="548640" y="192024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10" name="Text 7"/>
          <p:cNvSpPr/>
          <p:nvPr/>
        </p:nvSpPr>
        <p:spPr>
          <a:xfrm>
            <a:off x="1097280" y="1847088"/>
            <a:ext cx="10241280" cy="914400"/>
          </a:xfrm>
          <a:prstGeom prst="rect">
            <a:avLst/>
          </a:prstGeom>
          <a:noFill/>
          <a:ln/>
        </p:spPr>
        <p:txBody>
          <a:bodyPr wrap="square" lIns="0" tIns="0" rIns="0" bIns="0" rtlCol="0" anchor="t"/>
          <a:lstStyle/>
          <a:p>
            <a:pPr marL="0" indent="0">
              <a:lnSpc>
                <a:spcPct val="115000"/>
              </a:lnSpc>
              <a:buNone/>
            </a:pPr>
            <a:r>
              <a:rPr lang="en-US" sz="2400" b="1" dirty="0">
                <a:solidFill>
                  <a:srgbClr val="FFFFFF"/>
                </a:solidFill>
                <a:latin typeface="Calibri" pitchFamily="34" charset="0"/>
                <a:ea typeface="Calibri" pitchFamily="34" charset="-122"/>
                <a:cs typeface="Calibri" pitchFamily="34" charset="-120"/>
              </a:rPr>
              <a:t>Strong potential —  </a:t>
            </a:r>
            <a:r>
              <a:rPr lang="en-US" sz="2400" dirty="0">
                <a:solidFill>
                  <a:srgbClr val="CFE8E6"/>
                </a:solidFill>
                <a:latin typeface="Calibri" pitchFamily="34" charset="0"/>
                <a:ea typeface="Calibri" pitchFamily="34" charset="-122"/>
                <a:cs typeface="Calibri" pitchFamily="34" charset="-120"/>
              </a:rPr>
              <a:t>improved patient flow, reduced admissions, earlier discharge and enhanced patient experience.</a:t>
            </a:r>
            <a:endParaRPr lang="en-US" sz="2400" dirty="0"/>
          </a:p>
        </p:txBody>
      </p:sp>
      <p:sp>
        <p:nvSpPr>
          <p:cNvPr id="11" name="Shape 8"/>
          <p:cNvSpPr/>
          <p:nvPr/>
        </p:nvSpPr>
        <p:spPr>
          <a:xfrm>
            <a:off x="548640" y="3154680"/>
            <a:ext cx="384048" cy="384048"/>
          </a:xfrm>
          <a:prstGeom prst="ellipse">
            <a:avLst/>
          </a:prstGeom>
          <a:solidFill>
            <a:srgbClr val="02C39A"/>
          </a:solidFill>
          <a:ln/>
        </p:spPr>
      </p:sp>
      <p:sp>
        <p:nvSpPr>
          <p:cNvPr id="12" name="Text 9"/>
          <p:cNvSpPr/>
          <p:nvPr/>
        </p:nvSpPr>
        <p:spPr>
          <a:xfrm>
            <a:off x="548640" y="315468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3" name="Text 10"/>
          <p:cNvSpPr/>
          <p:nvPr/>
        </p:nvSpPr>
        <p:spPr>
          <a:xfrm>
            <a:off x="1097280" y="3081528"/>
            <a:ext cx="10241280" cy="914400"/>
          </a:xfrm>
          <a:prstGeom prst="rect">
            <a:avLst/>
          </a:prstGeom>
          <a:noFill/>
          <a:ln/>
        </p:spPr>
        <p:txBody>
          <a:bodyPr wrap="square" lIns="0" tIns="0" rIns="0" bIns="0" rtlCol="0" anchor="t"/>
          <a:lstStyle/>
          <a:p>
            <a:pPr marL="0" indent="0">
              <a:lnSpc>
                <a:spcPct val="115000"/>
              </a:lnSpc>
              <a:buNone/>
            </a:pPr>
            <a:r>
              <a:rPr lang="en-US" sz="2400" b="1" dirty="0">
                <a:solidFill>
                  <a:srgbClr val="FFFFFF"/>
                </a:solidFill>
                <a:latin typeface="Calibri" pitchFamily="34" charset="0"/>
                <a:ea typeface="Calibri" pitchFamily="34" charset="-122"/>
                <a:cs typeface="Calibri" pitchFamily="34" charset="-120"/>
              </a:rPr>
              <a:t>Real challenges remain —  </a:t>
            </a:r>
            <a:r>
              <a:rPr lang="en-US" sz="2400" dirty="0">
                <a:solidFill>
                  <a:srgbClr val="CFE8E6"/>
                </a:solidFill>
                <a:latin typeface="Calibri" pitchFamily="34" charset="0"/>
                <a:ea typeface="Calibri" pitchFamily="34" charset="-122"/>
                <a:cs typeface="Calibri" pitchFamily="34" charset="-120"/>
              </a:rPr>
              <a:t>digital exclusion, interoperability, workforce training and governance are all barriers to equitable adoption.</a:t>
            </a:r>
            <a:endParaRPr lang="en-US" sz="2400" dirty="0"/>
          </a:p>
        </p:txBody>
      </p:sp>
      <p:sp>
        <p:nvSpPr>
          <p:cNvPr id="14" name="Shape 11"/>
          <p:cNvSpPr/>
          <p:nvPr/>
        </p:nvSpPr>
        <p:spPr>
          <a:xfrm>
            <a:off x="548640" y="4389120"/>
            <a:ext cx="384048" cy="384048"/>
          </a:xfrm>
          <a:prstGeom prst="ellipse">
            <a:avLst/>
          </a:prstGeom>
          <a:solidFill>
            <a:srgbClr val="02C39A"/>
          </a:solidFill>
          <a:ln/>
        </p:spPr>
      </p:sp>
      <p:sp>
        <p:nvSpPr>
          <p:cNvPr id="15" name="Text 12"/>
          <p:cNvSpPr/>
          <p:nvPr/>
        </p:nvSpPr>
        <p:spPr>
          <a:xfrm>
            <a:off x="548640" y="4389120"/>
            <a:ext cx="384048"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6" name="Text 13"/>
          <p:cNvSpPr/>
          <p:nvPr/>
        </p:nvSpPr>
        <p:spPr>
          <a:xfrm>
            <a:off x="1097280" y="4315968"/>
            <a:ext cx="10241280" cy="914400"/>
          </a:xfrm>
          <a:prstGeom prst="rect">
            <a:avLst/>
          </a:prstGeom>
          <a:noFill/>
          <a:ln/>
        </p:spPr>
        <p:txBody>
          <a:bodyPr wrap="square" lIns="0" tIns="0" rIns="0" bIns="0" rtlCol="0" anchor="t"/>
          <a:lstStyle/>
          <a:p>
            <a:pPr marL="0" indent="0">
              <a:lnSpc>
                <a:spcPct val="115000"/>
              </a:lnSpc>
              <a:buNone/>
            </a:pPr>
            <a:r>
              <a:rPr lang="en-US" sz="2400" b="1" dirty="0">
                <a:solidFill>
                  <a:srgbClr val="FFFFFF"/>
                </a:solidFill>
                <a:latin typeface="Calibri" pitchFamily="34" charset="0"/>
                <a:ea typeface="Calibri" pitchFamily="34" charset="-122"/>
                <a:cs typeface="Calibri" pitchFamily="34" charset="-120"/>
              </a:rPr>
              <a:t>Long-term success depends on —  </a:t>
            </a:r>
            <a:r>
              <a:rPr lang="en-US" sz="2400" dirty="0">
                <a:solidFill>
                  <a:srgbClr val="CFE8E6"/>
                </a:solidFill>
                <a:latin typeface="Calibri" pitchFamily="34" charset="0"/>
                <a:ea typeface="Calibri" pitchFamily="34" charset="-122"/>
                <a:cs typeface="Calibri" pitchFamily="34" charset="-120"/>
              </a:rPr>
              <a:t>continued evaluation and investment, ensuring innovation narrows rather than widens health inequity.</a:t>
            </a:r>
            <a:endParaRPr lang="en-US" sz="2400" dirty="0"/>
          </a:p>
        </p:txBody>
      </p:sp>
      <p:sp>
        <p:nvSpPr>
          <p:cNvPr id="17" name="Text 14"/>
          <p:cNvSpPr/>
          <p:nvPr/>
        </p:nvSpPr>
        <p:spPr>
          <a:xfrm>
            <a:off x="548640" y="5989320"/>
            <a:ext cx="10515600" cy="457200"/>
          </a:xfrm>
          <a:prstGeom prst="rect">
            <a:avLst/>
          </a:prstGeom>
          <a:noFill/>
          <a:ln/>
        </p:spPr>
        <p:txBody>
          <a:bodyPr wrap="square" lIns="0" tIns="0" rIns="0" bIns="0" rtlCol="0" anchor="ctr"/>
          <a:lstStyle/>
          <a:p>
            <a:pPr marL="0" indent="0">
              <a:buNone/>
            </a:pPr>
            <a:r>
              <a:rPr lang="en-US" sz="1800" i="1" dirty="0">
                <a:solidFill>
                  <a:srgbClr val="02C39A"/>
                </a:solidFill>
                <a:latin typeface="Cambria" pitchFamily="34" charset="0"/>
                <a:ea typeface="Cambria" pitchFamily="34" charset="-122"/>
                <a:cs typeface="Cambria" pitchFamily="34" charset="-120"/>
              </a:rPr>
              <a:t>Thank you — happy to take any questions.</a:t>
            </a:r>
            <a:endParaRPr lang="en-US" sz="1800" dirty="0"/>
          </a:p>
        </p:txBody>
      </p:sp>
      <p:sp>
        <p:nvSpPr>
          <p:cNvPr id="18" name="Text 15"/>
          <p:cNvSpPr/>
          <p:nvPr/>
        </p:nvSpPr>
        <p:spPr>
          <a:xfrm>
            <a:off x="548640" y="6473952"/>
            <a:ext cx="7315200" cy="274320"/>
          </a:xfrm>
          <a:prstGeom prst="rect">
            <a:avLst/>
          </a:prstGeom>
          <a:noFill/>
          <a:ln/>
        </p:spPr>
        <p:txBody>
          <a:bodyPr wrap="square" lIns="0" tIns="0" rIns="0" bIns="0" rtlCol="0" anchor="ctr"/>
          <a:lstStyle/>
          <a:p>
            <a:pPr marL="0" indent="0">
              <a:buNone/>
            </a:pPr>
            <a:r>
              <a:rPr lang="en-US" sz="900" dirty="0">
                <a:solidFill>
                  <a:srgbClr val="5FA8A0"/>
                </a:solidFill>
                <a:latin typeface="Calibri" pitchFamily="34" charset="0"/>
                <a:ea typeface="Calibri" pitchFamily="34" charset="-122"/>
                <a:cs typeface="Calibri" pitchFamily="34" charset="-120"/>
              </a:rPr>
              <a:t>Doccla Virtual Wards — A Critical Evaluation</a:t>
            </a:r>
            <a:endParaRPr lang="en-US" sz="900" dirty="0"/>
          </a:p>
        </p:txBody>
      </p:sp>
      <p:sp>
        <p:nvSpPr>
          <p:cNvPr id="19" name="Text 16"/>
          <p:cNvSpPr/>
          <p:nvPr/>
        </p:nvSpPr>
        <p:spPr>
          <a:xfrm>
            <a:off x="11338560" y="6473952"/>
            <a:ext cx="365760" cy="274320"/>
          </a:xfrm>
          <a:prstGeom prst="rect">
            <a:avLst/>
          </a:prstGeom>
          <a:noFill/>
          <a:ln/>
        </p:spPr>
        <p:txBody>
          <a:bodyPr wrap="square" lIns="0" tIns="0" rIns="0" bIns="0" rtlCol="0" anchor="ctr"/>
          <a:lstStyle/>
          <a:p>
            <a:pPr marL="0" indent="0" algn="r">
              <a:buNone/>
            </a:pPr>
            <a:r>
              <a:rPr lang="en-US" sz="900" dirty="0">
                <a:solidFill>
                  <a:srgbClr val="5FA8A0"/>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3">
            <a:extLst>
              <a:ext uri="{FF2B5EF4-FFF2-40B4-BE49-F238E27FC236}">
                <a16:creationId xmlns:a16="http://schemas.microsoft.com/office/drawing/2014/main" id="{03C0D6E9-BBEC-1E44-AA81-E01CCEF9B2D7}"/>
              </a:ext>
            </a:extLst>
          </p:cNvPr>
          <p:cNvSpPr/>
          <p:nvPr/>
        </p:nvSpPr>
        <p:spPr>
          <a:xfrm>
            <a:off x="751523" y="556069"/>
            <a:ext cx="7315200" cy="320040"/>
          </a:xfrm>
          <a:prstGeom prst="rect">
            <a:avLst/>
          </a:prstGeom>
          <a:noFill/>
          <a:ln/>
        </p:spPr>
        <p:txBody>
          <a:bodyPr wrap="square" lIns="0" tIns="0" rIns="0" bIns="0" rtlCol="0" anchor="ctr"/>
          <a:lstStyle/>
          <a:p>
            <a:pPr marL="0" indent="0">
              <a:buNone/>
            </a:pPr>
            <a:r>
              <a:rPr lang="en-US" sz="1200" b="1" kern="0" spc="200" dirty="0">
                <a:solidFill>
                  <a:srgbClr val="02C39A"/>
                </a:solidFill>
                <a:latin typeface="Calibri" pitchFamily="34" charset="0"/>
                <a:ea typeface="Calibri" pitchFamily="34" charset="-122"/>
                <a:cs typeface="Calibri" pitchFamily="34" charset="-120"/>
              </a:rPr>
              <a:t>SECTION 10</a:t>
            </a:r>
            <a:endParaRPr lang="en-US" sz="1200" dirty="0"/>
          </a:p>
        </p:txBody>
      </p:sp>
      <p:sp>
        <p:nvSpPr>
          <p:cNvPr id="3" name="Text 14">
            <a:extLst>
              <a:ext uri="{FF2B5EF4-FFF2-40B4-BE49-F238E27FC236}">
                <a16:creationId xmlns:a16="http://schemas.microsoft.com/office/drawing/2014/main" id="{98D3BE2D-5F97-3541-96A2-EEE92EE447A8}"/>
              </a:ext>
            </a:extLst>
          </p:cNvPr>
          <p:cNvSpPr/>
          <p:nvPr/>
        </p:nvSpPr>
        <p:spPr>
          <a:xfrm>
            <a:off x="648653" y="932687"/>
            <a:ext cx="10515600" cy="457200"/>
          </a:xfrm>
          <a:prstGeom prst="rect">
            <a:avLst/>
          </a:prstGeom>
          <a:noFill/>
          <a:ln/>
        </p:spPr>
        <p:txBody>
          <a:bodyPr wrap="square" lIns="0" tIns="0" rIns="0" bIns="0" rtlCol="0" anchor="ctr"/>
          <a:lstStyle/>
          <a:p>
            <a:pPr marL="0" indent="0">
              <a:buNone/>
            </a:pPr>
            <a:r>
              <a:rPr lang="en-US" sz="2400" i="1" dirty="0">
                <a:latin typeface="Cambria" pitchFamily="34" charset="0"/>
                <a:ea typeface="Cambria" pitchFamily="34" charset="-122"/>
                <a:cs typeface="Cambria" pitchFamily="34" charset="-120"/>
              </a:rPr>
              <a:t>Thank you — happy to take any questions.</a:t>
            </a:r>
            <a:endParaRPr lang="en-US" sz="2400" dirty="0"/>
          </a:p>
        </p:txBody>
      </p:sp>
      <p:sp>
        <p:nvSpPr>
          <p:cNvPr id="4" name="Text 15">
            <a:extLst>
              <a:ext uri="{FF2B5EF4-FFF2-40B4-BE49-F238E27FC236}">
                <a16:creationId xmlns:a16="http://schemas.microsoft.com/office/drawing/2014/main" id="{8E684F99-16D6-C540-8E9E-8A7E4B334ABC}"/>
              </a:ext>
            </a:extLst>
          </p:cNvPr>
          <p:cNvSpPr/>
          <p:nvPr/>
        </p:nvSpPr>
        <p:spPr>
          <a:xfrm>
            <a:off x="648653" y="6388227"/>
            <a:ext cx="7315200" cy="274320"/>
          </a:xfrm>
          <a:prstGeom prst="rect">
            <a:avLst/>
          </a:prstGeom>
          <a:noFill/>
          <a:ln/>
        </p:spPr>
        <p:txBody>
          <a:bodyPr wrap="square" lIns="0" tIns="0" rIns="0" bIns="0" rtlCol="0" anchor="ctr"/>
          <a:lstStyle/>
          <a:p>
            <a:pPr marL="0" indent="0">
              <a:buNone/>
            </a:pPr>
            <a:r>
              <a:rPr lang="en-US" sz="900" dirty="0">
                <a:solidFill>
                  <a:srgbClr val="5FA8A0"/>
                </a:solidFill>
                <a:latin typeface="Calibri" pitchFamily="34" charset="0"/>
                <a:ea typeface="Calibri" pitchFamily="34" charset="-122"/>
                <a:cs typeface="Calibri" pitchFamily="34" charset="-120"/>
              </a:rPr>
              <a:t>Doccla Virtual Wards — A Critical Evaluation</a:t>
            </a:r>
            <a:endParaRPr lang="en-US" sz="900" dirty="0"/>
          </a:p>
        </p:txBody>
      </p:sp>
      <p:sp>
        <p:nvSpPr>
          <p:cNvPr id="7" name="Text 3">
            <a:extLst>
              <a:ext uri="{FF2B5EF4-FFF2-40B4-BE49-F238E27FC236}">
                <a16:creationId xmlns:a16="http://schemas.microsoft.com/office/drawing/2014/main" id="{D46815CD-DFD7-AE47-B40A-55E43C00167F}"/>
              </a:ext>
            </a:extLst>
          </p:cNvPr>
          <p:cNvSpPr/>
          <p:nvPr/>
        </p:nvSpPr>
        <p:spPr>
          <a:xfrm>
            <a:off x="-5194299" y="5134737"/>
            <a:ext cx="10515600" cy="365760"/>
          </a:xfrm>
          <a:prstGeom prst="rect">
            <a:avLst/>
          </a:prstGeom>
          <a:noFill/>
          <a:ln/>
        </p:spPr>
        <p:txBody>
          <a:bodyPr wrap="square" lIns="0" tIns="0" rIns="0" bIns="0" rtlCol="0" anchor="ctr"/>
          <a:lstStyle/>
          <a:p>
            <a:pPr marL="0" indent="0" algn="r">
              <a:buNone/>
            </a:pPr>
            <a:r>
              <a:rPr lang="en-US" sz="2400" b="1" kern="0" spc="300" dirty="0">
                <a:solidFill>
                  <a:srgbClr val="02C39A"/>
                </a:solidFill>
                <a:latin typeface="Calibri" pitchFamily="34" charset="0"/>
                <a:ea typeface="Calibri" pitchFamily="34" charset="-122"/>
                <a:cs typeface="Calibri" pitchFamily="34" charset="-120"/>
              </a:rPr>
              <a:t>DOCCLA VIRTUAL WARDS</a:t>
            </a:r>
            <a:endParaRPr lang="en-US" sz="2400" dirty="0"/>
          </a:p>
        </p:txBody>
      </p:sp>
      <p:pic>
        <p:nvPicPr>
          <p:cNvPr id="8" name="Picture 7">
            <a:extLst>
              <a:ext uri="{FF2B5EF4-FFF2-40B4-BE49-F238E27FC236}">
                <a16:creationId xmlns:a16="http://schemas.microsoft.com/office/drawing/2014/main" id="{C46EB026-051E-CB40-9491-EF44FBABBF22}"/>
              </a:ext>
            </a:extLst>
          </p:cNvPr>
          <p:cNvPicPr>
            <a:picLocks noChangeAspect="1"/>
          </p:cNvPicPr>
          <p:nvPr/>
        </p:nvPicPr>
        <p:blipFill>
          <a:blip r:embed="rId2"/>
          <a:stretch>
            <a:fillRect/>
          </a:stretch>
        </p:blipFill>
        <p:spPr>
          <a:xfrm>
            <a:off x="3666767" y="1938147"/>
            <a:ext cx="2308860" cy="2308860"/>
          </a:xfrm>
          <a:prstGeom prst="rect">
            <a:avLst/>
          </a:prstGeom>
        </p:spPr>
      </p:pic>
      <p:pic>
        <p:nvPicPr>
          <p:cNvPr id="14" name="Picture 13">
            <a:extLst>
              <a:ext uri="{FF2B5EF4-FFF2-40B4-BE49-F238E27FC236}">
                <a16:creationId xmlns:a16="http://schemas.microsoft.com/office/drawing/2014/main" id="{24D75BCA-9894-B548-A644-EAE6D293A743}"/>
              </a:ext>
            </a:extLst>
          </p:cNvPr>
          <p:cNvPicPr>
            <a:picLocks noChangeAspect="1"/>
          </p:cNvPicPr>
          <p:nvPr/>
        </p:nvPicPr>
        <p:blipFill>
          <a:blip r:embed="rId3"/>
          <a:stretch>
            <a:fillRect/>
          </a:stretch>
        </p:blipFill>
        <p:spPr>
          <a:xfrm>
            <a:off x="6629953" y="418909"/>
            <a:ext cx="5179516" cy="5767191"/>
          </a:xfrm>
          <a:prstGeom prst="rect">
            <a:avLst/>
          </a:prstGeom>
        </p:spPr>
      </p:pic>
    </p:spTree>
    <p:extLst>
      <p:ext uri="{BB962C8B-B14F-4D97-AF65-F5344CB8AC3E}">
        <p14:creationId xmlns:p14="http://schemas.microsoft.com/office/powerpoint/2010/main" val="2363819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B40F0BCD-92BC-5E42-BEEE-FCC2619F81A0}"/>
              </a:ext>
            </a:extLst>
          </p:cNvPr>
          <p:cNvSpPr/>
          <p:nvPr/>
        </p:nvSpPr>
        <p:spPr>
          <a:xfrm>
            <a:off x="477200" y="602932"/>
            <a:ext cx="7315200" cy="320040"/>
          </a:xfrm>
          <a:prstGeom prst="rect">
            <a:avLst/>
          </a:prstGeom>
          <a:noFill/>
          <a:ln/>
        </p:spPr>
        <p:txBody>
          <a:bodyPr wrap="square" lIns="0" tIns="0" rIns="0" bIns="0" rtlCol="0" anchor="ctr"/>
          <a:lstStyle/>
          <a:p>
            <a:pPr marL="0" indent="0">
              <a:buNone/>
            </a:pPr>
            <a:r>
              <a:rPr lang="en-US" sz="2800" b="1" kern="0" dirty="0">
                <a:solidFill>
                  <a:srgbClr val="044B6A"/>
                </a:solidFill>
                <a:latin typeface="Cambria" panose="02040503050406030204" pitchFamily="18" charset="0"/>
                <a:ea typeface="Calibri" pitchFamily="34" charset="-122"/>
                <a:cs typeface="Calibri" pitchFamily="34" charset="-120"/>
              </a:rPr>
              <a:t>References</a:t>
            </a:r>
            <a:endParaRPr lang="en-US" sz="2800" dirty="0">
              <a:solidFill>
                <a:srgbClr val="044B6A"/>
              </a:solidFill>
              <a:latin typeface="Cambria" panose="02040503050406030204" pitchFamily="18" charset="0"/>
            </a:endParaRPr>
          </a:p>
        </p:txBody>
      </p:sp>
      <p:sp>
        <p:nvSpPr>
          <p:cNvPr id="6" name="TextBox 5">
            <a:extLst>
              <a:ext uri="{FF2B5EF4-FFF2-40B4-BE49-F238E27FC236}">
                <a16:creationId xmlns:a16="http://schemas.microsoft.com/office/drawing/2014/main" id="{6E53F8AB-6B10-1B4D-8061-6E66E7E8E478}"/>
              </a:ext>
            </a:extLst>
          </p:cNvPr>
          <p:cNvSpPr txBox="1"/>
          <p:nvPr/>
        </p:nvSpPr>
        <p:spPr>
          <a:xfrm>
            <a:off x="477200" y="1148713"/>
            <a:ext cx="10995660" cy="5909310"/>
          </a:xfrm>
          <a:prstGeom prst="rect">
            <a:avLst/>
          </a:prstGeom>
          <a:noFill/>
        </p:spPr>
        <p:txBody>
          <a:bodyPr wrap="square" rtlCol="0">
            <a:spAutoFit/>
          </a:bodyPr>
          <a:lstStyle/>
          <a:p>
            <a:r>
              <a:rPr lang="en-GB" sz="1400" dirty="0"/>
              <a:t>Christiansen, L., Lindberg, C., Berglund, J., </a:t>
            </a:r>
            <a:r>
              <a:rPr lang="en-GB" sz="1400" dirty="0" err="1"/>
              <a:t>Anderberg</a:t>
            </a:r>
            <a:r>
              <a:rPr lang="en-GB" sz="1400" dirty="0"/>
              <a:t>, P. and </a:t>
            </a:r>
            <a:r>
              <a:rPr lang="en-GB" sz="1400" dirty="0" err="1"/>
              <a:t>Skär</a:t>
            </a:r>
            <a:r>
              <a:rPr lang="en-GB" sz="1400" dirty="0"/>
              <a:t>, L. (2022) 'Using mobile health and the impact on health-related quality of life: Perceptions of older adults with cognitive impairment', </a:t>
            </a:r>
            <a:r>
              <a:rPr lang="en-GB" sz="1400" i="1" dirty="0"/>
              <a:t>International Journal of Environmental Research and Public Health</a:t>
            </a:r>
            <a:r>
              <a:rPr lang="en-GB" sz="1400" dirty="0"/>
              <a:t>, 19(15), 9411. Available at: </a:t>
            </a:r>
            <a:r>
              <a:rPr lang="en-GB" sz="1400" dirty="0">
                <a:hlinkClick r:id="rId2"/>
              </a:rPr>
              <a:t>https://www.mdpi.com/1660-4601/19/15/9411</a:t>
            </a:r>
            <a:r>
              <a:rPr lang="en-GB" sz="1400" dirty="0"/>
              <a:t> (Accessed: 27 July 2026).</a:t>
            </a:r>
          </a:p>
          <a:p>
            <a:endParaRPr lang="en-GB" sz="1400" dirty="0"/>
          </a:p>
          <a:p>
            <a:r>
              <a:rPr lang="en-GB" sz="1400" dirty="0"/>
              <a:t>Department of Health and Social Care (2022) </a:t>
            </a:r>
            <a:r>
              <a:rPr lang="en-GB" sz="1400" i="1" dirty="0"/>
              <a:t>Health and Care Bill factsheet: Integration measures</a:t>
            </a:r>
            <a:r>
              <a:rPr lang="en-GB" sz="1400" dirty="0"/>
              <a:t>. Available at: </a:t>
            </a:r>
            <a:r>
              <a:rPr lang="en-GB" sz="1400" dirty="0">
                <a:hlinkClick r:id="rId3"/>
              </a:rPr>
              <a:t>https://www.gov.uk/government/publications/health-and-care-bill-factsheets/health-and-care-bill-integration-measures</a:t>
            </a:r>
            <a:r>
              <a:rPr lang="en-GB" sz="1400" dirty="0"/>
              <a:t> (Accessed: 27 July 2026).</a:t>
            </a:r>
          </a:p>
          <a:p>
            <a:endParaRPr lang="en-GB" sz="1400" dirty="0"/>
          </a:p>
          <a:p>
            <a:r>
              <a:rPr lang="en-GB" sz="1400" dirty="0" err="1"/>
              <a:t>Doccla</a:t>
            </a:r>
            <a:r>
              <a:rPr lang="en-GB" sz="1400" dirty="0"/>
              <a:t> (2024a) </a:t>
            </a:r>
            <a:r>
              <a:rPr lang="en-GB" sz="1400" i="1" dirty="0" err="1"/>
              <a:t>Doccla</a:t>
            </a:r>
            <a:r>
              <a:rPr lang="en-GB" sz="1400" dirty="0"/>
              <a:t>. Available at: </a:t>
            </a:r>
            <a:r>
              <a:rPr lang="en-GB" sz="1400" dirty="0">
                <a:hlinkClick r:id="rId4"/>
              </a:rPr>
              <a:t>https://www.doccla.com/</a:t>
            </a:r>
            <a:r>
              <a:rPr lang="en-GB" sz="1400" dirty="0"/>
              <a:t> (Accessed: 27 July 2026).</a:t>
            </a:r>
          </a:p>
          <a:p>
            <a:endParaRPr lang="en-GB" sz="1400" dirty="0"/>
          </a:p>
          <a:p>
            <a:r>
              <a:rPr lang="en-GB" sz="1400" dirty="0" err="1"/>
              <a:t>Doccla</a:t>
            </a:r>
            <a:r>
              <a:rPr lang="en-GB" sz="1400" dirty="0"/>
              <a:t> (2024b) </a:t>
            </a:r>
            <a:r>
              <a:rPr lang="en-GB" sz="1400" i="1" dirty="0"/>
              <a:t>G-Cloud 14 Service Definition</a:t>
            </a:r>
            <a:r>
              <a:rPr lang="en-GB" sz="1400" dirty="0"/>
              <a:t>. Available at: </a:t>
            </a:r>
            <a:r>
              <a:rPr lang="en-GB" sz="1400" dirty="0">
                <a:hlinkClick r:id="rId5"/>
              </a:rPr>
              <a:t>https://assets.applytosupply.digitalmarketplace.service.gov.uk/g-cloud-14/documents/720188/526222037792237-service-definition-document-2024-05-02-1442.pdf</a:t>
            </a:r>
            <a:r>
              <a:rPr lang="en-GB" sz="1400" dirty="0"/>
              <a:t> (Accessed: 27 July 2026).</a:t>
            </a:r>
          </a:p>
          <a:p>
            <a:endParaRPr lang="en-GB" sz="1400" dirty="0"/>
          </a:p>
          <a:p>
            <a:r>
              <a:rPr lang="en-GB" sz="1400" dirty="0" err="1"/>
              <a:t>Doccla</a:t>
            </a:r>
            <a:r>
              <a:rPr lang="en-GB" sz="1400" dirty="0"/>
              <a:t> (2024c) </a:t>
            </a:r>
            <a:r>
              <a:rPr lang="en-GB" sz="1400" i="1" dirty="0"/>
              <a:t>Key healthcare goals under the new Labour government</a:t>
            </a:r>
            <a:r>
              <a:rPr lang="en-GB" sz="1400" dirty="0"/>
              <a:t>. Available at: </a:t>
            </a:r>
            <a:r>
              <a:rPr lang="en-GB" sz="1400" dirty="0">
                <a:hlinkClick r:id="rId6"/>
              </a:rPr>
              <a:t>https://www.doccla.com/post/key-healthcare-goals-under-the-new-labour-government</a:t>
            </a:r>
            <a:r>
              <a:rPr lang="en-GB" sz="1400" dirty="0"/>
              <a:t> (Accessed: 27 July 2026).</a:t>
            </a:r>
          </a:p>
          <a:p>
            <a:endParaRPr lang="en-GB" sz="1400" dirty="0"/>
          </a:p>
          <a:p>
            <a:r>
              <a:rPr lang="en-GB" sz="1400" dirty="0"/>
              <a:t>Edge Health (2025) </a:t>
            </a:r>
            <a:r>
              <a:rPr lang="en-GB" sz="1400" i="1" dirty="0"/>
              <a:t>Evaluation of Proactive Virtual Care for Complex and Chronic Disease Management: LLR ICB and </a:t>
            </a:r>
            <a:r>
              <a:rPr lang="en-GB" sz="1400" i="1" dirty="0" err="1"/>
              <a:t>Doccla</a:t>
            </a:r>
            <a:r>
              <a:rPr lang="en-GB" sz="1400" i="1" dirty="0"/>
              <a:t> Virtual Care Pilot</a:t>
            </a:r>
            <a:r>
              <a:rPr lang="en-GB" sz="1400" dirty="0"/>
              <a:t>. Available at: </a:t>
            </a:r>
            <a:r>
              <a:rPr lang="en-GB" sz="1400" dirty="0">
                <a:hlinkClick r:id="rId7"/>
              </a:rPr>
              <a:t>https://www.edgehealth.co.uk/news-insights/evaluation-of-proactive-virtual-care-for-complex-and-chronic-disease-management/</a:t>
            </a:r>
            <a:r>
              <a:rPr lang="en-GB" sz="1400" dirty="0"/>
              <a:t> (Accessed: 7 August 2026).</a:t>
            </a:r>
          </a:p>
          <a:p>
            <a:endParaRPr lang="en-GB" sz="1400" dirty="0"/>
          </a:p>
          <a:p>
            <a:r>
              <a:rPr lang="en-GB" sz="1400" dirty="0"/>
              <a:t>Journal of Medical Internet Research (2025) 'Patient experiences and outcomes associated with virtual wards'. Available at: </a:t>
            </a:r>
            <a:r>
              <a:rPr lang="en-GB" sz="1400" dirty="0">
                <a:hlinkClick r:id="rId8"/>
              </a:rPr>
              <a:t>https://www.jmir.org/2025/1/e75406/</a:t>
            </a:r>
            <a:r>
              <a:rPr lang="en-GB" sz="1400" dirty="0"/>
              <a:t> (Accessed: 27 July 2026). </a:t>
            </a:r>
          </a:p>
          <a:p>
            <a:endParaRPr lang="en-GB" sz="1400" dirty="0"/>
          </a:p>
          <a:p>
            <a:r>
              <a:rPr lang="en-GB" sz="1400" dirty="0"/>
              <a:t>NHS England (2023a) </a:t>
            </a:r>
            <a:r>
              <a:rPr lang="en-GB" sz="1400" i="1" dirty="0"/>
              <a:t>Virtual Wards Operational Framework</a:t>
            </a:r>
            <a:r>
              <a:rPr lang="en-GB" sz="1400" dirty="0"/>
              <a:t>. Available at: </a:t>
            </a:r>
            <a:r>
              <a:rPr lang="en-GB" sz="1400" dirty="0">
                <a:hlinkClick r:id="rId9"/>
              </a:rPr>
              <a:t>https://www.england.nhs.uk/long-read/virtual-wards-operational-framework/</a:t>
            </a:r>
            <a:r>
              <a:rPr lang="en-GB" sz="1400" dirty="0"/>
              <a:t> (Accessed: 27 July 2026).</a:t>
            </a:r>
          </a:p>
          <a:p>
            <a:endParaRPr lang="en-GB" sz="1400" dirty="0"/>
          </a:p>
          <a:p>
            <a:endParaRPr lang="en-GB" sz="1400" dirty="0"/>
          </a:p>
          <a:p>
            <a:endParaRPr lang="en-US" sz="1400" dirty="0"/>
          </a:p>
        </p:txBody>
      </p:sp>
      <p:sp>
        <p:nvSpPr>
          <p:cNvPr id="7" name="Text 3">
            <a:extLst>
              <a:ext uri="{FF2B5EF4-FFF2-40B4-BE49-F238E27FC236}">
                <a16:creationId xmlns:a16="http://schemas.microsoft.com/office/drawing/2014/main" id="{9AF5F6A7-FBC5-3248-A4C0-91F8CA53F155}"/>
              </a:ext>
            </a:extLst>
          </p:cNvPr>
          <p:cNvSpPr/>
          <p:nvPr/>
        </p:nvSpPr>
        <p:spPr>
          <a:xfrm>
            <a:off x="477200" y="242889"/>
            <a:ext cx="7315200" cy="320040"/>
          </a:xfrm>
          <a:prstGeom prst="rect">
            <a:avLst/>
          </a:prstGeom>
          <a:noFill/>
          <a:ln/>
        </p:spPr>
        <p:txBody>
          <a:bodyPr wrap="square" lIns="0" tIns="0" rIns="0" bIns="0" rtlCol="0" anchor="ctr"/>
          <a:lstStyle/>
          <a:p>
            <a:pPr marL="0" indent="0">
              <a:buNone/>
            </a:pPr>
            <a:r>
              <a:rPr lang="en-US" sz="1200" b="1" kern="0" spc="200" dirty="0">
                <a:solidFill>
                  <a:srgbClr val="02C39A"/>
                </a:solidFill>
                <a:latin typeface="Calibri" pitchFamily="34" charset="0"/>
                <a:ea typeface="Calibri" pitchFamily="34" charset="-122"/>
                <a:cs typeface="Calibri" pitchFamily="34" charset="-120"/>
              </a:rPr>
              <a:t>SECTION 11</a:t>
            </a:r>
            <a:endParaRPr lang="en-US" sz="1200" dirty="0"/>
          </a:p>
        </p:txBody>
      </p:sp>
      <p:sp>
        <p:nvSpPr>
          <p:cNvPr id="8" name="Text 15">
            <a:extLst>
              <a:ext uri="{FF2B5EF4-FFF2-40B4-BE49-F238E27FC236}">
                <a16:creationId xmlns:a16="http://schemas.microsoft.com/office/drawing/2014/main" id="{537B845B-309E-3140-B39F-412B5B1E2EE0}"/>
              </a:ext>
            </a:extLst>
          </p:cNvPr>
          <p:cNvSpPr/>
          <p:nvPr/>
        </p:nvSpPr>
        <p:spPr>
          <a:xfrm>
            <a:off x="577215" y="6416802"/>
            <a:ext cx="7315200" cy="274320"/>
          </a:xfrm>
          <a:prstGeom prst="rect">
            <a:avLst/>
          </a:prstGeom>
          <a:noFill/>
          <a:ln/>
        </p:spPr>
        <p:txBody>
          <a:bodyPr wrap="square" lIns="0" tIns="0" rIns="0" bIns="0" rtlCol="0" anchor="ctr"/>
          <a:lstStyle/>
          <a:p>
            <a:pPr marL="0" indent="0">
              <a:buNone/>
            </a:pPr>
            <a:r>
              <a:rPr lang="en-US" sz="900" dirty="0">
                <a:solidFill>
                  <a:srgbClr val="5FA8A0"/>
                </a:solidFill>
                <a:latin typeface="Calibri" pitchFamily="34" charset="0"/>
                <a:ea typeface="Calibri" pitchFamily="34" charset="-122"/>
                <a:cs typeface="Calibri" pitchFamily="34" charset="-120"/>
              </a:rPr>
              <a:t>Doccla Virtual Wards — A Critical Evaluation</a:t>
            </a:r>
            <a:endParaRPr lang="en-US" sz="900" dirty="0"/>
          </a:p>
        </p:txBody>
      </p:sp>
    </p:spTree>
    <p:extLst>
      <p:ext uri="{BB962C8B-B14F-4D97-AF65-F5344CB8AC3E}">
        <p14:creationId xmlns:p14="http://schemas.microsoft.com/office/powerpoint/2010/main" val="1478416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81C210-9495-9D47-8071-866464EC93A1}"/>
              </a:ext>
            </a:extLst>
          </p:cNvPr>
          <p:cNvSpPr txBox="1"/>
          <p:nvPr/>
        </p:nvSpPr>
        <p:spPr>
          <a:xfrm>
            <a:off x="605792" y="1000122"/>
            <a:ext cx="10852785" cy="5478423"/>
          </a:xfrm>
          <a:prstGeom prst="rect">
            <a:avLst/>
          </a:prstGeom>
          <a:noFill/>
        </p:spPr>
        <p:txBody>
          <a:bodyPr wrap="square" rtlCol="0">
            <a:spAutoFit/>
          </a:bodyPr>
          <a:lstStyle/>
          <a:p>
            <a:endParaRPr lang="en-GB" sz="1400" dirty="0"/>
          </a:p>
          <a:p>
            <a:r>
              <a:rPr lang="en-GB" sz="1400" dirty="0"/>
              <a:t>NHS England (2023b) </a:t>
            </a:r>
            <a:r>
              <a:rPr lang="en-GB" sz="1400" i="1" dirty="0"/>
              <a:t>A guide to setting up technology-enabled virtual wards</a:t>
            </a:r>
            <a:r>
              <a:rPr lang="en-GB" sz="1400" dirty="0"/>
              <a:t>. Available at: </a:t>
            </a:r>
            <a:r>
              <a:rPr lang="en-GB" sz="1400" dirty="0">
                <a:hlinkClick r:id="rId2"/>
              </a:rPr>
              <a:t>https://www.england.nhs.uk/long-read/a-guide-to-setting-up-technology-enabled-virtual-wards/</a:t>
            </a:r>
            <a:r>
              <a:rPr lang="en-GB" sz="1400" dirty="0"/>
              <a:t> (Accessed: 27 July 2026).</a:t>
            </a:r>
          </a:p>
          <a:p>
            <a:endParaRPr lang="en-GB" sz="1400" dirty="0"/>
          </a:p>
          <a:p>
            <a:r>
              <a:rPr lang="en-GB" sz="1400" dirty="0"/>
              <a:t>NHS England (2024) </a:t>
            </a:r>
            <a:r>
              <a:rPr lang="en-GB" sz="1400" i="1" dirty="0"/>
              <a:t>Supporting clinical leadership in virtual wards: A guide for Integrated Care System clinical leaders</a:t>
            </a:r>
            <a:r>
              <a:rPr lang="en-GB" sz="1400" dirty="0"/>
              <a:t>. Available at: </a:t>
            </a:r>
            <a:r>
              <a:rPr lang="en-GB" sz="1400" dirty="0">
                <a:hlinkClick r:id="rId3"/>
              </a:rPr>
              <a:t>https://www.england.nhs.uk/long-read/supporting-clinical-leadership-in-virtual-wards-a-guide-for-integrated-care-system-clinical-leaders/</a:t>
            </a:r>
            <a:r>
              <a:rPr lang="en-GB" sz="1400" dirty="0"/>
              <a:t> (Accessed: 27 July 2026).</a:t>
            </a:r>
          </a:p>
          <a:p>
            <a:endParaRPr lang="en-GB" sz="1400" dirty="0"/>
          </a:p>
          <a:p>
            <a:r>
              <a:rPr lang="en-GB" sz="1400" dirty="0"/>
              <a:t>Parliamentary Office of Science and Technology (2025) </a:t>
            </a:r>
            <a:r>
              <a:rPr lang="en-GB" sz="1400" i="1" dirty="0"/>
              <a:t>Virtual Wards</a:t>
            </a:r>
            <a:r>
              <a:rPr lang="en-GB" sz="1400" dirty="0"/>
              <a:t>. </a:t>
            </a:r>
            <a:r>
              <a:rPr lang="en-GB" sz="1400" dirty="0" err="1"/>
              <a:t>POSTnote</a:t>
            </a:r>
            <a:r>
              <a:rPr lang="en-GB" sz="1400" dirty="0"/>
              <a:t> 744. Available at: </a:t>
            </a:r>
            <a:r>
              <a:rPr lang="en-GB" sz="1400" dirty="0">
                <a:hlinkClick r:id="rId4"/>
              </a:rPr>
              <a:t>https://researchbriefings.files.parliament.uk/documents/POST-PN-0744/POST-PN-0744.pdf</a:t>
            </a:r>
            <a:r>
              <a:rPr lang="en-GB" sz="1400" dirty="0"/>
              <a:t> (Accessed: 27 July 2026).</a:t>
            </a:r>
          </a:p>
          <a:p>
            <a:endParaRPr lang="en-GB" sz="1400" dirty="0"/>
          </a:p>
          <a:p>
            <a:r>
              <a:rPr lang="en-GB" sz="1400" dirty="0"/>
              <a:t>PLOS ONE (2025) 'Virtual wards: A systematic review of implementation and outcomes'. Available at: </a:t>
            </a:r>
            <a:r>
              <a:rPr lang="en-GB" sz="1400" dirty="0">
                <a:hlinkClick r:id="rId5"/>
              </a:rPr>
              <a:t>https://journals.plos.org/plosone/article?id=10.1371/journal.pone.0347678</a:t>
            </a:r>
            <a:r>
              <a:rPr lang="en-GB" sz="1400" dirty="0"/>
              <a:t> (Accessed: 27 July 2026).</a:t>
            </a:r>
          </a:p>
          <a:p>
            <a:endParaRPr lang="en-GB" sz="1400" dirty="0"/>
          </a:p>
          <a:p>
            <a:r>
              <a:rPr lang="en-GB" sz="1400" dirty="0"/>
              <a:t>Springer Nature (2024) 'Virtual wards and digital transformation in healthcare'. In: </a:t>
            </a:r>
            <a:r>
              <a:rPr lang="en-GB" sz="1400" i="1" dirty="0"/>
              <a:t>Digital Health</a:t>
            </a:r>
            <a:r>
              <a:rPr lang="en-GB" sz="1400" dirty="0"/>
              <a:t>. Available at: </a:t>
            </a:r>
            <a:r>
              <a:rPr lang="en-GB" sz="1400" dirty="0">
                <a:hlinkClick r:id="rId6"/>
              </a:rPr>
              <a:t>https://link.springer.com/chapter/10.1007/978-3-031-69944-3_3</a:t>
            </a:r>
            <a:r>
              <a:rPr lang="en-GB" sz="1400" dirty="0"/>
              <a:t> (Accessed: 27 July 2026).</a:t>
            </a:r>
          </a:p>
          <a:p>
            <a:endParaRPr lang="en-GB" sz="1400" dirty="0"/>
          </a:p>
          <a:p>
            <a:r>
              <a:rPr lang="en-GB" sz="1400" dirty="0"/>
              <a:t>Williams, O., </a:t>
            </a:r>
            <a:r>
              <a:rPr lang="en-GB" sz="1400" dirty="0" err="1"/>
              <a:t>Fulop</a:t>
            </a:r>
            <a:r>
              <a:rPr lang="en-GB" sz="1400" dirty="0"/>
              <a:t>, N., </a:t>
            </a:r>
            <a:r>
              <a:rPr lang="en-GB" sz="1400" dirty="0" err="1"/>
              <a:t>Vindrola-Padros</a:t>
            </a:r>
            <a:r>
              <a:rPr lang="en-GB" sz="1400" dirty="0"/>
              <a:t>, C. et al. (2024) 'Technology-enabled virtual wards in England: commissioners' perspectives on implementation and sustainability', </a:t>
            </a:r>
            <a:r>
              <a:rPr lang="en-GB" sz="1400" i="1" dirty="0"/>
              <a:t>Journal of Medical Internet Research</a:t>
            </a:r>
            <a:r>
              <a:rPr lang="en-GB" sz="1400" dirty="0"/>
              <a:t>, 26, e56494. Available at: </a:t>
            </a:r>
            <a:r>
              <a:rPr lang="en-GB" sz="1400" dirty="0">
                <a:hlinkClick r:id="rId7"/>
              </a:rPr>
              <a:t>https://www.jmir.org/2024/1/e56494/</a:t>
            </a:r>
            <a:r>
              <a:rPr lang="en-GB" sz="1400" dirty="0"/>
              <a:t> (Accessed: 27 July 2026).</a:t>
            </a:r>
          </a:p>
          <a:p>
            <a:endParaRPr lang="en-GB" sz="1400" dirty="0"/>
          </a:p>
          <a:p>
            <a:r>
              <a:rPr lang="en-GB" sz="1400" dirty="0"/>
              <a:t>Yang, Y., Chen, H., Qazi, H. and Morita, P.P. (2020) 'Intervention and evaluation of mobile health technologies in management of patients undergoing chronic dialysis: A scoping review', </a:t>
            </a:r>
            <a:r>
              <a:rPr lang="en-GB" sz="1400" i="1" dirty="0"/>
              <a:t>Journal of Medical Internet Research</a:t>
            </a:r>
            <a:r>
              <a:rPr lang="en-GB" sz="1400" dirty="0"/>
              <a:t>, 22(4). Available at: </a:t>
            </a:r>
            <a:r>
              <a:rPr lang="en-GB" sz="1400" dirty="0">
                <a:hlinkClick r:id="rId8"/>
              </a:rPr>
              <a:t>https://www.jmir.org/2020/3/e15548/</a:t>
            </a:r>
            <a:r>
              <a:rPr lang="en-GB" sz="1400" dirty="0"/>
              <a:t> (Accessed: 27 July 2026)</a:t>
            </a:r>
          </a:p>
          <a:p>
            <a:endParaRPr lang="en-US" sz="1400" dirty="0"/>
          </a:p>
        </p:txBody>
      </p:sp>
      <p:sp>
        <p:nvSpPr>
          <p:cNvPr id="6" name="Text 0">
            <a:extLst>
              <a:ext uri="{FF2B5EF4-FFF2-40B4-BE49-F238E27FC236}">
                <a16:creationId xmlns:a16="http://schemas.microsoft.com/office/drawing/2014/main" id="{CA75E71E-57E7-8F48-98E2-71E1998E93A9}"/>
              </a:ext>
            </a:extLst>
          </p:cNvPr>
          <p:cNvSpPr/>
          <p:nvPr/>
        </p:nvSpPr>
        <p:spPr>
          <a:xfrm>
            <a:off x="662937" y="637218"/>
            <a:ext cx="7315200" cy="320040"/>
          </a:xfrm>
          <a:prstGeom prst="rect">
            <a:avLst/>
          </a:prstGeom>
          <a:noFill/>
          <a:ln/>
        </p:spPr>
        <p:txBody>
          <a:bodyPr wrap="square" lIns="0" tIns="0" rIns="0" bIns="0" rtlCol="0" anchor="ctr"/>
          <a:lstStyle/>
          <a:p>
            <a:pPr marL="0" indent="0">
              <a:buNone/>
            </a:pPr>
            <a:r>
              <a:rPr lang="en-US" sz="2800" b="1" kern="0" dirty="0">
                <a:solidFill>
                  <a:srgbClr val="044B6A"/>
                </a:solidFill>
                <a:latin typeface="Cambria" panose="02040503050406030204" pitchFamily="18" charset="0"/>
                <a:ea typeface="Calibri" pitchFamily="34" charset="-122"/>
                <a:cs typeface="Calibri" pitchFamily="34" charset="-120"/>
              </a:rPr>
              <a:t>References</a:t>
            </a:r>
            <a:endParaRPr lang="en-US" sz="2800" dirty="0">
              <a:solidFill>
                <a:srgbClr val="044B6A"/>
              </a:solidFill>
              <a:latin typeface="Cambria" panose="02040503050406030204" pitchFamily="18" charset="0"/>
            </a:endParaRPr>
          </a:p>
        </p:txBody>
      </p:sp>
      <p:sp>
        <p:nvSpPr>
          <p:cNvPr id="7" name="Text 3">
            <a:extLst>
              <a:ext uri="{FF2B5EF4-FFF2-40B4-BE49-F238E27FC236}">
                <a16:creationId xmlns:a16="http://schemas.microsoft.com/office/drawing/2014/main" id="{A46645BA-D1B7-0D4C-A95E-831D99453895}"/>
              </a:ext>
            </a:extLst>
          </p:cNvPr>
          <p:cNvSpPr/>
          <p:nvPr/>
        </p:nvSpPr>
        <p:spPr>
          <a:xfrm>
            <a:off x="648649" y="260026"/>
            <a:ext cx="7315200" cy="320040"/>
          </a:xfrm>
          <a:prstGeom prst="rect">
            <a:avLst/>
          </a:prstGeom>
          <a:noFill/>
          <a:ln/>
        </p:spPr>
        <p:txBody>
          <a:bodyPr wrap="square" lIns="0" tIns="0" rIns="0" bIns="0" rtlCol="0" anchor="ctr"/>
          <a:lstStyle/>
          <a:p>
            <a:pPr marL="0" indent="0">
              <a:buNone/>
            </a:pPr>
            <a:r>
              <a:rPr lang="en-US" sz="1200" b="1" kern="0" spc="200" dirty="0">
                <a:solidFill>
                  <a:srgbClr val="02C39A"/>
                </a:solidFill>
                <a:latin typeface="Calibri" pitchFamily="34" charset="0"/>
                <a:ea typeface="Calibri" pitchFamily="34" charset="-122"/>
                <a:cs typeface="Calibri" pitchFamily="34" charset="-120"/>
              </a:rPr>
              <a:t>SECTION 12</a:t>
            </a:r>
            <a:endParaRPr lang="en-US" sz="1200" dirty="0"/>
          </a:p>
        </p:txBody>
      </p:sp>
      <p:sp>
        <p:nvSpPr>
          <p:cNvPr id="8" name="Text 15">
            <a:extLst>
              <a:ext uri="{FF2B5EF4-FFF2-40B4-BE49-F238E27FC236}">
                <a16:creationId xmlns:a16="http://schemas.microsoft.com/office/drawing/2014/main" id="{53DD0226-F51B-1F49-A1C4-35EA55BECAB2}"/>
              </a:ext>
            </a:extLst>
          </p:cNvPr>
          <p:cNvSpPr/>
          <p:nvPr/>
        </p:nvSpPr>
        <p:spPr>
          <a:xfrm>
            <a:off x="705805" y="6388227"/>
            <a:ext cx="7315200" cy="274320"/>
          </a:xfrm>
          <a:prstGeom prst="rect">
            <a:avLst/>
          </a:prstGeom>
          <a:noFill/>
          <a:ln/>
        </p:spPr>
        <p:txBody>
          <a:bodyPr wrap="square" lIns="0" tIns="0" rIns="0" bIns="0" rtlCol="0" anchor="ctr"/>
          <a:lstStyle/>
          <a:p>
            <a:pPr marL="0" indent="0">
              <a:buNone/>
            </a:pPr>
            <a:r>
              <a:rPr lang="en-US" sz="900" dirty="0">
                <a:solidFill>
                  <a:srgbClr val="5FA8A0"/>
                </a:solidFill>
                <a:latin typeface="Calibri" pitchFamily="34" charset="0"/>
                <a:ea typeface="Calibri" pitchFamily="34" charset="-122"/>
                <a:cs typeface="Calibri" pitchFamily="34" charset="-120"/>
              </a:rPr>
              <a:t>Doccla Virtual Wards — A Critical Evaluation</a:t>
            </a:r>
            <a:endParaRPr lang="en-US" sz="900" dirty="0"/>
          </a:p>
        </p:txBody>
      </p:sp>
    </p:spTree>
    <p:extLst>
      <p:ext uri="{BB962C8B-B14F-4D97-AF65-F5344CB8AC3E}">
        <p14:creationId xmlns:p14="http://schemas.microsoft.com/office/powerpoint/2010/main" val="10659816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1155</TotalTime>
  <Words>2075</Words>
  <Application>Microsoft Macintosh PowerPoint</Application>
  <PresentationFormat>Widescreen</PresentationFormat>
  <Paragraphs>195</Paragraphs>
  <Slides>14</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Ekaterina Kist (2336279)</cp:lastModifiedBy>
  <cp:revision>83</cp:revision>
  <dcterms:created xsi:type="dcterms:W3CDTF">2026-08-06T16:17:29Z</dcterms:created>
  <dcterms:modified xsi:type="dcterms:W3CDTF">2026-08-07T12:11:20Z</dcterms:modified>
</cp:coreProperties>
</file>