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79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hydian Davies (2312800)" initials="" lastIdx="1" clrIdx="0">
    <p:extLst>
      <p:ext uri="{19B8F6BF-5375-455C-9EA6-DF929625EA0E}">
        <p15:presenceInfo xmlns:p15="http://schemas.microsoft.com/office/powerpoint/2012/main" userId="S::2312800@student.uwtsd.ac.uk::ff3d762b-2835-4566-bc60-5cc21a8c401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0B7F"/>
    <a:srgbClr val="0436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9"/>
    <p:restoredTop sz="95859"/>
  </p:normalViewPr>
  <p:slideViewPr>
    <p:cSldViewPr snapToGrid="0">
      <p:cViewPr varScale="1">
        <p:scale>
          <a:sx n="106" d="100"/>
          <a:sy n="106" d="100"/>
        </p:scale>
        <p:origin x="20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9476AF-D383-FF42-95B5-37A379C26582}" type="datetimeFigureOut">
              <a:rPr lang="en-US" smtClean="0"/>
              <a:t>9/23/23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D5C6C-8496-6343-9EB8-BDA0ECD107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597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D5C6C-8496-6343-9EB8-BDA0ECD107C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889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D3CACFA-D41D-7A48-8999-6F617DC17A3F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4452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598638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1CDF-0637-214E-9029-71C13C4E4B77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189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37272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828698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C9D36-93A0-334A-A0FA-8FFF1D349C96}" type="datetime1">
              <a:rPr lang="en-GB" smtClean="0"/>
              <a:t>23/09/2023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348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CDF95-CFF4-E749-B282-007E63F894B2}" type="datetime1">
              <a:rPr lang="en-GB" smtClean="0"/>
              <a:t>23/09/2023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221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181692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444087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88267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555166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729629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926662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991225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480562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397330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326155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6121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80" r:id="rId1"/>
    <p:sldLayoutId id="2147484281" r:id="rId2"/>
    <p:sldLayoutId id="2147484282" r:id="rId3"/>
    <p:sldLayoutId id="2147484283" r:id="rId4"/>
    <p:sldLayoutId id="2147484284" r:id="rId5"/>
    <p:sldLayoutId id="2147484285" r:id="rId6"/>
    <p:sldLayoutId id="2147484286" r:id="rId7"/>
    <p:sldLayoutId id="2147484287" r:id="rId8"/>
    <p:sldLayoutId id="2147484288" r:id="rId9"/>
    <p:sldLayoutId id="2147484289" r:id="rId10"/>
    <p:sldLayoutId id="2147484290" r:id="rId11"/>
    <p:sldLayoutId id="2147484291" r:id="rId12"/>
    <p:sldLayoutId id="2147484292" r:id="rId13"/>
    <p:sldLayoutId id="2147484293" r:id="rId14"/>
    <p:sldLayoutId id="2147484294" r:id="rId15"/>
    <p:sldLayoutId id="2147484295" r:id="rId16"/>
    <p:sldLayoutId id="2147484296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sv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udent.unsw.edu.au/note-taking-skills" TargetMode="External"/><Relationship Id="rId3" Type="http://schemas.openxmlformats.org/officeDocument/2006/relationships/hyperlink" Target="https://www.twinkl.com.ph/teaching-wiki/reading-skills" TargetMode="External"/><Relationship Id="rId7" Type="http://schemas.openxmlformats.org/officeDocument/2006/relationships/hyperlink" Target="https://zaptic.com/5-productivity-quotes-and-how-to-put-them-into-practice-in-store#:~:text=&#8220;Productivity%20is%20never%20an%20accident,Meyer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heffield.ac.uk/academic-skills/study-skills-online/time-management" TargetMode="External"/><Relationship Id="rId11" Type="http://schemas.openxmlformats.org/officeDocument/2006/relationships/hyperlink" Target="https://www.linkedin.com/pulse/time-management-key-success-business-life-jonathan-frostick#:~:text=In%20conclusion%2C%20effective%20time%20management,stress%2C%20and%20achieve%20your%20goals" TargetMode="External"/><Relationship Id="rId5" Type="http://schemas.openxmlformats.org/officeDocument/2006/relationships/hyperlink" Target="https://www.acc.edu.au/blog/time-management-skills-student-learning/" TargetMode="External"/><Relationship Id="rId10" Type="http://schemas.openxmlformats.org/officeDocument/2006/relationships/hyperlink" Target="https://opentextbc.ca/studentsuccess/chapter/note-taking/" TargetMode="External"/><Relationship Id="rId4" Type="http://schemas.openxmlformats.org/officeDocument/2006/relationships/hyperlink" Target="https://makingdigitalhistory.co.uk/2022/01/10/the-purpose-and-practice-of-academic-reading/" TargetMode="External"/><Relationship Id="rId9" Type="http://schemas.openxmlformats.org/officeDocument/2006/relationships/hyperlink" Target="https://help.open.ac.uk/notetaking-techniqu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C895F7-4E59-40FB-87DD-ACE47F94C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EFA745-A9EF-A3F6-4460-5D48B571EF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8741" b="25009"/>
          <a:stretch/>
        </p:blipFill>
        <p:spPr>
          <a:xfrm>
            <a:off x="-7087" y="10"/>
            <a:ext cx="12191980" cy="6857990"/>
          </a:xfrm>
          <a:prstGeom prst="rect">
            <a:avLst/>
          </a:prstGeom>
          <a:effectLst>
            <a:softEdge rad="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A4C720E-710D-44F8-A8D7-2BAA61E18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BF8355-0AE3-D609-9BA4-27D8BE44068E}"/>
              </a:ext>
            </a:extLst>
          </p:cNvPr>
          <p:cNvSpPr txBox="1"/>
          <p:nvPr/>
        </p:nvSpPr>
        <p:spPr>
          <a:xfrm>
            <a:off x="-37616" y="-124414"/>
            <a:ext cx="1537685" cy="6538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" b="1" cap="all" dirty="0">
                <a:ln w="3175" cmpd="sng">
                  <a:noFill/>
                </a:ln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Rhydian Davies  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" b="1" cap="all" dirty="0">
                <a:ln w="3175" cmpd="sng">
                  <a:noFill/>
                </a:ln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2312800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" b="1" cap="all" dirty="0">
                <a:ln w="3175" cmpd="sng">
                  <a:noFill/>
                </a:ln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ECEY4008/C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E7FA40-0E2A-8F94-454C-89CC98D30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8340" y="6510101"/>
            <a:ext cx="551167" cy="3778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7ACF1F32-C67A-2A41-8C49-A9DFB65E2045}" type="slidenum">
              <a:rPr lang="en-US"/>
              <a:pPr defTabSz="914400">
                <a:spcAft>
                  <a:spcPts val="600"/>
                </a:spcAft>
              </a:pPr>
              <a:t>1</a:t>
            </a:fld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3AB649-7D91-068F-1DF2-8D2C7C90EE7E}"/>
              </a:ext>
            </a:extLst>
          </p:cNvPr>
          <p:cNvSpPr txBox="1"/>
          <p:nvPr/>
        </p:nvSpPr>
        <p:spPr>
          <a:xfrm>
            <a:off x="4508933" y="-1786"/>
            <a:ext cx="3064175" cy="461665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US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E2FFED9-4C32-2AD4-CCF0-2A4C02805CC2}"/>
              </a:ext>
            </a:extLst>
          </p:cNvPr>
          <p:cNvSpPr txBox="1"/>
          <p:nvPr/>
        </p:nvSpPr>
        <p:spPr>
          <a:xfrm>
            <a:off x="2700703" y="490938"/>
            <a:ext cx="1589520" cy="36933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Darllen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2414BE9-247F-E14A-87D9-1F0366EDD40C}"/>
              </a:ext>
            </a:extLst>
          </p:cNvPr>
          <p:cNvSpPr txBox="1"/>
          <p:nvPr/>
        </p:nvSpPr>
        <p:spPr>
          <a:xfrm>
            <a:off x="5677763" y="495222"/>
            <a:ext cx="145414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 err="1"/>
              <a:t>R</a:t>
            </a:r>
            <a:r>
              <a:rPr lang="en-US" b="1" u="sng" dirty="0" err="1"/>
              <a:t>heoli</a:t>
            </a:r>
            <a:r>
              <a:rPr lang="en-US" b="1" u="sng" dirty="0"/>
              <a:t> amser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89E97E-1F56-7764-74FB-D8D0F789A2AF}"/>
              </a:ext>
            </a:extLst>
          </p:cNvPr>
          <p:cNvSpPr txBox="1"/>
          <p:nvPr/>
        </p:nvSpPr>
        <p:spPr>
          <a:xfrm>
            <a:off x="8973973" y="129943"/>
            <a:ext cx="2186152" cy="338554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nodiadau</a:t>
            </a:r>
          </a:p>
        </p:txBody>
      </p:sp>
      <p:pic>
        <p:nvPicPr>
          <p:cNvPr id="1026" name="Picture 2" descr="8 Reading Books That Will Make Children Love Reading - ORCHIDS">
            <a:extLst>
              <a:ext uri="{FF2B5EF4-FFF2-40B4-BE49-F238E27FC236}">
                <a16:creationId xmlns:a16="http://schemas.microsoft.com/office/drawing/2014/main" id="{185A780E-BAEC-093A-7B89-D19E412712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703" y="892303"/>
            <a:ext cx="2116098" cy="1102276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DB9632F7-94CB-BCC0-F028-6F2FA9D12407}"/>
              </a:ext>
            </a:extLst>
          </p:cNvPr>
          <p:cNvSpPr txBox="1"/>
          <p:nvPr/>
        </p:nvSpPr>
        <p:spPr>
          <a:xfrm>
            <a:off x="5701161" y="5309053"/>
            <a:ext cx="6136771" cy="153888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Casgliad</a:t>
            </a:r>
            <a:endParaRPr lang="en-US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gyfartal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yma’n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sgili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,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endParaRPr lang="en-GB" sz="1000" kern="1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yma’n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ddefnyddio’n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gyson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bov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poster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dair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gyfartal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pwysigrwydd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.: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oherwydd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gwella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dealltwriaeth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pwnc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amser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sicrhau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amser I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gwblhau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uchel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pob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cynnal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ffocws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37636D3-008E-DB4B-E983-96FAC10A34F9}"/>
              </a:ext>
            </a:extLst>
          </p:cNvPr>
          <p:cNvSpPr txBox="1"/>
          <p:nvPr/>
        </p:nvSpPr>
        <p:spPr>
          <a:xfrm>
            <a:off x="-22068" y="2910400"/>
            <a:ext cx="3076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</a:rPr>
              <a:t> </a:t>
            </a:r>
            <a:endParaRPr lang="en-US" sz="12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F1F28FC-3154-63EE-7364-58A15848330F}"/>
              </a:ext>
            </a:extLst>
          </p:cNvPr>
          <p:cNvSpPr txBox="1"/>
          <p:nvPr/>
        </p:nvSpPr>
        <p:spPr>
          <a:xfrm>
            <a:off x="2658775" y="5290045"/>
            <a:ext cx="2695426" cy="1261884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endParaRPr lang="en-US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Cynyddu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well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mathau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sganio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sgimio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/ darllen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fanwl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chwestiynu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46ECE46-BC9B-E580-42BE-7EADF03EC097}"/>
              </a:ext>
            </a:extLst>
          </p:cNvPr>
          <p:cNvSpPr txBox="1"/>
          <p:nvPr/>
        </p:nvSpPr>
        <p:spPr>
          <a:xfrm>
            <a:off x="3018959" y="1750227"/>
            <a:ext cx="187389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dnl_blog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</a:t>
            </a:r>
            <a:r>
              <a:rPr lang="en-GB" sz="1200" dirty="0">
                <a:solidFill>
                  <a:schemeClr val="bg1"/>
                </a:solidFill>
                <a:effectLst/>
              </a:rPr>
              <a:t> 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34" name="Picture 2" descr="Time Management | Academic Success Center | Liberty University">
            <a:extLst>
              <a:ext uri="{FF2B5EF4-FFF2-40B4-BE49-F238E27FC236}">
                <a16:creationId xmlns:a16="http://schemas.microsoft.com/office/drawing/2014/main" id="{572BB124-4251-48D0-300F-325D802410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7" t="4838" r="4912" b="3763"/>
          <a:stretch/>
        </p:blipFill>
        <p:spPr bwMode="auto">
          <a:xfrm>
            <a:off x="5691527" y="892303"/>
            <a:ext cx="2215140" cy="9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4F501EA4-F3FF-1CAA-2107-83CDB3A2C551}"/>
              </a:ext>
            </a:extLst>
          </p:cNvPr>
          <p:cNvSpPr txBox="1"/>
          <p:nvPr/>
        </p:nvSpPr>
        <p:spPr>
          <a:xfrm>
            <a:off x="7040768" y="1660490"/>
            <a:ext cx="145414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(Anon., n.d.)</a:t>
            </a:r>
            <a:r>
              <a:rPr lang="en-GB" sz="1200" dirty="0">
                <a:solidFill>
                  <a:schemeClr val="bg1"/>
                </a:solidFill>
                <a:effectLst/>
              </a:rPr>
              <a:t> 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5B24787-F57F-79D3-8A1E-10763176050A}"/>
              </a:ext>
            </a:extLst>
          </p:cNvPr>
          <p:cNvSpPr txBox="1"/>
          <p:nvPr/>
        </p:nvSpPr>
        <p:spPr>
          <a:xfrm>
            <a:off x="5701161" y="3836322"/>
            <a:ext cx="2828666" cy="126188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US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amser I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gyflawni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Gweithio’n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Cyflwani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amser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Diffinio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blaenoriaethu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26F5667-751E-846B-0A33-AE202C9ADBE2}"/>
              </a:ext>
            </a:extLst>
          </p:cNvPr>
          <p:cNvSpPr txBox="1"/>
          <p:nvPr/>
        </p:nvSpPr>
        <p:spPr>
          <a:xfrm>
            <a:off x="8962915" y="2302037"/>
            <a:ext cx="3070846" cy="1477328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ffyrd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nodiadau.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dechnegau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siwto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chi: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Map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fflach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Recordio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Tanlinellu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Siartiau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(The Open University, 2021)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298831D-91E8-230E-3DAC-F9D005FB6D3C}"/>
              </a:ext>
            </a:extLst>
          </p:cNvPr>
          <p:cNvSpPr txBox="1"/>
          <p:nvPr/>
        </p:nvSpPr>
        <p:spPr>
          <a:xfrm>
            <a:off x="8973973" y="3836323"/>
            <a:ext cx="3070846" cy="1415772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endParaRPr lang="en-US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Cofnodi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ddefnyddiol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drefnu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I nodi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angenrheidiol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Atgoffa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fi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y Gwaith</a:t>
            </a:r>
          </a:p>
          <a:p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(The Open University, 2021)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8" name="Graphic 47" descr="Checkbox Ticked with solid fill">
            <a:extLst>
              <a:ext uri="{FF2B5EF4-FFF2-40B4-BE49-F238E27FC236}">
                <a16:creationId xmlns:a16="http://schemas.microsoft.com/office/drawing/2014/main" id="{4AB2B638-318E-8E4C-0A70-466A45CC61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37708" y="1160637"/>
            <a:ext cx="914400" cy="919168"/>
          </a:xfrm>
          <a:prstGeom prst="rect">
            <a:avLst/>
          </a:prstGeom>
        </p:spPr>
      </p:pic>
      <p:pic>
        <p:nvPicPr>
          <p:cNvPr id="50" name="Graphic 49" descr="Checkbox Ticked with solid fill">
            <a:extLst>
              <a:ext uri="{FF2B5EF4-FFF2-40B4-BE49-F238E27FC236}">
                <a16:creationId xmlns:a16="http://schemas.microsoft.com/office/drawing/2014/main" id="{C74714B8-023F-4B4D-3CF7-6AE3817E6A3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30526" y="1360061"/>
            <a:ext cx="956337" cy="914400"/>
          </a:xfrm>
          <a:prstGeom prst="rect">
            <a:avLst/>
          </a:prstGeom>
        </p:spPr>
      </p:pic>
      <p:pic>
        <p:nvPicPr>
          <p:cNvPr id="52" name="Graphic 51" descr="Checkbox Ticked with solid fill">
            <a:extLst>
              <a:ext uri="{FF2B5EF4-FFF2-40B4-BE49-F238E27FC236}">
                <a16:creationId xmlns:a16="http://schemas.microsoft.com/office/drawing/2014/main" id="{E3640EFA-F92A-98EB-0D43-766EA7229E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213520" y="-157980"/>
            <a:ext cx="914400" cy="914400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4841CFE8-4195-8B62-5C2B-0D8C8535D19A}"/>
              </a:ext>
            </a:extLst>
          </p:cNvPr>
          <p:cNvSpPr txBox="1"/>
          <p:nvPr/>
        </p:nvSpPr>
        <p:spPr>
          <a:xfrm>
            <a:off x="-17627" y="507613"/>
            <a:ext cx="2558656" cy="6321315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Dyma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boster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rhinweddau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lein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nodi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y poster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hynod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gynyddu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llwyddiant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chynhyrchiant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opsiynau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y poster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Darllen,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Amser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Nodiadau.</a:t>
            </a:r>
          </a:p>
          <a:p>
            <a:endParaRPr lang="en-US" sz="1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Diffinio’r</a:t>
            </a:r>
            <a:r>
              <a:rPr lang="en-US" sz="1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1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endParaRPr lang="en-US" sz="1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Ystyr darllen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analeiddio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symbolau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llythrennau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ymgyfarwyddo’ch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ystyron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winkl.com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2023). Mae darllen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dywedodd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Miller a Meridian, “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(Miller, 2017, pp. 20-35)</a:t>
            </a: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000" b="1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 amser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ae 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amser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golygu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cymryd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rheolaeth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o’r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amser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gennych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ddefnyddio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erthygl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lein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Australian Christian College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2022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dywedwyd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amser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hwb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mawr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orffen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safon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uchel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I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ffocysi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meini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prawf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(Wood, 2022)</a:t>
            </a:r>
            <a:r>
              <a:rPr lang="en-GB" sz="1000" dirty="0">
                <a:effectLst/>
              </a:rPr>
              <a:t>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000" b="1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 nodiadau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ae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nodiadau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arf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grynhoi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gwybodaeth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casglu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gwybodaeth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adfyfyrio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arni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(UNSW, 2023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6405AE-F548-2EF3-2927-A6F9603EA897}"/>
              </a:ext>
            </a:extLst>
          </p:cNvPr>
          <p:cNvSpPr txBox="1"/>
          <p:nvPr/>
        </p:nvSpPr>
        <p:spPr>
          <a:xfrm>
            <a:off x="2679910" y="2101550"/>
            <a:ext cx="2498506" cy="1261884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Pam </a:t>
            </a:r>
            <a:r>
              <a:rPr lang="en-GB" sz="1600" b="1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ddylech</a:t>
            </a:r>
            <a:r>
              <a:rPr lang="en-GB" sz="16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600" b="1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</a:t>
            </a:r>
            <a:r>
              <a:rPr lang="en-GB" sz="16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ddarllen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academaidd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wahanol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iawn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ddarllen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cylchgrawn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nofel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enghraifft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mae’n</a:t>
            </a:r>
            <a:r>
              <a:rPr lang="en-GB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nyddu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gwybodaeth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gwella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geirfa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dealltwriaeth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bynciau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drwy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llawer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manwl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ymdrech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ddeall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testu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8D42AB-C9DF-DE45-06FF-8E27EF16F07A}"/>
              </a:ext>
            </a:extLst>
          </p:cNvPr>
          <p:cNvSpPr txBox="1"/>
          <p:nvPr/>
        </p:nvSpPr>
        <p:spPr>
          <a:xfrm>
            <a:off x="5691527" y="1905937"/>
            <a:ext cx="3120256" cy="187743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Beth a Pam?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wefan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Sheffield (2023)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nodi bod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amser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adrannau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(Sheffield, 2023)</a:t>
            </a:r>
            <a:r>
              <a:rPr lang="en-GB" sz="1000" dirty="0">
                <a:effectLst/>
              </a:rPr>
              <a:t> 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amser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addysgwr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tuag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lwyddiant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amser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orffenpob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e;fen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ucha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posib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lleihau’r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pwysau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Frostick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2023).</a:t>
            </a:r>
            <a:r>
              <a:rPr lang="en-GB" sz="1000" dirty="0">
                <a:effectLst/>
              </a:rPr>
              <a:t> 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CBF718-6CC0-D4E4-F508-F11907F3482A}"/>
              </a:ext>
            </a:extLst>
          </p:cNvPr>
          <p:cNvSpPr txBox="1"/>
          <p:nvPr/>
        </p:nvSpPr>
        <p:spPr>
          <a:xfrm>
            <a:off x="8962915" y="492951"/>
            <a:ext cx="3070846" cy="1785104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pwysigrwydd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enfawr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gwaith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canllaw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wefan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University of New South Wales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nodi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cywir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gwersi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thiwtorialau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cymryd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darlithoedd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cynnal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ffocws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dealltwriaeth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US" sz="1000" dirty="0"/>
              <a:t> .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(UNSW, 2023)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000" i="1" dirty="0"/>
          </a:p>
          <a:p>
            <a:r>
              <a:rPr lang="en-US" sz="1000" dirty="0" err="1"/>
              <a:t>Dylai</a:t>
            </a:r>
            <a:r>
              <a:rPr lang="en-US" sz="1000" dirty="0"/>
              <a:t> nodiadau da </a:t>
            </a:r>
            <a:r>
              <a:rPr lang="en-US" sz="1000" dirty="0" err="1"/>
              <a:t>cynnwys</a:t>
            </a:r>
            <a:r>
              <a:rPr lang="en-US" sz="1000" dirty="0"/>
              <a:t>: </a:t>
            </a:r>
            <a:r>
              <a:rPr lang="en-US" sz="1000" dirty="0" err="1"/>
              <a:t>enghreifftiau</a:t>
            </a:r>
            <a:r>
              <a:rPr lang="en-US" sz="1000" dirty="0"/>
              <a:t> </a:t>
            </a:r>
            <a:r>
              <a:rPr lang="en-US" sz="1000" dirty="0" err="1"/>
              <a:t>pwysig</a:t>
            </a:r>
            <a:r>
              <a:rPr lang="en-US" sz="1000" dirty="0"/>
              <a:t>; </a:t>
            </a:r>
            <a:r>
              <a:rPr lang="en-US" sz="1000" dirty="0" err="1"/>
              <a:t>cyferinodau</a:t>
            </a:r>
            <a:r>
              <a:rPr lang="en-US" sz="1000" dirty="0"/>
              <a:t> </a:t>
            </a:r>
            <a:r>
              <a:rPr lang="en-US" sz="1000" dirty="0" err="1"/>
              <a:t>allweddol</a:t>
            </a:r>
            <a:r>
              <a:rPr lang="en-US" sz="1000" dirty="0"/>
              <a:t>; </a:t>
            </a:r>
            <a:r>
              <a:rPr lang="en-US" sz="1000" dirty="0" err="1"/>
              <a:t>prif</a:t>
            </a:r>
            <a:r>
              <a:rPr lang="en-US" sz="1000" dirty="0"/>
              <a:t> </a:t>
            </a:r>
            <a:r>
              <a:rPr lang="en-US" sz="1000" dirty="0" err="1"/>
              <a:t>bwyntiau</a:t>
            </a:r>
            <a:r>
              <a:rPr lang="en-US" sz="1000" dirty="0"/>
              <a:t>.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(UNSW, 2023)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C36C58-DE91-C923-BB15-4CC6D1196314}"/>
              </a:ext>
            </a:extLst>
          </p:cNvPr>
          <p:cNvSpPr txBox="1"/>
          <p:nvPr/>
        </p:nvSpPr>
        <p:spPr>
          <a:xfrm>
            <a:off x="2658775" y="3455700"/>
            <a:ext cx="2828666" cy="1723549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y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Gwahanol ffyrdd o ddarllen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Mae’r mathau gwahanol o ddarllen yn cynnwys sganio, sgimio cyflym a darllen yn fanwl. Sganio yw i ddarllen testun yn gyflym wrth edrych am wybodaeth penodol. Sgimio yw darllen yn gyflym i gael dealltwriaeth gyffredinol o’r hyn yr ydych yn ei weld. Mae darllen yn fanwl yn golygu edrych ar destun yn bwyllog i gael dealltwriaeth da o’r cynnwys. 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(University of New Zealand, 2019)</a:t>
            </a:r>
            <a:endParaRPr lang="cy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4433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57AEA-0C1B-758B-BC87-EECCE466B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037" y="157163"/>
            <a:ext cx="11809901" cy="6516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b="1" u="sng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Llyfryddiaeth</a:t>
            </a:r>
            <a:endParaRPr lang="en-US" sz="16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dnl_blog (2023</a:t>
            </a:r>
            <a:r>
              <a:rPr lang="en-GB" sz="1400" i="1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 Dot &amp; Online Learning. 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gael: https://dotandlinelearning.com/blog/english/and-who-says-reading-is-not-fun/ 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  <a:endParaRPr lang="en-GB" sz="1400" kern="100" dirty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Twinkl.com (2023) </a:t>
            </a:r>
            <a:r>
              <a:rPr lang="en-GB" sz="1400" i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reading Skills? 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https://www.twinkl.com.ph/teaching-wiki/reading-skills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Jamie Wood (2022)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Making Digital History.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https://makingdigitalhistory.co.uk/2022/01/10/the-purpose-and-practice-of-academic-reading/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  <a:endParaRPr lang="en-GB" sz="1400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Australian Christian College (2019) </a:t>
            </a:r>
            <a:r>
              <a:rPr lang="en-GB" sz="1400" i="1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 Management Skills that improve student learning. 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gael: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https://www.acc.edu.au/blog/time-management-skills-student-learning/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buNone/>
            </a:pP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University of Sheffield (2023</a:t>
            </a:r>
            <a:r>
              <a:rPr lang="en-GB" sz="1400" i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301 Academic Skills Centre, Time Management. 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https://www.sheffield.ac.uk/academic-skills/study-skills-online/time-management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buNone/>
            </a:pP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Paul J Meyer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(2022) Zaptic.com 5 Productivity Quotes and How to put them into Practice In-store. Ar gael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https://zaptic.com/5-productivity-quotes-and-how-to-put-them-into-practice-in-store#:~:text=“Productivity%20is%20never%20an%20accident,Meyer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buNone/>
            </a:pP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Anon (2023) </a:t>
            </a:r>
            <a:r>
              <a:rPr lang="en-GB" sz="1400" i="1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 Management. 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gael: https://www.liberty.edu/casas/academic-success-center/tips/time-management/</a:t>
            </a:r>
            <a:endParaRPr lang="en-GB" sz="1400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14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UNSW Sydney NSW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(2023</a:t>
            </a:r>
            <a:r>
              <a:rPr lang="en-GB" sz="14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4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Listening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4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ote Taking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14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trategies. 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 https://www.student.unsw.edu.au/note-taking-skills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Open University (2021)  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Note Taking Techniques. 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gael: https://help.open.ac.uk/notetaking-techniques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400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Mary Shier (2020)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Text B.C. 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gael: https://opentextbc.ca/studentsuccess/chapter/note-taking/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17 Medi 2023)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Jonathan Frostick (2023) </a:t>
            </a:r>
            <a:r>
              <a:rPr lang="en-US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 Management: The Key to Success in Business and Life. Ar gael:</a:t>
            </a:r>
            <a:r>
              <a:rPr lang="en-US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https://</a:t>
            </a:r>
            <a:r>
              <a:rPr lang="en-US" sz="14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www.linkedin.com</a:t>
            </a:r>
            <a:r>
              <a:rPr lang="en-US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/pulse/time-management-key-success-business-life-</a:t>
            </a:r>
            <a:r>
              <a:rPr lang="en-US" sz="14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jonathan</a:t>
            </a:r>
            <a:r>
              <a:rPr lang="en-US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4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frostick</a:t>
            </a:r>
            <a:r>
              <a:rPr lang="en-US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#:~:text=In%20conclusion%2C%20effective%20time%20management,stress%2C%20and%20achieve%20your%20goals</a:t>
            </a:r>
            <a:endParaRPr lang="en-US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D71E63-E102-F688-B964-EC40F7EF8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40796" y="6183396"/>
            <a:ext cx="551167" cy="377825"/>
          </a:xfrm>
        </p:spPr>
        <p:txBody>
          <a:bodyPr/>
          <a:lstStyle/>
          <a:p>
            <a:fld id="{7ACF1F32-C67A-2A41-8C49-A9DFB65E204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375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{EF6CBD6F-2F80-AD4D-888D-3709FAFE5A9B}tf10001058</Template>
  <TotalTime>21718</TotalTime>
  <Words>1178</Words>
  <Application>Microsoft Macintosh PowerPoint</Application>
  <PresentationFormat>Widescreen</PresentationFormat>
  <Paragraphs>81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Courier New</vt:lpstr>
      <vt:lpstr>Wingdings</vt:lpstr>
      <vt:lpstr>Celestial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Rhydian Davies</dc:creator>
  <cp:keywords/>
  <dc:description/>
  <cp:lastModifiedBy>Rhydian Davies (2312800)</cp:lastModifiedBy>
  <cp:revision>14</cp:revision>
  <dcterms:created xsi:type="dcterms:W3CDTF">2023-09-09T13:41:02Z</dcterms:created>
  <dcterms:modified xsi:type="dcterms:W3CDTF">2023-09-24T15:42:36Z</dcterms:modified>
  <cp:category/>
</cp:coreProperties>
</file>