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rels" ContentType="application/vnd.openxmlformats-package.relationshi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4.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9" r:id="rId3"/>
    <p:sldId id="261" r:id="rId4"/>
    <p:sldId id="262" r:id="rId5"/>
    <p:sldId id="263" r:id="rId6"/>
    <p:sldId id="264" r:id="rId7"/>
    <p:sldId id="280" r:id="rId8"/>
    <p:sldId id="265" r:id="rId9"/>
    <p:sldId id="267" r:id="rId10"/>
    <p:sldId id="266" r:id="rId11"/>
    <p:sldId id="268" r:id="rId12"/>
    <p:sldId id="269" r:id="rId13"/>
    <p:sldId id="270" r:id="rId14"/>
    <p:sldId id="271" r:id="rId15"/>
    <p:sldId id="272" r:id="rId16"/>
    <p:sldId id="273" r:id="rId17"/>
    <p:sldId id="274" r:id="rId18"/>
    <p:sldId id="275" r:id="rId19"/>
    <p:sldId id="281" r:id="rId20"/>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5" autoAdjust="0"/>
    <p:restoredTop sz="94660"/>
  </p:normalViewPr>
  <p:slideViewPr>
    <p:cSldViewPr snapToGrid="0">
      <p:cViewPr varScale="1">
        <p:scale>
          <a:sx n="86" d="100"/>
          <a:sy n="86" d="100"/>
        </p:scale>
        <p:origin x="55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7" Type="http://schemas.openxmlformats.org/officeDocument/2006/relationships/tags" Target="tags/tag4.xml"/><Relationship Id="rId26" Type="http://schemas.openxmlformats.org/officeDocument/2006/relationships/customXml" Target="../customXml/item3.xml"/><Relationship Id="rId25" Type="http://schemas.openxmlformats.org/officeDocument/2006/relationships/customXml" Target="../customXml/item2.xml"/><Relationship Id="rId24" Type="http://schemas.openxmlformats.org/officeDocument/2006/relationships/customXml" Target="../customXml/item1.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showMasterSp="0">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54E9EB71-54FA-4C87-BEA3-EC0997CED4FA}" type="datetimeFigureOut">
              <a:rPr lang="en-GB" smtClean="0"/>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showMasterSp="0">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showMasterSp="0">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showMasterSp="0">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showMasterSp="0">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54E9EB71-54FA-4C87-BEA3-EC0997CED4FA}" type="datetimeFigureOut">
              <a:rPr lang="en-GB" smtClean="0"/>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54E9EB71-54FA-4C87-BEA3-EC0997CED4FA}" type="datetimeFigureOut">
              <a:rPr lang="en-GB" smtClean="0"/>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showMasterSp="0">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showMasterSp="0">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showMasterSp="0">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fld>
            <a:endParaRPr lang="en-GB"/>
          </a:p>
        </p:txBody>
      </p:sp>
    </p:spTree>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showMasterSp="0">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fld>
            <a:endParaRPr lang="en-GB"/>
          </a:p>
        </p:txBody>
      </p:sp>
    </p:spTree>
  </p:cSld>
  <p:clrMapOvr>
    <a:masterClrMapping/>
  </p:clrMapOvr>
  <p:transition>
    <p:cover dir="rd"/>
  </p:transition>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6" Type="http://schemas.openxmlformats.org/officeDocument/2006/relationships/theme" Target="../theme/theme1.xml"/><Relationship Id="rId15" Type="http://schemas.openxmlformats.org/officeDocument/2006/relationships/image" Target="../media/image2.jpeg"/><Relationship Id="rId14" Type="http://schemas.openxmlformats.org/officeDocument/2006/relationships/image" Target="../media/image1.jpeg"/><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fld>
            <a:endParaRPr lang="en-GB"/>
          </a:p>
        </p:txBody>
      </p:sp>
      <p:pic>
        <p:nvPicPr>
          <p:cNvPr id="7" name="Picture 56" descr="sign(small)"/>
          <p:cNvPicPr>
            <a:picLocks noChangeAspect="1" noChangeArrowheads="1"/>
          </p:cNvPicPr>
          <p:nvPr/>
        </p:nvPicPr>
        <p:blipFill>
          <a:blip r:embed="rId15" cstate="print"/>
          <a:srcRect/>
          <a:stretch>
            <a:fillRect/>
          </a:stretch>
        </p:blipFill>
        <p:spPr bwMode="auto">
          <a:xfrm>
            <a:off x="203201" y="587375"/>
            <a:ext cx="793751" cy="76835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7.jpeg"/><Relationship Id="rId1"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http://photo-static-api.fotomore.com/creative/vcg/400/new/VCG211282214925.jpg?uid=386&amp;timestamp=1684730095&amp;sign=1f9e71c33d800c65ec73e82b449ef921" descr="templates\picture_hover\&amp;pky270_sjzg_VCG211282214925&amp;2&amp;src_toppic_inpsrchzd1&amp;"/>
          <p:cNvPicPr>
            <a:picLocks noChangeAspect="1"/>
          </p:cNvPicPr>
          <p:nvPr/>
        </p:nvPicPr>
        <p:blipFill>
          <a:blip r:embed="rId1"/>
          <a:stretch>
            <a:fillRect/>
          </a:stretch>
        </p:blipFill>
        <p:spPr>
          <a:xfrm>
            <a:off x="0" y="47625"/>
            <a:ext cx="12192000" cy="6762750"/>
          </a:xfrm>
          <a:prstGeom prst="rect">
            <a:avLst/>
          </a:prstGeom>
        </p:spPr>
      </p:pic>
      <p:sp>
        <p:nvSpPr>
          <p:cNvPr id="2" name="Title 1"/>
          <p:cNvSpPr>
            <a:spLocks noGrp="1"/>
          </p:cNvSpPr>
          <p:nvPr>
            <p:ph type="title"/>
          </p:nvPr>
        </p:nvSpPr>
        <p:spPr>
          <a:xfrm>
            <a:off x="1551432" y="832422"/>
            <a:ext cx="8735568" cy="1782762"/>
          </a:xfrm>
        </p:spPr>
        <p:txBody>
          <a:bodyPr>
            <a:noAutofit/>
          </a:bodyPr>
          <a:lstStyle/>
          <a:p>
            <a:br>
              <a:rPr lang="en-GB" dirty="0">
                <a:latin typeface="Times New Roman" panose="02020603050405020304" charset="0"/>
                <a:cs typeface="Times New Roman" panose="02020603050405020304" charset="0"/>
              </a:rPr>
            </a:br>
            <a:br>
              <a:rPr lang="en-GB" dirty="0">
                <a:latin typeface="Times New Roman" panose="02020603050405020304" charset="0"/>
                <a:cs typeface="Times New Roman" panose="02020603050405020304" charset="0"/>
              </a:rPr>
            </a:br>
            <a:br>
              <a:rPr lang="en-GB" dirty="0">
                <a:latin typeface="Times New Roman" panose="02020603050405020304" charset="0"/>
                <a:cs typeface="Times New Roman" panose="02020603050405020304" charset="0"/>
              </a:rPr>
            </a:br>
            <a:r>
              <a:rPr lang="en-GB" sz="4800" dirty="0">
                <a:latin typeface="Times New Roman" panose="02020603050405020304" charset="0"/>
                <a:cs typeface="Times New Roman" panose="02020603050405020304" charset="0"/>
              </a:rPr>
              <a:t>Business Analysis and Planning</a:t>
            </a:r>
            <a:br>
              <a:rPr lang="en-GB" dirty="0">
                <a:latin typeface="Times New Roman" panose="02020603050405020304" charset="0"/>
                <a:cs typeface="Times New Roman" panose="02020603050405020304" charset="0"/>
              </a:rPr>
            </a:br>
            <a:br>
              <a:rPr lang="en-GB" dirty="0">
                <a:latin typeface="Times New Roman" panose="02020603050405020304" charset="0"/>
                <a:cs typeface="Times New Roman" panose="02020603050405020304" charset="0"/>
              </a:rPr>
            </a:br>
            <a:endParaRPr lang="en-GB" dirty="0">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236306" y="3086400"/>
            <a:ext cx="11517330" cy="1705056"/>
          </a:xfrm>
        </p:spPr>
        <p:txBody>
          <a:bodyPr>
            <a:normAutofit/>
          </a:bodyPr>
          <a:lstStyle/>
          <a:p>
            <a:pPr marL="0" indent="0" algn="ctr">
              <a:buNone/>
            </a:pPr>
            <a:r>
              <a:rPr lang="en-GB" sz="4000" dirty="0">
                <a:latin typeface="Times New Roman" panose="02020603050405020304" charset="0"/>
                <a:cs typeface="Times New Roman" panose="02020603050405020304" charset="0"/>
              </a:rPr>
              <a:t>Name: </a:t>
            </a:r>
            <a:r>
              <a:rPr lang="en-US" altLang="en-GB" sz="4000" dirty="0">
                <a:latin typeface="Times New Roman" panose="02020603050405020304" charset="0"/>
                <a:cs typeface="Times New Roman" panose="02020603050405020304" charset="0"/>
              </a:rPr>
              <a:t>Xun Cheng</a:t>
            </a:r>
            <a:endParaRPr lang="en-GB" sz="4000" dirty="0">
              <a:latin typeface="Times New Roman" panose="02020603050405020304" charset="0"/>
              <a:cs typeface="Times New Roman" panose="02020603050405020304" charset="0"/>
            </a:endParaRPr>
          </a:p>
          <a:p>
            <a:pPr marL="0" indent="457200" algn="ctr">
              <a:buNone/>
            </a:pPr>
            <a:r>
              <a:rPr lang="en-US" altLang="en-GB" sz="4000" dirty="0">
                <a:latin typeface="Times New Roman" panose="02020603050405020304" charset="0"/>
                <a:cs typeface="Times New Roman" panose="02020603050405020304" charset="0"/>
              </a:rPr>
              <a:t>Student</a:t>
            </a:r>
            <a:r>
              <a:rPr lang="en-GB" sz="4000" dirty="0">
                <a:latin typeface="Times New Roman" panose="02020603050405020304" charset="0"/>
                <a:cs typeface="Times New Roman" panose="02020603050405020304" charset="0"/>
              </a:rPr>
              <a:t> Number: 2</a:t>
            </a:r>
            <a:r>
              <a:rPr lang="en-US" altLang="en-GB" sz="4000" dirty="0">
                <a:latin typeface="Times New Roman" panose="02020603050405020304" charset="0"/>
                <a:cs typeface="Times New Roman" panose="02020603050405020304" charset="0"/>
              </a:rPr>
              <a:t>206582</a:t>
            </a:r>
            <a:endParaRPr lang="en-US" altLang="en-GB" sz="4000" dirty="0">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955"/>
            <a:ext cx="10972800" cy="5232400"/>
          </a:xfrm>
        </p:spPr>
        <p:txBody>
          <a:bodyPr/>
          <a:lstStyle/>
          <a:p>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5" name="文本框 4"/>
          <p:cNvSpPr txBox="1"/>
          <p:nvPr/>
        </p:nvSpPr>
        <p:spPr>
          <a:xfrm>
            <a:off x="2069465" y="1677670"/>
            <a:ext cx="4064000" cy="362585"/>
          </a:xfrm>
          <a:prstGeom prst="rect">
            <a:avLst/>
          </a:prstGeom>
          <a:noFill/>
        </p:spPr>
        <p:txBody>
          <a:bodyPr wrap="square" rtlCol="0">
            <a:noAutofit/>
          </a:bodyPr>
          <a:p>
            <a:endParaRPr lang="zh-CN" altLang="en-US"/>
          </a:p>
        </p:txBody>
      </p:sp>
      <p:sp>
        <p:nvSpPr>
          <p:cNvPr id="6" name="文本框 5"/>
          <p:cNvSpPr txBox="1"/>
          <p:nvPr/>
        </p:nvSpPr>
        <p:spPr>
          <a:xfrm>
            <a:off x="1690370" y="614680"/>
            <a:ext cx="11219815" cy="4478020"/>
          </a:xfrm>
          <a:prstGeom prst="rect">
            <a:avLst/>
          </a:prstGeom>
          <a:noFill/>
        </p:spPr>
        <p:txBody>
          <a:bodyPr wrap="square" rtlCol="0">
            <a:noAutofit/>
          </a:bodyPr>
          <a:p>
            <a:endParaRPr lang="zh-CN" altLang="en-US"/>
          </a:p>
        </p:txBody>
      </p:sp>
      <p:sp>
        <p:nvSpPr>
          <p:cNvPr id="7" name="文本框 6"/>
          <p:cNvSpPr txBox="1"/>
          <p:nvPr/>
        </p:nvSpPr>
        <p:spPr>
          <a:xfrm>
            <a:off x="1161415" y="447675"/>
            <a:ext cx="4064000" cy="583565"/>
          </a:xfrm>
          <a:prstGeom prst="rect">
            <a:avLst/>
          </a:prstGeom>
          <a:noFill/>
        </p:spPr>
        <p:txBody>
          <a:bodyPr wrap="square" rtlCol="0">
            <a:spAutoFit/>
          </a:bodyPr>
          <a:p>
            <a:r>
              <a:rPr lang="en-GB" sz="3200" dirty="0">
                <a:latin typeface="Times New Roman" panose="02020603050405020304" charset="0"/>
                <a:cs typeface="Times New Roman" panose="02020603050405020304" charset="0"/>
                <a:sym typeface="+mn-ea"/>
              </a:rPr>
              <a:t>Contents</a:t>
            </a:r>
            <a:r>
              <a:rPr lang="en-GB" sz="1400" dirty="0">
                <a:latin typeface="Times New Roman" panose="02020603050405020304" charset="0"/>
                <a:cs typeface="Times New Roman" panose="02020603050405020304" charset="0"/>
                <a:sym typeface="+mn-ea"/>
              </a:rPr>
              <a:t> </a:t>
            </a:r>
            <a:endParaRPr lang="en-GB" altLang="en-US" sz="1400" dirty="0">
              <a:latin typeface="Times New Roman" panose="02020603050405020304" charset="0"/>
              <a:cs typeface="Times New Roman" panose="02020603050405020304" charset="0"/>
              <a:sym typeface="+mn-ea"/>
            </a:endParaRPr>
          </a:p>
        </p:txBody>
      </p:sp>
      <p:sp>
        <p:nvSpPr>
          <p:cNvPr id="9" name="文本框 8"/>
          <p:cNvSpPr txBox="1"/>
          <p:nvPr/>
        </p:nvSpPr>
        <p:spPr>
          <a:xfrm>
            <a:off x="1167765" y="1085850"/>
            <a:ext cx="8519160" cy="3969385"/>
          </a:xfrm>
          <a:prstGeom prst="rect">
            <a:avLst/>
          </a:prstGeom>
          <a:noFill/>
        </p:spPr>
        <p:txBody>
          <a:bodyPr wrap="square" rtlCol="0">
            <a:spAutoFit/>
          </a:bodyPr>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Introduction</a:t>
            </a:r>
            <a:r>
              <a:rPr lang="en-GB" sz="2400" dirty="0">
                <a:solidFill>
                  <a:schemeClr val="tx1"/>
                </a:solidFill>
                <a:latin typeface="Times New Roman" panose="02020603050405020304" charset="0"/>
                <a:cs typeface="Times New Roman" panose="02020603050405020304" charset="0"/>
                <a:sym typeface="+mn-ea"/>
              </a:rPr>
              <a:t> </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US" altLang="en-GB" sz="2400" dirty="0">
                <a:solidFill>
                  <a:schemeClr val="tx1"/>
                </a:solidFill>
                <a:latin typeface="Times New Roman" panose="02020603050405020304" charset="0"/>
                <a:cs typeface="Times New Roman" panose="02020603050405020304" charset="0"/>
                <a:sym typeface="+mn-ea"/>
              </a:rPr>
              <a:t>Solutions for d</a:t>
            </a:r>
            <a:r>
              <a:rPr lang="en-GB" sz="2400" dirty="0">
                <a:solidFill>
                  <a:schemeClr val="tx1"/>
                </a:solidFill>
                <a:latin typeface="Times New Roman" panose="02020603050405020304" charset="0"/>
                <a:cs typeface="Times New Roman" panose="02020603050405020304" charset="0"/>
                <a:sym typeface="+mn-ea"/>
              </a:rPr>
              <a:t>river Shortages and Staff Retention</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Decarbonising the Fleet</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Short-Term Decarbonisation</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Long-term Decarbonisation</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Summary</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References</a:t>
            </a:r>
            <a:endParaRPr lang="en-GB" sz="2400" dirty="0">
              <a:solidFill>
                <a:schemeClr val="tx1"/>
              </a:solidFill>
              <a:latin typeface="Times New Roman" panose="02020603050405020304" charset="0"/>
              <a:cs typeface="Times New Roman" panose="02020603050405020304" charset="0"/>
              <a:sym typeface="+mn-ea"/>
            </a:endParaRPr>
          </a:p>
        </p:txBody>
      </p:sp>
      <p:cxnSp>
        <p:nvCxnSpPr>
          <p:cNvPr id="10" name="直接连接符 9"/>
          <p:cNvCxnSpPr/>
          <p:nvPr/>
        </p:nvCxnSpPr>
        <p:spPr>
          <a:xfrm>
            <a:off x="50165" y="1066800"/>
            <a:ext cx="12137390" cy="12700"/>
          </a:xfrm>
          <a:prstGeom prst="line">
            <a:avLst/>
          </a:prstGeom>
        </p:spPr>
        <p:style>
          <a:lnRef idx="3">
            <a:schemeClr val="accent5"/>
          </a:lnRef>
          <a:fillRef idx="0">
            <a:schemeClr val="accent5"/>
          </a:fillRef>
          <a:effectRef idx="2">
            <a:schemeClr val="accent5"/>
          </a:effectRef>
          <a:fontRef idx="minor">
            <a:schemeClr val="tx1"/>
          </a:fontRef>
        </p:style>
      </p:cxnSp>
    </p:spTree>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cs typeface="Times New Roman" panose="02020603050405020304" charset="0"/>
                <a:sym typeface="+mn-ea"/>
              </a:rPr>
              <a:t>Introduction</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10" name="文本框 9"/>
          <p:cNvSpPr txBox="1"/>
          <p:nvPr/>
        </p:nvSpPr>
        <p:spPr>
          <a:xfrm>
            <a:off x="465455" y="1354455"/>
            <a:ext cx="11515090" cy="3715385"/>
          </a:xfrm>
          <a:prstGeom prst="rect">
            <a:avLst/>
          </a:prstGeom>
          <a:noFill/>
        </p:spPr>
        <p:txBody>
          <a:bodyPr wrap="square" rtlCol="0">
            <a:noAutofit/>
          </a:bodyPr>
          <a:p>
            <a:pPr algn="just"/>
            <a:r>
              <a:rPr>
                <a:latin typeface="Times New Roman" panose="02020603050405020304" charset="0"/>
                <a:cs typeface="Times New Roman" panose="02020603050405020304" charset="0"/>
              </a:rPr>
              <a:t>In today's rapidly evolving logistics industry, businesses are confronted with a variety of issues requiring innovative and shrewd solutions. In light of the 30% driver scarcity caused by the pandemic, decarbonizing the fleet is essential in the current pandemic situation. Our goal is to proactively address the most detrimental issues to our business: a driver shortage, improved employee retention, and the imperative need to decarbonize the fleet. The imperative need to reduce carbon emissions necessitates a transition to sustainable transport, but driver shortages can hinder operational efficiency and growth. Our goal is to ensure a sustainable future while also enhancing our business operations. In light of the pandemic and altering industry landscape, we must devise a comprehensive plan to ensure sustainable growth, service quality, and a safe working environment. We will investigate strategies and best practises in order to reduce the driver scarcity, increase employee retention, and decarbonize the fleet. By implementing these strategies, businesses may achieve long-term success in an environment where the industry is in constant flux, while also overcoming the problems they currently confront. Examine the specifics and seek ways to make logistics operations more efficient, sustainable, and profitable.</a:t>
            </a:r>
            <a:endParaRPr>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0" i="0" dirty="0">
                <a:solidFill>
                  <a:srgbClr val="000000"/>
                </a:solidFill>
                <a:effectLst/>
                <a:latin typeface="Times New Roman" panose="02020603050405020304" charset="0"/>
                <a:cs typeface="Times New Roman" panose="02020603050405020304" charset="0"/>
              </a:rPr>
              <a:t>​</a:t>
            </a:r>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endParaRPr lang="en-GB" sz="3200"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683260" y="1703070"/>
            <a:ext cx="11023600" cy="3651250"/>
          </a:xfrm>
          <a:prstGeom prst="rect">
            <a:avLst/>
          </a:prstGeom>
          <a:noFill/>
        </p:spPr>
        <p:txBody>
          <a:bodyPr wrap="square" rtlCol="0">
            <a:noAutofit/>
          </a:bodyPr>
          <a:p>
            <a:endParaRPr lang="zh-CN" altLang="en-US">
              <a:latin typeface="Times New Roman" panose="02020603050405020304" charset="0"/>
            </a:endParaRPr>
          </a:p>
        </p:txBody>
      </p:sp>
      <p:pic>
        <p:nvPicPr>
          <p:cNvPr id="5" name="图片 4"/>
          <p:cNvPicPr>
            <a:picLocks noChangeAspect="1"/>
          </p:cNvPicPr>
          <p:nvPr/>
        </p:nvPicPr>
        <p:blipFill>
          <a:blip r:embed="rId1"/>
          <a:stretch>
            <a:fillRect/>
          </a:stretch>
        </p:blipFill>
        <p:spPr>
          <a:xfrm>
            <a:off x="4320540" y="1304290"/>
            <a:ext cx="7033260" cy="3498215"/>
          </a:xfrm>
          <a:prstGeom prst="rect">
            <a:avLst/>
          </a:prstGeom>
        </p:spPr>
      </p:pic>
      <p:sp>
        <p:nvSpPr>
          <p:cNvPr id="7" name="文本框 6"/>
          <p:cNvSpPr txBox="1"/>
          <p:nvPr/>
        </p:nvSpPr>
        <p:spPr>
          <a:xfrm>
            <a:off x="300990" y="1178560"/>
            <a:ext cx="3888740" cy="3758565"/>
          </a:xfrm>
          <a:prstGeom prst="rect">
            <a:avLst/>
          </a:prstGeom>
          <a:noFill/>
        </p:spPr>
        <p:txBody>
          <a:bodyPr wrap="square" rtlCol="0">
            <a:noAutofit/>
          </a:bodyPr>
          <a:p>
            <a:pPr algn="just"/>
            <a:r>
              <a:rPr lang="zh-CN" altLang="en-US">
                <a:latin typeface="Times New Roman" panose="02020603050405020304" charset="0"/>
                <a:cs typeface="Times New Roman" panose="02020603050405020304" charset="0"/>
              </a:rPr>
              <a:t>In February 2020, the Bureau of Labour Statistics (BLS) of the United States government reported an all-time high of 471,000 OTR truck drivers. On March 19, the following month, California declared first home rule due to the COVID-19 pandemic. Following one month, there were 23,000 fewer chauffeurs. The number of OTR truck drivers has fallen to its lowest level since September 2012, when the industry was still struggling to recover from the Great Recession; by August's end, the industry had lost another 7,000 drivers[1]</a:t>
            </a:r>
            <a:r>
              <a:rPr lang="en-US" altLang="zh-CN">
                <a:latin typeface="Times New Roman" panose="02020603050405020304" charset="0"/>
                <a:cs typeface="Times New Roman" panose="02020603050405020304" charset="0"/>
              </a:rPr>
              <a:t>.</a:t>
            </a:r>
            <a:endParaRPr lang="en-US" altLang="zh-CN">
              <a:latin typeface="Times New Roman" panose="02020603050405020304" charset="0"/>
              <a:cs typeface="Times New Roman" panose="02020603050405020304" charset="0"/>
            </a:endParaRPr>
          </a:p>
        </p:txBody>
      </p:sp>
      <p:sp>
        <p:nvSpPr>
          <p:cNvPr id="8" name="文本框 7"/>
          <p:cNvSpPr txBox="1"/>
          <p:nvPr/>
        </p:nvSpPr>
        <p:spPr>
          <a:xfrm>
            <a:off x="5003800" y="4954905"/>
            <a:ext cx="6358890" cy="368300"/>
          </a:xfrm>
          <a:prstGeom prst="rect">
            <a:avLst/>
          </a:prstGeom>
          <a:noFill/>
        </p:spPr>
        <p:txBody>
          <a:bodyPr wrap="square" rtlCol="0">
            <a:spAutoFit/>
          </a:bodyPr>
          <a:p>
            <a:pPr algn="ctr"/>
            <a:r>
              <a:rPr lang="zh-CN" altLang="en-US">
                <a:latin typeface="Times New Roman" panose="02020603050405020304" charset="0"/>
                <a:cs typeface="Times New Roman" panose="02020603050405020304" charset="0"/>
              </a:rPr>
              <a:t>Figure 1:</a:t>
            </a:r>
            <a:r>
              <a:rPr lang="en-US" altLang="zh-CN">
                <a:latin typeface="Times New Roman" panose="02020603050405020304" charset="0"/>
                <a:cs typeface="Times New Roman" panose="02020603050405020304" charset="0"/>
              </a:rPr>
              <a:t> </a:t>
            </a:r>
            <a:r>
              <a:rPr lang="zh-CN" altLang="en-US">
                <a:latin typeface="Times New Roman" panose="02020603050405020304" charset="0"/>
                <a:cs typeface="Times New Roman" panose="02020603050405020304" charset="0"/>
              </a:rPr>
              <a:t>OTR Number of truck drivers</a:t>
            </a:r>
            <a:r>
              <a:rPr lang="en-US" altLang="zh-CN">
                <a:latin typeface="Times New Roman" panose="02020603050405020304" charset="0"/>
                <a:cs typeface="Times New Roman" panose="02020603050405020304" charset="0"/>
              </a:rPr>
              <a:t> </a:t>
            </a:r>
            <a:r>
              <a:rPr lang="zh-CN" altLang="en-US">
                <a:latin typeface="Times New Roman" panose="02020603050405020304" charset="0"/>
                <a:cs typeface="Times New Roman" panose="02020603050405020304" charset="0"/>
              </a:rPr>
              <a:t>[1]</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0" i="0" dirty="0">
                <a:solidFill>
                  <a:srgbClr val="000000"/>
                </a:solidFill>
                <a:effectLst/>
                <a:latin typeface="Times New Roman" panose="02020603050405020304" charset="0"/>
                <a:cs typeface="Times New Roman" panose="02020603050405020304" charset="0"/>
              </a:rPr>
              <a:t>​</a:t>
            </a:r>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endParaRPr lang="en-GB" sz="3200"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673100" y="1339850"/>
            <a:ext cx="10991850" cy="2306955"/>
          </a:xfrm>
          <a:prstGeom prst="rect">
            <a:avLst/>
          </a:prstGeom>
          <a:noFill/>
        </p:spPr>
        <p:txBody>
          <a:bodyPr wrap="square" rtlCol="0">
            <a:spAutoFit/>
          </a:bodyPr>
          <a:p>
            <a:pPr algn="just"/>
            <a:r>
              <a:rPr lang="zh-CN" altLang="en-US">
                <a:latin typeface="Times New Roman" panose="02020603050405020304" charset="0"/>
                <a:cs typeface="Times New Roman" panose="02020603050405020304" charset="0"/>
              </a:rPr>
              <a:t>Since the pandemic began, approximately 70,000 HGV drivers have left the workforce, 12,500 of whom are EU citizens. This indicates a dearth caused by the epidemic, the embargo, and the United Kingdom's exit from the European Union. Before COVID-19 and Brexit, however, there was a shortage of HGV drivers in the United Kingdom. By 2020, there will be a shortage of 60,000 HGV drivers. There is no doubt that COVID-19 and the UK's withdrawal from the EU played a role, but the business's retention rate has been a source of concern. The majority of HGV drivers retire before the age of 45. In 2020, only 32% of under-45-year-old HGV licence holders will still possess their licences and credentials, and only 19% will be professional drivers. The remaining players left the pitch entirely</a:t>
            </a:r>
            <a:r>
              <a:rPr lang="en-US" altLang="zh-CN">
                <a:latin typeface="Times New Roman" panose="02020603050405020304" charset="0"/>
                <a:cs typeface="Times New Roman" panose="02020603050405020304" charset="0"/>
              </a:rPr>
              <a:t>[2].</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939800" y="1592580"/>
            <a:ext cx="10865485" cy="3138170"/>
          </a:xfrm>
          <a:prstGeom prst="rect">
            <a:avLst/>
          </a:prstGeom>
          <a:noFill/>
        </p:spPr>
        <p:txBody>
          <a:bodyPr wrap="square" rtlCol="0">
            <a:spAutoFit/>
          </a:bodyPr>
          <a:p>
            <a:pPr algn="just"/>
            <a:r>
              <a:rPr>
                <a:latin typeface="Times New Roman" panose="02020603050405020304" charset="0"/>
                <a:cs typeface="Times New Roman" panose="02020603050405020304" charset="0"/>
              </a:rPr>
              <a:t>Recent years have seen a decline in the number of available drivers, and the driver scarcity has reached catastrophic proportions. Traditional strategies, such as wage increases, have failed to attract and retain chauffeurs. Understanding the altering dynamics of the workforce is crucial, and recruitment and retention strategies must be adjusted accordingly. To resolve the driver shortage, a comprehensive strategy beyond pay increases alone is required. Comprehending shifting workforce demographics, updating corporate strategies to attract and retain a younger, more diverse talent pool, and fostering career advancement and job satisfaction are required. By addressing these variables, companies can avoid driver shortages and ensure a steady supply of competent drivers. Additionally, as businesses strive to maintain a competitive advantage, it becomes increasingly important to retain talented employees. In order to surmount these obstacles, businesses must take strategic measures to address the driver shortage and improve employee retention. Four techniques are suggested to alleviate the chauffeur shortage and boost employee retention.</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r>
              <a:rPr lang="en-GB" sz="3555" dirty="0">
                <a:solidFill>
                  <a:srgbClr val="000000"/>
                </a:solidFill>
                <a:effectLst/>
                <a:latin typeface="Times New Roman" panose="02020603050405020304" charset="0"/>
                <a:cs typeface="Times New Roman" panose="02020603050405020304" charset="0"/>
                <a:sym typeface="+mn-ea"/>
              </a:rPr>
              <a:t>​</a:t>
            </a:r>
            <a:r>
              <a:rPr lang="en-GB" sz="3555" b="0" i="0" dirty="0">
                <a:solidFill>
                  <a:srgbClr val="000000"/>
                </a:solidFill>
                <a:effectLst/>
                <a:latin typeface="Times New Roman" panose="02020603050405020304" charset="0"/>
                <a:cs typeface="Times New Roman" panose="02020603050405020304" charset="0"/>
              </a:rPr>
              <a:t>​</a:t>
            </a:r>
            <a:endParaRPr lang="en-GB" sz="3555"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749935" y="1339850"/>
            <a:ext cx="11097260" cy="3138170"/>
          </a:xfrm>
          <a:prstGeom prst="rect">
            <a:avLst/>
          </a:prstGeom>
          <a:noFill/>
        </p:spPr>
        <p:txBody>
          <a:bodyPr wrap="square" rtlCol="0">
            <a:spAutoFit/>
          </a:bodyPr>
          <a:p>
            <a:pPr marL="285750" indent="-285750">
              <a:buFont typeface="Arial" panose="020B0604020202020204" pitchFamily="34" charset="0"/>
              <a:buChar char="•"/>
            </a:pPr>
            <a:r>
              <a:rPr lang="en-US" altLang="zh-CN">
                <a:latin typeface="Times New Roman" panose="02020603050405020304" charset="0"/>
                <a:cs typeface="Times New Roman" panose="02020603050405020304" charset="0"/>
              </a:rPr>
              <a:t>Improving working conditions</a:t>
            </a:r>
            <a:endParaRPr lang="en-US" altLang="zh-CN">
              <a:latin typeface="Times New Roman" panose="02020603050405020304" charset="0"/>
              <a:cs typeface="Times New Roman" panose="02020603050405020304" charset="0"/>
            </a:endParaRPr>
          </a:p>
          <a:p>
            <a:pPr indent="0">
              <a:buFont typeface="Arial" panose="020B0604020202020204" pitchFamily="34" charset="0"/>
              <a:buNone/>
            </a:pPr>
            <a:endParaRPr lang="en-US" altLang="zh-CN">
              <a:latin typeface="Times New Roman" panose="02020603050405020304" charset="0"/>
              <a:cs typeface="Times New Roman" panose="02020603050405020304" charset="0"/>
            </a:endParaRPr>
          </a:p>
          <a:p>
            <a:pPr indent="0" algn="just">
              <a:buFont typeface="Arial" panose="020B0604020202020204" pitchFamily="34" charset="0"/>
              <a:buNone/>
            </a:pPr>
            <a:r>
              <a:rPr lang="en-US" altLang="zh-CN">
                <a:latin typeface="Times New Roman" panose="02020603050405020304" charset="0"/>
                <a:cs typeface="Times New Roman" panose="02020603050405020304" charset="0"/>
              </a:rPr>
              <a:t>Enhance the physical environment by providing comfortable break-out areas, spotless restrooms, and suitable workstations. Ensure that work areas have adequate ventilation, illumination, and temperature control in order to create a welcoming and comfortable atmosphere. Consider investing in ergonomic furniture and equipment to reduce injuries and discomfort at work. Analyse our current health and safety procedures in depth and identify improvement areas. Conduct regular training sessions and seminars on safety practises, including the proper use of equipment, accident avoidance, and ergonomics. Ensure that every employee has access to the necessary personal protective equipment and safety equipment. Use flexible scheduling alternatives, such as movable schedules, shortened workweeks, and remote work, whenever possible. Encourage staff members to take vacations and breaks to prevent fatigue and promote a work-life balance. Establish a transparent overtime policy and ensure that overtime is compensated equitably.</a:t>
            </a:r>
            <a:endParaRPr lang="en-US" altLang="zh-CN">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r>
              <a:rPr lang="en-GB" sz="3555" dirty="0">
                <a:solidFill>
                  <a:srgbClr val="000000"/>
                </a:solidFill>
                <a:effectLst/>
                <a:latin typeface="Times New Roman" panose="02020603050405020304" charset="0"/>
                <a:cs typeface="Times New Roman" panose="02020603050405020304" charset="0"/>
                <a:sym typeface="+mn-ea"/>
              </a:rPr>
              <a:t>​</a:t>
            </a:r>
            <a:r>
              <a:rPr lang="en-GB" sz="3555" dirty="0">
                <a:solidFill>
                  <a:srgbClr val="000000"/>
                </a:solidFill>
                <a:effectLst/>
                <a:latin typeface="Times New Roman" panose="02020603050405020304" charset="0"/>
                <a:cs typeface="Times New Roman" panose="02020603050405020304" charset="0"/>
                <a:sym typeface="+mn-ea"/>
              </a:rPr>
              <a:t>​</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588645" y="1627505"/>
            <a:ext cx="11047730" cy="3692525"/>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Competitive remuneration and benefits</a:t>
            </a:r>
            <a:endParaRPr lang="zh-CN" altLang="en-US"/>
          </a:p>
          <a:p>
            <a:pPr indent="0">
              <a:buFont typeface="Arial" panose="020B0604020202020204" pitchFamily="34" charset="0"/>
              <a:buNone/>
            </a:pPr>
            <a:endParaRPr lang="zh-CN" altLang="en-US"/>
          </a:p>
          <a:p>
            <a:pPr algn="just"/>
            <a:r>
              <a:rPr lang="zh-CN" altLang="en-US">
                <a:latin typeface="Times New Roman" panose="02020603050405020304" charset="0"/>
                <a:cs typeface="Times New Roman" panose="02020603050405020304" charset="0"/>
              </a:rPr>
              <a:t>Conduct a comprehensive analysis of the market pay for analogous positions in the logistics industry. To ensure our competitiveness, we compare our compensation packages to market standards and those of our competitors. To ensure fairness and keep up with market developments, we consistently review and revise our pay scales. Establish base salaries that are competitive and take into account the skills, experience, and responsibilities of each employee. Utilise merit pay increases, incentives, and commissions as part of performance-based pay structures to recognise and motivate exceptional work. The criteria for evaluating performance should be made explicit, and awards should be linked directly to individual and team achievements. Offer a variety of benefits that extend beyond the essentials of healthcare. Include additional benefits such as disability insurance, dental and vision insurance, etc. To assist your employees' long-term financial security, offer retirement plans such as pension plans. Consider additional benefits, such as health insurance, flexible spending accounts, and employee assistance programmes, to meet the diverse needs of employees.</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r>
              <a:rPr lang="en-GB" sz="3555" dirty="0">
                <a:solidFill>
                  <a:srgbClr val="000000"/>
                </a:solidFill>
                <a:effectLst/>
                <a:latin typeface="Times New Roman" panose="02020603050405020304" charset="0"/>
                <a:cs typeface="Times New Roman" panose="02020603050405020304" charset="0"/>
                <a:sym typeface="+mn-ea"/>
              </a:rPr>
              <a:t>​​</a:t>
            </a:r>
            <a:r>
              <a:rPr lang="en-GB" dirty="0">
                <a:solidFill>
                  <a:srgbClr val="000000"/>
                </a:solidFill>
                <a:effectLst/>
                <a:latin typeface="Calibri Light" panose="020F0302020204030204" pitchFamily="34" charset="0"/>
                <a:sym typeface="+mn-ea"/>
              </a:rPr>
              <a:t>​</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616585" y="1691005"/>
            <a:ext cx="10977880" cy="3969385"/>
          </a:xfrm>
          <a:prstGeom prst="rect">
            <a:avLst/>
          </a:prstGeom>
          <a:noFill/>
        </p:spPr>
        <p:txBody>
          <a:bodyPr wrap="square" rtlCol="0">
            <a:spAutoFit/>
          </a:bodyPr>
          <a:p>
            <a:pPr marL="285750" lvl="0" indent="-285750">
              <a:buFont typeface="Arial" panose="020B0604020202020204" pitchFamily="34" charset="0"/>
              <a:buChar char="•"/>
            </a:pPr>
            <a:r>
              <a:rPr lang="zh-CN" altLang="en-US">
                <a:latin typeface="Times New Roman" panose="02020603050405020304" charset="0"/>
                <a:cs typeface="Times New Roman" panose="02020603050405020304" charset="0"/>
              </a:rPr>
              <a:t>Staff engagement and recognition</a:t>
            </a:r>
            <a:endParaRPr lang="zh-CN" altLang="en-US"/>
          </a:p>
          <a:p>
            <a:pPr lvl="0" indent="0">
              <a:buFont typeface="Arial" panose="020B0604020202020204" pitchFamily="34" charset="0"/>
              <a:buNone/>
            </a:pPr>
            <a:endParaRPr lang="zh-CN" altLang="en-US"/>
          </a:p>
          <a:p>
            <a:pPr lvl="0" indent="0" algn="just">
              <a:buFont typeface="Arial" panose="020B0604020202020204" pitchFamily="34" charset="0"/>
              <a:buNone/>
            </a:pPr>
            <a:r>
              <a:rPr lang="zh-CN" altLang="en-US">
                <a:latin typeface="Times New Roman" panose="02020603050405020304" charset="0"/>
                <a:cs typeface="Times New Roman" panose="02020603050405020304" charset="0"/>
              </a:rPr>
              <a:t>Through training programmes, mentoring, and employment rotations, the organisation can provide opportunities for professional growth and advancement. By providing educational assistance, certification, and opportunities for outside training, support employees' career goals. Implement a well-structured employee appreciation programme that recognises and rewards outstanding performance, accomplishments, and contributions. Provide a variety of recognition categories, including individual, team, and departmental recognition, so that every employee has the opportunity to be recognised. Use a variety of recognition techniques, including verbal praise, written acknowledgment, certificates, and announcements, to reinforce positive behaviour. Create channels of communication that are visible and accessible, such as regular team meetings, idea receptacles, mechanisms for anonymous feedback, etc. Encourage bidirectional communication between management and employees to ensure that their opinions are valued and their voices are heard. To promote a culture of trust and cooperation, it is important to actively respond to employee feedback and address concerns promptly. Managers and leaders must interact directly with employees to provide support, direction, and direction.</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i="0" dirty="0">
                <a:solidFill>
                  <a:srgbClr val="000000"/>
                </a:solidFill>
                <a:effectLst/>
                <a:latin typeface="Calibri Light" panose="020F0302020204030204" pitchFamily="34" charset="0"/>
              </a:rPr>
              <a:t>​</a:t>
            </a:r>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r>
              <a:rPr lang="en-GB" sz="3555" dirty="0">
                <a:solidFill>
                  <a:srgbClr val="000000"/>
                </a:solidFill>
                <a:effectLst/>
                <a:latin typeface="Times New Roman" panose="02020603050405020304" charset="0"/>
                <a:cs typeface="Times New Roman" panose="02020603050405020304" charset="0"/>
                <a:sym typeface="+mn-ea"/>
              </a:rPr>
              <a:t>​​</a:t>
            </a:r>
            <a:r>
              <a:rPr lang="en-GB" dirty="0">
                <a:solidFill>
                  <a:srgbClr val="000000"/>
                </a:solidFill>
                <a:effectLst/>
                <a:latin typeface="Calibri Light" panose="020F0302020204030204" pitchFamily="34" charset="0"/>
                <a:sym typeface="+mn-ea"/>
              </a:rPr>
              <a:t>​</a:t>
            </a:r>
            <a:r>
              <a:rPr lang="en-GB" dirty="0">
                <a:solidFill>
                  <a:srgbClr val="000000"/>
                </a:solidFill>
                <a:effectLst/>
                <a:latin typeface="Calibri Light" panose="020F0302020204030204" pitchFamily="34" charset="0"/>
                <a:sym typeface="+mn-ea"/>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560705" y="1697990"/>
            <a:ext cx="11083290" cy="3692525"/>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Recruitment and employment</a:t>
            </a:r>
            <a:endParaRPr lang="zh-CN" altLang="en-US">
              <a:latin typeface="Times New Roman" panose="02020603050405020304" charset="0"/>
              <a:cs typeface="Times New Roman" panose="02020603050405020304" charset="0"/>
            </a:endParaRPr>
          </a:p>
          <a:p>
            <a:pPr indent="0">
              <a:buFont typeface="Arial" panose="020B0604020202020204" pitchFamily="34" charset="0"/>
              <a:buNone/>
            </a:pPr>
            <a:endParaRPr lang="zh-CN" altLang="en-US"/>
          </a:p>
          <a:p>
            <a:pPr indent="0" algn="just">
              <a:buFont typeface="Arial" panose="020B0604020202020204" pitchFamily="34" charset="0"/>
              <a:buNone/>
            </a:pPr>
            <a:r>
              <a:rPr lang="zh-CN" altLang="en-US">
                <a:latin typeface="Times New Roman" panose="02020603050405020304" charset="0"/>
                <a:cs typeface="Times New Roman" panose="02020603050405020304" charset="0"/>
              </a:rPr>
              <a:t>Businesses should aggressively pursue prospective applicants via a variety of media. This may involve collaborating with driving schools, attending career fairs and business events, utilising online employment boards and social media, and establishing relationships in the community. It is possible to reach individuals interested in a trucking profession through targeted recruitment activities. If diversity and inclusion are actively promoted during the recruiting process, more candidates may apply. Employers should actively seek opportunities to employ drivers from diverse backgrounds, such as women, veterans, and underserved communities. The retention of chauffeurs and their job satisfaction can be enhanced by fostering an inclusive and welcoming workplace. To attract and retain chauffeurs, a comprehensive training and development programme must be implemented. Companies can offer exceptional training programmes that emphasise compliance, safety, and industry-specific competencies. Utilising opportunities for ongoing professional development, such as specialised training and advanced certifications, drivers can also advance their careers and enhance their skills.</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ea typeface="+mn-ea"/>
                <a:cs typeface="Times New Roman" panose="02020603050405020304" charset="0"/>
                <a:sym typeface="+mn-ea"/>
              </a:rPr>
              <a:t>Decarbonising the Fleet</a:t>
            </a:r>
            <a:r>
              <a:rPr lang="en-GB" sz="3200" b="0" i="0" dirty="0">
                <a:solidFill>
                  <a:srgbClr val="000000"/>
                </a:solidFill>
                <a:effectLst/>
                <a:latin typeface="Times New Roman" panose="02020603050405020304" charset="0"/>
                <a:cs typeface="Times New Roman" panose="02020603050405020304" charset="0"/>
              </a:rPr>
              <a:t>​</a:t>
            </a:r>
            <a:endParaRPr lang="en-GB" sz="3200"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pic>
        <p:nvPicPr>
          <p:cNvPr id="6" name="图片 5"/>
          <p:cNvPicPr>
            <a:picLocks noChangeAspect="1"/>
          </p:cNvPicPr>
          <p:nvPr/>
        </p:nvPicPr>
        <p:blipFill>
          <a:blip r:embed="rId1"/>
          <a:stretch>
            <a:fillRect/>
          </a:stretch>
        </p:blipFill>
        <p:spPr>
          <a:xfrm>
            <a:off x="6983730" y="1062990"/>
            <a:ext cx="4686300" cy="4071620"/>
          </a:xfrm>
          <a:prstGeom prst="rect">
            <a:avLst/>
          </a:prstGeom>
        </p:spPr>
      </p:pic>
      <p:sp>
        <p:nvSpPr>
          <p:cNvPr id="7" name="文本框 6"/>
          <p:cNvSpPr txBox="1"/>
          <p:nvPr/>
        </p:nvSpPr>
        <p:spPr>
          <a:xfrm>
            <a:off x="167640" y="1080135"/>
            <a:ext cx="6604635" cy="4246245"/>
          </a:xfrm>
          <a:prstGeom prst="rect">
            <a:avLst/>
          </a:prstGeom>
          <a:noFill/>
        </p:spPr>
        <p:txBody>
          <a:bodyPr wrap="square" rtlCol="0">
            <a:spAutoFit/>
          </a:bodyPr>
          <a:p>
            <a:pPr algn="just"/>
            <a:r>
              <a:rPr>
                <a:latin typeface="Times New Roman" panose="02020603050405020304" charset="0"/>
                <a:cs typeface="Times New Roman" panose="02020603050405020304" charset="0"/>
              </a:rPr>
              <a:t>Decarbonization of a fleet enhances brand equity, safeguards a company's operations from regulatory changes, and contributes to climate change mitigation. Approximately 14% of the world's carbon emissions are attributable to road transport; this percentage increases to 16% when logistics emissions are considered. Transport of products is expected to contribute 22% of global carbon emissions by 2050. As global temperatures increase, the time to halt climate change is running out. Transportation follows the internal combustion engine (ICE) as the second largest industrial source of greenhouse gas emissions. This is in part because electrification is unquestionable from a climate standpoint. In fact, 15% of the emissions reductions required to keep global warming below 1.5°C will be attained by 2030 due to a fully electrified global transportation system[3]. I will describe what can be done immediately and in the future to address this issue.</a:t>
            </a:r>
            <a:endParaRPr>
              <a:latin typeface="Times New Roman" panose="02020603050405020304" charset="0"/>
              <a:cs typeface="Times New Roman" panose="02020603050405020304" charset="0"/>
            </a:endParaRPr>
          </a:p>
        </p:txBody>
      </p:sp>
      <p:sp>
        <p:nvSpPr>
          <p:cNvPr id="8" name="文本框 7"/>
          <p:cNvSpPr txBox="1"/>
          <p:nvPr/>
        </p:nvSpPr>
        <p:spPr>
          <a:xfrm>
            <a:off x="6976110" y="5270500"/>
            <a:ext cx="4702810" cy="368300"/>
          </a:xfrm>
          <a:prstGeom prst="rect">
            <a:avLst/>
          </a:prstGeom>
          <a:noFill/>
        </p:spPr>
        <p:txBody>
          <a:bodyPr wrap="square" rtlCol="0">
            <a:spAutoFit/>
          </a:bodyPr>
          <a:p>
            <a:pPr algn="ctr"/>
            <a:r>
              <a:rPr lang="en-US" altLang="zh-CN">
                <a:latin typeface="Times New Roman" panose="02020603050405020304" charset="0"/>
                <a:cs typeface="Times New Roman" panose="02020603050405020304" charset="0"/>
              </a:rPr>
              <a:t>Figure 2: Global carbon emissions[4]</a:t>
            </a:r>
            <a:endParaRPr lang="en-US" altLang="zh-CN">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cs typeface="Times New Roman" panose="02020603050405020304" charset="0"/>
                <a:sym typeface="+mn-ea"/>
              </a:rPr>
              <a:t>Short-Term Decarbonisation</a:t>
            </a:r>
            <a:r>
              <a:rPr lang="en-GB" sz="3200" b="0" i="0" dirty="0">
                <a:solidFill>
                  <a:srgbClr val="000000"/>
                </a:solidFill>
                <a:effectLst/>
                <a:latin typeface="Times New Roman" panose="02020603050405020304" charset="0"/>
                <a:cs typeface="Times New Roman" panose="02020603050405020304" charset="0"/>
              </a:rPr>
              <a:t>​</a:t>
            </a:r>
            <a:endParaRPr lang="en-GB" sz="3200"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5" name="文本框 4"/>
          <p:cNvSpPr txBox="1"/>
          <p:nvPr/>
        </p:nvSpPr>
        <p:spPr>
          <a:xfrm>
            <a:off x="630555" y="1234440"/>
            <a:ext cx="10956925" cy="2861310"/>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Fuel-Efficient Driving</a:t>
            </a:r>
            <a:endParaRPr lang="zh-CN" altLang="en-US">
              <a:latin typeface="Times New Roman" panose="02020603050405020304" charset="0"/>
              <a:cs typeface="Times New Roman" panose="02020603050405020304" charset="0"/>
            </a:endParaRPr>
          </a:p>
          <a:p>
            <a:pPr indent="0">
              <a:buFont typeface="Arial" panose="020B0604020202020204" pitchFamily="34" charset="0"/>
              <a:buNone/>
            </a:pPr>
            <a:endParaRPr lang="zh-CN" altLang="en-US">
              <a:latin typeface="Times New Roman" panose="02020603050405020304" charset="0"/>
              <a:cs typeface="Times New Roman" panose="02020603050405020304" charset="0"/>
            </a:endParaRPr>
          </a:p>
          <a:p>
            <a:pPr indent="0" algn="just">
              <a:buFont typeface="Arial" panose="020B0604020202020204" pitchFamily="34" charset="0"/>
              <a:buNone/>
            </a:pPr>
            <a:r>
              <a:rPr lang="zh-CN" altLang="en-US">
                <a:latin typeface="Times New Roman" panose="02020603050405020304" charset="0"/>
                <a:cs typeface="Times New Roman" panose="02020603050405020304" charset="0"/>
              </a:rPr>
              <a:t>Using fuel-efficient transportation techniques can significantly reduce fuel consumption and pollution. Encourage motorists to avoid sudden acceleration and heavy braking, and to accelerate and decelerate progressively. Maintaining a constant speed can increase fuel efficiency. Use planning and scheduling software to optimise routes and reduce unnecessary mileage and fuel consumption. Consider variables such as traffic, road conditions, and congestion in order to determine the most expedient route. Emphasise the importance of reducing inactivity. Encourage drivers to power off their engines during lengthy periods of inactivity, such as loading and unloading. Inform drivers of the benefits of travelling as quickly as possible to conserve fuel. Use the cruise control on highways to maintain a constant speed and reduce idle.</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cs typeface="Times New Roman" panose="02020603050405020304" charset="0"/>
                <a:sym typeface="+mn-ea"/>
              </a:rPr>
              <a:t>Short-Term Decarbonisation</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595630" y="1353820"/>
            <a:ext cx="11230610" cy="2861310"/>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Regular Maintenance</a:t>
            </a:r>
            <a:endParaRPr lang="zh-CN" altLang="en-US">
              <a:latin typeface="Times New Roman" panose="02020603050405020304" charset="0"/>
              <a:cs typeface="Times New Roman" panose="02020603050405020304" charset="0"/>
            </a:endParaRPr>
          </a:p>
          <a:p>
            <a:pPr indent="0">
              <a:buFont typeface="Arial" panose="020B0604020202020204" pitchFamily="34" charset="0"/>
              <a:buNone/>
            </a:pPr>
            <a:endParaRPr lang="zh-CN" altLang="en-US">
              <a:latin typeface="Times New Roman" panose="02020603050405020304" charset="0"/>
              <a:cs typeface="Times New Roman" panose="02020603050405020304" charset="0"/>
            </a:endParaRPr>
          </a:p>
          <a:p>
            <a:pPr indent="0" algn="just">
              <a:buFont typeface="Arial" panose="020B0604020202020204" pitchFamily="34" charset="0"/>
              <a:buNone/>
            </a:pPr>
            <a:r>
              <a:rPr lang="zh-CN" altLang="en-US">
                <a:latin typeface="Times New Roman" panose="02020603050405020304" charset="0"/>
                <a:cs typeface="Times New Roman" panose="02020603050405020304" charset="0"/>
              </a:rPr>
              <a:t>To maximise performance, minimise emissions, and improve fuel efficiency, regular vehicle maintenance is crucial. Schedule routine engine tune-ups to obtain the best possible fuel economy and combustion. Replacement of spark plugs, cleansing of the injectors, and inspection of the ignition timing are three essential maintenance procedures. According to the manufacturer's instructions, the air filter should be replaced. Cleaning the air filter has the advantages of enhancing ventilation, preventing obstructions, and boosting fuel economy. Tyre pressure should be tested frequently and maintained at the specified level. Underinflated tyres have greater rolling resistance, which reduces fuel economy. Regularly inspect and replace fluids including coolant, gearbox fluid, and oil per the manufacturer's instructions. Clean fluids in the proper quantities improve engine performance and reduce unnecessary strain.</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ea typeface="+mn-ea"/>
                <a:cs typeface="Times New Roman" panose="02020603050405020304" charset="0"/>
                <a:sym typeface="+mn-ea"/>
              </a:rPr>
              <a:t>Long-term Decarbonisation</a:t>
            </a:r>
            <a:endParaRPr lang="en-GB" sz="3200" dirty="0">
              <a:latin typeface="Times New Roman" panose="02020603050405020304" charset="0"/>
              <a:ea typeface="+mn-ea"/>
              <a:cs typeface="Times New Roman" panose="02020603050405020304" charset="0"/>
              <a:sym typeface="+mn-ea"/>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525780" y="1353820"/>
            <a:ext cx="11391900" cy="3415030"/>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Fleet Electrification</a:t>
            </a:r>
            <a:endParaRPr lang="zh-CN" altLang="en-US">
              <a:latin typeface="Times New Roman" panose="02020603050405020304" charset="0"/>
              <a:cs typeface="Times New Roman" panose="02020603050405020304" charset="0"/>
            </a:endParaRPr>
          </a:p>
          <a:p>
            <a:pPr indent="0">
              <a:buFont typeface="Arial" panose="020B0604020202020204" pitchFamily="34" charset="0"/>
              <a:buNone/>
            </a:pPr>
            <a:endParaRPr lang="zh-CN" altLang="en-US">
              <a:latin typeface="Times New Roman" panose="02020603050405020304" charset="0"/>
              <a:cs typeface="Times New Roman" panose="02020603050405020304" charset="0"/>
            </a:endParaRPr>
          </a:p>
          <a:p>
            <a:pPr indent="0" algn="just">
              <a:buFont typeface="Arial" panose="020B0604020202020204" pitchFamily="34" charset="0"/>
              <a:buNone/>
            </a:pPr>
            <a:r>
              <a:rPr lang="zh-CN" altLang="en-US">
                <a:latin typeface="Times New Roman" panose="02020603050405020304" charset="0"/>
                <a:cs typeface="Times New Roman" panose="02020603050405020304" charset="0"/>
              </a:rPr>
              <a:t>Conduct a comprehensive fleet analysis to determine the viability and prospective benefits of switching to electric vehicles. Establish a timeline, milestones, and objectives for the electrification of the fleet in a transition plan that is clear and unambiguous. Determine key performance indicators (KPIs) to measure the progress and success of the transition. Investigate alternative automobiles, charging infrastructure, and maintenance support by collaborating with reputable EV manufacturers and suppliers. Communicate with manufacturers to learn about forthcoming product releases and enhancements and to stay apprised of EV technology. Establish a strategic plan for the installation of charging stations at our locations based on an assessment of the infrastructure requirements of the fleet. Determine the optimal combination of sluggish, fast, and rapid chargers to accommodate a variety of automobile models and charging needs. Investigate collaborations with utilities and companies that provide charging infrastructure in order to benefit from their experience and earn incentives or rebates.</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ea typeface="+mn-ea"/>
                <a:cs typeface="Times New Roman" panose="02020603050405020304" charset="0"/>
                <a:sym typeface="+mn-ea"/>
              </a:rPr>
              <a:t>Long-term Decarbonisation</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721995" y="1459230"/>
            <a:ext cx="11040745" cy="4246245"/>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Alternative Fuels and Energy Sources</a:t>
            </a:r>
            <a:endParaRPr lang="zh-CN" altLang="en-US">
              <a:latin typeface="Times New Roman" panose="02020603050405020304" charset="0"/>
              <a:cs typeface="Times New Roman" panose="02020603050405020304" charset="0"/>
            </a:endParaRPr>
          </a:p>
          <a:p>
            <a:pPr marL="285750" indent="-285750">
              <a:buFont typeface="Arial" panose="020B0604020202020204" pitchFamily="34" charset="0"/>
              <a:buChar char="•"/>
            </a:pPr>
            <a:endParaRPr lang="zh-CN" altLang="en-US">
              <a:latin typeface="Times New Roman" panose="02020603050405020304" charset="0"/>
              <a:cs typeface="Times New Roman" panose="02020603050405020304" charset="0"/>
            </a:endParaRPr>
          </a:p>
          <a:p>
            <a:pPr indent="0" algn="just">
              <a:buFont typeface="Arial" panose="020B0604020202020204" pitchFamily="34" charset="0"/>
              <a:buNone/>
            </a:pPr>
            <a:r>
              <a:rPr lang="zh-CN" altLang="en-US">
                <a:latin typeface="Times New Roman" panose="02020603050405020304" charset="0"/>
                <a:cs typeface="Times New Roman" panose="02020603050405020304" charset="0"/>
              </a:rPr>
              <a:t>Perform an exhaustive investigation and evaluation of the available alternative fuels and energy sources. Analyse the viability, benefits, and potential disadvantages of each alternative while considering its cost, infrastructure requirements, availability, and environmental impact. Perform an exhaustive investigation and evaluation of the available alternative fuels and energy sources. Analyse the viability, benefits, and potential disadvantages of each alternative while considering its cost, infrastructure requirements, availability, and environmental impact. Consider converting a portion of our fleet to compressed or liquefied natural gas (LNG)-powered vehicles. Evaluate the presence and accessibility of CNG and LNG refuelling stations in our operational areas to guarantee an efficient infrastructure for refuelling. Consider using hydrogen fuel cells as an alternative power source for certain categories of vehicles, such as heavy-duty trucks. Collaborating with hydrogen fuel cell manufacturers and infrastructure providers, evaluate the viability, the need for hydrogen refuelling infrastructure, and cost concerns. To generate electricity for our premises, we use a combination of solar cells and wind turbines. Evaluate the viability of on-site renewable energy generation and contemplate partnering with renewable energy suppliers in order to acquire sustainable energy for our operations.</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ea typeface="+mn-ea"/>
                <a:cs typeface="Times New Roman" panose="02020603050405020304" charset="0"/>
                <a:sym typeface="+mn-ea"/>
              </a:rPr>
              <a:t>Summary</a:t>
            </a:r>
            <a:r>
              <a:rPr lang="en-GB" sz="3200" b="0" i="0" dirty="0">
                <a:solidFill>
                  <a:srgbClr val="000000"/>
                </a:solidFill>
                <a:effectLst/>
                <a:latin typeface="Times New Roman" panose="02020603050405020304" charset="0"/>
                <a:cs typeface="Times New Roman" panose="02020603050405020304" charset="0"/>
              </a:rPr>
              <a:t>​</a:t>
            </a:r>
            <a:endParaRPr lang="en-GB" sz="3200"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666115" y="1627505"/>
            <a:ext cx="10822940" cy="2861310"/>
          </a:xfrm>
          <a:prstGeom prst="rect">
            <a:avLst/>
          </a:prstGeom>
          <a:noFill/>
        </p:spPr>
        <p:txBody>
          <a:bodyPr wrap="square" rtlCol="0">
            <a:spAutoFit/>
          </a:bodyPr>
          <a:p>
            <a:pPr algn="just"/>
            <a:r>
              <a:rPr lang="zh-CN" altLang="en-US">
                <a:latin typeface="Times New Roman" panose="02020603050405020304" charset="0"/>
                <a:cs typeface="Times New Roman" panose="02020603050405020304" charset="0"/>
              </a:rPr>
              <a:t>After analysing the causes of the driver scarcity, we proposed potential solutions. We analysed ways to increase employee retention. And proposed actions to decarbonize the fleet immediately and in the future.</a:t>
            </a:r>
            <a:endParaRPr lang="zh-CN" altLang="en-US">
              <a:latin typeface="Times New Roman" panose="02020603050405020304" charset="0"/>
              <a:cs typeface="Times New Roman" panose="02020603050405020304" charset="0"/>
            </a:endParaRPr>
          </a:p>
          <a:p>
            <a:pPr algn="just"/>
            <a:endParaRPr lang="zh-CN" altLang="en-US">
              <a:latin typeface="Times New Roman" panose="02020603050405020304" charset="0"/>
              <a:cs typeface="Times New Roman" panose="02020603050405020304" charset="0"/>
            </a:endParaRPr>
          </a:p>
          <a:p>
            <a:pPr marL="285750" indent="-285750" algn="just">
              <a:buFont typeface="Arial" panose="020B0604020202020204" pitchFamily="34" charset="0"/>
              <a:buChar char="•"/>
            </a:pPr>
            <a:r>
              <a:rPr lang="zh-CN" altLang="en-US">
                <a:latin typeface="Times New Roman" panose="02020603050405020304" charset="0"/>
                <a:cs typeface="Times New Roman" panose="02020603050405020304" charset="0"/>
              </a:rPr>
              <a:t>Companies can effectively increase employee retention by enhancing working conditions, competitive pay and benefits, employee engagement and recognition, recruiting and hiring, and increasing employee engagement and recognition.</a:t>
            </a:r>
            <a:endParaRPr lang="zh-CN" altLang="en-US">
              <a:latin typeface="Times New Roman" panose="02020603050405020304" charset="0"/>
              <a:cs typeface="Times New Roman" panose="02020603050405020304" charset="0"/>
            </a:endParaRPr>
          </a:p>
          <a:p>
            <a:pPr marL="285750" indent="-285750" algn="just">
              <a:buFont typeface="Arial" panose="020B0604020202020204" pitchFamily="34" charset="0"/>
              <a:buChar char="•"/>
            </a:pPr>
            <a:endParaRPr lang="zh-CN" altLang="en-US"/>
          </a:p>
          <a:p>
            <a:pPr marL="285750" indent="-285750" algn="just">
              <a:buFont typeface="Arial" panose="020B0604020202020204" pitchFamily="34" charset="0"/>
              <a:buChar char="•"/>
            </a:pPr>
            <a:r>
              <a:rPr lang="zh-CN" altLang="en-US">
                <a:latin typeface="Times New Roman" panose="02020603050405020304" charset="0"/>
                <a:cs typeface="Times New Roman" panose="02020603050405020304" charset="0"/>
                <a:sym typeface="+mn-ea"/>
              </a:rPr>
              <a:t>The company's current decarbonization programme consists of fuel-efficient transportation and routine maintenance, while its long-term decarbonization programme consists of alternative fuels and energy sources as well as fleet electrification.</a:t>
            </a:r>
            <a:endParaRPr lang="zh-CN" altLang="en-US">
              <a:latin typeface="Times New Roman" panose="02020603050405020304" charset="0"/>
              <a:cs typeface="Times New Roman" panose="02020603050405020304" charset="0"/>
              <a:sym typeface="+mn-ea"/>
            </a:endParaRPr>
          </a:p>
        </p:txBody>
      </p:sp>
    </p:spTree>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ea typeface="+mn-ea"/>
                <a:cs typeface="Times New Roman" panose="02020603050405020304" charset="0"/>
                <a:sym typeface="+mn-ea"/>
              </a:rPr>
              <a:t>References</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841375" y="1185545"/>
            <a:ext cx="10893425" cy="4246245"/>
          </a:xfrm>
          <a:prstGeom prst="rect">
            <a:avLst/>
          </a:prstGeom>
          <a:noFill/>
        </p:spPr>
        <p:txBody>
          <a:bodyPr wrap="square" rtlCol="0">
            <a:spAutoFit/>
          </a:bodyPr>
          <a:p>
            <a:r>
              <a:rPr lang="en-US" altLang="zh-CN">
                <a:latin typeface="Times New Roman" panose="02020603050405020304" charset="0"/>
                <a:cs typeface="Times New Roman" panose="02020603050405020304" charset="0"/>
              </a:rPr>
              <a:t>[1] </a:t>
            </a:r>
            <a:r>
              <a:rPr lang="zh-CN" altLang="en-US">
                <a:latin typeface="Times New Roman" panose="02020603050405020304" charset="0"/>
                <a:cs typeface="Times New Roman" panose="02020603050405020304" charset="0"/>
              </a:rPr>
              <a:t>Stocking, R. (2020). “Former Swift CEO: The driver shortage is back - but this time it’ s different”, CCJdigital. Available at:</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https://www.ccjdigital.com/business/article/14940119/innovative-solutions-for-combating-truck-driver-shortage (Accessed: 22 May 2023).</a:t>
            </a:r>
            <a:endParaRPr lang="zh-CN" altLang="en-US">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rPr>
              <a:t>[2] </a:t>
            </a:r>
            <a:r>
              <a:rPr lang="zh-CN" altLang="en-US">
                <a:latin typeface="Times New Roman" panose="02020603050405020304" charset="0"/>
                <a:cs typeface="Times New Roman" panose="02020603050405020304" charset="0"/>
              </a:rPr>
              <a:t>Smith, A., 2021. Pulling the cork out of the bottle. Reinforced Plastics, 65(6), pp.8-11.</a:t>
            </a:r>
            <a:endParaRPr lang="zh-CN" altLang="en-US">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rPr>
              <a:t>[3] </a:t>
            </a:r>
            <a:r>
              <a:rPr lang="zh-CN" altLang="en-US">
                <a:latin typeface="Times New Roman" panose="02020603050405020304" charset="0"/>
                <a:cs typeface="Times New Roman" panose="02020603050405020304" charset="0"/>
              </a:rPr>
              <a:t>Chauhan, S., Hans, M., Rittstieg, M. and Zafar, S. (2022). Available at: https://www.mckinsey.com/industries/automotive-and-assembly/our-insights/getting-to-carbon-free-commercial-fleets#/ (Accessed: 22 May 2023).</a:t>
            </a:r>
            <a:endParaRPr lang="zh-CN" altLang="en-US">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rPr>
              <a:t>[4] Danielis, R., Scorrano, M. and Giansoldati, M., 2022. Decarbonising transport in Europe: Trends, goals, policies and passenger car scenarios. Research in Transportation Economics, 91, p.101068.</a:t>
            </a:r>
            <a:endParaRPr lang="en-US" altLang="zh-CN">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a:spLocks noGrp="1" noRot="1" noChangeAspect="1" noMove="1" noResize="1" noEditPoints="1" noAdjustHandles="1" noChangeArrowheads="1" noChangeShapeType="1" noTextEdit="1"/>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Grp="1" noRot="1" noChangeAspect="1" noMove="1" noResize="1" noEditPoints="1" noAdjustHandles="1" noChangeArrowheads="1" noChangeShapeType="1" noCrop="1"/>
          </p:cNvPicPr>
          <p:nvPr/>
        </p:nvPicPr>
        <p:blipFill rotWithShape="1">
          <a:blip r:embed="rId1">
            <a:extLst>
              <a:ext uri="{28A0092B-C50C-407E-A947-70E740481C1C}">
                <a14:useLocalDpi xmlns:a14="http://schemas.microsoft.com/office/drawing/2010/main" val="0"/>
              </a:ext>
            </a:extLst>
          </a:blip>
          <a:srcRect t="1538" b="-1538"/>
          <a:stretch>
            <a:fillRect/>
          </a:stretch>
        </p:blipFill>
        <p:spPr bwMode="black">
          <a:xfrm>
            <a:off x="0" y="6126480"/>
            <a:ext cx="12192000" cy="742950"/>
          </a:xfrm>
          <a:prstGeom prst="rect">
            <a:avLst/>
          </a:prstGeom>
        </p:spPr>
      </p:pic>
      <p:cxnSp>
        <p:nvCxnSpPr>
          <p:cNvPr id="14" name="Straight Connector 13"/>
          <p:cNvCxnSpPr>
            <a:cxnSpLocks noGrp="1" noRot="1" noChangeAspect="1" noMove="1" noResize="1" noEditPoints="1" noAdjustHandles="1" noChangeArrowheads="1" noChangeShapeType="1"/>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cxnSpLocks noGrp="1" noRot="1" noChangeAspect="1" noMove="1" noResize="1" noEditPoints="1" noAdjustHandles="1" noChangeArrowheads="1" noChangeShapeType="1"/>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p:cNvSpPr>
            <a:spLocks noGrp="1" noRot="1" noChangeAspect="1" noMove="1" noResize="1" noEditPoints="1" noAdjustHandles="1" noChangeArrowheads="1" noChangeShapeType="1" noTextEdit="1"/>
          </p:cNvSpPr>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5" descr="Magnifying glass showing decling performance"/>
          <p:cNvPicPr>
            <a:picLocks noChangeAspect="1"/>
          </p:cNvPicPr>
          <p:nvPr/>
        </p:nvPicPr>
        <p:blipFill rotWithShape="1">
          <a:blip r:embed="rId2">
            <a:alphaModFix amt="50000"/>
          </a:blip>
          <a:srcRect t="1219" r="-1" b="14509"/>
          <a:stretch>
            <a:fillRect/>
          </a:stretch>
        </p:blipFill>
        <p:spPr>
          <a:xfrm>
            <a:off x="20" y="10"/>
            <a:ext cx="12191675" cy="6857990"/>
          </a:xfrm>
          <a:prstGeom prst="rect">
            <a:avLst/>
          </a:prstGeom>
        </p:spPr>
      </p:pic>
      <p:sp>
        <p:nvSpPr>
          <p:cNvPr id="4" name="Title 3"/>
          <p:cNvSpPr>
            <a:spLocks noGrp="1"/>
          </p:cNvSpPr>
          <p:nvPr>
            <p:ph type="title" idx="4294967295"/>
          </p:nvPr>
        </p:nvSpPr>
        <p:spPr>
          <a:xfrm>
            <a:off x="4976636" y="992221"/>
            <a:ext cx="6247308" cy="4873558"/>
          </a:xfrm>
        </p:spPr>
        <p:txBody>
          <a:bodyPr vert="horz" lIns="91440" tIns="45720" rIns="91440" bIns="0" rtlCol="0" anchor="ctr">
            <a:normAutofit/>
          </a:bodyPr>
          <a:lstStyle/>
          <a:p>
            <a:r>
              <a:rPr lang="en-US" sz="3000" dirty="0"/>
              <a:t>Thank for listening!</a:t>
            </a:r>
            <a:endParaRPr lang="en-US" sz="3000" dirty="0"/>
          </a:p>
        </p:txBody>
      </p:sp>
      <p:cxnSp>
        <p:nvCxnSpPr>
          <p:cNvPr id="20" name="Straight Connector 19"/>
          <p:cNvCxnSpPr>
            <a:cxnSpLocks noGrp="1" noRot="1" noChangeAspect="1" noMove="1" noResize="1" noEditPoints="1" noAdjustHandles="1" noChangeArrowheads="1" noChangeShapeType="1"/>
          </p:cNvCxnSpPr>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ags/tag4.xml><?xml version="1.0" encoding="utf-8"?>
<p:tagLst xmlns:p="http://schemas.openxmlformats.org/presentationml/2006/main">
  <p:tag name="KSO_WPP_MARK_KEY" val="2d6ce78f-a547-4fd6-b01f-1f47dc802a47"/>
  <p:tag name="COMMONDATA" val="eyJoZGlkIjoiMjk3YjczMWZkYjg1NzhkODY1ZGExZTkzMzRlMjY4OTUifQ=="/>
</p:tagLst>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
</file>

<file path=customXml/item2.xml>��
</file>

<file path=customXml/item3.xml>��
</file>

<file path=customXml/itemProps1.xml><?xml version="1.0" encoding="utf-8"?>
<ds:datastoreItem xmlns:ds="http://schemas.openxmlformats.org/officeDocument/2006/customXml" ds:itemID="{8F76D5BD-10F1-4BF6-A542-E8C96A40BD35}">
  <ds:schemaRefs/>
</ds:datastoreItem>
</file>

<file path=customXml/itemProps2.xml><?xml version="1.0" encoding="utf-8"?>
<ds:datastoreItem xmlns:ds="http://schemas.openxmlformats.org/officeDocument/2006/customXml" ds:itemID="{F9D7A882-B4F1-4C8A-8754-F8E954F94D12}">
  <ds:schemaRefs/>
</ds:datastoreItem>
</file>

<file path=customXml/itemProps3.xml><?xml version="1.0" encoding="utf-8"?>
<ds:datastoreItem xmlns:ds="http://schemas.openxmlformats.org/officeDocument/2006/customXml" ds:itemID="{EAB5E62B-4930-41A6-B84C-19D18B6063B8}">
  <ds:schemaRefs/>
</ds:datastoreItem>
</file>

<file path=docProps/app.xml><?xml version="1.0" encoding="utf-8"?>
<Properties xmlns="http://schemas.openxmlformats.org/officeDocument/2006/extended-properties" xmlns:vt="http://schemas.openxmlformats.org/officeDocument/2006/docPropsVTypes">
  <TotalTime>0</TotalTime>
  <Words>16205</Words>
  <Application>WPS 演示</Application>
  <PresentationFormat>宽屏</PresentationFormat>
  <Paragraphs>112</Paragraphs>
  <Slides>18</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18</vt:i4>
      </vt:variant>
    </vt:vector>
  </HeadingPairs>
  <TitlesOfParts>
    <vt:vector size="29" baseType="lpstr">
      <vt:lpstr>Arial</vt:lpstr>
      <vt:lpstr>宋体</vt:lpstr>
      <vt:lpstr>Wingdings</vt:lpstr>
      <vt:lpstr>Times New Roman</vt:lpstr>
      <vt:lpstr>Calibri Light</vt:lpstr>
      <vt:lpstr>微软雅黑</vt:lpstr>
      <vt:lpstr>Arial Unicode MS</vt:lpstr>
      <vt:lpstr>Myriad Pro</vt:lpstr>
      <vt:lpstr>Segoe Print</vt:lpstr>
      <vt:lpstr>Calibri</vt:lpstr>
      <vt:lpstr>UWTSD PPT Theme</vt:lpstr>
      <vt:lpstr>   Business Analysis and Planning  </vt:lpstr>
      <vt:lpstr>​</vt:lpstr>
      <vt:lpstr>Introduction​</vt:lpstr>
      <vt:lpstr>​Solutions for driver Shortages and Staff Retention</vt:lpstr>
      <vt:lpstr>​Solutions for driver Shortages and Staff Retention</vt:lpstr>
      <vt:lpstr>Solutions for driver Shortages and Staff Retention​</vt:lpstr>
      <vt:lpstr>Solutions for driver Shortages and Staff Retention​​</vt:lpstr>
      <vt:lpstr>Solutions for driver Shortages and Staff Retention​​​</vt:lpstr>
      <vt:lpstr>Solutions for driver Shortages and Staff Retention​​​​</vt:lpstr>
      <vt:lpstr>​Solutions for driver Shortages and Staff Retention​​​​</vt:lpstr>
      <vt:lpstr>Decarbonising the Fleet​</vt:lpstr>
      <vt:lpstr>Short-Term Decarbonisation​</vt:lpstr>
      <vt:lpstr>Short-Term Decarbonisation</vt:lpstr>
      <vt:lpstr>Long-term Decarbonisation</vt:lpstr>
      <vt:lpstr>Long-term Decarbonisation​</vt:lpstr>
      <vt:lpstr>Summary​</vt:lpstr>
      <vt:lpstr>References​</vt:lpstr>
      <vt:lpstr>Thank for listening!</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安然</cp:lastModifiedBy>
  <cp:revision>67</cp:revision>
  <dcterms:created xsi:type="dcterms:W3CDTF">2020-09-30T08:21:00Z</dcterms:created>
  <dcterms:modified xsi:type="dcterms:W3CDTF">2023-05-23T20:57:21Z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y fmtid="{D5CDD505-2E9C-101B-9397-08002B2CF9AE}" pid="3" name="ICV">
    <vt:lpwstr>EEE7E01EEB564B168D28C5F7C893EEC7_12</vt:lpwstr>
  </property>
  <property fmtid="{D5CDD505-2E9C-101B-9397-08002B2CF9AE}" pid="4" name="KSOProductBuildVer">
    <vt:lpwstr>2052-11.1.0.14309</vt:lpwstr>
  </property>
</Properties>
</file>