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8" r:id="rId2"/>
    <p:sldId id="318" r:id="rId3"/>
    <p:sldId id="313" r:id="rId4"/>
    <p:sldId id="286" r:id="rId5"/>
    <p:sldId id="287" r:id="rId6"/>
    <p:sldId id="289" r:id="rId7"/>
    <p:sldId id="299" r:id="rId8"/>
    <p:sldId id="296" r:id="rId9"/>
    <p:sldId id="314" r:id="rId10"/>
    <p:sldId id="315" r:id="rId11"/>
    <p:sldId id="316" r:id="rId12"/>
    <p:sldId id="317" r:id="rId13"/>
    <p:sldId id="319" r:id="rId14"/>
    <p:sldId id="297" r:id="rId15"/>
    <p:sldId id="298" r:id="rId16"/>
    <p:sldId id="291" r:id="rId17"/>
    <p:sldId id="292" r:id="rId18"/>
    <p:sldId id="293" r:id="rId19"/>
    <p:sldId id="294" r:id="rId20"/>
    <p:sldId id="295" r:id="rId21"/>
    <p:sldId id="300" r:id="rId22"/>
    <p:sldId id="301" r:id="rId23"/>
    <p:sldId id="305" r:id="rId24"/>
    <p:sldId id="304" r:id="rId25"/>
    <p:sldId id="312" r:id="rId26"/>
    <p:sldId id="311" r:id="rId27"/>
    <p:sldId id="307"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21" autoAdjust="0"/>
  </p:normalViewPr>
  <p:slideViewPr>
    <p:cSldViewPr>
      <p:cViewPr varScale="1">
        <p:scale>
          <a:sx n="49" d="100"/>
          <a:sy n="49" d="100"/>
        </p:scale>
        <p:origin x="1995" y="2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10/10/2017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06D7123D-D547-4A6B-961C-92C914327936}" type="datetimeFigureOut">
              <a:rPr lang="en-GB" smtClean="0"/>
              <a:t>10/10/2017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42950" indent="-285750" eaLnBrk="0" hangingPunct="0">
              <a:spcBef>
                <a:spcPct val="30000"/>
              </a:spcBef>
              <a:defRPr sz="1200">
                <a:solidFill>
                  <a:schemeClr val="tx1"/>
                </a:solidFill>
                <a:latin typeface="Arial" charset="0"/>
                <a:ea typeface="ＭＳ Ｐゴシック" pitchFamily="34" charset="-128"/>
              </a:defRPr>
            </a:lvl2pPr>
            <a:lvl3pPr marL="1143000" indent="-228600" eaLnBrk="0" hangingPunct="0">
              <a:spcBef>
                <a:spcPct val="30000"/>
              </a:spcBef>
              <a:defRPr sz="1200">
                <a:solidFill>
                  <a:schemeClr val="tx1"/>
                </a:solidFill>
                <a:latin typeface="Arial" charset="0"/>
                <a:ea typeface="ＭＳ Ｐゴシック" pitchFamily="34" charset="-128"/>
              </a:defRPr>
            </a:lvl3pPr>
            <a:lvl4pPr marL="1600200" indent="-228600" eaLnBrk="0" hangingPunct="0">
              <a:spcBef>
                <a:spcPct val="30000"/>
              </a:spcBef>
              <a:defRPr sz="1200">
                <a:solidFill>
                  <a:schemeClr val="tx1"/>
                </a:solidFill>
                <a:latin typeface="Arial" charset="0"/>
                <a:ea typeface="ＭＳ Ｐゴシック" pitchFamily="34" charset="-128"/>
              </a:defRPr>
            </a:lvl4pPr>
            <a:lvl5pPr marL="2057400" indent="-228600" eaLnBrk="0" hangingPunct="0">
              <a:spcBef>
                <a:spcPct val="30000"/>
              </a:spcBef>
              <a:defRPr sz="1200">
                <a:solidFill>
                  <a:schemeClr val="tx1"/>
                </a:solidFill>
                <a:latin typeface="Arial"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smtClean="0"/>
          </a:p>
        </p:txBody>
      </p:sp>
      <p:sp>
        <p:nvSpPr>
          <p:cNvPr id="19459" name="Rectangle 2"/>
          <p:cNvSpPr>
            <a:spLocks noGrp="1" noRot="1" noChangeAspect="1" noChangeArrowheads="1" noTextEdit="1"/>
          </p:cNvSpPr>
          <p:nvPr>
            <p:ph type="sldImg"/>
          </p:nvPr>
        </p:nvSpPr>
        <p:spPr>
          <a:xfrm>
            <a:off x="917575" y="744538"/>
            <a:ext cx="4962525" cy="3722687"/>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Staempfli</a:t>
            </a:r>
            <a:r>
              <a:rPr lang="en-GB" dirty="0" smtClean="0"/>
              <a:t> –</a:t>
            </a:r>
            <a:r>
              <a:rPr lang="en-GB" baseline="0" dirty="0" smtClean="0"/>
              <a:t> ‘key situations in social work’ reflection model</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2951782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1648312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DAE8B01-13C1-4097-A78E-AF3C4D3B43B9}" type="slidenum">
              <a:rPr lang="en-GB" altLang="en-US"/>
              <a:pPr eaLnBrk="1" hangingPunct="1">
                <a:spcBef>
                  <a:spcPct val="0"/>
                </a:spcBef>
              </a:pPr>
              <a:t>5</a:t>
            </a:fld>
            <a:endParaRPr lang="en-GB" altLang="en-US"/>
          </a:p>
        </p:txBody>
      </p:sp>
      <p:sp>
        <p:nvSpPr>
          <p:cNvPr id="37891" name="Rectangle 2"/>
          <p:cNvSpPr>
            <a:spLocks noGrp="1" noRot="1" noChangeAspect="1" noChangeArrowheads="1" noTextEdit="1"/>
          </p:cNvSpPr>
          <p:nvPr>
            <p:ph type="sldImg"/>
          </p:nvPr>
        </p:nvSpPr>
        <p:spPr>
          <a:xfrm>
            <a:off x="917575" y="744538"/>
            <a:ext cx="4962525" cy="3722687"/>
          </a:xfrm>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43800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248B50B-5EA3-4F44-9908-616282DA8DC3}" type="slidenum">
              <a:rPr lang="en-GB" altLang="en-US"/>
              <a:pPr eaLnBrk="1" hangingPunct="1">
                <a:spcBef>
                  <a:spcPct val="0"/>
                </a:spcBef>
              </a:pPr>
              <a:t>6</a:t>
            </a:fld>
            <a:endParaRPr lang="en-GB" altLang="en-US"/>
          </a:p>
        </p:txBody>
      </p:sp>
      <p:sp>
        <p:nvSpPr>
          <p:cNvPr id="39939" name="Rectangle 2"/>
          <p:cNvSpPr>
            <a:spLocks noGrp="1" noRot="1" noChangeAspect="1" noChangeArrowheads="1" noTextEdit="1"/>
          </p:cNvSpPr>
          <p:nvPr>
            <p:ph type="sldImg"/>
          </p:nvPr>
        </p:nvSpPr>
        <p:spPr>
          <a:xfrm>
            <a:off x="917575" y="744538"/>
            <a:ext cx="4962525" cy="3722687"/>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en-US" sz="800"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18736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28905522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a:t>
            </a:r>
            <a:r>
              <a:rPr lang="en-GB" baseline="0" dirty="0" smtClean="0"/>
              <a:t> do we need to share information?</a:t>
            </a:r>
          </a:p>
          <a:p>
            <a:endParaRPr lang="en-GB" baseline="0" dirty="0" smtClean="0"/>
          </a:p>
          <a:p>
            <a:r>
              <a:rPr lang="en-GB" baseline="0" dirty="0" smtClean="0"/>
              <a:t>Why is it important?</a:t>
            </a:r>
          </a:p>
          <a:p>
            <a:endParaRPr lang="en-GB" baseline="0" dirty="0" smtClean="0"/>
          </a:p>
          <a:p>
            <a:r>
              <a:rPr lang="en-GB" baseline="0" dirty="0" smtClean="0"/>
              <a:t>Talk through each of the points and how they relate to developing good practice</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8</a:t>
            </a:fld>
            <a:endParaRPr lang="en-GB"/>
          </a:p>
        </p:txBody>
      </p:sp>
    </p:spTree>
    <p:extLst>
      <p:ext uri="{BB962C8B-B14F-4D97-AF65-F5344CB8AC3E}">
        <p14:creationId xmlns:p14="http://schemas.microsoft.com/office/powerpoint/2010/main" val="2325560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some of the key elements to sharing information in a community of practice.</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958997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Mesmer-Magnus – consider the robustness of the study – data</a:t>
            </a:r>
            <a:r>
              <a:rPr lang="en-GB" baseline="0" dirty="0" smtClean="0"/>
              <a:t> from almost 5000 groups from 72 independent studies was analysed, information sharing positively predicted team performance, recognised within the study the impact of people on info sharing for example – pro social, self esteem, etc. this is explored further in</a:t>
            </a:r>
          </a:p>
          <a:p>
            <a:endParaRPr lang="en-GB" baseline="0" dirty="0" smtClean="0"/>
          </a:p>
          <a:p>
            <a:r>
              <a:rPr lang="en-GB" baseline="0" dirty="0" err="1" smtClean="0"/>
              <a:t>Steinel</a:t>
            </a:r>
            <a:r>
              <a:rPr lang="en-GB" baseline="0" dirty="0" smtClean="0"/>
              <a:t> et al. (2010) </a:t>
            </a:r>
            <a:r>
              <a:rPr lang="en-GB" baseline="0" dirty="0" err="1" smtClean="0"/>
              <a:t>steinel</a:t>
            </a:r>
            <a:r>
              <a:rPr lang="en-GB" baseline="0" dirty="0" smtClean="0"/>
              <a:t> et al. agree </a:t>
            </a:r>
            <a:r>
              <a:rPr lang="en-GB" baseline="0" dirty="0" err="1" smtClean="0"/>
              <a:t>thast</a:t>
            </a:r>
            <a:r>
              <a:rPr lang="en-GB" baseline="0" dirty="0" smtClean="0"/>
              <a:t> information sharing is crucial to group decision making but argue that it is a mixed motive conflict setting giving rise to motivated strategic behaviours – how much information an individual shares is dependant upon their motivation to do so.</a:t>
            </a:r>
          </a:p>
          <a:p>
            <a:endParaRPr lang="en-GB" baseline="0" dirty="0" smtClean="0"/>
          </a:p>
          <a:p>
            <a:r>
              <a:rPr lang="en-GB" baseline="0" dirty="0" smtClean="0"/>
              <a:t>This can be influenced by a number of things as mentioned on the previous slide…</a:t>
            </a:r>
          </a:p>
          <a:p>
            <a:endParaRPr lang="en-GB" baseline="0" dirty="0" smtClean="0"/>
          </a:p>
          <a:p>
            <a:r>
              <a:rPr lang="en-GB" baseline="0" dirty="0" smtClean="0"/>
              <a:t>Liou et al. (2016) considered this from an online forum perspective but the results have implications and considerations for any group – the issue of trust plays a key role in the sharing of information and forms a stage in their model of information sharing online, next slide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1543326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Note that the trust impacts before the personal motivation</a:t>
            </a:r>
            <a:r>
              <a:rPr lang="en-GB" baseline="0" dirty="0" smtClean="0"/>
              <a:t> factor and also the desire to give information is more significant than the desire to get</a:t>
            </a:r>
          </a:p>
          <a:p>
            <a:endParaRPr lang="en-GB" baseline="0" dirty="0" smtClean="0"/>
          </a:p>
          <a:p>
            <a:r>
              <a:rPr lang="en-GB" baseline="0" dirty="0" smtClean="0"/>
              <a:t>Tell them not to worry about the numbers on the diagram they are the statistical analysis results.</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1598640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Daniel et al. –</a:t>
            </a:r>
            <a:r>
              <a:rPr lang="en-GB" baseline="0" dirty="0" smtClean="0"/>
              <a:t> reflection is an ‘Unnatural’ process particularly on an online forum such as twitter, analysing preservice teachers approaches to collaborative reflections through peer reflection and critique. Although unnatural student teachers indicated a growing understanding of the importance of this reflection process on their career and personal development. </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599435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3172181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moving on now to how reflection works in a group, how important is trust here? Discuss</a:t>
            </a:r>
            <a:r>
              <a:rPr lang="en-GB" baseline="0" dirty="0" smtClean="0"/>
              <a:t> with them how comfortable they feel discussing weaknesses in their own practice with other people? How do we make this a fair and productive process?  - using models can support this process</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4277696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15</a:t>
            </a:fld>
            <a:endParaRPr lang="en-GB"/>
          </a:p>
        </p:txBody>
      </p:sp>
    </p:spTree>
    <p:extLst>
      <p:ext uri="{BB962C8B-B14F-4D97-AF65-F5344CB8AC3E}">
        <p14:creationId xmlns:p14="http://schemas.microsoft.com/office/powerpoint/2010/main" val="3135514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16</a:t>
            </a:fld>
            <a:endParaRPr lang="en-GB"/>
          </a:p>
        </p:txBody>
      </p:sp>
    </p:spTree>
    <p:extLst>
      <p:ext uri="{BB962C8B-B14F-4D97-AF65-F5344CB8AC3E}">
        <p14:creationId xmlns:p14="http://schemas.microsoft.com/office/powerpoint/2010/main" val="2141714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DB363345-414F-4955-8F6F-7C5A7E1CD6B1}" type="slidenum">
              <a:rPr lang="en-GB" altLang="en-US"/>
              <a:pPr eaLnBrk="1" hangingPunct="1">
                <a:spcBef>
                  <a:spcPct val="0"/>
                </a:spcBef>
              </a:pPr>
              <a:t>17</a:t>
            </a:fld>
            <a:endParaRPr lang="en-GB" altLang="en-US"/>
          </a:p>
        </p:txBody>
      </p:sp>
      <p:sp>
        <p:nvSpPr>
          <p:cNvPr id="38915" name="Rectangle 2"/>
          <p:cNvSpPr>
            <a:spLocks noGrp="1" noRot="1" noChangeAspect="1" noChangeArrowheads="1" noTextEdit="1"/>
          </p:cNvSpPr>
          <p:nvPr>
            <p:ph type="sldImg"/>
          </p:nvPr>
        </p:nvSpPr>
        <p:spPr>
          <a:xfrm>
            <a:off x="917575" y="744538"/>
            <a:ext cx="4962525" cy="3722687"/>
          </a:xfrm>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i="1" baseline="0" dirty="0" smtClean="0">
                <a:latin typeface="Arial" panose="020B0604020202020204" pitchFamily="34" charset="0"/>
                <a:ea typeface="ＭＳ Ｐゴシック" panose="020B0600070205080204" pitchFamily="34" charset="-128"/>
              </a:rPr>
              <a:t>.  </a:t>
            </a:r>
            <a:endParaRPr lang="cy-GB" altLang="en-US" i="1"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34853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18</a:t>
            </a:fld>
            <a:endParaRPr lang="en-GB"/>
          </a:p>
        </p:txBody>
      </p:sp>
    </p:spTree>
    <p:extLst>
      <p:ext uri="{BB962C8B-B14F-4D97-AF65-F5344CB8AC3E}">
        <p14:creationId xmlns:p14="http://schemas.microsoft.com/office/powerpoint/2010/main" val="2360066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https://www.bing.com/images/search?view=detailV2&amp;ccid=P0zZJwuW&amp;id=DF8A314F7CB7A436FE7959E103EF07E99AA9FA7F&amp;thid=OIP.P0zZJwuWdZownM6Pcob5GAEsDB&amp;q=six+thinking+hats+image&amp;simid=607997225527935411&amp;selectedIndex=18</a:t>
            </a:r>
          </a:p>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19</a:t>
            </a:fld>
            <a:endParaRPr lang="en-GB"/>
          </a:p>
        </p:txBody>
      </p:sp>
    </p:spTree>
    <p:extLst>
      <p:ext uri="{BB962C8B-B14F-4D97-AF65-F5344CB8AC3E}">
        <p14:creationId xmlns:p14="http://schemas.microsoft.com/office/powerpoint/2010/main" val="1203906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a:t>
            </a:r>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20</a:t>
            </a:fld>
            <a:endParaRPr lang="en-GB"/>
          </a:p>
        </p:txBody>
      </p:sp>
    </p:spTree>
    <p:extLst>
      <p:ext uri="{BB962C8B-B14F-4D97-AF65-F5344CB8AC3E}">
        <p14:creationId xmlns:p14="http://schemas.microsoft.com/office/powerpoint/2010/main" val="40848162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21</a:t>
            </a:fld>
            <a:endParaRPr lang="en-GB"/>
          </a:p>
        </p:txBody>
      </p:sp>
    </p:spTree>
    <p:extLst>
      <p:ext uri="{BB962C8B-B14F-4D97-AF65-F5344CB8AC3E}">
        <p14:creationId xmlns:p14="http://schemas.microsoft.com/office/powerpoint/2010/main" val="40018555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EF1B1BB3-E097-4A23-A1D0-2A682C1DADCC}" type="slidenum">
              <a:rPr lang="en-GB" smtClean="0"/>
              <a:t>22</a:t>
            </a:fld>
            <a:endParaRPr lang="en-GB"/>
          </a:p>
        </p:txBody>
      </p:sp>
    </p:spTree>
    <p:extLst>
      <p:ext uri="{BB962C8B-B14F-4D97-AF65-F5344CB8AC3E}">
        <p14:creationId xmlns:p14="http://schemas.microsoft.com/office/powerpoint/2010/main" val="23811221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23</a:t>
            </a:fld>
            <a:endParaRPr lang="en-GB"/>
          </a:p>
        </p:txBody>
      </p:sp>
    </p:spTree>
    <p:extLst>
      <p:ext uri="{BB962C8B-B14F-4D97-AF65-F5344CB8AC3E}">
        <p14:creationId xmlns:p14="http://schemas.microsoft.com/office/powerpoint/2010/main" val="31962826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24</a:t>
            </a:fld>
            <a:endParaRPr lang="en-GB"/>
          </a:p>
        </p:txBody>
      </p:sp>
    </p:spTree>
    <p:extLst>
      <p:ext uri="{BB962C8B-B14F-4D97-AF65-F5344CB8AC3E}">
        <p14:creationId xmlns:p14="http://schemas.microsoft.com/office/powerpoint/2010/main" val="22806496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25</a:t>
            </a:fld>
            <a:endParaRPr lang="en-GB"/>
          </a:p>
        </p:txBody>
      </p:sp>
    </p:spTree>
    <p:extLst>
      <p:ext uri="{BB962C8B-B14F-4D97-AF65-F5344CB8AC3E}">
        <p14:creationId xmlns:p14="http://schemas.microsoft.com/office/powerpoint/2010/main" val="24960029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26</a:t>
            </a:fld>
            <a:endParaRPr lang="en-GB"/>
          </a:p>
        </p:txBody>
      </p:sp>
    </p:spTree>
    <p:extLst>
      <p:ext uri="{BB962C8B-B14F-4D97-AF65-F5344CB8AC3E}">
        <p14:creationId xmlns:p14="http://schemas.microsoft.com/office/powerpoint/2010/main" val="31264454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27</a:t>
            </a:fld>
            <a:endParaRPr lang="en-GB"/>
          </a:p>
        </p:txBody>
      </p:sp>
    </p:spTree>
    <p:extLst>
      <p:ext uri="{BB962C8B-B14F-4D97-AF65-F5344CB8AC3E}">
        <p14:creationId xmlns:p14="http://schemas.microsoft.com/office/powerpoint/2010/main" val="422303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smtClean="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r>
              <a:rPr lang="cy-GB" b="1" dirty="0" smtClean="0"/>
              <a:t/>
            </a:r>
            <a:br>
              <a:rPr lang="cy-GB" b="1" dirty="0" smtClean="0"/>
            </a:br>
            <a:r>
              <a:rPr lang="cy-GB" b="1" dirty="0"/>
              <a:t/>
            </a:r>
            <a:br>
              <a:rPr lang="cy-GB" b="1" dirty="0"/>
            </a:br>
            <a:r>
              <a:rPr lang="cy-GB" b="1" dirty="0" smtClean="0"/>
              <a:t/>
            </a:r>
            <a:br>
              <a:rPr lang="cy-GB" b="1" dirty="0" smtClean="0"/>
            </a:br>
            <a:r>
              <a:rPr lang="en-US" altLang="en-US" dirty="0">
                <a:solidFill>
                  <a:schemeClr val="bg1"/>
                </a:solidFill>
              </a:rPr>
              <a:t>EAEC6001/C</a:t>
            </a:r>
            <a:br>
              <a:rPr lang="en-US" altLang="en-US" dirty="0">
                <a:solidFill>
                  <a:schemeClr val="bg1"/>
                </a:solidFill>
              </a:rPr>
            </a:br>
            <a:r>
              <a:rPr lang="en-US" altLang="en-US" dirty="0" err="1">
                <a:solidFill>
                  <a:schemeClr val="bg1"/>
                </a:solidFill>
              </a:rPr>
              <a:t>Yr</a:t>
            </a:r>
            <a:r>
              <a:rPr lang="en-US" altLang="en-US" dirty="0">
                <a:solidFill>
                  <a:schemeClr val="bg1"/>
                </a:solidFill>
              </a:rPr>
              <a:t> </a:t>
            </a:r>
            <a:r>
              <a:rPr lang="en-US" altLang="en-US" dirty="0" err="1">
                <a:solidFill>
                  <a:schemeClr val="bg1"/>
                </a:solidFill>
              </a:rPr>
              <a:t>Oedolyn</a:t>
            </a:r>
            <a:r>
              <a:rPr lang="en-US" altLang="en-US" dirty="0">
                <a:solidFill>
                  <a:schemeClr val="bg1"/>
                </a:solidFill>
              </a:rPr>
              <a:t> </a:t>
            </a:r>
            <a:r>
              <a:rPr lang="en-US" altLang="en-US" dirty="0" err="1">
                <a:solidFill>
                  <a:schemeClr val="bg1"/>
                </a:solidFill>
              </a:rPr>
              <a:t>Adfyfyriol</a:t>
            </a:r>
            <a:r>
              <a:rPr lang="en-GB" dirty="0">
                <a:solidFill>
                  <a:schemeClr val="bg1"/>
                </a:solidFill>
              </a:rPr>
              <a:t/>
            </a:r>
            <a:br>
              <a:rPr lang="en-GB" dirty="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The Reflective Adult</a:t>
            </a:r>
            <a:r>
              <a:rPr lang="en-GB" dirty="0">
                <a:solidFill>
                  <a:schemeClr val="bg1"/>
                </a:solidFill>
              </a:rPr>
              <a:t/>
            </a:r>
            <a:br>
              <a:rPr lang="en-GB" dirty="0">
                <a:solidFill>
                  <a:schemeClr val="bg1"/>
                </a:solidFill>
              </a:rPr>
            </a:br>
            <a:r>
              <a:rPr lang="en-GB" b="1" dirty="0">
                <a:solidFill>
                  <a:schemeClr val="bg1"/>
                </a:solidFill>
              </a:rPr>
              <a:t> </a:t>
            </a:r>
            <a:r>
              <a:rPr lang="en-GB" dirty="0">
                <a:solidFill>
                  <a:schemeClr val="bg1"/>
                </a:solidFill>
              </a:rPr>
              <a:t/>
            </a:r>
            <a:br>
              <a:rPr lang="en-GB" dirty="0">
                <a:solidFill>
                  <a:schemeClr val="bg1"/>
                </a:solidFill>
              </a:rPr>
            </a:br>
            <a:endParaRPr lang="en-GB" altLang="en-US" dirty="0" smtClean="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smtClean="0">
              <a:solidFill>
                <a:schemeClr val="bg1"/>
              </a:solidFill>
            </a:endParaRPr>
          </a:p>
          <a:p>
            <a:pPr eaLnBrk="1" hangingPunct="1">
              <a:lnSpc>
                <a:spcPct val="80000"/>
              </a:lnSpc>
            </a:pPr>
            <a:r>
              <a:rPr lang="en-GB" altLang="en-US" sz="2800" b="1" dirty="0" err="1" smtClean="0">
                <a:solidFill>
                  <a:schemeClr val="bg1"/>
                </a:solidFill>
              </a:rPr>
              <a:t>Darlith</a:t>
            </a:r>
            <a:r>
              <a:rPr lang="en-GB" altLang="en-US" sz="2800" b="1" dirty="0" smtClean="0">
                <a:solidFill>
                  <a:schemeClr val="bg1"/>
                </a:solidFill>
              </a:rPr>
              <a:t> </a:t>
            </a:r>
            <a:r>
              <a:rPr lang="en-GB" altLang="en-US" sz="2800" b="1" dirty="0">
                <a:solidFill>
                  <a:schemeClr val="bg1"/>
                </a:solidFill>
              </a:rPr>
              <a:t>7</a:t>
            </a:r>
            <a:r>
              <a:rPr lang="en-GB" altLang="en-US" sz="2800" b="1" dirty="0" smtClean="0">
                <a:solidFill>
                  <a:schemeClr val="bg1"/>
                </a:solidFill>
              </a:rPr>
              <a:t> Lecture 7</a:t>
            </a:r>
          </a:p>
        </p:txBody>
      </p:sp>
    </p:spTree>
    <p:extLst>
      <p:ext uri="{BB962C8B-B14F-4D97-AF65-F5344CB8AC3E}">
        <p14:creationId xmlns:p14="http://schemas.microsoft.com/office/powerpoint/2010/main" val="2963796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Cymunedau o </a:t>
            </a:r>
            <a:r>
              <a:rPr lang="en-GB" dirty="0" err="1"/>
              <a:t>arfer</a:t>
            </a:r>
            <a:r>
              <a:rPr lang="en-GB" dirty="0"/>
              <a:t> </a:t>
            </a:r>
            <a:br>
              <a:rPr lang="en-GB" dirty="0"/>
            </a:br>
            <a:r>
              <a:rPr lang="en-GB" dirty="0"/>
              <a:t>Communities of Practice</a:t>
            </a:r>
          </a:p>
        </p:txBody>
      </p:sp>
      <p:sp>
        <p:nvSpPr>
          <p:cNvPr id="3" name="Content Placeholder 2"/>
          <p:cNvSpPr>
            <a:spLocks noGrp="1"/>
          </p:cNvSpPr>
          <p:nvPr>
            <p:ph idx="1"/>
          </p:nvPr>
        </p:nvSpPr>
        <p:spPr/>
        <p:txBody>
          <a:bodyPr>
            <a:normAutofit lnSpcReduction="10000"/>
          </a:bodyPr>
          <a:lstStyle/>
          <a:p>
            <a:pPr marL="0" indent="0">
              <a:buNone/>
            </a:pPr>
            <a:r>
              <a:rPr lang="en-GB" dirty="0" smtClean="0"/>
              <a:t>	‘</a:t>
            </a:r>
            <a:r>
              <a:rPr lang="en-GB" dirty="0" err="1" smtClean="0"/>
              <a:t>CoP’s</a:t>
            </a:r>
            <a:r>
              <a:rPr lang="en-GB" dirty="0" smtClean="0"/>
              <a:t> help to build links between theory, research and practice and take an integrative role in knowledge management. They negotiate between organisational and personal perspectives, between situated action and knowledge and enable the creation and dissemination of knowledge.’</a:t>
            </a:r>
          </a:p>
          <a:p>
            <a:pPr marL="0" indent="0">
              <a:buNone/>
            </a:pPr>
            <a:r>
              <a:rPr lang="en-GB" dirty="0" smtClean="0"/>
              <a:t>(</a:t>
            </a:r>
            <a:r>
              <a:rPr lang="en-GB" dirty="0" err="1" smtClean="0"/>
              <a:t>Staempfli</a:t>
            </a:r>
            <a:r>
              <a:rPr lang="en-GB" dirty="0" smtClean="0"/>
              <a:t> et al. 2016:61)</a:t>
            </a:r>
            <a:endParaRPr lang="en-GB" dirty="0"/>
          </a:p>
        </p:txBody>
      </p:sp>
    </p:spTree>
    <p:extLst>
      <p:ext uri="{BB962C8B-B14F-4D97-AF65-F5344CB8AC3E}">
        <p14:creationId xmlns:p14="http://schemas.microsoft.com/office/powerpoint/2010/main" val="2683128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Cymunedau o </a:t>
            </a:r>
            <a:r>
              <a:rPr lang="en-GB" dirty="0" err="1"/>
              <a:t>arfer</a:t>
            </a:r>
            <a:r>
              <a:rPr lang="en-GB" dirty="0"/>
              <a:t> </a:t>
            </a:r>
            <a:r>
              <a:rPr lang="en-GB" dirty="0" smtClean="0"/>
              <a:t/>
            </a:r>
            <a:br>
              <a:rPr lang="en-GB" dirty="0" smtClean="0"/>
            </a:br>
            <a:r>
              <a:rPr lang="en-GB" dirty="0" smtClean="0"/>
              <a:t>Communities of Practice</a:t>
            </a:r>
            <a:endParaRPr lang="en-GB" dirty="0"/>
          </a:p>
        </p:txBody>
      </p:sp>
      <p:sp>
        <p:nvSpPr>
          <p:cNvPr id="4" name="Content Placeholder 3"/>
          <p:cNvSpPr>
            <a:spLocks noGrp="1"/>
          </p:cNvSpPr>
          <p:nvPr>
            <p:ph sz="half" idx="1"/>
          </p:nvPr>
        </p:nvSpPr>
        <p:spPr/>
        <p:txBody>
          <a:bodyPr/>
          <a:lstStyle/>
          <a:p>
            <a:endParaRPr lang="en-GB"/>
          </a:p>
        </p:txBody>
      </p:sp>
      <p:sp>
        <p:nvSpPr>
          <p:cNvPr id="5" name="Content Placeholder 4"/>
          <p:cNvSpPr>
            <a:spLocks noGrp="1"/>
          </p:cNvSpPr>
          <p:nvPr>
            <p:ph sz="half" idx="2"/>
          </p:nvPr>
        </p:nvSpPr>
        <p:spPr/>
        <p:txBody>
          <a:bodyPr/>
          <a:lstStyle/>
          <a:p>
            <a:r>
              <a:rPr lang="en-GB" dirty="0" smtClean="0"/>
              <a:t>Twitter</a:t>
            </a:r>
          </a:p>
          <a:p>
            <a:r>
              <a:rPr lang="en-GB" dirty="0" smtClean="0"/>
              <a:t>Facebook</a:t>
            </a:r>
          </a:p>
          <a:p>
            <a:r>
              <a:rPr lang="en-GB" dirty="0" err="1" smtClean="0"/>
              <a:t>Yamma</a:t>
            </a:r>
            <a:endParaRPr lang="en-GB" dirty="0" smtClean="0"/>
          </a:p>
          <a:p>
            <a:r>
              <a:rPr lang="en-GB" dirty="0" smtClean="0"/>
              <a:t>Multi agency meetings</a:t>
            </a:r>
          </a:p>
          <a:p>
            <a:r>
              <a:rPr lang="en-GB" dirty="0" smtClean="0"/>
              <a:t>Events</a:t>
            </a:r>
            <a:endParaRPr lang="en-GB" dirty="0"/>
          </a:p>
        </p:txBody>
      </p:sp>
    </p:spTree>
    <p:extLst>
      <p:ext uri="{BB962C8B-B14F-4D97-AF65-F5344CB8AC3E}">
        <p14:creationId xmlns:p14="http://schemas.microsoft.com/office/powerpoint/2010/main" val="6074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Cymunedau o </a:t>
            </a:r>
            <a:r>
              <a:rPr lang="en-GB" dirty="0" err="1" smtClean="0"/>
              <a:t>arfer</a:t>
            </a:r>
            <a:r>
              <a:rPr lang="en-GB" dirty="0" smtClean="0"/>
              <a:t/>
            </a:r>
            <a:br>
              <a:rPr lang="en-GB" dirty="0" smtClean="0"/>
            </a:br>
            <a:r>
              <a:rPr lang="en-GB" dirty="0" smtClean="0"/>
              <a:t>Communities of practice</a:t>
            </a:r>
            <a:endParaRPr lang="en-GB" dirty="0"/>
          </a:p>
        </p:txBody>
      </p:sp>
      <p:sp>
        <p:nvSpPr>
          <p:cNvPr id="5" name="Content Placeholder 4"/>
          <p:cNvSpPr>
            <a:spLocks noGrp="1"/>
          </p:cNvSpPr>
          <p:nvPr>
            <p:ph sz="half" idx="1"/>
          </p:nvPr>
        </p:nvSpPr>
        <p:spPr/>
        <p:txBody>
          <a:bodyPr/>
          <a:lstStyle/>
          <a:p>
            <a:r>
              <a:rPr lang="en-GB" dirty="0" err="1" smtClean="0"/>
              <a:t>Gwasanaethau</a:t>
            </a:r>
            <a:r>
              <a:rPr lang="en-GB" dirty="0" smtClean="0"/>
              <a:t> o </a:t>
            </a:r>
            <a:r>
              <a:rPr lang="en-GB" dirty="0" err="1" smtClean="0"/>
              <a:t>ansawdd</a:t>
            </a:r>
            <a:endParaRPr lang="en-GB" dirty="0" smtClean="0"/>
          </a:p>
          <a:p>
            <a:r>
              <a:rPr lang="en-GB" dirty="0" err="1" smtClean="0"/>
              <a:t>Cydweithredu</a:t>
            </a:r>
            <a:endParaRPr lang="en-GB" dirty="0" smtClean="0"/>
          </a:p>
          <a:p>
            <a:r>
              <a:rPr lang="en-GB" dirty="0" smtClean="0"/>
              <a:t>Y </a:t>
            </a:r>
            <a:r>
              <a:rPr lang="en-GB" dirty="0" err="1" smtClean="0"/>
              <a:t>plentyn</a:t>
            </a:r>
            <a:r>
              <a:rPr lang="en-GB" dirty="0" smtClean="0"/>
              <a:t> </a:t>
            </a:r>
            <a:r>
              <a:rPr lang="en-GB" dirty="0" err="1" smtClean="0"/>
              <a:t>a’r</a:t>
            </a:r>
            <a:r>
              <a:rPr lang="en-GB" dirty="0" smtClean="0"/>
              <a:t> </a:t>
            </a:r>
            <a:r>
              <a:rPr lang="en-GB" dirty="0" err="1" smtClean="0"/>
              <a:t>deulu</a:t>
            </a:r>
            <a:endParaRPr lang="en-GB" dirty="0"/>
          </a:p>
        </p:txBody>
      </p:sp>
      <p:sp>
        <p:nvSpPr>
          <p:cNvPr id="6" name="Content Placeholder 5"/>
          <p:cNvSpPr>
            <a:spLocks noGrp="1"/>
          </p:cNvSpPr>
          <p:nvPr>
            <p:ph sz="half" idx="2"/>
          </p:nvPr>
        </p:nvSpPr>
        <p:spPr/>
        <p:txBody>
          <a:bodyPr/>
          <a:lstStyle/>
          <a:p>
            <a:r>
              <a:rPr lang="en-GB" dirty="0" smtClean="0"/>
              <a:t>Quality services</a:t>
            </a:r>
          </a:p>
          <a:p>
            <a:r>
              <a:rPr lang="en-GB" dirty="0" smtClean="0"/>
              <a:t>Collaboration</a:t>
            </a:r>
          </a:p>
          <a:p>
            <a:r>
              <a:rPr lang="en-GB" dirty="0" smtClean="0"/>
              <a:t>The child and the family</a:t>
            </a:r>
            <a:endParaRPr lang="en-GB" dirty="0"/>
          </a:p>
        </p:txBody>
      </p:sp>
    </p:spTree>
    <p:extLst>
      <p:ext uri="{BB962C8B-B14F-4D97-AF65-F5344CB8AC3E}">
        <p14:creationId xmlns:p14="http://schemas.microsoft.com/office/powerpoint/2010/main" val="12492780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normAutofit fontScale="90000"/>
          </a:bodyPr>
          <a:lstStyle/>
          <a:p>
            <a:pPr eaLnBrk="1" hangingPunct="1"/>
            <a:r>
              <a:rPr lang="en-GB" altLang="en-US" sz="4000" dirty="0" err="1" smtClean="0"/>
              <a:t>Gw</a:t>
            </a:r>
            <a:r>
              <a:rPr lang="cy-GB" altLang="en-US" sz="4000" dirty="0" smtClean="0"/>
              <a:t>eithio mewn partneriaeth</a:t>
            </a:r>
            <a:br>
              <a:rPr lang="cy-GB" altLang="en-US" sz="4000" dirty="0" smtClean="0"/>
            </a:br>
            <a:r>
              <a:rPr lang="en-GB" altLang="en-US" sz="4000" i="1" dirty="0" smtClean="0"/>
              <a:t>Partnership working</a:t>
            </a:r>
            <a:endParaRPr lang="cy-GB" altLang="en-US" sz="4000" i="1" dirty="0" smtClean="0"/>
          </a:p>
        </p:txBody>
      </p:sp>
      <p:sp>
        <p:nvSpPr>
          <p:cNvPr id="23555" name="Rectangle 5"/>
          <p:cNvSpPr>
            <a:spLocks noGrp="1" noChangeArrowheads="1"/>
          </p:cNvSpPr>
          <p:nvPr>
            <p:ph type="body" sz="half" idx="1"/>
          </p:nvPr>
        </p:nvSpPr>
        <p:spPr>
          <a:xfrm>
            <a:off x="457200" y="2060575"/>
            <a:ext cx="4027488" cy="4065588"/>
          </a:xfrm>
        </p:spPr>
        <p:txBody>
          <a:bodyPr/>
          <a:lstStyle/>
          <a:p>
            <a:pPr eaLnBrk="1" hangingPunct="1"/>
            <a:r>
              <a:rPr lang="cy-GB" altLang="en-US" dirty="0" smtClean="0"/>
              <a:t>Rhannu gwybodaeth</a:t>
            </a:r>
          </a:p>
          <a:p>
            <a:pPr eaLnBrk="1" hangingPunct="1"/>
            <a:r>
              <a:rPr lang="cy-GB" altLang="en-US" dirty="0" smtClean="0"/>
              <a:t>Rhwng gweithwyr proffesiynol</a:t>
            </a:r>
          </a:p>
          <a:p>
            <a:pPr eaLnBrk="1" hangingPunct="1"/>
            <a:r>
              <a:rPr lang="cy-GB" altLang="en-US" dirty="0" smtClean="0"/>
              <a:t>Rhwng teuluoedd a gweithwyr proffesiynol</a:t>
            </a:r>
          </a:p>
          <a:p>
            <a:pPr eaLnBrk="1" hangingPunct="1"/>
            <a:endParaRPr lang="en-US" altLang="en-US" dirty="0" smtClean="0"/>
          </a:p>
        </p:txBody>
      </p:sp>
      <p:sp>
        <p:nvSpPr>
          <p:cNvPr id="23556" name="Rectangle 6"/>
          <p:cNvSpPr>
            <a:spLocks noGrp="1" noChangeArrowheads="1"/>
          </p:cNvSpPr>
          <p:nvPr>
            <p:ph type="body" sz="half" idx="2"/>
          </p:nvPr>
        </p:nvSpPr>
        <p:spPr>
          <a:xfrm>
            <a:off x="4656138" y="2133600"/>
            <a:ext cx="4030662" cy="3992563"/>
          </a:xfrm>
        </p:spPr>
        <p:txBody>
          <a:bodyPr/>
          <a:lstStyle/>
          <a:p>
            <a:pPr eaLnBrk="1" hangingPunct="1"/>
            <a:r>
              <a:rPr lang="en-GB" altLang="en-US" i="1" smtClean="0"/>
              <a:t>Sharing of information</a:t>
            </a:r>
            <a:endParaRPr lang="en-US" altLang="en-US" i="1" smtClean="0"/>
          </a:p>
          <a:p>
            <a:pPr eaLnBrk="1" hangingPunct="1"/>
            <a:r>
              <a:rPr lang="en-GB" altLang="en-US" i="1" smtClean="0"/>
              <a:t>Between professionals</a:t>
            </a:r>
          </a:p>
          <a:p>
            <a:pPr eaLnBrk="1" hangingPunct="1"/>
            <a:r>
              <a:rPr lang="en-GB" altLang="en-US" i="1" smtClean="0"/>
              <a:t>Between families and professionals</a:t>
            </a:r>
            <a:endParaRPr lang="en-US" altLang="en-US" i="1" smtClean="0"/>
          </a:p>
          <a:p>
            <a:pPr eaLnBrk="1" hangingPunct="1"/>
            <a:endParaRPr lang="cy-GB" altLang="en-US" smtClean="0"/>
          </a:p>
        </p:txBody>
      </p:sp>
    </p:spTree>
    <p:extLst>
      <p:ext uri="{BB962C8B-B14F-4D97-AF65-F5344CB8AC3E}">
        <p14:creationId xmlns:p14="http://schemas.microsoft.com/office/powerpoint/2010/main" val="19995431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685800" y="609600"/>
            <a:ext cx="7772400" cy="658813"/>
          </a:xfrm>
        </p:spPr>
        <p:txBody>
          <a:bodyPr>
            <a:normAutofit fontScale="90000"/>
          </a:bodyPr>
          <a:lstStyle/>
          <a:p>
            <a:pPr eaLnBrk="1" hangingPunct="1"/>
            <a:r>
              <a:rPr lang="cy-GB" altLang="en-US" sz="4000" dirty="0" smtClean="0"/>
              <a:t>Cymunedau arfer </a:t>
            </a:r>
            <a:br>
              <a:rPr lang="cy-GB" altLang="en-US" sz="4000" dirty="0" smtClean="0"/>
            </a:br>
            <a:r>
              <a:rPr lang="en-GB" altLang="en-US" sz="4000" dirty="0" smtClean="0"/>
              <a:t>Communities of practice</a:t>
            </a:r>
            <a:br>
              <a:rPr lang="en-GB" altLang="en-US" sz="4000" dirty="0" smtClean="0"/>
            </a:br>
            <a:endParaRPr lang="cy-GB" altLang="en-US" sz="4000" dirty="0" smtClean="0"/>
          </a:p>
        </p:txBody>
      </p:sp>
      <p:sp>
        <p:nvSpPr>
          <p:cNvPr id="25603" name="Rectangle 7"/>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smtClean="0"/>
              <a:t>“Reflecting on how we perceive children’s experiences may depend on how we view the child. …..The ways in which we interpret our practice are also framed by our current view of practice as well as our awareness of relevant literature, or theories, case studies and research data related to a variety of early years settings”.</a:t>
            </a:r>
          </a:p>
          <a:p>
            <a:pPr algn="r" eaLnBrk="1" hangingPunct="1">
              <a:buFontTx/>
              <a:buNone/>
            </a:pPr>
            <a:r>
              <a:rPr lang="en-GB" altLang="en-US" sz="2800" smtClean="0"/>
              <a:t>(Paige-Smith and Craft, 2011:11)</a:t>
            </a:r>
            <a:endParaRPr lang="en-US" altLang="en-US" sz="2800" dirty="0" smtClean="0"/>
          </a:p>
          <a:p>
            <a:pPr eaLnBrk="1" hangingPunct="1">
              <a:buFontTx/>
              <a:buNone/>
            </a:pPr>
            <a:endParaRPr lang="en-US" altLang="en-US" sz="2800" dirty="0" smtClean="0"/>
          </a:p>
        </p:txBody>
      </p:sp>
    </p:spTree>
    <p:extLst>
      <p:ext uri="{BB962C8B-B14F-4D97-AF65-F5344CB8AC3E}">
        <p14:creationId xmlns:p14="http://schemas.microsoft.com/office/powerpoint/2010/main" val="8838880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Cymunedau </a:t>
            </a:r>
            <a:r>
              <a:rPr lang="en-GB" dirty="0" err="1"/>
              <a:t>arfer</a:t>
            </a:r>
            <a:r>
              <a:rPr lang="en-GB" dirty="0"/>
              <a:t> </a:t>
            </a:r>
            <a:br>
              <a:rPr lang="en-GB" dirty="0"/>
            </a:br>
            <a:r>
              <a:rPr lang="en-GB" dirty="0"/>
              <a:t>Communities of practice</a:t>
            </a:r>
            <a:br>
              <a:rPr lang="en-GB" dirty="0"/>
            </a:br>
            <a:endParaRPr lang="en-GB" dirty="0"/>
          </a:p>
        </p:txBody>
      </p:sp>
      <p:sp>
        <p:nvSpPr>
          <p:cNvPr id="3" name="Content Placeholder 2"/>
          <p:cNvSpPr>
            <a:spLocks noGrp="1"/>
          </p:cNvSpPr>
          <p:nvPr>
            <p:ph idx="1"/>
          </p:nvPr>
        </p:nvSpPr>
        <p:spPr/>
        <p:txBody>
          <a:bodyPr/>
          <a:lstStyle/>
          <a:p>
            <a:r>
              <a:rPr lang="en-GB" dirty="0" smtClean="0"/>
              <a:t>‘… formed by a group of practitioners who share common prior experiences, beliefs, principles and concerns and are working towards similar aims.’</a:t>
            </a:r>
          </a:p>
          <a:p>
            <a:pPr marL="0" indent="0" algn="r">
              <a:buNone/>
            </a:pPr>
            <a:endParaRPr lang="en-GB" dirty="0" smtClean="0"/>
          </a:p>
          <a:p>
            <a:pPr marL="0" indent="0" algn="r">
              <a:buNone/>
            </a:pPr>
            <a:r>
              <a:rPr lang="en-GB" dirty="0" smtClean="0"/>
              <a:t>(Gill and </a:t>
            </a:r>
            <a:r>
              <a:rPr lang="en-GB" dirty="0"/>
              <a:t>W</a:t>
            </a:r>
            <a:r>
              <a:rPr lang="en-GB" dirty="0" smtClean="0"/>
              <a:t>hitehouse, 2017: 62)</a:t>
            </a:r>
            <a:endParaRPr lang="en-GB" dirty="0"/>
          </a:p>
        </p:txBody>
      </p:sp>
    </p:spTree>
    <p:extLst>
      <p:ext uri="{BB962C8B-B14F-4D97-AF65-F5344CB8AC3E}">
        <p14:creationId xmlns:p14="http://schemas.microsoft.com/office/powerpoint/2010/main" val="32993006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Cymuned</a:t>
            </a:r>
            <a:r>
              <a:rPr lang="en-GB" dirty="0" smtClean="0"/>
              <a:t> </a:t>
            </a:r>
            <a:r>
              <a:rPr lang="en-GB" dirty="0" err="1" smtClean="0"/>
              <a:t>dysgu</a:t>
            </a:r>
            <a:r>
              <a:rPr lang="en-GB" dirty="0" smtClean="0"/>
              <a:t/>
            </a:r>
            <a:br>
              <a:rPr lang="en-GB" dirty="0" smtClean="0"/>
            </a:br>
            <a:r>
              <a:rPr lang="en-GB" dirty="0" smtClean="0"/>
              <a:t>A community of learners</a:t>
            </a:r>
            <a:endParaRPr lang="en-GB" dirty="0"/>
          </a:p>
        </p:txBody>
      </p:sp>
      <p:sp>
        <p:nvSpPr>
          <p:cNvPr id="3" name="Content Placeholder 2"/>
          <p:cNvSpPr>
            <a:spLocks noGrp="1"/>
          </p:cNvSpPr>
          <p:nvPr>
            <p:ph sz="half" idx="1"/>
          </p:nvPr>
        </p:nvSpPr>
        <p:spPr/>
        <p:txBody>
          <a:bodyPr/>
          <a:lstStyle/>
          <a:p>
            <a:r>
              <a:rPr lang="en-GB" dirty="0" err="1" smtClean="0"/>
              <a:t>Rhannu</a:t>
            </a:r>
            <a:r>
              <a:rPr lang="en-GB" dirty="0" smtClean="0"/>
              <a:t> </a:t>
            </a:r>
            <a:r>
              <a:rPr lang="en-GB" dirty="0" err="1" smtClean="0"/>
              <a:t>gwybodaeth</a:t>
            </a:r>
            <a:endParaRPr lang="en-GB" dirty="0" smtClean="0"/>
          </a:p>
          <a:p>
            <a:r>
              <a:rPr lang="en-GB" dirty="0" err="1" smtClean="0"/>
              <a:t>Cysondeb</a:t>
            </a:r>
            <a:endParaRPr lang="en-GB" dirty="0" smtClean="0"/>
          </a:p>
          <a:p>
            <a:r>
              <a:rPr lang="en-GB" dirty="0" err="1" smtClean="0"/>
              <a:t>Gwrando</a:t>
            </a:r>
            <a:r>
              <a:rPr lang="en-GB" dirty="0" smtClean="0"/>
              <a:t> </a:t>
            </a:r>
            <a:r>
              <a:rPr lang="en-GB" dirty="0" err="1" smtClean="0"/>
              <a:t>adfyfriol</a:t>
            </a:r>
            <a:endParaRPr lang="en-GB" dirty="0" smtClean="0"/>
          </a:p>
          <a:p>
            <a:r>
              <a:rPr lang="en-GB" dirty="0" err="1" smtClean="0"/>
              <a:t>Rhannu</a:t>
            </a:r>
            <a:r>
              <a:rPr lang="en-GB" dirty="0" smtClean="0"/>
              <a:t> </a:t>
            </a:r>
            <a:r>
              <a:rPr lang="en-GB" dirty="0" err="1" smtClean="0"/>
              <a:t>arfer</a:t>
            </a:r>
            <a:r>
              <a:rPr lang="en-GB" dirty="0" smtClean="0"/>
              <a:t> </a:t>
            </a:r>
            <a:r>
              <a:rPr lang="en-GB" dirty="0" err="1" smtClean="0"/>
              <a:t>gorau</a:t>
            </a:r>
            <a:endParaRPr lang="en-GB" dirty="0"/>
          </a:p>
        </p:txBody>
      </p:sp>
      <p:sp>
        <p:nvSpPr>
          <p:cNvPr id="4" name="Content Placeholder 3"/>
          <p:cNvSpPr>
            <a:spLocks noGrp="1"/>
          </p:cNvSpPr>
          <p:nvPr>
            <p:ph sz="half" idx="2"/>
          </p:nvPr>
        </p:nvSpPr>
        <p:spPr/>
        <p:txBody>
          <a:bodyPr/>
          <a:lstStyle/>
          <a:p>
            <a:r>
              <a:rPr lang="en-GB" dirty="0" smtClean="0"/>
              <a:t>Shared knowledge</a:t>
            </a:r>
          </a:p>
          <a:p>
            <a:r>
              <a:rPr lang="en-GB" dirty="0" smtClean="0"/>
              <a:t>Consistency</a:t>
            </a:r>
          </a:p>
          <a:p>
            <a:r>
              <a:rPr lang="en-GB" dirty="0" smtClean="0"/>
              <a:t>Reflective listening</a:t>
            </a:r>
          </a:p>
          <a:p>
            <a:r>
              <a:rPr lang="en-GB" dirty="0" smtClean="0"/>
              <a:t>Sharing best practice</a:t>
            </a:r>
          </a:p>
          <a:p>
            <a:endParaRPr lang="en-GB" dirty="0"/>
          </a:p>
        </p:txBody>
      </p:sp>
    </p:spTree>
    <p:extLst>
      <p:ext uri="{BB962C8B-B14F-4D97-AF65-F5344CB8AC3E}">
        <p14:creationId xmlns:p14="http://schemas.microsoft.com/office/powerpoint/2010/main" val="7770164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Rhannu</a:t>
            </a:r>
            <a:r>
              <a:rPr lang="en-GB" dirty="0"/>
              <a:t> </a:t>
            </a:r>
            <a:r>
              <a:rPr lang="en-GB" dirty="0" err="1" smtClean="0"/>
              <a:t>gwybodaeth</a:t>
            </a:r>
            <a:r>
              <a:rPr lang="en-GB" dirty="0" smtClean="0"/>
              <a:t/>
            </a:r>
            <a:br>
              <a:rPr lang="en-GB" dirty="0" smtClean="0"/>
            </a:br>
            <a:r>
              <a:rPr lang="en-GB" dirty="0" smtClean="0"/>
              <a:t>Sharing of Information</a:t>
            </a:r>
            <a:r>
              <a:rPr lang="en-GB" dirty="0"/>
              <a:t/>
            </a:r>
            <a:br>
              <a:rPr lang="en-GB" dirty="0"/>
            </a:br>
            <a:endParaRPr lang="en-GB" dirty="0"/>
          </a:p>
        </p:txBody>
      </p:sp>
      <p:sp>
        <p:nvSpPr>
          <p:cNvPr id="3" name="Content Placeholder 2"/>
          <p:cNvSpPr>
            <a:spLocks noGrp="1"/>
          </p:cNvSpPr>
          <p:nvPr>
            <p:ph sz="half" idx="1"/>
          </p:nvPr>
        </p:nvSpPr>
        <p:spPr/>
        <p:txBody>
          <a:bodyPr/>
          <a:lstStyle/>
          <a:p>
            <a:r>
              <a:rPr lang="en-GB" dirty="0" smtClean="0"/>
              <a:t>Ymddiriedolaeth</a:t>
            </a:r>
          </a:p>
          <a:p>
            <a:r>
              <a:rPr lang="en-GB" dirty="0" err="1" smtClean="0"/>
              <a:t>Rhannu</a:t>
            </a:r>
            <a:r>
              <a:rPr lang="en-GB" dirty="0" smtClean="0"/>
              <a:t> </a:t>
            </a:r>
            <a:r>
              <a:rPr lang="en-GB" dirty="0" err="1" smtClean="0"/>
              <a:t>gwerthoedd</a:t>
            </a:r>
            <a:endParaRPr lang="en-GB" dirty="0" smtClean="0"/>
          </a:p>
          <a:p>
            <a:r>
              <a:rPr lang="en-GB" dirty="0" err="1" smtClean="0"/>
              <a:t>Cymuned</a:t>
            </a:r>
            <a:endParaRPr lang="en-GB" dirty="0"/>
          </a:p>
        </p:txBody>
      </p:sp>
      <p:sp>
        <p:nvSpPr>
          <p:cNvPr id="4" name="Content Placeholder 3"/>
          <p:cNvSpPr>
            <a:spLocks noGrp="1"/>
          </p:cNvSpPr>
          <p:nvPr>
            <p:ph sz="half" idx="2"/>
          </p:nvPr>
        </p:nvSpPr>
        <p:spPr/>
        <p:txBody>
          <a:bodyPr/>
          <a:lstStyle/>
          <a:p>
            <a:r>
              <a:rPr lang="en-GB" dirty="0" smtClean="0"/>
              <a:t>Trust</a:t>
            </a:r>
          </a:p>
          <a:p>
            <a:r>
              <a:rPr lang="en-GB" dirty="0" smtClean="0"/>
              <a:t>Shared Values</a:t>
            </a:r>
          </a:p>
          <a:p>
            <a:r>
              <a:rPr lang="en-GB" dirty="0" smtClean="0"/>
              <a:t>Community</a:t>
            </a:r>
            <a:endParaRPr lang="en-GB" dirty="0"/>
          </a:p>
        </p:txBody>
      </p:sp>
    </p:spTree>
    <p:extLst>
      <p:ext uri="{BB962C8B-B14F-4D97-AF65-F5344CB8AC3E}">
        <p14:creationId xmlns:p14="http://schemas.microsoft.com/office/powerpoint/2010/main" val="35147548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Ymchwil</a:t>
            </a:r>
            <a:r>
              <a:rPr lang="en-GB" dirty="0" smtClean="0"/>
              <a:t>/Research</a:t>
            </a:r>
            <a:endParaRPr lang="en-GB" dirty="0"/>
          </a:p>
        </p:txBody>
      </p:sp>
      <p:sp>
        <p:nvSpPr>
          <p:cNvPr id="5" name="Content Placeholder 4"/>
          <p:cNvSpPr>
            <a:spLocks noGrp="1"/>
          </p:cNvSpPr>
          <p:nvPr>
            <p:ph idx="1"/>
          </p:nvPr>
        </p:nvSpPr>
        <p:spPr/>
        <p:txBody>
          <a:bodyPr/>
          <a:lstStyle/>
          <a:p>
            <a:r>
              <a:rPr lang="en-GB" dirty="0" smtClean="0"/>
              <a:t>Mesmer-Magnus &amp; </a:t>
            </a:r>
            <a:r>
              <a:rPr lang="en-GB" dirty="0" err="1" smtClean="0"/>
              <a:t>DeChurch</a:t>
            </a:r>
            <a:r>
              <a:rPr lang="en-GB" dirty="0" smtClean="0"/>
              <a:t> (2009)</a:t>
            </a:r>
          </a:p>
          <a:p>
            <a:r>
              <a:rPr lang="en-GB" dirty="0" err="1" smtClean="0"/>
              <a:t>Steinel</a:t>
            </a:r>
            <a:r>
              <a:rPr lang="en-GB" dirty="0" smtClean="0"/>
              <a:t> et al. (2010)</a:t>
            </a:r>
          </a:p>
          <a:p>
            <a:r>
              <a:rPr lang="en-GB" dirty="0" smtClean="0"/>
              <a:t>Liou et al. (2016)</a:t>
            </a:r>
            <a:endParaRPr lang="en-GB" dirty="0"/>
          </a:p>
        </p:txBody>
      </p:sp>
    </p:spTree>
    <p:extLst>
      <p:ext uri="{BB962C8B-B14F-4D97-AF65-F5344CB8AC3E}">
        <p14:creationId xmlns:p14="http://schemas.microsoft.com/office/powerpoint/2010/main" val="38415608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6" name="Content Placeholder 5"/>
          <p:cNvPicPr>
            <a:picLocks noGrp="1" noChangeAspect="1"/>
          </p:cNvPicPr>
          <p:nvPr>
            <p:ph idx="1"/>
          </p:nvPr>
        </p:nvPicPr>
        <p:blipFill>
          <a:blip r:embed="rId3"/>
          <a:stretch>
            <a:fillRect/>
          </a:stretch>
        </p:blipFill>
        <p:spPr>
          <a:xfrm>
            <a:off x="179512" y="274638"/>
            <a:ext cx="8784976" cy="5314602"/>
          </a:xfrm>
          <a:prstGeom prst="rect">
            <a:avLst/>
          </a:prstGeom>
        </p:spPr>
      </p:pic>
      <p:sp>
        <p:nvSpPr>
          <p:cNvPr id="7" name="Rectangle 6"/>
          <p:cNvSpPr/>
          <p:nvPr/>
        </p:nvSpPr>
        <p:spPr>
          <a:xfrm>
            <a:off x="-35091" y="5301208"/>
            <a:ext cx="8820472" cy="461665"/>
          </a:xfrm>
          <a:prstGeom prst="rect">
            <a:avLst/>
          </a:prstGeom>
        </p:spPr>
        <p:txBody>
          <a:bodyPr wrap="square">
            <a:spAutoFit/>
          </a:bodyPr>
          <a:lstStyle/>
          <a:p>
            <a:r>
              <a:rPr lang="en-GB" sz="1200" dirty="0"/>
              <a:t>Liou, D. (2016). Investigating information sharing </a:t>
            </a:r>
            <a:r>
              <a:rPr lang="en-GB" sz="1200" dirty="0" err="1"/>
              <a:t>behavior</a:t>
            </a:r>
            <a:r>
              <a:rPr lang="en-GB" sz="1200" dirty="0"/>
              <a:t>: The mediating roles of the desire to share information in virtual communities. Information Systems &amp; E-Business Management, 14(2), 187-217.</a:t>
            </a:r>
          </a:p>
        </p:txBody>
      </p:sp>
    </p:spTree>
    <p:extLst>
      <p:ext uri="{BB962C8B-B14F-4D97-AF65-F5344CB8AC3E}">
        <p14:creationId xmlns:p14="http://schemas.microsoft.com/office/powerpoint/2010/main" val="39822438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1628800"/>
            <a:ext cx="8229600" cy="3917032"/>
          </a:xfrm>
        </p:spPr>
        <p:txBody>
          <a:bodyPr/>
          <a:lstStyle/>
          <a:p>
            <a:r>
              <a:rPr lang="en-GB" dirty="0" smtClean="0"/>
              <a:t>Daniel et al. …’”unnatural” aspects of teaching…’ (2013:159)</a:t>
            </a:r>
            <a:endParaRPr lang="en-GB" dirty="0"/>
          </a:p>
        </p:txBody>
      </p:sp>
    </p:spTree>
    <p:extLst>
      <p:ext uri="{BB962C8B-B14F-4D97-AF65-F5344CB8AC3E}">
        <p14:creationId xmlns:p14="http://schemas.microsoft.com/office/powerpoint/2010/main" val="38284304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a:t>
            </a:r>
            <a:r>
              <a:rPr lang="en-GB" dirty="0"/>
              <a:t>S</a:t>
            </a:r>
            <a:r>
              <a:rPr lang="en-GB" dirty="0" smtClean="0"/>
              <a:t>ituation Reflection Model’ Kunz (2015)</a:t>
            </a:r>
            <a:endParaRPr lang="en-GB" dirty="0"/>
          </a:p>
        </p:txBody>
      </p:sp>
      <p:sp>
        <p:nvSpPr>
          <p:cNvPr id="5" name="Content Placeholder 4"/>
          <p:cNvSpPr>
            <a:spLocks noGrp="1"/>
          </p:cNvSpPr>
          <p:nvPr>
            <p:ph idx="1"/>
          </p:nvPr>
        </p:nvSpPr>
        <p:spPr/>
        <p:txBody>
          <a:bodyPr/>
          <a:lstStyle/>
          <a:p>
            <a:r>
              <a:rPr lang="en-GB" dirty="0" smtClean="0"/>
              <a:t>See handout</a:t>
            </a:r>
          </a:p>
          <a:p>
            <a:r>
              <a:rPr lang="en-GB" dirty="0" smtClean="0"/>
              <a:t>Adapted from Kunz (2015) in </a:t>
            </a:r>
            <a:r>
              <a:rPr lang="en-GB" dirty="0" err="1" smtClean="0"/>
              <a:t>Staempfli</a:t>
            </a:r>
            <a:r>
              <a:rPr lang="en-GB" dirty="0" smtClean="0"/>
              <a:t> et al. (2016).</a:t>
            </a:r>
            <a:endParaRPr lang="en-GB" dirty="0"/>
          </a:p>
        </p:txBody>
      </p:sp>
    </p:spTree>
    <p:extLst>
      <p:ext uri="{BB962C8B-B14F-4D97-AF65-F5344CB8AC3E}">
        <p14:creationId xmlns:p14="http://schemas.microsoft.com/office/powerpoint/2010/main" val="16048899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Camau</a:t>
            </a:r>
            <a:r>
              <a:rPr lang="en-GB" sz="3200" dirty="0" smtClean="0"/>
              <a:t> </a:t>
            </a:r>
            <a:r>
              <a:rPr lang="en-GB" sz="3200" dirty="0" err="1" smtClean="0"/>
              <a:t>adfyfyriol</a:t>
            </a:r>
            <a:r>
              <a:rPr lang="en-GB" sz="3200" dirty="0" smtClean="0"/>
              <a:t> </a:t>
            </a:r>
            <a:r>
              <a:rPr lang="en-GB" sz="3200" dirty="0" err="1" smtClean="0"/>
              <a:t>Raelin</a:t>
            </a:r>
            <a:r>
              <a:rPr lang="en-GB" sz="3200" dirty="0" smtClean="0"/>
              <a:t/>
            </a:r>
            <a:br>
              <a:rPr lang="en-GB" sz="3200" dirty="0" smtClean="0"/>
            </a:br>
            <a:r>
              <a:rPr lang="en-GB" sz="3200" dirty="0" err="1" smtClean="0"/>
              <a:t>Raelin’s</a:t>
            </a:r>
            <a:r>
              <a:rPr lang="en-GB" sz="3200" dirty="0" smtClean="0"/>
              <a:t> reflective stages</a:t>
            </a:r>
            <a:endParaRPr lang="en-GB" sz="3200" dirty="0"/>
          </a:p>
        </p:txBody>
      </p:sp>
      <p:sp>
        <p:nvSpPr>
          <p:cNvPr id="3" name="Content Placeholder 2"/>
          <p:cNvSpPr>
            <a:spLocks noGrp="1"/>
          </p:cNvSpPr>
          <p:nvPr>
            <p:ph sz="half" idx="1"/>
          </p:nvPr>
        </p:nvSpPr>
        <p:spPr/>
        <p:txBody>
          <a:bodyPr>
            <a:normAutofit fontScale="92500" lnSpcReduction="20000"/>
          </a:bodyPr>
          <a:lstStyle/>
          <a:p>
            <a:pPr marL="514350" indent="-514350">
              <a:buFont typeface="+mj-lt"/>
              <a:buAutoNum type="arabicPeriod"/>
            </a:pPr>
            <a:r>
              <a:rPr lang="en-GB" dirty="0" err="1" smtClean="0"/>
              <a:t>Siarad</a:t>
            </a:r>
            <a:r>
              <a:rPr lang="en-GB" dirty="0" smtClean="0"/>
              <a:t> – </a:t>
            </a:r>
            <a:r>
              <a:rPr lang="en-GB" dirty="0" err="1" smtClean="0"/>
              <a:t>llais</a:t>
            </a:r>
            <a:r>
              <a:rPr lang="en-GB" dirty="0" smtClean="0"/>
              <a:t> </a:t>
            </a:r>
            <a:r>
              <a:rPr lang="en-GB" dirty="0" err="1" smtClean="0"/>
              <a:t>gyfunol</a:t>
            </a:r>
            <a:endParaRPr lang="en-GB" dirty="0" smtClean="0"/>
          </a:p>
          <a:p>
            <a:pPr marL="514350" indent="-514350">
              <a:buFont typeface="+mj-lt"/>
              <a:buAutoNum type="arabicPeriod"/>
            </a:pPr>
            <a:r>
              <a:rPr lang="en-GB" dirty="0" err="1" smtClean="0"/>
              <a:t>Datgelu</a:t>
            </a:r>
            <a:r>
              <a:rPr lang="en-GB" dirty="0" smtClean="0"/>
              <a:t> – </a:t>
            </a:r>
            <a:r>
              <a:rPr lang="en-GB" dirty="0" err="1" smtClean="0"/>
              <a:t>amheuon</a:t>
            </a:r>
            <a:r>
              <a:rPr lang="en-GB" dirty="0" smtClean="0"/>
              <a:t>, </a:t>
            </a:r>
            <a:r>
              <a:rPr lang="en-GB" dirty="0" err="1" smtClean="0"/>
              <a:t>rhagdybiaethau</a:t>
            </a:r>
            <a:endParaRPr lang="en-GB" dirty="0" smtClean="0"/>
          </a:p>
          <a:p>
            <a:pPr marL="514350" indent="-514350">
              <a:buFont typeface="+mj-lt"/>
              <a:buAutoNum type="arabicPeriod"/>
            </a:pPr>
            <a:r>
              <a:rPr lang="en-GB" dirty="0" err="1" smtClean="0"/>
              <a:t>Profi</a:t>
            </a:r>
            <a:r>
              <a:rPr lang="en-GB" dirty="0" smtClean="0"/>
              <a:t> – </a:t>
            </a:r>
            <a:r>
              <a:rPr lang="en-GB" dirty="0" err="1" smtClean="0"/>
              <a:t>ffyrdd</a:t>
            </a:r>
            <a:r>
              <a:rPr lang="en-GB" dirty="0" smtClean="0"/>
              <a:t> </a:t>
            </a:r>
            <a:r>
              <a:rPr lang="en-GB" dirty="0" err="1" smtClean="0"/>
              <a:t>newydd</a:t>
            </a:r>
            <a:r>
              <a:rPr lang="en-GB" dirty="0" smtClean="0"/>
              <a:t> o </a:t>
            </a:r>
            <a:r>
              <a:rPr lang="en-GB" dirty="0" err="1" smtClean="0"/>
              <a:t>feddwl</a:t>
            </a:r>
            <a:endParaRPr lang="en-GB" dirty="0" smtClean="0"/>
          </a:p>
          <a:p>
            <a:pPr marL="514350" indent="-514350">
              <a:buFont typeface="+mj-lt"/>
              <a:buAutoNum type="arabicPeriod"/>
            </a:pPr>
            <a:r>
              <a:rPr lang="en-GB" dirty="0" err="1" smtClean="0"/>
              <a:t>Chwilota</a:t>
            </a:r>
            <a:r>
              <a:rPr lang="en-GB" dirty="0" smtClean="0"/>
              <a:t> – </a:t>
            </a:r>
            <a:r>
              <a:rPr lang="en-GB" dirty="0" err="1" smtClean="0"/>
              <a:t>ystyried</a:t>
            </a:r>
            <a:r>
              <a:rPr lang="en-GB" dirty="0" smtClean="0"/>
              <a:t> </a:t>
            </a:r>
            <a:r>
              <a:rPr lang="en-GB" dirty="0" err="1" smtClean="0"/>
              <a:t>pob</a:t>
            </a:r>
            <a:r>
              <a:rPr lang="en-GB" dirty="0" smtClean="0"/>
              <a:t> </a:t>
            </a:r>
            <a:r>
              <a:rPr lang="en-GB" dirty="0" err="1" smtClean="0"/>
              <a:t>safbwynt</a:t>
            </a:r>
            <a:endParaRPr lang="en-GB" dirty="0" smtClean="0"/>
          </a:p>
          <a:p>
            <a:pPr marL="514350" indent="-514350">
              <a:buFont typeface="+mj-lt"/>
              <a:buAutoNum type="arabicPeriod"/>
            </a:pPr>
            <a:r>
              <a:rPr lang="en-GB" dirty="0" smtClean="0"/>
              <a:t>Bod – </a:t>
            </a:r>
            <a:r>
              <a:rPr lang="en-GB" dirty="0" err="1" smtClean="0"/>
              <a:t>ymwybyddiaeth</a:t>
            </a:r>
            <a:endParaRPr lang="en-GB" dirty="0"/>
          </a:p>
          <a:p>
            <a:pPr marL="0" indent="0">
              <a:buNone/>
            </a:pPr>
            <a:endParaRPr lang="en-GB" sz="2600" dirty="0" smtClean="0"/>
          </a:p>
          <a:p>
            <a:pPr marL="0" indent="0">
              <a:buNone/>
            </a:pPr>
            <a:endParaRPr lang="en-GB" dirty="0"/>
          </a:p>
        </p:txBody>
      </p:sp>
      <p:sp>
        <p:nvSpPr>
          <p:cNvPr id="4" name="Content Placeholder 3"/>
          <p:cNvSpPr>
            <a:spLocks noGrp="1"/>
          </p:cNvSpPr>
          <p:nvPr>
            <p:ph sz="half" idx="2"/>
          </p:nvPr>
        </p:nvSpPr>
        <p:spPr>
          <a:xfrm>
            <a:off x="4642737" y="1600201"/>
            <a:ext cx="4038600" cy="3628999"/>
          </a:xfrm>
        </p:spPr>
        <p:txBody>
          <a:bodyPr>
            <a:normAutofit fontScale="92500" lnSpcReduction="20000"/>
          </a:bodyPr>
          <a:lstStyle/>
          <a:p>
            <a:pPr marL="514350" indent="-514350">
              <a:buFont typeface="+mj-lt"/>
              <a:buAutoNum type="arabicPeriod"/>
            </a:pPr>
            <a:r>
              <a:rPr lang="en-GB" dirty="0" smtClean="0"/>
              <a:t>Speaking – a collective voice</a:t>
            </a:r>
          </a:p>
          <a:p>
            <a:pPr marL="514350" indent="-514350">
              <a:buFont typeface="+mj-lt"/>
              <a:buAutoNum type="arabicPeriod"/>
            </a:pPr>
            <a:r>
              <a:rPr lang="en-GB" dirty="0" smtClean="0"/>
              <a:t>Disclosing – doubts, assumptions</a:t>
            </a:r>
          </a:p>
          <a:p>
            <a:pPr marL="514350" indent="-514350">
              <a:buFont typeface="+mj-lt"/>
              <a:buAutoNum type="arabicPeriod"/>
            </a:pPr>
            <a:r>
              <a:rPr lang="en-GB" dirty="0" smtClean="0"/>
              <a:t>Testing – new ways of thinking</a:t>
            </a:r>
          </a:p>
          <a:p>
            <a:pPr marL="514350" indent="-514350">
              <a:buFont typeface="+mj-lt"/>
              <a:buAutoNum type="arabicPeriod"/>
            </a:pPr>
            <a:r>
              <a:rPr lang="en-GB" dirty="0" smtClean="0"/>
              <a:t>Probing – considering all views</a:t>
            </a:r>
          </a:p>
          <a:p>
            <a:pPr marL="514350" indent="-514350">
              <a:buFont typeface="+mj-lt"/>
              <a:buAutoNum type="arabicPeriod"/>
            </a:pPr>
            <a:r>
              <a:rPr lang="en-GB" dirty="0" smtClean="0"/>
              <a:t>Being – mindfulness, awareness</a:t>
            </a:r>
            <a:endParaRPr lang="en-GB" dirty="0"/>
          </a:p>
        </p:txBody>
      </p:sp>
      <p:sp>
        <p:nvSpPr>
          <p:cNvPr id="6" name="TextBox 5"/>
          <p:cNvSpPr txBox="1"/>
          <p:nvPr/>
        </p:nvSpPr>
        <p:spPr>
          <a:xfrm>
            <a:off x="5436097" y="5085184"/>
            <a:ext cx="3245240" cy="400110"/>
          </a:xfrm>
          <a:prstGeom prst="rect">
            <a:avLst/>
          </a:prstGeom>
          <a:noFill/>
        </p:spPr>
        <p:txBody>
          <a:bodyPr wrap="square" rtlCol="0">
            <a:spAutoFit/>
          </a:bodyPr>
          <a:lstStyle/>
          <a:p>
            <a:r>
              <a:rPr lang="en-GB" sz="2000" dirty="0"/>
              <a:t>(Hayes et al., 2017:14) </a:t>
            </a:r>
          </a:p>
        </p:txBody>
      </p:sp>
    </p:spTree>
    <p:extLst>
      <p:ext uri="{BB962C8B-B14F-4D97-AF65-F5344CB8AC3E}">
        <p14:creationId xmlns:p14="http://schemas.microsoft.com/office/powerpoint/2010/main" val="28450286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Autofit/>
          </a:bodyPr>
          <a:lstStyle/>
          <a:p>
            <a:r>
              <a:rPr lang="en-GB" sz="3200" dirty="0" err="1" smtClean="0"/>
              <a:t>Ymateb</a:t>
            </a:r>
            <a:r>
              <a:rPr lang="en-GB" sz="3200" dirty="0" smtClean="0"/>
              <a:t> </a:t>
            </a:r>
            <a:r>
              <a:rPr lang="en-GB" sz="3200" dirty="0" err="1" smtClean="0"/>
              <a:t>i</a:t>
            </a:r>
            <a:r>
              <a:rPr lang="en-GB" sz="3200" dirty="0" smtClean="0"/>
              <a:t> </a:t>
            </a:r>
            <a:r>
              <a:rPr lang="en-GB" sz="3200" dirty="0" err="1" smtClean="0"/>
              <a:t>newid</a:t>
            </a:r>
            <a:r>
              <a:rPr lang="en-GB" sz="3200" dirty="0" smtClean="0"/>
              <a:t>      Responding to change</a:t>
            </a:r>
            <a:endParaRPr lang="en-GB" sz="3200" dirty="0"/>
          </a:p>
        </p:txBody>
      </p:sp>
      <p:sp>
        <p:nvSpPr>
          <p:cNvPr id="6" name="Content Placeholder 5"/>
          <p:cNvSpPr>
            <a:spLocks noGrp="1"/>
          </p:cNvSpPr>
          <p:nvPr>
            <p:ph idx="1"/>
          </p:nvPr>
        </p:nvSpPr>
        <p:spPr>
          <a:xfrm>
            <a:off x="457200" y="836712"/>
            <a:ext cx="8229600" cy="4680521"/>
          </a:xfrm>
        </p:spPr>
        <p:txBody>
          <a:bodyPr>
            <a:normAutofit/>
          </a:bodyPr>
          <a:lstStyle/>
          <a:p>
            <a:r>
              <a:rPr lang="en-GB" dirty="0" smtClean="0"/>
              <a:t>R – reason</a:t>
            </a:r>
          </a:p>
          <a:p>
            <a:r>
              <a:rPr lang="en-GB" dirty="0" smtClean="0"/>
              <a:t>E – evaluate</a:t>
            </a:r>
          </a:p>
          <a:p>
            <a:r>
              <a:rPr lang="en-GB" dirty="0" smtClean="0"/>
              <a:t>F – feedback</a:t>
            </a:r>
          </a:p>
          <a:p>
            <a:r>
              <a:rPr lang="en-GB" dirty="0" smtClean="0"/>
              <a:t>L – learn</a:t>
            </a:r>
          </a:p>
          <a:p>
            <a:r>
              <a:rPr lang="en-GB" dirty="0" smtClean="0"/>
              <a:t>E – explain</a:t>
            </a:r>
          </a:p>
          <a:p>
            <a:r>
              <a:rPr lang="en-GB" dirty="0" smtClean="0"/>
              <a:t>C – consider</a:t>
            </a:r>
          </a:p>
          <a:p>
            <a:r>
              <a:rPr lang="en-GB" dirty="0" smtClean="0"/>
              <a:t>T – think</a:t>
            </a:r>
          </a:p>
          <a:p>
            <a:pPr marL="0" indent="0" algn="r">
              <a:buNone/>
            </a:pPr>
            <a:r>
              <a:rPr lang="en-GB" dirty="0" smtClean="0"/>
              <a:t>(</a:t>
            </a:r>
            <a:r>
              <a:rPr lang="en-GB" dirty="0" err="1" smtClean="0"/>
              <a:t>Hallett</a:t>
            </a:r>
            <a:r>
              <a:rPr lang="en-GB" dirty="0" smtClean="0"/>
              <a:t>, 2013: 28)</a:t>
            </a:r>
          </a:p>
          <a:p>
            <a:endParaRPr lang="en-GB" dirty="0"/>
          </a:p>
        </p:txBody>
      </p:sp>
    </p:spTree>
    <p:extLst>
      <p:ext uri="{BB962C8B-B14F-4D97-AF65-F5344CB8AC3E}">
        <p14:creationId xmlns:p14="http://schemas.microsoft.com/office/powerpoint/2010/main" val="28548992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rol</a:t>
            </a:r>
            <a:r>
              <a:rPr lang="en-GB" dirty="0" smtClean="0"/>
              <a:t/>
            </a:r>
            <a:br>
              <a:rPr lang="en-GB" dirty="0" smtClean="0"/>
            </a:br>
            <a:r>
              <a:rPr lang="en-GB" dirty="0" smtClean="0"/>
              <a:t>Reflecting on your role</a:t>
            </a:r>
            <a:endParaRPr lang="en-GB" dirty="0"/>
          </a:p>
        </p:txBody>
      </p:sp>
      <p:sp>
        <p:nvSpPr>
          <p:cNvPr id="3" name="Content Placeholder 2"/>
          <p:cNvSpPr>
            <a:spLocks noGrp="1"/>
          </p:cNvSpPr>
          <p:nvPr>
            <p:ph sz="half" idx="1"/>
          </p:nvPr>
        </p:nvSpPr>
        <p:spPr/>
        <p:txBody>
          <a:bodyPr/>
          <a:lstStyle/>
          <a:p>
            <a:r>
              <a:rPr lang="en-GB" dirty="0" err="1" smtClean="0"/>
              <a:t>Sut</a:t>
            </a:r>
            <a:r>
              <a:rPr lang="en-GB" dirty="0" smtClean="0"/>
              <a:t> </a:t>
            </a:r>
            <a:r>
              <a:rPr lang="en-GB" dirty="0" err="1" smtClean="0"/>
              <a:t>gallwch</a:t>
            </a:r>
            <a:r>
              <a:rPr lang="en-GB" dirty="0" smtClean="0"/>
              <a:t> </a:t>
            </a:r>
            <a:r>
              <a:rPr lang="en-GB" dirty="0" err="1" smtClean="0"/>
              <a:t>gwneud</a:t>
            </a:r>
            <a:r>
              <a:rPr lang="en-GB" dirty="0" smtClean="0"/>
              <a:t> </a:t>
            </a:r>
            <a:r>
              <a:rPr lang="en-GB" dirty="0" err="1" smtClean="0"/>
              <a:t>hyn</a:t>
            </a:r>
            <a:r>
              <a:rPr lang="en-GB" dirty="0" smtClean="0"/>
              <a:t> </a:t>
            </a:r>
            <a:r>
              <a:rPr lang="en-GB" dirty="0" err="1" smtClean="0"/>
              <a:t>yn</a:t>
            </a:r>
            <a:r>
              <a:rPr lang="en-GB" dirty="0" smtClean="0"/>
              <a:t> </a:t>
            </a:r>
            <a:r>
              <a:rPr lang="en-GB" dirty="0" err="1" smtClean="0"/>
              <a:t>effeithiol</a:t>
            </a:r>
            <a:r>
              <a:rPr lang="en-GB" dirty="0" smtClean="0"/>
              <a:t>?</a:t>
            </a:r>
            <a:endParaRPr lang="en-GB" dirty="0"/>
          </a:p>
          <a:p>
            <a:pPr lvl="1"/>
            <a:r>
              <a:rPr lang="en-GB" dirty="0" err="1" smtClean="0"/>
              <a:t>Meddwl</a:t>
            </a:r>
            <a:r>
              <a:rPr lang="en-GB" dirty="0" smtClean="0"/>
              <a:t> </a:t>
            </a:r>
            <a:r>
              <a:rPr lang="en-GB" dirty="0" err="1" smtClean="0"/>
              <a:t>yn</a:t>
            </a:r>
            <a:r>
              <a:rPr lang="en-GB" dirty="0" smtClean="0"/>
              <a:t> </a:t>
            </a:r>
            <a:r>
              <a:rPr lang="en-GB" dirty="0" err="1" smtClean="0"/>
              <a:t>ol</a:t>
            </a:r>
            <a:endParaRPr lang="en-GB" dirty="0" smtClean="0"/>
          </a:p>
          <a:p>
            <a:pPr lvl="1"/>
            <a:r>
              <a:rPr lang="en-GB" dirty="0" err="1" smtClean="0"/>
              <a:t>Siarad</a:t>
            </a:r>
            <a:r>
              <a:rPr lang="en-GB" dirty="0" smtClean="0"/>
              <a:t> ag </a:t>
            </a:r>
            <a:r>
              <a:rPr lang="en-GB" dirty="0" err="1" smtClean="0"/>
              <a:t>eraill</a:t>
            </a:r>
            <a:endParaRPr lang="en-GB" dirty="0" smtClean="0"/>
          </a:p>
          <a:p>
            <a:pPr lvl="1"/>
            <a:r>
              <a:rPr lang="en-GB" dirty="0" err="1" smtClean="0"/>
              <a:t>Ystyried</a:t>
            </a:r>
            <a:r>
              <a:rPr lang="en-GB" dirty="0" smtClean="0"/>
              <a:t> </a:t>
            </a:r>
            <a:r>
              <a:rPr lang="en-GB" dirty="0" err="1" smtClean="0"/>
              <a:t>perspectifau</a:t>
            </a:r>
            <a:r>
              <a:rPr lang="en-GB" dirty="0" smtClean="0"/>
              <a:t> </a:t>
            </a:r>
            <a:r>
              <a:rPr lang="en-GB" dirty="0" err="1" smtClean="0"/>
              <a:t>eraill</a:t>
            </a:r>
            <a:endParaRPr lang="en-GB" dirty="0"/>
          </a:p>
        </p:txBody>
      </p:sp>
      <p:sp>
        <p:nvSpPr>
          <p:cNvPr id="4" name="Content Placeholder 3"/>
          <p:cNvSpPr>
            <a:spLocks noGrp="1"/>
          </p:cNvSpPr>
          <p:nvPr>
            <p:ph sz="half" idx="2"/>
          </p:nvPr>
        </p:nvSpPr>
        <p:spPr/>
        <p:txBody>
          <a:bodyPr/>
          <a:lstStyle/>
          <a:p>
            <a:r>
              <a:rPr lang="en-GB" dirty="0" smtClean="0"/>
              <a:t>How can you do this effectively?</a:t>
            </a:r>
          </a:p>
          <a:p>
            <a:pPr lvl="1"/>
            <a:r>
              <a:rPr lang="en-GB" dirty="0" smtClean="0"/>
              <a:t>Thinking back</a:t>
            </a:r>
          </a:p>
          <a:p>
            <a:pPr lvl="1"/>
            <a:r>
              <a:rPr lang="en-GB" dirty="0" smtClean="0"/>
              <a:t>Talking to others</a:t>
            </a:r>
          </a:p>
          <a:p>
            <a:pPr lvl="1"/>
            <a:r>
              <a:rPr lang="en-GB" dirty="0" smtClean="0"/>
              <a:t>Considering different perspectives</a:t>
            </a:r>
          </a:p>
          <a:p>
            <a:pPr lvl="1"/>
            <a:endParaRPr lang="en-GB" dirty="0"/>
          </a:p>
        </p:txBody>
      </p:sp>
    </p:spTree>
    <p:extLst>
      <p:ext uri="{BB962C8B-B14F-4D97-AF65-F5344CB8AC3E}">
        <p14:creationId xmlns:p14="http://schemas.microsoft.com/office/powerpoint/2010/main" val="2050197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eaLnBrk="1" hangingPunct="1"/>
            <a:r>
              <a:rPr lang="cy-GB" altLang="en-US" smtClean="0"/>
              <a:t>Gwerthoedd        </a:t>
            </a:r>
            <a:r>
              <a:rPr lang="cy-GB" altLang="en-US" i="1" smtClean="0"/>
              <a:t>Values</a:t>
            </a:r>
            <a:endParaRPr lang="cy-GB" altLang="en-US" smtClean="0"/>
          </a:p>
        </p:txBody>
      </p:sp>
      <p:sp>
        <p:nvSpPr>
          <p:cNvPr id="24579" name="Rectangle 5"/>
          <p:cNvSpPr>
            <a:spLocks noGrp="1" noChangeArrowheads="1"/>
          </p:cNvSpPr>
          <p:nvPr>
            <p:ph type="body" sz="half" idx="1"/>
          </p:nvPr>
        </p:nvSpPr>
        <p:spPr>
          <a:xfrm>
            <a:off x="457200" y="1989138"/>
            <a:ext cx="4027488" cy="4137025"/>
          </a:xfrm>
        </p:spPr>
        <p:txBody>
          <a:bodyPr/>
          <a:lstStyle/>
          <a:p>
            <a:pPr eaLnBrk="1" hangingPunct="1"/>
            <a:r>
              <a:rPr lang="en-GB" altLang="en-US" noProof="1" smtClean="0"/>
              <a:t>Gwrthwahaniaethol</a:t>
            </a:r>
          </a:p>
          <a:p>
            <a:pPr eaLnBrk="1" hangingPunct="1"/>
            <a:r>
              <a:rPr lang="cy-GB" altLang="en-US" smtClean="0"/>
              <a:t>Cydraddoldeb a thegwch</a:t>
            </a:r>
          </a:p>
          <a:p>
            <a:pPr eaLnBrk="1" hangingPunct="1"/>
            <a:r>
              <a:rPr lang="cy-GB" altLang="en-US" smtClean="0"/>
              <a:t>Anfeirniadol</a:t>
            </a:r>
          </a:p>
          <a:p>
            <a:pPr eaLnBrk="1" hangingPunct="1"/>
            <a:r>
              <a:rPr lang="cy-GB" altLang="en-US" smtClean="0"/>
              <a:t>Rhannu p</a:t>
            </a:r>
            <a:r>
              <a:rPr lang="cy-GB" altLang="en-US" noProof="1" smtClean="0"/>
              <a:t>ŵer</a:t>
            </a:r>
          </a:p>
          <a:p>
            <a:pPr eaLnBrk="1" hangingPunct="1"/>
            <a:endParaRPr lang="en-US" altLang="en-US" smtClean="0"/>
          </a:p>
        </p:txBody>
      </p:sp>
      <p:sp>
        <p:nvSpPr>
          <p:cNvPr id="24580" name="Rectangle 6"/>
          <p:cNvSpPr>
            <a:spLocks noGrp="1" noChangeArrowheads="1"/>
          </p:cNvSpPr>
          <p:nvPr>
            <p:ph type="body" sz="half" idx="2"/>
          </p:nvPr>
        </p:nvSpPr>
        <p:spPr>
          <a:xfrm>
            <a:off x="5102225" y="1916113"/>
            <a:ext cx="3790950" cy="4025900"/>
          </a:xfrm>
        </p:spPr>
        <p:txBody>
          <a:bodyPr/>
          <a:lstStyle/>
          <a:p>
            <a:pPr eaLnBrk="1" hangingPunct="1"/>
            <a:r>
              <a:rPr lang="en-GB" altLang="en-US" i="1" smtClean="0"/>
              <a:t>Anti-discriminatory</a:t>
            </a:r>
          </a:p>
          <a:p>
            <a:pPr eaLnBrk="1" hangingPunct="1"/>
            <a:r>
              <a:rPr lang="en-GB" altLang="en-US" i="1" smtClean="0"/>
              <a:t>Equality and fairness</a:t>
            </a:r>
          </a:p>
          <a:p>
            <a:pPr eaLnBrk="1" hangingPunct="1"/>
            <a:r>
              <a:rPr lang="en-GB" altLang="en-US" i="1" smtClean="0"/>
              <a:t>Non-judgemental</a:t>
            </a:r>
          </a:p>
          <a:p>
            <a:pPr eaLnBrk="1" hangingPunct="1"/>
            <a:r>
              <a:rPr lang="en-GB" altLang="en-US" i="1" smtClean="0"/>
              <a:t>Power sharing</a:t>
            </a:r>
            <a:endParaRPr lang="en-US" altLang="en-US" i="1" smtClean="0"/>
          </a:p>
          <a:p>
            <a:pPr eaLnBrk="1" hangingPunct="1"/>
            <a:endParaRPr lang="en-US" altLang="en-US" noProof="1" smtClean="0"/>
          </a:p>
          <a:p>
            <a:pPr eaLnBrk="1" hangingPunct="1"/>
            <a:endParaRPr lang="cy-GB" altLang="en-US" smtClean="0"/>
          </a:p>
        </p:txBody>
      </p:sp>
    </p:spTree>
    <p:extLst>
      <p:ext uri="{BB962C8B-B14F-4D97-AF65-F5344CB8AC3E}">
        <p14:creationId xmlns:p14="http://schemas.microsoft.com/office/powerpoint/2010/main" val="1374815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r>
              <a:rPr lang="en-GB" dirty="0">
                <a:hlinkClick r:id="rId3"/>
              </a:rPr>
              <a:t>https://</a:t>
            </a:r>
            <a:r>
              <a:rPr lang="en-GB" dirty="0" smtClean="0">
                <a:hlinkClick r:id="rId3"/>
              </a:rPr>
              <a:t>www.youtube.com/watch?v=oHiwpz7r4wY</a:t>
            </a:r>
            <a:r>
              <a:rPr lang="en-GB" dirty="0" smtClean="0"/>
              <a:t> </a:t>
            </a:r>
            <a:endParaRPr lang="en-GB" dirty="0"/>
          </a:p>
          <a:p>
            <a:r>
              <a:rPr lang="en-GB" dirty="0" smtClean="0"/>
              <a:t>Edward de Bono’s ‘Six </a:t>
            </a:r>
            <a:r>
              <a:rPr lang="en-GB" dirty="0"/>
              <a:t>thinking </a:t>
            </a:r>
            <a:r>
              <a:rPr lang="en-GB" dirty="0" smtClean="0"/>
              <a:t>hats’</a:t>
            </a:r>
            <a:endParaRPr lang="en-GB" dirty="0"/>
          </a:p>
          <a:p>
            <a:endParaRPr lang="en-GB" dirty="0"/>
          </a:p>
        </p:txBody>
      </p:sp>
    </p:spTree>
    <p:extLst>
      <p:ext uri="{BB962C8B-B14F-4D97-AF65-F5344CB8AC3E}">
        <p14:creationId xmlns:p14="http://schemas.microsoft.com/office/powerpoint/2010/main" val="24173559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36720" y="188640"/>
            <a:ext cx="8229600" cy="490066"/>
          </a:xfrm>
        </p:spPr>
        <p:txBody>
          <a:bodyPr>
            <a:noAutofit/>
          </a:bodyPr>
          <a:lstStyle/>
          <a:p>
            <a:r>
              <a:rPr lang="en-GB" sz="3200" dirty="0" err="1" smtClean="0"/>
              <a:t>Chwe</a:t>
            </a:r>
            <a:r>
              <a:rPr lang="en-GB" sz="3200" dirty="0" smtClean="0"/>
              <a:t> </a:t>
            </a:r>
            <a:r>
              <a:rPr lang="en-GB" sz="3200" dirty="0" err="1" smtClean="0"/>
              <a:t>perspectif</a:t>
            </a:r>
            <a:r>
              <a:rPr lang="en-GB" sz="3200" dirty="0" smtClean="0"/>
              <a:t>….      Six perspectives….</a:t>
            </a:r>
            <a:endParaRPr lang="en-GB" sz="32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564" y="908720"/>
            <a:ext cx="7848872" cy="4751859"/>
          </a:xfrm>
        </p:spPr>
      </p:pic>
    </p:spTree>
    <p:extLst>
      <p:ext uri="{BB962C8B-B14F-4D97-AF65-F5344CB8AC3E}">
        <p14:creationId xmlns:p14="http://schemas.microsoft.com/office/powerpoint/2010/main" val="1337887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a:t>
            </a:r>
            <a:endParaRPr lang="en-GB" dirty="0"/>
          </a:p>
        </p:txBody>
      </p:sp>
      <p:sp>
        <p:nvSpPr>
          <p:cNvPr id="3" name="Content Placeholder 2"/>
          <p:cNvSpPr>
            <a:spLocks noGrp="1"/>
          </p:cNvSpPr>
          <p:nvPr>
            <p:ph idx="1"/>
          </p:nvPr>
        </p:nvSpPr>
        <p:spPr/>
        <p:txBody>
          <a:bodyPr>
            <a:normAutofit/>
          </a:bodyPr>
          <a:lstStyle/>
          <a:p>
            <a:r>
              <a:rPr lang="en-GB" sz="4000" dirty="0" smtClean="0"/>
              <a:t>S = specific</a:t>
            </a:r>
          </a:p>
          <a:p>
            <a:r>
              <a:rPr lang="en-GB" sz="4000" dirty="0" smtClean="0"/>
              <a:t>M = meaningful  </a:t>
            </a:r>
          </a:p>
          <a:p>
            <a:r>
              <a:rPr lang="en-GB" sz="4000" dirty="0" smtClean="0"/>
              <a:t>A = achievable </a:t>
            </a:r>
          </a:p>
          <a:p>
            <a:r>
              <a:rPr lang="en-GB" sz="4000" dirty="0" smtClean="0"/>
              <a:t>R = realistic </a:t>
            </a:r>
          </a:p>
          <a:p>
            <a:r>
              <a:rPr lang="en-GB" sz="4000" dirty="0" smtClean="0"/>
              <a:t>T = timescale </a:t>
            </a:r>
            <a:endParaRPr lang="en-GB" sz="4000" dirty="0"/>
          </a:p>
          <a:p>
            <a:endParaRPr lang="en-GB" sz="2800" dirty="0"/>
          </a:p>
        </p:txBody>
      </p:sp>
    </p:spTree>
    <p:extLst>
      <p:ext uri="{BB962C8B-B14F-4D97-AF65-F5344CB8AC3E}">
        <p14:creationId xmlns:p14="http://schemas.microsoft.com/office/powerpoint/2010/main" val="1666831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Cwestiynau</a:t>
            </a:r>
            <a:r>
              <a:rPr lang="en-GB" dirty="0" smtClean="0"/>
              <a:t> </a:t>
            </a:r>
            <a:r>
              <a:rPr lang="en-GB" dirty="0" err="1" smtClean="0"/>
              <a:t>adfyfyriol</a:t>
            </a:r>
            <a:r>
              <a:rPr lang="en-GB" dirty="0" smtClean="0"/>
              <a:t/>
            </a:r>
            <a:br>
              <a:rPr lang="en-GB" dirty="0" smtClean="0"/>
            </a:br>
            <a:r>
              <a:rPr lang="en-GB" dirty="0" smtClean="0"/>
              <a:t>Reflective questions</a:t>
            </a:r>
            <a:endParaRPr lang="en-GB" dirty="0"/>
          </a:p>
        </p:txBody>
      </p:sp>
      <p:sp>
        <p:nvSpPr>
          <p:cNvPr id="5" name="Content Placeholder 4"/>
          <p:cNvSpPr>
            <a:spLocks noGrp="1"/>
          </p:cNvSpPr>
          <p:nvPr>
            <p:ph sz="half" idx="1"/>
          </p:nvPr>
        </p:nvSpPr>
        <p:spPr/>
        <p:txBody>
          <a:bodyPr>
            <a:normAutofit/>
          </a:bodyPr>
          <a:lstStyle/>
          <a:p>
            <a:r>
              <a:rPr lang="en-GB" dirty="0" err="1" smtClean="0"/>
              <a:t>Sut</a:t>
            </a:r>
            <a:r>
              <a:rPr lang="en-GB" dirty="0" smtClean="0"/>
              <a:t> </a:t>
            </a:r>
            <a:r>
              <a:rPr lang="en-GB" dirty="0" err="1" smtClean="0"/>
              <a:t>mae</a:t>
            </a:r>
            <a:r>
              <a:rPr lang="en-GB" dirty="0" smtClean="0"/>
              <a:t> </a:t>
            </a:r>
            <a:r>
              <a:rPr lang="en-GB" dirty="0" err="1" smtClean="0"/>
              <a:t>adfyfyrio</a:t>
            </a:r>
            <a:r>
              <a:rPr lang="en-GB" dirty="0" smtClean="0"/>
              <a:t> </a:t>
            </a:r>
            <a:r>
              <a:rPr lang="en-GB" dirty="0" err="1" smtClean="0"/>
              <a:t>wedi</a:t>
            </a:r>
            <a:r>
              <a:rPr lang="en-GB" dirty="0" smtClean="0"/>
              <a:t> </a:t>
            </a:r>
            <a:r>
              <a:rPr lang="en-GB" dirty="0" err="1" smtClean="0"/>
              <a:t>gwella</a:t>
            </a:r>
            <a:r>
              <a:rPr lang="en-GB" dirty="0" smtClean="0"/>
              <a:t> </a:t>
            </a:r>
            <a:r>
              <a:rPr lang="en-GB" dirty="0" err="1" smtClean="0"/>
              <a:t>arfer</a:t>
            </a:r>
            <a:r>
              <a:rPr lang="en-GB" dirty="0" smtClean="0"/>
              <a:t>?</a:t>
            </a:r>
          </a:p>
          <a:p>
            <a:r>
              <a:rPr lang="en-GB" dirty="0" err="1" smtClean="0"/>
              <a:t>Sut</a:t>
            </a:r>
            <a:r>
              <a:rPr lang="en-GB" dirty="0" smtClean="0"/>
              <a:t> </a:t>
            </a:r>
            <a:r>
              <a:rPr lang="en-GB" dirty="0" err="1" smtClean="0"/>
              <a:t>mae</a:t>
            </a:r>
            <a:r>
              <a:rPr lang="en-GB" dirty="0" smtClean="0"/>
              <a:t> plant, </a:t>
            </a:r>
            <a:r>
              <a:rPr lang="en-GB" dirty="0" err="1" smtClean="0"/>
              <a:t>teuluoedd</a:t>
            </a:r>
            <a:r>
              <a:rPr lang="en-GB" dirty="0" smtClean="0"/>
              <a:t>, </a:t>
            </a:r>
            <a:r>
              <a:rPr lang="en-GB" dirty="0" err="1" smtClean="0"/>
              <a:t>cydweithwyr</a:t>
            </a:r>
            <a:r>
              <a:rPr lang="en-GB" dirty="0" smtClean="0"/>
              <a:t> </a:t>
            </a:r>
            <a:r>
              <a:rPr lang="en-GB" dirty="0" err="1" smtClean="0"/>
              <a:t>wedi</a:t>
            </a:r>
            <a:r>
              <a:rPr lang="en-GB" dirty="0" smtClean="0"/>
              <a:t> </a:t>
            </a:r>
            <a:r>
              <a:rPr lang="en-GB" dirty="0" err="1" smtClean="0"/>
              <a:t>elwa</a:t>
            </a:r>
            <a:r>
              <a:rPr lang="en-GB" dirty="0" smtClean="0"/>
              <a:t>?</a:t>
            </a:r>
          </a:p>
          <a:p>
            <a:r>
              <a:rPr lang="en-GB" dirty="0" err="1" smtClean="0"/>
              <a:t>Sut</a:t>
            </a:r>
            <a:r>
              <a:rPr lang="en-GB" dirty="0" smtClean="0"/>
              <a:t> </a:t>
            </a:r>
            <a:r>
              <a:rPr lang="en-GB" dirty="0" err="1" smtClean="0"/>
              <a:t>ydych</a:t>
            </a:r>
            <a:r>
              <a:rPr lang="en-GB" dirty="0" smtClean="0"/>
              <a:t> chi </a:t>
            </a:r>
            <a:r>
              <a:rPr lang="en-GB" dirty="0" err="1" smtClean="0"/>
              <a:t>wedi</a:t>
            </a:r>
            <a:r>
              <a:rPr lang="en-GB" dirty="0" smtClean="0"/>
              <a:t> </a:t>
            </a:r>
            <a:r>
              <a:rPr lang="en-GB" dirty="0" err="1" smtClean="0"/>
              <a:t>elwa</a:t>
            </a:r>
            <a:r>
              <a:rPr lang="en-GB" dirty="0" smtClean="0"/>
              <a:t>?</a:t>
            </a:r>
            <a:endParaRPr lang="en-GB" dirty="0"/>
          </a:p>
        </p:txBody>
      </p:sp>
      <p:sp>
        <p:nvSpPr>
          <p:cNvPr id="6" name="Content Placeholder 5"/>
          <p:cNvSpPr>
            <a:spLocks noGrp="1"/>
          </p:cNvSpPr>
          <p:nvPr>
            <p:ph sz="half" idx="2"/>
          </p:nvPr>
        </p:nvSpPr>
        <p:spPr/>
        <p:txBody>
          <a:bodyPr>
            <a:normAutofit/>
          </a:bodyPr>
          <a:lstStyle/>
          <a:p>
            <a:r>
              <a:rPr lang="en-GB" dirty="0" smtClean="0"/>
              <a:t>How has reflection improved practice?</a:t>
            </a:r>
          </a:p>
          <a:p>
            <a:r>
              <a:rPr lang="en-GB" dirty="0" smtClean="0"/>
              <a:t>How have children, families, colleagues benefited?</a:t>
            </a:r>
          </a:p>
          <a:p>
            <a:r>
              <a:rPr lang="en-GB" dirty="0" smtClean="0"/>
              <a:t>How have you benefited?</a:t>
            </a:r>
            <a:endParaRPr lang="en-GB" dirty="0"/>
          </a:p>
        </p:txBody>
      </p:sp>
    </p:spTree>
    <p:extLst>
      <p:ext uri="{BB962C8B-B14F-4D97-AF65-F5344CB8AC3E}">
        <p14:creationId xmlns:p14="http://schemas.microsoft.com/office/powerpoint/2010/main" val="2761443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Cwestiynau</a:t>
            </a:r>
            <a:r>
              <a:rPr lang="en-GB" dirty="0"/>
              <a:t> </a:t>
            </a:r>
            <a:r>
              <a:rPr lang="en-GB" dirty="0" err="1"/>
              <a:t>adfyfyriol</a:t>
            </a:r>
            <a:r>
              <a:rPr lang="en-GB" dirty="0"/>
              <a:t/>
            </a:r>
            <a:br>
              <a:rPr lang="en-GB" dirty="0"/>
            </a:br>
            <a:r>
              <a:rPr lang="en-GB" dirty="0"/>
              <a:t>Reflective questions</a:t>
            </a:r>
          </a:p>
        </p:txBody>
      </p:sp>
      <p:sp>
        <p:nvSpPr>
          <p:cNvPr id="3" name="Content Placeholder 2"/>
          <p:cNvSpPr>
            <a:spLocks noGrp="1"/>
          </p:cNvSpPr>
          <p:nvPr>
            <p:ph sz="half" idx="1"/>
          </p:nvPr>
        </p:nvSpPr>
        <p:spPr/>
        <p:txBody>
          <a:bodyPr/>
          <a:lstStyle/>
          <a:p>
            <a:r>
              <a:rPr lang="en-GB" dirty="0" smtClean="0"/>
              <a:t>Beth?</a:t>
            </a:r>
          </a:p>
          <a:p>
            <a:r>
              <a:rPr lang="en-GB" dirty="0" err="1" smtClean="0"/>
              <a:t>Sut</a:t>
            </a:r>
            <a:r>
              <a:rPr lang="en-GB" dirty="0" smtClean="0"/>
              <a:t>?</a:t>
            </a:r>
          </a:p>
          <a:p>
            <a:r>
              <a:rPr lang="en-GB" dirty="0" err="1" smtClean="0"/>
              <a:t>Pwy</a:t>
            </a:r>
            <a:r>
              <a:rPr lang="en-GB" dirty="0" smtClean="0"/>
              <a:t>?</a:t>
            </a:r>
          </a:p>
          <a:p>
            <a:r>
              <a:rPr lang="en-GB" dirty="0" err="1" smtClean="0"/>
              <a:t>Pryd</a:t>
            </a:r>
            <a:r>
              <a:rPr lang="en-GB" dirty="0" smtClean="0"/>
              <a:t>?</a:t>
            </a:r>
          </a:p>
          <a:p>
            <a:r>
              <a:rPr lang="en-GB" dirty="0" err="1" smtClean="0"/>
              <a:t>Ble</a:t>
            </a:r>
            <a:r>
              <a:rPr lang="en-GB" dirty="0" smtClean="0"/>
              <a:t>?</a:t>
            </a:r>
          </a:p>
          <a:p>
            <a:r>
              <a:rPr lang="en-GB" dirty="0" smtClean="0"/>
              <a:t>Pam?</a:t>
            </a:r>
            <a:endParaRPr lang="en-GB" dirty="0"/>
          </a:p>
        </p:txBody>
      </p:sp>
      <p:sp>
        <p:nvSpPr>
          <p:cNvPr id="4" name="Content Placeholder 3"/>
          <p:cNvSpPr>
            <a:spLocks noGrp="1"/>
          </p:cNvSpPr>
          <p:nvPr>
            <p:ph sz="half" idx="2"/>
          </p:nvPr>
        </p:nvSpPr>
        <p:spPr/>
        <p:txBody>
          <a:bodyPr/>
          <a:lstStyle/>
          <a:p>
            <a:r>
              <a:rPr lang="en-GB" dirty="0" smtClean="0"/>
              <a:t>What?</a:t>
            </a:r>
          </a:p>
          <a:p>
            <a:r>
              <a:rPr lang="en-GB" dirty="0" smtClean="0"/>
              <a:t>How?</a:t>
            </a:r>
          </a:p>
          <a:p>
            <a:r>
              <a:rPr lang="en-GB" dirty="0" smtClean="0"/>
              <a:t>Who?</a:t>
            </a:r>
          </a:p>
          <a:p>
            <a:r>
              <a:rPr lang="en-GB" dirty="0" smtClean="0"/>
              <a:t>When?</a:t>
            </a:r>
          </a:p>
          <a:p>
            <a:r>
              <a:rPr lang="en-GB" dirty="0" smtClean="0"/>
              <a:t>Where?</a:t>
            </a:r>
          </a:p>
          <a:p>
            <a:r>
              <a:rPr lang="en-GB" dirty="0" smtClean="0"/>
              <a:t>Why?</a:t>
            </a:r>
            <a:endParaRPr lang="en-GB" dirty="0"/>
          </a:p>
        </p:txBody>
      </p:sp>
    </p:spTree>
    <p:extLst>
      <p:ext uri="{BB962C8B-B14F-4D97-AF65-F5344CB8AC3E}">
        <p14:creationId xmlns:p14="http://schemas.microsoft.com/office/powerpoint/2010/main" val="4216526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Arsylwi</a:t>
            </a:r>
            <a:r>
              <a:rPr lang="en-GB" dirty="0" smtClean="0"/>
              <a:t> ac </a:t>
            </a:r>
            <a:r>
              <a:rPr lang="en-GB" dirty="0" err="1" smtClean="0"/>
              <a:t>adfyfyrio</a:t>
            </a:r>
            <a:r>
              <a:rPr lang="en-GB" dirty="0" smtClean="0"/>
              <a:t/>
            </a:r>
            <a:br>
              <a:rPr lang="en-GB" dirty="0" smtClean="0"/>
            </a:br>
            <a:r>
              <a:rPr lang="en-GB" dirty="0" smtClean="0"/>
              <a:t>Observation and reflection</a:t>
            </a:r>
            <a:endParaRPr lang="en-GB" dirty="0"/>
          </a:p>
        </p:txBody>
      </p:sp>
      <p:sp>
        <p:nvSpPr>
          <p:cNvPr id="3" name="Content Placeholder 2"/>
          <p:cNvSpPr>
            <a:spLocks noGrp="1"/>
          </p:cNvSpPr>
          <p:nvPr>
            <p:ph sz="half" idx="1"/>
          </p:nvPr>
        </p:nvSpPr>
        <p:spPr/>
        <p:txBody>
          <a:bodyPr/>
          <a:lstStyle/>
          <a:p>
            <a:r>
              <a:rPr lang="en-GB" dirty="0" err="1" smtClean="0"/>
              <a:t>Gweld</a:t>
            </a:r>
            <a:endParaRPr lang="en-GB" dirty="0" smtClean="0"/>
          </a:p>
          <a:p>
            <a:r>
              <a:rPr lang="en-GB" dirty="0" err="1" smtClean="0"/>
              <a:t>Arsylwi</a:t>
            </a:r>
            <a:endParaRPr lang="en-GB" dirty="0" smtClean="0"/>
          </a:p>
          <a:p>
            <a:r>
              <a:rPr lang="en-GB" dirty="0" err="1" smtClean="0"/>
              <a:t>Bwriad</a:t>
            </a:r>
            <a:endParaRPr lang="en-GB" dirty="0" smtClean="0"/>
          </a:p>
          <a:p>
            <a:r>
              <a:rPr lang="en-GB" dirty="0" err="1" smtClean="0"/>
              <a:t>Dysgu</a:t>
            </a:r>
            <a:endParaRPr lang="en-GB" dirty="0" smtClean="0"/>
          </a:p>
          <a:p>
            <a:r>
              <a:rPr lang="en-GB" dirty="0" err="1" smtClean="0"/>
              <a:t>Adfyfyrio</a:t>
            </a:r>
            <a:endParaRPr lang="en-GB" dirty="0" smtClean="0"/>
          </a:p>
          <a:p>
            <a:r>
              <a:rPr lang="en-GB" dirty="0" err="1" smtClean="0"/>
              <a:t>Gweithredu</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Seeing</a:t>
            </a:r>
          </a:p>
          <a:p>
            <a:r>
              <a:rPr lang="en-GB" dirty="0" smtClean="0"/>
              <a:t>Observing</a:t>
            </a:r>
          </a:p>
          <a:p>
            <a:r>
              <a:rPr lang="en-GB" dirty="0" smtClean="0"/>
              <a:t>Intention</a:t>
            </a:r>
          </a:p>
          <a:p>
            <a:r>
              <a:rPr lang="en-GB" dirty="0" smtClean="0"/>
              <a:t>Learning</a:t>
            </a:r>
          </a:p>
          <a:p>
            <a:r>
              <a:rPr lang="en-GB" dirty="0" smtClean="0"/>
              <a:t>Reflection</a:t>
            </a:r>
          </a:p>
          <a:p>
            <a:r>
              <a:rPr lang="en-GB" dirty="0" smtClean="0"/>
              <a:t>Action </a:t>
            </a:r>
            <a:endParaRPr lang="en-GB" dirty="0"/>
          </a:p>
        </p:txBody>
      </p:sp>
    </p:spTree>
    <p:extLst>
      <p:ext uri="{BB962C8B-B14F-4D97-AF65-F5344CB8AC3E}">
        <p14:creationId xmlns:p14="http://schemas.microsoft.com/office/powerpoint/2010/main" val="25693095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Papur</a:t>
            </a:r>
            <a:r>
              <a:rPr lang="en-GB" dirty="0"/>
              <a:t> </a:t>
            </a:r>
            <a:r>
              <a:rPr lang="en-GB" dirty="0" err="1"/>
              <a:t>briffio</a:t>
            </a:r>
            <a:r>
              <a:rPr lang="en-GB" dirty="0"/>
              <a:t>         </a:t>
            </a:r>
            <a:r>
              <a:rPr lang="en-GB" dirty="0" smtClean="0"/>
              <a:t>Assignment B</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Arfer</a:t>
            </a:r>
            <a:r>
              <a:rPr lang="en-GB" dirty="0" smtClean="0"/>
              <a:t> </a:t>
            </a:r>
            <a:r>
              <a:rPr lang="en-GB" dirty="0" err="1" smtClean="0"/>
              <a:t>gorau</a:t>
            </a:r>
            <a:endParaRPr lang="en-GB" dirty="0" smtClean="0"/>
          </a:p>
          <a:p>
            <a:r>
              <a:rPr lang="en-GB" dirty="0" err="1" smtClean="0"/>
              <a:t>Gwasanaethau</a:t>
            </a:r>
            <a:r>
              <a:rPr lang="en-GB" dirty="0" smtClean="0"/>
              <a:t> o </a:t>
            </a:r>
            <a:r>
              <a:rPr lang="en-GB" dirty="0" err="1" smtClean="0"/>
              <a:t>safon</a:t>
            </a:r>
            <a:endParaRPr lang="en-GB" dirty="0" smtClean="0"/>
          </a:p>
          <a:p>
            <a:r>
              <a:rPr lang="en-GB" dirty="0" err="1" smtClean="0"/>
              <a:t>Datblygiad</a:t>
            </a:r>
            <a:r>
              <a:rPr lang="en-GB" dirty="0" smtClean="0"/>
              <a:t> </a:t>
            </a:r>
            <a:r>
              <a:rPr lang="en-GB" dirty="0" err="1" smtClean="0"/>
              <a:t>personol</a:t>
            </a:r>
            <a:r>
              <a:rPr lang="en-GB" dirty="0" smtClean="0"/>
              <a:t> a </a:t>
            </a:r>
            <a:r>
              <a:rPr lang="en-GB" dirty="0" err="1" smtClean="0"/>
              <a:t>phroffesiynol</a:t>
            </a:r>
            <a:endParaRPr lang="en-GB" dirty="0" smtClean="0"/>
          </a:p>
          <a:p>
            <a:r>
              <a:rPr lang="en-GB" dirty="0" err="1" smtClean="0"/>
              <a:t>Gwybodaeth</a:t>
            </a:r>
            <a:r>
              <a:rPr lang="en-GB" dirty="0" smtClean="0"/>
              <a:t>, </a:t>
            </a:r>
            <a:r>
              <a:rPr lang="en-GB" dirty="0" err="1" smtClean="0"/>
              <a:t>sgiliau</a:t>
            </a:r>
            <a:r>
              <a:rPr lang="en-GB" dirty="0" smtClean="0"/>
              <a:t> a </a:t>
            </a:r>
            <a:r>
              <a:rPr lang="en-GB" dirty="0" err="1" smtClean="0"/>
              <a:t>gwerthoedd</a:t>
            </a:r>
            <a:endParaRPr lang="en-GB" dirty="0" smtClean="0"/>
          </a:p>
          <a:p>
            <a:r>
              <a:rPr lang="en-GB" dirty="0" err="1" smtClean="0"/>
              <a:t>Cysylltiadau</a:t>
            </a:r>
            <a:r>
              <a:rPr lang="en-GB" dirty="0" smtClean="0"/>
              <a:t> a </a:t>
            </a:r>
            <a:r>
              <a:rPr lang="en-GB" dirty="0" err="1" smtClean="0"/>
              <a:t>damcaniaeth</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Best practice</a:t>
            </a:r>
          </a:p>
          <a:p>
            <a:r>
              <a:rPr lang="en-GB" dirty="0" smtClean="0"/>
              <a:t>Quality services</a:t>
            </a:r>
          </a:p>
          <a:p>
            <a:r>
              <a:rPr lang="en-GB" dirty="0" smtClean="0"/>
              <a:t>Personal and professional development</a:t>
            </a:r>
          </a:p>
          <a:p>
            <a:r>
              <a:rPr lang="en-GB" dirty="0" smtClean="0"/>
              <a:t>Knowledge, skills and values</a:t>
            </a:r>
          </a:p>
          <a:p>
            <a:r>
              <a:rPr lang="en-GB" dirty="0" smtClean="0"/>
              <a:t>Links to theory</a:t>
            </a:r>
            <a:endParaRPr lang="en-GB" dirty="0"/>
          </a:p>
        </p:txBody>
      </p:sp>
    </p:spTree>
    <p:extLst>
      <p:ext uri="{BB962C8B-B14F-4D97-AF65-F5344CB8AC3E}">
        <p14:creationId xmlns:p14="http://schemas.microsoft.com/office/powerpoint/2010/main" val="2137100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en-GB" dirty="0"/>
          </a:p>
        </p:txBody>
      </p:sp>
      <p:sp>
        <p:nvSpPr>
          <p:cNvPr id="3" name="Content Placeholder 2"/>
          <p:cNvSpPr>
            <a:spLocks noGrp="1"/>
          </p:cNvSpPr>
          <p:nvPr>
            <p:ph sz="half" idx="1"/>
          </p:nvPr>
        </p:nvSpPr>
        <p:spPr/>
        <p:txBody>
          <a:bodyPr/>
          <a:lstStyle/>
          <a:p>
            <a:r>
              <a:rPr lang="cy-GB" dirty="0"/>
              <a:t>Mewn grwpiau o bedwar ddewis hyd at bedwar model o fyfyrio (dim mwy na dau y person) a pharatoi ar gyfer trafodaeth feirniadol myfyriol yn y ddarlith nesaf</a:t>
            </a:r>
            <a:endParaRPr lang="en-GB" dirty="0"/>
          </a:p>
        </p:txBody>
      </p:sp>
      <p:sp>
        <p:nvSpPr>
          <p:cNvPr id="4" name="Content Placeholder 3"/>
          <p:cNvSpPr>
            <a:spLocks noGrp="1"/>
          </p:cNvSpPr>
          <p:nvPr>
            <p:ph sz="half" idx="2"/>
          </p:nvPr>
        </p:nvSpPr>
        <p:spPr/>
        <p:txBody>
          <a:bodyPr/>
          <a:lstStyle/>
          <a:p>
            <a:r>
              <a:rPr lang="en-GB" dirty="0" smtClean="0"/>
              <a:t>In groups of four choose up to four models of reflection (no more than two per person) and prepare for a reflective critical discussion in the next lecture</a:t>
            </a:r>
            <a:endParaRPr lang="en-GB" dirty="0"/>
          </a:p>
        </p:txBody>
      </p:sp>
    </p:spTree>
    <p:extLst>
      <p:ext uri="{BB962C8B-B14F-4D97-AF65-F5344CB8AC3E}">
        <p14:creationId xmlns:p14="http://schemas.microsoft.com/office/powerpoint/2010/main" val="18141988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fontScale="62500" lnSpcReduction="2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smtClean="0"/>
              <a:t>ed.) </a:t>
            </a:r>
            <a:r>
              <a:rPr lang="en-GB" sz="2400" dirty="0"/>
              <a:t>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r>
              <a:rPr lang="en-GB" sz="2400" dirty="0"/>
              <a:t>Wesley, </a:t>
            </a:r>
            <a:r>
              <a:rPr lang="en-GB" sz="2400" dirty="0" smtClean="0"/>
              <a:t>P. </a:t>
            </a:r>
            <a:r>
              <a:rPr lang="en-GB" sz="2400" dirty="0"/>
              <a:t>W., &amp; </a:t>
            </a:r>
            <a:r>
              <a:rPr lang="en-GB" sz="2400" dirty="0" err="1"/>
              <a:t>Buysse</a:t>
            </a:r>
            <a:r>
              <a:rPr lang="en-GB" sz="2400" dirty="0"/>
              <a:t>, </a:t>
            </a:r>
            <a:r>
              <a:rPr lang="en-GB" sz="2400" dirty="0" smtClean="0"/>
              <a:t>V. </a:t>
            </a:r>
            <a:r>
              <a:rPr lang="en-GB" sz="2400" dirty="0"/>
              <a:t>(2001). Communities of Practice: Expanding Professional Roles To Promote Reflection and Shared Inquiry. Topics in Early Childhood Special Education, 21(2), 114-23</a:t>
            </a:r>
            <a:r>
              <a:rPr lang="en-GB" sz="2400" dirty="0" smtClean="0"/>
              <a:t>.</a:t>
            </a:r>
          </a:p>
          <a:p>
            <a:r>
              <a:rPr lang="en-GB" sz="2400" dirty="0" smtClean="0"/>
              <a:t>Liou</a:t>
            </a:r>
            <a:r>
              <a:rPr lang="en-GB" sz="2400" dirty="0"/>
              <a:t>, </a:t>
            </a:r>
            <a:r>
              <a:rPr lang="en-GB" sz="2400" dirty="0" smtClean="0"/>
              <a:t>D. </a:t>
            </a:r>
            <a:r>
              <a:rPr lang="en-GB" sz="2400" dirty="0"/>
              <a:t>(2016). Investigating information sharing </a:t>
            </a:r>
            <a:r>
              <a:rPr lang="en-GB" sz="2400" dirty="0" err="1"/>
              <a:t>behavior</a:t>
            </a:r>
            <a:r>
              <a:rPr lang="en-GB" sz="2400" dirty="0"/>
              <a:t>: The mediating roles of the desire to share information in virtual communities. </a:t>
            </a:r>
            <a:r>
              <a:rPr lang="en-GB" sz="2400" i="1" dirty="0"/>
              <a:t>Information Systems &amp; E-Business Management,</a:t>
            </a:r>
            <a:r>
              <a:rPr lang="en-GB" sz="2400" dirty="0"/>
              <a:t> </a:t>
            </a:r>
            <a:r>
              <a:rPr lang="en-GB" sz="2400" i="1" dirty="0"/>
              <a:t>14</a:t>
            </a:r>
            <a:r>
              <a:rPr lang="en-GB" sz="2400" dirty="0"/>
              <a:t>(2), 187-217.</a:t>
            </a:r>
          </a:p>
          <a:p>
            <a:r>
              <a:rPr lang="en-GB" sz="2400" dirty="0" smtClean="0"/>
              <a:t>Mesmer-Magnus, J. and </a:t>
            </a:r>
            <a:r>
              <a:rPr lang="en-GB" sz="2400" dirty="0" err="1" smtClean="0"/>
              <a:t>DeChurch</a:t>
            </a:r>
            <a:r>
              <a:rPr lang="en-GB" sz="2400" dirty="0" smtClean="0"/>
              <a:t>, L. (2009) ‘Information Sharing and Team Performance: A </a:t>
            </a:r>
            <a:r>
              <a:rPr lang="en-GB" sz="2400" dirty="0"/>
              <a:t>Meta Analysis’ </a:t>
            </a:r>
            <a:r>
              <a:rPr lang="en-GB" sz="2400" i="1" dirty="0" smtClean="0"/>
              <a:t>Journal of Applied Psychology, Vol. 94 (2) pp. 535-546.</a:t>
            </a:r>
          </a:p>
          <a:p>
            <a:r>
              <a:rPr lang="en-GB" sz="2400" dirty="0" err="1"/>
              <a:t>Steinel</a:t>
            </a:r>
            <a:r>
              <a:rPr lang="en-GB" sz="2400" dirty="0"/>
              <a:t>, W., </a:t>
            </a:r>
            <a:r>
              <a:rPr lang="en-GB" sz="2400" dirty="0" err="1"/>
              <a:t>Utz</a:t>
            </a:r>
            <a:r>
              <a:rPr lang="en-GB" sz="2400" dirty="0"/>
              <a:t>, S. and </a:t>
            </a:r>
            <a:r>
              <a:rPr lang="en-GB" sz="2400" dirty="0" err="1"/>
              <a:t>Koning</a:t>
            </a:r>
            <a:r>
              <a:rPr lang="en-GB" sz="2400" dirty="0"/>
              <a:t>, L. (2010) ‘The good, the bad and the ugly thing to do when sharing information: Revealing, concealing and lying depend on social motivation, distribution and importance of information’. </a:t>
            </a:r>
            <a:r>
              <a:rPr lang="en-GB" sz="2400" i="1" dirty="0"/>
              <a:t>Organizational </a:t>
            </a:r>
            <a:r>
              <a:rPr lang="en-GB" sz="2400" i="1" dirty="0" err="1"/>
              <a:t>Behavior</a:t>
            </a:r>
            <a:r>
              <a:rPr lang="en-GB" sz="2400" i="1" dirty="0"/>
              <a:t> and Human Decision Processes Vol. 113n (2), pp.85-96.</a:t>
            </a:r>
          </a:p>
          <a:p>
            <a:endParaRPr lang="en-GB" sz="2400" i="1" dirty="0" smtClean="0"/>
          </a:p>
          <a:p>
            <a:endParaRPr lang="en-GB" sz="2400" dirty="0" smtClean="0"/>
          </a:p>
        </p:txBody>
      </p:sp>
    </p:spTree>
    <p:extLst>
      <p:ext uri="{BB962C8B-B14F-4D97-AF65-F5344CB8AC3E}">
        <p14:creationId xmlns:p14="http://schemas.microsoft.com/office/powerpoint/2010/main" val="126275235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631337"/>
            <a:ext cx="8229600" cy="4608513"/>
          </a:xfrm>
        </p:spPr>
        <p:txBody>
          <a:bodyPr>
            <a:noAutofit/>
          </a:bodyPr>
          <a:lstStyle/>
          <a:p>
            <a:r>
              <a:rPr lang="en-GB" sz="1400" dirty="0"/>
              <a:t>Hayes, C. (2017) ‘Reflection informed by observation and assessment’. In C. Hayes,  D. Daly, M. Duncan, R. Gill, and A. Whitehouse, </a:t>
            </a:r>
            <a:r>
              <a:rPr lang="en-GB" sz="1400" i="1" dirty="0"/>
              <a:t>Developing as a reflective early years professional: a thematic approach.  </a:t>
            </a:r>
            <a:r>
              <a:rPr lang="en-GB" sz="1400" dirty="0"/>
              <a:t>(2</a:t>
            </a:r>
            <a:r>
              <a:rPr lang="en-GB" sz="1400" baseline="30000" dirty="0"/>
              <a:t>nd</a:t>
            </a:r>
            <a:r>
              <a:rPr lang="en-GB" sz="1400" dirty="0"/>
              <a:t> </a:t>
            </a:r>
            <a:r>
              <a:rPr lang="en-GB" sz="1400" dirty="0" err="1"/>
              <a:t>ed</a:t>
            </a:r>
            <a:r>
              <a:rPr lang="en-GB" sz="1400" dirty="0"/>
              <a:t>) St Albans: Critical Publishing. Pp98-124</a:t>
            </a:r>
            <a:r>
              <a:rPr lang="en-GB" sz="1400" dirty="0" smtClean="0"/>
              <a:t>.</a:t>
            </a:r>
            <a:endParaRPr lang="en-GB" sz="1400" dirty="0"/>
          </a:p>
          <a:p>
            <a:r>
              <a:rPr lang="en-GB" sz="1400" dirty="0" smtClean="0"/>
              <a:t>Hayes</a:t>
            </a:r>
            <a:r>
              <a:rPr lang="en-GB" sz="1400" dirty="0"/>
              <a:t>, C., Daly, D., Duncan, M., Gill, R. and Whitehouse, A.  (2017) </a:t>
            </a:r>
            <a:r>
              <a:rPr lang="en-GB" sz="1400" i="1" dirty="0"/>
              <a:t>Developing as a reflective early years professional: a thematic approach.  </a:t>
            </a:r>
            <a:r>
              <a:rPr lang="en-GB" sz="1400" dirty="0"/>
              <a:t>(2</a:t>
            </a:r>
            <a:r>
              <a:rPr lang="en-GB" sz="1400" baseline="30000" dirty="0"/>
              <a:t>nd</a:t>
            </a:r>
            <a:r>
              <a:rPr lang="en-GB" sz="1400" dirty="0"/>
              <a:t> </a:t>
            </a:r>
            <a:r>
              <a:rPr lang="en-GB" sz="1400" dirty="0" err="1"/>
              <a:t>ed</a:t>
            </a:r>
            <a:r>
              <a:rPr lang="en-GB" sz="1400" dirty="0"/>
              <a:t>) St Albans: Critical Publishing.</a:t>
            </a:r>
          </a:p>
          <a:p>
            <a:r>
              <a:rPr lang="en-GB" sz="1400" dirty="0"/>
              <a:t>Kim, </a:t>
            </a:r>
            <a:r>
              <a:rPr lang="en-GB" sz="1400" dirty="0" smtClean="0"/>
              <a:t>M. </a:t>
            </a:r>
            <a:r>
              <a:rPr lang="en-GB" sz="1400" dirty="0"/>
              <a:t>(2013). Legitimate peripheral participation of pre-service science teachers: Collaborative reflections in an online community of practice, Twitter. Science Education International, 24(3), 306-324.</a:t>
            </a:r>
          </a:p>
          <a:p>
            <a:r>
              <a:rPr lang="en-GB" sz="1400" dirty="0" smtClean="0"/>
              <a:t>Lindon</a:t>
            </a:r>
            <a:r>
              <a:rPr lang="en-GB" sz="1400" dirty="0"/>
              <a:t>, J. (2012) </a:t>
            </a:r>
            <a:r>
              <a:rPr lang="en-GB" sz="1400" i="1" dirty="0"/>
              <a:t>Reflective practice and early years professionalism.</a:t>
            </a:r>
            <a:r>
              <a:rPr lang="en-GB" sz="1400" dirty="0"/>
              <a:t> (2</a:t>
            </a:r>
            <a:r>
              <a:rPr lang="en-GB" sz="1400" baseline="30000" dirty="0"/>
              <a:t>nd</a:t>
            </a:r>
            <a:r>
              <a:rPr lang="en-GB" sz="1400" dirty="0"/>
              <a:t> </a:t>
            </a:r>
            <a:r>
              <a:rPr lang="en-GB" sz="1400" dirty="0" smtClean="0"/>
              <a:t>ed.) </a:t>
            </a:r>
            <a:r>
              <a:rPr lang="en-GB" sz="1400" dirty="0"/>
              <a:t>Great </a:t>
            </a:r>
            <a:r>
              <a:rPr lang="en-GB" sz="1400" dirty="0" err="1"/>
              <a:t>Brittain</a:t>
            </a:r>
            <a:r>
              <a:rPr lang="en-GB" sz="1400" dirty="0"/>
              <a:t>: Hodder Education </a:t>
            </a:r>
            <a:endParaRPr lang="en-GB" sz="1400" dirty="0" smtClean="0"/>
          </a:p>
          <a:p>
            <a:r>
              <a:rPr lang="en-GB" sz="1400" dirty="0" smtClean="0"/>
              <a:t>Paige-Smith</a:t>
            </a:r>
            <a:r>
              <a:rPr lang="en-GB" sz="1400" dirty="0"/>
              <a:t>, A. and Craft, A. (</a:t>
            </a:r>
            <a:r>
              <a:rPr lang="en-GB" sz="1400" dirty="0" err="1"/>
              <a:t>eds</a:t>
            </a:r>
            <a:r>
              <a:rPr lang="en-GB" sz="1400" dirty="0"/>
              <a:t>) (2011) </a:t>
            </a:r>
            <a:r>
              <a:rPr lang="en-GB" sz="1400" i="1" dirty="0"/>
              <a:t>Developing Reflective Practice in the Early Years. </a:t>
            </a:r>
            <a:r>
              <a:rPr lang="en-GB" sz="1400" dirty="0"/>
              <a:t>(2</a:t>
            </a:r>
            <a:r>
              <a:rPr lang="en-GB" sz="1400" baseline="30000" dirty="0"/>
              <a:t>nd</a:t>
            </a:r>
            <a:r>
              <a:rPr lang="en-GB" sz="1400" dirty="0"/>
              <a:t> </a:t>
            </a:r>
            <a:r>
              <a:rPr lang="en-GB" sz="1400" dirty="0" smtClean="0"/>
              <a:t>ed.)</a:t>
            </a:r>
            <a:r>
              <a:rPr lang="en-GB" sz="1400" i="1" dirty="0" smtClean="0"/>
              <a:t> </a:t>
            </a:r>
            <a:r>
              <a:rPr lang="en-GB" sz="1400" dirty="0"/>
              <a:t>Maidenhead: Open University Press</a:t>
            </a:r>
            <a:r>
              <a:rPr lang="en-GB" sz="1400" dirty="0" smtClean="0"/>
              <a:t>.</a:t>
            </a:r>
          </a:p>
          <a:p>
            <a:r>
              <a:rPr lang="en-GB" sz="1400" dirty="0"/>
              <a:t>Enfield, </a:t>
            </a:r>
            <a:r>
              <a:rPr lang="en-GB" sz="1400" dirty="0" smtClean="0"/>
              <a:t>M. </a:t>
            </a:r>
            <a:r>
              <a:rPr lang="en-GB" sz="1400" dirty="0"/>
              <a:t>(2011). Presence without being present: Reflection and action in a community of practice. Journal of the Scholarship of Teaching &amp; Learning, 11(1), 108-119</a:t>
            </a:r>
            <a:r>
              <a:rPr lang="en-GB" sz="1400" dirty="0" smtClean="0"/>
              <a:t>.</a:t>
            </a:r>
          </a:p>
          <a:p>
            <a:r>
              <a:rPr lang="en-GB" sz="1400" dirty="0" err="1"/>
              <a:t>Staempfli</a:t>
            </a:r>
            <a:r>
              <a:rPr lang="en-GB" sz="1400" dirty="0"/>
              <a:t>, </a:t>
            </a:r>
            <a:r>
              <a:rPr lang="en-GB" sz="1400" dirty="0" smtClean="0"/>
              <a:t>A. </a:t>
            </a:r>
            <a:r>
              <a:rPr lang="en-GB" sz="1400" dirty="0"/>
              <a:t>(2016). Improving professionalism through reflection and discourse in communities of practice: The key situations in social work model and project. Journal of Practice Teaching &amp; Learning, 14(2), 59-80</a:t>
            </a:r>
            <a:r>
              <a:rPr lang="en-GB" sz="1400" dirty="0" smtClean="0"/>
              <a:t>.</a:t>
            </a:r>
          </a:p>
          <a:p>
            <a:r>
              <a:rPr lang="en-GB" sz="1400" dirty="0"/>
              <a:t>Miller-Young, </a:t>
            </a:r>
            <a:r>
              <a:rPr lang="en-GB" sz="1400" dirty="0" smtClean="0"/>
              <a:t>J. </a:t>
            </a:r>
            <a:r>
              <a:rPr lang="en-GB" sz="1400" dirty="0"/>
              <a:t>(2016). How did I get here? Reflections on Learning from Multidisciplinary Communities of Practice. (Vol. 9</a:t>
            </a:r>
            <a:r>
              <a:rPr lang="en-GB" sz="1400" dirty="0" smtClean="0"/>
              <a:t>).</a:t>
            </a:r>
          </a:p>
          <a:p>
            <a:r>
              <a:rPr lang="en-GB" sz="1400" dirty="0"/>
              <a:t>Daniel, </a:t>
            </a:r>
            <a:r>
              <a:rPr lang="en-GB" sz="1400" dirty="0" smtClean="0"/>
              <a:t>G </a:t>
            </a:r>
            <a:r>
              <a:rPr lang="en-GB" sz="1400" dirty="0"/>
              <a:t>R. (2013). Collaborative feedback and reflection for professional growth: Preparing first-year pre-service teachers for participation in the community of practice. Asia-Pacific Journal of Teacher Education, 41(2), 159-173</a:t>
            </a:r>
            <a:r>
              <a:rPr lang="en-GB" sz="1400" dirty="0" smtClean="0"/>
              <a:t>.</a:t>
            </a:r>
            <a:endParaRPr lang="en-GB" sz="1400" dirty="0"/>
          </a:p>
        </p:txBody>
      </p:sp>
    </p:spTree>
    <p:extLst>
      <p:ext uri="{BB962C8B-B14F-4D97-AF65-F5344CB8AC3E}">
        <p14:creationId xmlns:p14="http://schemas.microsoft.com/office/powerpoint/2010/main" val="289014593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1074</TotalTime>
  <Words>1717</Words>
  <Application>Microsoft Office PowerPoint</Application>
  <PresentationFormat>On-screen Show (4:3)</PresentationFormat>
  <Paragraphs>224</Paragraphs>
  <Slides>27</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ＭＳ Ｐゴシック</vt:lpstr>
      <vt:lpstr>Arial</vt:lpstr>
      <vt:lpstr>Calibri</vt:lpstr>
      <vt:lpstr>Myriad Pro</vt:lpstr>
      <vt:lpstr>20140311PresentationUWTSDTemplate</vt:lpstr>
      <vt:lpstr>   EAEC6001/C Yr Oedolyn Adfyfyriol  The Reflective Adult   </vt:lpstr>
      <vt:lpstr>Cymunedau o arfer  Communities of Practice</vt:lpstr>
      <vt:lpstr>Cymunedau o arfer  Communities of Practice</vt:lpstr>
      <vt:lpstr>Cymunedau o arfer Communities of practice</vt:lpstr>
      <vt:lpstr>Gweithio mewn partneriaeth Partnership working</vt:lpstr>
      <vt:lpstr>Cymunedau arfer  Communities of practice </vt:lpstr>
      <vt:lpstr>Cymunedau arfer  Communities of practice </vt:lpstr>
      <vt:lpstr>Cymuned dysgu A community of learners</vt:lpstr>
      <vt:lpstr>Rhannu gwybodaeth Sharing of Information </vt:lpstr>
      <vt:lpstr>Ymchwil/Research</vt:lpstr>
      <vt:lpstr>PowerPoint Presentation</vt:lpstr>
      <vt:lpstr>PowerPoint Presentation</vt:lpstr>
      <vt:lpstr>‘Key Situation Reflection Model’ Kunz (2015)</vt:lpstr>
      <vt:lpstr>Camau adfyfyriol Raelin Raelin’s reflective stages</vt:lpstr>
      <vt:lpstr>Ymateb i newid      Responding to change</vt:lpstr>
      <vt:lpstr>Adfyfyrio ar eich rol Reflecting on your role</vt:lpstr>
      <vt:lpstr>Gwerthoedd        Values</vt:lpstr>
      <vt:lpstr>PowerPoint Presentation</vt:lpstr>
      <vt:lpstr>Chwe perspectif….      Six perspectives….</vt:lpstr>
      <vt:lpstr>SMART</vt:lpstr>
      <vt:lpstr>Cwestiynau adfyfyriol Reflective questions</vt:lpstr>
      <vt:lpstr>Cwestiynau adfyfyriol Reflective questions</vt:lpstr>
      <vt:lpstr>Arsylwi ac adfyfyrio Observation and reflection</vt:lpstr>
      <vt:lpstr>Papur briffio         Assignment B</vt:lpstr>
      <vt:lpstr>Tasg Task</vt:lpstr>
      <vt:lpstr>Cyfeiriadau       References</vt:lpstr>
      <vt:lpstr>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48</cp:revision>
  <cp:lastPrinted>2017-05-30T09:23:07Z</cp:lastPrinted>
  <dcterms:created xsi:type="dcterms:W3CDTF">2015-04-14T15:21:28Z</dcterms:created>
  <dcterms:modified xsi:type="dcterms:W3CDTF">2017-10-10T12:02:15Z</dcterms:modified>
</cp:coreProperties>
</file>