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61" autoAdjust="0"/>
    <p:restoredTop sz="78426" autoAdjust="0"/>
  </p:normalViewPr>
  <p:slideViewPr>
    <p:cSldViewPr>
      <p:cViewPr varScale="1">
        <p:scale>
          <a:sx n="89" d="100"/>
          <a:sy n="89" d="100"/>
        </p:scale>
        <p:origin x="882"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35EFAA-4D39-4BCC-80CC-6C7A3B7C3255}" type="datetimeFigureOut">
              <a:rPr lang="en-US" smtClean="0"/>
              <a:t>7/3/2022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87D2B16-A226-4DC3-8E85-878189A25CB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00000"/>
                </a:solidFill>
                <a:latin typeface="Arial"/>
              </a:rPr>
              <a:t>Initial aim of project</a:t>
            </a:r>
            <a:endParaRPr lang="en-GB" dirty="0"/>
          </a:p>
          <a:p>
            <a:r>
              <a:rPr lang="en-US" sz="1200" b="0" i="0" u="none" strike="noStrike" dirty="0">
                <a:solidFill>
                  <a:srgbClr val="000000"/>
                </a:solidFill>
                <a:latin typeface="Arial"/>
              </a:rPr>
              <a:t>The aim of the study is to discover and </a:t>
            </a:r>
            <a:r>
              <a:rPr lang="en-US" sz="1200" b="0" i="0" u="none" strike="noStrike" dirty="0" err="1">
                <a:solidFill>
                  <a:srgbClr val="000000"/>
                </a:solidFill>
                <a:latin typeface="Arial"/>
              </a:rPr>
              <a:t>analyse</a:t>
            </a:r>
            <a:r>
              <a:rPr lang="en-US" sz="1200" b="0" i="0" u="none" strike="noStrike" dirty="0">
                <a:solidFill>
                  <a:srgbClr val="000000"/>
                </a:solidFill>
                <a:latin typeface="Arial"/>
              </a:rPr>
              <a:t> how depression inflicts certain impacts in the society</a:t>
            </a:r>
            <a:endParaRPr lang="en-GB" dirty="0"/>
          </a:p>
        </p:txBody>
      </p:sp>
      <p:sp>
        <p:nvSpPr>
          <p:cNvPr id="4" name="Slide Number Placeholder 3"/>
          <p:cNvSpPr>
            <a:spLocks noGrp="1"/>
          </p:cNvSpPr>
          <p:nvPr>
            <p:ph type="sldNum" sz="quarter" idx="10"/>
          </p:nvPr>
        </p:nvSpPr>
        <p:spPr/>
        <p:txBody>
          <a:bodyPr/>
          <a:lstStyle/>
          <a:p>
            <a:fld id="{C87D2B16-A226-4DC3-8E85-878189A25CBD}" type="slidenum">
              <a:rPr lang="en-GB" smtClean="0"/>
              <a:t>3</a:t>
            </a:fld>
            <a:endParaRPr lang="en-GB"/>
          </a:p>
        </p:txBody>
      </p:sp>
    </p:spTree>
    <p:extLst>
      <p:ext uri="{BB962C8B-B14F-4D97-AF65-F5344CB8AC3E}">
        <p14:creationId xmlns:p14="http://schemas.microsoft.com/office/powerpoint/2010/main" val="4078381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dirty="0">
                <a:solidFill>
                  <a:srgbClr val="000000"/>
                </a:solidFill>
                <a:latin typeface="Arial"/>
              </a:rPr>
              <a:t>I am confident that I will be able to conduct this research in a proper way via producing factual information regarding the subject. However, I am nervous regarding the resources that I am needed to use for this study.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10"/>
          </p:nvPr>
        </p:nvSpPr>
        <p:spPr/>
        <p:txBody>
          <a:bodyPr/>
          <a:lstStyle/>
          <a:p>
            <a:fld id="{C87D2B16-A226-4DC3-8E85-878189A25CBD}" type="slidenum">
              <a:rPr lang="en-GB" smtClean="0"/>
              <a:t>4</a:t>
            </a:fld>
            <a:endParaRPr lang="en-GB"/>
          </a:p>
        </p:txBody>
      </p:sp>
    </p:spTree>
    <p:extLst>
      <p:ext uri="{BB962C8B-B14F-4D97-AF65-F5344CB8AC3E}">
        <p14:creationId xmlns:p14="http://schemas.microsoft.com/office/powerpoint/2010/main" val="1941926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1" u="none" strike="noStrike" kern="1200" dirty="0">
                <a:solidFill>
                  <a:schemeClr val="tx1"/>
                </a:solidFill>
                <a:latin typeface="+mn-lt"/>
                <a:ea typeface="+mn-ea"/>
                <a:cs typeface="+mn-cs"/>
              </a:rPr>
              <a:t>c) Background: </a:t>
            </a:r>
            <a:endParaRPr lang="en-US" b="1" dirty="0"/>
          </a:p>
          <a:p>
            <a:pPr rtl="0"/>
            <a:r>
              <a:rPr lang="en-US" sz="1200" b="0" i="0" u="none" strike="noStrike" kern="1200" dirty="0">
                <a:solidFill>
                  <a:schemeClr val="tx1"/>
                </a:solidFill>
                <a:latin typeface="+mn-lt"/>
                <a:ea typeface="+mn-ea"/>
                <a:cs typeface="+mn-cs"/>
              </a:rPr>
              <a:t>As per the views of </a:t>
            </a:r>
            <a:r>
              <a:rPr lang="en-US" sz="1200" b="0" i="0" u="none" strike="noStrike" kern="1200" dirty="0" err="1">
                <a:solidFill>
                  <a:schemeClr val="tx1"/>
                </a:solidFill>
                <a:latin typeface="+mn-lt"/>
                <a:ea typeface="+mn-ea"/>
                <a:cs typeface="+mn-cs"/>
              </a:rPr>
              <a:t>LeMoult</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Gotlib</a:t>
            </a:r>
            <a:r>
              <a:rPr lang="en-US" sz="1200" b="0" i="0" u="none" strike="noStrike" kern="1200" dirty="0">
                <a:solidFill>
                  <a:schemeClr val="tx1"/>
                </a:solidFill>
                <a:latin typeface="+mn-lt"/>
                <a:ea typeface="+mn-ea"/>
                <a:cs typeface="+mn-cs"/>
              </a:rPr>
              <a:t> (2019), depression has been one of the issues in the present time that has affected a large population widely. It has been a huge cause which has led to the fall in the quality of life across the globe, it is mainly caused due to a number of reasons some of them are prolonged exposure towards, stress, suffering, unstable relations, family issues, martial collapse and many more. The effects of depression are towards making one uninterested, reclusive and disconnected from others mainly due to them being sad, hopeless and guilty (</a:t>
            </a:r>
            <a:r>
              <a:rPr lang="en-US" sz="1200" b="0" i="0" u="none" strike="noStrike" kern="1200" dirty="0" err="1">
                <a:solidFill>
                  <a:schemeClr val="tx1"/>
                </a:solidFill>
                <a:latin typeface="+mn-lt"/>
                <a:ea typeface="+mn-ea"/>
                <a:cs typeface="+mn-cs"/>
              </a:rPr>
              <a:t>Mazza</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2020). The subject of depression is being examined here as it will lead to the discovery of the core factors and reasons that are associated with depression leading to a better understanding and generation of ideas to mitigate this issue.</a:t>
            </a:r>
            <a:endParaRPr lang="en-US" b="0" dirty="0"/>
          </a:p>
          <a:p>
            <a:br>
              <a:rPr lang="en-US" dirty="0"/>
            </a:br>
            <a:endParaRPr lang="en-GB" dirty="0"/>
          </a:p>
        </p:txBody>
      </p:sp>
      <p:sp>
        <p:nvSpPr>
          <p:cNvPr id="4" name="Slide Number Placeholder 3"/>
          <p:cNvSpPr>
            <a:spLocks noGrp="1"/>
          </p:cNvSpPr>
          <p:nvPr>
            <p:ph type="sldNum" sz="quarter" idx="10"/>
          </p:nvPr>
        </p:nvSpPr>
        <p:spPr/>
        <p:txBody>
          <a:bodyPr/>
          <a:lstStyle/>
          <a:p>
            <a:fld id="{C87D2B16-A226-4DC3-8E85-878189A25CBD}" type="slidenum">
              <a:rPr lang="en-GB" smtClean="0"/>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Data collection and analysis </a:t>
            </a:r>
            <a:endParaRPr lang="en-US" b="0" dirty="0"/>
          </a:p>
          <a:p>
            <a:pPr rtl="0"/>
            <a:r>
              <a:rPr lang="en-US" sz="1200" b="0" i="0" u="none" strike="noStrike" kern="1200" dirty="0">
                <a:solidFill>
                  <a:schemeClr val="tx1"/>
                </a:solidFill>
                <a:latin typeface="+mn-lt"/>
                <a:ea typeface="+mn-ea"/>
                <a:cs typeface="+mn-cs"/>
              </a:rPr>
              <a:t>Lastly for the collection and analysis of data thematic analysis will be employed which is useful when a qualitative analysis is being done. Via the use of thematic analysis, the searching of data across a particular data set gets convenient (Gibbs, 2018). Hence, the researcher is able to identify, </a:t>
            </a:r>
            <a:r>
              <a:rPr lang="en-US" sz="1200" b="0" i="0" u="none" strike="noStrike" kern="1200" dirty="0" err="1">
                <a:solidFill>
                  <a:schemeClr val="tx1"/>
                </a:solidFill>
                <a:latin typeface="+mn-lt"/>
                <a:ea typeface="+mn-ea"/>
                <a:cs typeface="+mn-cs"/>
              </a:rPr>
              <a:t>analyse</a:t>
            </a:r>
            <a:r>
              <a:rPr lang="en-US" sz="1200" b="0" i="0" u="none" strike="noStrike" kern="1200" dirty="0">
                <a:solidFill>
                  <a:schemeClr val="tx1"/>
                </a:solidFill>
                <a:latin typeface="+mn-lt"/>
                <a:ea typeface="+mn-ea"/>
                <a:cs typeface="+mn-cs"/>
              </a:rPr>
              <a:t>, and discover patterns that are repeating regarding the subject of the research (Cohen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2017).</a:t>
            </a:r>
            <a:endParaRPr lang="en-US" b="0" dirty="0"/>
          </a:p>
          <a:p>
            <a:br>
              <a:rPr lang="en-US" dirty="0"/>
            </a:br>
            <a:endParaRPr lang="en-GB" dirty="0"/>
          </a:p>
        </p:txBody>
      </p:sp>
      <p:sp>
        <p:nvSpPr>
          <p:cNvPr id="4" name="Slide Number Placeholder 3"/>
          <p:cNvSpPr>
            <a:spLocks noGrp="1"/>
          </p:cNvSpPr>
          <p:nvPr>
            <p:ph type="sldNum" sz="quarter" idx="10"/>
          </p:nvPr>
        </p:nvSpPr>
        <p:spPr/>
        <p:txBody>
          <a:bodyPr/>
          <a:lstStyle/>
          <a:p>
            <a:fld id="{C87D2B16-A226-4DC3-8E85-878189A25CBD}" type="slidenum">
              <a:rPr lang="en-GB" smtClean="0"/>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30817355-CA78-459D-B654-E438917BA394}" type="datetimeFigureOut">
              <a:rPr lang="en-US" smtClean="0"/>
              <a:t>7/3/2022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D43B755-97CC-456D-94C7-72229EFD6792}"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30817355-CA78-459D-B654-E438917BA394}" type="datetimeFigureOut">
              <a:rPr lang="en-US" smtClean="0"/>
              <a:t>7/3/2022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43B755-97CC-456D-94C7-72229EFD6792}"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17355-CA78-459D-B654-E438917BA394}" type="datetimeFigureOut">
              <a:rPr lang="en-US" smtClean="0"/>
              <a:t>7/3/2022</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D43B755-97CC-456D-94C7-72229EFD679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30817355-CA78-459D-B654-E438917BA394}" type="datetimeFigureOut">
              <a:rPr lang="en-US" smtClean="0"/>
              <a:t>7/3/2022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43B755-97CC-456D-94C7-72229EFD6792}"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30817355-CA78-459D-B654-E438917BA394}" type="datetimeFigureOut">
              <a:rPr lang="en-US" smtClean="0"/>
              <a:t>7/3/2022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43B755-97CC-456D-94C7-72229EFD6792}"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17355-CA78-459D-B654-E438917BA394}" type="datetimeFigureOut">
              <a:rPr lang="en-US" smtClean="0"/>
              <a:t>7/3/2022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43B755-97CC-456D-94C7-72229EFD679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17355-CA78-459D-B654-E438917BA394}" type="datetimeFigureOut">
              <a:rPr lang="en-US" smtClean="0"/>
              <a:t>7/3/2022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43B755-97CC-456D-94C7-72229EFD679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17355-CA78-459D-B654-E438917BA394}" type="datetimeFigureOut">
              <a:rPr lang="en-US" smtClean="0"/>
              <a:t>7/3/2022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43B755-97CC-456D-94C7-72229EFD6792}"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17355-CA78-459D-B654-E438917BA394}" type="datetimeFigureOut">
              <a:rPr lang="en-US" smtClean="0"/>
              <a:t>7/3/2022</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FD43B755-97CC-456D-94C7-72229EFD6792}"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17355-CA78-459D-B654-E438917BA394}" type="datetimeFigureOut">
              <a:rPr lang="en-US" smtClean="0"/>
              <a:t>7/3/2022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43B755-97CC-456D-94C7-72229EFD679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17355-CA78-459D-B654-E438917BA394}" type="datetimeFigureOut">
              <a:rPr lang="en-US" smtClean="0"/>
              <a:t>7/3/2022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43B755-97CC-456D-94C7-72229EFD679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30817355-CA78-459D-B654-E438917BA394}" type="datetimeFigureOut">
              <a:rPr lang="en-US" smtClean="0"/>
              <a:t>7/3/2022</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D43B755-97CC-456D-94C7-72229EFD679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Student Name: Jeneba Marah</a:t>
            </a:r>
          </a:p>
          <a:p>
            <a:r>
              <a:rPr lang="en-GB" dirty="0"/>
              <a:t>Student ID: 1816724</a:t>
            </a:r>
          </a:p>
        </p:txBody>
      </p:sp>
      <p:sp>
        <p:nvSpPr>
          <p:cNvPr id="2" name="Title 1"/>
          <p:cNvSpPr>
            <a:spLocks noGrp="1"/>
          </p:cNvSpPr>
          <p:nvPr>
            <p:ph type="ctrTitle"/>
          </p:nvPr>
        </p:nvSpPr>
        <p:spPr/>
        <p:txBody>
          <a:bodyPr>
            <a:noAutofit/>
          </a:bodyPr>
          <a:lstStyle/>
          <a:p>
            <a:r>
              <a:rPr sz="1600" dirty="0"/>
              <a:t>Course: BSc (Hons) Health and Social Care</a:t>
            </a:r>
            <a:br>
              <a:rPr sz="1600" dirty="0"/>
            </a:br>
            <a:r>
              <a:rPr sz="1600" dirty="0"/>
              <a:t>Module: Independent Project (BMHP6020_LON)</a:t>
            </a:r>
            <a:br>
              <a:rPr sz="1600" dirty="0"/>
            </a:br>
            <a:r>
              <a:rPr sz="1600" dirty="0"/>
              <a:t>Assessment title: Stage 1 - Project Proposal</a:t>
            </a:r>
            <a:br>
              <a:rPr sz="1600" dirty="0"/>
            </a:br>
            <a:r>
              <a:rPr sz="1600" dirty="0"/>
              <a:t>Output: Dissertation</a:t>
            </a:r>
            <a:endParaRPr lang="en-GB"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Contents</a:t>
            </a:r>
          </a:p>
        </p:txBody>
      </p:sp>
      <p:sp>
        <p:nvSpPr>
          <p:cNvPr id="3" name="Content Placeholder 2"/>
          <p:cNvSpPr>
            <a:spLocks noGrp="1"/>
          </p:cNvSpPr>
          <p:nvPr>
            <p:ph sz="quarter" idx="1"/>
          </p:nvPr>
        </p:nvSpPr>
        <p:spPr/>
        <p:txBody>
          <a:bodyPr/>
          <a:lstStyle/>
          <a:p>
            <a:r>
              <a:rPr lang="en-US" sz="2800" b="1" dirty="0"/>
              <a:t>Section A – Initial development of the Project Proposal: </a:t>
            </a:r>
            <a:r>
              <a:rPr lang="en-US" sz="2800" b="1" i="1" dirty="0"/>
              <a:t>My Title, Aim and Objectives </a:t>
            </a:r>
          </a:p>
          <a:p>
            <a:r>
              <a:rPr lang="en-GB" b="1" dirty="0"/>
              <a:t>Section B - Main Project Proposal</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772400" cy="1143000"/>
          </a:xfrm>
        </p:spPr>
        <p:txBody>
          <a:bodyPr>
            <a:noAutofit/>
          </a:bodyPr>
          <a:lstStyle/>
          <a:p>
            <a:r>
              <a:rPr lang="en-US" sz="2400" b="1" dirty="0"/>
              <a:t>Section A – Initial development of the Project Proposal: </a:t>
            </a:r>
            <a:r>
              <a:rPr lang="en-US" sz="2400" b="1" i="1" dirty="0"/>
              <a:t>My Title, Aim and Objectives </a:t>
            </a:r>
            <a:endParaRPr lang="en-GB" sz="2400" dirty="0"/>
          </a:p>
        </p:txBody>
      </p:sp>
      <p:graphicFrame>
        <p:nvGraphicFramePr>
          <p:cNvPr id="4" name="Table 3"/>
          <p:cNvGraphicFramePr>
            <a:graphicFrameLocks noGrp="1"/>
          </p:cNvGraphicFramePr>
          <p:nvPr>
            <p:extLst>
              <p:ext uri="{D42A27DB-BD31-4B8C-83A1-F6EECF244321}">
                <p14:modId xmlns:p14="http://schemas.microsoft.com/office/powerpoint/2010/main" val="982670533"/>
              </p:ext>
            </p:extLst>
          </p:nvPr>
        </p:nvGraphicFramePr>
        <p:xfrm>
          <a:off x="3276600" y="1676400"/>
          <a:ext cx="5486400" cy="3962401"/>
        </p:xfrm>
        <a:graphic>
          <a:graphicData uri="http://schemas.openxmlformats.org/drawingml/2006/table">
            <a:tbl>
              <a:tblPr/>
              <a:tblGrid>
                <a:gridCol w="1636776">
                  <a:extLst>
                    <a:ext uri="{9D8B030D-6E8A-4147-A177-3AD203B41FA5}">
                      <a16:colId xmlns:a16="http://schemas.microsoft.com/office/drawing/2014/main" val="20000"/>
                    </a:ext>
                  </a:extLst>
                </a:gridCol>
                <a:gridCol w="3849624">
                  <a:extLst>
                    <a:ext uri="{9D8B030D-6E8A-4147-A177-3AD203B41FA5}">
                      <a16:colId xmlns:a16="http://schemas.microsoft.com/office/drawing/2014/main" val="20001"/>
                    </a:ext>
                  </a:extLst>
                </a:gridCol>
              </a:tblGrid>
              <a:tr h="1314734">
                <a:tc>
                  <a:txBody>
                    <a:bodyPr/>
                    <a:lstStyle/>
                    <a:p>
                      <a:pPr rtl="0" fontAlgn="t">
                        <a:spcBef>
                          <a:spcPts val="0"/>
                        </a:spcBef>
                        <a:spcAft>
                          <a:spcPts val="0"/>
                        </a:spcAft>
                      </a:pPr>
                      <a:r>
                        <a:rPr lang="en-GB" sz="1200" b="0" i="0" u="none" strike="noStrike" dirty="0">
                          <a:solidFill>
                            <a:srgbClr val="000000"/>
                          </a:solidFill>
                          <a:latin typeface="Arial"/>
                        </a:rPr>
                        <a:t>Student Name</a:t>
                      </a:r>
                      <a:endParaRPr lang="en-GB"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fontAlgn="t"/>
                      <a:r>
                        <a:rPr lang="en-GB" sz="1200" dirty="0">
                          <a:latin typeface="Arial" panose="020B0604020202020204" pitchFamily="34" charset="0"/>
                          <a:cs typeface="Arial" panose="020B0604020202020204" pitchFamily="34" charset="0"/>
                        </a:rPr>
                        <a:t>Jeneba Marah</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43669">
                <a:tc>
                  <a:txBody>
                    <a:bodyPr/>
                    <a:lstStyle/>
                    <a:p>
                      <a:pPr rtl="0" fontAlgn="t">
                        <a:spcBef>
                          <a:spcPts val="0"/>
                        </a:spcBef>
                        <a:spcAft>
                          <a:spcPts val="0"/>
                        </a:spcAft>
                      </a:pPr>
                      <a:r>
                        <a:rPr lang="en-GB" sz="1200" b="0" i="0" u="none" strike="noStrike">
                          <a:solidFill>
                            <a:srgbClr val="000000"/>
                          </a:solidFill>
                          <a:latin typeface="Arial"/>
                        </a:rPr>
                        <a:t>Main areas of interest</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dirty="0">
                          <a:solidFill>
                            <a:srgbClr val="000000"/>
                          </a:solidFill>
                          <a:latin typeface="Arial"/>
                        </a:rPr>
                        <a:t>Depression</a:t>
                      </a:r>
                      <a:endParaRPr lang="en-GB"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360329">
                <a:tc>
                  <a:txBody>
                    <a:bodyPr/>
                    <a:lstStyle/>
                    <a:p>
                      <a:pPr rtl="0" fontAlgn="t">
                        <a:spcBef>
                          <a:spcPts val="0"/>
                        </a:spcBef>
                        <a:spcAft>
                          <a:spcPts val="0"/>
                        </a:spcAft>
                      </a:pPr>
                      <a:r>
                        <a:rPr lang="en-US" sz="1200" b="0" i="0" u="none" strike="noStrike">
                          <a:solidFill>
                            <a:srgbClr val="000000"/>
                          </a:solidFill>
                          <a:latin typeface="Arial"/>
                        </a:rPr>
                        <a:t>The main thing I want to get out of this module is</a:t>
                      </a:r>
                      <a:endParaRPr lang="en-US"/>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a:solidFill>
                            <a:srgbClr val="000000"/>
                          </a:solidFill>
                          <a:latin typeface="Arial"/>
                        </a:rPr>
                        <a:t>To enhance my academic skills and learn how depression affects the society</a:t>
                      </a:r>
                      <a:endParaRPr lang="en-US"/>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643669">
                <a:tc>
                  <a:txBody>
                    <a:bodyPr/>
                    <a:lstStyle/>
                    <a:p>
                      <a:pPr rtl="0" fontAlgn="t">
                        <a:spcBef>
                          <a:spcPts val="0"/>
                        </a:spcBef>
                        <a:spcAft>
                          <a:spcPts val="0"/>
                        </a:spcAft>
                      </a:pPr>
                      <a:r>
                        <a:rPr lang="en-GB" sz="1200" b="0" i="0" u="none" strike="noStrike">
                          <a:solidFill>
                            <a:srgbClr val="000000"/>
                          </a:solidFill>
                          <a:latin typeface="Arial"/>
                        </a:rPr>
                        <a:t>Initial title of project</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dirty="0">
                          <a:solidFill>
                            <a:srgbClr val="000000"/>
                          </a:solidFill>
                          <a:latin typeface="Arial"/>
                        </a:rPr>
                        <a:t>The impact of depression in the society</a:t>
                      </a:r>
                      <a:endParaRPr lang="en-US"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193"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25392"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8194" name="Picture 2" descr="C:\Users\admin\Pictures\Shahxeb\images (30).png"/>
          <p:cNvPicPr>
            <a:picLocks noChangeAspect="1" noChangeArrowheads="1"/>
          </p:cNvPicPr>
          <p:nvPr/>
        </p:nvPicPr>
        <p:blipFill>
          <a:blip r:embed="rId3"/>
          <a:srcRect/>
          <a:stretch>
            <a:fillRect/>
          </a:stretch>
        </p:blipFill>
        <p:spPr bwMode="auto">
          <a:xfrm>
            <a:off x="228600" y="2590800"/>
            <a:ext cx="2619375" cy="174307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t>Section A – Initial development of the Project Proposal: </a:t>
            </a:r>
            <a:r>
              <a:rPr lang="en-US" sz="2800" b="1" i="1" dirty="0"/>
              <a:t>My Title, Aim and Objectives (contd.)</a:t>
            </a:r>
            <a:endParaRPr lang="en-GB" sz="2800" dirty="0"/>
          </a:p>
        </p:txBody>
      </p:sp>
      <p:graphicFrame>
        <p:nvGraphicFramePr>
          <p:cNvPr id="4" name="Table 3"/>
          <p:cNvGraphicFramePr>
            <a:graphicFrameLocks noGrp="1"/>
          </p:cNvGraphicFramePr>
          <p:nvPr>
            <p:extLst>
              <p:ext uri="{D42A27DB-BD31-4B8C-83A1-F6EECF244321}">
                <p14:modId xmlns:p14="http://schemas.microsoft.com/office/powerpoint/2010/main" val="550688995"/>
              </p:ext>
            </p:extLst>
          </p:nvPr>
        </p:nvGraphicFramePr>
        <p:xfrm>
          <a:off x="533400" y="1600200"/>
          <a:ext cx="5257800" cy="4038601"/>
        </p:xfrm>
        <a:graphic>
          <a:graphicData uri="http://schemas.openxmlformats.org/drawingml/2006/table">
            <a:tbl>
              <a:tblPr/>
              <a:tblGrid>
                <a:gridCol w="1568577">
                  <a:extLst>
                    <a:ext uri="{9D8B030D-6E8A-4147-A177-3AD203B41FA5}">
                      <a16:colId xmlns:a16="http://schemas.microsoft.com/office/drawing/2014/main" val="20000"/>
                    </a:ext>
                  </a:extLst>
                </a:gridCol>
                <a:gridCol w="3689223">
                  <a:extLst>
                    <a:ext uri="{9D8B030D-6E8A-4147-A177-3AD203B41FA5}">
                      <a16:colId xmlns:a16="http://schemas.microsoft.com/office/drawing/2014/main" val="20001"/>
                    </a:ext>
                  </a:extLst>
                </a:gridCol>
              </a:tblGrid>
              <a:tr h="751908">
                <a:tc>
                  <a:txBody>
                    <a:bodyPr/>
                    <a:lstStyle/>
                    <a:p>
                      <a:pPr rtl="0" fontAlgn="t">
                        <a:spcBef>
                          <a:spcPts val="0"/>
                        </a:spcBef>
                        <a:spcAft>
                          <a:spcPts val="0"/>
                        </a:spcAft>
                      </a:pPr>
                      <a:r>
                        <a:rPr lang="en-GB" sz="1200" b="0" i="0" u="none" strike="noStrike" dirty="0">
                          <a:solidFill>
                            <a:srgbClr val="000000"/>
                          </a:solidFill>
                          <a:latin typeface="Arial"/>
                        </a:rPr>
                        <a:t>Objective 1</a:t>
                      </a:r>
                      <a:endParaRPr lang="en-GB"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a:solidFill>
                            <a:srgbClr val="000000"/>
                          </a:solidFill>
                          <a:latin typeface="Arial"/>
                        </a:rPr>
                        <a:t>To establish a clear definition of depression in adherence to modern times</a:t>
                      </a:r>
                      <a:endParaRPr lang="en-US"/>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72850">
                <a:tc>
                  <a:txBody>
                    <a:bodyPr/>
                    <a:lstStyle/>
                    <a:p>
                      <a:pPr rtl="0" fontAlgn="t">
                        <a:spcBef>
                          <a:spcPts val="0"/>
                        </a:spcBef>
                        <a:spcAft>
                          <a:spcPts val="0"/>
                        </a:spcAft>
                      </a:pPr>
                      <a:r>
                        <a:rPr lang="en-GB" sz="1200" b="0" i="0" u="none" strike="noStrike">
                          <a:solidFill>
                            <a:srgbClr val="000000"/>
                          </a:solidFill>
                          <a:latin typeface="Arial"/>
                        </a:rPr>
                        <a:t>Objective 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a:solidFill>
                            <a:srgbClr val="000000"/>
                          </a:solidFill>
                          <a:latin typeface="Arial"/>
                        </a:rPr>
                        <a:t>To analyse the factors of depression</a:t>
                      </a:r>
                      <a:endParaRPr lang="en-US"/>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72850">
                <a:tc>
                  <a:txBody>
                    <a:bodyPr/>
                    <a:lstStyle/>
                    <a:p>
                      <a:pPr rtl="0" fontAlgn="t">
                        <a:spcBef>
                          <a:spcPts val="0"/>
                        </a:spcBef>
                        <a:spcAft>
                          <a:spcPts val="0"/>
                        </a:spcAft>
                      </a:pPr>
                      <a:r>
                        <a:rPr lang="en-GB" sz="1200" b="0" i="0" u="none" strike="noStrike">
                          <a:solidFill>
                            <a:srgbClr val="000000"/>
                          </a:solidFill>
                          <a:latin typeface="Arial"/>
                        </a:rPr>
                        <a:t>Objective 3</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a:solidFill>
                            <a:srgbClr val="000000"/>
                          </a:solidFill>
                          <a:latin typeface="Arial"/>
                        </a:rPr>
                        <a:t>To evaluate the effects of depression</a:t>
                      </a:r>
                      <a:endParaRPr lang="en-US"/>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51908">
                <a:tc>
                  <a:txBody>
                    <a:bodyPr/>
                    <a:lstStyle/>
                    <a:p>
                      <a:pPr rtl="0" fontAlgn="t">
                        <a:spcBef>
                          <a:spcPts val="0"/>
                        </a:spcBef>
                        <a:spcAft>
                          <a:spcPts val="0"/>
                        </a:spcAft>
                      </a:pPr>
                      <a:r>
                        <a:rPr lang="en-GB" sz="1200" b="0" i="0" u="none" strike="noStrike">
                          <a:solidFill>
                            <a:srgbClr val="000000"/>
                          </a:solidFill>
                          <a:latin typeface="Arial"/>
                        </a:rPr>
                        <a:t>Objective 4</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dirty="0">
                          <a:solidFill>
                            <a:srgbClr val="000000"/>
                          </a:solidFill>
                          <a:latin typeface="Arial"/>
                        </a:rPr>
                        <a:t>To provide recommendations that could help in tackling the issue of depression in the society</a:t>
                      </a:r>
                      <a:endParaRPr lang="en-US"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589085">
                <a:tc>
                  <a:txBody>
                    <a:bodyPr/>
                    <a:lstStyle/>
                    <a:p>
                      <a:pPr rtl="0" fontAlgn="t">
                        <a:spcBef>
                          <a:spcPts val="0"/>
                        </a:spcBef>
                        <a:spcAft>
                          <a:spcPts val="0"/>
                        </a:spcAft>
                      </a:pPr>
                      <a:r>
                        <a:rPr lang="en-US" sz="1200" b="0" i="0" u="none" strike="noStrike">
                          <a:solidFill>
                            <a:srgbClr val="000000"/>
                          </a:solidFill>
                          <a:latin typeface="Arial"/>
                        </a:rPr>
                        <a:t>What resources or people will I need?</a:t>
                      </a:r>
                      <a:endParaRPr lang="en-US"/>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buFont typeface="Arial"/>
                        <a:buChar char="•"/>
                      </a:pPr>
                      <a:r>
                        <a:rPr lang="en-US" sz="1200" b="0" i="0" u="none" strike="noStrike" dirty="0">
                          <a:solidFill>
                            <a:srgbClr val="000000"/>
                          </a:solidFill>
                          <a:latin typeface="Arial"/>
                        </a:rPr>
                        <a:t>Computer and media storage devices such as USB</a:t>
                      </a:r>
                    </a:p>
                    <a:p>
                      <a:pPr algn="just" rtl="0" fontAlgn="base">
                        <a:spcBef>
                          <a:spcPts val="0"/>
                        </a:spcBef>
                        <a:spcAft>
                          <a:spcPts val="0"/>
                        </a:spcAft>
                        <a:buFont typeface="Arial"/>
                        <a:buChar char="•"/>
                      </a:pPr>
                      <a:r>
                        <a:rPr lang="en-US" sz="1200" b="0" i="0" u="none" strike="noStrike" dirty="0">
                          <a:solidFill>
                            <a:srgbClr val="000000"/>
                          </a:solidFill>
                          <a:latin typeface="Arial"/>
                        </a:rPr>
                        <a:t>Journal, articles, textbooks</a:t>
                      </a:r>
                    </a:p>
                    <a:p>
                      <a:pPr algn="just" rtl="0" fontAlgn="base">
                        <a:spcBef>
                          <a:spcPts val="0"/>
                        </a:spcBef>
                        <a:spcAft>
                          <a:spcPts val="0"/>
                        </a:spcAft>
                        <a:buFont typeface="Arial"/>
                        <a:buChar char="•"/>
                      </a:pPr>
                      <a:r>
                        <a:rPr lang="en-US" sz="1200" b="0" i="0" u="none" strike="noStrike" dirty="0">
                          <a:solidFill>
                            <a:srgbClr val="000000"/>
                          </a:solidFill>
                          <a:latin typeface="Arial"/>
                        </a:rPr>
                        <a:t>Bibliographical works</a:t>
                      </a:r>
                    </a:p>
                    <a:p>
                      <a:pPr algn="just" rtl="0" fontAlgn="base">
                        <a:spcBef>
                          <a:spcPts val="0"/>
                        </a:spcBef>
                        <a:spcAft>
                          <a:spcPts val="0"/>
                        </a:spcAft>
                        <a:buFont typeface="Arial"/>
                        <a:buChar char="•"/>
                      </a:pPr>
                      <a:r>
                        <a:rPr lang="en-US" sz="1200" b="0" i="0" u="none" strike="noStrike" dirty="0">
                          <a:solidFill>
                            <a:srgbClr val="000000"/>
                          </a:solidFill>
                          <a:latin typeface="Arial"/>
                        </a:rPr>
                        <a:t>Dictionary</a:t>
                      </a:r>
                    </a:p>
                    <a:p>
                      <a:pPr algn="just" rtl="0" fontAlgn="base">
                        <a:spcBef>
                          <a:spcPts val="0"/>
                        </a:spcBef>
                        <a:spcAft>
                          <a:spcPts val="800"/>
                        </a:spcAft>
                        <a:buFont typeface="Arial"/>
                        <a:buChar char="•"/>
                      </a:pPr>
                      <a:r>
                        <a:rPr lang="en-US" sz="1200" b="0" i="0" u="none" strike="noStrike" dirty="0">
                          <a:solidFill>
                            <a:srgbClr val="000000"/>
                          </a:solidFill>
                          <a:latin typeface="Arial"/>
                        </a:rPr>
                        <a:t>Internet</a:t>
                      </a:r>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7169"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7170" name="Picture 2" descr="C:\Users\admin\Pictures\Shahxeb\red-darts-target-aim-and-arrow-vector-1216625.jpg"/>
          <p:cNvPicPr>
            <a:picLocks noChangeAspect="1" noChangeArrowheads="1"/>
          </p:cNvPicPr>
          <p:nvPr/>
        </p:nvPicPr>
        <p:blipFill>
          <a:blip r:embed="rId3" cstate="print"/>
          <a:srcRect b="10000"/>
          <a:stretch>
            <a:fillRect/>
          </a:stretch>
        </p:blipFill>
        <p:spPr bwMode="auto">
          <a:xfrm>
            <a:off x="6019800" y="2438400"/>
            <a:ext cx="2700867" cy="27432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Section B - Main Project Proposal</a:t>
            </a:r>
            <a:endParaRPr lang="en-GB" dirty="0"/>
          </a:p>
        </p:txBody>
      </p:sp>
      <p:sp>
        <p:nvSpPr>
          <p:cNvPr id="3" name="Content Placeholder 2"/>
          <p:cNvSpPr>
            <a:spLocks noGrp="1"/>
          </p:cNvSpPr>
          <p:nvPr>
            <p:ph sz="quarter" idx="1"/>
          </p:nvPr>
        </p:nvSpPr>
        <p:spPr>
          <a:xfrm>
            <a:off x="914400" y="1447800"/>
            <a:ext cx="3886200" cy="4800600"/>
          </a:xfrm>
        </p:spPr>
        <p:txBody>
          <a:bodyPr>
            <a:normAutofit fontScale="77500" lnSpcReduction="20000"/>
          </a:bodyPr>
          <a:lstStyle/>
          <a:p>
            <a:r>
              <a:rPr lang="en-US" b="1" i="1" dirty="0"/>
              <a:t>Project title: The impact of depression in the society</a:t>
            </a:r>
            <a:endParaRPr lang="en-US" b="1" dirty="0"/>
          </a:p>
          <a:p>
            <a:r>
              <a:rPr lang="en-US" b="1" i="1" dirty="0"/>
              <a:t>a) Aim:</a:t>
            </a:r>
            <a:endParaRPr lang="en-US" b="1" dirty="0"/>
          </a:p>
          <a:p>
            <a:r>
              <a:rPr lang="en-US" i="1" dirty="0"/>
              <a:t>The aim of the study is to discover and </a:t>
            </a:r>
            <a:r>
              <a:rPr lang="en-US" i="1" dirty="0" err="1"/>
              <a:t>analyse</a:t>
            </a:r>
            <a:r>
              <a:rPr lang="en-US" i="1" dirty="0"/>
              <a:t> how depression inflicts certain impacts in the society.</a:t>
            </a:r>
            <a:endParaRPr lang="en-US" b="1" dirty="0"/>
          </a:p>
          <a:p>
            <a:r>
              <a:rPr lang="en-US" b="1" i="1" dirty="0"/>
              <a:t>b) Objectives:</a:t>
            </a:r>
            <a:endParaRPr lang="en-US" b="1" dirty="0"/>
          </a:p>
          <a:p>
            <a:pPr fontAlgn="base"/>
            <a:r>
              <a:rPr lang="en-US" dirty="0"/>
              <a:t>To establish a clear definition of depression in adherence to modern times</a:t>
            </a:r>
          </a:p>
          <a:p>
            <a:pPr fontAlgn="base"/>
            <a:r>
              <a:rPr lang="en-US" dirty="0"/>
              <a:t>To </a:t>
            </a:r>
            <a:r>
              <a:rPr lang="en-US" dirty="0" err="1"/>
              <a:t>analyse</a:t>
            </a:r>
            <a:r>
              <a:rPr lang="en-US" dirty="0"/>
              <a:t> the factors of depression</a:t>
            </a:r>
          </a:p>
          <a:p>
            <a:pPr fontAlgn="base"/>
            <a:r>
              <a:rPr lang="en-US" dirty="0"/>
              <a:t>To evaluate the effects of depression</a:t>
            </a:r>
          </a:p>
          <a:p>
            <a:pPr fontAlgn="base"/>
            <a:r>
              <a:rPr lang="en-US" dirty="0"/>
              <a:t>To provide recommendations that could help in tackling the issue of depression in society</a:t>
            </a:r>
          </a:p>
          <a:p>
            <a:endParaRPr lang="en-GB" dirty="0"/>
          </a:p>
        </p:txBody>
      </p:sp>
      <p:pic>
        <p:nvPicPr>
          <p:cNvPr id="6145" name="Picture 1" descr="C:\Users\admin\Pictures\Shahxeb\download - 2022-07-01T110044.796.jpg"/>
          <p:cNvPicPr>
            <a:picLocks noChangeAspect="1" noChangeArrowheads="1"/>
          </p:cNvPicPr>
          <p:nvPr/>
        </p:nvPicPr>
        <p:blipFill>
          <a:blip r:embed="rId3"/>
          <a:srcRect/>
          <a:stretch>
            <a:fillRect/>
          </a:stretch>
        </p:blipFill>
        <p:spPr bwMode="auto">
          <a:xfrm>
            <a:off x="4890407" y="2286000"/>
            <a:ext cx="3605893" cy="20193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Section B - Main Project Proposal (contd.)</a:t>
            </a:r>
            <a:endParaRPr lang="en-GB" sz="2800" dirty="0"/>
          </a:p>
        </p:txBody>
      </p:sp>
      <p:sp>
        <p:nvSpPr>
          <p:cNvPr id="3" name="Content Placeholder 2"/>
          <p:cNvSpPr>
            <a:spLocks noGrp="1"/>
          </p:cNvSpPr>
          <p:nvPr>
            <p:ph sz="quarter" idx="1"/>
          </p:nvPr>
        </p:nvSpPr>
        <p:spPr>
          <a:xfrm>
            <a:off x="914400" y="1447800"/>
            <a:ext cx="3962400" cy="4648200"/>
          </a:xfrm>
        </p:spPr>
        <p:txBody>
          <a:bodyPr>
            <a:normAutofit fontScale="55000" lnSpcReduction="20000"/>
          </a:bodyPr>
          <a:lstStyle/>
          <a:p>
            <a:r>
              <a:rPr lang="en-US" b="1" i="1" dirty="0"/>
              <a:t>d) Methods: </a:t>
            </a:r>
            <a:endParaRPr lang="en-US" b="1" dirty="0"/>
          </a:p>
          <a:p>
            <a:r>
              <a:rPr lang="en-US" b="1" dirty="0"/>
              <a:t>Research philosophy</a:t>
            </a:r>
            <a:endParaRPr lang="en-US" dirty="0"/>
          </a:p>
          <a:p>
            <a:r>
              <a:rPr lang="en-US" dirty="0"/>
              <a:t>The study is going to make use of </a:t>
            </a:r>
            <a:r>
              <a:rPr lang="en-US" dirty="0" err="1"/>
              <a:t>interpretivism</a:t>
            </a:r>
            <a:r>
              <a:rPr lang="en-US" dirty="0"/>
              <a:t> research philosophy which is useful in the collection of data or information that is based on the fact that researcher performs their role via the observation of the social environment (Cottrell, 2015).</a:t>
            </a:r>
          </a:p>
          <a:p>
            <a:r>
              <a:rPr lang="en-US" b="1" dirty="0"/>
              <a:t>Research approach</a:t>
            </a:r>
            <a:endParaRPr lang="en-US" dirty="0"/>
          </a:p>
          <a:p>
            <a:r>
              <a:rPr lang="en-US" dirty="0"/>
              <a:t>Regarding the approach of the research deductive research approach is being </a:t>
            </a:r>
            <a:r>
              <a:rPr lang="en-US" dirty="0" err="1"/>
              <a:t>utilised</a:t>
            </a:r>
            <a:r>
              <a:rPr lang="en-US" dirty="0"/>
              <a:t> for the research study that will look for the association of the data collected with the investigation that has a scientific nature. The researcher here reads existing theories or data and then tests the emerging hypothesis from the theories (ASET, 2013).</a:t>
            </a:r>
          </a:p>
          <a:p>
            <a:r>
              <a:rPr lang="en-US" b="1" dirty="0"/>
              <a:t>Research design</a:t>
            </a:r>
            <a:endParaRPr lang="en-US" dirty="0"/>
          </a:p>
          <a:p>
            <a:r>
              <a:rPr lang="en-US" dirty="0"/>
              <a:t>Explanatory research design is being used for the research design which is useful for the presentation of the reasons for which a situation or something occurs when a limited amount of data or information is available. Via explanatory research design the researcher will be able to provide proper facts (Gray, 2018).</a:t>
            </a:r>
            <a:br>
              <a:rPr lang="en-US" dirty="0"/>
            </a:br>
            <a:endParaRPr lang="en-GB" dirty="0"/>
          </a:p>
        </p:txBody>
      </p:sp>
      <p:pic>
        <p:nvPicPr>
          <p:cNvPr id="5" name="Picture 1" descr="C:\Users\admin\Pictures\Shahxeb\download - 2022-07-01T105928.063.jpg"/>
          <p:cNvPicPr>
            <a:picLocks noChangeAspect="1" noChangeArrowheads="1"/>
          </p:cNvPicPr>
          <p:nvPr/>
        </p:nvPicPr>
        <p:blipFill>
          <a:blip r:embed="rId3"/>
          <a:srcRect/>
          <a:stretch>
            <a:fillRect/>
          </a:stretch>
        </p:blipFill>
        <p:spPr bwMode="auto">
          <a:xfrm>
            <a:off x="5181600" y="2667000"/>
            <a:ext cx="3397250" cy="203835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Section B - Main Project Proposal (contd.)</a:t>
            </a:r>
            <a:endParaRPr lang="en-GB" dirty="0"/>
          </a:p>
        </p:txBody>
      </p:sp>
      <p:sp>
        <p:nvSpPr>
          <p:cNvPr id="3" name="Content Placeholder 2"/>
          <p:cNvSpPr>
            <a:spLocks noGrp="1"/>
          </p:cNvSpPr>
          <p:nvPr>
            <p:ph sz="quarter" idx="1"/>
          </p:nvPr>
        </p:nvSpPr>
        <p:spPr>
          <a:xfrm>
            <a:off x="914400" y="1447800"/>
            <a:ext cx="3886200" cy="4648200"/>
          </a:xfrm>
        </p:spPr>
        <p:txBody>
          <a:bodyPr>
            <a:normAutofit lnSpcReduction="10000"/>
          </a:bodyPr>
          <a:lstStyle/>
          <a:p>
            <a:r>
              <a:rPr lang="en-US" b="1" i="1" dirty="0"/>
              <a:t>e) Resources: </a:t>
            </a:r>
            <a:endParaRPr lang="en-US" b="1" dirty="0"/>
          </a:p>
          <a:p>
            <a:r>
              <a:rPr lang="en-US" dirty="0"/>
              <a:t>For the research about to be presented different resources will be </a:t>
            </a:r>
            <a:r>
              <a:rPr lang="en-US" dirty="0" err="1"/>
              <a:t>utilised</a:t>
            </a:r>
            <a:r>
              <a:rPr lang="en-US" dirty="0"/>
              <a:t> these resources include:</a:t>
            </a:r>
          </a:p>
          <a:p>
            <a:pPr fontAlgn="base"/>
            <a:r>
              <a:rPr lang="en-US" dirty="0"/>
              <a:t>Computer and media storage devices such as USB</a:t>
            </a:r>
          </a:p>
          <a:p>
            <a:pPr fontAlgn="base"/>
            <a:r>
              <a:rPr lang="en-US" dirty="0"/>
              <a:t>Journal, articles, textbooks</a:t>
            </a:r>
          </a:p>
          <a:p>
            <a:pPr fontAlgn="base"/>
            <a:r>
              <a:rPr lang="en-US" dirty="0"/>
              <a:t>Bibliographical works</a:t>
            </a:r>
          </a:p>
          <a:p>
            <a:pPr fontAlgn="base"/>
            <a:r>
              <a:rPr lang="en-US" dirty="0"/>
              <a:t>Dictionary</a:t>
            </a:r>
          </a:p>
          <a:p>
            <a:pPr fontAlgn="base"/>
            <a:r>
              <a:rPr lang="en-US" dirty="0"/>
              <a:t>Internet</a:t>
            </a:r>
          </a:p>
          <a:p>
            <a:endParaRPr lang="en-GB" dirty="0"/>
          </a:p>
        </p:txBody>
      </p:sp>
      <p:pic>
        <p:nvPicPr>
          <p:cNvPr id="4097" name="Picture 1" descr="C:\Users\admin\Pictures\Shahxeb\download - 2022-07-01T105942.721.jpg"/>
          <p:cNvPicPr>
            <a:picLocks noChangeAspect="1" noChangeArrowheads="1"/>
          </p:cNvPicPr>
          <p:nvPr/>
        </p:nvPicPr>
        <p:blipFill>
          <a:blip r:embed="rId2"/>
          <a:srcRect/>
          <a:stretch>
            <a:fillRect/>
          </a:stretch>
        </p:blipFill>
        <p:spPr bwMode="auto">
          <a:xfrm>
            <a:off x="4572000" y="2286000"/>
            <a:ext cx="4429125" cy="126546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772400" cy="1143000"/>
          </a:xfrm>
        </p:spPr>
        <p:txBody>
          <a:bodyPr>
            <a:normAutofit/>
          </a:bodyPr>
          <a:lstStyle/>
          <a:p>
            <a:r>
              <a:rPr lang="en-GB" sz="2800" b="1" dirty="0"/>
              <a:t>Section B - Main Project Proposal (contd.)</a:t>
            </a:r>
            <a:endParaRPr lang="en-GB" sz="2800" dirty="0"/>
          </a:p>
        </p:txBody>
      </p:sp>
      <p:graphicFrame>
        <p:nvGraphicFramePr>
          <p:cNvPr id="4" name="Table 3"/>
          <p:cNvGraphicFramePr>
            <a:graphicFrameLocks noGrp="1"/>
          </p:cNvGraphicFramePr>
          <p:nvPr/>
        </p:nvGraphicFramePr>
        <p:xfrm>
          <a:off x="304800" y="1219200"/>
          <a:ext cx="8229599" cy="2844800"/>
        </p:xfrm>
        <a:graphic>
          <a:graphicData uri="http://schemas.openxmlformats.org/drawingml/2006/table">
            <a:tbl>
              <a:tblPr/>
              <a:tblGrid>
                <a:gridCol w="2665735">
                  <a:extLst>
                    <a:ext uri="{9D8B030D-6E8A-4147-A177-3AD203B41FA5}">
                      <a16:colId xmlns:a16="http://schemas.microsoft.com/office/drawing/2014/main" val="20000"/>
                    </a:ext>
                  </a:extLst>
                </a:gridCol>
                <a:gridCol w="2118916">
                  <a:extLst>
                    <a:ext uri="{9D8B030D-6E8A-4147-A177-3AD203B41FA5}">
                      <a16:colId xmlns:a16="http://schemas.microsoft.com/office/drawing/2014/main" val="20001"/>
                    </a:ext>
                  </a:extLst>
                </a:gridCol>
                <a:gridCol w="1640451">
                  <a:extLst>
                    <a:ext uri="{9D8B030D-6E8A-4147-A177-3AD203B41FA5}">
                      <a16:colId xmlns:a16="http://schemas.microsoft.com/office/drawing/2014/main" val="20002"/>
                    </a:ext>
                  </a:extLst>
                </a:gridCol>
                <a:gridCol w="1804497">
                  <a:extLst>
                    <a:ext uri="{9D8B030D-6E8A-4147-A177-3AD203B41FA5}">
                      <a16:colId xmlns:a16="http://schemas.microsoft.com/office/drawing/2014/main" val="20003"/>
                    </a:ext>
                  </a:extLst>
                </a:gridCol>
              </a:tblGrid>
              <a:tr h="453195">
                <a:tc>
                  <a:txBody>
                    <a:bodyPr/>
                    <a:lstStyle/>
                    <a:p>
                      <a:pPr algn="ctr" rtl="0" fontAlgn="t">
                        <a:spcBef>
                          <a:spcPts val="0"/>
                        </a:spcBef>
                        <a:spcAft>
                          <a:spcPts val="0"/>
                        </a:spcAft>
                      </a:pPr>
                      <a:r>
                        <a:rPr lang="en-GB" sz="1200" b="1" i="0" u="none" strike="noStrike" dirty="0">
                          <a:solidFill>
                            <a:srgbClr val="000000"/>
                          </a:solidFill>
                          <a:latin typeface="Arial"/>
                        </a:rPr>
                        <a:t>Activities</a:t>
                      </a:r>
                      <a:endParaRPr lang="en-GB"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1" i="0" u="none" strike="noStrike" dirty="0">
                          <a:solidFill>
                            <a:srgbClr val="000000"/>
                          </a:solidFill>
                          <a:latin typeface="Arial"/>
                        </a:rPr>
                        <a:t>Start date</a:t>
                      </a:r>
                      <a:endParaRPr lang="en-GB" dirty="0"/>
                    </a:p>
                    <a:p>
                      <a:pPr algn="ctr" rtl="0" fontAlgn="t">
                        <a:spcBef>
                          <a:spcPts val="0"/>
                        </a:spcBef>
                        <a:spcAft>
                          <a:spcPts val="0"/>
                        </a:spcAft>
                      </a:pPr>
                      <a:r>
                        <a:rPr lang="en-GB" sz="1200" b="1" i="0" u="none" strike="noStrike" dirty="0">
                          <a:solidFill>
                            <a:srgbClr val="000000"/>
                          </a:solidFill>
                          <a:latin typeface="Arial"/>
                        </a:rPr>
                        <a:t>(mm/</a:t>
                      </a:r>
                      <a:r>
                        <a:rPr lang="en-GB" sz="1200" b="1" i="0" u="none" strike="noStrike" dirty="0" err="1">
                          <a:solidFill>
                            <a:srgbClr val="000000"/>
                          </a:solidFill>
                          <a:latin typeface="Arial"/>
                        </a:rPr>
                        <a:t>dd</a:t>
                      </a:r>
                      <a:r>
                        <a:rPr lang="en-GB" sz="1200" b="1" i="0" u="none" strike="noStrike" dirty="0">
                          <a:solidFill>
                            <a:srgbClr val="000000"/>
                          </a:solidFill>
                          <a:latin typeface="Arial"/>
                        </a:rPr>
                        <a:t>/</a:t>
                      </a:r>
                      <a:r>
                        <a:rPr lang="en-GB" sz="1200" b="1" i="0" u="none" strike="noStrike" dirty="0" err="1">
                          <a:solidFill>
                            <a:srgbClr val="000000"/>
                          </a:solidFill>
                          <a:latin typeface="Arial"/>
                        </a:rPr>
                        <a:t>yyyy</a:t>
                      </a:r>
                      <a:r>
                        <a:rPr lang="en-GB" sz="1200" b="1" i="0" u="none" strike="noStrike" dirty="0">
                          <a:solidFill>
                            <a:srgbClr val="000000"/>
                          </a:solidFill>
                          <a:latin typeface="Arial"/>
                        </a:rPr>
                        <a:t>)</a:t>
                      </a:r>
                      <a:endParaRPr lang="en-GB"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1" i="0" u="none" strike="noStrike">
                          <a:solidFill>
                            <a:srgbClr val="000000"/>
                          </a:solidFill>
                          <a:latin typeface="Arial"/>
                        </a:rPr>
                        <a:t>Duration</a:t>
                      </a:r>
                      <a:endParaRPr lang="en-GB"/>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1" i="0" u="none" strike="noStrike">
                          <a:solidFill>
                            <a:srgbClr val="000000"/>
                          </a:solidFill>
                          <a:latin typeface="Arial"/>
                        </a:rPr>
                        <a:t>End date (mm/dd/yyyy)</a:t>
                      </a:r>
                      <a:endParaRPr lang="en-GB"/>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84999">
                <a:tc>
                  <a:txBody>
                    <a:bodyPr/>
                    <a:lstStyle/>
                    <a:p>
                      <a:pPr algn="ctr" rtl="0" fontAlgn="t">
                        <a:spcBef>
                          <a:spcPts val="0"/>
                        </a:spcBef>
                        <a:spcAft>
                          <a:spcPts val="0"/>
                        </a:spcAft>
                      </a:pPr>
                      <a:r>
                        <a:rPr lang="en-GB" sz="1200" b="0" i="0" u="none" strike="noStrike">
                          <a:solidFill>
                            <a:srgbClr val="000000"/>
                          </a:solidFill>
                          <a:latin typeface="Arial"/>
                        </a:rPr>
                        <a:t>Dedicding topic of research </a:t>
                      </a:r>
                      <a:endParaRPr lang="en-GB"/>
                    </a:p>
                  </a:txBody>
                  <a:tcPr marL="63500" marR="63500" marT="63500" marB="63500">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6/29/2022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1</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6/30/2022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85694">
                <a:tc>
                  <a:txBody>
                    <a:bodyPr/>
                    <a:lstStyle/>
                    <a:p>
                      <a:pPr algn="ctr" rtl="0" fontAlgn="t">
                        <a:spcBef>
                          <a:spcPts val="0"/>
                        </a:spcBef>
                        <a:spcAft>
                          <a:spcPts val="0"/>
                        </a:spcAft>
                      </a:pPr>
                      <a:r>
                        <a:rPr lang="en-US" sz="1200" b="0" i="0" u="none" strike="noStrike">
                          <a:solidFill>
                            <a:srgbClr val="000000"/>
                          </a:solidFill>
                          <a:latin typeface="Arial"/>
                        </a:rPr>
                        <a:t>Establishing aim of the research</a:t>
                      </a:r>
                      <a:endParaRPr lang="en-US"/>
                    </a:p>
                  </a:txBody>
                  <a:tcPr marL="63500" marR="63500" marT="63500" marB="63500">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6/30/2022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7/2/2022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85694">
                <a:tc>
                  <a:txBody>
                    <a:bodyPr/>
                    <a:lstStyle/>
                    <a:p>
                      <a:pPr algn="ctr" rtl="0" fontAlgn="t">
                        <a:spcBef>
                          <a:spcPts val="0"/>
                        </a:spcBef>
                        <a:spcAft>
                          <a:spcPts val="0"/>
                        </a:spcAft>
                      </a:pPr>
                      <a:r>
                        <a:rPr lang="en-GB" sz="1200" b="0" i="0" u="none" strike="noStrike">
                          <a:solidFill>
                            <a:srgbClr val="000000"/>
                          </a:solidFill>
                          <a:latin typeface="Arial"/>
                        </a:rPr>
                        <a:t>Performing literature review</a:t>
                      </a:r>
                      <a:endParaRPr lang="en-GB"/>
                    </a:p>
                  </a:txBody>
                  <a:tcPr marL="63500" marR="63500" marT="63500" marB="63500">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7/2/2022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6</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7/8/2022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53195">
                <a:tc>
                  <a:txBody>
                    <a:bodyPr/>
                    <a:lstStyle/>
                    <a:p>
                      <a:pPr algn="ctr" rtl="0" fontAlgn="t">
                        <a:spcBef>
                          <a:spcPts val="0"/>
                        </a:spcBef>
                        <a:spcAft>
                          <a:spcPts val="0"/>
                        </a:spcAft>
                      </a:pPr>
                      <a:r>
                        <a:rPr lang="en-US" sz="1200" b="0" i="0" u="none" strike="noStrike">
                          <a:solidFill>
                            <a:srgbClr val="000000"/>
                          </a:solidFill>
                          <a:latin typeface="Arial"/>
                        </a:rPr>
                        <a:t>Formulation of the methodology of the research</a:t>
                      </a:r>
                      <a:endParaRPr lang="en-US"/>
                    </a:p>
                  </a:txBody>
                  <a:tcPr marL="63500" marR="63500" marT="63500" marB="63500">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7/8/2022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dirty="0">
                          <a:solidFill>
                            <a:srgbClr val="000000"/>
                          </a:solidFill>
                          <a:latin typeface="Arial"/>
                        </a:rPr>
                        <a:t>5</a:t>
                      </a:r>
                      <a:endParaRPr lang="en-GB"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7/13/2022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85694">
                <a:tc>
                  <a:txBody>
                    <a:bodyPr/>
                    <a:lstStyle/>
                    <a:p>
                      <a:pPr algn="ctr" rtl="0" fontAlgn="t">
                        <a:spcBef>
                          <a:spcPts val="0"/>
                        </a:spcBef>
                        <a:spcAft>
                          <a:spcPts val="0"/>
                        </a:spcAft>
                      </a:pPr>
                      <a:r>
                        <a:rPr lang="en-GB" sz="1200" b="0" i="0" u="none" strike="noStrike" dirty="0">
                          <a:solidFill>
                            <a:srgbClr val="000000"/>
                          </a:solidFill>
                          <a:latin typeface="Arial"/>
                        </a:rPr>
                        <a:t>Conduction of secondary research</a:t>
                      </a:r>
                      <a:endParaRPr lang="en-GB" dirty="0"/>
                    </a:p>
                  </a:txBody>
                  <a:tcPr marL="63500" marR="63500" marT="63500" marB="63500">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7/13/2022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10</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7/23/2022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84999">
                <a:tc>
                  <a:txBody>
                    <a:bodyPr/>
                    <a:lstStyle/>
                    <a:p>
                      <a:pPr algn="ctr" rtl="0" fontAlgn="t">
                        <a:spcBef>
                          <a:spcPts val="0"/>
                        </a:spcBef>
                        <a:spcAft>
                          <a:spcPts val="0"/>
                        </a:spcAft>
                      </a:pPr>
                      <a:r>
                        <a:rPr lang="en-GB" sz="1200" b="0" i="0" u="none" strike="noStrike">
                          <a:solidFill>
                            <a:srgbClr val="000000"/>
                          </a:solidFill>
                          <a:latin typeface="Arial"/>
                        </a:rPr>
                        <a:t>Documentation</a:t>
                      </a:r>
                      <a:endParaRPr lang="en-GB"/>
                    </a:p>
                  </a:txBody>
                  <a:tcPr marL="63500" marR="63500" marT="63500" marB="63500">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7/23/2022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4</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7/27/2022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84999">
                <a:tc>
                  <a:txBody>
                    <a:bodyPr/>
                    <a:lstStyle/>
                    <a:p>
                      <a:pPr algn="ctr" rtl="0" fontAlgn="t">
                        <a:spcBef>
                          <a:spcPts val="0"/>
                        </a:spcBef>
                        <a:spcAft>
                          <a:spcPts val="0"/>
                        </a:spcAft>
                      </a:pPr>
                      <a:r>
                        <a:rPr lang="en-GB" sz="1200" b="0" i="0" u="none" strike="noStrike">
                          <a:solidFill>
                            <a:srgbClr val="000000"/>
                          </a:solidFill>
                          <a:latin typeface="Arial"/>
                        </a:rPr>
                        <a:t>Concluding the research</a:t>
                      </a:r>
                      <a:endParaRPr lang="en-GB"/>
                    </a:p>
                  </a:txBody>
                  <a:tcPr marL="63500" marR="63500" marT="63500" marB="63500">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dirty="0">
                          <a:solidFill>
                            <a:srgbClr val="000000"/>
                          </a:solidFill>
                          <a:latin typeface="Arial"/>
                        </a:rPr>
                        <a:t>7/27/2022</a:t>
                      </a:r>
                      <a:endParaRPr lang="en-GB"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a:solidFill>
                            <a:srgbClr val="000000"/>
                          </a:solidFill>
                          <a:latin typeface="Arial"/>
                        </a:rPr>
                        <a:t>2</a:t>
                      </a:r>
                      <a:endParaRPr lang="en-GB"/>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200" b="0" i="0" u="none" strike="noStrike" dirty="0">
                          <a:solidFill>
                            <a:srgbClr val="000000"/>
                          </a:solidFill>
                          <a:latin typeface="Arial"/>
                        </a:rPr>
                        <a:t>7/29/2022</a:t>
                      </a:r>
                      <a:endParaRPr lang="en-GB" dirty="0"/>
                    </a:p>
                  </a:txBody>
                  <a:tcPr marL="63500" marR="63500" marT="63500" marB="6350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3073" name="Rectangle 1"/>
          <p:cNvSpPr>
            <a:spLocks noChangeArrowheads="1"/>
          </p:cNvSpPr>
          <p:nvPr/>
        </p:nvSpPr>
        <p:spPr bwMode="auto">
          <a:xfrm>
            <a:off x="381000" y="838200"/>
            <a:ext cx="6324600" cy="502694"/>
          </a:xfrm>
          <a:prstGeom prst="rect">
            <a:avLst/>
          </a:prstGeom>
          <a:noFill/>
          <a:ln w="9525">
            <a:noFill/>
            <a:miter lim="800000"/>
            <a:headEnd/>
            <a:tailEnd/>
          </a:ln>
          <a:effectLst/>
        </p:spPr>
        <p:txBody>
          <a:bodyPr vert="horz" wrap="square" lIns="91440" tIns="25392"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1" u="none" strike="noStrike" cap="none" normalizeH="0" baseline="0" dirty="0">
                <a:ln>
                  <a:noFill/>
                </a:ln>
                <a:solidFill>
                  <a:srgbClr val="000000"/>
                </a:solidFill>
                <a:effectLst/>
                <a:latin typeface="Arial" pitchFamily="34" charset="0"/>
                <a:cs typeface="Arial" pitchFamily="34" charset="0"/>
              </a:rPr>
              <a:t>f) Timescale:</a:t>
            </a:r>
            <a:endParaRPr kumimoji="0" lang="en-US" sz="1200" b="1"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3074" name="Rectangle 2"/>
          <p:cNvSpPr>
            <a:spLocks noChangeArrowheads="1"/>
          </p:cNvSpPr>
          <p:nvPr/>
        </p:nvSpPr>
        <p:spPr bwMode="auto">
          <a:xfrm>
            <a:off x="1295400" y="4191000"/>
            <a:ext cx="64770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00"/>
                </a:solidFill>
                <a:effectLst/>
                <a:latin typeface="Arial" pitchFamily="34" charset="0"/>
                <a:cs typeface="Arial" pitchFamily="34" charset="0"/>
              </a:rPr>
              <a:t>Table 1: Research timescale</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rgbClr val="000000"/>
                </a:solidFill>
                <a:effectLst/>
                <a:latin typeface="Arial" pitchFamily="34" charset="0"/>
                <a:cs typeface="Arial" pitchFamily="34" charset="0"/>
              </a:rPr>
              <a:t>(Source: Created by the Learner)</a:t>
            </a:r>
            <a:endParaRPr kumimoji="0" lang="en-US" sz="800" b="0" i="0" u="none" strike="noStrike" cap="none" normalizeH="0" baseline="0" dirty="0">
              <a:ln>
                <a:noFill/>
              </a:ln>
              <a:solidFill>
                <a:schemeClr val="tx1"/>
              </a:solidFill>
              <a:effectLst/>
              <a:latin typeface="Arial" pitchFamily="34" charset="0"/>
              <a:cs typeface="Arial" pitchFamily="34" charset="0"/>
            </a:endParaRPr>
          </a:p>
        </p:txBody>
      </p:sp>
      <p:pic>
        <p:nvPicPr>
          <p:cNvPr id="3075" name="Picture 3" descr="https://lh3.googleusercontent.com/241FD7VVjRI88X0gfAzBVAzEuS-OurTO4h8WidT9RxBYO7EuWTKKS5YKvbYIN4czIee2lAyX5IrMYW7bNSXihVGGV6SQsCI4Un_DuzPKwzlfLEKb3b5T0gQnQIeW-iNBX6EHEQUDxXXdxQk6lg"/>
          <p:cNvPicPr>
            <a:picLocks noChangeAspect="1" noChangeArrowheads="1"/>
          </p:cNvPicPr>
          <p:nvPr/>
        </p:nvPicPr>
        <p:blipFill>
          <a:blip r:embed="rId2"/>
          <a:srcRect/>
          <a:stretch>
            <a:fillRect/>
          </a:stretch>
        </p:blipFill>
        <p:spPr bwMode="auto">
          <a:xfrm>
            <a:off x="1447800" y="4686301"/>
            <a:ext cx="6172200" cy="1714499"/>
          </a:xfrm>
          <a:prstGeom prst="rect">
            <a:avLst/>
          </a:prstGeom>
          <a:noFill/>
        </p:spPr>
      </p:pic>
      <p:sp>
        <p:nvSpPr>
          <p:cNvPr id="8" name="Rectangle 7"/>
          <p:cNvSpPr/>
          <p:nvPr/>
        </p:nvSpPr>
        <p:spPr>
          <a:xfrm>
            <a:off x="2438400" y="6324600"/>
            <a:ext cx="4572000" cy="461665"/>
          </a:xfrm>
          <a:prstGeom prst="rect">
            <a:avLst/>
          </a:prstGeom>
        </p:spPr>
        <p:txBody>
          <a:bodyPr>
            <a:spAutoFit/>
          </a:bodyPr>
          <a:lstStyle/>
          <a:p>
            <a:pPr lvl="0" algn="ctr" eaLnBrk="0" fontAlgn="base" hangingPunct="0">
              <a:spcBef>
                <a:spcPct val="0"/>
              </a:spcBef>
              <a:spcAft>
                <a:spcPct val="0"/>
              </a:spcAft>
            </a:pPr>
            <a:r>
              <a:rPr kumimoji="0" lang="en-US" sz="1200" b="1" i="0" u="none" strike="noStrike" cap="none" normalizeH="0" baseline="0" dirty="0">
                <a:ln>
                  <a:noFill/>
                </a:ln>
                <a:solidFill>
                  <a:srgbClr val="000000"/>
                </a:solidFill>
                <a:effectLst/>
                <a:latin typeface="Arial" pitchFamily="34" charset="0"/>
                <a:cs typeface="Arial" pitchFamily="34" charset="0"/>
              </a:rPr>
              <a:t>Figure 1: Gantt chart</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lvl="0" algn="ctr" eaLnBrk="0" fontAlgn="base" hangingPunct="0">
              <a:spcBef>
                <a:spcPct val="0"/>
              </a:spcBef>
              <a:spcAft>
                <a:spcPct val="0"/>
              </a:spcAft>
            </a:pPr>
            <a:r>
              <a:rPr kumimoji="0" lang="en-US" sz="1200" b="0" i="0" u="none" strike="noStrike" cap="none" normalizeH="0" baseline="0" dirty="0">
                <a:ln>
                  <a:noFill/>
                </a:ln>
                <a:solidFill>
                  <a:srgbClr val="000000"/>
                </a:solidFill>
                <a:effectLst/>
                <a:latin typeface="Arial" pitchFamily="34" charset="0"/>
                <a:cs typeface="Arial" pitchFamily="34" charset="0"/>
              </a:rPr>
              <a:t>(Source: Created by the Learner)</a:t>
            </a:r>
            <a:endParaRPr kumimoji="0" lang="en-US" sz="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sz="quarter" idx="1"/>
          </p:nvPr>
        </p:nvSpPr>
        <p:spPr/>
        <p:txBody>
          <a:bodyPr>
            <a:normAutofit fontScale="77500" lnSpcReduction="20000"/>
          </a:bodyPr>
          <a:lstStyle/>
          <a:p>
            <a:r>
              <a:rPr lang="en-GB" dirty="0"/>
              <a:t>ASET, 2013. Good Practice Guide for </a:t>
            </a:r>
            <a:r>
              <a:rPr lang="en-GB" dirty="0" err="1"/>
              <a:t>Workbased</a:t>
            </a:r>
            <a:r>
              <a:rPr lang="en-GB" dirty="0"/>
              <a:t> Learning and Placement Learning in Higher Education</a:t>
            </a:r>
          </a:p>
          <a:p>
            <a:r>
              <a:rPr lang="en-GB" dirty="0"/>
              <a:t>Cohen, L. </a:t>
            </a:r>
            <a:r>
              <a:rPr lang="en-GB" dirty="0" err="1"/>
              <a:t>Manion</a:t>
            </a:r>
            <a:r>
              <a:rPr lang="en-GB" dirty="0"/>
              <a:t>, L. and Morrison, K., 2017. Research Methods in Education, 8th edition London: </a:t>
            </a:r>
            <a:r>
              <a:rPr lang="en-GB" dirty="0" err="1"/>
              <a:t>Routledge</a:t>
            </a:r>
            <a:r>
              <a:rPr lang="en-GB" dirty="0"/>
              <a:t>.</a:t>
            </a:r>
          </a:p>
          <a:p>
            <a:r>
              <a:rPr lang="en-GB" dirty="0"/>
              <a:t>Cottrell S, 2015. Skills for Success Personal Development and Employability, 3rd edition, Palgrave. London.</a:t>
            </a:r>
          </a:p>
          <a:p>
            <a:r>
              <a:rPr lang="en-GB" dirty="0"/>
              <a:t>Gibbs, G., 2018. Analysing Qualitative Data (Qualitative Research Kit). Sage</a:t>
            </a:r>
          </a:p>
          <a:p>
            <a:r>
              <a:rPr lang="en-GB" dirty="0"/>
              <a:t>Gray, D.E., 2018. Doing Real World Research, London: SAGE.</a:t>
            </a:r>
          </a:p>
          <a:p>
            <a:r>
              <a:rPr lang="en-GB" dirty="0" err="1"/>
              <a:t>LeMoult</a:t>
            </a:r>
            <a:r>
              <a:rPr lang="en-GB" dirty="0"/>
              <a:t>, J. and </a:t>
            </a:r>
            <a:r>
              <a:rPr lang="en-GB" dirty="0" err="1"/>
              <a:t>Gotlib</a:t>
            </a:r>
            <a:r>
              <a:rPr lang="en-GB" dirty="0"/>
              <a:t>, I.H., 2019. Depression: A cognitive perspective. </a:t>
            </a:r>
            <a:r>
              <a:rPr lang="en-GB" i="1" dirty="0"/>
              <a:t>Clinical Psychology Review</a:t>
            </a:r>
            <a:r>
              <a:rPr lang="en-GB" dirty="0"/>
              <a:t>, </a:t>
            </a:r>
            <a:r>
              <a:rPr lang="en-GB" i="1" dirty="0"/>
              <a:t>69</a:t>
            </a:r>
            <a:r>
              <a:rPr lang="en-GB" dirty="0"/>
              <a:t>, pp.51-66.</a:t>
            </a:r>
          </a:p>
          <a:p>
            <a:r>
              <a:rPr lang="en-GB" dirty="0" err="1"/>
              <a:t>Mazza</a:t>
            </a:r>
            <a:r>
              <a:rPr lang="en-GB" dirty="0"/>
              <a:t>, M.G., De Lorenzo, R., Conte, C., </a:t>
            </a:r>
            <a:r>
              <a:rPr lang="en-GB" dirty="0" err="1"/>
              <a:t>Poletti</a:t>
            </a:r>
            <a:r>
              <a:rPr lang="en-GB" dirty="0"/>
              <a:t>, S., </a:t>
            </a:r>
            <a:r>
              <a:rPr lang="en-GB" dirty="0" err="1"/>
              <a:t>Vai</a:t>
            </a:r>
            <a:r>
              <a:rPr lang="en-GB" dirty="0"/>
              <a:t>, B., </a:t>
            </a:r>
            <a:r>
              <a:rPr lang="en-GB" dirty="0" err="1"/>
              <a:t>Bollettini</a:t>
            </a:r>
            <a:r>
              <a:rPr lang="en-GB" dirty="0"/>
              <a:t>, I., </a:t>
            </a:r>
            <a:r>
              <a:rPr lang="en-GB" dirty="0" err="1"/>
              <a:t>Melloni</a:t>
            </a:r>
            <a:r>
              <a:rPr lang="en-GB" dirty="0"/>
              <a:t>, E.M.T., </a:t>
            </a:r>
            <a:r>
              <a:rPr lang="en-GB" dirty="0" err="1"/>
              <a:t>Furlan</a:t>
            </a:r>
            <a:r>
              <a:rPr lang="en-GB" dirty="0"/>
              <a:t>, R., </a:t>
            </a:r>
            <a:r>
              <a:rPr lang="en-GB" dirty="0" err="1"/>
              <a:t>Ciceri</a:t>
            </a:r>
            <a:r>
              <a:rPr lang="en-GB" dirty="0"/>
              <a:t>, F., </a:t>
            </a:r>
            <a:r>
              <a:rPr lang="en-GB" dirty="0" err="1"/>
              <a:t>Rovere-Querini</a:t>
            </a:r>
            <a:r>
              <a:rPr lang="en-GB" dirty="0"/>
              <a:t>, P. and Benedetti, F., 2020. Anxiety and depression in COVID-19 survivors: Role of inflammatory and clinical predictors. </a:t>
            </a:r>
            <a:r>
              <a:rPr lang="en-GB" i="1" dirty="0"/>
              <a:t>Brain, </a:t>
            </a:r>
            <a:r>
              <a:rPr lang="en-GB" i="1" dirty="0" err="1"/>
              <a:t>behavior</a:t>
            </a:r>
            <a:r>
              <a:rPr lang="en-GB" i="1" dirty="0"/>
              <a:t>, and immunity</a:t>
            </a:r>
            <a:r>
              <a:rPr lang="en-GB" dirty="0"/>
              <a:t>, </a:t>
            </a:r>
            <a:r>
              <a:rPr lang="en-GB" i="1" dirty="0"/>
              <a:t>89</a:t>
            </a:r>
            <a:r>
              <a:rPr lang="en-GB" dirty="0"/>
              <a:t>, pp.594-600.</a:t>
            </a:r>
          </a:p>
          <a:p>
            <a:br>
              <a:rPr lang="en-GB" dirty="0"/>
            </a:b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C:\Users\admin\Pictures\Shahxeb\depositphotos_26357903-stock-photo-natural-looking-label-with-thank.jpg"/>
          <p:cNvPicPr>
            <a:picLocks noChangeAspect="1" noChangeArrowheads="1"/>
          </p:cNvPicPr>
          <p:nvPr/>
        </p:nvPicPr>
        <p:blipFill>
          <a:blip r:embed="rId2"/>
          <a:srcRect/>
          <a:stretch>
            <a:fillRect/>
          </a:stretch>
        </p:blipFill>
        <p:spPr bwMode="auto">
          <a:xfrm>
            <a:off x="1447800" y="1219200"/>
            <a:ext cx="6777038" cy="45379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32</TotalTime>
  <Words>1147</Words>
  <Application>Microsoft Office PowerPoint</Application>
  <PresentationFormat>On-screen Show (4:3)</PresentationFormat>
  <Paragraphs>116</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Franklin Gothic Book</vt:lpstr>
      <vt:lpstr>Perpetua</vt:lpstr>
      <vt:lpstr>Wingdings 2</vt:lpstr>
      <vt:lpstr>Equity</vt:lpstr>
      <vt:lpstr>Course: BSc (Hons) Health and Social Care Module: Independent Project (BMHP6020_LON) Assessment title: Stage 1 - Project Proposal Output: Dissertation</vt:lpstr>
      <vt:lpstr>Table of Contents</vt:lpstr>
      <vt:lpstr>Section A – Initial development of the Project Proposal: My Title, Aim and Objectives </vt:lpstr>
      <vt:lpstr>Section A – Initial development of the Project Proposal: My Title, Aim and Objectives (contd.)</vt:lpstr>
      <vt:lpstr>Section B - Main Project Proposal</vt:lpstr>
      <vt:lpstr>Section B - Main Project Proposal (contd.)</vt:lpstr>
      <vt:lpstr>Section B - Main Project Proposal (contd.)</vt:lpstr>
      <vt:lpstr>Section B - Main Project Proposal (contd.)</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BSc (Hons) Health and Social Care Module: Independent Project (BMHP6020_LON) Assessment title: Stage 1 - Project Proposal Output: Dissertation</dc:title>
  <dc:creator>Tejan, Nimata</dc:creator>
  <cp:lastModifiedBy>Tejan, Nimata: RBKC</cp:lastModifiedBy>
  <cp:revision>2</cp:revision>
  <dcterms:created xsi:type="dcterms:W3CDTF">2022-07-01T05:18:26Z</dcterms:created>
  <dcterms:modified xsi:type="dcterms:W3CDTF">2022-07-03T10:02:36Z</dcterms:modified>
</cp:coreProperties>
</file>