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46"/>
  </p:notesMasterIdLst>
  <p:sldIdLst>
    <p:sldId id="257" r:id="rId5"/>
    <p:sldId id="748" r:id="rId6"/>
    <p:sldId id="711" r:id="rId7"/>
    <p:sldId id="750" r:id="rId8"/>
    <p:sldId id="738" r:id="rId9"/>
    <p:sldId id="714" r:id="rId10"/>
    <p:sldId id="737" r:id="rId11"/>
    <p:sldId id="591" r:id="rId12"/>
    <p:sldId id="590" r:id="rId13"/>
    <p:sldId id="588" r:id="rId14"/>
    <p:sldId id="589" r:id="rId15"/>
    <p:sldId id="720" r:id="rId16"/>
    <p:sldId id="719" r:id="rId17"/>
    <p:sldId id="595" r:id="rId18"/>
    <p:sldId id="715" r:id="rId19"/>
    <p:sldId id="721" r:id="rId20"/>
    <p:sldId id="725" r:id="rId21"/>
    <p:sldId id="742" r:id="rId22"/>
    <p:sldId id="747" r:id="rId23"/>
    <p:sldId id="723" r:id="rId24"/>
    <p:sldId id="724" r:id="rId25"/>
    <p:sldId id="726" r:id="rId26"/>
    <p:sldId id="727" r:id="rId27"/>
    <p:sldId id="728" r:id="rId28"/>
    <p:sldId id="722" r:id="rId29"/>
    <p:sldId id="755" r:id="rId30"/>
    <p:sldId id="716" r:id="rId31"/>
    <p:sldId id="731" r:id="rId32"/>
    <p:sldId id="732" r:id="rId33"/>
    <p:sldId id="733" r:id="rId34"/>
    <p:sldId id="739" r:id="rId35"/>
    <p:sldId id="740" r:id="rId36"/>
    <p:sldId id="736" r:id="rId37"/>
    <p:sldId id="754" r:id="rId38"/>
    <p:sldId id="710" r:id="rId39"/>
    <p:sldId id="751" r:id="rId40"/>
    <p:sldId id="752" r:id="rId41"/>
    <p:sldId id="753" r:id="rId42"/>
    <p:sldId id="744" r:id="rId43"/>
    <p:sldId id="743" r:id="rId44"/>
    <p:sldId id="745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82857" autoAdjust="0"/>
  </p:normalViewPr>
  <p:slideViewPr>
    <p:cSldViewPr snapToGrid="0">
      <p:cViewPr varScale="1">
        <p:scale>
          <a:sx n="85" d="100"/>
          <a:sy n="85" d="100"/>
        </p:scale>
        <p:origin x="103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86F0D6-A554-47BE-9447-DC743391602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92A86BF-48D0-4FFD-AC00-F0B9F2B12B55}">
      <dgm:prSet custT="1"/>
      <dgm:spPr>
        <a:solidFill>
          <a:schemeClr val="accent2"/>
        </a:solidFill>
      </dgm:spPr>
      <dgm:t>
        <a:bodyPr/>
        <a:lstStyle/>
        <a:p>
          <a:r>
            <a:rPr lang="en-GB" sz="2200" b="1" dirty="0"/>
            <a:t>1. </a:t>
          </a:r>
          <a:r>
            <a:rPr lang="en-GB" sz="2000" b="1" dirty="0"/>
            <a:t>Improves Targeting and Positioning</a:t>
          </a:r>
          <a:endParaRPr lang="en-US" sz="2000" dirty="0"/>
        </a:p>
      </dgm:t>
    </dgm:pt>
    <dgm:pt modelId="{E3F91D03-3E5C-45A2-948F-0B0878D65500}" type="parTrans" cxnId="{42823D59-C31B-4C6B-8B78-293871C75A16}">
      <dgm:prSet/>
      <dgm:spPr/>
      <dgm:t>
        <a:bodyPr/>
        <a:lstStyle/>
        <a:p>
          <a:endParaRPr lang="en-US"/>
        </a:p>
      </dgm:t>
    </dgm:pt>
    <dgm:pt modelId="{8688FABA-90AA-4F00-9E25-766BA3965CA4}" type="sibTrans" cxnId="{42823D59-C31B-4C6B-8B78-293871C75A16}">
      <dgm:prSet/>
      <dgm:spPr/>
      <dgm:t>
        <a:bodyPr/>
        <a:lstStyle/>
        <a:p>
          <a:endParaRPr lang="en-US"/>
        </a:p>
      </dgm:t>
    </dgm:pt>
    <dgm:pt modelId="{A911D00D-FD99-4325-9BD5-F8591F622B32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Why it matters</a:t>
          </a:r>
          <a:r>
            <a:rPr lang="en-GB" sz="2000" dirty="0"/>
            <a:t>: Not all consumers want or need the same things.</a:t>
          </a:r>
          <a:endParaRPr lang="en-US" sz="2000" dirty="0"/>
        </a:p>
      </dgm:t>
    </dgm:pt>
    <dgm:pt modelId="{21E5449B-3212-4E76-B787-10E557D08852}" type="parTrans" cxnId="{31905E3D-75E8-4BDB-A2B8-535E1ADAFBCD}">
      <dgm:prSet/>
      <dgm:spPr/>
      <dgm:t>
        <a:bodyPr/>
        <a:lstStyle/>
        <a:p>
          <a:endParaRPr lang="en-US"/>
        </a:p>
      </dgm:t>
    </dgm:pt>
    <dgm:pt modelId="{FF7901FD-BBE8-4A21-8394-C83A6EA64AE7}" type="sibTrans" cxnId="{31905E3D-75E8-4BDB-A2B8-535E1ADAFBCD}">
      <dgm:prSet/>
      <dgm:spPr/>
      <dgm:t>
        <a:bodyPr/>
        <a:lstStyle/>
        <a:p>
          <a:endParaRPr lang="en-US"/>
        </a:p>
      </dgm:t>
    </dgm:pt>
    <dgm:pt modelId="{B27A6C73-3350-4DBC-85DC-554A6658B143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How segmentation helps</a:t>
          </a:r>
          <a:r>
            <a:rPr lang="en-GB" sz="2000" dirty="0"/>
            <a:t>: It allows firms to identify </a:t>
          </a:r>
          <a:r>
            <a:rPr lang="en-GB" sz="2000" b="1" dirty="0"/>
            <a:t>distinct groups</a:t>
          </a:r>
          <a:r>
            <a:rPr lang="en-GB" sz="2000" dirty="0"/>
            <a:t> (e.g. budget-conscious students, eco-aware shoppers) and tailor products, messages, and media to meet their specific needs.</a:t>
          </a:r>
          <a:endParaRPr lang="en-US" sz="2000" dirty="0"/>
        </a:p>
      </dgm:t>
    </dgm:pt>
    <dgm:pt modelId="{465A72F4-48B9-4754-8727-0F7D6EBC0AC4}" type="parTrans" cxnId="{CF7A23BE-19E2-433D-AAED-0079214B8A6A}">
      <dgm:prSet/>
      <dgm:spPr/>
      <dgm:t>
        <a:bodyPr/>
        <a:lstStyle/>
        <a:p>
          <a:endParaRPr lang="en-US"/>
        </a:p>
      </dgm:t>
    </dgm:pt>
    <dgm:pt modelId="{08C91521-1028-4EBC-9B37-3610C84D9FC7}" type="sibTrans" cxnId="{CF7A23BE-19E2-433D-AAED-0079214B8A6A}">
      <dgm:prSet/>
      <dgm:spPr/>
      <dgm:t>
        <a:bodyPr/>
        <a:lstStyle/>
        <a:p>
          <a:endParaRPr lang="en-US"/>
        </a:p>
      </dgm:t>
    </dgm:pt>
    <dgm:pt modelId="{2E232035-40E4-433B-B593-92272B981D52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Strategic impact</a:t>
          </a:r>
          <a:r>
            <a:rPr lang="en-GB" sz="2000" dirty="0"/>
            <a:t>: Enhances brand relevance and customer engagement.</a:t>
          </a:r>
          <a:endParaRPr lang="en-US" sz="2000" dirty="0"/>
        </a:p>
      </dgm:t>
    </dgm:pt>
    <dgm:pt modelId="{B64EBDC6-7EE8-4C43-8900-517F41785EC8}" type="parTrans" cxnId="{E08BDE2F-7261-41F4-8690-0969A9E82A67}">
      <dgm:prSet/>
      <dgm:spPr/>
      <dgm:t>
        <a:bodyPr/>
        <a:lstStyle/>
        <a:p>
          <a:endParaRPr lang="en-US"/>
        </a:p>
      </dgm:t>
    </dgm:pt>
    <dgm:pt modelId="{E0B0E03F-C659-4D42-A062-0DABF909DBF0}" type="sibTrans" cxnId="{E08BDE2F-7261-41F4-8690-0969A9E82A67}">
      <dgm:prSet/>
      <dgm:spPr/>
      <dgm:t>
        <a:bodyPr/>
        <a:lstStyle/>
        <a:p>
          <a:endParaRPr lang="en-US"/>
        </a:p>
      </dgm:t>
    </dgm:pt>
    <dgm:pt modelId="{1F89891E-7135-4E72-810C-23A4D7E7515E}">
      <dgm:prSet custT="1"/>
      <dgm:spPr>
        <a:solidFill>
          <a:schemeClr val="accent2"/>
        </a:solidFill>
      </dgm:spPr>
      <dgm:t>
        <a:bodyPr/>
        <a:lstStyle/>
        <a:p>
          <a:r>
            <a:rPr lang="en-GB" sz="2900" b="1" dirty="0"/>
            <a:t>2  </a:t>
          </a:r>
          <a:r>
            <a:rPr lang="en-GB" sz="2000" b="1" dirty="0"/>
            <a:t>Enables Differentiation and Competitive Advantage</a:t>
          </a:r>
          <a:endParaRPr lang="en-US" sz="2000" dirty="0"/>
        </a:p>
      </dgm:t>
    </dgm:pt>
    <dgm:pt modelId="{A102C282-2E3A-4E80-BF02-272F585FE929}" type="parTrans" cxnId="{3E8B150B-0A0B-427C-8F9C-51ABAAD0EB4F}">
      <dgm:prSet/>
      <dgm:spPr/>
      <dgm:t>
        <a:bodyPr/>
        <a:lstStyle/>
        <a:p>
          <a:endParaRPr lang="en-US"/>
        </a:p>
      </dgm:t>
    </dgm:pt>
    <dgm:pt modelId="{5F00ADA4-BB68-429B-8CA6-42B0D1BE9761}" type="sibTrans" cxnId="{3E8B150B-0A0B-427C-8F9C-51ABAAD0EB4F}">
      <dgm:prSet/>
      <dgm:spPr/>
      <dgm:t>
        <a:bodyPr/>
        <a:lstStyle/>
        <a:p>
          <a:endParaRPr lang="en-US"/>
        </a:p>
      </dgm:t>
    </dgm:pt>
    <dgm:pt modelId="{F4CF9EBD-30EB-47FB-8F2C-292D9EEF302A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Why it matters</a:t>
          </a:r>
          <a:r>
            <a:rPr lang="en-GB" sz="2000" dirty="0"/>
            <a:t>: Standing out in a crowded market is key.</a:t>
          </a:r>
          <a:endParaRPr lang="en-US" sz="2000" dirty="0"/>
        </a:p>
      </dgm:t>
    </dgm:pt>
    <dgm:pt modelId="{83F3B6A0-A74F-48B2-BE0E-C93695ED2299}" type="parTrans" cxnId="{3F60E5A3-69B2-4048-9DF9-E400365111D5}">
      <dgm:prSet/>
      <dgm:spPr/>
      <dgm:t>
        <a:bodyPr/>
        <a:lstStyle/>
        <a:p>
          <a:endParaRPr lang="en-US"/>
        </a:p>
      </dgm:t>
    </dgm:pt>
    <dgm:pt modelId="{47C7C8D7-09C5-4CD8-962F-B28429731F57}" type="sibTrans" cxnId="{3F60E5A3-69B2-4048-9DF9-E400365111D5}">
      <dgm:prSet/>
      <dgm:spPr/>
      <dgm:t>
        <a:bodyPr/>
        <a:lstStyle/>
        <a:p>
          <a:endParaRPr lang="en-US"/>
        </a:p>
      </dgm:t>
    </dgm:pt>
    <dgm:pt modelId="{D506F55E-9D09-4B03-996E-6A398505B16C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How segmentation helps</a:t>
          </a:r>
          <a:r>
            <a:rPr lang="en-GB" sz="2000" dirty="0"/>
            <a:t>: Brands can focus on serving one or more segments </a:t>
          </a:r>
          <a:r>
            <a:rPr lang="en-GB" sz="2000" b="1" dirty="0"/>
            <a:t>better than competitors</a:t>
          </a:r>
          <a:r>
            <a:rPr lang="en-GB" sz="2000" dirty="0"/>
            <a:t>.</a:t>
          </a:r>
          <a:endParaRPr lang="en-US" sz="2000" dirty="0"/>
        </a:p>
      </dgm:t>
    </dgm:pt>
    <dgm:pt modelId="{F854CB68-0DA1-4EB9-889F-25CCAED6BADD}" type="parTrans" cxnId="{270B815C-803F-4201-9E08-48BAA8759CFB}">
      <dgm:prSet/>
      <dgm:spPr/>
      <dgm:t>
        <a:bodyPr/>
        <a:lstStyle/>
        <a:p>
          <a:endParaRPr lang="en-US"/>
        </a:p>
      </dgm:t>
    </dgm:pt>
    <dgm:pt modelId="{C88FE2C8-4A72-4581-AF8F-40E7A517D384}" type="sibTrans" cxnId="{270B815C-803F-4201-9E08-48BAA8759CFB}">
      <dgm:prSet/>
      <dgm:spPr/>
      <dgm:t>
        <a:bodyPr/>
        <a:lstStyle/>
        <a:p>
          <a:endParaRPr lang="en-US"/>
        </a:p>
      </dgm:t>
    </dgm:pt>
    <dgm:pt modelId="{57360FE5-F5FC-40B1-9631-DA6BD30A07BE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Strategic impact</a:t>
          </a:r>
          <a:r>
            <a:rPr lang="en-GB" sz="2000" dirty="0"/>
            <a:t>: Creates a </a:t>
          </a:r>
          <a:r>
            <a:rPr lang="en-GB" sz="2000" b="1" dirty="0"/>
            <a:t>unique value proposition</a:t>
          </a:r>
          <a:r>
            <a:rPr lang="en-GB" sz="2000" dirty="0"/>
            <a:t> that appeals strongly to target segments.</a:t>
          </a:r>
          <a:endParaRPr lang="en-US" sz="2000" dirty="0"/>
        </a:p>
      </dgm:t>
    </dgm:pt>
    <dgm:pt modelId="{A2FADEE3-29D2-44ED-B7F2-F1E62E7A7876}" type="parTrans" cxnId="{7033ECE0-C5AD-431B-B2CD-2E0C5D70A070}">
      <dgm:prSet/>
      <dgm:spPr/>
      <dgm:t>
        <a:bodyPr/>
        <a:lstStyle/>
        <a:p>
          <a:endParaRPr lang="en-US"/>
        </a:p>
      </dgm:t>
    </dgm:pt>
    <dgm:pt modelId="{A9F8BFC5-35C6-4683-BC99-A469B66C0FFC}" type="sibTrans" cxnId="{7033ECE0-C5AD-431B-B2CD-2E0C5D70A070}">
      <dgm:prSet/>
      <dgm:spPr/>
      <dgm:t>
        <a:bodyPr/>
        <a:lstStyle/>
        <a:p>
          <a:endParaRPr lang="en-US"/>
        </a:p>
      </dgm:t>
    </dgm:pt>
    <dgm:pt modelId="{0351C82F-CC2F-47F7-A18C-AEAE84D33FA6}">
      <dgm:prSet custT="1"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43CA7709-4D21-4E41-8BD9-EA6FC2806417}" type="parTrans" cxnId="{0998E6E4-FC96-4BD6-9734-09F609C71F4F}">
      <dgm:prSet/>
      <dgm:spPr/>
      <dgm:t>
        <a:bodyPr/>
        <a:lstStyle/>
        <a:p>
          <a:endParaRPr lang="en-GB"/>
        </a:p>
      </dgm:t>
    </dgm:pt>
    <dgm:pt modelId="{51316581-3168-47FD-A824-C33FD2393C83}" type="sibTrans" cxnId="{0998E6E4-FC96-4BD6-9734-09F609C71F4F}">
      <dgm:prSet/>
      <dgm:spPr/>
      <dgm:t>
        <a:bodyPr/>
        <a:lstStyle/>
        <a:p>
          <a:endParaRPr lang="en-GB"/>
        </a:p>
      </dgm:t>
    </dgm:pt>
    <dgm:pt modelId="{3F050FC7-3276-4970-8FAD-290679213FC9}">
      <dgm:prSet custT="1"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B5D2B6B8-78E6-48A4-AC25-5E1211E2DAF3}" type="parTrans" cxnId="{5FB87DAE-4943-4336-86AF-81D20CCF7CE7}">
      <dgm:prSet/>
      <dgm:spPr/>
      <dgm:t>
        <a:bodyPr/>
        <a:lstStyle/>
        <a:p>
          <a:endParaRPr lang="en-GB"/>
        </a:p>
      </dgm:t>
    </dgm:pt>
    <dgm:pt modelId="{1AA00DD7-3EA8-4A8A-94EF-BA0BFAFDB63E}" type="sibTrans" cxnId="{5FB87DAE-4943-4336-86AF-81D20CCF7CE7}">
      <dgm:prSet/>
      <dgm:spPr/>
      <dgm:t>
        <a:bodyPr/>
        <a:lstStyle/>
        <a:p>
          <a:endParaRPr lang="en-GB"/>
        </a:p>
      </dgm:t>
    </dgm:pt>
    <dgm:pt modelId="{A2193667-31BE-42C4-8935-961DA29673A0}">
      <dgm:prSet custT="1"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57658C4D-E587-4FF0-BD3E-57103786FDFF}" type="parTrans" cxnId="{6E474BCC-AE36-4A94-B766-956F32D7AB5A}">
      <dgm:prSet/>
      <dgm:spPr/>
      <dgm:t>
        <a:bodyPr/>
        <a:lstStyle/>
        <a:p>
          <a:endParaRPr lang="en-GB"/>
        </a:p>
      </dgm:t>
    </dgm:pt>
    <dgm:pt modelId="{5338DACC-53AF-47AA-9A7E-2C1A438183F0}" type="sibTrans" cxnId="{6E474BCC-AE36-4A94-B766-956F32D7AB5A}">
      <dgm:prSet/>
      <dgm:spPr/>
      <dgm:t>
        <a:bodyPr/>
        <a:lstStyle/>
        <a:p>
          <a:endParaRPr lang="en-GB"/>
        </a:p>
      </dgm:t>
    </dgm:pt>
    <dgm:pt modelId="{62B68489-C908-4BDA-BF35-988F165BCAFA}">
      <dgm:prSet custT="1"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7BAFD6FD-22F1-4A6A-83DF-89B3F49EED97}" type="parTrans" cxnId="{427F922F-CB2A-4C49-B0FE-FA4CC50A8194}">
      <dgm:prSet/>
      <dgm:spPr/>
      <dgm:t>
        <a:bodyPr/>
        <a:lstStyle/>
        <a:p>
          <a:endParaRPr lang="en-GB"/>
        </a:p>
      </dgm:t>
    </dgm:pt>
    <dgm:pt modelId="{617DAAF9-5369-4D58-AAEA-3E88A1F9EE7A}" type="sibTrans" cxnId="{427F922F-CB2A-4C49-B0FE-FA4CC50A8194}">
      <dgm:prSet/>
      <dgm:spPr/>
      <dgm:t>
        <a:bodyPr/>
        <a:lstStyle/>
        <a:p>
          <a:endParaRPr lang="en-GB"/>
        </a:p>
      </dgm:t>
    </dgm:pt>
    <dgm:pt modelId="{FC10A2DF-2216-4ACC-8F82-DD6709CCCF51}" type="pres">
      <dgm:prSet presAssocID="{9E86F0D6-A554-47BE-9447-DC743391602C}" presName="Name0" presStyleCnt="0">
        <dgm:presLayoutVars>
          <dgm:dir/>
          <dgm:resizeHandles val="exact"/>
        </dgm:presLayoutVars>
      </dgm:prSet>
      <dgm:spPr/>
    </dgm:pt>
    <dgm:pt modelId="{E923CF1D-CA25-4895-A5CF-0CD357CD4A64}" type="pres">
      <dgm:prSet presAssocID="{692A86BF-48D0-4FFD-AC00-F0B9F2B12B55}" presName="node" presStyleLbl="node1" presStyleIdx="0" presStyleCnt="2" custScaleY="164788">
        <dgm:presLayoutVars>
          <dgm:bulletEnabled val="1"/>
        </dgm:presLayoutVars>
      </dgm:prSet>
      <dgm:spPr/>
    </dgm:pt>
    <dgm:pt modelId="{40781F9A-0CE4-4C8D-8453-4A506A7728FC}" type="pres">
      <dgm:prSet presAssocID="{8688FABA-90AA-4F00-9E25-766BA3965CA4}" presName="sibTrans" presStyleLbl="sibTrans1D1" presStyleIdx="0" presStyleCnt="1"/>
      <dgm:spPr/>
    </dgm:pt>
    <dgm:pt modelId="{C9D169EC-1591-4270-A9BF-9476EC93723C}" type="pres">
      <dgm:prSet presAssocID="{8688FABA-90AA-4F00-9E25-766BA3965CA4}" presName="connectorText" presStyleLbl="sibTrans1D1" presStyleIdx="0" presStyleCnt="1"/>
      <dgm:spPr/>
    </dgm:pt>
    <dgm:pt modelId="{802D04EE-E1E4-47D3-9587-3617577DCBCA}" type="pres">
      <dgm:prSet presAssocID="{1F89891E-7135-4E72-810C-23A4D7E7515E}" presName="node" presStyleLbl="node1" presStyleIdx="1" presStyleCnt="2" custScaleY="168541">
        <dgm:presLayoutVars>
          <dgm:bulletEnabled val="1"/>
        </dgm:presLayoutVars>
      </dgm:prSet>
      <dgm:spPr/>
    </dgm:pt>
  </dgm:ptLst>
  <dgm:cxnLst>
    <dgm:cxn modelId="{44A06503-66D7-47A8-AA18-E1696CEE7671}" type="presOf" srcId="{0351C82F-CC2F-47F7-A18C-AEAE84D33FA6}" destId="{E923CF1D-CA25-4895-A5CF-0CD357CD4A64}" srcOrd="0" destOrd="2" presId="urn:microsoft.com/office/officeart/2016/7/layout/RepeatingBendingProcessNew"/>
    <dgm:cxn modelId="{3E8B150B-0A0B-427C-8F9C-51ABAAD0EB4F}" srcId="{9E86F0D6-A554-47BE-9447-DC743391602C}" destId="{1F89891E-7135-4E72-810C-23A4D7E7515E}" srcOrd="1" destOrd="0" parTransId="{A102C282-2E3A-4E80-BF02-272F585FE929}" sibTransId="{5F00ADA4-BB68-429B-8CA6-42B0D1BE9761}"/>
    <dgm:cxn modelId="{EFB2DE13-7237-4CE1-97B2-472B8A1C3C2E}" type="presOf" srcId="{F4CF9EBD-30EB-47FB-8F2C-292D9EEF302A}" destId="{802D04EE-E1E4-47D3-9587-3617577DCBCA}" srcOrd="0" destOrd="1" presId="urn:microsoft.com/office/officeart/2016/7/layout/RepeatingBendingProcessNew"/>
    <dgm:cxn modelId="{427F922F-CB2A-4C49-B0FE-FA4CC50A8194}" srcId="{1F89891E-7135-4E72-810C-23A4D7E7515E}" destId="{62B68489-C908-4BDA-BF35-988F165BCAFA}" srcOrd="3" destOrd="0" parTransId="{7BAFD6FD-22F1-4A6A-83DF-89B3F49EED97}" sibTransId="{617DAAF9-5369-4D58-AAEA-3E88A1F9EE7A}"/>
    <dgm:cxn modelId="{E08BDE2F-7261-41F4-8690-0969A9E82A67}" srcId="{692A86BF-48D0-4FFD-AC00-F0B9F2B12B55}" destId="{2E232035-40E4-433B-B593-92272B981D52}" srcOrd="4" destOrd="0" parTransId="{B64EBDC6-7EE8-4C43-8900-517F41785EC8}" sibTransId="{E0B0E03F-C659-4D42-A062-0DABF909DBF0}"/>
    <dgm:cxn modelId="{985D0E35-FD23-46EE-9203-9103D79EF15A}" type="presOf" srcId="{8688FABA-90AA-4F00-9E25-766BA3965CA4}" destId="{40781F9A-0CE4-4C8D-8453-4A506A7728FC}" srcOrd="0" destOrd="0" presId="urn:microsoft.com/office/officeart/2016/7/layout/RepeatingBendingProcessNew"/>
    <dgm:cxn modelId="{31905E3D-75E8-4BDB-A2B8-535E1ADAFBCD}" srcId="{692A86BF-48D0-4FFD-AC00-F0B9F2B12B55}" destId="{A911D00D-FD99-4325-9BD5-F8591F622B32}" srcOrd="0" destOrd="0" parTransId="{21E5449B-3212-4E76-B787-10E557D08852}" sibTransId="{FF7901FD-BBE8-4A21-8394-C83A6EA64AE7}"/>
    <dgm:cxn modelId="{270B815C-803F-4201-9E08-48BAA8759CFB}" srcId="{1F89891E-7135-4E72-810C-23A4D7E7515E}" destId="{D506F55E-9D09-4B03-996E-6A398505B16C}" srcOrd="2" destOrd="0" parTransId="{F854CB68-0DA1-4EB9-889F-25CCAED6BADD}" sibTransId="{C88FE2C8-4A72-4581-AF8F-40E7A517D384}"/>
    <dgm:cxn modelId="{DFBBB966-67DF-4E4C-B92C-F770C10242EB}" type="presOf" srcId="{A911D00D-FD99-4325-9BD5-F8591F622B32}" destId="{E923CF1D-CA25-4895-A5CF-0CD357CD4A64}" srcOrd="0" destOrd="1" presId="urn:microsoft.com/office/officeart/2016/7/layout/RepeatingBendingProcessNew"/>
    <dgm:cxn modelId="{5938124C-2836-4736-8944-1997192D06F6}" type="presOf" srcId="{A2193667-31BE-42C4-8935-961DA29673A0}" destId="{802D04EE-E1E4-47D3-9587-3617577DCBCA}" srcOrd="0" destOrd="2" presId="urn:microsoft.com/office/officeart/2016/7/layout/RepeatingBendingProcessNew"/>
    <dgm:cxn modelId="{7DFC456E-2CC7-4E81-AB16-433E2DD47A35}" type="presOf" srcId="{2E232035-40E4-433B-B593-92272B981D52}" destId="{E923CF1D-CA25-4895-A5CF-0CD357CD4A64}" srcOrd="0" destOrd="5" presId="urn:microsoft.com/office/officeart/2016/7/layout/RepeatingBendingProcessNew"/>
    <dgm:cxn modelId="{B6E1A075-AF0D-4F07-AF7B-DED05E71B956}" type="presOf" srcId="{1F89891E-7135-4E72-810C-23A4D7E7515E}" destId="{802D04EE-E1E4-47D3-9587-3617577DCBCA}" srcOrd="0" destOrd="0" presId="urn:microsoft.com/office/officeart/2016/7/layout/RepeatingBendingProcessNew"/>
    <dgm:cxn modelId="{42823D59-C31B-4C6B-8B78-293871C75A16}" srcId="{9E86F0D6-A554-47BE-9447-DC743391602C}" destId="{692A86BF-48D0-4FFD-AC00-F0B9F2B12B55}" srcOrd="0" destOrd="0" parTransId="{E3F91D03-3E5C-45A2-948F-0B0878D65500}" sibTransId="{8688FABA-90AA-4F00-9E25-766BA3965CA4}"/>
    <dgm:cxn modelId="{7548AD92-5428-49DE-9ED7-C3075B2796C8}" type="presOf" srcId="{9E86F0D6-A554-47BE-9447-DC743391602C}" destId="{FC10A2DF-2216-4ACC-8F82-DD6709CCCF51}" srcOrd="0" destOrd="0" presId="urn:microsoft.com/office/officeart/2016/7/layout/RepeatingBendingProcessNew"/>
    <dgm:cxn modelId="{044EA395-0AB4-4461-91C3-CC02BC4FB011}" type="presOf" srcId="{8688FABA-90AA-4F00-9E25-766BA3965CA4}" destId="{C9D169EC-1591-4270-A9BF-9476EC93723C}" srcOrd="1" destOrd="0" presId="urn:microsoft.com/office/officeart/2016/7/layout/RepeatingBendingProcessNew"/>
    <dgm:cxn modelId="{3F60E5A3-69B2-4048-9DF9-E400365111D5}" srcId="{1F89891E-7135-4E72-810C-23A4D7E7515E}" destId="{F4CF9EBD-30EB-47FB-8F2C-292D9EEF302A}" srcOrd="0" destOrd="0" parTransId="{83F3B6A0-A74F-48B2-BE0E-C93695ED2299}" sibTransId="{47C7C8D7-09C5-4CD8-962F-B28429731F57}"/>
    <dgm:cxn modelId="{FBAE85AA-EC8A-4E6E-A9CF-926BE83E55A0}" type="presOf" srcId="{D506F55E-9D09-4B03-996E-6A398505B16C}" destId="{802D04EE-E1E4-47D3-9587-3617577DCBCA}" srcOrd="0" destOrd="3" presId="urn:microsoft.com/office/officeart/2016/7/layout/RepeatingBendingProcessNew"/>
    <dgm:cxn modelId="{5FB87DAE-4943-4336-86AF-81D20CCF7CE7}" srcId="{692A86BF-48D0-4FFD-AC00-F0B9F2B12B55}" destId="{3F050FC7-3276-4970-8FAD-290679213FC9}" srcOrd="3" destOrd="0" parTransId="{B5D2B6B8-78E6-48A4-AC25-5E1211E2DAF3}" sibTransId="{1AA00DD7-3EA8-4A8A-94EF-BA0BFAFDB63E}"/>
    <dgm:cxn modelId="{CF7A23BE-19E2-433D-AAED-0079214B8A6A}" srcId="{692A86BF-48D0-4FFD-AC00-F0B9F2B12B55}" destId="{B27A6C73-3350-4DBC-85DC-554A6658B143}" srcOrd="2" destOrd="0" parTransId="{465A72F4-48B9-4754-8727-0F7D6EBC0AC4}" sibTransId="{08C91521-1028-4EBC-9B37-3610C84D9FC7}"/>
    <dgm:cxn modelId="{A8A9D9C8-4FAC-4AC6-96A8-44F5495CCE7B}" type="presOf" srcId="{692A86BF-48D0-4FFD-AC00-F0B9F2B12B55}" destId="{E923CF1D-CA25-4895-A5CF-0CD357CD4A64}" srcOrd="0" destOrd="0" presId="urn:microsoft.com/office/officeart/2016/7/layout/RepeatingBendingProcessNew"/>
    <dgm:cxn modelId="{B7147AC9-EE10-40F3-B79B-D340A21922FB}" type="presOf" srcId="{57360FE5-F5FC-40B1-9631-DA6BD30A07BE}" destId="{802D04EE-E1E4-47D3-9587-3617577DCBCA}" srcOrd="0" destOrd="5" presId="urn:microsoft.com/office/officeart/2016/7/layout/RepeatingBendingProcessNew"/>
    <dgm:cxn modelId="{6E474BCC-AE36-4A94-B766-956F32D7AB5A}" srcId="{1F89891E-7135-4E72-810C-23A4D7E7515E}" destId="{A2193667-31BE-42C4-8935-961DA29673A0}" srcOrd="1" destOrd="0" parTransId="{57658C4D-E587-4FF0-BD3E-57103786FDFF}" sibTransId="{5338DACC-53AF-47AA-9A7E-2C1A438183F0}"/>
    <dgm:cxn modelId="{86AA6ACF-EE33-4EAA-9E1E-568194C95FD7}" type="presOf" srcId="{62B68489-C908-4BDA-BF35-988F165BCAFA}" destId="{802D04EE-E1E4-47D3-9587-3617577DCBCA}" srcOrd="0" destOrd="4" presId="urn:microsoft.com/office/officeart/2016/7/layout/RepeatingBendingProcessNew"/>
    <dgm:cxn modelId="{7033ECE0-C5AD-431B-B2CD-2E0C5D70A070}" srcId="{1F89891E-7135-4E72-810C-23A4D7E7515E}" destId="{57360FE5-F5FC-40B1-9631-DA6BD30A07BE}" srcOrd="4" destOrd="0" parTransId="{A2FADEE3-29D2-44ED-B7F2-F1E62E7A7876}" sibTransId="{A9F8BFC5-35C6-4683-BC99-A469B66C0FFC}"/>
    <dgm:cxn modelId="{0998E6E4-FC96-4BD6-9734-09F609C71F4F}" srcId="{692A86BF-48D0-4FFD-AC00-F0B9F2B12B55}" destId="{0351C82F-CC2F-47F7-A18C-AEAE84D33FA6}" srcOrd="1" destOrd="0" parTransId="{43CA7709-4D21-4E41-8BD9-EA6FC2806417}" sibTransId="{51316581-3168-47FD-A824-C33FD2393C83}"/>
    <dgm:cxn modelId="{557CB5F4-65A3-43ED-933D-D542E1450A6A}" type="presOf" srcId="{3F050FC7-3276-4970-8FAD-290679213FC9}" destId="{E923CF1D-CA25-4895-A5CF-0CD357CD4A64}" srcOrd="0" destOrd="4" presId="urn:microsoft.com/office/officeart/2016/7/layout/RepeatingBendingProcessNew"/>
    <dgm:cxn modelId="{79DF18F8-FCC4-4111-9B9E-D0EB77E681E9}" type="presOf" srcId="{B27A6C73-3350-4DBC-85DC-554A6658B143}" destId="{E923CF1D-CA25-4895-A5CF-0CD357CD4A64}" srcOrd="0" destOrd="3" presId="urn:microsoft.com/office/officeart/2016/7/layout/RepeatingBendingProcessNew"/>
    <dgm:cxn modelId="{123E1FB0-52A9-4212-A68B-6E8AD2159886}" type="presParOf" srcId="{FC10A2DF-2216-4ACC-8F82-DD6709CCCF51}" destId="{E923CF1D-CA25-4895-A5CF-0CD357CD4A64}" srcOrd="0" destOrd="0" presId="urn:microsoft.com/office/officeart/2016/7/layout/RepeatingBendingProcessNew"/>
    <dgm:cxn modelId="{20EFCD8C-6290-49F9-8D4C-FCB7858EF769}" type="presParOf" srcId="{FC10A2DF-2216-4ACC-8F82-DD6709CCCF51}" destId="{40781F9A-0CE4-4C8D-8453-4A506A7728FC}" srcOrd="1" destOrd="0" presId="urn:microsoft.com/office/officeart/2016/7/layout/RepeatingBendingProcessNew"/>
    <dgm:cxn modelId="{159F5981-8AF7-44E7-A81B-27EE89A73628}" type="presParOf" srcId="{40781F9A-0CE4-4C8D-8453-4A506A7728FC}" destId="{C9D169EC-1591-4270-A9BF-9476EC93723C}" srcOrd="0" destOrd="0" presId="urn:microsoft.com/office/officeart/2016/7/layout/RepeatingBendingProcessNew"/>
    <dgm:cxn modelId="{61B1405B-7FE9-4093-9FC6-CB9C89ED328C}" type="presParOf" srcId="{FC10A2DF-2216-4ACC-8F82-DD6709CCCF51}" destId="{802D04EE-E1E4-47D3-9587-3617577DCBCA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3F6E5A-480F-4B8D-9DA0-5CC109BF23A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C43CDE-2160-4EB5-B25E-6826089DAB93}">
      <dgm:prSet/>
      <dgm:spPr>
        <a:solidFill>
          <a:schemeClr val="accent2"/>
        </a:solidFill>
      </dgm:spPr>
      <dgm:t>
        <a:bodyPr/>
        <a:lstStyle/>
        <a:p>
          <a:r>
            <a:rPr lang="en-GB" b="1" dirty="0"/>
            <a:t>3. Improves Resource Allocation</a:t>
          </a:r>
          <a:endParaRPr lang="en-US" dirty="0"/>
        </a:p>
      </dgm:t>
    </dgm:pt>
    <dgm:pt modelId="{D088ED1D-EE63-4072-913E-F6AE73EE8D89}" type="parTrans" cxnId="{64D08DFA-B9F7-42EE-8366-8DC2A44CC5B3}">
      <dgm:prSet/>
      <dgm:spPr/>
      <dgm:t>
        <a:bodyPr/>
        <a:lstStyle/>
        <a:p>
          <a:endParaRPr lang="en-US"/>
        </a:p>
      </dgm:t>
    </dgm:pt>
    <dgm:pt modelId="{F3DDE081-3850-4347-8ADD-91D2955E3CF1}" type="sibTrans" cxnId="{64D08DFA-B9F7-42EE-8366-8DC2A44CC5B3}">
      <dgm:prSet/>
      <dgm:spPr/>
      <dgm:t>
        <a:bodyPr/>
        <a:lstStyle/>
        <a:p>
          <a:endParaRPr lang="en-US"/>
        </a:p>
      </dgm:t>
    </dgm:pt>
    <dgm:pt modelId="{1E275E6B-B182-4481-B43C-F1DEB392C927}">
      <dgm:prSet/>
      <dgm:spPr>
        <a:solidFill>
          <a:schemeClr val="accent2"/>
        </a:solidFill>
      </dgm:spPr>
      <dgm:t>
        <a:bodyPr/>
        <a:lstStyle/>
        <a:p>
          <a:r>
            <a:rPr lang="en-GB" b="1" dirty="0"/>
            <a:t>Why it matters</a:t>
          </a:r>
          <a:r>
            <a:rPr lang="en-GB" dirty="0"/>
            <a:t>: Budgets and staff time are limited.</a:t>
          </a:r>
          <a:endParaRPr lang="en-US" dirty="0"/>
        </a:p>
      </dgm:t>
    </dgm:pt>
    <dgm:pt modelId="{446CB2F4-374B-4241-8B18-71AE3A7F334E}" type="parTrans" cxnId="{A88FF131-ADCA-45E4-A8A9-ACE8E9CDE70F}">
      <dgm:prSet/>
      <dgm:spPr/>
      <dgm:t>
        <a:bodyPr/>
        <a:lstStyle/>
        <a:p>
          <a:endParaRPr lang="en-US"/>
        </a:p>
      </dgm:t>
    </dgm:pt>
    <dgm:pt modelId="{701030B6-48B6-453F-8AF3-9AB7B60D7507}" type="sibTrans" cxnId="{A88FF131-ADCA-45E4-A8A9-ACE8E9CDE70F}">
      <dgm:prSet/>
      <dgm:spPr/>
      <dgm:t>
        <a:bodyPr/>
        <a:lstStyle/>
        <a:p>
          <a:endParaRPr lang="en-US"/>
        </a:p>
      </dgm:t>
    </dgm:pt>
    <dgm:pt modelId="{3A7A39C0-92BC-4226-B76D-AD10154F6F71}">
      <dgm:prSet/>
      <dgm:spPr>
        <a:solidFill>
          <a:schemeClr val="accent2"/>
        </a:solidFill>
      </dgm:spPr>
      <dgm:t>
        <a:bodyPr/>
        <a:lstStyle/>
        <a:p>
          <a:r>
            <a:rPr lang="en-GB" b="1" dirty="0"/>
            <a:t>How segmentation helps</a:t>
          </a:r>
          <a:r>
            <a:rPr lang="en-GB" dirty="0"/>
            <a:t>: Companies can </a:t>
          </a:r>
          <a:r>
            <a:rPr lang="en-GB" b="1" dirty="0"/>
            <a:t>prioritise high-potential segments</a:t>
          </a:r>
          <a:r>
            <a:rPr lang="en-GB" dirty="0"/>
            <a:t> that offer better return on investment</a:t>
          </a:r>
          <a:endParaRPr lang="en-US" dirty="0"/>
        </a:p>
      </dgm:t>
    </dgm:pt>
    <dgm:pt modelId="{C267C94F-FEAB-447E-A2D3-71FC956862EC}" type="parTrans" cxnId="{F133DAF7-E3CF-4AA5-9E60-DFDB36C9D25E}">
      <dgm:prSet/>
      <dgm:spPr/>
      <dgm:t>
        <a:bodyPr/>
        <a:lstStyle/>
        <a:p>
          <a:endParaRPr lang="en-US"/>
        </a:p>
      </dgm:t>
    </dgm:pt>
    <dgm:pt modelId="{BF53C188-7C75-4034-B4FD-A6633F51B327}" type="sibTrans" cxnId="{F133DAF7-E3CF-4AA5-9E60-DFDB36C9D25E}">
      <dgm:prSet/>
      <dgm:spPr/>
      <dgm:t>
        <a:bodyPr/>
        <a:lstStyle/>
        <a:p>
          <a:endParaRPr lang="en-US"/>
        </a:p>
      </dgm:t>
    </dgm:pt>
    <dgm:pt modelId="{082F6280-6730-46AB-A9F8-45E17D2E5D4A}">
      <dgm:prSet/>
      <dgm:spPr>
        <a:solidFill>
          <a:schemeClr val="accent2"/>
        </a:solidFill>
      </dgm:spPr>
      <dgm:t>
        <a:bodyPr/>
        <a:lstStyle/>
        <a:p>
          <a:r>
            <a:rPr lang="en-GB" b="1" dirty="0"/>
            <a:t>Strategic impact</a:t>
          </a:r>
          <a:r>
            <a:rPr lang="en-GB" dirty="0"/>
            <a:t>: Avoids waste, improves marketing efficiency</a:t>
          </a:r>
          <a:endParaRPr lang="en-US" dirty="0"/>
        </a:p>
      </dgm:t>
    </dgm:pt>
    <dgm:pt modelId="{3A417387-ACD4-40C8-9D31-A2D58A72D274}" type="parTrans" cxnId="{2E6E5962-257C-441F-A510-FDA445FDBB4C}">
      <dgm:prSet/>
      <dgm:spPr/>
      <dgm:t>
        <a:bodyPr/>
        <a:lstStyle/>
        <a:p>
          <a:endParaRPr lang="en-US"/>
        </a:p>
      </dgm:t>
    </dgm:pt>
    <dgm:pt modelId="{EAB5DCFC-230D-4C36-B167-B535F2B09DC3}" type="sibTrans" cxnId="{2E6E5962-257C-441F-A510-FDA445FDBB4C}">
      <dgm:prSet/>
      <dgm:spPr/>
      <dgm:t>
        <a:bodyPr/>
        <a:lstStyle/>
        <a:p>
          <a:endParaRPr lang="en-US"/>
        </a:p>
      </dgm:t>
    </dgm:pt>
    <dgm:pt modelId="{4F23B786-E76D-401F-8EF0-D0DD1C863823}">
      <dgm:prSet/>
      <dgm:spPr>
        <a:solidFill>
          <a:schemeClr val="accent2"/>
        </a:solidFill>
      </dgm:spPr>
      <dgm:t>
        <a:bodyPr/>
        <a:lstStyle/>
        <a:p>
          <a:r>
            <a:rPr lang="en-GB" b="1"/>
            <a:t>4  Supports Product and Service Development</a:t>
          </a:r>
          <a:endParaRPr lang="en-US"/>
        </a:p>
      </dgm:t>
    </dgm:pt>
    <dgm:pt modelId="{4EDE4C7D-285F-4E72-9C1F-5D25ACA50951}" type="parTrans" cxnId="{AF762CD6-254B-4BBA-BC16-2129CD7EA51D}">
      <dgm:prSet/>
      <dgm:spPr/>
      <dgm:t>
        <a:bodyPr/>
        <a:lstStyle/>
        <a:p>
          <a:endParaRPr lang="en-US"/>
        </a:p>
      </dgm:t>
    </dgm:pt>
    <dgm:pt modelId="{78519A64-7DFB-432A-B803-A6FBF2700B89}" type="sibTrans" cxnId="{AF762CD6-254B-4BBA-BC16-2129CD7EA51D}">
      <dgm:prSet/>
      <dgm:spPr/>
      <dgm:t>
        <a:bodyPr/>
        <a:lstStyle/>
        <a:p>
          <a:endParaRPr lang="en-US"/>
        </a:p>
      </dgm:t>
    </dgm:pt>
    <dgm:pt modelId="{6E7DCDB1-4884-4380-A575-AC8D5591CD28}">
      <dgm:prSet/>
      <dgm:spPr>
        <a:solidFill>
          <a:schemeClr val="accent2"/>
        </a:solidFill>
      </dgm:spPr>
      <dgm:t>
        <a:bodyPr/>
        <a:lstStyle/>
        <a:p>
          <a:r>
            <a:rPr lang="en-GB" b="1" dirty="0"/>
            <a:t>Why it matters</a:t>
          </a:r>
          <a:r>
            <a:rPr lang="en-GB" dirty="0"/>
            <a:t>: Products must match customer needs.</a:t>
          </a:r>
          <a:endParaRPr lang="en-US" dirty="0"/>
        </a:p>
      </dgm:t>
    </dgm:pt>
    <dgm:pt modelId="{60DE2B56-9DF8-4067-A081-652AD222E6D5}" type="parTrans" cxnId="{626A9FFD-F357-4CC9-A632-DB4D9E52AC5B}">
      <dgm:prSet/>
      <dgm:spPr/>
      <dgm:t>
        <a:bodyPr/>
        <a:lstStyle/>
        <a:p>
          <a:endParaRPr lang="en-US"/>
        </a:p>
      </dgm:t>
    </dgm:pt>
    <dgm:pt modelId="{2218FBCB-B745-4CB9-B245-09008AD6D682}" type="sibTrans" cxnId="{626A9FFD-F357-4CC9-A632-DB4D9E52AC5B}">
      <dgm:prSet/>
      <dgm:spPr/>
      <dgm:t>
        <a:bodyPr/>
        <a:lstStyle/>
        <a:p>
          <a:endParaRPr lang="en-US"/>
        </a:p>
      </dgm:t>
    </dgm:pt>
    <dgm:pt modelId="{4E7F2F5C-5D0C-4E00-B5F6-CCBEBE4BE36A}">
      <dgm:prSet/>
      <dgm:spPr>
        <a:solidFill>
          <a:schemeClr val="accent2"/>
        </a:solidFill>
      </dgm:spPr>
      <dgm:t>
        <a:bodyPr/>
        <a:lstStyle/>
        <a:p>
          <a:r>
            <a:rPr lang="en-GB" b="1" dirty="0"/>
            <a:t>How segmentation helps</a:t>
          </a:r>
          <a:r>
            <a:rPr lang="en-GB" dirty="0"/>
            <a:t>: Insights from different segments can drive the development of </a:t>
          </a:r>
          <a:r>
            <a:rPr lang="en-GB" b="1" dirty="0"/>
            <a:t>new products, features, or services</a:t>
          </a:r>
          <a:r>
            <a:rPr lang="en-GB" dirty="0"/>
            <a:t>.</a:t>
          </a:r>
          <a:endParaRPr lang="en-US" dirty="0"/>
        </a:p>
      </dgm:t>
    </dgm:pt>
    <dgm:pt modelId="{1F1F45CD-76AC-44C2-851A-B8679391FF4A}" type="parTrans" cxnId="{78827A16-C42A-4EC8-B383-AD3F9C72FF3E}">
      <dgm:prSet/>
      <dgm:spPr/>
      <dgm:t>
        <a:bodyPr/>
        <a:lstStyle/>
        <a:p>
          <a:endParaRPr lang="en-US"/>
        </a:p>
      </dgm:t>
    </dgm:pt>
    <dgm:pt modelId="{5E094CDC-6E96-497A-81B9-001DB5FFD2D8}" type="sibTrans" cxnId="{78827A16-C42A-4EC8-B383-AD3F9C72FF3E}">
      <dgm:prSet/>
      <dgm:spPr/>
      <dgm:t>
        <a:bodyPr/>
        <a:lstStyle/>
        <a:p>
          <a:endParaRPr lang="en-US"/>
        </a:p>
      </dgm:t>
    </dgm:pt>
    <dgm:pt modelId="{CF188C5D-B385-4AFF-97C9-CE3C8233EB7E}">
      <dgm:prSet/>
      <dgm:spPr>
        <a:solidFill>
          <a:schemeClr val="accent2"/>
        </a:solidFill>
      </dgm:spPr>
      <dgm:t>
        <a:bodyPr/>
        <a:lstStyle/>
        <a:p>
          <a:r>
            <a:rPr lang="en-GB" b="1" dirty="0"/>
            <a:t>Strategic impact</a:t>
          </a:r>
          <a:r>
            <a:rPr lang="en-GB" dirty="0"/>
            <a:t>: Increases product-market fit and customer satisfaction</a:t>
          </a:r>
          <a:endParaRPr lang="en-US" dirty="0"/>
        </a:p>
      </dgm:t>
    </dgm:pt>
    <dgm:pt modelId="{89811C41-1FA2-42D9-99D7-956089CBFF2D}" type="parTrans" cxnId="{FA45CE8C-0501-48D6-997F-4D31D4FA273C}">
      <dgm:prSet/>
      <dgm:spPr/>
      <dgm:t>
        <a:bodyPr/>
        <a:lstStyle/>
        <a:p>
          <a:endParaRPr lang="en-US"/>
        </a:p>
      </dgm:t>
    </dgm:pt>
    <dgm:pt modelId="{D43B7DCA-40B5-4CA8-8FA1-F504215EA791}" type="sibTrans" cxnId="{FA45CE8C-0501-48D6-997F-4D31D4FA273C}">
      <dgm:prSet/>
      <dgm:spPr/>
      <dgm:t>
        <a:bodyPr/>
        <a:lstStyle/>
        <a:p>
          <a:endParaRPr lang="en-US"/>
        </a:p>
      </dgm:t>
    </dgm:pt>
    <dgm:pt modelId="{2012C82C-D50C-4CC2-B948-40310C75BF69}">
      <dgm:prSet/>
      <dgm:spPr>
        <a:solidFill>
          <a:schemeClr val="accent2"/>
        </a:solidFill>
      </dgm:spPr>
      <dgm:t>
        <a:bodyPr/>
        <a:lstStyle/>
        <a:p>
          <a:endParaRPr lang="en-US" dirty="0"/>
        </a:p>
      </dgm:t>
    </dgm:pt>
    <dgm:pt modelId="{B22FABDE-26A0-433D-9DBD-0714F5DEC4D4}" type="parTrans" cxnId="{C1CDC975-1D01-4701-A6B1-6FA805B97BE0}">
      <dgm:prSet/>
      <dgm:spPr/>
    </dgm:pt>
    <dgm:pt modelId="{7DF72C81-5B50-46A0-AC7E-929D23289065}" type="sibTrans" cxnId="{C1CDC975-1D01-4701-A6B1-6FA805B97BE0}">
      <dgm:prSet/>
      <dgm:spPr/>
    </dgm:pt>
    <dgm:pt modelId="{4C2D1067-27CB-48A6-B13F-9F981E8F3F45}">
      <dgm:prSet/>
      <dgm:spPr>
        <a:solidFill>
          <a:schemeClr val="accent2"/>
        </a:solidFill>
      </dgm:spPr>
      <dgm:t>
        <a:bodyPr/>
        <a:lstStyle/>
        <a:p>
          <a:endParaRPr lang="en-US" dirty="0"/>
        </a:p>
      </dgm:t>
    </dgm:pt>
    <dgm:pt modelId="{B7F1F5D0-BE65-4F28-995B-169972562363}" type="parTrans" cxnId="{A5102B0D-014B-4B01-B67A-56BEAB719534}">
      <dgm:prSet/>
      <dgm:spPr/>
    </dgm:pt>
    <dgm:pt modelId="{8055D222-BFC5-46F7-A296-86CB41769AA1}" type="sibTrans" cxnId="{A5102B0D-014B-4B01-B67A-56BEAB719534}">
      <dgm:prSet/>
      <dgm:spPr/>
    </dgm:pt>
    <dgm:pt modelId="{451A9EE9-B452-4EFA-8FF2-F56339CF4D8C}">
      <dgm:prSet/>
      <dgm:spPr>
        <a:solidFill>
          <a:schemeClr val="accent2"/>
        </a:solidFill>
      </dgm:spPr>
      <dgm:t>
        <a:bodyPr/>
        <a:lstStyle/>
        <a:p>
          <a:endParaRPr lang="en-US" dirty="0"/>
        </a:p>
      </dgm:t>
    </dgm:pt>
    <dgm:pt modelId="{227F115C-7DD6-421D-B104-E9AE56D5B9F5}" type="parTrans" cxnId="{C0943AEF-C57F-4EAD-B924-807F51B93778}">
      <dgm:prSet/>
      <dgm:spPr/>
    </dgm:pt>
    <dgm:pt modelId="{EEFAE2FE-062B-4956-AFDC-DF008FC1FB0A}" type="sibTrans" cxnId="{C0943AEF-C57F-4EAD-B924-807F51B93778}">
      <dgm:prSet/>
      <dgm:spPr/>
    </dgm:pt>
    <dgm:pt modelId="{AD125D7E-AE65-47E5-9EA9-D296F194DE10}">
      <dgm:prSet/>
      <dgm:spPr>
        <a:solidFill>
          <a:schemeClr val="accent2"/>
        </a:solidFill>
      </dgm:spPr>
      <dgm:t>
        <a:bodyPr/>
        <a:lstStyle/>
        <a:p>
          <a:endParaRPr lang="en-US" dirty="0"/>
        </a:p>
      </dgm:t>
    </dgm:pt>
    <dgm:pt modelId="{2A630623-D47D-4A5A-A720-D46C18199940}" type="parTrans" cxnId="{9D7475E6-2874-477D-A17A-CA0B7B28FA27}">
      <dgm:prSet/>
      <dgm:spPr/>
    </dgm:pt>
    <dgm:pt modelId="{5D07FD12-6B0D-4EEA-93F8-6B3E41B982B3}" type="sibTrans" cxnId="{9D7475E6-2874-477D-A17A-CA0B7B28FA27}">
      <dgm:prSet/>
      <dgm:spPr/>
    </dgm:pt>
    <dgm:pt modelId="{ABFE31DA-2CCE-4863-9B80-DC5E01692D1A}" type="pres">
      <dgm:prSet presAssocID="{5D3F6E5A-480F-4B8D-9DA0-5CC109BF23A5}" presName="Name0" presStyleCnt="0">
        <dgm:presLayoutVars>
          <dgm:dir/>
          <dgm:resizeHandles val="exact"/>
        </dgm:presLayoutVars>
      </dgm:prSet>
      <dgm:spPr/>
    </dgm:pt>
    <dgm:pt modelId="{D64B7010-A993-45C8-A3BA-34606220937B}" type="pres">
      <dgm:prSet presAssocID="{C3C43CDE-2160-4EB5-B25E-6826089DAB93}" presName="node" presStyleLbl="node1" presStyleIdx="0" presStyleCnt="2" custScaleY="162243">
        <dgm:presLayoutVars>
          <dgm:bulletEnabled val="1"/>
        </dgm:presLayoutVars>
      </dgm:prSet>
      <dgm:spPr/>
    </dgm:pt>
    <dgm:pt modelId="{8570B346-7368-4065-90EB-4127A6A5E025}" type="pres">
      <dgm:prSet presAssocID="{F3DDE081-3850-4347-8ADD-91D2955E3CF1}" presName="sibTrans" presStyleLbl="sibTrans1D1" presStyleIdx="0" presStyleCnt="1"/>
      <dgm:spPr/>
    </dgm:pt>
    <dgm:pt modelId="{B9652006-C9BC-43C9-9C56-FCAC6E99D52B}" type="pres">
      <dgm:prSet presAssocID="{F3DDE081-3850-4347-8ADD-91D2955E3CF1}" presName="connectorText" presStyleLbl="sibTrans1D1" presStyleIdx="0" presStyleCnt="1"/>
      <dgm:spPr/>
    </dgm:pt>
    <dgm:pt modelId="{C736F4C6-1528-4572-9C24-F5C3381341B3}" type="pres">
      <dgm:prSet presAssocID="{4F23B786-E76D-401F-8EF0-D0DD1C863823}" presName="node" presStyleLbl="node1" presStyleIdx="1" presStyleCnt="2" custScaleY="161521">
        <dgm:presLayoutVars>
          <dgm:bulletEnabled val="1"/>
        </dgm:presLayoutVars>
      </dgm:prSet>
      <dgm:spPr/>
    </dgm:pt>
  </dgm:ptLst>
  <dgm:cxnLst>
    <dgm:cxn modelId="{A5102B0D-014B-4B01-B67A-56BEAB719534}" srcId="{C3C43CDE-2160-4EB5-B25E-6826089DAB93}" destId="{4C2D1067-27CB-48A6-B13F-9F981E8F3F45}" srcOrd="3" destOrd="0" parTransId="{B7F1F5D0-BE65-4F28-995B-169972562363}" sibTransId="{8055D222-BFC5-46F7-A296-86CB41769AA1}"/>
    <dgm:cxn modelId="{78827A16-C42A-4EC8-B383-AD3F9C72FF3E}" srcId="{4F23B786-E76D-401F-8EF0-D0DD1C863823}" destId="{4E7F2F5C-5D0C-4E00-B5F6-CCBEBE4BE36A}" srcOrd="2" destOrd="0" parTransId="{1F1F45CD-76AC-44C2-851A-B8679391FF4A}" sibTransId="{5E094CDC-6E96-497A-81B9-001DB5FFD2D8}"/>
    <dgm:cxn modelId="{A9CFCC1F-C60B-44D4-8314-1BC474D01F12}" type="presOf" srcId="{6E7DCDB1-4884-4380-A575-AC8D5591CD28}" destId="{C736F4C6-1528-4572-9C24-F5C3381341B3}" srcOrd="0" destOrd="1" presId="urn:microsoft.com/office/officeart/2016/7/layout/RepeatingBendingProcessNew"/>
    <dgm:cxn modelId="{9CD5A628-E69F-4826-8445-844E160157EB}" type="presOf" srcId="{C3C43CDE-2160-4EB5-B25E-6826089DAB93}" destId="{D64B7010-A993-45C8-A3BA-34606220937B}" srcOrd="0" destOrd="0" presId="urn:microsoft.com/office/officeart/2016/7/layout/RepeatingBendingProcessNew"/>
    <dgm:cxn modelId="{5F792C30-2AAC-4C8C-9C7F-3F866045A661}" type="presOf" srcId="{4C2D1067-27CB-48A6-B13F-9F981E8F3F45}" destId="{D64B7010-A993-45C8-A3BA-34606220937B}" srcOrd="0" destOrd="4" presId="urn:microsoft.com/office/officeart/2016/7/layout/RepeatingBendingProcessNew"/>
    <dgm:cxn modelId="{A88FF131-ADCA-45E4-A8A9-ACE8E9CDE70F}" srcId="{C3C43CDE-2160-4EB5-B25E-6826089DAB93}" destId="{1E275E6B-B182-4481-B43C-F1DEB392C927}" srcOrd="0" destOrd="0" parTransId="{446CB2F4-374B-4241-8B18-71AE3A7F334E}" sibTransId="{701030B6-48B6-453F-8AF3-9AB7B60D7507}"/>
    <dgm:cxn modelId="{3A5D0633-5C4D-4AC0-9762-8D61CD9AD2CC}" type="presOf" srcId="{4F23B786-E76D-401F-8EF0-D0DD1C863823}" destId="{C736F4C6-1528-4572-9C24-F5C3381341B3}" srcOrd="0" destOrd="0" presId="urn:microsoft.com/office/officeart/2016/7/layout/RepeatingBendingProcessNew"/>
    <dgm:cxn modelId="{F6F43B36-334F-406A-B948-67F15C83B3F4}" type="presOf" srcId="{F3DDE081-3850-4347-8ADD-91D2955E3CF1}" destId="{B9652006-C9BC-43C9-9C56-FCAC6E99D52B}" srcOrd="1" destOrd="0" presId="urn:microsoft.com/office/officeart/2016/7/layout/RepeatingBendingProcessNew"/>
    <dgm:cxn modelId="{2E6E5962-257C-441F-A510-FDA445FDBB4C}" srcId="{C3C43CDE-2160-4EB5-B25E-6826089DAB93}" destId="{082F6280-6730-46AB-A9F8-45E17D2E5D4A}" srcOrd="4" destOrd="0" parTransId="{3A417387-ACD4-40C8-9D31-A2D58A72D274}" sibTransId="{EAB5DCFC-230D-4C36-B167-B535F2B09DC3}"/>
    <dgm:cxn modelId="{97EDC244-516A-41A1-9DA8-59A042088583}" type="presOf" srcId="{451A9EE9-B452-4EFA-8FF2-F56339CF4D8C}" destId="{C736F4C6-1528-4572-9C24-F5C3381341B3}" srcOrd="0" destOrd="2" presId="urn:microsoft.com/office/officeart/2016/7/layout/RepeatingBendingProcessNew"/>
    <dgm:cxn modelId="{53E33067-4714-4FAC-931D-41FD32F46F6A}" type="presOf" srcId="{082F6280-6730-46AB-A9F8-45E17D2E5D4A}" destId="{D64B7010-A993-45C8-A3BA-34606220937B}" srcOrd="0" destOrd="5" presId="urn:microsoft.com/office/officeart/2016/7/layout/RepeatingBendingProcessNew"/>
    <dgm:cxn modelId="{0646EE6D-B520-46E6-B853-03F5D53DD333}" type="presOf" srcId="{AD125D7E-AE65-47E5-9EA9-D296F194DE10}" destId="{C736F4C6-1528-4572-9C24-F5C3381341B3}" srcOrd="0" destOrd="4" presId="urn:microsoft.com/office/officeart/2016/7/layout/RepeatingBendingProcessNew"/>
    <dgm:cxn modelId="{C1CDC975-1D01-4701-A6B1-6FA805B97BE0}" srcId="{C3C43CDE-2160-4EB5-B25E-6826089DAB93}" destId="{2012C82C-D50C-4CC2-B948-40310C75BF69}" srcOrd="1" destOrd="0" parTransId="{B22FABDE-26A0-433D-9DBD-0714F5DEC4D4}" sibTransId="{7DF72C81-5B50-46A0-AC7E-929D23289065}"/>
    <dgm:cxn modelId="{FA45CE8C-0501-48D6-997F-4D31D4FA273C}" srcId="{4F23B786-E76D-401F-8EF0-D0DD1C863823}" destId="{CF188C5D-B385-4AFF-97C9-CE3C8233EB7E}" srcOrd="4" destOrd="0" parTransId="{89811C41-1FA2-42D9-99D7-956089CBFF2D}" sibTransId="{D43B7DCA-40B5-4CA8-8FA1-F504215EA791}"/>
    <dgm:cxn modelId="{5B840494-15D3-4466-B7FC-E247716F7FF7}" type="presOf" srcId="{3A7A39C0-92BC-4226-B76D-AD10154F6F71}" destId="{D64B7010-A993-45C8-A3BA-34606220937B}" srcOrd="0" destOrd="3" presId="urn:microsoft.com/office/officeart/2016/7/layout/RepeatingBendingProcessNew"/>
    <dgm:cxn modelId="{C305359D-48F0-4D08-BFA3-78F2EBD9CCF1}" type="presOf" srcId="{CF188C5D-B385-4AFF-97C9-CE3C8233EB7E}" destId="{C736F4C6-1528-4572-9C24-F5C3381341B3}" srcOrd="0" destOrd="5" presId="urn:microsoft.com/office/officeart/2016/7/layout/RepeatingBendingProcessNew"/>
    <dgm:cxn modelId="{7C7BC6D4-6F8F-496E-B596-C9C69502E49A}" type="presOf" srcId="{1E275E6B-B182-4481-B43C-F1DEB392C927}" destId="{D64B7010-A993-45C8-A3BA-34606220937B}" srcOrd="0" destOrd="1" presId="urn:microsoft.com/office/officeart/2016/7/layout/RepeatingBendingProcessNew"/>
    <dgm:cxn modelId="{AF762CD6-254B-4BBA-BC16-2129CD7EA51D}" srcId="{5D3F6E5A-480F-4B8D-9DA0-5CC109BF23A5}" destId="{4F23B786-E76D-401F-8EF0-D0DD1C863823}" srcOrd="1" destOrd="0" parTransId="{4EDE4C7D-285F-4E72-9C1F-5D25ACA50951}" sibTransId="{78519A64-7DFB-432A-B803-A6FBF2700B89}"/>
    <dgm:cxn modelId="{9D7475E6-2874-477D-A17A-CA0B7B28FA27}" srcId="{4F23B786-E76D-401F-8EF0-D0DD1C863823}" destId="{AD125D7E-AE65-47E5-9EA9-D296F194DE10}" srcOrd="3" destOrd="0" parTransId="{2A630623-D47D-4A5A-A720-D46C18199940}" sibTransId="{5D07FD12-6B0D-4EEA-93F8-6B3E41B982B3}"/>
    <dgm:cxn modelId="{27D331E9-AF6B-47F7-9215-282DF6AED9B7}" type="presOf" srcId="{2012C82C-D50C-4CC2-B948-40310C75BF69}" destId="{D64B7010-A993-45C8-A3BA-34606220937B}" srcOrd="0" destOrd="2" presId="urn:microsoft.com/office/officeart/2016/7/layout/RepeatingBendingProcessNew"/>
    <dgm:cxn modelId="{CB3789EE-1218-43FB-9DA7-B4F36F5EAEF5}" type="presOf" srcId="{5D3F6E5A-480F-4B8D-9DA0-5CC109BF23A5}" destId="{ABFE31DA-2CCE-4863-9B80-DC5E01692D1A}" srcOrd="0" destOrd="0" presId="urn:microsoft.com/office/officeart/2016/7/layout/RepeatingBendingProcessNew"/>
    <dgm:cxn modelId="{C0943AEF-C57F-4EAD-B924-807F51B93778}" srcId="{4F23B786-E76D-401F-8EF0-D0DD1C863823}" destId="{451A9EE9-B452-4EFA-8FF2-F56339CF4D8C}" srcOrd="1" destOrd="0" parTransId="{227F115C-7DD6-421D-B104-E9AE56D5B9F5}" sibTransId="{EEFAE2FE-062B-4956-AFDC-DF008FC1FB0A}"/>
    <dgm:cxn modelId="{E04AF3F4-206F-496E-A0F7-85F9F9EA4B84}" type="presOf" srcId="{4E7F2F5C-5D0C-4E00-B5F6-CCBEBE4BE36A}" destId="{C736F4C6-1528-4572-9C24-F5C3381341B3}" srcOrd="0" destOrd="3" presId="urn:microsoft.com/office/officeart/2016/7/layout/RepeatingBendingProcessNew"/>
    <dgm:cxn modelId="{F133DAF7-E3CF-4AA5-9E60-DFDB36C9D25E}" srcId="{C3C43CDE-2160-4EB5-B25E-6826089DAB93}" destId="{3A7A39C0-92BC-4226-B76D-AD10154F6F71}" srcOrd="2" destOrd="0" parTransId="{C267C94F-FEAB-447E-A2D3-71FC956862EC}" sibTransId="{BF53C188-7C75-4034-B4FD-A6633F51B327}"/>
    <dgm:cxn modelId="{64D08DFA-B9F7-42EE-8366-8DC2A44CC5B3}" srcId="{5D3F6E5A-480F-4B8D-9DA0-5CC109BF23A5}" destId="{C3C43CDE-2160-4EB5-B25E-6826089DAB93}" srcOrd="0" destOrd="0" parTransId="{D088ED1D-EE63-4072-913E-F6AE73EE8D89}" sibTransId="{F3DDE081-3850-4347-8ADD-91D2955E3CF1}"/>
    <dgm:cxn modelId="{E062A7FC-D965-4E8A-98B3-A316A2F85D4A}" type="presOf" srcId="{F3DDE081-3850-4347-8ADD-91D2955E3CF1}" destId="{8570B346-7368-4065-90EB-4127A6A5E025}" srcOrd="0" destOrd="0" presId="urn:microsoft.com/office/officeart/2016/7/layout/RepeatingBendingProcessNew"/>
    <dgm:cxn modelId="{626A9FFD-F357-4CC9-A632-DB4D9E52AC5B}" srcId="{4F23B786-E76D-401F-8EF0-D0DD1C863823}" destId="{6E7DCDB1-4884-4380-A575-AC8D5591CD28}" srcOrd="0" destOrd="0" parTransId="{60DE2B56-9DF8-4067-A081-652AD222E6D5}" sibTransId="{2218FBCB-B745-4CB9-B245-09008AD6D682}"/>
    <dgm:cxn modelId="{2CCA0764-6035-408E-81D9-F27A276B5D61}" type="presParOf" srcId="{ABFE31DA-2CCE-4863-9B80-DC5E01692D1A}" destId="{D64B7010-A993-45C8-A3BA-34606220937B}" srcOrd="0" destOrd="0" presId="urn:microsoft.com/office/officeart/2016/7/layout/RepeatingBendingProcessNew"/>
    <dgm:cxn modelId="{C0437CB2-7CCC-4110-85EE-A0D85779E406}" type="presParOf" srcId="{ABFE31DA-2CCE-4863-9B80-DC5E01692D1A}" destId="{8570B346-7368-4065-90EB-4127A6A5E025}" srcOrd="1" destOrd="0" presId="urn:microsoft.com/office/officeart/2016/7/layout/RepeatingBendingProcessNew"/>
    <dgm:cxn modelId="{2183F85D-F809-431B-AFEC-DAE756DA3933}" type="presParOf" srcId="{8570B346-7368-4065-90EB-4127A6A5E025}" destId="{B9652006-C9BC-43C9-9C56-FCAC6E99D52B}" srcOrd="0" destOrd="0" presId="urn:microsoft.com/office/officeart/2016/7/layout/RepeatingBendingProcessNew"/>
    <dgm:cxn modelId="{AF476061-3116-4A5A-864B-6943A9B9141E}" type="presParOf" srcId="{ABFE31DA-2CCE-4863-9B80-DC5E01692D1A}" destId="{C736F4C6-1528-4572-9C24-F5C3381341B3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AD7B2A-9669-48D4-8E15-47FB4207775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C985DF0-CE69-49AB-8249-E792D8F644FA}">
      <dgm:prSet/>
      <dgm:spPr>
        <a:solidFill>
          <a:schemeClr val="accent2"/>
        </a:solidFill>
      </dgm:spPr>
      <dgm:t>
        <a:bodyPr/>
        <a:lstStyle/>
        <a:p>
          <a:r>
            <a:rPr lang="en-GB" sz="2400" b="1" dirty="0"/>
            <a:t>5. Enables Personalised Marketing Communications</a:t>
          </a:r>
          <a:endParaRPr lang="en-US" sz="2400" dirty="0"/>
        </a:p>
      </dgm:t>
    </dgm:pt>
    <dgm:pt modelId="{B5E89153-FBC3-4D17-A3DC-190C834DEF6A}" type="parTrans" cxnId="{0D88182E-325A-46D8-8BFA-D72F80767014}">
      <dgm:prSet/>
      <dgm:spPr/>
      <dgm:t>
        <a:bodyPr/>
        <a:lstStyle/>
        <a:p>
          <a:endParaRPr lang="en-US"/>
        </a:p>
      </dgm:t>
    </dgm:pt>
    <dgm:pt modelId="{C93C3F2E-0D17-4440-A89B-3D097B4A7AE4}" type="sibTrans" cxnId="{0D88182E-325A-46D8-8BFA-D72F80767014}">
      <dgm:prSet/>
      <dgm:spPr/>
      <dgm:t>
        <a:bodyPr/>
        <a:lstStyle/>
        <a:p>
          <a:endParaRPr lang="en-US"/>
        </a:p>
      </dgm:t>
    </dgm:pt>
    <dgm:pt modelId="{36755AD0-081A-41E2-A9DD-274CAD9DD858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Why it matters</a:t>
          </a:r>
          <a:r>
            <a:rPr lang="en-GB" sz="2000" dirty="0"/>
            <a:t>: Generic messages are often ignored.</a:t>
          </a:r>
          <a:endParaRPr lang="en-US" sz="2000" dirty="0"/>
        </a:p>
      </dgm:t>
    </dgm:pt>
    <dgm:pt modelId="{8CA6FEE1-A257-4AD6-AED6-7F9D7460DBF3}" type="parTrans" cxnId="{1A7F7A87-73DD-4006-8075-2E92AA0B9C18}">
      <dgm:prSet/>
      <dgm:spPr/>
      <dgm:t>
        <a:bodyPr/>
        <a:lstStyle/>
        <a:p>
          <a:endParaRPr lang="en-US"/>
        </a:p>
      </dgm:t>
    </dgm:pt>
    <dgm:pt modelId="{84C81A2D-7D83-4FA6-BD90-3C303C7741F1}" type="sibTrans" cxnId="{1A7F7A87-73DD-4006-8075-2E92AA0B9C18}">
      <dgm:prSet/>
      <dgm:spPr/>
      <dgm:t>
        <a:bodyPr/>
        <a:lstStyle/>
        <a:p>
          <a:endParaRPr lang="en-US"/>
        </a:p>
      </dgm:t>
    </dgm:pt>
    <dgm:pt modelId="{480F1923-EF91-4595-B42E-B0C72A9D3B8D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How segmentation helps</a:t>
          </a:r>
          <a:r>
            <a:rPr lang="en-GB" sz="2000" dirty="0"/>
            <a:t>: Marketers can use </a:t>
          </a:r>
          <a:r>
            <a:rPr lang="en-GB" sz="2000" b="1" dirty="0"/>
            <a:t>targeted messages</a:t>
          </a:r>
          <a:r>
            <a:rPr lang="en-GB" sz="2000" dirty="0"/>
            <a:t>, choosing tone, channels, and content that resonate with each segment.</a:t>
          </a:r>
          <a:endParaRPr lang="en-US" sz="2000" dirty="0"/>
        </a:p>
      </dgm:t>
    </dgm:pt>
    <dgm:pt modelId="{39803FC8-6F48-413D-AAD6-0B3614C501FD}" type="parTrans" cxnId="{7D2C6EEC-E7C8-4FFC-9569-1B70C10C28DE}">
      <dgm:prSet/>
      <dgm:spPr/>
      <dgm:t>
        <a:bodyPr/>
        <a:lstStyle/>
        <a:p>
          <a:endParaRPr lang="en-US"/>
        </a:p>
      </dgm:t>
    </dgm:pt>
    <dgm:pt modelId="{D9BC06F5-AC09-47CC-B1D0-E272DA15CA93}" type="sibTrans" cxnId="{7D2C6EEC-E7C8-4FFC-9569-1B70C10C28DE}">
      <dgm:prSet/>
      <dgm:spPr/>
      <dgm:t>
        <a:bodyPr/>
        <a:lstStyle/>
        <a:p>
          <a:endParaRPr lang="en-US"/>
        </a:p>
      </dgm:t>
    </dgm:pt>
    <dgm:pt modelId="{AF0CF8FE-8BD5-44AE-888B-11B114BADCAE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Strategic impact</a:t>
          </a:r>
          <a:r>
            <a:rPr lang="en-GB" sz="2000" dirty="0"/>
            <a:t>: Boosts conversion rates and brand loyalty.</a:t>
          </a:r>
          <a:endParaRPr lang="en-US" sz="2000" dirty="0"/>
        </a:p>
      </dgm:t>
    </dgm:pt>
    <dgm:pt modelId="{D89E41F2-AEF6-489E-BD75-A3BDD9F5D11A}" type="parTrans" cxnId="{5D6F44C1-B3AF-41D5-86BD-94B66CF90C77}">
      <dgm:prSet/>
      <dgm:spPr/>
      <dgm:t>
        <a:bodyPr/>
        <a:lstStyle/>
        <a:p>
          <a:endParaRPr lang="en-US"/>
        </a:p>
      </dgm:t>
    </dgm:pt>
    <dgm:pt modelId="{9ED9539C-7B1E-4502-A08E-75F9AF9C2A13}" type="sibTrans" cxnId="{5D6F44C1-B3AF-41D5-86BD-94B66CF90C77}">
      <dgm:prSet/>
      <dgm:spPr/>
      <dgm:t>
        <a:bodyPr/>
        <a:lstStyle/>
        <a:p>
          <a:endParaRPr lang="en-US"/>
        </a:p>
      </dgm:t>
    </dgm:pt>
    <dgm:pt modelId="{39D3A596-4ABE-4512-80B8-636004F0D48D}">
      <dgm:prSet/>
      <dgm:spPr>
        <a:solidFill>
          <a:schemeClr val="accent2"/>
        </a:solidFill>
      </dgm:spPr>
      <dgm:t>
        <a:bodyPr/>
        <a:lstStyle/>
        <a:p>
          <a:r>
            <a:rPr lang="en-GB" b="1"/>
            <a:t>6. Supports Strategic Planning and Forecasting</a:t>
          </a:r>
          <a:endParaRPr lang="en-US"/>
        </a:p>
      </dgm:t>
    </dgm:pt>
    <dgm:pt modelId="{003CD39D-3AC8-4688-B78A-689E0B42B45B}" type="parTrans" cxnId="{62709391-D444-4DB7-92C9-02370E133615}">
      <dgm:prSet/>
      <dgm:spPr/>
      <dgm:t>
        <a:bodyPr/>
        <a:lstStyle/>
        <a:p>
          <a:endParaRPr lang="en-US"/>
        </a:p>
      </dgm:t>
    </dgm:pt>
    <dgm:pt modelId="{60ED9258-49B9-4F09-B958-0EF3B6A250AB}" type="sibTrans" cxnId="{62709391-D444-4DB7-92C9-02370E133615}">
      <dgm:prSet/>
      <dgm:spPr/>
      <dgm:t>
        <a:bodyPr/>
        <a:lstStyle/>
        <a:p>
          <a:endParaRPr lang="en-US"/>
        </a:p>
      </dgm:t>
    </dgm:pt>
    <dgm:pt modelId="{597BCDEA-3FF4-44E7-A3E9-7BA02A375519}">
      <dgm:prSet/>
      <dgm:spPr>
        <a:solidFill>
          <a:schemeClr val="accent2"/>
        </a:solidFill>
      </dgm:spPr>
      <dgm:t>
        <a:bodyPr/>
        <a:lstStyle/>
        <a:p>
          <a:r>
            <a:rPr lang="en-GB" b="1" dirty="0"/>
            <a:t>Why it matters</a:t>
          </a:r>
          <a:r>
            <a:rPr lang="en-GB" dirty="0"/>
            <a:t>: Long-term planning needs accurate insights.</a:t>
          </a:r>
          <a:endParaRPr lang="en-US" dirty="0"/>
        </a:p>
      </dgm:t>
    </dgm:pt>
    <dgm:pt modelId="{705D8218-0B76-41F5-BE15-7AA7478C70C3}" type="parTrans" cxnId="{FA083C32-20C5-4F3C-8FF8-ADA36CFCA9AA}">
      <dgm:prSet/>
      <dgm:spPr/>
      <dgm:t>
        <a:bodyPr/>
        <a:lstStyle/>
        <a:p>
          <a:endParaRPr lang="en-US"/>
        </a:p>
      </dgm:t>
    </dgm:pt>
    <dgm:pt modelId="{A15AF1B4-03CC-4874-81B1-3BB05335E63C}" type="sibTrans" cxnId="{FA083C32-20C5-4F3C-8FF8-ADA36CFCA9AA}">
      <dgm:prSet/>
      <dgm:spPr/>
      <dgm:t>
        <a:bodyPr/>
        <a:lstStyle/>
        <a:p>
          <a:endParaRPr lang="en-US"/>
        </a:p>
      </dgm:t>
    </dgm:pt>
    <dgm:pt modelId="{5B071218-FA8D-46CE-8442-E409C9DA86E4}">
      <dgm:prSet/>
      <dgm:spPr>
        <a:solidFill>
          <a:schemeClr val="accent2"/>
        </a:solidFill>
      </dgm:spPr>
      <dgm:t>
        <a:bodyPr/>
        <a:lstStyle/>
        <a:p>
          <a:r>
            <a:rPr lang="en-GB" b="1" dirty="0"/>
            <a:t>How segmentation helps</a:t>
          </a:r>
          <a:r>
            <a:rPr lang="en-GB" dirty="0"/>
            <a:t>: Enables forecasting of trends and </a:t>
          </a:r>
          <a:r>
            <a:rPr lang="en-GB" b="1" dirty="0"/>
            <a:t>anticipation of changing consumer behaviour</a:t>
          </a:r>
          <a:r>
            <a:rPr lang="en-GB" dirty="0"/>
            <a:t> within each segment.</a:t>
          </a:r>
          <a:endParaRPr lang="en-US" dirty="0"/>
        </a:p>
      </dgm:t>
    </dgm:pt>
    <dgm:pt modelId="{01256E7E-17F3-48B8-9638-FACD7C431FF1}" type="parTrans" cxnId="{689FF767-AA95-46A2-A383-4DCCF0EEE1B9}">
      <dgm:prSet/>
      <dgm:spPr/>
      <dgm:t>
        <a:bodyPr/>
        <a:lstStyle/>
        <a:p>
          <a:endParaRPr lang="en-US"/>
        </a:p>
      </dgm:t>
    </dgm:pt>
    <dgm:pt modelId="{414F7D3C-3B68-4CE9-AC99-5E4775772CB8}" type="sibTrans" cxnId="{689FF767-AA95-46A2-A383-4DCCF0EEE1B9}">
      <dgm:prSet/>
      <dgm:spPr/>
      <dgm:t>
        <a:bodyPr/>
        <a:lstStyle/>
        <a:p>
          <a:endParaRPr lang="en-US"/>
        </a:p>
      </dgm:t>
    </dgm:pt>
    <dgm:pt modelId="{AFFFD1A6-1E22-4EA3-8A4C-BEF111572250}">
      <dgm:prSet/>
      <dgm:spPr>
        <a:solidFill>
          <a:schemeClr val="accent2"/>
        </a:solidFill>
      </dgm:spPr>
      <dgm:t>
        <a:bodyPr/>
        <a:lstStyle/>
        <a:p>
          <a:r>
            <a:rPr lang="en-GB" b="1" dirty="0"/>
            <a:t>Strategic impact</a:t>
          </a:r>
          <a:r>
            <a:rPr lang="en-GB" dirty="0"/>
            <a:t>: Strengthens market responsiveness and agility.</a:t>
          </a:r>
          <a:endParaRPr lang="en-US" dirty="0"/>
        </a:p>
      </dgm:t>
    </dgm:pt>
    <dgm:pt modelId="{84E02673-2A06-48CA-BD50-015479FD5E20}" type="parTrans" cxnId="{3AD473B2-E840-4F57-A75E-9985D574FA12}">
      <dgm:prSet/>
      <dgm:spPr/>
      <dgm:t>
        <a:bodyPr/>
        <a:lstStyle/>
        <a:p>
          <a:endParaRPr lang="en-US"/>
        </a:p>
      </dgm:t>
    </dgm:pt>
    <dgm:pt modelId="{BD266119-C826-4783-A038-BA13297F5AFB}" type="sibTrans" cxnId="{3AD473B2-E840-4F57-A75E-9985D574FA12}">
      <dgm:prSet/>
      <dgm:spPr/>
      <dgm:t>
        <a:bodyPr/>
        <a:lstStyle/>
        <a:p>
          <a:endParaRPr lang="en-US"/>
        </a:p>
      </dgm:t>
    </dgm:pt>
    <dgm:pt modelId="{64CF55A8-8E2C-46C3-AB45-3CBA9B6AC9C1}">
      <dgm:prSet/>
      <dgm:spPr>
        <a:solidFill>
          <a:schemeClr val="accent2"/>
        </a:solidFill>
      </dgm:spPr>
      <dgm:t>
        <a:bodyPr/>
        <a:lstStyle/>
        <a:p>
          <a:endParaRPr lang="en-US" dirty="0"/>
        </a:p>
      </dgm:t>
    </dgm:pt>
    <dgm:pt modelId="{6D8B1286-8EE1-4834-BF37-D9FF52B06EFA}" type="parTrans" cxnId="{D8000A14-8720-47E8-85CB-8AEAD24FD65C}">
      <dgm:prSet/>
      <dgm:spPr/>
      <dgm:t>
        <a:bodyPr/>
        <a:lstStyle/>
        <a:p>
          <a:endParaRPr lang="en-GB"/>
        </a:p>
      </dgm:t>
    </dgm:pt>
    <dgm:pt modelId="{7CAD7C68-CFD9-4D53-A39B-9C59F088E885}" type="sibTrans" cxnId="{D8000A14-8720-47E8-85CB-8AEAD24FD65C}">
      <dgm:prSet/>
      <dgm:spPr/>
      <dgm:t>
        <a:bodyPr/>
        <a:lstStyle/>
        <a:p>
          <a:endParaRPr lang="en-GB"/>
        </a:p>
      </dgm:t>
    </dgm:pt>
    <dgm:pt modelId="{4CAD38AA-A265-422A-904C-75EDF3904D3E}">
      <dgm:prSet/>
      <dgm:spPr>
        <a:solidFill>
          <a:schemeClr val="accent2"/>
        </a:solidFill>
      </dgm:spPr>
      <dgm:t>
        <a:bodyPr/>
        <a:lstStyle/>
        <a:p>
          <a:endParaRPr lang="en-US" dirty="0"/>
        </a:p>
      </dgm:t>
    </dgm:pt>
    <dgm:pt modelId="{B02463D4-3D6E-4065-8794-606571DBAB77}" type="parTrans" cxnId="{79285033-BC3C-4ABF-9179-FE1F577191C2}">
      <dgm:prSet/>
      <dgm:spPr/>
      <dgm:t>
        <a:bodyPr/>
        <a:lstStyle/>
        <a:p>
          <a:endParaRPr lang="en-GB"/>
        </a:p>
      </dgm:t>
    </dgm:pt>
    <dgm:pt modelId="{51A7FB86-FFEB-4CA8-BE50-9679E2D6FEA7}" type="sibTrans" cxnId="{79285033-BC3C-4ABF-9179-FE1F577191C2}">
      <dgm:prSet/>
      <dgm:spPr/>
      <dgm:t>
        <a:bodyPr/>
        <a:lstStyle/>
        <a:p>
          <a:endParaRPr lang="en-GB"/>
        </a:p>
      </dgm:t>
    </dgm:pt>
    <dgm:pt modelId="{2DEFF7A7-1D49-4E75-9642-04F770B6069B}">
      <dgm:prSet custT="1"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CFFAB020-5FA3-402A-90C0-834D06864DDF}" type="parTrans" cxnId="{DC80FF10-D427-4A58-97F6-78A44AB75AC0}">
      <dgm:prSet/>
      <dgm:spPr/>
      <dgm:t>
        <a:bodyPr/>
        <a:lstStyle/>
        <a:p>
          <a:endParaRPr lang="en-GB"/>
        </a:p>
      </dgm:t>
    </dgm:pt>
    <dgm:pt modelId="{3F1DD840-8FD0-4305-9479-78AEE9987562}" type="sibTrans" cxnId="{DC80FF10-D427-4A58-97F6-78A44AB75AC0}">
      <dgm:prSet/>
      <dgm:spPr/>
      <dgm:t>
        <a:bodyPr/>
        <a:lstStyle/>
        <a:p>
          <a:endParaRPr lang="en-GB"/>
        </a:p>
      </dgm:t>
    </dgm:pt>
    <dgm:pt modelId="{C92441A2-7BCA-4C29-B03A-DDB96B6317D0}">
      <dgm:prSet custT="1"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E2D62992-E4BC-4472-B5C1-D94707B84023}" type="parTrans" cxnId="{7773A00B-4DD2-4342-A4E7-BB8FCDEA6F9B}">
      <dgm:prSet/>
      <dgm:spPr/>
      <dgm:t>
        <a:bodyPr/>
        <a:lstStyle/>
        <a:p>
          <a:endParaRPr lang="en-GB"/>
        </a:p>
      </dgm:t>
    </dgm:pt>
    <dgm:pt modelId="{F866F5AE-ECD0-4B3F-9772-9B0E20DAA8EA}" type="sibTrans" cxnId="{7773A00B-4DD2-4342-A4E7-BB8FCDEA6F9B}">
      <dgm:prSet/>
      <dgm:spPr/>
      <dgm:t>
        <a:bodyPr/>
        <a:lstStyle/>
        <a:p>
          <a:endParaRPr lang="en-GB"/>
        </a:p>
      </dgm:t>
    </dgm:pt>
    <dgm:pt modelId="{95DB0A43-4084-4230-BAEF-B06A3A30E994}" type="pres">
      <dgm:prSet presAssocID="{50AD7B2A-9669-48D4-8E15-47FB42077759}" presName="Name0" presStyleCnt="0">
        <dgm:presLayoutVars>
          <dgm:dir/>
          <dgm:resizeHandles val="exact"/>
        </dgm:presLayoutVars>
      </dgm:prSet>
      <dgm:spPr/>
    </dgm:pt>
    <dgm:pt modelId="{715CC360-3BFB-4C8B-9860-1ADD4739B188}" type="pres">
      <dgm:prSet presAssocID="{3C985DF0-CE69-49AB-8249-E792D8F644FA}" presName="node" presStyleLbl="node1" presStyleIdx="0" presStyleCnt="2" custScaleY="147769">
        <dgm:presLayoutVars>
          <dgm:bulletEnabled val="1"/>
        </dgm:presLayoutVars>
      </dgm:prSet>
      <dgm:spPr/>
    </dgm:pt>
    <dgm:pt modelId="{EDDF15B2-2734-47DC-8744-F2798084BEA1}" type="pres">
      <dgm:prSet presAssocID="{C93C3F2E-0D17-4440-A89B-3D097B4A7AE4}" presName="sibTrans" presStyleLbl="sibTrans1D1" presStyleIdx="0" presStyleCnt="1"/>
      <dgm:spPr/>
    </dgm:pt>
    <dgm:pt modelId="{9E7D1D99-B535-45DB-9D6A-EAA2646000CA}" type="pres">
      <dgm:prSet presAssocID="{C93C3F2E-0D17-4440-A89B-3D097B4A7AE4}" presName="connectorText" presStyleLbl="sibTrans1D1" presStyleIdx="0" presStyleCnt="1"/>
      <dgm:spPr/>
    </dgm:pt>
    <dgm:pt modelId="{7C3E52A1-4D72-423A-95A2-2D31B946A516}" type="pres">
      <dgm:prSet presAssocID="{39D3A596-4ABE-4512-80B8-636004F0D48D}" presName="node" presStyleLbl="node1" presStyleIdx="1" presStyleCnt="2" custScaleY="147008">
        <dgm:presLayoutVars>
          <dgm:bulletEnabled val="1"/>
        </dgm:presLayoutVars>
      </dgm:prSet>
      <dgm:spPr/>
    </dgm:pt>
  </dgm:ptLst>
  <dgm:cxnLst>
    <dgm:cxn modelId="{7773A00B-4DD2-4342-A4E7-BB8FCDEA6F9B}" srcId="{3C985DF0-CE69-49AB-8249-E792D8F644FA}" destId="{C92441A2-7BCA-4C29-B03A-DDB96B6317D0}" srcOrd="3" destOrd="0" parTransId="{E2D62992-E4BC-4472-B5C1-D94707B84023}" sibTransId="{F866F5AE-ECD0-4B3F-9772-9B0E20DAA8EA}"/>
    <dgm:cxn modelId="{DC80FF10-D427-4A58-97F6-78A44AB75AC0}" srcId="{3C985DF0-CE69-49AB-8249-E792D8F644FA}" destId="{2DEFF7A7-1D49-4E75-9642-04F770B6069B}" srcOrd="1" destOrd="0" parTransId="{CFFAB020-5FA3-402A-90C0-834D06864DDF}" sibTransId="{3F1DD840-8FD0-4305-9479-78AEE9987562}"/>
    <dgm:cxn modelId="{D8000A14-8720-47E8-85CB-8AEAD24FD65C}" srcId="{39D3A596-4ABE-4512-80B8-636004F0D48D}" destId="{64CF55A8-8E2C-46C3-AB45-3CBA9B6AC9C1}" srcOrd="1" destOrd="0" parTransId="{6D8B1286-8EE1-4834-BF37-D9FF52B06EFA}" sibTransId="{7CAD7C68-CFD9-4D53-A39B-9C59F088E885}"/>
    <dgm:cxn modelId="{648D9A17-CE2B-4A58-8792-9B3935BE66E7}" type="presOf" srcId="{64CF55A8-8E2C-46C3-AB45-3CBA9B6AC9C1}" destId="{7C3E52A1-4D72-423A-95A2-2D31B946A516}" srcOrd="0" destOrd="2" presId="urn:microsoft.com/office/officeart/2016/7/layout/RepeatingBendingProcessNew"/>
    <dgm:cxn modelId="{DFD27E1D-DA6C-48E6-8083-7C518D38032D}" type="presOf" srcId="{36755AD0-081A-41E2-A9DD-274CAD9DD858}" destId="{715CC360-3BFB-4C8B-9860-1ADD4739B188}" srcOrd="0" destOrd="1" presId="urn:microsoft.com/office/officeart/2016/7/layout/RepeatingBendingProcessNew"/>
    <dgm:cxn modelId="{0D88182E-325A-46D8-8BFA-D72F80767014}" srcId="{50AD7B2A-9669-48D4-8E15-47FB42077759}" destId="{3C985DF0-CE69-49AB-8249-E792D8F644FA}" srcOrd="0" destOrd="0" parTransId="{B5E89153-FBC3-4D17-A3DC-190C834DEF6A}" sibTransId="{C93C3F2E-0D17-4440-A89B-3D097B4A7AE4}"/>
    <dgm:cxn modelId="{4DE0F12E-3E24-45DC-BAE7-BDA958914272}" type="presOf" srcId="{C92441A2-7BCA-4C29-B03A-DDB96B6317D0}" destId="{715CC360-3BFB-4C8B-9860-1ADD4739B188}" srcOrd="0" destOrd="4" presId="urn:microsoft.com/office/officeart/2016/7/layout/RepeatingBendingProcessNew"/>
    <dgm:cxn modelId="{FA083C32-20C5-4F3C-8FF8-ADA36CFCA9AA}" srcId="{39D3A596-4ABE-4512-80B8-636004F0D48D}" destId="{597BCDEA-3FF4-44E7-A3E9-7BA02A375519}" srcOrd="0" destOrd="0" parTransId="{705D8218-0B76-41F5-BE15-7AA7478C70C3}" sibTransId="{A15AF1B4-03CC-4874-81B1-3BB05335E63C}"/>
    <dgm:cxn modelId="{79285033-BC3C-4ABF-9179-FE1F577191C2}" srcId="{39D3A596-4ABE-4512-80B8-636004F0D48D}" destId="{4CAD38AA-A265-422A-904C-75EDF3904D3E}" srcOrd="3" destOrd="0" parTransId="{B02463D4-3D6E-4065-8794-606571DBAB77}" sibTransId="{51A7FB86-FFEB-4CA8-BE50-9679E2D6FEA7}"/>
    <dgm:cxn modelId="{689FF767-AA95-46A2-A383-4DCCF0EEE1B9}" srcId="{39D3A596-4ABE-4512-80B8-636004F0D48D}" destId="{5B071218-FA8D-46CE-8442-E409C9DA86E4}" srcOrd="2" destOrd="0" parTransId="{01256E7E-17F3-48B8-9638-FACD7C431FF1}" sibTransId="{414F7D3C-3B68-4CE9-AC99-5E4775772CB8}"/>
    <dgm:cxn modelId="{16ABDC4A-899D-4C2E-A912-39B3656CB3DF}" type="presOf" srcId="{480F1923-EF91-4595-B42E-B0C72A9D3B8D}" destId="{715CC360-3BFB-4C8B-9860-1ADD4739B188}" srcOrd="0" destOrd="3" presId="urn:microsoft.com/office/officeart/2016/7/layout/RepeatingBendingProcessNew"/>
    <dgm:cxn modelId="{180D914E-BBC0-437F-B500-0F9568AF9082}" type="presOf" srcId="{3C985DF0-CE69-49AB-8249-E792D8F644FA}" destId="{715CC360-3BFB-4C8B-9860-1ADD4739B188}" srcOrd="0" destOrd="0" presId="urn:microsoft.com/office/officeart/2016/7/layout/RepeatingBendingProcessNew"/>
    <dgm:cxn modelId="{BB5C2052-87F9-440E-8D50-753150F7B5A9}" type="presOf" srcId="{597BCDEA-3FF4-44E7-A3E9-7BA02A375519}" destId="{7C3E52A1-4D72-423A-95A2-2D31B946A516}" srcOrd="0" destOrd="1" presId="urn:microsoft.com/office/officeart/2016/7/layout/RepeatingBendingProcessNew"/>
    <dgm:cxn modelId="{4715CA83-FDFD-4E34-8C99-821D176DF2D1}" type="presOf" srcId="{50AD7B2A-9669-48D4-8E15-47FB42077759}" destId="{95DB0A43-4084-4230-BAEF-B06A3A30E994}" srcOrd="0" destOrd="0" presId="urn:microsoft.com/office/officeart/2016/7/layout/RepeatingBendingProcessNew"/>
    <dgm:cxn modelId="{1A7F7A87-73DD-4006-8075-2E92AA0B9C18}" srcId="{3C985DF0-CE69-49AB-8249-E792D8F644FA}" destId="{36755AD0-081A-41E2-A9DD-274CAD9DD858}" srcOrd="0" destOrd="0" parTransId="{8CA6FEE1-A257-4AD6-AED6-7F9D7460DBF3}" sibTransId="{84C81A2D-7D83-4FA6-BD90-3C303C7741F1}"/>
    <dgm:cxn modelId="{E298B88A-B216-47E9-B4AE-2176B18754D6}" type="presOf" srcId="{39D3A596-4ABE-4512-80B8-636004F0D48D}" destId="{7C3E52A1-4D72-423A-95A2-2D31B946A516}" srcOrd="0" destOrd="0" presId="urn:microsoft.com/office/officeart/2016/7/layout/RepeatingBendingProcessNew"/>
    <dgm:cxn modelId="{62709391-D444-4DB7-92C9-02370E133615}" srcId="{50AD7B2A-9669-48D4-8E15-47FB42077759}" destId="{39D3A596-4ABE-4512-80B8-636004F0D48D}" srcOrd="1" destOrd="0" parTransId="{003CD39D-3AC8-4688-B78A-689E0B42B45B}" sibTransId="{60ED9258-49B9-4F09-B958-0EF3B6A250AB}"/>
    <dgm:cxn modelId="{5B127C9A-BD79-4DC5-9B09-E8CCF7D37508}" type="presOf" srcId="{4CAD38AA-A265-422A-904C-75EDF3904D3E}" destId="{7C3E52A1-4D72-423A-95A2-2D31B946A516}" srcOrd="0" destOrd="4" presId="urn:microsoft.com/office/officeart/2016/7/layout/RepeatingBendingProcessNew"/>
    <dgm:cxn modelId="{1AA9A8A9-A279-40F9-8596-9556725F22FA}" type="presOf" srcId="{2DEFF7A7-1D49-4E75-9642-04F770B6069B}" destId="{715CC360-3BFB-4C8B-9860-1ADD4739B188}" srcOrd="0" destOrd="2" presId="urn:microsoft.com/office/officeart/2016/7/layout/RepeatingBendingProcessNew"/>
    <dgm:cxn modelId="{F0B76AAC-348F-4C53-B5E5-67D077FA0FD1}" type="presOf" srcId="{C93C3F2E-0D17-4440-A89B-3D097B4A7AE4}" destId="{EDDF15B2-2734-47DC-8744-F2798084BEA1}" srcOrd="0" destOrd="0" presId="urn:microsoft.com/office/officeart/2016/7/layout/RepeatingBendingProcessNew"/>
    <dgm:cxn modelId="{3AD473B2-E840-4F57-A75E-9985D574FA12}" srcId="{39D3A596-4ABE-4512-80B8-636004F0D48D}" destId="{AFFFD1A6-1E22-4EA3-8A4C-BEF111572250}" srcOrd="4" destOrd="0" parTransId="{84E02673-2A06-48CA-BD50-015479FD5E20}" sibTransId="{BD266119-C826-4783-A038-BA13297F5AFB}"/>
    <dgm:cxn modelId="{684480BC-D7B9-4440-BD10-081198A8134C}" type="presOf" srcId="{5B071218-FA8D-46CE-8442-E409C9DA86E4}" destId="{7C3E52A1-4D72-423A-95A2-2D31B946A516}" srcOrd="0" destOrd="3" presId="urn:microsoft.com/office/officeart/2016/7/layout/RepeatingBendingProcessNew"/>
    <dgm:cxn modelId="{5D6F44C1-B3AF-41D5-86BD-94B66CF90C77}" srcId="{3C985DF0-CE69-49AB-8249-E792D8F644FA}" destId="{AF0CF8FE-8BD5-44AE-888B-11B114BADCAE}" srcOrd="4" destOrd="0" parTransId="{D89E41F2-AEF6-489E-BD75-A3BDD9F5D11A}" sibTransId="{9ED9539C-7B1E-4502-A08E-75F9AF9C2A13}"/>
    <dgm:cxn modelId="{A6C6B0C9-5D9F-4B12-953C-44D212DFFB5C}" type="presOf" srcId="{AFFFD1A6-1E22-4EA3-8A4C-BEF111572250}" destId="{7C3E52A1-4D72-423A-95A2-2D31B946A516}" srcOrd="0" destOrd="5" presId="urn:microsoft.com/office/officeart/2016/7/layout/RepeatingBendingProcessNew"/>
    <dgm:cxn modelId="{2D865FD7-F775-49FB-A4A7-DB8A596ED84A}" type="presOf" srcId="{AF0CF8FE-8BD5-44AE-888B-11B114BADCAE}" destId="{715CC360-3BFB-4C8B-9860-1ADD4739B188}" srcOrd="0" destOrd="5" presId="urn:microsoft.com/office/officeart/2016/7/layout/RepeatingBendingProcessNew"/>
    <dgm:cxn modelId="{7D2C6EEC-E7C8-4FFC-9569-1B70C10C28DE}" srcId="{3C985DF0-CE69-49AB-8249-E792D8F644FA}" destId="{480F1923-EF91-4595-B42E-B0C72A9D3B8D}" srcOrd="2" destOrd="0" parTransId="{39803FC8-6F48-413D-AAD6-0B3614C501FD}" sibTransId="{D9BC06F5-AC09-47CC-B1D0-E272DA15CA93}"/>
    <dgm:cxn modelId="{DC8ECBF6-F3DD-4635-B0A6-6A48AD3D3889}" type="presOf" srcId="{C93C3F2E-0D17-4440-A89B-3D097B4A7AE4}" destId="{9E7D1D99-B535-45DB-9D6A-EAA2646000CA}" srcOrd="1" destOrd="0" presId="urn:microsoft.com/office/officeart/2016/7/layout/RepeatingBendingProcessNew"/>
    <dgm:cxn modelId="{A437A35F-A45A-4749-B554-8339B930256C}" type="presParOf" srcId="{95DB0A43-4084-4230-BAEF-B06A3A30E994}" destId="{715CC360-3BFB-4C8B-9860-1ADD4739B188}" srcOrd="0" destOrd="0" presId="urn:microsoft.com/office/officeart/2016/7/layout/RepeatingBendingProcessNew"/>
    <dgm:cxn modelId="{50D0926C-4D36-4117-91FE-E17EF096A70F}" type="presParOf" srcId="{95DB0A43-4084-4230-BAEF-B06A3A30E994}" destId="{EDDF15B2-2734-47DC-8744-F2798084BEA1}" srcOrd="1" destOrd="0" presId="urn:microsoft.com/office/officeart/2016/7/layout/RepeatingBendingProcessNew"/>
    <dgm:cxn modelId="{493115DB-3D56-4E7C-A4A2-FF4B1EA79605}" type="presParOf" srcId="{EDDF15B2-2734-47DC-8744-F2798084BEA1}" destId="{9E7D1D99-B535-45DB-9D6A-EAA2646000CA}" srcOrd="0" destOrd="0" presId="urn:microsoft.com/office/officeart/2016/7/layout/RepeatingBendingProcessNew"/>
    <dgm:cxn modelId="{0E94BE45-CB15-4A16-9BF1-E6ED255034F8}" type="presParOf" srcId="{95DB0A43-4084-4230-BAEF-B06A3A30E994}" destId="{7C3E52A1-4D72-423A-95A2-2D31B946A516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81F9A-0CE4-4C8D-8453-4A506A7728FC}">
      <dsp:nvSpPr>
        <dsp:cNvPr id="0" name=""/>
        <dsp:cNvSpPr/>
      </dsp:nvSpPr>
      <dsp:spPr>
        <a:xfrm>
          <a:off x="5018969" y="2488635"/>
          <a:ext cx="11209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120979" y="45720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50670" y="2528591"/>
        <a:ext cx="57578" cy="11527"/>
      </dsp:txXfrm>
    </dsp:sp>
    <dsp:sp modelId="{E923CF1D-CA25-4895-A5CF-0CD357CD4A64}">
      <dsp:nvSpPr>
        <dsp:cNvPr id="0" name=""/>
        <dsp:cNvSpPr/>
      </dsp:nvSpPr>
      <dsp:spPr>
        <a:xfrm>
          <a:off x="13901" y="59139"/>
          <a:ext cx="5006868" cy="4950431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341" tIns="257528" rIns="245341" bIns="257528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1. </a:t>
          </a:r>
          <a:r>
            <a:rPr lang="en-GB" sz="2000" b="1" kern="1200" dirty="0"/>
            <a:t>Improves Targeting and Positioning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Why it matters</a:t>
          </a:r>
          <a:r>
            <a:rPr lang="en-GB" sz="2000" kern="1200" dirty="0"/>
            <a:t>: Not all consumers want or need the same things.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How segmentation helps</a:t>
          </a:r>
          <a:r>
            <a:rPr lang="en-GB" sz="2000" kern="1200" dirty="0"/>
            <a:t>: It allows firms to identify </a:t>
          </a:r>
          <a:r>
            <a:rPr lang="en-GB" sz="2000" b="1" kern="1200" dirty="0"/>
            <a:t>distinct groups</a:t>
          </a:r>
          <a:r>
            <a:rPr lang="en-GB" sz="2000" kern="1200" dirty="0"/>
            <a:t> (e.g. budget-conscious students, eco-aware shoppers) and tailor products, messages, and media to meet their specific needs.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Strategic impact</a:t>
          </a:r>
          <a:r>
            <a:rPr lang="en-GB" sz="2000" kern="1200" dirty="0"/>
            <a:t>: Enhances brand relevance and customer engagement.</a:t>
          </a:r>
          <a:endParaRPr lang="en-US" sz="2000" kern="1200" dirty="0"/>
        </a:p>
      </dsp:txBody>
      <dsp:txXfrm>
        <a:off x="13901" y="59139"/>
        <a:ext cx="5006868" cy="4950431"/>
      </dsp:txXfrm>
    </dsp:sp>
    <dsp:sp modelId="{802D04EE-E1E4-47D3-9587-3617577DCBCA}">
      <dsp:nvSpPr>
        <dsp:cNvPr id="0" name=""/>
        <dsp:cNvSpPr/>
      </dsp:nvSpPr>
      <dsp:spPr>
        <a:xfrm>
          <a:off x="6172349" y="2767"/>
          <a:ext cx="5006868" cy="5063175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341" tIns="257528" rIns="245341" bIns="257528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2  </a:t>
          </a:r>
          <a:r>
            <a:rPr lang="en-GB" sz="2000" b="1" kern="1200" dirty="0"/>
            <a:t>Enables Differentiation and Competitive Advantage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Why it matters</a:t>
          </a:r>
          <a:r>
            <a:rPr lang="en-GB" sz="2000" kern="1200" dirty="0"/>
            <a:t>: Standing out in a crowded market is key.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How segmentation helps</a:t>
          </a:r>
          <a:r>
            <a:rPr lang="en-GB" sz="2000" kern="1200" dirty="0"/>
            <a:t>: Brands can focus on serving one or more segments </a:t>
          </a:r>
          <a:r>
            <a:rPr lang="en-GB" sz="2000" b="1" kern="1200" dirty="0"/>
            <a:t>better than competitors</a:t>
          </a:r>
          <a:r>
            <a:rPr lang="en-GB" sz="2000" kern="1200" dirty="0"/>
            <a:t>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Strategic impact</a:t>
          </a:r>
          <a:r>
            <a:rPr lang="en-GB" sz="2000" kern="1200" dirty="0"/>
            <a:t>: Creates a </a:t>
          </a:r>
          <a:r>
            <a:rPr lang="en-GB" sz="2000" b="1" kern="1200" dirty="0"/>
            <a:t>unique value proposition</a:t>
          </a:r>
          <a:r>
            <a:rPr lang="en-GB" sz="2000" kern="1200" dirty="0"/>
            <a:t> that appeals strongly to target segments.</a:t>
          </a:r>
          <a:endParaRPr lang="en-US" sz="2000" kern="1200" dirty="0"/>
        </a:p>
      </dsp:txBody>
      <dsp:txXfrm>
        <a:off x="6172349" y="2767"/>
        <a:ext cx="5006868" cy="50631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0B346-7368-4065-90EB-4127A6A5E025}">
      <dsp:nvSpPr>
        <dsp:cNvPr id="0" name=""/>
        <dsp:cNvSpPr/>
      </dsp:nvSpPr>
      <dsp:spPr>
        <a:xfrm>
          <a:off x="5207539" y="2488635"/>
          <a:ext cx="11669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166987" y="45720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61093" y="2528367"/>
        <a:ext cx="59879" cy="11975"/>
      </dsp:txXfrm>
    </dsp:sp>
    <dsp:sp modelId="{D64B7010-A993-45C8-A3BA-34606220937B}">
      <dsp:nvSpPr>
        <dsp:cNvPr id="0" name=""/>
        <dsp:cNvSpPr/>
      </dsp:nvSpPr>
      <dsp:spPr>
        <a:xfrm>
          <a:off x="2438" y="5"/>
          <a:ext cx="5206900" cy="5068698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5142" tIns="267817" rIns="255142" bIns="267817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3. Improves Resource Allocation</a:t>
          </a:r>
          <a:endParaRPr lang="en-US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/>
            <a:t>Why it matters</a:t>
          </a:r>
          <a:r>
            <a:rPr lang="en-GB" sz="2100" kern="1200" dirty="0"/>
            <a:t>: Budgets and staff time are limited.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/>
            <a:t>How segmentation helps</a:t>
          </a:r>
          <a:r>
            <a:rPr lang="en-GB" sz="2100" kern="1200" dirty="0"/>
            <a:t>: Companies can </a:t>
          </a:r>
          <a:r>
            <a:rPr lang="en-GB" sz="2100" b="1" kern="1200" dirty="0"/>
            <a:t>prioritise high-potential segments</a:t>
          </a:r>
          <a:r>
            <a:rPr lang="en-GB" sz="2100" kern="1200" dirty="0"/>
            <a:t> that offer better return on investment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/>
            <a:t>Strategic impact</a:t>
          </a:r>
          <a:r>
            <a:rPr lang="en-GB" sz="2100" kern="1200" dirty="0"/>
            <a:t>: Avoids waste, improves marketing efficiency</a:t>
          </a:r>
          <a:endParaRPr lang="en-US" sz="2100" kern="1200" dirty="0"/>
        </a:p>
      </dsp:txBody>
      <dsp:txXfrm>
        <a:off x="2438" y="5"/>
        <a:ext cx="5206900" cy="5068698"/>
      </dsp:txXfrm>
    </dsp:sp>
    <dsp:sp modelId="{C736F4C6-1528-4572-9C24-F5C3381341B3}">
      <dsp:nvSpPr>
        <dsp:cNvPr id="0" name=""/>
        <dsp:cNvSpPr/>
      </dsp:nvSpPr>
      <dsp:spPr>
        <a:xfrm>
          <a:off x="6406926" y="11283"/>
          <a:ext cx="5206900" cy="5046142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5142" tIns="267817" rIns="255142" bIns="267817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4  Supports Product and Service Development</a:t>
          </a:r>
          <a:endParaRPr lang="en-US" sz="26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Why it matters</a:t>
          </a:r>
          <a:r>
            <a:rPr lang="en-GB" sz="2000" kern="1200" dirty="0"/>
            <a:t>: Products must match customer needs.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How segmentation helps</a:t>
          </a:r>
          <a:r>
            <a:rPr lang="en-GB" sz="2000" kern="1200" dirty="0"/>
            <a:t>: Insights from different segments can drive the development of </a:t>
          </a:r>
          <a:r>
            <a:rPr lang="en-GB" sz="2000" b="1" kern="1200" dirty="0"/>
            <a:t>new products, features, or services</a:t>
          </a:r>
          <a:r>
            <a:rPr lang="en-GB" sz="2000" kern="1200" dirty="0"/>
            <a:t>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Strategic impact</a:t>
          </a:r>
          <a:r>
            <a:rPr lang="en-GB" sz="2000" kern="1200" dirty="0"/>
            <a:t>: Increases product-market fit and customer satisfaction</a:t>
          </a:r>
          <a:endParaRPr lang="en-US" sz="2000" kern="1200" dirty="0"/>
        </a:p>
      </dsp:txBody>
      <dsp:txXfrm>
        <a:off x="6406926" y="11283"/>
        <a:ext cx="5206900" cy="50461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DF15B2-2734-47DC-8744-F2798084BEA1}">
      <dsp:nvSpPr>
        <dsp:cNvPr id="0" name=""/>
        <dsp:cNvSpPr/>
      </dsp:nvSpPr>
      <dsp:spPr>
        <a:xfrm>
          <a:off x="4945160" y="2168602"/>
          <a:ext cx="110542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105429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69474" y="2208636"/>
        <a:ext cx="56801" cy="11371"/>
      </dsp:txXfrm>
    </dsp:sp>
    <dsp:sp modelId="{715CC360-3BFB-4C8B-9860-1ADD4739B188}">
      <dsp:nvSpPr>
        <dsp:cNvPr id="0" name=""/>
        <dsp:cNvSpPr/>
      </dsp:nvSpPr>
      <dsp:spPr>
        <a:xfrm>
          <a:off x="7699" y="24713"/>
          <a:ext cx="4939260" cy="4379217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028" tIns="254051" rIns="242028" bIns="254051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5. Enables Personalised Marketing Communications</a:t>
          </a:r>
          <a:endParaRPr lang="en-US" sz="24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Why it matters</a:t>
          </a:r>
          <a:r>
            <a:rPr lang="en-GB" sz="2000" kern="1200" dirty="0"/>
            <a:t>: Generic messages are often ignored.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How segmentation helps</a:t>
          </a:r>
          <a:r>
            <a:rPr lang="en-GB" sz="2000" kern="1200" dirty="0"/>
            <a:t>: Marketers can use </a:t>
          </a:r>
          <a:r>
            <a:rPr lang="en-GB" sz="2000" b="1" kern="1200" dirty="0"/>
            <a:t>targeted messages</a:t>
          </a:r>
          <a:r>
            <a:rPr lang="en-GB" sz="2000" kern="1200" dirty="0"/>
            <a:t>, choosing tone, channels, and content that resonate with each segment.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Strategic impact</a:t>
          </a:r>
          <a:r>
            <a:rPr lang="en-GB" sz="2000" kern="1200" dirty="0"/>
            <a:t>: Boosts conversion rates and brand loyalty.</a:t>
          </a:r>
          <a:endParaRPr lang="en-US" sz="2000" kern="1200" dirty="0"/>
        </a:p>
      </dsp:txBody>
      <dsp:txXfrm>
        <a:off x="7699" y="24713"/>
        <a:ext cx="4939260" cy="4379217"/>
      </dsp:txXfrm>
    </dsp:sp>
    <dsp:sp modelId="{7C3E52A1-4D72-423A-95A2-2D31B946A516}">
      <dsp:nvSpPr>
        <dsp:cNvPr id="0" name=""/>
        <dsp:cNvSpPr/>
      </dsp:nvSpPr>
      <dsp:spPr>
        <a:xfrm>
          <a:off x="6082989" y="35989"/>
          <a:ext cx="4939260" cy="4356665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028" tIns="254051" rIns="242028" bIns="254051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6. Supports Strategic Planning and Forecasting</a:t>
          </a:r>
          <a:endParaRPr lang="en-US" sz="25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Why it matters</a:t>
          </a:r>
          <a:r>
            <a:rPr lang="en-GB" sz="2000" kern="1200" dirty="0"/>
            <a:t>: Long-term planning needs accurate insights.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How segmentation helps</a:t>
          </a:r>
          <a:r>
            <a:rPr lang="en-GB" sz="2000" kern="1200" dirty="0"/>
            <a:t>: Enables forecasting of trends and </a:t>
          </a:r>
          <a:r>
            <a:rPr lang="en-GB" sz="2000" b="1" kern="1200" dirty="0"/>
            <a:t>anticipation of changing consumer behaviour</a:t>
          </a:r>
          <a:r>
            <a:rPr lang="en-GB" sz="2000" kern="1200" dirty="0"/>
            <a:t> within each segment.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Strategic impact</a:t>
          </a:r>
          <a:r>
            <a:rPr lang="en-GB" sz="2000" kern="1200" dirty="0"/>
            <a:t>: Strengthens market responsiveness and agility.</a:t>
          </a:r>
          <a:endParaRPr lang="en-US" sz="2000" kern="1200" dirty="0"/>
        </a:p>
      </dsp:txBody>
      <dsp:txXfrm>
        <a:off x="6082989" y="35989"/>
        <a:ext cx="4939260" cy="43566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5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463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8827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527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301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877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6/10/2025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martinsights.com/digital-marketing-strategy/customer-segmentation-targeting/segmentation-targeting-and-positioning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ZUOCx1iO8gI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dition.cnn.com/2023/02/01/business/powerade-rebrand/index.html#:~:text=Today%2C%20Gatorade%20controls%20about%2063,and%20Powerade%2C%20just%2014.1%25.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ortunebusinessinsights.com/sports-drink-market-102083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www.smartinsights.com/digital-marketing-strategy/customer-segmentation-targeting/segmentation-targeting-and-positioning/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Z5mTzW9Z3s?feature=oembed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j5RuOBXdg4" TargetMode="External"/><Relationship Id="rId2" Type="http://schemas.openxmlformats.org/officeDocument/2006/relationships/hyperlink" Target="https://www.smartinsights.com/digital-marketing-strategy/customer-segmentation-targeting/segmentation-targeting-and-position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MBA managing</a:t>
            </a:r>
            <a:b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change</a:t>
            </a:r>
            <a:b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i="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BMMB7026</a:t>
            </a:r>
            <a:endParaRPr lang="en-US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 lnSpcReduction="10000"/>
          </a:bodyPr>
          <a:lstStyle/>
          <a:p>
            <a:r>
              <a:rPr lang="en-US" b="1" dirty="0">
                <a:solidFill>
                  <a:srgbClr val="FFFFFF">
                    <a:alpha val="75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Gwyneth jones</a:t>
            </a:r>
          </a:p>
          <a:p>
            <a:r>
              <a:rPr lang="en-US" b="1" dirty="0">
                <a:solidFill>
                  <a:srgbClr val="FFFFFF">
                    <a:alpha val="75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JUNE 2025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80908" y="4381442"/>
            <a:ext cx="54988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C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Segmentation, Targeting and Positioning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9801C-47A7-07F1-41B6-E5EAD6974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21844"/>
          </a:xfrm>
        </p:spPr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7DD2E-B06B-6B63-6547-034873A76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941689"/>
            <a:ext cx="11029615" cy="4033661"/>
          </a:xfrm>
        </p:spPr>
        <p:txBody>
          <a:bodyPr>
            <a:normAutofit/>
          </a:bodyPr>
          <a:lstStyle/>
          <a:p>
            <a:r>
              <a:rPr lang="en-GB" sz="2400" dirty="0"/>
              <a:t>Segmentation, targeting and positioning</a:t>
            </a:r>
          </a:p>
          <a:p>
            <a:endParaRPr lang="en-GB" sz="2400" dirty="0"/>
          </a:p>
          <a:p>
            <a:r>
              <a:rPr lang="en-GB" sz="2400" dirty="0"/>
              <a:t>The strategic role of </a:t>
            </a:r>
            <a:r>
              <a:rPr lang="en-GB" sz="2400" dirty="0" err="1"/>
              <a:t>STP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Differentiation through branding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CEC839-1C55-B51B-2779-12F683F6C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A1650-8A3D-3BDB-9A07-66FDFC84F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621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2C114-D030-F128-790B-76B589AF6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52720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753C7-6F1F-6E75-0F98-D4196B38C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896533"/>
            <a:ext cx="7011413" cy="3962266"/>
          </a:xfrm>
        </p:spPr>
        <p:txBody>
          <a:bodyPr>
            <a:no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segmentation concept was first developed by Smith (1957) and is concerned with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grouping consumers in terms of their needs, habits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that can be addressed through marketing activities. </a:t>
            </a:r>
          </a:p>
          <a:p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segmentation involves dividing a market into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smaller segments of buyers with distinct needs, characteristics, or behaviours that might require separate marketing strategies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mixes. </a:t>
            </a:r>
          </a:p>
          <a:p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allows an organisation to concentrate their marketing efforts most effectively and economically.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62BD0B-3EF1-E7CB-C8BA-4C01E7E08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4200" y="5951811"/>
            <a:ext cx="4989875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E1961C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99C633-EC4F-9051-3136-2D24E68DA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6440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E1961C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E1961C"/>
              </a:solidFill>
            </a:endParaRPr>
          </a:p>
        </p:txBody>
      </p:sp>
      <p:pic>
        <p:nvPicPr>
          <p:cNvPr id="7" name="Picture 6" descr="Stack of citrus fruits cut in half">
            <a:extLst>
              <a:ext uri="{FF2B5EF4-FFF2-40B4-BE49-F238E27FC236}">
                <a16:creationId xmlns:a16="http://schemas.microsoft.com/office/drawing/2014/main" id="{7FC567E0-F8E3-FC27-85FE-63F5A8B5520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42147" y="601201"/>
            <a:ext cx="3703320" cy="577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25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AE690-4F58-AD77-7F1A-B3BFEE85C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</a:rPr>
              <a:t>How does segmentation support strategic marketing planning?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E565B-187B-EBEE-F25E-A2CC1E296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Are all customers the same?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2" descr="Mastering Market Segmentation: Tips and Examples | Nutshell">
            <a:extLst>
              <a:ext uri="{FF2B5EF4-FFF2-40B4-BE49-F238E27FC236}">
                <a16:creationId xmlns:a16="http://schemas.microsoft.com/office/drawing/2014/main" id="{F62324D4-2F14-1230-031E-3B729682E1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8" r="4392"/>
          <a:stretch/>
        </p:blipFill>
        <p:spPr bwMode="auto">
          <a:xfrm>
            <a:off x="4612174" y="936141"/>
            <a:ext cx="6791617" cy="496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69D5EE-940C-A0A1-8A71-0908E7954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FFF982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CBF7C6-E96E-F277-1084-28AB8E5B1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982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rgbClr val="FFF98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8823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29672-CBE5-1FBE-4E5D-AD035041E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293286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Segmentation, targeting and positioning (STP) Strategy is a three-step process</a:t>
            </a:r>
            <a:r>
              <a:rPr lang="en-GB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AEF5E751-80A1-B1BD-B045-749C7C553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4" y="4236222"/>
            <a:ext cx="3409783" cy="1764527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step must be followed sequentially</a:t>
            </a:r>
          </a:p>
        </p:txBody>
      </p:sp>
      <p:pic>
        <p:nvPicPr>
          <p:cNvPr id="2050" name="Picture 2" descr="STP marketing funnel">
            <a:extLst>
              <a:ext uri="{FF2B5EF4-FFF2-40B4-BE49-F238E27FC236}">
                <a16:creationId xmlns:a16="http://schemas.microsoft.com/office/drawing/2014/main" id="{516C6574-5095-F063-26C0-8FF87D348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08732" y="601199"/>
            <a:ext cx="7436735" cy="582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459849-7324-588D-93D7-23F1D9E52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r>
              <a:rPr lang="en-GB" dirty="0">
                <a:hlinkClick r:id="rId4"/>
              </a:rPr>
              <a:t>STP marketing: The Segmentation, Targeting, Positioning model (smartinsights.com)</a:t>
            </a:r>
            <a:endParaRPr lang="en-US" dirty="0">
              <a:solidFill>
                <a:srgbClr val="69DC3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1135CA-C1A7-189C-F6E3-9A530C5C6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69DC3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69DC3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515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1104C-DCA2-527E-54D9-EDF39A2F3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underlying Assumptions for Segmentation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1D3449-F545-3BD6-BD26-F1A9D5108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8C33B5-C7BE-7596-B256-5759607F0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  <p:pic>
        <p:nvPicPr>
          <p:cNvPr id="14" name="Picture Placeholder 18" descr="People celebrating">
            <a:extLst>
              <a:ext uri="{FF2B5EF4-FFF2-40B4-BE49-F238E27FC236}">
                <a16:creationId xmlns:a16="http://schemas.microsoft.com/office/drawing/2014/main" id="{F2574F2A-56AC-36F6-5E62-CF0A35A6E62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54268" y="2572883"/>
            <a:ext cx="2118245" cy="2037217"/>
          </a:xfrm>
          <a:prstGeom prst="rect">
            <a:avLst/>
          </a:prstGeom>
        </p:spPr>
      </p:pic>
      <p:pic>
        <p:nvPicPr>
          <p:cNvPr id="15" name="Picture Placeholder 20" descr="Group of photographers">
            <a:extLst>
              <a:ext uri="{FF2B5EF4-FFF2-40B4-BE49-F238E27FC236}">
                <a16:creationId xmlns:a16="http://schemas.microsoft.com/office/drawing/2014/main" id="{4F777534-CEF7-BFF6-9092-63FBD165C8A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658280" y="2572883"/>
            <a:ext cx="2118245" cy="2037217"/>
          </a:xfrm>
          <a:prstGeom prst="rect">
            <a:avLst/>
          </a:prstGeom>
        </p:spPr>
      </p:pic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ED5DC9F2-EDE6-BA3D-2DCF-4725C3AA780B}"/>
              </a:ext>
            </a:extLst>
          </p:cNvPr>
          <p:cNvSpPr txBox="1">
            <a:spLocks/>
          </p:cNvSpPr>
          <p:nvPr/>
        </p:nvSpPr>
        <p:spPr>
          <a:xfrm>
            <a:off x="952500" y="4986745"/>
            <a:ext cx="2133600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all buyers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like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90DB2ED-E72A-DC22-74E8-2E40C6D274B8}"/>
              </a:ext>
            </a:extLst>
          </p:cNvPr>
          <p:cNvSpPr txBox="1">
            <a:spLocks/>
          </p:cNvSpPr>
          <p:nvPr/>
        </p:nvSpPr>
        <p:spPr>
          <a:xfrm>
            <a:off x="3663042" y="4986745"/>
            <a:ext cx="2128157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1" noProof="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roups of people with similar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ehaviour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backgrounds, values and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eeds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can be identified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304F9A23-A56D-667D-6A8C-7C8D0F40D949}"/>
              </a:ext>
            </a:extLst>
          </p:cNvPr>
          <p:cNvSpPr txBox="1">
            <a:spLocks/>
          </p:cNvSpPr>
          <p:nvPr/>
        </p:nvSpPr>
        <p:spPr>
          <a:xfrm>
            <a:off x="6367054" y="4986745"/>
            <a:ext cx="2129245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b="1" noProof="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roups will be smaller and more homogeneous than the market as a whole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7CF3D45-4300-B137-355A-292D41A3709B}"/>
              </a:ext>
            </a:extLst>
          </p:cNvPr>
          <p:cNvSpPr txBox="1">
            <a:spLocks/>
          </p:cNvSpPr>
          <p:nvPr/>
        </p:nvSpPr>
        <p:spPr>
          <a:xfrm>
            <a:off x="9110254" y="4986745"/>
            <a:ext cx="2129245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is easier to satisfy a small group of similar customers than to try and to satisfy large groups of dissimilar customers</a:t>
            </a:r>
          </a:p>
        </p:txBody>
      </p:sp>
      <p:pic>
        <p:nvPicPr>
          <p:cNvPr id="20" name="Picture Placeholder 22" descr="Stick figure families holding hands">
            <a:extLst>
              <a:ext uri="{FF2B5EF4-FFF2-40B4-BE49-F238E27FC236}">
                <a16:creationId xmlns:a16="http://schemas.microsoft.com/office/drawing/2014/main" id="{4CB78868-C9A1-5517-A947-685E6C00C62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362292" y="2572883"/>
            <a:ext cx="2118245" cy="2037217"/>
          </a:xfrm>
          <a:prstGeom prst="rect">
            <a:avLst/>
          </a:prstGeom>
        </p:spPr>
      </p:pic>
      <p:pic>
        <p:nvPicPr>
          <p:cNvPr id="21" name="Picture Placeholder 24" descr="Group of people having fun at music concert">
            <a:extLst>
              <a:ext uri="{FF2B5EF4-FFF2-40B4-BE49-F238E27FC236}">
                <a16:creationId xmlns:a16="http://schemas.microsoft.com/office/drawing/2014/main" id="{F0E85F7D-B389-0D53-1BC7-33BE3EF641B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12023" y="2572883"/>
            <a:ext cx="2118245" cy="2037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970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A1CBE-930E-9D7D-FA53-D10D70572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 of 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099F1-74E9-4034-A3A0-E2B0D5AB5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Overall, market segmentation enables better matching of customer needs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E3C80F-780A-E7C4-257B-63DEFE98E4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99104" y="936141"/>
            <a:ext cx="5617756" cy="496830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D78FE2-508E-367D-8EEB-8026D5190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FAE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C7108C-48A9-EBED-D9E7-A72638C0A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EFAE4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FAE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1801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E96520-926B-E8CC-0FBB-A65C2B89B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Segmentation selection criteria</a:t>
            </a:r>
          </a:p>
        </p:txBody>
      </p:sp>
      <p:pic>
        <p:nvPicPr>
          <p:cNvPr id="8" name="Content Placeholder 7" descr="Three darts on bullseye">
            <a:extLst>
              <a:ext uri="{FF2B5EF4-FFF2-40B4-BE49-F238E27FC236}">
                <a16:creationId xmlns:a16="http://schemas.microsoft.com/office/drawing/2014/main" id="{71A551CF-DEE7-2A6D-7200-C6139DE1AD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1663" y="2956397"/>
            <a:ext cx="3409950" cy="2264419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F10CFD-173A-6A0A-0931-AE2C4B783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46535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BB4A16-7F2D-4DDC-A31C-75DFCB30D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6535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46535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DFA63E92-2B03-BBB6-79F7-840BBB67EBC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19193249"/>
              </p:ext>
            </p:extLst>
          </p:nvPr>
        </p:nvGraphicFramePr>
        <p:xfrm>
          <a:off x="4592231" y="1075539"/>
          <a:ext cx="6831503" cy="4689512"/>
        </p:xfrm>
        <a:graphic>
          <a:graphicData uri="http://schemas.openxmlformats.org/drawingml/2006/table">
            <a:tbl>
              <a:tblPr firstRow="1" bandRow="1"/>
              <a:tblGrid>
                <a:gridCol w="1310824">
                  <a:extLst>
                    <a:ext uri="{9D8B030D-6E8A-4147-A177-3AD203B41FA5}">
                      <a16:colId xmlns:a16="http://schemas.microsoft.com/office/drawing/2014/main" val="2229590324"/>
                    </a:ext>
                  </a:extLst>
                </a:gridCol>
                <a:gridCol w="5520679">
                  <a:extLst>
                    <a:ext uri="{9D8B030D-6E8A-4147-A177-3AD203B41FA5}">
                      <a16:colId xmlns:a16="http://schemas.microsoft.com/office/drawing/2014/main" val="514169284"/>
                    </a:ext>
                  </a:extLst>
                </a:gridCol>
              </a:tblGrid>
              <a:tr h="388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Criteria</a:t>
                      </a:r>
                    </a:p>
                  </a:txBody>
                  <a:tcPr marL="88370" marR="88370" marT="44185" marB="44185" anchor="b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C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Description</a:t>
                      </a:r>
                    </a:p>
                  </a:txBody>
                  <a:tcPr marL="88370" marR="88370" marT="44185" marB="44185" anchor="b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C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629565"/>
                  </a:ext>
                </a:extLst>
              </a:tr>
              <a:tr h="595026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Measurable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Able to identify size, profiles, and purchasing power of your segment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535469"/>
                  </a:ext>
                </a:extLst>
              </a:tr>
              <a:tr h="595026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Accessible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Able to reach your market segment effectively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3477223"/>
                  </a:ext>
                </a:extLst>
              </a:tr>
              <a:tr h="860137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Effective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Should consist of customers whose needs are relatively homogenous, but significantly different from those in other segments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2130769"/>
                  </a:ext>
                </a:extLst>
              </a:tr>
              <a:tr h="860137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Profitable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Should be large enough and have enough purchasing power to justify the cost of trying to reach them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9060286"/>
                  </a:ext>
                </a:extLst>
              </a:tr>
              <a:tr h="1390357">
                <a:tc>
                  <a:txBody>
                    <a:bodyPr/>
                    <a:lstStyle/>
                    <a:p>
                      <a:pPr fontAlgn="t"/>
                      <a:r>
                        <a:rPr lang="en-GB" sz="1700" b="1" dirty="0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Actionable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Company must have the resources necessary to exploit the opportunities identified through your segmentation scheme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International markets may be a profitable segment but require considerable resources and knowledge…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57222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2486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87365-F6C5-D7FE-646C-9CD8FE7DE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28804"/>
          </a:xfrm>
        </p:spPr>
        <p:txBody>
          <a:bodyPr/>
          <a:lstStyle/>
          <a:p>
            <a:r>
              <a:rPr lang="en-GB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Achieving Successful market segmentation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514FA-5E59-6627-3E88-30236613C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17040"/>
            <a:ext cx="11029615" cy="470687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Having identified potentially attractive segments, decide how many and which segments to pursue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Also, important to choose which segments to avoid!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Questions to also ask yourself: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well is the segment served by competitors?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will competition respond?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we already have a reputation in these segments, and will this impact target customers' purchase decisions positively or negatively?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Will expansion into a new segment impact our brand positioning in core segments of our current business?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7EF1E3-8D79-0380-F6BC-DA297814A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4027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D8C67B-2DAF-0C77-AA26-AE4543D8C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Types of 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A24E2-308E-AEBA-9BA9-072EC44CD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 is the process of dividing a large market into smaller segments</a:t>
            </a:r>
          </a:p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Smaller segments can be more effectively targeted</a:t>
            </a:r>
          </a:p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There are four key types of segmentation to consider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32BB5B-28D7-BF0E-3675-E80345E98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1526" y="822960"/>
            <a:ext cx="7539761" cy="517778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71F11-2A8D-5997-F45C-B3167C615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6A96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8B2743-2C6E-5FFC-58DC-F8DDE971E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6A96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6A96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8489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5E468-6DB8-A332-2203-32971EC73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630D2-E526-9895-AF14-687027317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0CED35E-90A2-D720-FB68-871D45D91BF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5280" y="596901"/>
            <a:ext cx="11551920" cy="261619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AC0E91-951D-B1D2-B4C8-E71579BD8C3C}"/>
              </a:ext>
            </a:extLst>
          </p:cNvPr>
          <p:cNvSpPr txBox="1"/>
          <p:nvPr/>
        </p:nvSpPr>
        <p:spPr>
          <a:xfrm>
            <a:off x="5954175" y="3391115"/>
            <a:ext cx="2914455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Gender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Lifecycle (e.g. Young single, Young couple, Middle-aged, Family, Retired, etc.)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Class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Terminal Education 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Income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Ethnicity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rofession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A09221-720B-DE9E-541E-C5731A1EADA4}"/>
              </a:ext>
            </a:extLst>
          </p:cNvPr>
          <p:cNvSpPr txBox="1"/>
          <p:nvPr/>
        </p:nvSpPr>
        <p:spPr>
          <a:xfrm>
            <a:off x="746515" y="3352799"/>
            <a:ext cx="260624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Country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Climate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Population/Density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F78A39-7B24-919D-1FEE-55E5A5487AA8}"/>
              </a:ext>
            </a:extLst>
          </p:cNvPr>
          <p:cNvSpPr txBox="1"/>
          <p:nvPr/>
        </p:nvSpPr>
        <p:spPr>
          <a:xfrm>
            <a:off x="3219256" y="3316314"/>
            <a:ext cx="273491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Lifestyle (e.g. Trendsetter, Sophisticate, Conservative)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Personality (e.g. Conscientious Extroverted, Introverted)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Attitudes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Interests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Risk aversion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55CCB9-0E66-F9BB-4353-52AC35CC3CF5}"/>
              </a:ext>
            </a:extLst>
          </p:cNvPr>
          <p:cNvSpPr txBox="1"/>
          <p:nvPr/>
        </p:nvSpPr>
        <p:spPr>
          <a:xfrm>
            <a:off x="8972745" y="3391115"/>
            <a:ext cx="291445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 sought (e.g. Convenience, Performance, Status)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Purchase Occasion (e.g. Self-buy, Gift)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Purchase Behaviour (e.g. Brand Loyalty, Brand Exploration)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Usage (e.g. Light, Heavy, Professional)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Media behaviour (Online, Offline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88400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5E468-6DB8-A332-2203-32971EC73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630D2-E526-9895-AF14-687027317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0CED35E-90A2-D720-FB68-871D45D91BF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4001" y="761769"/>
            <a:ext cx="10550319" cy="26672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AC0E91-951D-B1D2-B4C8-E71579BD8C3C}"/>
              </a:ext>
            </a:extLst>
          </p:cNvPr>
          <p:cNvSpPr txBox="1"/>
          <p:nvPr/>
        </p:nvSpPr>
        <p:spPr>
          <a:xfrm>
            <a:off x="6557972" y="3541686"/>
            <a:ext cx="227261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company that sells energy drinks is likely to target young adults  by depicting young men and women in their marketing campaigns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A09221-720B-DE9E-541E-C5731A1EADA4}"/>
              </a:ext>
            </a:extLst>
          </p:cNvPr>
          <p:cNvSpPr txBox="1"/>
          <p:nvPr/>
        </p:nvSpPr>
        <p:spPr>
          <a:xfrm>
            <a:off x="1154001" y="3516369"/>
            <a:ext cx="2606248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Cars in California almost always have air-conditioning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Cars in Sweden have side-lights that stay on constantly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F78A39-7B24-919D-1FEE-55E5A5487AA8}"/>
              </a:ext>
            </a:extLst>
          </p:cNvPr>
          <p:cNvSpPr txBox="1"/>
          <p:nvPr/>
        </p:nvSpPr>
        <p:spPr>
          <a:xfrm>
            <a:off x="3760249" y="3541685"/>
            <a:ext cx="260624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home insurance market might segment into those who are: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Afraid of crime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Afraid of natural disasters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Afraid of accidental damage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55CCB9-0E66-F9BB-4353-52AC35CC3CF5}"/>
              </a:ext>
            </a:extLst>
          </p:cNvPr>
          <p:cNvSpPr txBox="1"/>
          <p:nvPr/>
        </p:nvSpPr>
        <p:spPr>
          <a:xfrm>
            <a:off x="8830585" y="3541685"/>
            <a:ext cx="2873734" cy="33855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firm that is marketing to anglers is not interested in how old the angler is, what their views are on coffee are or where they live.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 they care about is that they go fishing and that they might be interested in a new fishing rod every year…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FD70D3-DB49-D074-5BE4-28654C5D7317}"/>
              </a:ext>
            </a:extLst>
          </p:cNvPr>
          <p:cNvSpPr txBox="1"/>
          <p:nvPr/>
        </p:nvSpPr>
        <p:spPr>
          <a:xfrm>
            <a:off x="336034" y="761769"/>
            <a:ext cx="6264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7030A0"/>
                </a:solidFill>
              </a:rPr>
              <a:t>E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X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A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M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P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L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E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5329813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78A68-9D35-527F-5C86-332D8A386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Segmenting organisational customers / Business Markets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16EF2-AC3D-388B-0C7C-8FD110509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715956"/>
            <a:ext cx="6309003" cy="370344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markets are characterised by buyers / organisational customers who do not themselves use the product</a:t>
            </a:r>
          </a:p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number of those buyers / organisational customers tends to be smaller than the number of consumers</a:t>
            </a:r>
          </a:p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requires a greater degree of customisation</a:t>
            </a:r>
          </a:p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Psychographic and demographic variables are almost entirely inappropriate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271829-753D-A6F6-C487-DAF2F57EA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1ED0E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D07F7-1F69-770A-90B4-009B98A18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1ED0EF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>
              <a:solidFill>
                <a:srgbClr val="1ED0EF"/>
              </a:solidFill>
            </a:endParaRPr>
          </a:p>
        </p:txBody>
      </p:sp>
      <p:pic>
        <p:nvPicPr>
          <p:cNvPr id="6" name="Picture Placeholder 8" descr="Mirror buildings">
            <a:extLst>
              <a:ext uri="{FF2B5EF4-FFF2-40B4-BE49-F238E27FC236}">
                <a16:creationId xmlns:a16="http://schemas.microsoft.com/office/drawing/2014/main" id="{8EEE4A18-866D-6A27-5FCA-71A054A31E6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7D7C6B-B566-A854-259C-051B367EADE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2724" y="5007471"/>
            <a:ext cx="5805940" cy="1566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6611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segmentation – example of </a:t>
            </a:r>
            <a:r>
              <a:rPr lang="en-GB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gymshark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0A7B8BBB-5B34-401F-9483-EB5DC6DFA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rgbClr val="FFFFFF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1E2241-1538-D05A-3EB3-E954C074424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2541" y="2368941"/>
            <a:ext cx="1788166" cy="1788166"/>
          </a:xfrm>
          <a:prstGeom prst="rect">
            <a:avLst/>
          </a:prstGeom>
        </p:spPr>
      </p:pic>
      <p:pic>
        <p:nvPicPr>
          <p:cNvPr id="1026" name="Picture 2" descr="A black and white sign&#10;&#10;Description automatically generated with low confidence">
            <a:extLst>
              <a:ext uri="{FF2B5EF4-FFF2-40B4-BE49-F238E27FC236}">
                <a16:creationId xmlns:a16="http://schemas.microsoft.com/office/drawing/2014/main" id="{C54B6133-58F8-8865-4B81-CC941B89B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849" y="4865013"/>
            <a:ext cx="3331551" cy="55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325" y="2180496"/>
            <a:ext cx="7105481" cy="4045683"/>
          </a:xfrm>
        </p:spPr>
        <p:txBody>
          <a:bodyPr>
            <a:normAutofit/>
          </a:bodyPr>
          <a:lstStyle/>
          <a:p>
            <a:r>
              <a:rPr lang="en-GB" dirty="0"/>
              <a:t>Two Teachers</a:t>
            </a:r>
          </a:p>
          <a:p>
            <a:r>
              <a:rPr lang="en-GB" dirty="0">
                <a:hlinkClick r:id="rId4"/>
              </a:rPr>
              <a:t>https://youtu.be/ZUOCx1iO8gI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3885D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526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88D50-B1FB-1184-324C-0A884129C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66052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1E53E-7C39-7514-B596-5C8E3AF8B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032001"/>
            <a:ext cx="3123783" cy="4175966"/>
          </a:xfrm>
        </p:spPr>
        <p:txBody>
          <a:bodyPr anchor="t"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concerned with choosing which segments to aim for.</a:t>
            </a:r>
          </a:p>
          <a:p>
            <a:endParaRPr lang="en-GB" sz="2400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about the practicalities of doing business within the market.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7" name="Picture 6" descr="Three arrows on bullseye">
            <a:extLst>
              <a:ext uri="{FF2B5EF4-FFF2-40B4-BE49-F238E27FC236}">
                <a16:creationId xmlns:a16="http://schemas.microsoft.com/office/drawing/2014/main" id="{0FA1C781-852A-24AC-BBC9-9ED670CE5DC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7BCA30-B710-C693-9026-0355ABAB4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E7F95-BDC0-339D-0C60-2585744B0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418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AF05E-BA28-36A4-13F7-2F3706FDE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Selecting Target Market Segments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98832-7D72-A78C-76F1-F4BC18B80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target market consists of a set of customers who share common needs or characteristics that the company decides to serve</a:t>
            </a:r>
            <a:r>
              <a:rPr lang="en-GB" sz="2400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1030" name="Picture 6" descr="How to Identify Your Target Market | Complete Controller">
            <a:extLst>
              <a:ext uri="{FF2B5EF4-FFF2-40B4-BE49-F238E27FC236}">
                <a16:creationId xmlns:a16="http://schemas.microsoft.com/office/drawing/2014/main" id="{16BBDC95-F837-BEDC-D0DD-D52675E10E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34"/>
          <a:stretch/>
        </p:blipFill>
        <p:spPr bwMode="auto">
          <a:xfrm>
            <a:off x="4241830" y="601200"/>
            <a:ext cx="7503636" cy="578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3210BF-0422-9074-18BE-E04C27163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177EA-DAE8-10F7-B288-989E2F2C0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839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AF05E-BA28-36A4-13F7-2F3706FDE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6"/>
            <a:ext cx="3409783" cy="84316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98832-7D72-A78C-76F1-F4BC18B80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1646278"/>
            <a:ext cx="3409782" cy="4354471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Marketing </a:t>
            </a:r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refers to the choice of specific segments to serve and is a key element in marketing strategy.</a:t>
            </a:r>
          </a:p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Organisations need to evaluate the segments to decide which ones to serve using the five criteria for successful segmentation.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Measurable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Accessible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Profitable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Actionable</a:t>
            </a:r>
          </a:p>
        </p:txBody>
      </p:sp>
      <p:pic>
        <p:nvPicPr>
          <p:cNvPr id="6" name="Picture 2" descr="Powerade Berry/Tropical Fruit 500Ml - Tesco Groceries">
            <a:extLst>
              <a:ext uri="{FF2B5EF4-FFF2-40B4-BE49-F238E27FC236}">
                <a16:creationId xmlns:a16="http://schemas.microsoft.com/office/drawing/2014/main" id="{0C0A95C2-CF33-16C1-BA54-4F641668BC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84" t="-351" r="21076"/>
          <a:stretch/>
        </p:blipFill>
        <p:spPr bwMode="auto">
          <a:xfrm>
            <a:off x="4149855" y="1225670"/>
            <a:ext cx="2734428" cy="452431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3210BF-0422-9074-18BE-E04C27163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3"/>
              </a:rPr>
              <a:t>Powerade is taking a jab at Gatorade with new formula and packaging | CNN Business</a:t>
            </a:r>
            <a:endParaRPr lang="en-GB" dirty="0"/>
          </a:p>
          <a:p>
            <a:r>
              <a:rPr lang="en-GB" dirty="0">
                <a:hlinkClick r:id="rId4"/>
              </a:rPr>
              <a:t>Sports Drink Market Share, Trends, Growth | Industry Report 2028 (fortunebusinessinsights.com)</a:t>
            </a:r>
            <a:endParaRPr lang="en-US" dirty="0">
              <a:solidFill>
                <a:srgbClr val="0ACEE8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177EA-DAE8-10F7-B288-989E2F2C0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0ACEE8"/>
                </a:solidFill>
              </a:rPr>
              <a:pPr>
                <a:spcAft>
                  <a:spcPts val="600"/>
                </a:spcAft>
              </a:pPr>
              <a:t>17</a:t>
            </a:fld>
            <a:endParaRPr lang="en-US">
              <a:solidFill>
                <a:srgbClr val="0ACEE8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E7C296-6B6D-5EE0-FC0B-C7CC8B55AE4C}"/>
              </a:ext>
            </a:extLst>
          </p:cNvPr>
          <p:cNvSpPr txBox="1"/>
          <p:nvPr/>
        </p:nvSpPr>
        <p:spPr>
          <a:xfrm>
            <a:off x="6489700" y="1005840"/>
            <a:ext cx="546415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Example:</a:t>
            </a:r>
          </a:p>
          <a:p>
            <a:endParaRPr lang="en-US" alt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Coca-Cola brand Powerade conducted research across five European countries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They identified seven consumer segments whose attitudes and needs varied significantly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They chose to focus on the ‘true sportsman’ segment</a:t>
            </a:r>
          </a:p>
          <a:p>
            <a:endParaRPr 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226737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Rectangle 512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7" name="Rectangle 513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A0AB8-AEC3-0EAF-02C6-FAD2CBC6D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CUSTOMER PERSONA</a:t>
            </a: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762DAD9F-B1C1-8157-5589-65305D4D5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1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FICTIONAL CHARACTER THAT REFLECTS YOUR TARGET SEGMENT</a:t>
            </a:r>
          </a:p>
          <a:p>
            <a:endParaRPr lang="en-US" sz="1800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PERSONAS ARE USED TO BRING THE MARKET SEGMENT TO LIFE 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122" name="Picture 2" descr="How to Create Customer Personas  |  Hue &amp; Tone Creative">
            <a:extLst>
              <a:ext uri="{FF2B5EF4-FFF2-40B4-BE49-F238E27FC236}">
                <a16:creationId xmlns:a16="http://schemas.microsoft.com/office/drawing/2014/main" id="{185B914B-CECE-128B-59B6-6CB2D355F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08732" y="684524"/>
            <a:ext cx="7514281" cy="5462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789C0C-E58E-F823-022F-7B9F2271F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CB5B3A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298561-0E71-193F-EC4D-73BC3E383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CB5B3A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rgbClr val="CB5B3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347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BCE5D3B-FFB3-4BD8-7604-1DC7ED7C4FE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00429" y="643467"/>
            <a:ext cx="6991141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2D057D-6A0B-9B95-83DA-0D01B702C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r>
              <a:rPr lang="en-US" sz="900" kern="1200" cap="all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Smartinsights</a:t>
            </a:r>
            <a:endParaRPr lang="en-US" sz="900" kern="1200" cap="all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24C0F6-253F-5D00-6695-49542AD26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19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4560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7226B-F354-ECB7-1DD4-C1CA7CF84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approaches for Target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023F3-8DB9-4980-5F36-DD8D9391D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Markets may be targeted with a variety of marketing approaches</a:t>
            </a:r>
          </a:p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overall ‘funnel approach’ consists of four approaches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18D79-5187-8833-163D-F75E41400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3F85D4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US">
              <a:solidFill>
                <a:srgbClr val="3F85D4"/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ADA6F67-8026-82AF-F694-D21913B47A9D}"/>
              </a:ext>
            </a:extLst>
          </p:cNvPr>
          <p:cNvGrpSpPr/>
          <p:nvPr/>
        </p:nvGrpSpPr>
        <p:grpSpPr>
          <a:xfrm>
            <a:off x="4268851" y="601200"/>
            <a:ext cx="7760589" cy="5707525"/>
            <a:chOff x="4308732" y="1501427"/>
            <a:chExt cx="7352597" cy="3933638"/>
          </a:xfrm>
        </p:grpSpPr>
        <p:pic>
          <p:nvPicPr>
            <p:cNvPr id="6" name="Picture 5" descr="Chart, funnel chart&#10;&#10;Description automatically generated">
              <a:extLst>
                <a:ext uri="{FF2B5EF4-FFF2-40B4-BE49-F238E27FC236}">
                  <a16:creationId xmlns:a16="http://schemas.microsoft.com/office/drawing/2014/main" id="{0BCAA871-AB30-EC91-F304-1F60B1A8558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308732" y="1501427"/>
              <a:ext cx="7352597" cy="3933638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1B98820-1787-954A-A25C-23920F3B1F8D}"/>
                </a:ext>
              </a:extLst>
            </p:cNvPr>
            <p:cNvSpPr txBox="1"/>
            <p:nvPr/>
          </p:nvSpPr>
          <p:spPr>
            <a:xfrm>
              <a:off x="7205593" y="4054392"/>
              <a:ext cx="147911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Focused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7AFFCD0-B95A-9F27-15FA-39F7BFF44173}"/>
                </a:ext>
              </a:extLst>
            </p:cNvPr>
            <p:cNvSpPr txBox="1"/>
            <p:nvPr/>
          </p:nvSpPr>
          <p:spPr>
            <a:xfrm>
              <a:off x="7536414" y="4936769"/>
              <a:ext cx="901733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Customised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24966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46254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Undifferentiated / mass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4714" y="1996974"/>
            <a:ext cx="5314282" cy="442694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Entire, unsegmented market is targeted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More common before brands appear, and when the choice between alternatives is limited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Should only be used for low differentiation products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Examples are basic household cleaning products, sugar, salt, soap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21</a:t>
            </a:fld>
            <a:endParaRPr lang="en-US" dirty="0"/>
          </a:p>
        </p:txBody>
      </p:sp>
      <p:pic>
        <p:nvPicPr>
          <p:cNvPr id="7" name="Picture 6" descr="Chart, funnel chart&#10;&#10;Description automatically generated">
            <a:extLst>
              <a:ext uri="{FF2B5EF4-FFF2-40B4-BE49-F238E27FC236}">
                <a16:creationId xmlns:a16="http://schemas.microsoft.com/office/drawing/2014/main" id="{4A85C6F6-CB0A-2047-6EA2-A2F82CE8B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65" y="1996974"/>
            <a:ext cx="6258537" cy="442694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8AAAA441-3DFD-D7D7-7582-7B32942A89DE}"/>
              </a:ext>
            </a:extLst>
          </p:cNvPr>
          <p:cNvSpPr/>
          <p:nvPr/>
        </p:nvSpPr>
        <p:spPr>
          <a:xfrm>
            <a:off x="2217973" y="2398296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7298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4015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Differentiated / segmented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1220" y="1890876"/>
            <a:ext cx="5262479" cy="4084474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Targets several different and specific customer segments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Gives you a competitive advantage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Expensive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Rather than developing and marketing the same product for each segment you target, you may have to develop a differentiated product, as well as differentiated marketing messages, branding, and design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22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A8C82AD7-40D9-101D-3001-724E9EDF8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733" y="1890876"/>
            <a:ext cx="5901770" cy="4533038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C2B89D4A-C7B0-73B4-FEFF-20C90BC17737}"/>
              </a:ext>
            </a:extLst>
          </p:cNvPr>
          <p:cNvSpPr/>
          <p:nvPr/>
        </p:nvSpPr>
        <p:spPr>
          <a:xfrm>
            <a:off x="2217973" y="3256543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5305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4015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Focused / niche / concentrated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1890876"/>
            <a:ext cx="5283199" cy="4084474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Targets a large chunk of a small market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needs to capture and defend very high market share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Niche markets can often evolve out of mass markets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Typically high demand and low competition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23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018D02BB-9C9F-1F4A-320D-5286CB1215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369" y="1442312"/>
            <a:ext cx="6013422" cy="488777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6B879435-B1AB-9E28-0B21-10C9AA33E9D6}"/>
              </a:ext>
            </a:extLst>
          </p:cNvPr>
          <p:cNvSpPr/>
          <p:nvPr/>
        </p:nvSpPr>
        <p:spPr>
          <a:xfrm>
            <a:off x="2217973" y="4082713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0355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18644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Customised / individual / micromarketing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440" y="1757680"/>
            <a:ext cx="4915367" cy="421767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Products and services are tailored specifically to a tiny group of customers or even one individual</a:t>
            </a:r>
          </a:p>
          <a:p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Supermarkets often use a micromarketing approach as a part of their marketing programme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24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A88ED844-3813-51F5-3AAE-F47CAF3CE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544" y="1352550"/>
            <a:ext cx="5923509" cy="46228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0667E6A-0949-2938-1C31-5310E3B229BE}"/>
              </a:ext>
            </a:extLst>
          </p:cNvPr>
          <p:cNvSpPr/>
          <p:nvPr/>
        </p:nvSpPr>
        <p:spPr>
          <a:xfrm>
            <a:off x="2217973" y="4772529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8974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7744B-374F-ED47-1CE4-9E59AF5F1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Have a go – target marketing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3F0FC-AF5B-0BC9-BC21-8802AD309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239466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Who is the Target Market for these toys?</a:t>
            </a:r>
          </a:p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 a customer persona for them.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1026" name="Picture 2" descr="Marvel Toys">
            <a:extLst>
              <a:ext uri="{FF2B5EF4-FFF2-40B4-BE49-F238E27FC236}">
                <a16:creationId xmlns:a16="http://schemas.microsoft.com/office/drawing/2014/main" id="{F11F7E01-5B22-5DAC-F799-19789C8D1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95778" y="936141"/>
            <a:ext cx="3703321" cy="277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A870D4-C5F5-D404-787C-E09F2AB62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srgbClr val="ED9C1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E7D05F-E125-2F1E-0663-749CFDC9C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ED9C1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D9C1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C5FE44-7C04-2CBF-7FA7-DA2F4CBF6F74}"/>
              </a:ext>
            </a:extLst>
          </p:cNvPr>
          <p:cNvSpPr txBox="1"/>
          <p:nvPr/>
        </p:nvSpPr>
        <p:spPr>
          <a:xfrm>
            <a:off x="5713248" y="3728244"/>
            <a:ext cx="1668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MarvelToys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889DFC-E32D-B580-E94B-3A0989BB3CA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1087" y="4746431"/>
            <a:ext cx="6840540" cy="1479748"/>
          </a:xfrm>
          <a:prstGeom prst="rect">
            <a:avLst/>
          </a:prstGeom>
        </p:spPr>
      </p:pic>
      <p:pic>
        <p:nvPicPr>
          <p:cNvPr id="3074" name="Picture 2" descr="LEGO Technic 8258 Crane Truck">
            <a:extLst>
              <a:ext uri="{FF2B5EF4-FFF2-40B4-BE49-F238E27FC236}">
                <a16:creationId xmlns:a16="http://schemas.microsoft.com/office/drawing/2014/main" id="{B2D290D3-F3C6-CB6C-2A8A-6DA79519B4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5246" y="3111608"/>
            <a:ext cx="3504945" cy="333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64430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7744B-374F-ED47-1CE4-9E59AF5F1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Have a go – target marketing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3F0FC-AF5B-0BC9-BC21-8802AD309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2394669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Choose one product and suggest segmentation criteria.</a:t>
            </a:r>
          </a:p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Choose one segment to target and justify your choice.</a:t>
            </a:r>
          </a:p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 a customer persona.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A870D4-C5F5-D404-787C-E09F2AB62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srgbClr val="ED9C1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E7D05F-E125-2F1E-0663-749CFDC9C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ED9C1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D9C1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889DFC-E32D-B580-E94B-3A0989BB3CA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1087" y="4746431"/>
            <a:ext cx="6840540" cy="14797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57B5054-8566-A6B1-CDB7-F1FD4C123897}"/>
              </a:ext>
            </a:extLst>
          </p:cNvPr>
          <p:cNvSpPr txBox="1"/>
          <p:nvPr/>
        </p:nvSpPr>
        <p:spPr>
          <a:xfrm>
            <a:off x="4481689" y="824089"/>
            <a:ext cx="7109055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Plant-Based Protein Drink</a:t>
            </a:r>
            <a:r>
              <a:rPr lang="en-GB" dirty="0">
                <a:solidFill>
                  <a:schemeClr val="bg1"/>
                </a:solidFill>
              </a:rPr>
              <a:t> – High-protein, vegan-friendly, ready-to-drink product.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Alcohol Free Spirits </a:t>
            </a:r>
            <a:r>
              <a:rPr lang="en-GB" dirty="0">
                <a:solidFill>
                  <a:schemeClr val="bg1"/>
                </a:solidFill>
              </a:rPr>
              <a:t>– Fashionable, Healthy, Stylish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Solar Backpack</a:t>
            </a:r>
            <a:r>
              <a:rPr lang="en-GB" dirty="0">
                <a:solidFill>
                  <a:schemeClr val="bg1"/>
                </a:solidFill>
              </a:rPr>
              <a:t> – Charges mobile devices via integrated solar panels.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Justify your choice of target segment in terms of – market potential, fit with product features, competitive landscape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2909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BBA9C-65C3-A71A-B658-A4DD7E4AA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66740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5A014-2BE7-DC38-DFD6-C6DA0D338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905984"/>
            <a:ext cx="3886534" cy="406936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concerned with the brand’s relationship with other brands aimed at the same segment.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is about the place the brand occupies in the minds of the consumers, relative to other brands.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F8468B-BC1A-45D5-905A-12AB1E707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040E28-6C72-6A5B-900A-EB423FCA5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27</a:t>
            </a:fld>
            <a:endParaRPr lang="en-US" dirty="0"/>
          </a:p>
        </p:txBody>
      </p:sp>
      <p:sp>
        <p:nvSpPr>
          <p:cNvPr id="6" name="Rounded Rectangular Callout 3">
            <a:extLst>
              <a:ext uri="{FF2B5EF4-FFF2-40B4-BE49-F238E27FC236}">
                <a16:creationId xmlns:a16="http://schemas.microsoft.com/office/drawing/2014/main" id="{725A99D5-1C22-3E53-6494-CE1A8468691F}"/>
              </a:ext>
            </a:extLst>
          </p:cNvPr>
          <p:cNvSpPr/>
          <p:nvPr/>
        </p:nvSpPr>
        <p:spPr>
          <a:xfrm>
            <a:off x="4467726" y="4064000"/>
            <a:ext cx="6109511" cy="2027060"/>
          </a:xfrm>
          <a:prstGeom prst="wedgeRoundRectCallout">
            <a:avLst>
              <a:gd name="adj1" fmla="val -40007"/>
              <a:gd name="adj2" fmla="val -94273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the act of designing the company’s offering and image so that they occupy a meaningful and distinct competitive position in the target customer’s minds.</a:t>
            </a:r>
          </a:p>
          <a:p>
            <a:pPr algn="ctr" eaLnBrk="1" hangingPunct="1">
              <a:defRPr/>
            </a:pPr>
            <a:r>
              <a:rPr lang="en-GB" sz="20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Kotler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(2003)</a:t>
            </a:r>
          </a:p>
        </p:txBody>
      </p:sp>
      <p:sp>
        <p:nvSpPr>
          <p:cNvPr id="7" name="Rounded Rectangular Callout 4">
            <a:extLst>
              <a:ext uri="{FF2B5EF4-FFF2-40B4-BE49-F238E27FC236}">
                <a16:creationId xmlns:a16="http://schemas.microsoft.com/office/drawing/2014/main" id="{1D33CAF2-2400-883C-6E38-81C1DD0868FF}"/>
              </a:ext>
            </a:extLst>
          </p:cNvPr>
          <p:cNvSpPr/>
          <p:nvPr/>
        </p:nvSpPr>
        <p:spPr>
          <a:xfrm>
            <a:off x="5588000" y="702155"/>
            <a:ext cx="6448179" cy="2616777"/>
          </a:xfrm>
          <a:prstGeom prst="wedgeRoundRectCallout">
            <a:avLst>
              <a:gd name="adj1" fmla="val 41767"/>
              <a:gd name="adj2" fmla="val 95589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the process whereby information about the organisation and its product is communicated in such a way that the object is perceived by the consumer/stakeholder to be differentiated from the competition, to occupy a particular space in the market.</a:t>
            </a:r>
          </a:p>
          <a:p>
            <a:pPr algn="ctr" eaLnBrk="1" hangingPunct="1">
              <a:defRPr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Fill (2022)</a:t>
            </a:r>
          </a:p>
        </p:txBody>
      </p:sp>
    </p:spTree>
    <p:extLst>
      <p:ext uri="{BB962C8B-B14F-4D97-AF65-F5344CB8AC3E}">
        <p14:creationId xmlns:p14="http://schemas.microsoft.com/office/powerpoint/2010/main" val="7000438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6E9DD-D153-EFC8-2B97-33F38FF7D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62407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customer’s Perception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EE6C0-E820-86CF-9CCA-38931405A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765300"/>
            <a:ext cx="6917210" cy="4368801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about how customers perceive the product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terms of product attributes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terms of the benefits it conveys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relation to competitor products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relation to substitute products</a:t>
            </a:r>
          </a:p>
          <a:p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organisation may wish to be perceived in a certain way, but if customer perceptions are different, there is a gap.</a:t>
            </a:r>
          </a:p>
          <a:p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communications can attempt to bridge that gap by changing customer perceptions.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2" descr="Perception is NOT Reality - Dr. Jim Taylor">
            <a:extLst>
              <a:ext uri="{FF2B5EF4-FFF2-40B4-BE49-F238E27FC236}">
                <a16:creationId xmlns:a16="http://schemas.microsoft.com/office/drawing/2014/main" id="{5D3A86A0-DC8F-FB03-FE10-8333795673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2148" y="1521332"/>
            <a:ext cx="3989514" cy="410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F086E4-CCB3-650F-F048-1A4905087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AC243C-EC0F-802F-23D1-563FAF80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28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4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379F7-0E9B-7F7A-F9B9-B5397B566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37010"/>
            <a:ext cx="11029616" cy="745644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Developing a Positioning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F85E7-CA20-12FE-260E-3619C215C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698372"/>
            <a:ext cx="6200607" cy="4276978"/>
          </a:xfrm>
        </p:spPr>
        <p:txBody>
          <a:bodyPr>
            <a:normAutofit lnSpcReduction="10000"/>
          </a:bodyPr>
          <a:lstStyle/>
          <a:p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Deciding what position to occupy in the market requires consideration of three variables: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customers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what attributes matter to them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competitors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a differential advantage that ideally cannot be easily matched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company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unique sustainable attributes</a:t>
            </a:r>
          </a:p>
          <a:p>
            <a:endParaRPr lang="en-GB" sz="1800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30BC1F7-FC1E-7659-DE0E-F4B0A99868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0" r="127" b="-5"/>
          <a:stretch/>
        </p:blipFill>
        <p:spPr>
          <a:xfrm>
            <a:off x="7035800" y="1181357"/>
            <a:ext cx="4707021" cy="517103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88475-C9B8-D9E9-CF83-57AB4F92A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A40FD0-4CA7-CB47-F338-E5A9D0C0C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15BC81-7BB1-F457-B689-ADF38DA23B81}"/>
              </a:ext>
            </a:extLst>
          </p:cNvPr>
          <p:cNvSpPr txBox="1"/>
          <p:nvPr/>
        </p:nvSpPr>
        <p:spPr>
          <a:xfrm>
            <a:off x="7035800" y="1143014"/>
            <a:ext cx="45750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Keys to Successful Positioning </a:t>
            </a:r>
          </a:p>
        </p:txBody>
      </p:sp>
    </p:spTree>
    <p:extLst>
      <p:ext uri="{BB962C8B-B14F-4D97-AF65-F5344CB8AC3E}">
        <p14:creationId xmlns:p14="http://schemas.microsoft.com/office/powerpoint/2010/main" val="39897766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FD44E-A21A-29ED-0E42-339AC5F9B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54787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Perceptual Map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2CAF3-7D1C-0F7B-E293-5E9855CF4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727200"/>
            <a:ext cx="6917210" cy="440690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perceptual map is a useful tool for determining the position of a brand in the marketplace</a:t>
            </a:r>
          </a:p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key steps in producing a perceptual map are: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 set of competing brands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important attributes consumers use when choosing between brands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Conduct quantitative marketing research where consumers score each brand on all key attributes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Plot brands on a two-dimensional map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 descr="Chart, scatter chart&#10;&#10;Description automatically generated">
            <a:extLst>
              <a:ext uri="{FF2B5EF4-FFF2-40B4-BE49-F238E27FC236}">
                <a16:creationId xmlns:a16="http://schemas.microsoft.com/office/drawing/2014/main" id="{769C3576-207B-51E9-F991-EB304119F6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2147" y="1727199"/>
            <a:ext cx="4149854" cy="4406901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693158-9652-5D2D-69C0-7ECB54944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AAC0-1F20-839D-314A-DF6B37ECC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30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9C98D4-EFF8-0825-6D09-8DAF831D2ABA}"/>
              </a:ext>
            </a:extLst>
          </p:cNvPr>
          <p:cNvSpPr txBox="1"/>
          <p:nvPr/>
        </p:nvSpPr>
        <p:spPr>
          <a:xfrm>
            <a:off x="8079808" y="736601"/>
            <a:ext cx="36606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2400" b="1" dirty="0">
                <a:solidFill>
                  <a:srgbClr val="7030A0"/>
                </a:solidFill>
              </a:rPr>
              <a:t>A Perceptual Map of Supermarkets</a:t>
            </a:r>
            <a:endParaRPr lang="en-US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744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4" name="Rectangle 3095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5" name="Rectangle 3097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6" name="Rectangle 3099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7" name="Rectangle 3101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118" name="Rectangle 3103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19" name="Group 3105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107" name="Rectangle 3106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20" name="Rectangle 3107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5DCE19-F290-8CAA-89C1-8ABCCB7C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878810"/>
            <a:ext cx="3412067" cy="333814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map – </a:t>
            </a:r>
            <a:r>
              <a:rPr lang="en-US" sz="3600" b="1" dirty="0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uk</a:t>
            </a:r>
            <a:r>
              <a:rPr lang="en-US" sz="3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car market</a:t>
            </a:r>
            <a:br>
              <a:rPr lang="en-US" sz="3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endParaRPr lang="en-US" sz="3600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23517-8572-57AD-F1E2-E6D82CC89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31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BF595D-DEC3-4683-F6F1-220E82BE1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3429001"/>
            <a:ext cx="3432008" cy="215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r>
              <a:rPr lang="en-US" sz="3200" kern="1200" cap="all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 you spot a gap in the market?</a:t>
            </a:r>
          </a:p>
        </p:txBody>
      </p:sp>
      <p:pic>
        <p:nvPicPr>
          <p:cNvPr id="3074" name="Picture 2" descr="stp-model-positioning-map-example">
            <a:extLst>
              <a:ext uri="{FF2B5EF4-FFF2-40B4-BE49-F238E27FC236}">
                <a16:creationId xmlns:a16="http://schemas.microsoft.com/office/drawing/2014/main" id="{5A1A945B-1970-5F92-FA9E-46979456FF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58320" y="434087"/>
            <a:ext cx="7880153" cy="595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89393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DCE19-F290-8CAA-89C1-8ABCCB7C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map – </a:t>
            </a:r>
            <a:r>
              <a:rPr lang="en-US" b="1" dirty="0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uk</a:t>
            </a: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car market</a:t>
            </a: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endParaRPr lang="en-US" sz="1500" dirty="0">
              <a:solidFill>
                <a:srgbClr val="FFFFFF"/>
              </a:solidFill>
            </a:endParaRPr>
          </a:p>
        </p:txBody>
      </p:sp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1725661B-55EB-68E2-F412-EA0A6D17A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3429000"/>
            <a:ext cx="3409782" cy="2571749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098" name="Picture 2" descr="positioning-map-gap-in-the-market-example">
            <a:extLst>
              <a:ext uri="{FF2B5EF4-FFF2-40B4-BE49-F238E27FC236}">
                <a16:creationId xmlns:a16="http://schemas.microsoft.com/office/drawing/2014/main" id="{ABBE2282-8F4D-29E3-D345-A3CE79D75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69915" y="548640"/>
            <a:ext cx="7691885" cy="567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BF595D-DEC3-4683-F6F1-220E82BE1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/>
            <a:endParaRPr lang="en-US" kern="1200" cap="all">
              <a:solidFill>
                <a:srgbClr val="FF84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23517-8572-57AD-F1E2-E6D82CC89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8400"/>
                </a:solidFill>
              </a:rPr>
              <a:pPr defTabSz="457200">
                <a:spcAft>
                  <a:spcPts val="600"/>
                </a:spcAft>
              </a:pPr>
              <a:t>32</a:t>
            </a:fld>
            <a:endParaRPr lang="en-US">
              <a:solidFill>
                <a:srgbClr val="FF84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581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98747-75C6-35A9-624B-23A046FF9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44084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2A79-43DE-28A2-9DFE-58319C080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536700"/>
            <a:ext cx="6917210" cy="4689479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Repositioning involves changing: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target markets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differential advantage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or both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first option is to keep product and target market the same, but to change the image of the product.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Some repositioning strategies involve retaining the product but changing the market segment it is aimed at.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both product and target market are changed, a company is said to be practicing ‘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tangible repositioning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 – the riskiest repositioning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  <p:pic>
        <p:nvPicPr>
          <p:cNvPr id="6" name="Picture 2" descr="14 Menu Items McDonald's Employees Won't Eat | Eat This Not That">
            <a:extLst>
              <a:ext uri="{FF2B5EF4-FFF2-40B4-BE49-F238E27FC236}">
                <a16:creationId xmlns:a16="http://schemas.microsoft.com/office/drawing/2014/main" id="{32C469A2-D7A3-9AFC-53F0-E6BFB2B6D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98402" y="2049468"/>
            <a:ext cx="4477697" cy="410637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45F76-99AB-554C-9BA5-462760DBE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80B4EE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E5DD9-0CED-4094-FDD8-B78A1889B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80B4EE"/>
                </a:solidFill>
              </a:rPr>
              <a:pPr>
                <a:spcAft>
                  <a:spcPts val="600"/>
                </a:spcAft>
              </a:pPr>
              <a:t>33</a:t>
            </a:fld>
            <a:endParaRPr lang="en-US">
              <a:solidFill>
                <a:srgbClr val="80B4EE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209C31-79B4-85E6-95DF-A14A9C14A1B6}"/>
              </a:ext>
            </a:extLst>
          </p:cNvPr>
          <p:cNvSpPr txBox="1"/>
          <p:nvPr/>
        </p:nvSpPr>
        <p:spPr>
          <a:xfrm>
            <a:off x="7721601" y="1143001"/>
            <a:ext cx="388920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have McDonald’s been trying to reposition themselves? </a:t>
            </a:r>
          </a:p>
        </p:txBody>
      </p:sp>
    </p:spTree>
    <p:extLst>
      <p:ext uri="{BB962C8B-B14F-4D97-AF65-F5344CB8AC3E}">
        <p14:creationId xmlns:p14="http://schemas.microsoft.com/office/powerpoint/2010/main" val="24979950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B3550-4B3E-DD21-B334-D84BB305E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29933"/>
          </a:xfrm>
        </p:spPr>
        <p:txBody>
          <a:bodyPr/>
          <a:lstStyle/>
          <a:p>
            <a:r>
              <a:rPr lang="en-GB" dirty="0"/>
              <a:t>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29693-778E-4F0F-D016-87328E0FD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49778"/>
            <a:ext cx="11029615" cy="4225572"/>
          </a:xfrm>
        </p:spPr>
        <p:txBody>
          <a:bodyPr/>
          <a:lstStyle/>
          <a:p>
            <a:r>
              <a:rPr lang="en-GB" sz="2800" dirty="0"/>
              <a:t>The positioning stage is where </a:t>
            </a:r>
            <a:r>
              <a:rPr lang="en-GB" sz="2800" b="1" dirty="0"/>
              <a:t>branding is a powerful tool</a:t>
            </a:r>
          </a:p>
          <a:p>
            <a:r>
              <a:rPr lang="en-GB" sz="2800" dirty="0"/>
              <a:t>Effective branding differentiates the company by: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dirty="0"/>
              <a:t>Emphasising USP</a:t>
            </a:r>
            <a:r>
              <a:rPr lang="en-GB" sz="2400" dirty="0"/>
              <a:t> (unique selling proposition) through design, story, and promise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Creating </a:t>
            </a:r>
            <a:r>
              <a:rPr lang="en-GB" sz="2400" b="1" dirty="0"/>
              <a:t>emotional connections</a:t>
            </a:r>
            <a:r>
              <a:rPr lang="en-GB" sz="2400" dirty="0"/>
              <a:t> (e.g., authenticity, nostalgia, aspiration)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Establishing </a:t>
            </a:r>
            <a:r>
              <a:rPr lang="en-GB" sz="2400" b="1" dirty="0"/>
              <a:t>visual and verbal identity</a:t>
            </a:r>
            <a:r>
              <a:rPr lang="en-GB" sz="2400" dirty="0"/>
              <a:t> that makes the brand instantly recognisable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33F1C8-2938-8359-5B79-E71799CC6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BBA2A2-1EA8-053D-685D-E1E98AE74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9220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83946-DB87-9553-391A-67361756D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65400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 of segmentation, targeting, positioning (STP)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24E46-CA8B-B1B6-501C-25BE74303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27200"/>
            <a:ext cx="11029615" cy="4248150"/>
          </a:xfrm>
        </p:spPr>
        <p:txBody>
          <a:bodyPr>
            <a:normAutofit lnSpcReduction="10000"/>
          </a:bodyPr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Enhancing a company’s competitive position</a:t>
            </a:r>
            <a:r>
              <a:rPr lang="en-US" alt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providing direction and focus for marketing strategies, including targeted advertising, new proposition development, and brand differentiation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alt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Examining and identifying market growth opportunities</a:t>
            </a:r>
            <a:r>
              <a:rPr lang="en-US" altLang="en-US" sz="24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 identification of new customers, growth segments, or proposition uses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alt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 and efficient matching of company resources </a:t>
            </a:r>
            <a:r>
              <a:rPr lang="en-US" alt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targeted market segments, promising greater return on marketing investment (ROMI)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3B1F8C-E193-3122-15B7-961D3AA4A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0826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BB8D9-5895-44C3-4D16-32F4AC245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63800"/>
          </a:xfrm>
        </p:spPr>
        <p:txBody>
          <a:bodyPr/>
          <a:lstStyle/>
          <a:p>
            <a:pPr algn="ctr"/>
            <a:r>
              <a:rPr lang="en-GB" dirty="0"/>
              <a:t>Strategic Marketing planning - impact of </a:t>
            </a:r>
            <a:r>
              <a:rPr lang="en-GB" dirty="0" err="1"/>
              <a:t>stp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E38819D-BFD7-B2CB-FC50-E499BB8A9E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3977038"/>
              </p:ext>
            </p:extLst>
          </p:nvPr>
        </p:nvGraphicFramePr>
        <p:xfrm>
          <a:off x="581192" y="1546579"/>
          <a:ext cx="11193119" cy="5068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8F4F36-F393-5673-A563-8AAB49B5F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BD15DE-FBCA-C065-27DD-1BBE05925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1000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BB8D9-5895-44C3-4D16-32F4AC245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63800"/>
          </a:xfrm>
        </p:spPr>
        <p:txBody>
          <a:bodyPr/>
          <a:lstStyle/>
          <a:p>
            <a:pPr algn="ctr"/>
            <a:r>
              <a:rPr lang="en-GB" dirty="0"/>
              <a:t>Strategic Marketing planning - impact of </a:t>
            </a:r>
            <a:r>
              <a:rPr lang="en-GB" dirty="0" err="1"/>
              <a:t>stp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417C582-DCAA-C18E-B2F0-15A82138CE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257665"/>
              </p:ext>
            </p:extLst>
          </p:nvPr>
        </p:nvGraphicFramePr>
        <p:xfrm>
          <a:off x="395112" y="1546579"/>
          <a:ext cx="11616266" cy="5068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8F4F36-F393-5673-A563-8AAB49B5F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BD15DE-FBCA-C065-27DD-1BBE05925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603795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BB8D9-5895-44C3-4D16-32F4AC245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75088"/>
          </a:xfrm>
        </p:spPr>
        <p:txBody>
          <a:bodyPr>
            <a:normAutofit/>
          </a:bodyPr>
          <a:lstStyle/>
          <a:p>
            <a:r>
              <a:rPr lang="en-GB" dirty="0"/>
              <a:t>Strategic Marketing Planning – impact of </a:t>
            </a:r>
            <a:r>
              <a:rPr lang="en-GB" dirty="0" err="1"/>
              <a:t>stp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8F4F36-F393-5673-A563-8AAB49B5F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BD15DE-FBCA-C065-27DD-1BBE05925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38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A2C4647-A53A-870D-EB59-3D1291A47F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3555064"/>
              </p:ext>
            </p:extLst>
          </p:nvPr>
        </p:nvGraphicFramePr>
        <p:xfrm>
          <a:off x="581025" y="1727201"/>
          <a:ext cx="11029950" cy="4428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33809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0B8FA-7CD8-D6CC-8FE7-93A70B773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05935-6D83-F1E4-5DD2-A58285F23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STP marketing: The Segmentation, Targeting, Positioning model (smartinsights.com)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3074EC-A408-8EA1-A61B-ACF3DC0FE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39</a:t>
            </a:fld>
            <a:endParaRPr lang="en-US" dirty="0"/>
          </a:p>
        </p:txBody>
      </p:sp>
      <p:pic>
        <p:nvPicPr>
          <p:cNvPr id="1026" name="Picture 2" descr="STP model">
            <a:extLst>
              <a:ext uri="{FF2B5EF4-FFF2-40B4-BE49-F238E27FC236}">
                <a16:creationId xmlns:a16="http://schemas.microsoft.com/office/drawing/2014/main" id="{747E3054-63B6-3738-5B62-617D517B1E0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8000"/>
            <a:ext cx="11880856" cy="1485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96070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73A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STP Marketing Explained (Segmentation, Targeting &amp; Positioning Examples)">
            <a:hlinkClick r:id="" action="ppaction://media"/>
            <a:extLst>
              <a:ext uri="{FF2B5EF4-FFF2-40B4-BE49-F238E27FC236}">
                <a16:creationId xmlns:a16="http://schemas.microsoft.com/office/drawing/2014/main" id="{E7DC119B-9F1D-84FA-8EFC-8C2549675CC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15240"/>
            <a:ext cx="12165026" cy="687324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7244FA-696B-F24A-3220-263A38CC6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94ECBC-F918-E085-17F9-B383C3313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40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645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C7187-0269-D832-6534-966E68373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7AE51-A81C-0EC5-C5C0-14D2A0C95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STP marketing: The Segmentation, Targeting, Positioning model (smartinsights.com)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https://youtu.be/nj5RuOBXdg4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Brand Positioning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8B758D-62C0-3635-0403-C6027DCE3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C1559A-8FE3-CD31-51B2-1BE219FC3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167232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2195</Words>
  <Application>Microsoft Office PowerPoint</Application>
  <PresentationFormat>Widescreen</PresentationFormat>
  <Paragraphs>304</Paragraphs>
  <Slides>41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Arial</vt:lpstr>
      <vt:lpstr>Calibri</vt:lpstr>
      <vt:lpstr>Franklin Gothic Book</vt:lpstr>
      <vt:lpstr>Franklin Gothic Demi</vt:lpstr>
      <vt:lpstr>Wingdings</vt:lpstr>
      <vt:lpstr>Wingdings 2</vt:lpstr>
      <vt:lpstr>DividendVTI</vt:lpstr>
      <vt:lpstr>MBA managing Marketing change BMMB7026</vt:lpstr>
      <vt:lpstr>Today’s lecture</vt:lpstr>
      <vt:lpstr>Segmentation</vt:lpstr>
      <vt:lpstr>How does segmentation support strategic marketing planning?</vt:lpstr>
      <vt:lpstr>Segmentation, targeting and positioning (STP) Strategy is a three-step process.</vt:lpstr>
      <vt:lpstr>The underlying Assumptions for Segmentation </vt:lpstr>
      <vt:lpstr>Benefits of market segmentation</vt:lpstr>
      <vt:lpstr>Market Segmentation selection criteria</vt:lpstr>
      <vt:lpstr>Achieving Successful market segmentation</vt:lpstr>
      <vt:lpstr>Types of Market segmentation</vt:lpstr>
      <vt:lpstr>PowerPoint Presentation</vt:lpstr>
      <vt:lpstr>PowerPoint Presentation</vt:lpstr>
      <vt:lpstr>Segmenting organisational customers / Business Markets </vt:lpstr>
      <vt:lpstr>Market segmentation – example of gymshark</vt:lpstr>
      <vt:lpstr>targeting</vt:lpstr>
      <vt:lpstr>Selecting Target Market Segments</vt:lpstr>
      <vt:lpstr>Target marketing</vt:lpstr>
      <vt:lpstr>A CUSTOMER PERSONA</vt:lpstr>
      <vt:lpstr>PowerPoint Presentation</vt:lpstr>
      <vt:lpstr>Marketing approaches for Target marketing</vt:lpstr>
      <vt:lpstr>Undifferentiated / mass marketing</vt:lpstr>
      <vt:lpstr>Differentiated / segmented market</vt:lpstr>
      <vt:lpstr>Focused / niche / concentrated marketing</vt:lpstr>
      <vt:lpstr>Customised / individual / micromarketing</vt:lpstr>
      <vt:lpstr>Have a go – target marketing exercise</vt:lpstr>
      <vt:lpstr>Have a go – target marketing exercise</vt:lpstr>
      <vt:lpstr>positioning</vt:lpstr>
      <vt:lpstr>customer’s Perception</vt:lpstr>
      <vt:lpstr>Developing a Positioning Strategy </vt:lpstr>
      <vt:lpstr>The Perceptual Map</vt:lpstr>
      <vt:lpstr>Positioning map – uk car market   </vt:lpstr>
      <vt:lpstr>Positioning map – uk car market   </vt:lpstr>
      <vt:lpstr>repositioning</vt:lpstr>
      <vt:lpstr>branding</vt:lpstr>
      <vt:lpstr>Benefits of segmentation, targeting, positioning (STP) process</vt:lpstr>
      <vt:lpstr>Strategic Marketing planning - impact of stp</vt:lpstr>
      <vt:lpstr>Strategic Marketing planning - impact of stp</vt:lpstr>
      <vt:lpstr>Strategic Marketing Planning – impact of stp</vt:lpstr>
      <vt:lpstr>PowerPoint Presentation</vt:lpstr>
      <vt:lpstr>PowerPoint Presentation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200</cp:revision>
  <dcterms:created xsi:type="dcterms:W3CDTF">2021-11-30T09:35:50Z</dcterms:created>
  <dcterms:modified xsi:type="dcterms:W3CDTF">2025-06-10T00:43:18Z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