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58"/>
  </p:notesMasterIdLst>
  <p:handoutMasterIdLst>
    <p:handoutMasterId r:id="rId59"/>
  </p:handoutMasterIdLst>
  <p:sldIdLst>
    <p:sldId id="267" r:id="rId5"/>
    <p:sldId id="325" r:id="rId6"/>
    <p:sldId id="327" r:id="rId7"/>
    <p:sldId id="278"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6" r:id="rId21"/>
    <p:sldId id="334" r:id="rId22"/>
    <p:sldId id="335" r:id="rId23"/>
    <p:sldId id="328" r:id="rId24"/>
    <p:sldId id="316" r:id="rId25"/>
    <p:sldId id="315" r:id="rId26"/>
    <p:sldId id="329" r:id="rId27"/>
    <p:sldId id="297" r:id="rId28"/>
    <p:sldId id="298" r:id="rId29"/>
    <p:sldId id="299" r:id="rId30"/>
    <p:sldId id="300" r:id="rId31"/>
    <p:sldId id="301" r:id="rId32"/>
    <p:sldId id="304" r:id="rId33"/>
    <p:sldId id="302" r:id="rId34"/>
    <p:sldId id="303" r:id="rId35"/>
    <p:sldId id="330" r:id="rId36"/>
    <p:sldId id="332" r:id="rId37"/>
    <p:sldId id="331" r:id="rId38"/>
    <p:sldId id="333" r:id="rId39"/>
    <p:sldId id="305" r:id="rId40"/>
    <p:sldId id="306" r:id="rId41"/>
    <p:sldId id="307" r:id="rId42"/>
    <p:sldId id="308" r:id="rId43"/>
    <p:sldId id="309" r:id="rId44"/>
    <p:sldId id="310" r:id="rId45"/>
    <p:sldId id="311" r:id="rId46"/>
    <p:sldId id="312" r:id="rId47"/>
    <p:sldId id="313" r:id="rId48"/>
    <p:sldId id="314" r:id="rId49"/>
    <p:sldId id="317" r:id="rId50"/>
    <p:sldId id="318" r:id="rId51"/>
    <p:sldId id="319" r:id="rId52"/>
    <p:sldId id="320" r:id="rId53"/>
    <p:sldId id="321" r:id="rId54"/>
    <p:sldId id="322" r:id="rId55"/>
    <p:sldId id="324" r:id="rId56"/>
    <p:sldId id="323" r:id="rId57"/>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8FDBD4-F904-48F3-9249-A055A334B741}" v="5" dt="2026-01-19T23:02:43.0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9" autoAdjust="0"/>
  </p:normalViewPr>
  <p:slideViewPr>
    <p:cSldViewPr>
      <p:cViewPr varScale="1">
        <p:scale>
          <a:sx n="63" d="100"/>
          <a:sy n="63" d="100"/>
        </p:scale>
        <p:origin x="796" y="22"/>
      </p:cViewPr>
      <p:guideLst>
        <p:guide pos="3839"/>
        <p:guide orient="horz" pos="216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90" d="100"/>
          <a:sy n="90" d="100"/>
        </p:scale>
        <p:origin x="377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ik Uzair Mehmood" userId="78b2cbb7-59b6-4756-8e84-aeabf50a59af" providerId="ADAL" clId="{577180A6-8732-41AE-9FD8-501714443419}"/>
    <pc:docChg chg="undo custSel addSld modSld sldOrd">
      <pc:chgData name="Malik Uzair Mehmood" userId="78b2cbb7-59b6-4756-8e84-aeabf50a59af" providerId="ADAL" clId="{577180A6-8732-41AE-9FD8-501714443419}" dt="2026-01-19T23:02:51.254" v="1105" actId="113"/>
      <pc:docMkLst>
        <pc:docMk/>
      </pc:docMkLst>
      <pc:sldChg chg="modSp new mod">
        <pc:chgData name="Malik Uzair Mehmood" userId="78b2cbb7-59b6-4756-8e84-aeabf50a59af" providerId="ADAL" clId="{577180A6-8732-41AE-9FD8-501714443419}" dt="2026-01-19T23:02:51.254" v="1105" actId="113"/>
        <pc:sldMkLst>
          <pc:docMk/>
          <pc:sldMk cId="807116049" sldId="334"/>
        </pc:sldMkLst>
        <pc:spChg chg="mod">
          <ac:chgData name="Malik Uzair Mehmood" userId="78b2cbb7-59b6-4756-8e84-aeabf50a59af" providerId="ADAL" clId="{577180A6-8732-41AE-9FD8-501714443419}" dt="2026-01-19T23:02:51.254" v="1105" actId="113"/>
          <ac:spMkLst>
            <pc:docMk/>
            <pc:sldMk cId="807116049" sldId="334"/>
            <ac:spMk id="2" creationId="{99F93347-8E18-3EEE-9007-943AD9C14E7D}"/>
          </ac:spMkLst>
        </pc:spChg>
        <pc:spChg chg="mod">
          <ac:chgData name="Malik Uzair Mehmood" userId="78b2cbb7-59b6-4756-8e84-aeabf50a59af" providerId="ADAL" clId="{577180A6-8732-41AE-9FD8-501714443419}" dt="2026-01-19T23:02:43.043" v="1104"/>
          <ac:spMkLst>
            <pc:docMk/>
            <pc:sldMk cId="807116049" sldId="334"/>
            <ac:spMk id="3" creationId="{A229B2AE-6DE0-BD21-485E-F1AE8F8AA6C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7484491C-6CA6-451B-A0B4-28BD116BFE54}" type="datetime1">
              <a:rPr lang="en-GB" smtClean="0"/>
              <a:t>14/09/2026</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01114579-D02A-4B51-B5DF-8EC449F77AC7}" type="slidenum">
              <a:rPr lang="en-GB" smtClean="0"/>
              <a:t>‹#›</a:t>
            </a:fld>
            <a:endParaRPr lang="en-GB" dirty="0"/>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8F6F76-2CD9-4904-9436-1C9E7A6D9271}" type="datetime1">
              <a:rPr lang="en-GB" noProof="0" smtClean="0"/>
              <a:pPr/>
              <a:t>14/09/2026</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C6074690-7256-4BB9-AC0F-97AEAE8CDEC2}" type="slidenum">
              <a:rPr lang="en-GB" noProof="0" smtClean="0"/>
              <a:t>‹#›</a:t>
            </a:fld>
            <a:endParaRPr lang="en-GB" noProof="0" dirty="0"/>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1</a:t>
            </a:fld>
            <a:endParaRPr lang="en-GB" dirty="0"/>
          </a:p>
        </p:txBody>
      </p:sp>
    </p:spTree>
    <p:extLst>
      <p:ext uri="{BB962C8B-B14F-4D97-AF65-F5344CB8AC3E}">
        <p14:creationId xmlns:p14="http://schemas.microsoft.com/office/powerpoint/2010/main" val="1561433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C6074690-7256-4BB9-AC0F-97AEAE8CDEC2}" type="slidenum">
              <a:rPr lang="en-GB" smtClean="0"/>
              <a:t>4</a:t>
            </a:fld>
            <a:endParaRPr lang="en-GB" dirty="0"/>
          </a:p>
        </p:txBody>
      </p:sp>
    </p:spTree>
    <p:extLst>
      <p:ext uri="{BB962C8B-B14F-4D97-AF65-F5344CB8AC3E}">
        <p14:creationId xmlns:p14="http://schemas.microsoft.com/office/powerpoint/2010/main" val="2236455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57A92F-1929-4E18-0BB6-23F92D0671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B17A2E-B3BD-7BEE-A50C-055A3104A3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AEA728-C2EC-3654-6B6E-A971043964B9}"/>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9DDDDC06-D708-B176-B597-FA96E494E48A}"/>
              </a:ext>
            </a:extLst>
          </p:cNvPr>
          <p:cNvSpPr>
            <a:spLocks noGrp="1"/>
          </p:cNvSpPr>
          <p:nvPr>
            <p:ph type="sldNum" sz="quarter" idx="11"/>
          </p:nvPr>
        </p:nvSpPr>
        <p:spPr/>
        <p:txBody>
          <a:bodyPr/>
          <a:lstStyle/>
          <a:p>
            <a:pPr rtl="0"/>
            <a:fld id="{C6074690-7256-4BB9-AC0F-97AEAE8CDEC2}" type="slidenum">
              <a:rPr lang="en-GB" smtClean="0"/>
              <a:t>5</a:t>
            </a:fld>
            <a:endParaRPr lang="en-GB" dirty="0"/>
          </a:p>
        </p:txBody>
      </p:sp>
    </p:spTree>
    <p:extLst>
      <p:ext uri="{BB962C8B-B14F-4D97-AF65-F5344CB8AC3E}">
        <p14:creationId xmlns:p14="http://schemas.microsoft.com/office/powerpoint/2010/main" val="3196489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70D3B-3F0F-8D1F-6ECC-4EFBB6A22B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A7C41B-E1CC-C164-CAA2-3760079E06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24C974-96DD-78E5-D8DF-51C98546520E}"/>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28FE217B-FDAD-BD7B-7F1A-43D6BD8E906C}"/>
              </a:ext>
            </a:extLst>
          </p:cNvPr>
          <p:cNvSpPr>
            <a:spLocks noGrp="1"/>
          </p:cNvSpPr>
          <p:nvPr>
            <p:ph type="sldNum" sz="quarter" idx="11"/>
          </p:nvPr>
        </p:nvSpPr>
        <p:spPr/>
        <p:txBody>
          <a:bodyPr/>
          <a:lstStyle/>
          <a:p>
            <a:pPr rtl="0"/>
            <a:fld id="{C6074690-7256-4BB9-AC0F-97AEAE8CDEC2}" type="slidenum">
              <a:rPr lang="en-GB" smtClean="0"/>
              <a:t>6</a:t>
            </a:fld>
            <a:endParaRPr lang="en-GB" dirty="0"/>
          </a:p>
        </p:txBody>
      </p:sp>
    </p:spTree>
    <p:extLst>
      <p:ext uri="{BB962C8B-B14F-4D97-AF65-F5344CB8AC3E}">
        <p14:creationId xmlns:p14="http://schemas.microsoft.com/office/powerpoint/2010/main" val="3087655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28A8D9-3F31-2F92-4BA3-E1E1B4FC74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8AAAC6-6760-0D50-C757-3BAD01AE7C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C0CF1F-F9E5-1978-F9AD-1BF81CF41DA0}"/>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CB85F28C-0A14-4095-D0DE-74250523C1FA}"/>
              </a:ext>
            </a:extLst>
          </p:cNvPr>
          <p:cNvSpPr>
            <a:spLocks noGrp="1"/>
          </p:cNvSpPr>
          <p:nvPr>
            <p:ph type="sldNum" sz="quarter" idx="11"/>
          </p:nvPr>
        </p:nvSpPr>
        <p:spPr/>
        <p:txBody>
          <a:bodyPr/>
          <a:lstStyle/>
          <a:p>
            <a:pPr rtl="0"/>
            <a:fld id="{C6074690-7256-4BB9-AC0F-97AEAE8CDEC2}" type="slidenum">
              <a:rPr lang="en-GB" smtClean="0"/>
              <a:t>7</a:t>
            </a:fld>
            <a:endParaRPr lang="en-GB" dirty="0"/>
          </a:p>
        </p:txBody>
      </p:sp>
    </p:spTree>
    <p:extLst>
      <p:ext uri="{BB962C8B-B14F-4D97-AF65-F5344CB8AC3E}">
        <p14:creationId xmlns:p14="http://schemas.microsoft.com/office/powerpoint/2010/main" val="3217257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99CB4-ADEC-DA27-717F-F2762D6DD7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7508AD-77DF-0D6C-A08C-E983B77980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E7E5EB-FF09-460E-4FBE-C0AEAEE2767A}"/>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FDE50607-E1D5-9E9A-18F6-9AD62423E1AA}"/>
              </a:ext>
            </a:extLst>
          </p:cNvPr>
          <p:cNvSpPr>
            <a:spLocks noGrp="1"/>
          </p:cNvSpPr>
          <p:nvPr>
            <p:ph type="sldNum" sz="quarter" idx="11"/>
          </p:nvPr>
        </p:nvSpPr>
        <p:spPr/>
        <p:txBody>
          <a:bodyPr/>
          <a:lstStyle/>
          <a:p>
            <a:pPr rtl="0"/>
            <a:fld id="{C6074690-7256-4BB9-AC0F-97AEAE8CDEC2}" type="slidenum">
              <a:rPr lang="en-GB" smtClean="0"/>
              <a:t>8</a:t>
            </a:fld>
            <a:endParaRPr lang="en-GB" dirty="0"/>
          </a:p>
        </p:txBody>
      </p:sp>
    </p:spTree>
    <p:extLst>
      <p:ext uri="{BB962C8B-B14F-4D97-AF65-F5344CB8AC3E}">
        <p14:creationId xmlns:p14="http://schemas.microsoft.com/office/powerpoint/2010/main" val="1756810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111D5-0DF8-53E2-0C1F-FBA25B6CB6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C179E7-DEF5-DE2E-EDEE-9CDD35D19D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88ED13-00C8-1AC8-19AD-670A4826D94D}"/>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6DF2594B-C527-C879-C6ED-AADB8F1336AD}"/>
              </a:ext>
            </a:extLst>
          </p:cNvPr>
          <p:cNvSpPr>
            <a:spLocks noGrp="1"/>
          </p:cNvSpPr>
          <p:nvPr>
            <p:ph type="sldNum" sz="quarter" idx="11"/>
          </p:nvPr>
        </p:nvSpPr>
        <p:spPr/>
        <p:txBody>
          <a:bodyPr/>
          <a:lstStyle/>
          <a:p>
            <a:pPr rtl="0"/>
            <a:fld id="{C6074690-7256-4BB9-AC0F-97AEAE8CDEC2}" type="slidenum">
              <a:rPr lang="en-GB" smtClean="0"/>
              <a:t>9</a:t>
            </a:fld>
            <a:endParaRPr lang="en-GB" dirty="0"/>
          </a:p>
        </p:txBody>
      </p:sp>
    </p:spTree>
    <p:extLst>
      <p:ext uri="{BB962C8B-B14F-4D97-AF65-F5344CB8AC3E}">
        <p14:creationId xmlns:p14="http://schemas.microsoft.com/office/powerpoint/2010/main" val="129084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EA9EA-5F04-6D54-6A16-F7612A9E9F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37D8B8-2F4E-564C-FF1A-DF28AA5052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51938C-33FC-1CED-D511-E1BAAEF8416D}"/>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8C05A8D4-D6B1-6A19-2C00-1B9C0D515570}"/>
              </a:ext>
            </a:extLst>
          </p:cNvPr>
          <p:cNvSpPr>
            <a:spLocks noGrp="1"/>
          </p:cNvSpPr>
          <p:nvPr>
            <p:ph type="sldNum" sz="quarter" idx="11"/>
          </p:nvPr>
        </p:nvSpPr>
        <p:spPr/>
        <p:txBody>
          <a:bodyPr/>
          <a:lstStyle/>
          <a:p>
            <a:pPr rtl="0"/>
            <a:fld id="{C6074690-7256-4BB9-AC0F-97AEAE8CDEC2}" type="slidenum">
              <a:rPr lang="en-GB" smtClean="0"/>
              <a:t>10</a:t>
            </a:fld>
            <a:endParaRPr lang="en-GB" dirty="0"/>
          </a:p>
        </p:txBody>
      </p:sp>
    </p:spTree>
    <p:extLst>
      <p:ext uri="{BB962C8B-B14F-4D97-AF65-F5344CB8AC3E}">
        <p14:creationId xmlns:p14="http://schemas.microsoft.com/office/powerpoint/2010/main" val="3627110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355B2-E1D1-5692-D89C-5A09D4ACA9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9E99EA-42A7-897C-5496-791826A285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AB8416-2F1E-CEC3-94EF-B3C0304338D9}"/>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2BF4BC5B-E944-DEE9-78AD-F2C6E5CDF0DB}"/>
              </a:ext>
            </a:extLst>
          </p:cNvPr>
          <p:cNvSpPr>
            <a:spLocks noGrp="1"/>
          </p:cNvSpPr>
          <p:nvPr>
            <p:ph type="sldNum" sz="quarter" idx="11"/>
          </p:nvPr>
        </p:nvSpPr>
        <p:spPr/>
        <p:txBody>
          <a:bodyPr/>
          <a:lstStyle/>
          <a:p>
            <a:pPr rtl="0"/>
            <a:fld id="{C6074690-7256-4BB9-AC0F-97AEAE8CDEC2}" type="slidenum">
              <a:rPr lang="en-GB" smtClean="0"/>
              <a:t>11</a:t>
            </a:fld>
            <a:endParaRPr lang="en-GB" dirty="0"/>
          </a:p>
        </p:txBody>
      </p:sp>
    </p:spTree>
    <p:extLst>
      <p:ext uri="{BB962C8B-B14F-4D97-AF65-F5344CB8AC3E}">
        <p14:creationId xmlns:p14="http://schemas.microsoft.com/office/powerpoint/2010/main" val="1282981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77064-617D-F986-D058-BB3E42855C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39F448-AF3E-FA4F-C551-96F4015837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3E4708-757B-BB24-E2D9-920E37074804}"/>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EF3049D6-C57B-A40C-33B9-FD83353AAA12}"/>
              </a:ext>
            </a:extLst>
          </p:cNvPr>
          <p:cNvSpPr>
            <a:spLocks noGrp="1"/>
          </p:cNvSpPr>
          <p:nvPr>
            <p:ph type="sldNum" sz="quarter" idx="11"/>
          </p:nvPr>
        </p:nvSpPr>
        <p:spPr/>
        <p:txBody>
          <a:bodyPr/>
          <a:lstStyle/>
          <a:p>
            <a:pPr rtl="0"/>
            <a:fld id="{C6074690-7256-4BB9-AC0F-97AEAE8CDEC2}" type="slidenum">
              <a:rPr lang="en-GB" smtClean="0"/>
              <a:t>12</a:t>
            </a:fld>
            <a:endParaRPr lang="en-GB" dirty="0"/>
          </a:p>
        </p:txBody>
      </p:sp>
    </p:spTree>
    <p:extLst>
      <p:ext uri="{BB962C8B-B14F-4D97-AF65-F5344CB8AC3E}">
        <p14:creationId xmlns:p14="http://schemas.microsoft.com/office/powerpoint/2010/main" val="2361644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F1CD8-2D4E-775C-4248-93E1B5FA9B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A197A3-6A8F-1C1C-300C-EE45C0EDBD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FB9474-FB25-3D07-C497-D74CCAC3F161}"/>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67846F7A-C7F1-16AB-F5E3-F7B49E4691B0}"/>
              </a:ext>
            </a:extLst>
          </p:cNvPr>
          <p:cNvSpPr>
            <a:spLocks noGrp="1"/>
          </p:cNvSpPr>
          <p:nvPr>
            <p:ph type="sldNum" sz="quarter" idx="11"/>
          </p:nvPr>
        </p:nvSpPr>
        <p:spPr/>
        <p:txBody>
          <a:bodyPr/>
          <a:lstStyle/>
          <a:p>
            <a:pPr rtl="0"/>
            <a:fld id="{C6074690-7256-4BB9-AC0F-97AEAE8CDEC2}" type="slidenum">
              <a:rPr lang="en-GB" smtClean="0"/>
              <a:t>13</a:t>
            </a:fld>
            <a:endParaRPr lang="en-GB" dirty="0"/>
          </a:p>
        </p:txBody>
      </p:sp>
    </p:spTree>
    <p:extLst>
      <p:ext uri="{BB962C8B-B14F-4D97-AF65-F5344CB8AC3E}">
        <p14:creationId xmlns:p14="http://schemas.microsoft.com/office/powerpoint/2010/main" val="448140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49FA8-354F-7B7E-FE68-C27D0136C6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E5ACFE-C533-9B41-B65B-E6A121D5F9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CB662B-D387-04CD-CB39-CD58722517A2}"/>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C410EAB7-6746-7CF9-7A0C-E2791E61EACF}"/>
              </a:ext>
            </a:extLst>
          </p:cNvPr>
          <p:cNvSpPr>
            <a:spLocks noGrp="1"/>
          </p:cNvSpPr>
          <p:nvPr>
            <p:ph type="sldNum" sz="quarter" idx="11"/>
          </p:nvPr>
        </p:nvSpPr>
        <p:spPr/>
        <p:txBody>
          <a:bodyPr/>
          <a:lstStyle/>
          <a:p>
            <a:pPr rtl="0"/>
            <a:fld id="{C6074690-7256-4BB9-AC0F-97AEAE8CDEC2}" type="slidenum">
              <a:rPr lang="en-GB" smtClean="0"/>
              <a:t>14</a:t>
            </a:fld>
            <a:endParaRPr lang="en-GB" dirty="0"/>
          </a:p>
        </p:txBody>
      </p:sp>
    </p:spTree>
    <p:extLst>
      <p:ext uri="{BB962C8B-B14F-4D97-AF65-F5344CB8AC3E}">
        <p14:creationId xmlns:p14="http://schemas.microsoft.com/office/powerpoint/2010/main" val="31400044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DA7C29-0A36-DFE2-1798-9573F4AD2B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8EEDF8-C112-B02B-A7DD-4C0067ED1A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77D721-8C82-745D-7D6C-7C8AAF98F629}"/>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27F0898A-D3A6-8B23-4127-AB5F9AA93B9E}"/>
              </a:ext>
            </a:extLst>
          </p:cNvPr>
          <p:cNvSpPr>
            <a:spLocks noGrp="1"/>
          </p:cNvSpPr>
          <p:nvPr>
            <p:ph type="sldNum" sz="quarter" idx="11"/>
          </p:nvPr>
        </p:nvSpPr>
        <p:spPr/>
        <p:txBody>
          <a:bodyPr/>
          <a:lstStyle/>
          <a:p>
            <a:pPr rtl="0"/>
            <a:fld id="{C6074690-7256-4BB9-AC0F-97AEAE8CDEC2}" type="slidenum">
              <a:rPr lang="en-GB" smtClean="0"/>
              <a:t>15</a:t>
            </a:fld>
            <a:endParaRPr lang="en-GB" dirty="0"/>
          </a:p>
        </p:txBody>
      </p:sp>
    </p:spTree>
    <p:extLst>
      <p:ext uri="{BB962C8B-B14F-4D97-AF65-F5344CB8AC3E}">
        <p14:creationId xmlns:p14="http://schemas.microsoft.com/office/powerpoint/2010/main" val="27480296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89D74D-0032-7CE2-7CA6-52A1C70E96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1751AA-3CF3-AA05-CCEB-29B6DF34E4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8CBF9A-DE72-3104-D26F-360A117B47EC}"/>
              </a:ext>
            </a:extLst>
          </p:cNvPr>
          <p:cNvSpPr>
            <a:spLocks noGrp="1"/>
          </p:cNvSpPr>
          <p:nvPr>
            <p:ph type="body" idx="1"/>
          </p:nvPr>
        </p:nvSpPr>
        <p:spPr/>
        <p:txBody>
          <a:bodyPr/>
          <a:lstStyle/>
          <a:p>
            <a:endParaRPr lang="en-GB" dirty="0"/>
          </a:p>
        </p:txBody>
      </p:sp>
      <p:sp>
        <p:nvSpPr>
          <p:cNvPr id="5" name="Slide Number Placeholder 3">
            <a:extLst>
              <a:ext uri="{FF2B5EF4-FFF2-40B4-BE49-F238E27FC236}">
                <a16:creationId xmlns:a16="http://schemas.microsoft.com/office/drawing/2014/main" id="{343BF3B8-09F7-CB7F-36AC-9C377DBA80F5}"/>
              </a:ext>
            </a:extLst>
          </p:cNvPr>
          <p:cNvSpPr>
            <a:spLocks noGrp="1"/>
          </p:cNvSpPr>
          <p:nvPr>
            <p:ph type="sldNum" sz="quarter" idx="11"/>
          </p:nvPr>
        </p:nvSpPr>
        <p:spPr/>
        <p:txBody>
          <a:bodyPr/>
          <a:lstStyle/>
          <a:p>
            <a:pPr rtl="0"/>
            <a:fld id="{C6074690-7256-4BB9-AC0F-97AEAE8CDEC2}" type="slidenum">
              <a:rPr lang="en-GB" smtClean="0"/>
              <a:t>16</a:t>
            </a:fld>
            <a:endParaRPr lang="en-GB" dirty="0"/>
          </a:p>
        </p:txBody>
      </p:sp>
    </p:spTree>
    <p:extLst>
      <p:ext uri="{BB962C8B-B14F-4D97-AF65-F5344CB8AC3E}">
        <p14:creationId xmlns:p14="http://schemas.microsoft.com/office/powerpoint/2010/main" val="518106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668F6F76-2CD9-4904-9436-1C9E7A6D9271}" type="datetime1">
              <a:rPr lang="en-GB" noProof="0" smtClean="0"/>
              <a:pPr/>
              <a:t>14/09/2026</a:t>
            </a:fld>
            <a:endParaRPr lang="en-GB" noProof="0" dirty="0"/>
          </a:p>
        </p:txBody>
      </p:sp>
      <p:sp>
        <p:nvSpPr>
          <p:cNvPr id="5" name="Slide Number Placeholder 4"/>
          <p:cNvSpPr>
            <a:spLocks noGrp="1"/>
          </p:cNvSpPr>
          <p:nvPr>
            <p:ph type="sldNum" sz="quarter" idx="5"/>
          </p:nvPr>
        </p:nvSpPr>
        <p:spPr/>
        <p:txBody>
          <a:bodyPr/>
          <a:lstStyle/>
          <a:p>
            <a:pPr rtl="0"/>
            <a:fld id="{C6074690-7256-4BB9-AC0F-97AEAE8CDEC2}" type="slidenum">
              <a:rPr lang="en-GB" noProof="0" smtClean="0"/>
              <a:t>23</a:t>
            </a:fld>
            <a:endParaRPr lang="en-GB" noProof="0" dirty="0"/>
          </a:p>
        </p:txBody>
      </p:sp>
    </p:spTree>
    <p:extLst>
      <p:ext uri="{BB962C8B-B14F-4D97-AF65-F5344CB8AC3E}">
        <p14:creationId xmlns:p14="http://schemas.microsoft.com/office/powerpoint/2010/main" val="466553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376792" y="1905003"/>
            <a:ext cx="9435241" cy="1625599"/>
          </a:xfrm>
        </p:spPr>
        <p:txBody>
          <a:bodyPr rtlCol="0">
            <a:normAutofit/>
          </a:bodyPr>
          <a:lstStyle>
            <a:lvl1pPr algn="ctr">
              <a:lnSpc>
                <a:spcPct val="90000"/>
              </a:lnSpc>
              <a:defRPr sz="4800">
                <a:solidFill>
                  <a:schemeClr val="tx2"/>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382103" y="3657123"/>
            <a:ext cx="9429931" cy="991077"/>
          </a:xfrm>
        </p:spPr>
        <p:txBody>
          <a:bodyPr rtlCol="0">
            <a:normAutofit/>
          </a:bodyPr>
          <a:lstStyle>
            <a:lvl1pPr marL="0" indent="0" algn="ctr">
              <a:spcBef>
                <a:spcPts val="0"/>
              </a:spcBef>
              <a:buNone/>
              <a:defRPr sz="2000" cap="all"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endParaRPr lang="en-GB" noProof="0" dirty="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dirty="0"/>
          </a:p>
        </p:txBody>
      </p:sp>
      <p:sp>
        <p:nvSpPr>
          <p:cNvPr id="4" name="Date Placeholder 3"/>
          <p:cNvSpPr>
            <a:spLocks noGrp="1"/>
          </p:cNvSpPr>
          <p:nvPr>
            <p:ph type="dt" sz="half" idx="10"/>
          </p:nvPr>
        </p:nvSpPr>
        <p:spPr/>
        <p:txBody>
          <a:bodyPr rtlCol="0"/>
          <a:lstStyle>
            <a:lvl1pPr>
              <a:defRPr>
                <a:solidFill>
                  <a:schemeClr val="tx2"/>
                </a:solidFill>
              </a:defRPr>
            </a:lvl1pPr>
          </a:lstStyle>
          <a:p>
            <a:fld id="{BEA59DF3-6975-42C9-B6EF-B90AF62E0071}" type="datetime1">
              <a:rPr lang="en-GB" noProof="0" smtClean="0"/>
              <a:pPr/>
              <a:t>14/09/2026</a:t>
            </a:fld>
            <a:endParaRPr lang="en-GB" noProof="0" dirty="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DF28FB93-0A08-4E7D-8E63-9EFA29F1E093}" type="slidenum">
              <a:rPr lang="en-GB" noProof="0" smtClean="0"/>
              <a:pPr/>
              <a:t>‹#›</a:t>
            </a:fld>
            <a:endParaRPr lang="en-GB" noProof="0" dirty="0"/>
          </a:p>
        </p:txBody>
      </p:sp>
      <p:grpSp>
        <p:nvGrpSpPr>
          <p:cNvPr id="7" name="Group 6"/>
          <p:cNvGrpSpPr/>
          <p:nvPr/>
        </p:nvGrpSpPr>
        <p:grpSpPr>
          <a:xfrm>
            <a:off x="1218882" y="1600200"/>
            <a:ext cx="9739746" cy="73152"/>
            <a:chOff x="914400" y="1200150"/>
            <a:chExt cx="7306712" cy="54864"/>
          </a:xfrm>
        </p:grpSpPr>
        <p:sp>
          <p:nvSpPr>
            <p:cNvPr id="8" name="Oval 7"/>
            <p:cNvSpPr/>
            <p:nvPr/>
          </p:nvSpPr>
          <p:spPr>
            <a:xfrm>
              <a:off x="8166248"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Oval 8"/>
            <p:cNvSpPr/>
            <p:nvPr/>
          </p:nvSpPr>
          <p:spPr>
            <a:xfrm>
              <a:off x="914400"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0" name="Group 9"/>
            <p:cNvGrpSpPr/>
            <p:nvPr/>
          </p:nvGrpSpPr>
          <p:grpSpPr>
            <a:xfrm>
              <a:off x="1036847" y="1207626"/>
              <a:ext cx="7074290" cy="38998"/>
              <a:chOff x="2141408" y="1752956"/>
              <a:chExt cx="7315200" cy="38998"/>
            </a:xfrm>
            <a:solidFill>
              <a:schemeClr val="tx2"/>
            </a:solidFill>
          </p:grpSpPr>
          <p:cxnSp>
            <p:nvCxnSpPr>
              <p:cNvPr id="11" name="Straight Connector 10"/>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grpSp>
        <p:nvGrpSpPr>
          <p:cNvPr id="13" name="Group 12"/>
          <p:cNvGrpSpPr/>
          <p:nvPr/>
        </p:nvGrpSpPr>
        <p:grpSpPr>
          <a:xfrm>
            <a:off x="1218882" y="4851400"/>
            <a:ext cx="9739746" cy="73152"/>
            <a:chOff x="914400" y="3638550"/>
            <a:chExt cx="7306712" cy="54864"/>
          </a:xfrm>
        </p:grpSpPr>
        <p:sp>
          <p:nvSpPr>
            <p:cNvPr id="14" name="Oval 13"/>
            <p:cNvSpPr/>
            <p:nvPr/>
          </p:nvSpPr>
          <p:spPr>
            <a:xfrm>
              <a:off x="8166248"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Oval 14"/>
            <p:cNvSpPr/>
            <p:nvPr/>
          </p:nvSpPr>
          <p:spPr>
            <a:xfrm>
              <a:off x="914400"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16" name="Group 15"/>
            <p:cNvGrpSpPr/>
            <p:nvPr/>
          </p:nvGrpSpPr>
          <p:grpSpPr>
            <a:xfrm>
              <a:off x="1036847" y="3646026"/>
              <a:ext cx="7074290" cy="38998"/>
              <a:chOff x="2141408" y="1752956"/>
              <a:chExt cx="7315200" cy="38998"/>
            </a:xfrm>
            <a:solidFill>
              <a:schemeClr val="tx2"/>
            </a:solidFill>
          </p:grpSpPr>
          <p:cxnSp>
            <p:nvCxnSpPr>
              <p:cNvPr id="17" name="Straight Connector 16"/>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743764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vl6pPr>
              <a:defRPr/>
            </a:lvl6pPr>
            <a:lvl7pPr>
              <a:defRPr/>
            </a:lvl7pPr>
            <a:lvl8pPr>
              <a:defRPr/>
            </a:lvl8pPr>
            <a:lvl9pPr>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33F00B9F-29E7-4642-874A-713277EC5F9A}" type="datetime1">
              <a:rPr lang="en-GB" noProof="0" smtClean="0"/>
              <a:pPr/>
              <a:t>14/09/2026</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499062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22030" y="990599"/>
            <a:ext cx="9344765" cy="2235203"/>
          </a:xfrm>
        </p:spPr>
        <p:txBody>
          <a:bodyPr rtlCol="0" anchor="b">
            <a:normAutofit/>
          </a:bodyPr>
          <a:lstStyle>
            <a:lvl1pPr algn="ctr">
              <a:lnSpc>
                <a:spcPct val="90000"/>
              </a:lnSpc>
              <a:defRPr sz="4800" b="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422030" y="3733800"/>
            <a:ext cx="9344765" cy="1219200"/>
          </a:xfrm>
        </p:spPr>
        <p:txBody>
          <a:bodyPr rtlCol="0"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C0D0A5DE-8B7A-40BE-86F8-6D153B8477E0}" type="datetime1">
              <a:rPr lang="en-GB" noProof="0" smtClean="0"/>
              <a:pPr/>
              <a:t>14/09/2026</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grpSp>
        <p:nvGrpSpPr>
          <p:cNvPr id="13" name="Group 12"/>
          <p:cNvGrpSpPr/>
          <p:nvPr/>
        </p:nvGrpSpPr>
        <p:grpSpPr>
          <a:xfrm>
            <a:off x="3273781" y="3475736"/>
            <a:ext cx="5641265" cy="54864"/>
            <a:chOff x="2455975" y="2588441"/>
            <a:chExt cx="4232051" cy="41148"/>
          </a:xfrm>
        </p:grpSpPr>
        <p:sp>
          <p:nvSpPr>
            <p:cNvPr id="14" name="Oval 13"/>
            <p:cNvSpPr/>
            <p:nvPr/>
          </p:nvSpPr>
          <p:spPr>
            <a:xfrm>
              <a:off x="6642306"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 lastClr="FFFFFF"/>
                </a:solidFill>
                <a:effectLst/>
                <a:uLnTx/>
                <a:uFillTx/>
                <a:latin typeface="Constantia"/>
                <a:ea typeface="+mn-ea"/>
                <a:cs typeface="+mn-cs"/>
              </a:endParaRPr>
            </a:p>
          </p:txBody>
        </p:sp>
        <p:sp>
          <p:nvSpPr>
            <p:cNvPr id="15" name="Oval 14"/>
            <p:cNvSpPr/>
            <p:nvPr/>
          </p:nvSpPr>
          <p:spPr>
            <a:xfrm>
              <a:off x="2455975"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 lastClr="FFFFFF"/>
                </a:solidFill>
                <a:effectLst/>
                <a:uLnTx/>
                <a:uFillTx/>
                <a:latin typeface="Constantia"/>
                <a:ea typeface="+mn-ea"/>
                <a:cs typeface="+mn-cs"/>
              </a:endParaRPr>
            </a:p>
          </p:txBody>
        </p:sp>
        <p:grpSp>
          <p:nvGrpSpPr>
            <p:cNvPr id="16" name="Group 15"/>
            <p:cNvGrpSpPr/>
            <p:nvPr/>
          </p:nvGrpSpPr>
          <p:grpSpPr>
            <a:xfrm>
              <a:off x="2563229" y="2594391"/>
              <a:ext cx="4023360" cy="29249"/>
              <a:chOff x="2550323" y="3458731"/>
              <a:chExt cx="4023360" cy="38998"/>
            </a:xfrm>
          </p:grpSpPr>
          <p:cxnSp>
            <p:nvCxnSpPr>
              <p:cNvPr id="17" name="Straight Connector 16"/>
              <p:cNvCxnSpPr/>
              <p:nvPr/>
            </p:nvCxnSpPr>
            <p:spPr>
              <a:xfrm>
                <a:off x="2550323" y="3458731"/>
                <a:ext cx="4023360" cy="0"/>
              </a:xfrm>
              <a:prstGeom prst="line">
                <a:avLst/>
              </a:prstGeom>
              <a:noFill/>
              <a:ln w="12700" cap="flat" cmpd="sng" algn="ctr">
                <a:solidFill>
                  <a:schemeClr val="tx1"/>
                </a:solidFill>
                <a:prstDash val="solid"/>
              </a:ln>
              <a:effectLst/>
            </p:spPr>
          </p:cxnSp>
          <p:cxnSp>
            <p:nvCxnSpPr>
              <p:cNvPr id="18" name="Straight Connector 17"/>
              <p:cNvCxnSpPr/>
              <p:nvPr/>
            </p:nvCxnSpPr>
            <p:spPr>
              <a:xfrm>
                <a:off x="2550323" y="3497729"/>
                <a:ext cx="4023360" cy="0"/>
              </a:xfrm>
              <a:prstGeom prst="line">
                <a:avLst/>
              </a:prstGeom>
              <a:noFill/>
              <a:ln w="12700" cap="flat" cmpd="sng" algn="ctr">
                <a:solidFill>
                  <a:schemeClr val="tx1"/>
                </a:solidFill>
                <a:prstDash val="solid"/>
              </a:ln>
              <a:effectLst/>
            </p:spPr>
          </p:cxnSp>
        </p:grpSp>
      </p:grpSp>
    </p:spTree>
    <p:extLst>
      <p:ext uri="{BB962C8B-B14F-4D97-AF65-F5344CB8AC3E}">
        <p14:creationId xmlns:p14="http://schemas.microsoft.com/office/powerpoint/2010/main" val="5526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218883" y="1803400"/>
            <a:ext cx="4773956" cy="4267200"/>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195986" y="1803400"/>
            <a:ext cx="4773956" cy="4267200"/>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baseline="0"/>
            </a:lvl8pPr>
            <a:lvl9pPr>
              <a:defRPr sz="18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EA2B4749-95BA-4325-87ED-A1A32E3C2257}" type="datetime1">
              <a:rPr lang="en-GB" noProof="0" smtClean="0"/>
              <a:pPr/>
              <a:t>14/09/2026</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86077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22945" y="1803400"/>
            <a:ext cx="4769806" cy="711200"/>
          </a:xfrm>
        </p:spPr>
        <p:txBody>
          <a:bodyPr rtlCol="0"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218883" y="2514600"/>
            <a:ext cx="4773956" cy="3556000"/>
          </a:xfrm>
        </p:spPr>
        <p:txBody>
          <a:bodyPr rtlCol="0">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200049" y="1803400"/>
            <a:ext cx="4769806" cy="711200"/>
          </a:xfrm>
        </p:spPr>
        <p:txBody>
          <a:bodyPr rtlCol="0"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95986" y="2514600"/>
            <a:ext cx="4773956" cy="3556000"/>
          </a:xfrm>
        </p:spPr>
        <p:txBody>
          <a:bodyPr rtlCol="0">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7" name="Date Placeholder 6"/>
          <p:cNvSpPr>
            <a:spLocks noGrp="1"/>
          </p:cNvSpPr>
          <p:nvPr>
            <p:ph type="dt" sz="half" idx="10"/>
          </p:nvPr>
        </p:nvSpPr>
        <p:spPr/>
        <p:txBody>
          <a:bodyPr rtlCol="0"/>
          <a:lstStyle>
            <a:lvl1pPr>
              <a:defRPr/>
            </a:lvl1pPr>
          </a:lstStyle>
          <a:p>
            <a:fld id="{83CFC247-4D50-4E4C-B7D2-0AB6D50D7249}" type="datetime1">
              <a:rPr lang="en-GB" noProof="0" smtClean="0"/>
              <a:pPr/>
              <a:t>14/09/2026</a:t>
            </a:fld>
            <a:endParaRPr lang="en-GB" noProof="0" dirty="0"/>
          </a:p>
        </p:txBody>
      </p:sp>
      <p:sp>
        <p:nvSpPr>
          <p:cNvPr id="9" name="Slide Number Placeholder 8"/>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742583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3" name="Date Placeholder 2"/>
          <p:cNvSpPr>
            <a:spLocks noGrp="1"/>
          </p:cNvSpPr>
          <p:nvPr>
            <p:ph type="dt" sz="half" idx="10"/>
          </p:nvPr>
        </p:nvSpPr>
        <p:spPr/>
        <p:txBody>
          <a:bodyPr rtlCol="0"/>
          <a:lstStyle>
            <a:lvl1pPr>
              <a:defRPr/>
            </a:lvl1pPr>
          </a:lstStyle>
          <a:p>
            <a:fld id="{4EF4CC0B-F5A1-4021-9B3F-A50F3C9F0FF5}" type="datetime1">
              <a:rPr lang="en-GB" noProof="0" smtClean="0"/>
              <a:pPr/>
              <a:t>14/09/2026</a:t>
            </a:fld>
            <a:endParaRPr lang="en-GB" noProof="0" dirty="0"/>
          </a:p>
        </p:txBody>
      </p:sp>
      <p:sp>
        <p:nvSpPr>
          <p:cNvPr id="5" name="Slide Number Placeholder 4"/>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56593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endParaRPr lang="en-GB" noProof="0" dirty="0"/>
          </a:p>
        </p:txBody>
      </p:sp>
      <p:sp>
        <p:nvSpPr>
          <p:cNvPr id="2" name="Date Placeholder 1"/>
          <p:cNvSpPr>
            <a:spLocks noGrp="1"/>
          </p:cNvSpPr>
          <p:nvPr>
            <p:ph type="dt" sz="half" idx="10"/>
          </p:nvPr>
        </p:nvSpPr>
        <p:spPr/>
        <p:txBody>
          <a:bodyPr rtlCol="0"/>
          <a:lstStyle>
            <a:lvl1pPr>
              <a:defRPr/>
            </a:lvl1pPr>
          </a:lstStyle>
          <a:p>
            <a:fld id="{BCAC49AB-6D84-42C5-BC77-94B99E231E3B}" type="datetime1">
              <a:rPr lang="en-GB" noProof="0" smtClean="0"/>
              <a:pPr/>
              <a:t>14/09/2026</a:t>
            </a:fld>
            <a:endParaRPr lang="en-GB" noProof="0" dirty="0"/>
          </a:p>
        </p:txBody>
      </p:sp>
      <p:sp>
        <p:nvSpPr>
          <p:cNvPr id="4" name="Slide Number Placeholder 3"/>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2128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200" b="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1218883" y="1803400"/>
            <a:ext cx="6602281" cy="4267201"/>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8125883" y="1803400"/>
            <a:ext cx="2844060" cy="4267201"/>
          </a:xfrm>
        </p:spPr>
        <p:txBody>
          <a:bodyPr rtlCol="0">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11C5C20E-DB20-4DA0-B622-B8DAA161EBE0}" type="datetime1">
              <a:rPr lang="en-GB" noProof="0" smtClean="0"/>
              <a:pPr/>
              <a:t>14/09/2026</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185864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normAutofit/>
          </a:bodyPr>
          <a:lstStyle>
            <a:lvl1pPr algn="l">
              <a:defRPr sz="3200" b="0"/>
            </a:lvl1pPr>
          </a:lstStyle>
          <a:p>
            <a:pPr rtl="0"/>
            <a:r>
              <a:rPr lang="en-GB" noProof="0"/>
              <a:t>Click to edit Master title style</a:t>
            </a:r>
            <a:endParaRPr lang="en-GB" noProof="0" dirty="0"/>
          </a:p>
        </p:txBody>
      </p:sp>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1338739" y="1925320"/>
            <a:ext cx="6362567" cy="4023360"/>
          </a:xfrm>
          <a:solidFill>
            <a:schemeClr val="bg2"/>
          </a:solidFill>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8125883" y="1803401"/>
            <a:ext cx="2844060" cy="4165600"/>
          </a:xfrm>
        </p:spPr>
        <p:txBody>
          <a:bodyPr rtlCol="0">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lvl1pPr>
              <a:defRPr/>
            </a:lvl1pPr>
          </a:lstStyle>
          <a:p>
            <a:fld id="{FCF717B7-E853-4EE0-83F5-E83A6B5F4934}" type="datetime1">
              <a:rPr lang="en-GB" noProof="0" smtClean="0"/>
              <a:pPr/>
              <a:t>14/09/2026</a:t>
            </a:fld>
            <a:endParaRPr lang="en-GB" noProof="0" dirty="0"/>
          </a:p>
        </p:txBody>
      </p:sp>
      <p:sp>
        <p:nvSpPr>
          <p:cNvPr id="7" name="Slide Number Placeholder 6"/>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24050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5pPr>
              <a:defRPr/>
            </a:lvl5pPr>
            <a:lvl6pPr>
              <a:defRPr/>
            </a:lvl6pPr>
            <a:lvl7pPr>
              <a:defRPr/>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D31B50EE-C3C2-410D-9B60-008D4DED2F96}" type="datetime1">
              <a:rPr lang="en-GB" noProof="0" smtClean="0"/>
              <a:pPr/>
              <a:t>14/09/2026</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3223223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34563" y="434975"/>
            <a:ext cx="1168400" cy="5661025"/>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1217613" y="434975"/>
            <a:ext cx="8413750" cy="5661025"/>
          </a:xfrm>
        </p:spPr>
        <p:txBody>
          <a:bodyPr vert="eaVert" rtlCol="0"/>
          <a:lstStyle>
            <a:lvl5pPr>
              <a:defRPr/>
            </a:lvl5pPr>
            <a:lvl6pPr>
              <a:defRPr/>
            </a:lvl6pPr>
            <a:lvl7pPr>
              <a:defRPr/>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lvl1pPr>
              <a:defRPr/>
            </a:lvl1pPr>
          </a:lstStyle>
          <a:p>
            <a:fld id="{824A58CB-51F2-46F6-A3D5-368406FC558F}" type="datetime1">
              <a:rPr lang="en-GB" noProof="0" smtClean="0"/>
              <a:pPr/>
              <a:t>14/09/2026</a:t>
            </a:fld>
            <a:endParaRPr lang="en-GB" noProof="0" dirty="0"/>
          </a:p>
        </p:txBody>
      </p:sp>
      <p:sp>
        <p:nvSpPr>
          <p:cNvPr id="6" name="Slide Number Placeholder 5"/>
          <p:cNvSpPr>
            <a:spLocks noGrp="1"/>
          </p:cNvSpPr>
          <p:nvPr>
            <p:ph type="sldNum" sz="quarter" idx="12"/>
          </p:nvPr>
        </p:nvSpPr>
        <p:spPr/>
        <p:txBody>
          <a:bodyPr rtlCol="0"/>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2085700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0"/>
            <a:ext cx="12188825" cy="6858000"/>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rtl="0"/>
            <a:endParaRPr lang="en-GB" sz="2400" noProof="0" dirty="0"/>
          </a:p>
        </p:txBody>
      </p:sp>
      <p:sp>
        <p:nvSpPr>
          <p:cNvPr id="8" name="Rounded Rectangle 7"/>
          <p:cNvSpPr/>
          <p:nvPr/>
        </p:nvSpPr>
        <p:spPr>
          <a:xfrm>
            <a:off x="304721" y="301752"/>
            <a:ext cx="11579384" cy="6254496"/>
          </a:xfrm>
          <a:prstGeom prst="roundRect">
            <a:avLst>
              <a:gd name="adj" fmla="val 2341"/>
            </a:avLst>
          </a:prstGeom>
          <a:solidFill>
            <a:srgbClr val="FFFFFF"/>
          </a:solidFill>
          <a:ln>
            <a:noFill/>
          </a:ln>
          <a:effectLst>
            <a:innerShdw blurRad="508000">
              <a:srgbClr val="FFD14B">
                <a:alpha val="69804"/>
              </a:srgbClr>
            </a:innerShdw>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en-GB" noProof="0" dirty="0"/>
          </a:p>
        </p:txBody>
      </p:sp>
      <p:sp>
        <p:nvSpPr>
          <p:cNvPr id="2" name="Title Placeholder 1"/>
          <p:cNvSpPr>
            <a:spLocks noGrp="1"/>
          </p:cNvSpPr>
          <p:nvPr>
            <p:ph type="title"/>
          </p:nvPr>
        </p:nvSpPr>
        <p:spPr>
          <a:xfrm>
            <a:off x="1218883" y="431800"/>
            <a:ext cx="9751060" cy="1168400"/>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18883" y="1803400"/>
            <a:ext cx="9751060" cy="42672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3"/>
          </p:nvPr>
        </p:nvSpPr>
        <p:spPr>
          <a:xfrm>
            <a:off x="1218882" y="6172200"/>
            <a:ext cx="7414870" cy="304800"/>
          </a:xfrm>
          <a:prstGeom prst="rect">
            <a:avLst/>
          </a:prstGeom>
        </p:spPr>
        <p:txBody>
          <a:bodyPr vert="horz" lIns="91440" tIns="45720" rIns="91440" bIns="45720" rtlCol="0" anchor="ctr"/>
          <a:lstStyle>
            <a:lvl1pPr algn="l">
              <a:defRPr sz="1100">
                <a:solidFill>
                  <a:schemeClr val="tx1"/>
                </a:solidFill>
              </a:defRPr>
            </a:lvl1pPr>
          </a:lstStyle>
          <a:p>
            <a:pPr rtl="0"/>
            <a:endParaRPr lang="en-GB" noProof="0" dirty="0"/>
          </a:p>
        </p:txBody>
      </p:sp>
      <p:sp>
        <p:nvSpPr>
          <p:cNvPr id="4" name="Date Placeholder 3"/>
          <p:cNvSpPr>
            <a:spLocks noGrp="1"/>
          </p:cNvSpPr>
          <p:nvPr>
            <p:ph type="dt" sz="half" idx="2"/>
          </p:nvPr>
        </p:nvSpPr>
        <p:spPr>
          <a:xfrm>
            <a:off x="8836898" y="6172200"/>
            <a:ext cx="1218883" cy="304800"/>
          </a:xfrm>
          <a:prstGeom prst="rect">
            <a:avLst/>
          </a:prstGeom>
        </p:spPr>
        <p:txBody>
          <a:bodyPr vert="horz" lIns="91440" tIns="45720" rIns="91440" bIns="45720" rtlCol="0" anchor="ctr"/>
          <a:lstStyle>
            <a:lvl1pPr algn="r">
              <a:defRPr sz="1100">
                <a:solidFill>
                  <a:schemeClr val="tx1"/>
                </a:solidFill>
              </a:defRPr>
            </a:lvl1pPr>
          </a:lstStyle>
          <a:p>
            <a:fld id="{46E98872-0202-49F1-8F2B-D69029ABAC28}" type="datetime1">
              <a:rPr lang="en-GB" noProof="0" smtClean="0"/>
              <a:pPr/>
              <a:t>14/09/2026</a:t>
            </a:fld>
            <a:endParaRPr lang="en-GB" noProof="0" dirty="0"/>
          </a:p>
        </p:txBody>
      </p:sp>
      <p:sp>
        <p:nvSpPr>
          <p:cNvPr id="6" name="Slide Number Placeholder 5"/>
          <p:cNvSpPr>
            <a:spLocks noGrp="1"/>
          </p:cNvSpPr>
          <p:nvPr>
            <p:ph type="sldNum" sz="quarter" idx="4"/>
          </p:nvPr>
        </p:nvSpPr>
        <p:spPr>
          <a:xfrm>
            <a:off x="10258928" y="6172200"/>
            <a:ext cx="711015" cy="304800"/>
          </a:xfrm>
          <a:prstGeom prst="rect">
            <a:avLst/>
          </a:prstGeom>
        </p:spPr>
        <p:txBody>
          <a:bodyPr vert="horz" lIns="91440" tIns="45720" rIns="91440" bIns="45720" rtlCol="0" anchor="ctr"/>
          <a:lstStyle>
            <a:lvl1pPr algn="r">
              <a:defRPr sz="1100">
                <a:solidFill>
                  <a:schemeClr val="tx1"/>
                </a:solidFill>
              </a:defRPr>
            </a:lvl1pPr>
          </a:lstStyle>
          <a:p>
            <a:pPr rtl="0"/>
            <a:fld id="{DF28FB93-0A08-4E7D-8E63-9EFA29F1E093}" type="slidenum">
              <a:rPr lang="en-GB" noProof="0" smtClean="0"/>
              <a:pPr/>
              <a:t>‹#›</a:t>
            </a:fld>
            <a:endParaRPr lang="en-GB" noProof="0" dirty="0"/>
          </a:p>
        </p:txBody>
      </p:sp>
    </p:spTree>
    <p:extLst>
      <p:ext uri="{BB962C8B-B14F-4D97-AF65-F5344CB8AC3E}">
        <p14:creationId xmlns:p14="http://schemas.microsoft.com/office/powerpoint/2010/main" val="50722172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p:txStyles>
    <p:titleStyle>
      <a:lvl1pPr algn="l" defTabSz="914400" rtl="0" eaLnBrk="1" latinLnBrk="0" hangingPunct="1">
        <a:spcBef>
          <a:spcPct val="0"/>
        </a:spcBef>
        <a:buNone/>
        <a:defRPr sz="3200" kern="1200">
          <a:solidFill>
            <a:schemeClr val="tx1"/>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tx1"/>
        </a:buClr>
        <a:buFont typeface="Arial" pitchFamily="34" charset="0"/>
        <a:buChar char="•"/>
        <a:defRPr sz="2400" kern="1200">
          <a:solidFill>
            <a:schemeClr val="tx1"/>
          </a:solidFill>
          <a:latin typeface="+mn-lt"/>
          <a:ea typeface="+mn-ea"/>
          <a:cs typeface="+mn-cs"/>
        </a:defRPr>
      </a:lvl1pPr>
      <a:lvl2pPr marL="548640" indent="-246888" algn="l" defTabSz="914400" rtl="0" eaLnBrk="1" latinLnBrk="0" hangingPunct="1">
        <a:lnSpc>
          <a:spcPct val="90000"/>
        </a:lnSpc>
        <a:spcBef>
          <a:spcPts val="800"/>
        </a:spcBef>
        <a:buClr>
          <a:schemeClr val="tx1"/>
        </a:buClr>
        <a:buFont typeface="Arial" pitchFamily="34" charset="0"/>
        <a:buChar char="•"/>
        <a:defRPr sz="2000" kern="1200">
          <a:solidFill>
            <a:schemeClr val="tx1"/>
          </a:solidFill>
          <a:latin typeface="+mn-lt"/>
          <a:ea typeface="+mn-ea"/>
          <a:cs typeface="+mn-cs"/>
        </a:defRPr>
      </a:lvl2pPr>
      <a:lvl3pPr marL="850392" indent="-246888" algn="l" defTabSz="914400" rtl="0" eaLnBrk="1" latinLnBrk="0" hangingPunct="1">
        <a:lnSpc>
          <a:spcPct val="90000"/>
        </a:lnSpc>
        <a:spcBef>
          <a:spcPts val="800"/>
        </a:spcBef>
        <a:buClr>
          <a:schemeClr val="tx1"/>
        </a:buClr>
        <a:buFont typeface="Arial" pitchFamily="34" charset="0"/>
        <a:buChar char="•"/>
        <a:defRPr sz="1800" kern="1200">
          <a:solidFill>
            <a:schemeClr val="tx1"/>
          </a:solidFill>
          <a:latin typeface="+mn-lt"/>
          <a:ea typeface="+mn-ea"/>
          <a:cs typeface="+mn-cs"/>
        </a:defRPr>
      </a:lvl3pPr>
      <a:lvl4pPr marL="1152144"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4pPr>
      <a:lvl5pPr marL="1453896"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E</a:t>
            </a:r>
            <a:r>
              <a:rPr lang="en-gb" dirty="0"/>
              <a:t>thics and Risks of AI</a:t>
            </a:r>
          </a:p>
        </p:txBody>
      </p:sp>
      <p:sp>
        <p:nvSpPr>
          <p:cNvPr id="3" name="Subtitle 2"/>
          <p:cNvSpPr>
            <a:spLocks noGrp="1"/>
          </p:cNvSpPr>
          <p:nvPr>
            <p:ph type="subTitle" idx="1"/>
          </p:nvPr>
        </p:nvSpPr>
        <p:spPr/>
        <p:txBody>
          <a:bodyPr rtlCol="0"/>
          <a:lstStyle/>
          <a:p>
            <a:pPr rtl="0"/>
            <a:r>
              <a:rPr lang="en-gb" dirty="0"/>
              <a:t>Malik Uzair Mehmood</a:t>
            </a:r>
          </a:p>
        </p:txBody>
      </p:sp>
    </p:spTree>
    <p:extLst>
      <p:ext uri="{BB962C8B-B14F-4D97-AF65-F5344CB8AC3E}">
        <p14:creationId xmlns:p14="http://schemas.microsoft.com/office/powerpoint/2010/main" val="2707543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2E2D2-8134-96B0-3157-67A3A3B5F94E}"/>
              </a:ext>
            </a:extLst>
          </p:cNvPr>
          <p:cNvSpPr>
            <a:spLocks noGrp="1"/>
          </p:cNvSpPr>
          <p:nvPr>
            <p:ph type="title"/>
          </p:nvPr>
        </p:nvSpPr>
        <p:spPr/>
        <p:txBody>
          <a:bodyPr/>
          <a:lstStyle/>
          <a:p>
            <a:r>
              <a:rPr lang="en-GB" dirty="0"/>
              <a:t>Lecture outline</a:t>
            </a:r>
          </a:p>
        </p:txBody>
      </p:sp>
      <p:sp>
        <p:nvSpPr>
          <p:cNvPr id="3" name="Content Placeholder 2">
            <a:extLst>
              <a:ext uri="{FF2B5EF4-FFF2-40B4-BE49-F238E27FC236}">
                <a16:creationId xmlns:a16="http://schemas.microsoft.com/office/drawing/2014/main" id="{EF144D73-1F54-5468-2F72-5F3A7D8ECC8E}"/>
              </a:ext>
            </a:extLst>
          </p:cNvPr>
          <p:cNvSpPr>
            <a:spLocks noGrp="1"/>
          </p:cNvSpPr>
          <p:nvPr>
            <p:ph idx="1"/>
          </p:nvPr>
        </p:nvSpPr>
        <p:spPr/>
        <p:txBody>
          <a:bodyPr>
            <a:normAutofit lnSpcReduction="10000"/>
          </a:bodyPr>
          <a:lstStyle/>
          <a:p>
            <a:r>
              <a:rPr lang="en-GB" dirty="0"/>
              <a:t>The Trolley Problem 2.0: Who decides?</a:t>
            </a:r>
          </a:p>
          <a:p>
            <a:r>
              <a:rPr lang="en-GB" dirty="0"/>
              <a:t>Ethics</a:t>
            </a:r>
          </a:p>
          <a:p>
            <a:r>
              <a:rPr lang="en-GB" dirty="0"/>
              <a:t>AI Ethics</a:t>
            </a:r>
          </a:p>
          <a:p>
            <a:r>
              <a:rPr lang="en-GB" dirty="0"/>
              <a:t>Responsible AI</a:t>
            </a:r>
          </a:p>
          <a:p>
            <a:r>
              <a:rPr lang="en-GB" dirty="0"/>
              <a:t>Core dimensions of responsible AI</a:t>
            </a:r>
          </a:p>
          <a:p>
            <a:r>
              <a:rPr lang="en-GB" dirty="0"/>
              <a:t>Creating transparent and explainable models</a:t>
            </a:r>
          </a:p>
          <a:p>
            <a:r>
              <a:rPr lang="en-GB" dirty="0"/>
              <a:t>Artificial Intelligence Regulations</a:t>
            </a:r>
          </a:p>
          <a:p>
            <a:r>
              <a:rPr lang="en-GB" dirty="0"/>
              <a:t>Responsible use of AI (Case Study)</a:t>
            </a:r>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BC0887E2-9951-D82C-F12A-0CC817192A2F}"/>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3290103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CF22AD7-B95F-9FF8-99CA-7A3B0E08C5B5}"/>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
        <p:nvSpPr>
          <p:cNvPr id="3" name="Content Placeholder 2">
            <a:extLst>
              <a:ext uri="{FF2B5EF4-FFF2-40B4-BE49-F238E27FC236}">
                <a16:creationId xmlns:a16="http://schemas.microsoft.com/office/drawing/2014/main" id="{E16D9709-F991-B5D1-7972-DC99D00882BA}"/>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51B8E314-029F-4C07-7A1F-BF8189B347BF}"/>
              </a:ext>
            </a:extLst>
          </p:cNvPr>
          <p:cNvPicPr>
            <a:picLocks noChangeAspect="1"/>
          </p:cNvPicPr>
          <p:nvPr/>
        </p:nvPicPr>
        <p:blipFill>
          <a:blip r:embed="rId2"/>
          <a:stretch>
            <a:fillRect/>
          </a:stretch>
        </p:blipFill>
        <p:spPr>
          <a:xfrm>
            <a:off x="843374" y="1189643"/>
            <a:ext cx="8568951" cy="5260906"/>
          </a:xfrm>
          <a:prstGeom prst="rect">
            <a:avLst/>
          </a:prstGeom>
        </p:spPr>
      </p:pic>
      <p:sp>
        <p:nvSpPr>
          <p:cNvPr id="8" name="TextBox 7">
            <a:extLst>
              <a:ext uri="{FF2B5EF4-FFF2-40B4-BE49-F238E27FC236}">
                <a16:creationId xmlns:a16="http://schemas.microsoft.com/office/drawing/2014/main" id="{4FDAF105-F43A-EDF5-AE35-BF864DDEDD7D}"/>
              </a:ext>
            </a:extLst>
          </p:cNvPr>
          <p:cNvSpPr txBox="1"/>
          <p:nvPr/>
        </p:nvSpPr>
        <p:spPr>
          <a:xfrm>
            <a:off x="1218883" y="836712"/>
            <a:ext cx="5328831" cy="369332"/>
          </a:xfrm>
          <a:prstGeom prst="rect">
            <a:avLst/>
          </a:prstGeom>
          <a:noFill/>
        </p:spPr>
        <p:txBody>
          <a:bodyPr wrap="none" rtlCol="0">
            <a:spAutoFit/>
          </a:bodyPr>
          <a:lstStyle/>
          <a:p>
            <a:r>
              <a:rPr lang="en-GB" b="1" dirty="0"/>
              <a:t>Use of generative AI in assessment component 1</a:t>
            </a:r>
          </a:p>
        </p:txBody>
      </p:sp>
    </p:spTree>
    <p:extLst>
      <p:ext uri="{BB962C8B-B14F-4D97-AF65-F5344CB8AC3E}">
        <p14:creationId xmlns:p14="http://schemas.microsoft.com/office/powerpoint/2010/main" val="2643674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p:cNvSpPr>
            <a:spLocks noGrp="1"/>
          </p:cNvSpPr>
          <p:nvPr>
            <p:ph idx="1"/>
          </p:nvPr>
        </p:nvSpPr>
        <p:spPr>
          <a:xfrm>
            <a:off x="1200662" y="1417033"/>
            <a:ext cx="9751060" cy="3596143"/>
          </a:xfrm>
        </p:spPr>
        <p:txBody>
          <a:bodyPr rtlCol="0">
            <a:normAutofit fontScale="92500" lnSpcReduction="10000"/>
          </a:bodyPr>
          <a:lstStyle/>
          <a:p>
            <a:r>
              <a:rPr lang="en-GB" b="1" dirty="0"/>
              <a:t>Which of the following best describes the difference between Weak AI and Strong AI?</a:t>
            </a:r>
            <a:br>
              <a:rPr lang="en-GB" b="1" dirty="0"/>
            </a:br>
            <a:br>
              <a:rPr lang="en-GB" b="1" dirty="0"/>
            </a:br>
            <a:r>
              <a:rPr lang="en-GB" b="1" dirty="0"/>
              <a:t>A) </a:t>
            </a:r>
            <a:r>
              <a:rPr lang="en-GB" dirty="0"/>
              <a:t>Weak AI aims for human-like consciousness, while Strong AI focuses on narrow tasks.</a:t>
            </a:r>
            <a:br>
              <a:rPr lang="en-GB" dirty="0"/>
            </a:br>
            <a:br>
              <a:rPr lang="en-GB" dirty="0"/>
            </a:br>
            <a:r>
              <a:rPr lang="en-GB" dirty="0"/>
              <a:t>B) Both Weak AI and Strong AI are designed only for solving specific tasks.</a:t>
            </a:r>
            <a:br>
              <a:rPr lang="en-GB" dirty="0"/>
            </a:br>
            <a:r>
              <a:rPr lang="en-GB" dirty="0"/>
              <a:t> </a:t>
            </a:r>
            <a:br>
              <a:rPr lang="en-GB" dirty="0"/>
            </a:br>
            <a:r>
              <a:rPr lang="en-GB" dirty="0"/>
              <a:t>C) Weak AI is task-specific without real understanding, while Strong AI aims for human-like general intelligence.</a:t>
            </a:r>
            <a:br>
              <a:rPr lang="en-GB" dirty="0"/>
            </a:br>
            <a:br>
              <a:rPr lang="en-GB" dirty="0"/>
            </a:br>
            <a:r>
              <a:rPr lang="en-GB" dirty="0"/>
              <a:t>D) Weak AI and Strong AI are simply marketing terms without theoretical distinction.</a:t>
            </a:r>
            <a:endParaRPr lang="en-gb" dirty="0"/>
          </a:p>
        </p:txBody>
      </p:sp>
      <p:sp>
        <p:nvSpPr>
          <p:cNvPr id="2" name="TextBox 1">
            <a:extLst>
              <a:ext uri="{FF2B5EF4-FFF2-40B4-BE49-F238E27FC236}">
                <a16:creationId xmlns:a16="http://schemas.microsoft.com/office/drawing/2014/main" id="{29B5704A-3B8F-3897-9D43-F27BF01E625E}"/>
              </a:ext>
            </a:extLst>
          </p:cNvPr>
          <p:cNvSpPr txBox="1"/>
          <p:nvPr/>
        </p:nvSpPr>
        <p:spPr>
          <a:xfrm>
            <a:off x="1413892" y="5157192"/>
            <a:ext cx="8136904" cy="923330"/>
          </a:xfrm>
          <a:prstGeom prst="rect">
            <a:avLst/>
          </a:prstGeom>
          <a:noFill/>
        </p:spPr>
        <p:txBody>
          <a:bodyPr wrap="square" rtlCol="0">
            <a:spAutoFit/>
          </a:bodyPr>
          <a:lstStyle/>
          <a:p>
            <a:r>
              <a:rPr lang="en-GB" b="1" dirty="0"/>
              <a:t>Correct Answer: </a:t>
            </a:r>
            <a:br>
              <a:rPr lang="en-GB" dirty="0"/>
            </a:br>
            <a:r>
              <a:rPr lang="en-GB" b="1" dirty="0"/>
              <a:t>Weak AI is task-specific without real understanding, while Strong AI aims for human-like general intelligence.</a:t>
            </a:r>
          </a:p>
        </p:txBody>
      </p:sp>
    </p:spTree>
    <p:extLst>
      <p:ext uri="{BB962C8B-B14F-4D97-AF65-F5344CB8AC3E}">
        <p14:creationId xmlns:p14="http://schemas.microsoft.com/office/powerpoint/2010/main" val="1016464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538D2-6890-C984-7969-A38FEF485930}"/>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CA56D4CF-BD7C-5654-2BBB-ED7C62444C13}"/>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EFC2DADD-1A8F-6356-480E-78B4013E3853}"/>
              </a:ext>
            </a:extLst>
          </p:cNvPr>
          <p:cNvSpPr>
            <a:spLocks noGrp="1"/>
          </p:cNvSpPr>
          <p:nvPr>
            <p:ph idx="1"/>
          </p:nvPr>
        </p:nvSpPr>
        <p:spPr>
          <a:xfrm>
            <a:off x="1200662" y="1417033"/>
            <a:ext cx="9751060" cy="3596143"/>
          </a:xfrm>
        </p:spPr>
        <p:txBody>
          <a:bodyPr rtlCol="0">
            <a:normAutofit/>
          </a:bodyPr>
          <a:lstStyle/>
          <a:p>
            <a:r>
              <a:rPr lang="en-GB" b="1" dirty="0"/>
              <a:t>Which of the following is an example of Weak AI?</a:t>
            </a:r>
            <a:br>
              <a:rPr lang="en-GB" b="1" dirty="0"/>
            </a:br>
            <a:br>
              <a:rPr lang="en-GB" b="1" dirty="0"/>
            </a:br>
            <a:r>
              <a:rPr lang="en-GB" dirty="0"/>
              <a:t>A) Voice assistants like Siri or Alexa.</a:t>
            </a:r>
            <a:br>
              <a:rPr lang="en-GB" dirty="0"/>
            </a:br>
            <a:br>
              <a:rPr lang="en-GB" dirty="0"/>
            </a:br>
            <a:r>
              <a:rPr lang="en-GB" dirty="0"/>
              <a:t>B) A machine capable of general human-level reasoning.</a:t>
            </a:r>
            <a:br>
              <a:rPr lang="en-GB" dirty="0"/>
            </a:br>
            <a:r>
              <a:rPr lang="en-GB" dirty="0"/>
              <a:t> </a:t>
            </a:r>
            <a:br>
              <a:rPr lang="en-GB" dirty="0"/>
            </a:br>
            <a:r>
              <a:rPr lang="en-GB" dirty="0"/>
              <a:t>C) A computer system that is self-aware and conscious.</a:t>
            </a:r>
            <a:br>
              <a:rPr lang="en-GB" dirty="0"/>
            </a:br>
            <a:br>
              <a:rPr lang="en-GB" dirty="0"/>
            </a:br>
            <a:r>
              <a:rPr lang="en-GB" dirty="0"/>
              <a:t>D) A robot that understands and feels emotions.</a:t>
            </a:r>
            <a:endParaRPr lang="en-gb" dirty="0"/>
          </a:p>
        </p:txBody>
      </p:sp>
      <p:sp>
        <p:nvSpPr>
          <p:cNvPr id="2" name="TextBox 1">
            <a:extLst>
              <a:ext uri="{FF2B5EF4-FFF2-40B4-BE49-F238E27FC236}">
                <a16:creationId xmlns:a16="http://schemas.microsoft.com/office/drawing/2014/main" id="{2BFCA6A4-ED83-4E07-83A5-D4B0CB51AB00}"/>
              </a:ext>
            </a:extLst>
          </p:cNvPr>
          <p:cNvSpPr txBox="1"/>
          <p:nvPr/>
        </p:nvSpPr>
        <p:spPr>
          <a:xfrm>
            <a:off x="1341884" y="5117801"/>
            <a:ext cx="9433048" cy="677108"/>
          </a:xfrm>
          <a:prstGeom prst="rect">
            <a:avLst/>
          </a:prstGeom>
          <a:noFill/>
        </p:spPr>
        <p:txBody>
          <a:bodyPr wrap="square" rtlCol="0">
            <a:spAutoFit/>
          </a:bodyPr>
          <a:lstStyle/>
          <a:p>
            <a:r>
              <a:rPr lang="en-GB" b="1" dirty="0"/>
              <a:t>Correct Answer: </a:t>
            </a:r>
            <a:br>
              <a:rPr lang="en-GB" dirty="0"/>
            </a:br>
            <a:r>
              <a:rPr lang="en-GB" sz="2000" b="1" dirty="0"/>
              <a:t>Voice assistants like Siri or Alexa</a:t>
            </a:r>
            <a:r>
              <a:rPr lang="en-GB" dirty="0"/>
              <a:t>.</a:t>
            </a:r>
            <a:endParaRPr lang="en-GB" b="1" dirty="0"/>
          </a:p>
        </p:txBody>
      </p:sp>
    </p:spTree>
    <p:extLst>
      <p:ext uri="{BB962C8B-B14F-4D97-AF65-F5344CB8AC3E}">
        <p14:creationId xmlns:p14="http://schemas.microsoft.com/office/powerpoint/2010/main" val="1562796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D1CCF-6F63-DF22-AF9B-AD94900A877C}"/>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3FA2CAFE-21A0-C854-8A94-EB44B21F7BC0}"/>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2510DAAE-364A-3331-3E83-862B0DFB01F7}"/>
              </a:ext>
            </a:extLst>
          </p:cNvPr>
          <p:cNvSpPr>
            <a:spLocks noGrp="1"/>
          </p:cNvSpPr>
          <p:nvPr>
            <p:ph idx="1"/>
          </p:nvPr>
        </p:nvSpPr>
        <p:spPr>
          <a:xfrm>
            <a:off x="1200662" y="1417033"/>
            <a:ext cx="9751060" cy="3596143"/>
          </a:xfrm>
        </p:spPr>
        <p:txBody>
          <a:bodyPr rtlCol="0">
            <a:normAutofit lnSpcReduction="10000"/>
          </a:bodyPr>
          <a:lstStyle/>
          <a:p>
            <a:r>
              <a:rPr lang="en-GB" b="1" dirty="0"/>
              <a:t>Why is Strong AI often considered more controversial than Weak AI?</a:t>
            </a:r>
            <a:br>
              <a:rPr lang="en-GB" b="1" dirty="0"/>
            </a:br>
            <a:br>
              <a:rPr lang="en-GB" b="1" dirty="0"/>
            </a:br>
            <a:r>
              <a:rPr lang="en-GB" b="1" dirty="0"/>
              <a:t>A) </a:t>
            </a:r>
            <a:r>
              <a:rPr lang="en-GB" dirty="0"/>
              <a:t>Because it is easier to build and implement in real life.</a:t>
            </a:r>
            <a:br>
              <a:rPr lang="en-GB" dirty="0"/>
            </a:br>
            <a:br>
              <a:rPr lang="en-GB" dirty="0"/>
            </a:br>
            <a:r>
              <a:rPr lang="en-GB" dirty="0"/>
              <a:t>B) Because it raises philosophical and ethical questions about consciousness and rights.</a:t>
            </a:r>
            <a:br>
              <a:rPr lang="en-GB" dirty="0"/>
            </a:br>
            <a:r>
              <a:rPr lang="en-GB" dirty="0"/>
              <a:t> </a:t>
            </a:r>
            <a:br>
              <a:rPr lang="en-GB" dirty="0"/>
            </a:br>
            <a:r>
              <a:rPr lang="en-GB" dirty="0"/>
              <a:t>C) Because it requires more GPUs to run.</a:t>
            </a:r>
            <a:br>
              <a:rPr lang="en-GB" dirty="0"/>
            </a:br>
            <a:br>
              <a:rPr lang="en-GB" dirty="0"/>
            </a:br>
            <a:r>
              <a:rPr lang="en-GB" dirty="0"/>
              <a:t>D) Because Weak AI systems are more expensive.</a:t>
            </a:r>
            <a:endParaRPr lang="en-gb" dirty="0"/>
          </a:p>
        </p:txBody>
      </p:sp>
      <p:sp>
        <p:nvSpPr>
          <p:cNvPr id="2" name="TextBox 1">
            <a:extLst>
              <a:ext uri="{FF2B5EF4-FFF2-40B4-BE49-F238E27FC236}">
                <a16:creationId xmlns:a16="http://schemas.microsoft.com/office/drawing/2014/main" id="{E1F51DC6-0259-AA9C-8CFC-C1A53E030DAE}"/>
              </a:ext>
            </a:extLst>
          </p:cNvPr>
          <p:cNvSpPr txBox="1"/>
          <p:nvPr/>
        </p:nvSpPr>
        <p:spPr>
          <a:xfrm>
            <a:off x="1413892" y="5157192"/>
            <a:ext cx="8136904" cy="1015663"/>
          </a:xfrm>
          <a:prstGeom prst="rect">
            <a:avLst/>
          </a:prstGeom>
          <a:noFill/>
        </p:spPr>
        <p:txBody>
          <a:bodyPr wrap="square" rtlCol="0">
            <a:spAutoFit/>
          </a:bodyPr>
          <a:lstStyle/>
          <a:p>
            <a:r>
              <a:rPr lang="en-GB" sz="2000" b="1" dirty="0"/>
              <a:t>Correct Answer: </a:t>
            </a:r>
            <a:br>
              <a:rPr lang="en-GB" sz="2000" b="1" dirty="0"/>
            </a:br>
            <a:r>
              <a:rPr lang="en-GB" sz="2000" b="1" dirty="0"/>
              <a:t>Because it raises philosophical and ethical questions about consciousness and rights.</a:t>
            </a:r>
          </a:p>
        </p:txBody>
      </p:sp>
    </p:spTree>
    <p:extLst>
      <p:ext uri="{BB962C8B-B14F-4D97-AF65-F5344CB8AC3E}">
        <p14:creationId xmlns:p14="http://schemas.microsoft.com/office/powerpoint/2010/main" val="1641441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BB3C7-5B12-7096-CB1C-F8F183C9F25B}"/>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E0AA5DEF-CB85-B54A-B807-98C7D523E596}"/>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8FE47A2E-8C15-473A-3DE8-F1A90800F62D}"/>
              </a:ext>
            </a:extLst>
          </p:cNvPr>
          <p:cNvSpPr>
            <a:spLocks noGrp="1"/>
          </p:cNvSpPr>
          <p:nvPr>
            <p:ph idx="1"/>
          </p:nvPr>
        </p:nvSpPr>
        <p:spPr>
          <a:xfrm>
            <a:off x="1200662" y="1417033"/>
            <a:ext cx="9751060" cy="3596143"/>
          </a:xfrm>
        </p:spPr>
        <p:txBody>
          <a:bodyPr rtlCol="0">
            <a:normAutofit/>
          </a:bodyPr>
          <a:lstStyle/>
          <a:p>
            <a:r>
              <a:rPr lang="en-GB" b="1" dirty="0"/>
              <a:t>Which statement best defines Machine Learning?</a:t>
            </a:r>
            <a:br>
              <a:rPr lang="en-GB" b="1" dirty="0"/>
            </a:br>
            <a:br>
              <a:rPr lang="en-GB" b="1" dirty="0"/>
            </a:br>
            <a:r>
              <a:rPr lang="en-GB" b="1" dirty="0"/>
              <a:t>A) </a:t>
            </a:r>
            <a:r>
              <a:rPr lang="en-GB" dirty="0"/>
              <a:t>A set of hard-coded instructions for solving problems.</a:t>
            </a:r>
            <a:br>
              <a:rPr lang="en-GB" dirty="0"/>
            </a:br>
            <a:br>
              <a:rPr lang="en-GB" dirty="0"/>
            </a:br>
            <a:r>
              <a:rPr lang="en-GB" dirty="0"/>
              <a:t>B) An approach where systems learn from data to improve performance without explicit programming.</a:t>
            </a:r>
            <a:br>
              <a:rPr lang="en-GB" dirty="0"/>
            </a:br>
            <a:r>
              <a:rPr lang="en-GB" dirty="0"/>
              <a:t> </a:t>
            </a:r>
            <a:br>
              <a:rPr lang="en-GB" dirty="0"/>
            </a:br>
            <a:r>
              <a:rPr lang="en-GB" dirty="0"/>
              <a:t>C) A system that mimics human consciousness in all respects.</a:t>
            </a:r>
            <a:br>
              <a:rPr lang="en-GB" dirty="0"/>
            </a:br>
            <a:br>
              <a:rPr lang="en-GB" dirty="0"/>
            </a:br>
            <a:r>
              <a:rPr lang="en-GB" dirty="0"/>
              <a:t>D) Any computer program that can run on modern hardware.</a:t>
            </a:r>
            <a:endParaRPr lang="en-gb" dirty="0"/>
          </a:p>
        </p:txBody>
      </p:sp>
      <p:sp>
        <p:nvSpPr>
          <p:cNvPr id="2" name="TextBox 1">
            <a:extLst>
              <a:ext uri="{FF2B5EF4-FFF2-40B4-BE49-F238E27FC236}">
                <a16:creationId xmlns:a16="http://schemas.microsoft.com/office/drawing/2014/main" id="{482511C0-B0F9-97FD-52FD-4E3035338292}"/>
              </a:ext>
            </a:extLst>
          </p:cNvPr>
          <p:cNvSpPr txBox="1"/>
          <p:nvPr/>
        </p:nvSpPr>
        <p:spPr>
          <a:xfrm>
            <a:off x="1413892" y="5157192"/>
            <a:ext cx="8136904" cy="1015663"/>
          </a:xfrm>
          <a:prstGeom prst="rect">
            <a:avLst/>
          </a:prstGeom>
          <a:noFill/>
        </p:spPr>
        <p:txBody>
          <a:bodyPr wrap="square" rtlCol="0">
            <a:spAutoFit/>
          </a:bodyPr>
          <a:lstStyle/>
          <a:p>
            <a:r>
              <a:rPr lang="en-GB" sz="2000" b="1" dirty="0"/>
              <a:t>Correct Answer: </a:t>
            </a:r>
            <a:br>
              <a:rPr lang="en-GB" sz="2000" b="1" dirty="0"/>
            </a:br>
            <a:r>
              <a:rPr lang="en-GB" sz="2000" b="1" dirty="0"/>
              <a:t>An approach where systems learn from data to improve performance without explicit programming.</a:t>
            </a:r>
          </a:p>
        </p:txBody>
      </p:sp>
    </p:spTree>
    <p:extLst>
      <p:ext uri="{BB962C8B-B14F-4D97-AF65-F5344CB8AC3E}">
        <p14:creationId xmlns:p14="http://schemas.microsoft.com/office/powerpoint/2010/main" val="1444889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E4CDA-1101-AF9F-5565-D0C78DDFB1B4}"/>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E89655E0-97CC-3F4A-3AC9-8BF0705E5610}"/>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3F50DD3A-8255-F9A3-5012-0DBC99296A69}"/>
              </a:ext>
            </a:extLst>
          </p:cNvPr>
          <p:cNvSpPr>
            <a:spLocks noGrp="1"/>
          </p:cNvSpPr>
          <p:nvPr>
            <p:ph idx="1"/>
          </p:nvPr>
        </p:nvSpPr>
        <p:spPr>
          <a:xfrm>
            <a:off x="1200662" y="1417033"/>
            <a:ext cx="9751060" cy="3596143"/>
          </a:xfrm>
        </p:spPr>
        <p:txBody>
          <a:bodyPr rtlCol="0">
            <a:normAutofit/>
          </a:bodyPr>
          <a:lstStyle/>
          <a:p>
            <a:r>
              <a:rPr lang="en-GB" b="1" dirty="0"/>
              <a:t>Who is widely credited with coining the term "Machine Learning"?</a:t>
            </a:r>
            <a:br>
              <a:rPr lang="en-GB" b="1" dirty="0"/>
            </a:br>
            <a:br>
              <a:rPr lang="en-GB" b="1" dirty="0"/>
            </a:br>
            <a:r>
              <a:rPr lang="en-GB" dirty="0"/>
              <a:t>A) Arthur Samuel.</a:t>
            </a:r>
            <a:br>
              <a:rPr lang="en-GB" dirty="0"/>
            </a:br>
            <a:br>
              <a:rPr lang="en-GB" dirty="0"/>
            </a:br>
            <a:r>
              <a:rPr lang="en-GB" dirty="0"/>
              <a:t>B) Alan Turing.</a:t>
            </a:r>
            <a:br>
              <a:rPr lang="en-GB" dirty="0"/>
            </a:br>
            <a:r>
              <a:rPr lang="en-GB" dirty="0"/>
              <a:t> </a:t>
            </a:r>
            <a:br>
              <a:rPr lang="en-GB" dirty="0"/>
            </a:br>
            <a:r>
              <a:rPr lang="en-GB" dirty="0"/>
              <a:t>C) John McCarthy.</a:t>
            </a:r>
            <a:br>
              <a:rPr lang="en-GB" dirty="0"/>
            </a:br>
            <a:br>
              <a:rPr lang="en-GB" dirty="0"/>
            </a:br>
            <a:r>
              <a:rPr lang="en-GB" dirty="0"/>
              <a:t>D) Geoffrey Hinton.</a:t>
            </a:r>
            <a:endParaRPr lang="en-gb" dirty="0"/>
          </a:p>
        </p:txBody>
      </p:sp>
      <p:sp>
        <p:nvSpPr>
          <p:cNvPr id="2" name="TextBox 1">
            <a:extLst>
              <a:ext uri="{FF2B5EF4-FFF2-40B4-BE49-F238E27FC236}">
                <a16:creationId xmlns:a16="http://schemas.microsoft.com/office/drawing/2014/main" id="{F39CCDCF-546F-2331-7F18-39748E986170}"/>
              </a:ext>
            </a:extLst>
          </p:cNvPr>
          <p:cNvSpPr txBox="1"/>
          <p:nvPr/>
        </p:nvSpPr>
        <p:spPr>
          <a:xfrm>
            <a:off x="1258165" y="5013176"/>
            <a:ext cx="8136904" cy="707886"/>
          </a:xfrm>
          <a:prstGeom prst="rect">
            <a:avLst/>
          </a:prstGeom>
          <a:noFill/>
        </p:spPr>
        <p:txBody>
          <a:bodyPr wrap="square" rtlCol="0">
            <a:spAutoFit/>
          </a:bodyPr>
          <a:lstStyle/>
          <a:p>
            <a:r>
              <a:rPr lang="en-GB" sz="2000" dirty="0"/>
              <a:t>Correct Answer: </a:t>
            </a:r>
            <a:br>
              <a:rPr lang="en-GB" sz="2000" dirty="0"/>
            </a:br>
            <a:r>
              <a:rPr lang="en-GB" sz="2000" dirty="0"/>
              <a:t>Arthur Samuel.</a:t>
            </a:r>
          </a:p>
        </p:txBody>
      </p:sp>
    </p:spTree>
    <p:extLst>
      <p:ext uri="{BB962C8B-B14F-4D97-AF65-F5344CB8AC3E}">
        <p14:creationId xmlns:p14="http://schemas.microsoft.com/office/powerpoint/2010/main" val="395670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19120-4DFC-A62C-A839-B9F2A2C4A8A4}"/>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7F8E39D6-B45A-70E4-92CB-555F7FA1BF3D}"/>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D936090C-7446-9C7E-7652-4703E205B239}"/>
              </a:ext>
            </a:extLst>
          </p:cNvPr>
          <p:cNvSpPr>
            <a:spLocks noGrp="1"/>
          </p:cNvSpPr>
          <p:nvPr>
            <p:ph idx="1"/>
          </p:nvPr>
        </p:nvSpPr>
        <p:spPr>
          <a:xfrm>
            <a:off x="1200662" y="1417033"/>
            <a:ext cx="9751060" cy="3596143"/>
          </a:xfrm>
        </p:spPr>
        <p:txBody>
          <a:bodyPr rtlCol="0">
            <a:normAutofit/>
          </a:bodyPr>
          <a:lstStyle/>
          <a:p>
            <a:r>
              <a:rPr lang="en-GB" b="1" dirty="0"/>
              <a:t>Which of these is a real-world application of Machine Learning?</a:t>
            </a:r>
            <a:br>
              <a:rPr lang="en-GB" b="1" dirty="0"/>
            </a:br>
            <a:br>
              <a:rPr lang="en-GB" b="1" dirty="0"/>
            </a:br>
            <a:r>
              <a:rPr lang="en-GB" dirty="0"/>
              <a:t>A) </a:t>
            </a:r>
            <a:r>
              <a:rPr lang="en-GB" b="1" dirty="0"/>
              <a:t>T</a:t>
            </a:r>
            <a:r>
              <a:rPr lang="en-GB" dirty="0"/>
              <a:t>yping code into a text editor.</a:t>
            </a:r>
            <a:br>
              <a:rPr lang="en-GB" dirty="0"/>
            </a:br>
            <a:br>
              <a:rPr lang="en-GB" dirty="0"/>
            </a:br>
            <a:r>
              <a:rPr lang="en-GB" dirty="0"/>
              <a:t>B) Predicting house prices from past sales data.</a:t>
            </a:r>
            <a:br>
              <a:rPr lang="en-GB" dirty="0"/>
            </a:br>
            <a:r>
              <a:rPr lang="en-GB" dirty="0"/>
              <a:t> </a:t>
            </a:r>
            <a:br>
              <a:rPr lang="en-GB" dirty="0"/>
            </a:br>
            <a:r>
              <a:rPr lang="en-GB" dirty="0"/>
              <a:t>C) A digital clock displaying time.</a:t>
            </a:r>
            <a:br>
              <a:rPr lang="en-GB" dirty="0"/>
            </a:br>
            <a:br>
              <a:rPr lang="en-GB" dirty="0"/>
            </a:br>
            <a:r>
              <a:rPr lang="en-GB" dirty="0"/>
              <a:t>D) Opening a file on a computer.</a:t>
            </a:r>
            <a:endParaRPr lang="en-gb" dirty="0"/>
          </a:p>
        </p:txBody>
      </p:sp>
      <p:sp>
        <p:nvSpPr>
          <p:cNvPr id="2" name="TextBox 1">
            <a:extLst>
              <a:ext uri="{FF2B5EF4-FFF2-40B4-BE49-F238E27FC236}">
                <a16:creationId xmlns:a16="http://schemas.microsoft.com/office/drawing/2014/main" id="{EE056ADA-2F88-E1FE-2FFF-0F0DF904A73B}"/>
              </a:ext>
            </a:extLst>
          </p:cNvPr>
          <p:cNvSpPr txBox="1"/>
          <p:nvPr/>
        </p:nvSpPr>
        <p:spPr>
          <a:xfrm>
            <a:off x="1413892" y="5157192"/>
            <a:ext cx="8136904" cy="707886"/>
          </a:xfrm>
          <a:prstGeom prst="rect">
            <a:avLst/>
          </a:prstGeom>
          <a:noFill/>
        </p:spPr>
        <p:txBody>
          <a:bodyPr wrap="square" rtlCol="0">
            <a:spAutoFit/>
          </a:bodyPr>
          <a:lstStyle/>
          <a:p>
            <a:r>
              <a:rPr lang="en-GB" sz="2000" b="1" dirty="0"/>
              <a:t>Correct Answer: </a:t>
            </a:r>
            <a:br>
              <a:rPr lang="en-GB" sz="2000" b="1" dirty="0"/>
            </a:br>
            <a:r>
              <a:rPr lang="en-GB" sz="2000" b="1" dirty="0"/>
              <a:t>Predicting house prices from past sales data.</a:t>
            </a:r>
          </a:p>
        </p:txBody>
      </p:sp>
    </p:spTree>
    <p:extLst>
      <p:ext uri="{BB962C8B-B14F-4D97-AF65-F5344CB8AC3E}">
        <p14:creationId xmlns:p14="http://schemas.microsoft.com/office/powerpoint/2010/main" val="4000039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ACAC97-78D7-B56A-3E65-B6266366C919}"/>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6C3FD03A-ABB6-9AF2-2ABD-E3704E5407C1}"/>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571A28DA-4BA5-3FB0-6476-AAA4D305D00E}"/>
              </a:ext>
            </a:extLst>
          </p:cNvPr>
          <p:cNvSpPr>
            <a:spLocks noGrp="1"/>
          </p:cNvSpPr>
          <p:nvPr>
            <p:ph idx="1"/>
          </p:nvPr>
        </p:nvSpPr>
        <p:spPr>
          <a:xfrm>
            <a:off x="1200662" y="1417033"/>
            <a:ext cx="9751060" cy="3596143"/>
          </a:xfrm>
        </p:spPr>
        <p:txBody>
          <a:bodyPr rtlCol="0">
            <a:normAutofit/>
          </a:bodyPr>
          <a:lstStyle/>
          <a:p>
            <a:r>
              <a:rPr lang="en-GB" b="1" dirty="0"/>
              <a:t>In supervised learning, the main characteristic is</a:t>
            </a:r>
            <a:br>
              <a:rPr lang="en-GB" b="1" dirty="0"/>
            </a:br>
            <a:br>
              <a:rPr lang="en-GB" b="1" dirty="0"/>
            </a:br>
            <a:r>
              <a:rPr lang="en-GB" b="1" dirty="0"/>
              <a:t>A) </a:t>
            </a:r>
            <a:r>
              <a:rPr lang="en-GB" dirty="0"/>
              <a:t>The algorithm is trained on </a:t>
            </a:r>
            <a:r>
              <a:rPr lang="en-GB" dirty="0" err="1"/>
              <a:t>labeled</a:t>
            </a:r>
            <a:r>
              <a:rPr lang="en-GB" dirty="0"/>
              <a:t> data (input-output pairs)</a:t>
            </a:r>
            <a:br>
              <a:rPr lang="en-GB" dirty="0"/>
            </a:br>
            <a:br>
              <a:rPr lang="en-GB" dirty="0"/>
            </a:br>
            <a:r>
              <a:rPr lang="en-GB" dirty="0"/>
              <a:t>B) The algorithm groups data without prior labels.</a:t>
            </a:r>
            <a:br>
              <a:rPr lang="en-GB" dirty="0"/>
            </a:br>
            <a:r>
              <a:rPr lang="en-GB" dirty="0"/>
              <a:t> </a:t>
            </a:r>
            <a:br>
              <a:rPr lang="en-GB" dirty="0"/>
            </a:br>
            <a:r>
              <a:rPr lang="en-GB" dirty="0"/>
              <a:t>C) The system interacts with the environment using rewards and punishments.</a:t>
            </a:r>
            <a:br>
              <a:rPr lang="en-GB" dirty="0"/>
            </a:br>
            <a:br>
              <a:rPr lang="en-GB" dirty="0"/>
            </a:br>
            <a:r>
              <a:rPr lang="en-GB" dirty="0"/>
              <a:t>D) The algorithm has no need for training</a:t>
            </a:r>
            <a:endParaRPr lang="en-gb" dirty="0"/>
          </a:p>
        </p:txBody>
      </p:sp>
      <p:sp>
        <p:nvSpPr>
          <p:cNvPr id="2" name="TextBox 1">
            <a:extLst>
              <a:ext uri="{FF2B5EF4-FFF2-40B4-BE49-F238E27FC236}">
                <a16:creationId xmlns:a16="http://schemas.microsoft.com/office/drawing/2014/main" id="{777595B8-188F-8362-9B82-4625F598C540}"/>
              </a:ext>
            </a:extLst>
          </p:cNvPr>
          <p:cNvSpPr txBox="1"/>
          <p:nvPr/>
        </p:nvSpPr>
        <p:spPr>
          <a:xfrm>
            <a:off x="1413892" y="5157192"/>
            <a:ext cx="8136904" cy="707886"/>
          </a:xfrm>
          <a:prstGeom prst="rect">
            <a:avLst/>
          </a:prstGeom>
          <a:noFill/>
        </p:spPr>
        <p:txBody>
          <a:bodyPr wrap="square" rtlCol="0">
            <a:spAutoFit/>
          </a:bodyPr>
          <a:lstStyle/>
          <a:p>
            <a:r>
              <a:rPr lang="en-GB" sz="2000" b="1" dirty="0"/>
              <a:t>Correct Answer: </a:t>
            </a:r>
            <a:br>
              <a:rPr lang="en-GB" sz="2000" b="1" dirty="0"/>
            </a:br>
            <a:r>
              <a:rPr lang="en-GB" sz="2000" b="1" dirty="0"/>
              <a:t>The algorithm is trained on </a:t>
            </a:r>
            <a:r>
              <a:rPr lang="en-GB" sz="2000" b="1" dirty="0" err="1"/>
              <a:t>labeled</a:t>
            </a:r>
            <a:r>
              <a:rPr lang="en-GB" sz="2000" b="1" dirty="0"/>
              <a:t> data (input-output pairs)</a:t>
            </a:r>
          </a:p>
        </p:txBody>
      </p:sp>
    </p:spTree>
    <p:extLst>
      <p:ext uri="{BB962C8B-B14F-4D97-AF65-F5344CB8AC3E}">
        <p14:creationId xmlns:p14="http://schemas.microsoft.com/office/powerpoint/2010/main" val="3307346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2B5950-F580-7D32-8046-75E8F8958C89}"/>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E56701BA-888D-5FDC-B934-EEEBCB60E997}"/>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3BB0896E-E039-44BB-DD74-9A214CF77DF8}"/>
              </a:ext>
            </a:extLst>
          </p:cNvPr>
          <p:cNvSpPr>
            <a:spLocks noGrp="1"/>
          </p:cNvSpPr>
          <p:nvPr>
            <p:ph idx="1"/>
          </p:nvPr>
        </p:nvSpPr>
        <p:spPr>
          <a:xfrm>
            <a:off x="1200662" y="1417033"/>
            <a:ext cx="9751060" cy="3596143"/>
          </a:xfrm>
        </p:spPr>
        <p:txBody>
          <a:bodyPr rtlCol="0">
            <a:normAutofit/>
          </a:bodyPr>
          <a:lstStyle/>
          <a:p>
            <a:r>
              <a:rPr lang="en-GB" b="1" dirty="0"/>
              <a:t>Which of the following best describes unsupervised learning?</a:t>
            </a:r>
            <a:br>
              <a:rPr lang="en-GB" b="1" dirty="0"/>
            </a:br>
            <a:br>
              <a:rPr lang="en-GB" b="1" dirty="0"/>
            </a:br>
            <a:r>
              <a:rPr lang="en-GB" b="1" dirty="0"/>
              <a:t>A) </a:t>
            </a:r>
            <a:r>
              <a:rPr lang="en-GB" dirty="0"/>
              <a:t>The algorithm uses </a:t>
            </a:r>
            <a:r>
              <a:rPr lang="en-GB" dirty="0" err="1"/>
              <a:t>labeled</a:t>
            </a:r>
            <a:r>
              <a:rPr lang="en-GB" dirty="0"/>
              <a:t> data for training.</a:t>
            </a:r>
            <a:br>
              <a:rPr lang="en-GB" dirty="0"/>
            </a:br>
            <a:br>
              <a:rPr lang="en-GB" dirty="0"/>
            </a:br>
            <a:r>
              <a:rPr lang="en-GB" dirty="0"/>
              <a:t>B) The algorithm finds hidden patterns in </a:t>
            </a:r>
            <a:r>
              <a:rPr lang="en-GB" dirty="0" err="1"/>
              <a:t>unlabeled</a:t>
            </a:r>
            <a:r>
              <a:rPr lang="en-GB" dirty="0"/>
              <a:t> data.</a:t>
            </a:r>
            <a:br>
              <a:rPr lang="en-GB" dirty="0"/>
            </a:br>
            <a:r>
              <a:rPr lang="en-GB" dirty="0"/>
              <a:t> </a:t>
            </a:r>
            <a:br>
              <a:rPr lang="en-GB" dirty="0"/>
            </a:br>
            <a:r>
              <a:rPr lang="en-GB" dirty="0"/>
              <a:t>C) The algorithm maximizes reward through trial and error.</a:t>
            </a:r>
            <a:br>
              <a:rPr lang="en-GB" dirty="0"/>
            </a:br>
            <a:br>
              <a:rPr lang="en-GB" dirty="0"/>
            </a:br>
            <a:r>
              <a:rPr lang="en-GB" dirty="0"/>
              <a:t>D) The algorithm mimics human intelligence fully.</a:t>
            </a:r>
            <a:endParaRPr lang="en-gb" dirty="0"/>
          </a:p>
        </p:txBody>
      </p:sp>
      <p:sp>
        <p:nvSpPr>
          <p:cNvPr id="2" name="TextBox 1">
            <a:extLst>
              <a:ext uri="{FF2B5EF4-FFF2-40B4-BE49-F238E27FC236}">
                <a16:creationId xmlns:a16="http://schemas.microsoft.com/office/drawing/2014/main" id="{6E1B9357-094C-98D6-4DA0-D05717F875EF}"/>
              </a:ext>
            </a:extLst>
          </p:cNvPr>
          <p:cNvSpPr txBox="1"/>
          <p:nvPr/>
        </p:nvSpPr>
        <p:spPr>
          <a:xfrm>
            <a:off x="1413892" y="5157192"/>
            <a:ext cx="8136904" cy="707886"/>
          </a:xfrm>
          <a:prstGeom prst="rect">
            <a:avLst/>
          </a:prstGeom>
          <a:noFill/>
        </p:spPr>
        <p:txBody>
          <a:bodyPr wrap="square" rtlCol="0">
            <a:spAutoFit/>
          </a:bodyPr>
          <a:lstStyle/>
          <a:p>
            <a:r>
              <a:rPr lang="en-GB" sz="2000" b="1" dirty="0"/>
              <a:t>Correct Answer: </a:t>
            </a:r>
            <a:br>
              <a:rPr lang="en-GB" sz="2000" b="1" dirty="0"/>
            </a:br>
            <a:r>
              <a:rPr lang="en-GB" sz="2000" b="1" dirty="0"/>
              <a:t>The algorithm finds hidden patterns in </a:t>
            </a:r>
            <a:r>
              <a:rPr lang="en-GB" sz="2000" b="1" dirty="0" err="1"/>
              <a:t>unlabeled</a:t>
            </a:r>
            <a:r>
              <a:rPr lang="en-GB" sz="2000" b="1" dirty="0"/>
              <a:t> data.</a:t>
            </a:r>
          </a:p>
        </p:txBody>
      </p:sp>
    </p:spTree>
    <p:extLst>
      <p:ext uri="{BB962C8B-B14F-4D97-AF65-F5344CB8AC3E}">
        <p14:creationId xmlns:p14="http://schemas.microsoft.com/office/powerpoint/2010/main" val="2861373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DBE02-7C0B-4E19-71E0-F91D4BD61F8B}"/>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4E4936A4-BF05-1183-5F51-C1E9C68CB7E2}"/>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F4923AE3-A327-319D-807E-94BCB13B7442}"/>
              </a:ext>
            </a:extLst>
          </p:cNvPr>
          <p:cNvSpPr>
            <a:spLocks noGrp="1"/>
          </p:cNvSpPr>
          <p:nvPr>
            <p:ph idx="1"/>
          </p:nvPr>
        </p:nvSpPr>
        <p:spPr>
          <a:xfrm>
            <a:off x="1200662" y="1417033"/>
            <a:ext cx="9751060" cy="3596143"/>
          </a:xfrm>
        </p:spPr>
        <p:txBody>
          <a:bodyPr rtlCol="0">
            <a:normAutofit/>
          </a:bodyPr>
          <a:lstStyle/>
          <a:p>
            <a:r>
              <a:rPr lang="en-GB" b="1" dirty="0"/>
              <a:t>Which of these is an example of supervised learning?</a:t>
            </a:r>
            <a:br>
              <a:rPr lang="en-GB" b="1" dirty="0"/>
            </a:br>
            <a:br>
              <a:rPr lang="en-GB" b="1" dirty="0"/>
            </a:br>
            <a:r>
              <a:rPr lang="en-GB" b="1" dirty="0"/>
              <a:t>A) </a:t>
            </a:r>
            <a:r>
              <a:rPr lang="en-GB" dirty="0"/>
              <a:t>Clustering customers by purchase habits.</a:t>
            </a:r>
            <a:br>
              <a:rPr lang="en-GB" dirty="0"/>
            </a:br>
            <a:br>
              <a:rPr lang="en-GB" dirty="0"/>
            </a:br>
            <a:r>
              <a:rPr lang="en-GB" dirty="0"/>
              <a:t>B) Classifying emails as spam or not spam.</a:t>
            </a:r>
            <a:br>
              <a:rPr lang="en-GB" dirty="0"/>
            </a:br>
            <a:r>
              <a:rPr lang="en-GB" dirty="0"/>
              <a:t> </a:t>
            </a:r>
            <a:br>
              <a:rPr lang="en-GB" dirty="0"/>
            </a:br>
            <a:r>
              <a:rPr lang="en-GB" dirty="0"/>
              <a:t>C) Finding hidden topics in a collection of documents.</a:t>
            </a:r>
            <a:br>
              <a:rPr lang="en-GB" dirty="0"/>
            </a:br>
            <a:br>
              <a:rPr lang="en-GB" dirty="0"/>
            </a:br>
            <a:r>
              <a:rPr lang="en-GB" dirty="0"/>
              <a:t>D) A robot learning to walk via trial and error.</a:t>
            </a:r>
            <a:endParaRPr lang="en-gb" dirty="0"/>
          </a:p>
        </p:txBody>
      </p:sp>
      <p:sp>
        <p:nvSpPr>
          <p:cNvPr id="2" name="TextBox 1">
            <a:extLst>
              <a:ext uri="{FF2B5EF4-FFF2-40B4-BE49-F238E27FC236}">
                <a16:creationId xmlns:a16="http://schemas.microsoft.com/office/drawing/2014/main" id="{86CA1095-E52C-3E79-52C7-EA216BFCB2AB}"/>
              </a:ext>
            </a:extLst>
          </p:cNvPr>
          <p:cNvSpPr txBox="1"/>
          <p:nvPr/>
        </p:nvSpPr>
        <p:spPr>
          <a:xfrm>
            <a:off x="1413892" y="5157192"/>
            <a:ext cx="8136904" cy="830997"/>
          </a:xfrm>
          <a:prstGeom prst="rect">
            <a:avLst/>
          </a:prstGeom>
          <a:noFill/>
        </p:spPr>
        <p:txBody>
          <a:bodyPr wrap="square" rtlCol="0">
            <a:spAutoFit/>
          </a:bodyPr>
          <a:lstStyle/>
          <a:p>
            <a:r>
              <a:rPr lang="en-GB" sz="2400" b="1" dirty="0"/>
              <a:t>Correct Answer: </a:t>
            </a:r>
            <a:br>
              <a:rPr lang="en-GB" sz="2400" dirty="0"/>
            </a:br>
            <a:r>
              <a:rPr lang="en-GB" sz="2400" dirty="0"/>
              <a:t>Classifying emails as spam or not spam.</a:t>
            </a:r>
            <a:endParaRPr lang="en-GB" sz="2400" b="1" dirty="0"/>
          </a:p>
        </p:txBody>
      </p:sp>
    </p:spTree>
    <p:extLst>
      <p:ext uri="{BB962C8B-B14F-4D97-AF65-F5344CB8AC3E}">
        <p14:creationId xmlns:p14="http://schemas.microsoft.com/office/powerpoint/2010/main" val="361634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E4D70-F020-36D9-AC21-4C2FA6863AB3}"/>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82770B85-038E-061D-EAB6-A87A3945ADFD}"/>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AFD61600-C46C-2389-FCB1-1CE936825161}"/>
              </a:ext>
            </a:extLst>
          </p:cNvPr>
          <p:cNvSpPr>
            <a:spLocks noGrp="1"/>
          </p:cNvSpPr>
          <p:nvPr>
            <p:ph idx="1"/>
          </p:nvPr>
        </p:nvSpPr>
        <p:spPr>
          <a:xfrm>
            <a:off x="1200662" y="1417033"/>
            <a:ext cx="9751060" cy="3596143"/>
          </a:xfrm>
        </p:spPr>
        <p:txBody>
          <a:bodyPr rtlCol="0">
            <a:normAutofit/>
          </a:bodyPr>
          <a:lstStyle/>
          <a:p>
            <a:r>
              <a:rPr lang="en-GB" b="1" dirty="0"/>
              <a:t>Which of the following is an ethical concern in AI development?</a:t>
            </a:r>
            <a:br>
              <a:rPr lang="en-GB" b="1" dirty="0"/>
            </a:br>
            <a:br>
              <a:rPr lang="en-GB" b="1" dirty="0"/>
            </a:br>
            <a:r>
              <a:rPr lang="en-GB" b="1" dirty="0"/>
              <a:t>A) </a:t>
            </a:r>
            <a:r>
              <a:rPr lang="en-GB" dirty="0"/>
              <a:t>The size of datasets used to train models.</a:t>
            </a:r>
            <a:br>
              <a:rPr lang="en-GB" dirty="0"/>
            </a:br>
            <a:br>
              <a:rPr lang="en-GB" dirty="0"/>
            </a:br>
            <a:r>
              <a:rPr lang="en-GB" dirty="0"/>
              <a:t>B) Bias and fairness in AI decision-making.</a:t>
            </a:r>
            <a:br>
              <a:rPr lang="en-GB" dirty="0"/>
            </a:br>
            <a:r>
              <a:rPr lang="en-GB" dirty="0"/>
              <a:t> </a:t>
            </a:r>
            <a:br>
              <a:rPr lang="en-GB" dirty="0"/>
            </a:br>
            <a:r>
              <a:rPr lang="en-GB" dirty="0"/>
              <a:t>C) The speed of GPU processors.</a:t>
            </a:r>
            <a:br>
              <a:rPr lang="en-GB" dirty="0"/>
            </a:br>
            <a:br>
              <a:rPr lang="en-GB" dirty="0"/>
            </a:br>
            <a:r>
              <a:rPr lang="en-GB" dirty="0"/>
              <a:t>D) The syntax of programming languages used in AI.</a:t>
            </a:r>
            <a:endParaRPr lang="en-gb" dirty="0"/>
          </a:p>
        </p:txBody>
      </p:sp>
      <p:sp>
        <p:nvSpPr>
          <p:cNvPr id="2" name="TextBox 1">
            <a:extLst>
              <a:ext uri="{FF2B5EF4-FFF2-40B4-BE49-F238E27FC236}">
                <a16:creationId xmlns:a16="http://schemas.microsoft.com/office/drawing/2014/main" id="{6BDDAD4C-E904-D4A7-4F88-78631A5DC1EB}"/>
              </a:ext>
            </a:extLst>
          </p:cNvPr>
          <p:cNvSpPr txBox="1"/>
          <p:nvPr/>
        </p:nvSpPr>
        <p:spPr>
          <a:xfrm>
            <a:off x="1413892" y="5157192"/>
            <a:ext cx="8136904" cy="830997"/>
          </a:xfrm>
          <a:prstGeom prst="rect">
            <a:avLst/>
          </a:prstGeom>
          <a:noFill/>
        </p:spPr>
        <p:txBody>
          <a:bodyPr wrap="square" rtlCol="0">
            <a:spAutoFit/>
          </a:bodyPr>
          <a:lstStyle/>
          <a:p>
            <a:r>
              <a:rPr lang="en-GB" sz="2400" b="1" dirty="0"/>
              <a:t>Correct Answer: </a:t>
            </a:r>
            <a:br>
              <a:rPr lang="en-GB" sz="2400" b="1" dirty="0"/>
            </a:br>
            <a:r>
              <a:rPr lang="en-GB" sz="2400" b="1" dirty="0"/>
              <a:t>Bias and fairness in AI decision-making.</a:t>
            </a:r>
          </a:p>
        </p:txBody>
      </p:sp>
    </p:spTree>
    <p:extLst>
      <p:ext uri="{BB962C8B-B14F-4D97-AF65-F5344CB8AC3E}">
        <p14:creationId xmlns:p14="http://schemas.microsoft.com/office/powerpoint/2010/main" val="3750739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229B4-6C6B-0CFD-F9FE-4C1A29EF66EC}"/>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32236E19-1532-AB3B-94B9-E223016A1B70}"/>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2E7064BE-F351-44F7-F171-A453139141DF}"/>
              </a:ext>
            </a:extLst>
          </p:cNvPr>
          <p:cNvSpPr>
            <a:spLocks noGrp="1"/>
          </p:cNvSpPr>
          <p:nvPr>
            <p:ph idx="1"/>
          </p:nvPr>
        </p:nvSpPr>
        <p:spPr>
          <a:xfrm>
            <a:off x="1200662" y="1417033"/>
            <a:ext cx="9751060" cy="3596143"/>
          </a:xfrm>
        </p:spPr>
        <p:txBody>
          <a:bodyPr rtlCol="0">
            <a:normAutofit/>
          </a:bodyPr>
          <a:lstStyle/>
          <a:p>
            <a:r>
              <a:rPr lang="en-GB" b="1" dirty="0"/>
              <a:t>Which event is commonly considered the birth of the term AI?</a:t>
            </a:r>
            <a:br>
              <a:rPr lang="en-GB" b="1" dirty="0"/>
            </a:br>
            <a:br>
              <a:rPr lang="en-GB" b="1" dirty="0"/>
            </a:br>
            <a:r>
              <a:rPr lang="en-GB" b="1" dirty="0"/>
              <a:t>A) </a:t>
            </a:r>
            <a:r>
              <a:rPr lang="en-GB" dirty="0"/>
              <a:t>The invention of the first digital computer in the 1940s.</a:t>
            </a:r>
            <a:br>
              <a:rPr lang="en-GB" dirty="0"/>
            </a:br>
            <a:br>
              <a:rPr lang="en-GB" dirty="0"/>
            </a:br>
            <a:r>
              <a:rPr lang="en-GB" dirty="0"/>
              <a:t>B) The Dartmouth Conference in 1956.</a:t>
            </a:r>
            <a:br>
              <a:rPr lang="en-GB" dirty="0"/>
            </a:br>
            <a:r>
              <a:rPr lang="en-GB" dirty="0"/>
              <a:t> </a:t>
            </a:r>
            <a:br>
              <a:rPr lang="en-GB" dirty="0"/>
            </a:br>
            <a:r>
              <a:rPr lang="en-GB" dirty="0"/>
              <a:t>C) The development of the internet in the 1960s.</a:t>
            </a:r>
            <a:br>
              <a:rPr lang="en-GB" dirty="0"/>
            </a:br>
            <a:br>
              <a:rPr lang="en-GB" dirty="0"/>
            </a:br>
            <a:r>
              <a:rPr lang="en-GB" dirty="0"/>
              <a:t>D) The release of IBM’s Deep Blue in 1997.</a:t>
            </a:r>
            <a:endParaRPr lang="en-gb" dirty="0"/>
          </a:p>
        </p:txBody>
      </p:sp>
      <p:sp>
        <p:nvSpPr>
          <p:cNvPr id="2" name="TextBox 1">
            <a:extLst>
              <a:ext uri="{FF2B5EF4-FFF2-40B4-BE49-F238E27FC236}">
                <a16:creationId xmlns:a16="http://schemas.microsoft.com/office/drawing/2014/main" id="{15D8EFCE-E37F-132F-FBF4-4F75F4A13104}"/>
              </a:ext>
            </a:extLst>
          </p:cNvPr>
          <p:cNvSpPr txBox="1"/>
          <p:nvPr/>
        </p:nvSpPr>
        <p:spPr>
          <a:xfrm>
            <a:off x="1413892" y="5157192"/>
            <a:ext cx="8136904" cy="830997"/>
          </a:xfrm>
          <a:prstGeom prst="rect">
            <a:avLst/>
          </a:prstGeom>
          <a:noFill/>
        </p:spPr>
        <p:txBody>
          <a:bodyPr wrap="square" rtlCol="0">
            <a:spAutoFit/>
          </a:bodyPr>
          <a:lstStyle/>
          <a:p>
            <a:r>
              <a:rPr lang="en-GB" sz="2400" b="1" dirty="0"/>
              <a:t>Correct Answer: </a:t>
            </a:r>
            <a:br>
              <a:rPr lang="en-GB" sz="2400" b="1" dirty="0"/>
            </a:br>
            <a:r>
              <a:rPr lang="en-GB" sz="2400" b="1" dirty="0"/>
              <a:t>The Dartmouth Conference in 1956.</a:t>
            </a:r>
          </a:p>
        </p:txBody>
      </p:sp>
    </p:spTree>
    <p:extLst>
      <p:ext uri="{BB962C8B-B14F-4D97-AF65-F5344CB8AC3E}">
        <p14:creationId xmlns:p14="http://schemas.microsoft.com/office/powerpoint/2010/main" val="68405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97071-C31D-6609-65C5-2FA10C0A0511}"/>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6AA91B0A-E590-BC36-0E2D-EA21F008D17B}"/>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77215D33-447C-E137-195C-F33E08864E39}"/>
              </a:ext>
            </a:extLst>
          </p:cNvPr>
          <p:cNvSpPr>
            <a:spLocks noGrp="1"/>
          </p:cNvSpPr>
          <p:nvPr>
            <p:ph idx="1"/>
          </p:nvPr>
        </p:nvSpPr>
        <p:spPr>
          <a:xfrm>
            <a:off x="1200662" y="1417033"/>
            <a:ext cx="9751060" cy="3596143"/>
          </a:xfrm>
        </p:spPr>
        <p:txBody>
          <a:bodyPr rtlCol="0">
            <a:normAutofit lnSpcReduction="10000"/>
          </a:bodyPr>
          <a:lstStyle/>
          <a:p>
            <a:r>
              <a:rPr lang="en-GB" b="1" dirty="0"/>
              <a:t>A self-driving car needs to identify and read a stop sign to know when to brake. Which technology is primarily used to solve this problem?</a:t>
            </a:r>
            <a:br>
              <a:rPr lang="en-GB" b="1" dirty="0"/>
            </a:br>
            <a:br>
              <a:rPr lang="en-GB" b="1" dirty="0"/>
            </a:br>
            <a:r>
              <a:rPr lang="en-GB" b="1" dirty="0"/>
              <a:t>A) </a:t>
            </a:r>
            <a:r>
              <a:rPr lang="en-GB" dirty="0"/>
              <a:t>Natural Language Processing</a:t>
            </a:r>
            <a:br>
              <a:rPr lang="en-GB" dirty="0"/>
            </a:br>
            <a:br>
              <a:rPr lang="en-GB" dirty="0"/>
            </a:br>
            <a:r>
              <a:rPr lang="en-GB" dirty="0"/>
              <a:t>B) Computer Vision</a:t>
            </a:r>
            <a:br>
              <a:rPr lang="en-GB" dirty="0"/>
            </a:br>
            <a:r>
              <a:rPr lang="en-GB" dirty="0"/>
              <a:t> </a:t>
            </a:r>
            <a:br>
              <a:rPr lang="en-GB" dirty="0"/>
            </a:br>
            <a:r>
              <a:rPr lang="en-GB" dirty="0"/>
              <a:t>C) Recommender Systems</a:t>
            </a:r>
            <a:br>
              <a:rPr lang="en-GB" dirty="0"/>
            </a:br>
            <a:br>
              <a:rPr lang="en-GB" dirty="0"/>
            </a:br>
            <a:r>
              <a:rPr lang="en-GB" dirty="0"/>
              <a:t>D) Speech Recognition</a:t>
            </a:r>
            <a:endParaRPr lang="en-gb" dirty="0"/>
          </a:p>
        </p:txBody>
      </p:sp>
      <p:sp>
        <p:nvSpPr>
          <p:cNvPr id="2" name="TextBox 1">
            <a:extLst>
              <a:ext uri="{FF2B5EF4-FFF2-40B4-BE49-F238E27FC236}">
                <a16:creationId xmlns:a16="http://schemas.microsoft.com/office/drawing/2014/main" id="{D6908801-0C3D-1F48-DFD6-B25481AF8520}"/>
              </a:ext>
            </a:extLst>
          </p:cNvPr>
          <p:cNvSpPr txBox="1"/>
          <p:nvPr/>
        </p:nvSpPr>
        <p:spPr>
          <a:xfrm>
            <a:off x="1413892" y="5157192"/>
            <a:ext cx="8136904" cy="646331"/>
          </a:xfrm>
          <a:prstGeom prst="rect">
            <a:avLst/>
          </a:prstGeom>
          <a:noFill/>
        </p:spPr>
        <p:txBody>
          <a:bodyPr wrap="square" rtlCol="0">
            <a:spAutoFit/>
          </a:bodyPr>
          <a:lstStyle/>
          <a:p>
            <a:r>
              <a:rPr lang="en-GB" b="1" dirty="0"/>
              <a:t>Correct Answer: </a:t>
            </a:r>
            <a:br>
              <a:rPr lang="en-GB" dirty="0"/>
            </a:br>
            <a:r>
              <a:rPr lang="en-GB" b="1" dirty="0"/>
              <a:t>Computer Vision</a:t>
            </a:r>
          </a:p>
        </p:txBody>
      </p:sp>
    </p:spTree>
    <p:extLst>
      <p:ext uri="{BB962C8B-B14F-4D97-AF65-F5344CB8AC3E}">
        <p14:creationId xmlns:p14="http://schemas.microsoft.com/office/powerpoint/2010/main" val="1337309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58F97-E653-80E7-3B00-1A34A1337A36}"/>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872B90B7-2E9A-4119-EED2-F67A2840676B}"/>
              </a:ext>
            </a:extLst>
          </p:cNvPr>
          <p:cNvSpPr>
            <a:spLocks noGrp="1"/>
          </p:cNvSpPr>
          <p:nvPr>
            <p:ph type="title"/>
          </p:nvPr>
        </p:nvSpPr>
        <p:spPr>
          <a:xfrm>
            <a:off x="1218883" y="431800"/>
            <a:ext cx="9751060" cy="764952"/>
          </a:xfrm>
        </p:spPr>
        <p:txBody>
          <a:bodyPr rtlCol="0"/>
          <a:lstStyle/>
          <a:p>
            <a:pPr rtl="0"/>
            <a:r>
              <a:rPr lang="en-gb" b="1" dirty="0"/>
              <a:t>Knowledge Check</a:t>
            </a:r>
          </a:p>
        </p:txBody>
      </p:sp>
      <p:sp>
        <p:nvSpPr>
          <p:cNvPr id="14" name="Content Placeholder 13">
            <a:extLst>
              <a:ext uri="{FF2B5EF4-FFF2-40B4-BE49-F238E27FC236}">
                <a16:creationId xmlns:a16="http://schemas.microsoft.com/office/drawing/2014/main" id="{7D25C073-587E-E64B-952D-FB793CE521FC}"/>
              </a:ext>
            </a:extLst>
          </p:cNvPr>
          <p:cNvSpPr>
            <a:spLocks noGrp="1"/>
          </p:cNvSpPr>
          <p:nvPr>
            <p:ph idx="1"/>
          </p:nvPr>
        </p:nvSpPr>
        <p:spPr>
          <a:xfrm>
            <a:off x="1200662" y="1417033"/>
            <a:ext cx="9751060" cy="3596143"/>
          </a:xfrm>
        </p:spPr>
        <p:txBody>
          <a:bodyPr rtlCol="0">
            <a:normAutofit lnSpcReduction="10000"/>
          </a:bodyPr>
          <a:lstStyle/>
          <a:p>
            <a:r>
              <a:rPr lang="en-GB" b="1" dirty="0"/>
              <a:t>An app on your phone listens to you speak a sentence in English and then translates it into Spanish. Which technology is essential for understanding and translating the sentence?</a:t>
            </a:r>
            <a:br>
              <a:rPr lang="en-GB" b="1" dirty="0"/>
            </a:br>
            <a:br>
              <a:rPr lang="en-GB" b="1" dirty="0"/>
            </a:br>
            <a:r>
              <a:rPr lang="en-GB" b="1" dirty="0"/>
              <a:t>A) </a:t>
            </a:r>
            <a:r>
              <a:rPr lang="en-GB" dirty="0"/>
              <a:t>Computer Vision</a:t>
            </a:r>
            <a:br>
              <a:rPr lang="en-GB" dirty="0"/>
            </a:br>
            <a:br>
              <a:rPr lang="en-GB" dirty="0"/>
            </a:br>
            <a:r>
              <a:rPr lang="en-GB" dirty="0"/>
              <a:t>B) Robotics</a:t>
            </a:r>
            <a:br>
              <a:rPr lang="en-GB" dirty="0"/>
            </a:br>
            <a:r>
              <a:rPr lang="en-GB" dirty="0"/>
              <a:t> </a:t>
            </a:r>
            <a:br>
              <a:rPr lang="en-GB" dirty="0"/>
            </a:br>
            <a:r>
              <a:rPr lang="en-GB" dirty="0"/>
              <a:t>C) Natural Language Processing</a:t>
            </a:r>
            <a:br>
              <a:rPr lang="en-GB" dirty="0"/>
            </a:br>
            <a:br>
              <a:rPr lang="en-GB" dirty="0"/>
            </a:br>
            <a:r>
              <a:rPr lang="en-GB" dirty="0"/>
              <a:t>D) Anomaly Detection</a:t>
            </a:r>
            <a:endParaRPr lang="en-gb" dirty="0"/>
          </a:p>
        </p:txBody>
      </p:sp>
      <p:sp>
        <p:nvSpPr>
          <p:cNvPr id="2" name="TextBox 1">
            <a:extLst>
              <a:ext uri="{FF2B5EF4-FFF2-40B4-BE49-F238E27FC236}">
                <a16:creationId xmlns:a16="http://schemas.microsoft.com/office/drawing/2014/main" id="{05692622-9328-6FAB-8FFA-C72D250BF1D1}"/>
              </a:ext>
            </a:extLst>
          </p:cNvPr>
          <p:cNvSpPr txBox="1"/>
          <p:nvPr/>
        </p:nvSpPr>
        <p:spPr>
          <a:xfrm>
            <a:off x="1413892" y="5157192"/>
            <a:ext cx="8136904" cy="830997"/>
          </a:xfrm>
          <a:prstGeom prst="rect">
            <a:avLst/>
          </a:prstGeom>
          <a:noFill/>
        </p:spPr>
        <p:txBody>
          <a:bodyPr wrap="square" rtlCol="0">
            <a:spAutoFit/>
          </a:bodyPr>
          <a:lstStyle/>
          <a:p>
            <a:r>
              <a:rPr lang="en-GB" sz="2400" b="1" dirty="0"/>
              <a:t>Correct Answer: </a:t>
            </a:r>
            <a:br>
              <a:rPr lang="en-GB" sz="2400" b="1" dirty="0"/>
            </a:br>
            <a:r>
              <a:rPr lang="en-GB" sz="2400" b="1" dirty="0"/>
              <a:t>Natural Language Processing</a:t>
            </a:r>
          </a:p>
        </p:txBody>
      </p:sp>
    </p:spTree>
    <p:extLst>
      <p:ext uri="{BB962C8B-B14F-4D97-AF65-F5344CB8AC3E}">
        <p14:creationId xmlns:p14="http://schemas.microsoft.com/office/powerpoint/2010/main" val="2614278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63ADF-05EF-170A-FBB6-055F6C2F0D65}"/>
              </a:ext>
            </a:extLst>
          </p:cNvPr>
          <p:cNvSpPr>
            <a:spLocks noGrp="1"/>
          </p:cNvSpPr>
          <p:nvPr>
            <p:ph type="title"/>
          </p:nvPr>
        </p:nvSpPr>
        <p:spPr/>
        <p:txBody>
          <a:bodyPr/>
          <a:lstStyle/>
          <a:p>
            <a:r>
              <a:rPr lang="en-GB" b="1" dirty="0"/>
              <a:t>Hook?</a:t>
            </a:r>
          </a:p>
        </p:txBody>
      </p:sp>
      <p:sp>
        <p:nvSpPr>
          <p:cNvPr id="3" name="Content Placeholder 2">
            <a:extLst>
              <a:ext uri="{FF2B5EF4-FFF2-40B4-BE49-F238E27FC236}">
                <a16:creationId xmlns:a16="http://schemas.microsoft.com/office/drawing/2014/main" id="{DAFC70D3-5427-F152-E78E-09746B48032A}"/>
              </a:ext>
            </a:extLst>
          </p:cNvPr>
          <p:cNvSpPr>
            <a:spLocks noGrp="1"/>
          </p:cNvSpPr>
          <p:nvPr>
            <p:ph idx="1"/>
          </p:nvPr>
        </p:nvSpPr>
        <p:spPr/>
        <p:txBody>
          <a:bodyPr/>
          <a:lstStyle/>
          <a:p>
            <a:r>
              <a:rPr lang="en-GB" dirty="0"/>
              <a:t>The Trolley Problem 2.0: Who Decides?</a:t>
            </a:r>
          </a:p>
          <a:p>
            <a:pPr lvl="1"/>
            <a:r>
              <a:rPr lang="en-GB" dirty="0"/>
              <a:t>https://www.youtube.com/watch?v=ixIoDYVfKA0</a:t>
            </a:r>
          </a:p>
        </p:txBody>
      </p:sp>
      <p:sp>
        <p:nvSpPr>
          <p:cNvPr id="4" name="Date Placeholder 3">
            <a:extLst>
              <a:ext uri="{FF2B5EF4-FFF2-40B4-BE49-F238E27FC236}">
                <a16:creationId xmlns:a16="http://schemas.microsoft.com/office/drawing/2014/main" id="{891EE544-F3AE-91FD-712C-91E3C4A8613E}"/>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2082138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93347-8E18-3EEE-9007-943AD9C14E7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229B2AE-6DE0-BD21-485E-F1AE8F8AA6C9}"/>
              </a:ext>
            </a:extLst>
          </p:cNvPr>
          <p:cNvSpPr>
            <a:spLocks noGrp="1"/>
          </p:cNvSpPr>
          <p:nvPr>
            <p:ph idx="1"/>
          </p:nvPr>
        </p:nvSpPr>
        <p:spPr/>
        <p:txBody>
          <a:bodyPr/>
          <a:lstStyle/>
          <a:p>
            <a:r>
              <a:rPr lang="en-GB" dirty="0"/>
              <a:t>Lets make groups of  3 students each and have brief presentations on</a:t>
            </a:r>
            <a:br>
              <a:rPr lang="en-GB" dirty="0"/>
            </a:br>
            <a:br>
              <a:rPr lang="en-GB" dirty="0"/>
            </a:br>
            <a:r>
              <a:rPr lang="en-GB" dirty="0"/>
              <a:t>1- Amazon’s AI Recruitment Tool &amp; Gender Bias (2014–2018)</a:t>
            </a:r>
            <a:br>
              <a:rPr lang="en-GB" dirty="0"/>
            </a:br>
            <a:r>
              <a:rPr lang="en-GB" dirty="0"/>
              <a:t>2- IBM Watson for Oncology (2017–2019)</a:t>
            </a:r>
            <a:br>
              <a:rPr lang="en-GB" dirty="0"/>
            </a:br>
            <a:r>
              <a:rPr lang="en-GB" dirty="0"/>
              <a:t>3- Tay chatbot (Microsoft, 2016)</a:t>
            </a:r>
            <a:br>
              <a:rPr lang="en-GB" dirty="0"/>
            </a:br>
            <a:r>
              <a:rPr lang="en-GB" dirty="0"/>
              <a:t>4- Uber Self-Driving Car Fatality (Tempe, Arizona, 2018)</a:t>
            </a:r>
            <a:br>
              <a:rPr lang="en-GB" dirty="0"/>
            </a:br>
            <a:r>
              <a:rPr lang="en-GB" dirty="0"/>
              <a:t>5- OpenAI agents attacking Hugging Face — 2026 </a:t>
            </a:r>
            <a:br>
              <a:rPr lang="en-GB" dirty="0"/>
            </a:br>
            <a:r>
              <a:rPr lang="en-GB" dirty="0"/>
              <a:t>6- Arup deepfake fraud — 2024</a:t>
            </a:r>
          </a:p>
          <a:p>
            <a:endParaRPr lang="en-GB" dirty="0"/>
          </a:p>
        </p:txBody>
      </p:sp>
      <p:sp>
        <p:nvSpPr>
          <p:cNvPr id="4" name="Date Placeholder 3">
            <a:extLst>
              <a:ext uri="{FF2B5EF4-FFF2-40B4-BE49-F238E27FC236}">
                <a16:creationId xmlns:a16="http://schemas.microsoft.com/office/drawing/2014/main" id="{3715E5A8-AF4C-4AFF-0C40-CDAD716BC894}"/>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807116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3A9F0-744F-D431-50D7-1FFDCD495DB8}"/>
              </a:ext>
            </a:extLst>
          </p:cNvPr>
          <p:cNvSpPr>
            <a:spLocks noGrp="1"/>
          </p:cNvSpPr>
          <p:nvPr>
            <p:ph type="title"/>
          </p:nvPr>
        </p:nvSpPr>
        <p:spPr>
          <a:xfrm>
            <a:off x="1218883" y="701959"/>
            <a:ext cx="9751060" cy="576064"/>
          </a:xfrm>
        </p:spPr>
        <p:txBody>
          <a:bodyPr>
            <a:normAutofit fontScale="90000"/>
          </a:bodyPr>
          <a:lstStyle/>
          <a:p>
            <a:r>
              <a:rPr lang="en-GB" b="1" dirty="0"/>
              <a:t>Make a maximum of 5 slides and to answer following questions</a:t>
            </a:r>
          </a:p>
        </p:txBody>
      </p:sp>
      <p:sp>
        <p:nvSpPr>
          <p:cNvPr id="3" name="Content Placeholder 2">
            <a:extLst>
              <a:ext uri="{FF2B5EF4-FFF2-40B4-BE49-F238E27FC236}">
                <a16:creationId xmlns:a16="http://schemas.microsoft.com/office/drawing/2014/main" id="{DA3191F4-630D-AF2A-B57A-D3F17F7369E1}"/>
              </a:ext>
            </a:extLst>
          </p:cNvPr>
          <p:cNvSpPr>
            <a:spLocks noGrp="1"/>
          </p:cNvSpPr>
          <p:nvPr>
            <p:ph idx="1"/>
          </p:nvPr>
        </p:nvSpPr>
        <p:spPr>
          <a:xfrm>
            <a:off x="1226625" y="1278023"/>
            <a:ext cx="9751060" cy="5103305"/>
          </a:xfrm>
        </p:spPr>
        <p:txBody>
          <a:bodyPr>
            <a:normAutofit fontScale="92500" lnSpcReduction="10000"/>
          </a:bodyPr>
          <a:lstStyle/>
          <a:p>
            <a:r>
              <a:rPr lang="en-GB" b="1" dirty="0"/>
              <a:t>What happened?</a:t>
            </a:r>
            <a:br>
              <a:rPr lang="en-GB" dirty="0"/>
            </a:br>
            <a:r>
              <a:rPr lang="en-GB" dirty="0"/>
              <a:t>Briefly explain the incident: organisation, AI system, what went wrong, and the consequences.</a:t>
            </a:r>
          </a:p>
          <a:p>
            <a:r>
              <a:rPr lang="en-GB" b="1" dirty="0"/>
              <a:t>What was the main ethical problem?</a:t>
            </a:r>
            <a:br>
              <a:rPr lang="en-GB" dirty="0"/>
            </a:br>
            <a:r>
              <a:rPr lang="en-GB" dirty="0"/>
              <a:t>such as bias, misinformation, privacy, security, misuse, lack of oversight, or agent misalignment.</a:t>
            </a:r>
          </a:p>
          <a:p>
            <a:r>
              <a:rPr lang="en-GB" b="1" dirty="0"/>
              <a:t>Which Responsible AI principles were affected?</a:t>
            </a:r>
            <a:br>
              <a:rPr lang="en-GB" dirty="0"/>
            </a:br>
            <a:r>
              <a:rPr lang="en-GB" dirty="0"/>
              <a:t>e.g. fairness, transparency, explainability, privacy/security, robustness, governance, safety, controllability. </a:t>
            </a:r>
          </a:p>
          <a:p>
            <a:r>
              <a:rPr lang="en-GB" b="1" dirty="0"/>
              <a:t>Who was responsible, and why?</a:t>
            </a:r>
            <a:br>
              <a:rPr lang="en-GB" b="1" dirty="0"/>
            </a:br>
            <a:r>
              <a:rPr lang="en-GB" dirty="0"/>
              <a:t>Developer? Company deploying the AI? User? Management? Regulators? Multiple parties?</a:t>
            </a:r>
            <a:endParaRPr lang="en-GB" b="1" dirty="0"/>
          </a:p>
          <a:p>
            <a:r>
              <a:rPr lang="en-GB" b="1" dirty="0"/>
              <a:t>How could this have been prevented?</a:t>
            </a:r>
            <a:br>
              <a:rPr lang="en-GB" b="1" dirty="0"/>
            </a:br>
            <a:r>
              <a:rPr lang="en-GB" dirty="0"/>
              <a:t>Give </a:t>
            </a:r>
            <a:r>
              <a:rPr lang="en-GB" b="1" dirty="0"/>
              <a:t>2–4 concrete recommendations</a:t>
            </a:r>
            <a:r>
              <a:rPr lang="en-GB" dirty="0"/>
              <a:t> </a:t>
            </a:r>
            <a:br>
              <a:rPr lang="en-GB" b="1" dirty="0"/>
            </a:br>
            <a:endParaRPr lang="en-GB" b="1" dirty="0"/>
          </a:p>
          <a:p>
            <a:endParaRPr lang="en-GB" dirty="0"/>
          </a:p>
        </p:txBody>
      </p:sp>
      <p:sp>
        <p:nvSpPr>
          <p:cNvPr id="4" name="Date Placeholder 3">
            <a:extLst>
              <a:ext uri="{FF2B5EF4-FFF2-40B4-BE49-F238E27FC236}">
                <a16:creationId xmlns:a16="http://schemas.microsoft.com/office/drawing/2014/main" id="{5BE96A26-A823-A2B6-9077-2F365E47F6E9}"/>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280416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83D94-3AFB-A7B7-29C5-12847BF1F3D1}"/>
              </a:ext>
            </a:extLst>
          </p:cNvPr>
          <p:cNvSpPr>
            <a:spLocks noGrp="1"/>
          </p:cNvSpPr>
          <p:nvPr>
            <p:ph type="title"/>
          </p:nvPr>
        </p:nvSpPr>
        <p:spPr/>
        <p:txBody>
          <a:bodyPr/>
          <a:lstStyle/>
          <a:p>
            <a:r>
              <a:rPr lang="en-GB" dirty="0"/>
              <a:t>RISKS of AI</a:t>
            </a:r>
          </a:p>
        </p:txBody>
      </p:sp>
      <p:pic>
        <p:nvPicPr>
          <p:cNvPr id="6" name="Content Placeholder 5">
            <a:extLst>
              <a:ext uri="{FF2B5EF4-FFF2-40B4-BE49-F238E27FC236}">
                <a16:creationId xmlns:a16="http://schemas.microsoft.com/office/drawing/2014/main" id="{6D3F59DB-1555-066C-8140-D34A7FD287E3}"/>
              </a:ext>
            </a:extLst>
          </p:cNvPr>
          <p:cNvPicPr>
            <a:picLocks noGrp="1" noChangeAspect="1"/>
          </p:cNvPicPr>
          <p:nvPr>
            <p:ph idx="1"/>
          </p:nvPr>
        </p:nvPicPr>
        <p:blipFill>
          <a:blip r:embed="rId2"/>
          <a:stretch>
            <a:fillRect/>
          </a:stretch>
        </p:blipFill>
        <p:spPr>
          <a:xfrm>
            <a:off x="981845" y="2348880"/>
            <a:ext cx="4464496" cy="2273371"/>
          </a:xfrm>
          <a:prstGeom prst="rect">
            <a:avLst/>
          </a:prstGeom>
        </p:spPr>
      </p:pic>
      <p:sp>
        <p:nvSpPr>
          <p:cNvPr id="4" name="Date Placeholder 3">
            <a:extLst>
              <a:ext uri="{FF2B5EF4-FFF2-40B4-BE49-F238E27FC236}">
                <a16:creationId xmlns:a16="http://schemas.microsoft.com/office/drawing/2014/main" id="{951FC213-53FD-CBB2-4441-CAE06D62860F}"/>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pic>
        <p:nvPicPr>
          <p:cNvPr id="8" name="Picture 7">
            <a:extLst>
              <a:ext uri="{FF2B5EF4-FFF2-40B4-BE49-F238E27FC236}">
                <a16:creationId xmlns:a16="http://schemas.microsoft.com/office/drawing/2014/main" id="{D42EA6BB-40F7-528B-5842-20E6AD0F6C5D}"/>
              </a:ext>
            </a:extLst>
          </p:cNvPr>
          <p:cNvPicPr>
            <a:picLocks noChangeAspect="1"/>
          </p:cNvPicPr>
          <p:nvPr/>
        </p:nvPicPr>
        <p:blipFill>
          <a:blip r:embed="rId3"/>
          <a:stretch>
            <a:fillRect/>
          </a:stretch>
        </p:blipFill>
        <p:spPr>
          <a:xfrm>
            <a:off x="5695129" y="2348880"/>
            <a:ext cx="5274813" cy="2273371"/>
          </a:xfrm>
          <a:prstGeom prst="rect">
            <a:avLst/>
          </a:prstGeom>
        </p:spPr>
      </p:pic>
      <p:sp>
        <p:nvSpPr>
          <p:cNvPr id="9" name="TextBox 8">
            <a:extLst>
              <a:ext uri="{FF2B5EF4-FFF2-40B4-BE49-F238E27FC236}">
                <a16:creationId xmlns:a16="http://schemas.microsoft.com/office/drawing/2014/main" id="{284E7048-6E00-D559-A9C6-025FF03B6B2B}"/>
              </a:ext>
            </a:extLst>
          </p:cNvPr>
          <p:cNvSpPr txBox="1"/>
          <p:nvPr/>
        </p:nvSpPr>
        <p:spPr>
          <a:xfrm>
            <a:off x="765820" y="1804863"/>
            <a:ext cx="5479449" cy="430887"/>
          </a:xfrm>
          <a:prstGeom prst="rect">
            <a:avLst/>
          </a:prstGeom>
          <a:noFill/>
        </p:spPr>
        <p:txBody>
          <a:bodyPr wrap="none" rtlCol="0">
            <a:spAutoFit/>
          </a:bodyPr>
          <a:lstStyle/>
          <a:p>
            <a:r>
              <a:rPr lang="en-GB" sz="2200" dirty="0"/>
              <a:t>Amazon recruiting software developed bias </a:t>
            </a:r>
          </a:p>
        </p:txBody>
      </p:sp>
      <p:sp>
        <p:nvSpPr>
          <p:cNvPr id="10" name="TextBox 9">
            <a:extLst>
              <a:ext uri="{FF2B5EF4-FFF2-40B4-BE49-F238E27FC236}">
                <a16:creationId xmlns:a16="http://schemas.microsoft.com/office/drawing/2014/main" id="{79E5C3F5-E648-5DE6-140B-F88A2E664AAD}"/>
              </a:ext>
            </a:extLst>
          </p:cNvPr>
          <p:cNvSpPr txBox="1"/>
          <p:nvPr/>
        </p:nvSpPr>
        <p:spPr>
          <a:xfrm>
            <a:off x="6210822" y="1507359"/>
            <a:ext cx="4224233" cy="646331"/>
          </a:xfrm>
          <a:prstGeom prst="rect">
            <a:avLst/>
          </a:prstGeom>
          <a:noFill/>
        </p:spPr>
        <p:txBody>
          <a:bodyPr wrap="none" rtlCol="0">
            <a:spAutoFit/>
          </a:bodyPr>
          <a:lstStyle/>
          <a:p>
            <a:endParaRPr lang="en-GB" dirty="0"/>
          </a:p>
          <a:p>
            <a:r>
              <a:rPr lang="en-GB" dirty="0"/>
              <a:t>Microsoft Tay Chatbot Became Offensive</a:t>
            </a:r>
          </a:p>
        </p:txBody>
      </p:sp>
      <p:sp>
        <p:nvSpPr>
          <p:cNvPr id="11" name="TextBox 10">
            <a:extLst>
              <a:ext uri="{FF2B5EF4-FFF2-40B4-BE49-F238E27FC236}">
                <a16:creationId xmlns:a16="http://schemas.microsoft.com/office/drawing/2014/main" id="{F78FFA1B-E058-6856-F45E-59548759F4B3}"/>
              </a:ext>
            </a:extLst>
          </p:cNvPr>
          <p:cNvSpPr txBox="1"/>
          <p:nvPr/>
        </p:nvSpPr>
        <p:spPr>
          <a:xfrm>
            <a:off x="1218883" y="5589240"/>
            <a:ext cx="3064044" cy="523220"/>
          </a:xfrm>
          <a:prstGeom prst="rect">
            <a:avLst/>
          </a:prstGeom>
          <a:noFill/>
        </p:spPr>
        <p:txBody>
          <a:bodyPr wrap="none" rtlCol="0">
            <a:spAutoFit/>
          </a:bodyPr>
          <a:lstStyle/>
          <a:p>
            <a:r>
              <a:rPr lang="en-GB" sz="1400" dirty="0"/>
              <a:t>References:</a:t>
            </a:r>
            <a:br>
              <a:rPr lang="en-GB" sz="1400" dirty="0"/>
            </a:br>
            <a:r>
              <a:rPr lang="en-GB" sz="1400" dirty="0"/>
              <a:t>https://onlinecourseing.com/ai-fails/</a:t>
            </a:r>
          </a:p>
        </p:txBody>
      </p:sp>
    </p:spTree>
    <p:extLst>
      <p:ext uri="{BB962C8B-B14F-4D97-AF65-F5344CB8AC3E}">
        <p14:creationId xmlns:p14="http://schemas.microsoft.com/office/powerpoint/2010/main" val="3218586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CD55A7-9C08-7673-C025-BDE2199FA2B9}"/>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sz="3600" b="1" dirty="0"/>
              <a:t>What is Ethics?</a:t>
            </a:r>
          </a:p>
        </p:txBody>
      </p:sp>
      <p:sp>
        <p:nvSpPr>
          <p:cNvPr id="4" name="Date Placeholder 3">
            <a:extLst>
              <a:ext uri="{FF2B5EF4-FFF2-40B4-BE49-F238E27FC236}">
                <a16:creationId xmlns:a16="http://schemas.microsoft.com/office/drawing/2014/main" id="{EE56818A-D7C3-109D-16F3-890ACF5561BA}"/>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1543395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CEDB2-7B21-BFB9-2ECA-5B1A23789342}"/>
              </a:ext>
            </a:extLst>
          </p:cNvPr>
          <p:cNvSpPr>
            <a:spLocks noGrp="1"/>
          </p:cNvSpPr>
          <p:nvPr>
            <p:ph type="title"/>
          </p:nvPr>
        </p:nvSpPr>
        <p:spPr>
          <a:xfrm>
            <a:off x="1218883" y="431800"/>
            <a:ext cx="9751060" cy="908968"/>
          </a:xfrm>
        </p:spPr>
        <p:txBody>
          <a:bodyPr/>
          <a:lstStyle/>
          <a:p>
            <a:r>
              <a:rPr lang="en-GB" b="1" dirty="0"/>
              <a:t>AI Ethics</a:t>
            </a:r>
          </a:p>
        </p:txBody>
      </p:sp>
      <p:sp>
        <p:nvSpPr>
          <p:cNvPr id="3" name="Content Placeholder 2">
            <a:extLst>
              <a:ext uri="{FF2B5EF4-FFF2-40B4-BE49-F238E27FC236}">
                <a16:creationId xmlns:a16="http://schemas.microsoft.com/office/drawing/2014/main" id="{4329B78B-DFFC-AEE6-6638-5022A850BDD3}"/>
              </a:ext>
            </a:extLst>
          </p:cNvPr>
          <p:cNvSpPr>
            <a:spLocks noGrp="1"/>
          </p:cNvSpPr>
          <p:nvPr>
            <p:ph idx="1"/>
          </p:nvPr>
        </p:nvSpPr>
        <p:spPr/>
        <p:txBody>
          <a:bodyPr>
            <a:normAutofit/>
          </a:bodyPr>
          <a:lstStyle/>
          <a:p>
            <a:r>
              <a:rPr lang="en-GB" b="1" dirty="0"/>
              <a:t>Ethics</a:t>
            </a:r>
            <a:r>
              <a:rPr lang="en-GB" dirty="0"/>
              <a:t> is the branch of philosophy concerned with “what is morally good and bad, right and wrong,” dealing with questions of values, standards, and principles that govern human conduct (Beauchamp &amp; Childress, 2019)</a:t>
            </a:r>
          </a:p>
          <a:p>
            <a:r>
              <a:rPr lang="en-GB" dirty="0"/>
              <a:t>AI Ethics is a subfield of philosophy that addresses the moral implications and responsibilities associated with the development and use of AI systems.</a:t>
            </a:r>
          </a:p>
          <a:p>
            <a:r>
              <a:rPr lang="en-GB" dirty="0"/>
              <a:t>Ensuring that AI technologies are developed and used in ways that respect human rights and promote fairness, accountability and transparency.</a:t>
            </a:r>
          </a:p>
          <a:p>
            <a:endParaRPr lang="en-GB" dirty="0"/>
          </a:p>
        </p:txBody>
      </p:sp>
      <p:sp>
        <p:nvSpPr>
          <p:cNvPr id="4" name="Date Placeholder 3">
            <a:extLst>
              <a:ext uri="{FF2B5EF4-FFF2-40B4-BE49-F238E27FC236}">
                <a16:creationId xmlns:a16="http://schemas.microsoft.com/office/drawing/2014/main" id="{DCFDB76F-D778-EDD1-5362-9C4B8972A046}"/>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
        <p:nvSpPr>
          <p:cNvPr id="5" name="TextBox 4">
            <a:extLst>
              <a:ext uri="{FF2B5EF4-FFF2-40B4-BE49-F238E27FC236}">
                <a16:creationId xmlns:a16="http://schemas.microsoft.com/office/drawing/2014/main" id="{0F9B3091-1CB5-527B-4B46-3394752D56E2}"/>
              </a:ext>
            </a:extLst>
          </p:cNvPr>
          <p:cNvSpPr txBox="1"/>
          <p:nvPr/>
        </p:nvSpPr>
        <p:spPr>
          <a:xfrm>
            <a:off x="1218882" y="5830669"/>
            <a:ext cx="10132114" cy="523220"/>
          </a:xfrm>
          <a:prstGeom prst="rect">
            <a:avLst/>
          </a:prstGeom>
          <a:noFill/>
        </p:spPr>
        <p:txBody>
          <a:bodyPr wrap="square" rtlCol="0">
            <a:spAutoFit/>
          </a:bodyPr>
          <a:lstStyle/>
          <a:p>
            <a:r>
              <a:rPr lang="en-GB" sz="1400" dirty="0"/>
              <a:t>References: </a:t>
            </a:r>
            <a:br>
              <a:rPr lang="en-GB" sz="1400" dirty="0"/>
            </a:br>
            <a:r>
              <a:rPr lang="en-GB" sz="1400" dirty="0"/>
              <a:t>Beauchamp, T. L., &amp; Childress, J. F. (2019). </a:t>
            </a:r>
            <a:r>
              <a:rPr lang="en-GB" sz="1400" i="1" dirty="0"/>
              <a:t>Principles of biomedical ethics</a:t>
            </a:r>
            <a:r>
              <a:rPr lang="en-GB" sz="1400" dirty="0"/>
              <a:t> (8th ed.). Oxford University Press.</a:t>
            </a:r>
          </a:p>
        </p:txBody>
      </p:sp>
    </p:spTree>
    <p:extLst>
      <p:ext uri="{BB962C8B-B14F-4D97-AF65-F5344CB8AC3E}">
        <p14:creationId xmlns:p14="http://schemas.microsoft.com/office/powerpoint/2010/main" val="2919079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5BCB-F789-4282-44AC-9DA2BDC1303E}"/>
              </a:ext>
            </a:extLst>
          </p:cNvPr>
          <p:cNvSpPr>
            <a:spLocks noGrp="1"/>
          </p:cNvSpPr>
          <p:nvPr>
            <p:ph type="title"/>
          </p:nvPr>
        </p:nvSpPr>
        <p:spPr/>
        <p:txBody>
          <a:bodyPr/>
          <a:lstStyle/>
          <a:p>
            <a:r>
              <a:rPr lang="en-GB" dirty="0"/>
              <a:t>AI Ethics</a:t>
            </a:r>
          </a:p>
        </p:txBody>
      </p:sp>
      <p:pic>
        <p:nvPicPr>
          <p:cNvPr id="6" name="Content Placeholder 5">
            <a:extLst>
              <a:ext uri="{FF2B5EF4-FFF2-40B4-BE49-F238E27FC236}">
                <a16:creationId xmlns:a16="http://schemas.microsoft.com/office/drawing/2014/main" id="{17B1AA5A-4256-31FF-4EC6-B1A1D407B2D2}"/>
              </a:ext>
            </a:extLst>
          </p:cNvPr>
          <p:cNvPicPr>
            <a:picLocks noGrp="1" noChangeAspect="1"/>
          </p:cNvPicPr>
          <p:nvPr>
            <p:ph idx="1"/>
          </p:nvPr>
        </p:nvPicPr>
        <p:blipFill>
          <a:blip r:embed="rId3"/>
          <a:stretch>
            <a:fillRect/>
          </a:stretch>
        </p:blipFill>
        <p:spPr>
          <a:xfrm>
            <a:off x="1218882" y="1600200"/>
            <a:ext cx="8324500" cy="4267200"/>
          </a:xfrm>
          <a:prstGeom prst="rect">
            <a:avLst/>
          </a:prstGeom>
        </p:spPr>
      </p:pic>
      <p:sp>
        <p:nvSpPr>
          <p:cNvPr id="4" name="Date Placeholder 3">
            <a:extLst>
              <a:ext uri="{FF2B5EF4-FFF2-40B4-BE49-F238E27FC236}">
                <a16:creationId xmlns:a16="http://schemas.microsoft.com/office/drawing/2014/main" id="{5CFF49F8-83B7-AD93-1FC4-C5E8894835B3}"/>
              </a:ext>
            </a:extLst>
          </p:cNvPr>
          <p:cNvSpPr>
            <a:spLocks noGrp="1"/>
          </p:cNvSpPr>
          <p:nvPr>
            <p:ph type="dt" sz="half" idx="10"/>
          </p:nvPr>
        </p:nvSpPr>
        <p:spPr>
          <a:xfrm>
            <a:off x="10372974" y="6121400"/>
            <a:ext cx="1218883" cy="304800"/>
          </a:xfrm>
        </p:spPr>
        <p:txBody>
          <a:bodyPr/>
          <a:lstStyle/>
          <a:p>
            <a:fld id="{33F00B9F-29E7-4642-874A-713277EC5F9A}" type="datetime1">
              <a:rPr lang="en-GB" noProof="0" smtClean="0"/>
              <a:pPr/>
              <a:t>14/09/2026</a:t>
            </a:fld>
            <a:endParaRPr lang="en-GB" noProof="0" dirty="0"/>
          </a:p>
        </p:txBody>
      </p:sp>
      <p:sp>
        <p:nvSpPr>
          <p:cNvPr id="7" name="TextBox 6">
            <a:extLst>
              <a:ext uri="{FF2B5EF4-FFF2-40B4-BE49-F238E27FC236}">
                <a16:creationId xmlns:a16="http://schemas.microsoft.com/office/drawing/2014/main" id="{EAD520E1-9C30-ACDD-623A-3781427A7BDD}"/>
              </a:ext>
            </a:extLst>
          </p:cNvPr>
          <p:cNvSpPr txBox="1"/>
          <p:nvPr/>
        </p:nvSpPr>
        <p:spPr>
          <a:xfrm>
            <a:off x="1206409" y="5918368"/>
            <a:ext cx="9280491" cy="1015663"/>
          </a:xfrm>
          <a:prstGeom prst="rect">
            <a:avLst/>
          </a:prstGeom>
          <a:noFill/>
        </p:spPr>
        <p:txBody>
          <a:bodyPr wrap="square" rtlCol="0">
            <a:spAutoFit/>
          </a:bodyPr>
          <a:lstStyle/>
          <a:p>
            <a:r>
              <a:rPr lang="en-GB" sz="1200" dirty="0"/>
              <a:t>References:</a:t>
            </a:r>
          </a:p>
          <a:p>
            <a:r>
              <a:rPr lang="en-GB" sz="1200" dirty="0"/>
              <a:t>K. Siau and W. Wang. K. Siau and W. Wang. Artificial intelligence (AI) ethics: Ethics of AI and ethical AI. Artificial intelligence </a:t>
            </a:r>
            <a:br>
              <a:rPr lang="en-GB" sz="1200" dirty="0"/>
            </a:br>
            <a:r>
              <a:rPr lang="en-GB" sz="1200" dirty="0"/>
              <a:t>(AI) ethics: Ethics of AI and ethical AI.</a:t>
            </a:r>
            <a:r>
              <a:rPr lang="en-GB" sz="1200" i="1" dirty="0"/>
              <a:t>J. Database </a:t>
            </a:r>
            <a:r>
              <a:rPr lang="en-GB" sz="1200" i="1" dirty="0" err="1"/>
              <a:t>Manage.J</a:t>
            </a:r>
            <a:r>
              <a:rPr lang="en-GB" sz="1200" i="1" dirty="0"/>
              <a:t>. Database Manage.3131(2),</a:t>
            </a:r>
            <a:r>
              <a:rPr lang="en-GB" sz="1200" dirty="0"/>
              <a:t>pp. 74-87. pp. 74-87. 2020. . DOI: 10.4018/JDM.2020040105.</a:t>
            </a:r>
          </a:p>
          <a:p>
            <a:endParaRPr lang="en-GB" sz="1200" dirty="0"/>
          </a:p>
        </p:txBody>
      </p:sp>
    </p:spTree>
    <p:extLst>
      <p:ext uri="{BB962C8B-B14F-4D97-AF65-F5344CB8AC3E}">
        <p14:creationId xmlns:p14="http://schemas.microsoft.com/office/powerpoint/2010/main" val="539322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61AA-5A54-E256-EE1A-7A12207D3590}"/>
              </a:ext>
            </a:extLst>
          </p:cNvPr>
          <p:cNvSpPr>
            <a:spLocks noGrp="1"/>
          </p:cNvSpPr>
          <p:nvPr>
            <p:ph type="title"/>
          </p:nvPr>
        </p:nvSpPr>
        <p:spPr/>
        <p:txBody>
          <a:bodyPr/>
          <a:lstStyle/>
          <a:p>
            <a:r>
              <a:rPr lang="en-GB" b="1" dirty="0"/>
              <a:t>What is responsible AI</a:t>
            </a:r>
          </a:p>
        </p:txBody>
      </p:sp>
      <p:sp>
        <p:nvSpPr>
          <p:cNvPr id="3" name="Content Placeholder 2">
            <a:extLst>
              <a:ext uri="{FF2B5EF4-FFF2-40B4-BE49-F238E27FC236}">
                <a16:creationId xmlns:a16="http://schemas.microsoft.com/office/drawing/2014/main" id="{38263EBA-1AD7-6F70-6B10-DBFEC909A201}"/>
              </a:ext>
            </a:extLst>
          </p:cNvPr>
          <p:cNvSpPr>
            <a:spLocks noGrp="1"/>
          </p:cNvSpPr>
          <p:nvPr>
            <p:ph idx="1"/>
          </p:nvPr>
        </p:nvSpPr>
        <p:spPr/>
        <p:txBody>
          <a:bodyPr/>
          <a:lstStyle/>
          <a:p>
            <a:r>
              <a:rPr lang="en-GB" dirty="0"/>
              <a:t>Responsible AI refers to </a:t>
            </a:r>
            <a:r>
              <a:rPr lang="en-GB" b="1" dirty="0"/>
              <a:t>practices and principles</a:t>
            </a:r>
            <a:r>
              <a:rPr lang="en-GB" dirty="0"/>
              <a:t> that ensure that AI systems are </a:t>
            </a:r>
            <a:r>
              <a:rPr lang="en-GB" b="1" dirty="0"/>
              <a:t>transparent</a:t>
            </a:r>
            <a:r>
              <a:rPr lang="en-GB" dirty="0"/>
              <a:t> and </a:t>
            </a:r>
            <a:r>
              <a:rPr lang="en-GB" b="1" dirty="0"/>
              <a:t>trustworthy</a:t>
            </a:r>
            <a:r>
              <a:rPr lang="en-GB" dirty="0"/>
              <a:t> while mitigating potential risks and negative outcomes. These responsible standards should be considered throughout the entire lifecycle of an AI application. This includes the initial design, development, deployment, monitoring, and evaluation phases.</a:t>
            </a:r>
          </a:p>
          <a:p>
            <a:endParaRPr lang="en-GB" dirty="0"/>
          </a:p>
          <a:p>
            <a:endParaRPr lang="en-GB" dirty="0"/>
          </a:p>
        </p:txBody>
      </p:sp>
      <p:sp>
        <p:nvSpPr>
          <p:cNvPr id="4" name="Date Placeholder 3">
            <a:extLst>
              <a:ext uri="{FF2B5EF4-FFF2-40B4-BE49-F238E27FC236}">
                <a16:creationId xmlns:a16="http://schemas.microsoft.com/office/drawing/2014/main" id="{B169CD2C-3072-8A96-A64E-8DBAEC45B945}"/>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pic>
        <p:nvPicPr>
          <p:cNvPr id="6" name="Picture 5">
            <a:extLst>
              <a:ext uri="{FF2B5EF4-FFF2-40B4-BE49-F238E27FC236}">
                <a16:creationId xmlns:a16="http://schemas.microsoft.com/office/drawing/2014/main" id="{F692742E-CE01-F3BF-8102-1364EBEF4287}"/>
              </a:ext>
            </a:extLst>
          </p:cNvPr>
          <p:cNvPicPr>
            <a:picLocks noChangeAspect="1"/>
          </p:cNvPicPr>
          <p:nvPr/>
        </p:nvPicPr>
        <p:blipFill>
          <a:blip r:embed="rId2"/>
          <a:stretch>
            <a:fillRect/>
          </a:stretch>
        </p:blipFill>
        <p:spPr>
          <a:xfrm>
            <a:off x="1413892" y="3797183"/>
            <a:ext cx="8230023" cy="2273417"/>
          </a:xfrm>
          <a:prstGeom prst="rect">
            <a:avLst/>
          </a:prstGeom>
        </p:spPr>
      </p:pic>
    </p:spTree>
    <p:extLst>
      <p:ext uri="{BB962C8B-B14F-4D97-AF65-F5344CB8AC3E}">
        <p14:creationId xmlns:p14="http://schemas.microsoft.com/office/powerpoint/2010/main" val="3295888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AD02E-D95F-DBAB-EFBB-E2CE699E07D2}"/>
              </a:ext>
            </a:extLst>
          </p:cNvPr>
          <p:cNvSpPr>
            <a:spLocks noGrp="1"/>
          </p:cNvSpPr>
          <p:nvPr>
            <p:ph type="title"/>
          </p:nvPr>
        </p:nvSpPr>
        <p:spPr/>
        <p:txBody>
          <a:bodyPr/>
          <a:lstStyle/>
          <a:p>
            <a:r>
              <a:rPr lang="en-GB" b="1" dirty="0"/>
              <a:t>What type of AI requires responsible AI?</a:t>
            </a:r>
            <a:endParaRPr lang="en-GB" dirty="0"/>
          </a:p>
        </p:txBody>
      </p:sp>
      <p:sp>
        <p:nvSpPr>
          <p:cNvPr id="3" name="Content Placeholder 2">
            <a:extLst>
              <a:ext uri="{FF2B5EF4-FFF2-40B4-BE49-F238E27FC236}">
                <a16:creationId xmlns:a16="http://schemas.microsoft.com/office/drawing/2014/main" id="{5C4A6BB4-174D-E32B-8CB6-01BED643EEAB}"/>
              </a:ext>
            </a:extLst>
          </p:cNvPr>
          <p:cNvSpPr>
            <a:spLocks noGrp="1"/>
          </p:cNvSpPr>
          <p:nvPr>
            <p:ph idx="1"/>
          </p:nvPr>
        </p:nvSpPr>
        <p:spPr>
          <a:xfrm>
            <a:off x="1218883" y="1803400"/>
            <a:ext cx="9751060" cy="905520"/>
          </a:xfrm>
        </p:spPr>
        <p:txBody>
          <a:bodyPr>
            <a:normAutofit/>
          </a:bodyPr>
          <a:lstStyle/>
          <a:p>
            <a:r>
              <a:rPr lang="en-GB" dirty="0"/>
              <a:t>All AI systems</a:t>
            </a:r>
          </a:p>
        </p:txBody>
      </p:sp>
      <p:sp>
        <p:nvSpPr>
          <p:cNvPr id="4" name="Date Placeholder 3">
            <a:extLst>
              <a:ext uri="{FF2B5EF4-FFF2-40B4-BE49-F238E27FC236}">
                <a16:creationId xmlns:a16="http://schemas.microsoft.com/office/drawing/2014/main" id="{125F6618-97E2-E42C-C98C-F523BEB4972A}"/>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3225649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96774-E050-FB3E-61CA-496D00D80EE9}"/>
              </a:ext>
            </a:extLst>
          </p:cNvPr>
          <p:cNvSpPr>
            <a:spLocks noGrp="1"/>
          </p:cNvSpPr>
          <p:nvPr>
            <p:ph type="title"/>
          </p:nvPr>
        </p:nvSpPr>
        <p:spPr/>
        <p:txBody>
          <a:bodyPr/>
          <a:lstStyle/>
          <a:p>
            <a:r>
              <a:rPr lang="en-GB" b="1" dirty="0"/>
              <a:t>Ethical Challenges of generative AI</a:t>
            </a:r>
            <a:endParaRPr lang="en-GB" dirty="0"/>
          </a:p>
        </p:txBody>
      </p:sp>
      <p:sp>
        <p:nvSpPr>
          <p:cNvPr id="3" name="Content Placeholder 2">
            <a:extLst>
              <a:ext uri="{FF2B5EF4-FFF2-40B4-BE49-F238E27FC236}">
                <a16:creationId xmlns:a16="http://schemas.microsoft.com/office/drawing/2014/main" id="{9281B8E7-2A09-83B0-F851-5138A717EB65}"/>
              </a:ext>
            </a:extLst>
          </p:cNvPr>
          <p:cNvSpPr>
            <a:spLocks noGrp="1"/>
          </p:cNvSpPr>
          <p:nvPr>
            <p:ph idx="1"/>
          </p:nvPr>
        </p:nvSpPr>
        <p:spPr/>
        <p:txBody>
          <a:bodyPr/>
          <a:lstStyle/>
          <a:p>
            <a:r>
              <a:rPr lang="en-GB" dirty="0"/>
              <a:t>Toxicity</a:t>
            </a:r>
          </a:p>
          <a:p>
            <a:r>
              <a:rPr lang="en-GB" dirty="0"/>
              <a:t>Hallucinations</a:t>
            </a:r>
          </a:p>
          <a:p>
            <a:r>
              <a:rPr lang="en-GB" dirty="0"/>
              <a:t>Intellectual Property</a:t>
            </a:r>
          </a:p>
          <a:p>
            <a:r>
              <a:rPr lang="en-GB" dirty="0"/>
              <a:t>Plagiarism and Cheating</a:t>
            </a:r>
          </a:p>
          <a:p>
            <a:r>
              <a:rPr lang="en-GB" dirty="0"/>
              <a:t>Disruption of the nature of work</a:t>
            </a:r>
          </a:p>
        </p:txBody>
      </p:sp>
      <p:sp>
        <p:nvSpPr>
          <p:cNvPr id="4" name="Date Placeholder 3">
            <a:extLst>
              <a:ext uri="{FF2B5EF4-FFF2-40B4-BE49-F238E27FC236}">
                <a16:creationId xmlns:a16="http://schemas.microsoft.com/office/drawing/2014/main" id="{C8455F27-5EF4-8DFC-971D-2A4D34D3A38A}"/>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2697930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DE79-541E-F1A8-FB5A-9741E13C4125}"/>
              </a:ext>
            </a:extLst>
          </p:cNvPr>
          <p:cNvSpPr>
            <a:spLocks noGrp="1"/>
          </p:cNvSpPr>
          <p:nvPr>
            <p:ph type="title"/>
          </p:nvPr>
        </p:nvSpPr>
        <p:spPr>
          <a:xfrm>
            <a:off x="1218883" y="431800"/>
            <a:ext cx="9751060" cy="782221"/>
          </a:xfrm>
        </p:spPr>
        <p:txBody>
          <a:bodyPr/>
          <a:lstStyle/>
          <a:p>
            <a:r>
              <a:rPr lang="en-GB" b="1" dirty="0"/>
              <a:t>Toxicity</a:t>
            </a:r>
          </a:p>
        </p:txBody>
      </p:sp>
      <p:sp>
        <p:nvSpPr>
          <p:cNvPr id="4" name="Date Placeholder 3">
            <a:extLst>
              <a:ext uri="{FF2B5EF4-FFF2-40B4-BE49-F238E27FC236}">
                <a16:creationId xmlns:a16="http://schemas.microsoft.com/office/drawing/2014/main" id="{62309EA0-1A95-A8A3-684D-2E267CAD7D99}"/>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
        <p:nvSpPr>
          <p:cNvPr id="6" name="Rectangle 2">
            <a:extLst>
              <a:ext uri="{FF2B5EF4-FFF2-40B4-BE49-F238E27FC236}">
                <a16:creationId xmlns:a16="http://schemas.microsoft.com/office/drawing/2014/main" id="{CDC2070B-5D3C-0502-39EE-93DA8A85047A}"/>
              </a:ext>
            </a:extLst>
          </p:cNvPr>
          <p:cNvSpPr>
            <a:spLocks noGrp="1" noChangeArrowheads="1"/>
          </p:cNvSpPr>
          <p:nvPr>
            <p:ph idx="1"/>
          </p:nvPr>
        </p:nvSpPr>
        <p:spPr bwMode="auto">
          <a:xfrm>
            <a:off x="1218883" y="1490180"/>
            <a:ext cx="10348137"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It</a:t>
            </a:r>
            <a:r>
              <a:rPr kumimoji="0" lang="en-US" altLang="en-US" b="0" i="0" u="none" strike="noStrike" cap="none" normalizeH="0" baseline="0" dirty="0">
                <a:ln>
                  <a:noFill/>
                </a:ln>
                <a:solidFill>
                  <a:schemeClr val="tx1"/>
                </a:solidFill>
                <a:effectLst/>
                <a:latin typeface="Arial" panose="020B0604020202020204" pitchFamily="34" charset="0"/>
              </a:rPr>
              <a:t> is the risk of AI generating offensive, disturbing, or inappropriate content.</a:t>
            </a:r>
            <a:br>
              <a:rPr lang="en-US" altLang="en-US" dirty="0">
                <a:latin typeface="Arial" panose="020B0604020202020204" pitchFamily="34" charset="0"/>
              </a:rPr>
            </a:b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Defining what is "toxic" is a major challenge, as it is highly subjective and </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depends on culture and context</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There is a fine line between filtering toxic content and engaging in censorship of ideas.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This creates difficult dilemmas, such as how to handle offensive historical </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quotes or controversial opinions.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AI models often fail to detect subtle or indirect toxicity that avoids using obviously inflammatory words.</a:t>
            </a:r>
          </a:p>
        </p:txBody>
      </p:sp>
    </p:spTree>
    <p:extLst>
      <p:ext uri="{BB962C8B-B14F-4D97-AF65-F5344CB8AC3E}">
        <p14:creationId xmlns:p14="http://schemas.microsoft.com/office/powerpoint/2010/main" val="2002962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48CCE-9674-672F-B308-4808A9D49EC6}"/>
              </a:ext>
            </a:extLst>
          </p:cNvPr>
          <p:cNvSpPr>
            <a:spLocks noGrp="1"/>
          </p:cNvSpPr>
          <p:nvPr>
            <p:ph type="title"/>
          </p:nvPr>
        </p:nvSpPr>
        <p:spPr>
          <a:xfrm>
            <a:off x="1218883" y="431800"/>
            <a:ext cx="9751060" cy="692944"/>
          </a:xfrm>
        </p:spPr>
        <p:txBody>
          <a:bodyPr/>
          <a:lstStyle/>
          <a:p>
            <a:r>
              <a:rPr lang="en-GB" b="1" dirty="0"/>
              <a:t>Hallucinations</a:t>
            </a:r>
          </a:p>
        </p:txBody>
      </p:sp>
      <p:sp>
        <p:nvSpPr>
          <p:cNvPr id="4" name="Date Placeholder 3">
            <a:extLst>
              <a:ext uri="{FF2B5EF4-FFF2-40B4-BE49-F238E27FC236}">
                <a16:creationId xmlns:a16="http://schemas.microsoft.com/office/drawing/2014/main" id="{B6B3B288-64F9-8E3B-D413-83C383CF0C6D}"/>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
        <p:nvSpPr>
          <p:cNvPr id="5" name="Rectangle 1">
            <a:extLst>
              <a:ext uri="{FF2B5EF4-FFF2-40B4-BE49-F238E27FC236}">
                <a16:creationId xmlns:a16="http://schemas.microsoft.com/office/drawing/2014/main" id="{B6D23FB5-AA42-9247-1FB4-3F354C36F7AE}"/>
              </a:ext>
            </a:extLst>
          </p:cNvPr>
          <p:cNvSpPr>
            <a:spLocks noGrp="1" noChangeArrowheads="1"/>
          </p:cNvSpPr>
          <p:nvPr>
            <p:ph idx="1"/>
          </p:nvPr>
        </p:nvSpPr>
        <p:spPr bwMode="auto">
          <a:xfrm>
            <a:off x="1219200" y="1038019"/>
            <a:ext cx="10563844"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Hallucinations</a:t>
            </a:r>
            <a:r>
              <a:rPr kumimoji="0" lang="en-US" altLang="en-US" b="0" i="0" u="none" strike="noStrike" cap="none" normalizeH="0" baseline="0" dirty="0">
                <a:ln>
                  <a:noFill/>
                </a:ln>
                <a:solidFill>
                  <a:schemeClr val="tx1"/>
                </a:solidFill>
                <a:effectLst/>
                <a:latin typeface="Arial" panose="020B0604020202020204" pitchFamily="34" charset="0"/>
              </a:rPr>
              <a:t> are confident and plausible-sounding statements from an AI that are factually incorrect.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They occur because language models are designed to predict the next likely word, not to verify facts.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This makes models highly susceptible to "making things up" when asked for objective or factual information.</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A common example is an AI inventing realistic but completely nonexistent scientific citations for an author.</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The AI isn't searching a database; it's just generating text that looks like a real citation.</a:t>
            </a:r>
          </a:p>
        </p:txBody>
      </p:sp>
    </p:spTree>
    <p:extLst>
      <p:ext uri="{BB962C8B-B14F-4D97-AF65-F5344CB8AC3E}">
        <p14:creationId xmlns:p14="http://schemas.microsoft.com/office/powerpoint/2010/main" val="393931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0F80C-D7DE-721D-B5BA-B46DDB8328C6}"/>
              </a:ext>
            </a:extLst>
          </p:cNvPr>
          <p:cNvSpPr>
            <a:spLocks noGrp="1"/>
          </p:cNvSpPr>
          <p:nvPr>
            <p:ph type="title"/>
          </p:nvPr>
        </p:nvSpPr>
        <p:spPr>
          <a:xfrm>
            <a:off x="1218883" y="431800"/>
            <a:ext cx="9751060" cy="692944"/>
          </a:xfrm>
        </p:spPr>
        <p:txBody>
          <a:bodyPr/>
          <a:lstStyle/>
          <a:p>
            <a:r>
              <a:rPr lang="en-GB" b="1" dirty="0"/>
              <a:t>Intellectual property</a:t>
            </a:r>
          </a:p>
        </p:txBody>
      </p:sp>
      <p:sp>
        <p:nvSpPr>
          <p:cNvPr id="4" name="Date Placeholder 3">
            <a:extLst>
              <a:ext uri="{FF2B5EF4-FFF2-40B4-BE49-F238E27FC236}">
                <a16:creationId xmlns:a16="http://schemas.microsoft.com/office/drawing/2014/main" id="{8416D65A-5314-3516-E0F0-95C264B88C94}"/>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
        <p:nvSpPr>
          <p:cNvPr id="5" name="Rectangle 1">
            <a:extLst>
              <a:ext uri="{FF2B5EF4-FFF2-40B4-BE49-F238E27FC236}">
                <a16:creationId xmlns:a16="http://schemas.microsoft.com/office/drawing/2014/main" id="{A92151E9-6EFD-27ED-0721-02013E9CC839}"/>
              </a:ext>
            </a:extLst>
          </p:cNvPr>
          <p:cNvSpPr>
            <a:spLocks noGrp="1" noChangeArrowheads="1"/>
          </p:cNvSpPr>
          <p:nvPr>
            <p:ph idx="1"/>
          </p:nvPr>
        </p:nvSpPr>
        <p:spPr bwMode="auto">
          <a:xfrm>
            <a:off x="1219200" y="1074532"/>
            <a:ext cx="10275812"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Early LLM models posed a clear risk by sometimes reproducing copyrighted text or code </a:t>
            </a:r>
            <a:r>
              <a:rPr kumimoji="0" lang="en-US" altLang="en-US" b="1" i="0" u="none" strike="noStrike" cap="none" normalizeH="0" baseline="0" dirty="0">
                <a:ln>
                  <a:noFill/>
                </a:ln>
                <a:solidFill>
                  <a:schemeClr val="tx1"/>
                </a:solidFill>
                <a:effectLst/>
                <a:latin typeface="Arial" panose="020B0604020202020204" pitchFamily="34" charset="0"/>
              </a:rPr>
              <a:t>verbatim</a:t>
            </a:r>
            <a:r>
              <a:rPr kumimoji="0" lang="en-US" altLang="en-US" b="0" i="0" u="none" strike="noStrike" cap="none" normalizeH="0" baseline="0" dirty="0">
                <a:ln>
                  <a:noFill/>
                </a:ln>
                <a:solidFill>
                  <a:schemeClr val="tx1"/>
                </a:solidFill>
                <a:effectLst/>
                <a:latin typeface="Arial" panose="020B0604020202020204" pitchFamily="34" charset="0"/>
              </a:rPr>
              <a:t> from their training data</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While models have improved, they still create content that is ambiguously close to the original training material.</a:t>
            </a:r>
            <a:br>
              <a:rPr kumimoji="0" lang="en-US" altLang="en-US" b="0" i="0" u="none" strike="noStrike" cap="none" normalizeH="0" baseline="0" dirty="0">
                <a:ln>
                  <a:noFill/>
                </a:ln>
                <a:solidFill>
                  <a:schemeClr val="tx1"/>
                </a:solidFill>
                <a:effectLst/>
                <a:latin typeface="Arial" panose="020B0604020202020204" pitchFamily="34" charset="0"/>
              </a:rPr>
            </a:b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This creates a nuanced IP challenge: Is it a violation if an AI </a:t>
            </a:r>
            <a:r>
              <a:rPr kumimoji="0" lang="en-US" altLang="en-US" b="1" i="0" u="none" strike="noStrike" cap="none" normalizeH="0" baseline="0" dirty="0">
                <a:ln>
                  <a:noFill/>
                </a:ln>
                <a:solidFill>
                  <a:schemeClr val="tx1"/>
                </a:solidFill>
                <a:effectLst/>
                <a:latin typeface="Arial" panose="020B0604020202020204" pitchFamily="34" charset="0"/>
              </a:rPr>
              <a:t>mimics an artist's unique style</a:t>
            </a:r>
            <a:r>
              <a:rPr kumimoji="0" lang="en-US" altLang="en-US" b="0" i="0" u="none" strike="noStrike" cap="none" normalizeH="0" baseline="0" dirty="0">
                <a:ln>
                  <a:noFill/>
                </a:ln>
                <a:solidFill>
                  <a:schemeClr val="tx1"/>
                </a:solidFill>
                <a:effectLst/>
                <a:latin typeface="Arial" panose="020B0604020202020204" pitchFamily="34" charset="0"/>
              </a:rPr>
              <a:t> without copying a specific work?</a:t>
            </a:r>
            <a:br>
              <a:rPr kumimoji="0" lang="en-US" altLang="en-US" b="0" i="0" u="none" strike="noStrike" cap="none" normalizeH="0" baseline="0" dirty="0">
                <a:ln>
                  <a:noFill/>
                </a:ln>
                <a:solidFill>
                  <a:schemeClr val="tx1"/>
                </a:solidFill>
                <a:effectLst/>
                <a:latin typeface="Arial" panose="020B0604020202020204" pitchFamily="34" charset="0"/>
              </a:rPr>
            </a:b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For example, if an AI can create a new image "in the style of Andy Warhol" only because it was trained on his actual art</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This raises complex legal and ethical questions about originality, ownership, and fair use in AI-generated content.</a:t>
            </a:r>
          </a:p>
        </p:txBody>
      </p:sp>
    </p:spTree>
    <p:extLst>
      <p:ext uri="{BB962C8B-B14F-4D97-AF65-F5344CB8AC3E}">
        <p14:creationId xmlns:p14="http://schemas.microsoft.com/office/powerpoint/2010/main" val="927400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BEE4-3C5E-5996-32F3-2138AC96E369}"/>
              </a:ext>
            </a:extLst>
          </p:cNvPr>
          <p:cNvSpPr>
            <a:spLocks noGrp="1"/>
          </p:cNvSpPr>
          <p:nvPr>
            <p:ph type="title"/>
          </p:nvPr>
        </p:nvSpPr>
        <p:spPr/>
        <p:txBody>
          <a:bodyPr/>
          <a:lstStyle/>
          <a:p>
            <a:r>
              <a:rPr lang="en-GB" b="1" dirty="0"/>
              <a:t>Plagiarism and cheating</a:t>
            </a:r>
          </a:p>
        </p:txBody>
      </p:sp>
      <p:sp>
        <p:nvSpPr>
          <p:cNvPr id="3" name="Content Placeholder 2">
            <a:extLst>
              <a:ext uri="{FF2B5EF4-FFF2-40B4-BE49-F238E27FC236}">
                <a16:creationId xmlns:a16="http://schemas.microsoft.com/office/drawing/2014/main" id="{D1441EC4-9C14-D491-C102-5D9194BB575F}"/>
              </a:ext>
            </a:extLst>
          </p:cNvPr>
          <p:cNvSpPr>
            <a:spLocks noGrp="1"/>
          </p:cNvSpPr>
          <p:nvPr>
            <p:ph idx="1"/>
          </p:nvPr>
        </p:nvSpPr>
        <p:spPr/>
        <p:txBody>
          <a:bodyPr>
            <a:normAutofit fontScale="92500"/>
          </a:bodyPr>
          <a:lstStyle/>
          <a:p>
            <a:pPr fontAlgn="auto"/>
            <a:r>
              <a:rPr lang="en-GB" dirty="0"/>
              <a:t>The creative capabilities of generative AI give rise to worries that it will be used to write college essays, writing samples for job applications, and other forms of cheating or illicit copying. </a:t>
            </a:r>
          </a:p>
          <a:p>
            <a:pPr fontAlgn="auto"/>
            <a:r>
              <a:rPr lang="en-GB" dirty="0"/>
              <a:t>Debates on this topic are happening at universities and many other institutions, and attitudes vary widely. </a:t>
            </a:r>
            <a:br>
              <a:rPr lang="en-GB" dirty="0"/>
            </a:br>
            <a:endParaRPr lang="en-GB" dirty="0"/>
          </a:p>
          <a:p>
            <a:pPr fontAlgn="auto"/>
            <a:r>
              <a:rPr lang="en-GB" dirty="0"/>
              <a:t>Some are in </a:t>
            </a:r>
            <a:r>
              <a:rPr lang="en-GB" dirty="0" err="1"/>
              <a:t>favor</a:t>
            </a:r>
            <a:r>
              <a:rPr lang="en-GB" dirty="0"/>
              <a:t> of explicitly forbidding any use of generative AI in settings where content is being graded or evaluated, while others argue that educational practices must adapt to, and even embrace, the new technology. </a:t>
            </a:r>
          </a:p>
          <a:p>
            <a:pPr fontAlgn="auto"/>
            <a:r>
              <a:rPr lang="en-GB" dirty="0"/>
              <a:t>But the underlying challenge of verifying that a given piece of content was authored by a person is likely to present concerns in many contexts.</a:t>
            </a:r>
          </a:p>
          <a:p>
            <a:endParaRPr lang="en-GB" dirty="0"/>
          </a:p>
        </p:txBody>
      </p:sp>
      <p:sp>
        <p:nvSpPr>
          <p:cNvPr id="4" name="Date Placeholder 3">
            <a:extLst>
              <a:ext uri="{FF2B5EF4-FFF2-40B4-BE49-F238E27FC236}">
                <a16:creationId xmlns:a16="http://schemas.microsoft.com/office/drawing/2014/main" id="{DAFF876C-0DE5-5DB7-96A1-C0F2F7511573}"/>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2750584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ED4CB-E212-374C-9DBB-E98E4D6F146E}"/>
              </a:ext>
            </a:extLst>
          </p:cNvPr>
          <p:cNvSpPr>
            <a:spLocks noGrp="1"/>
          </p:cNvSpPr>
          <p:nvPr>
            <p:ph type="title"/>
          </p:nvPr>
        </p:nvSpPr>
        <p:spPr/>
        <p:txBody>
          <a:bodyPr/>
          <a:lstStyle/>
          <a:p>
            <a:r>
              <a:rPr lang="en-GB" b="1" dirty="0"/>
              <a:t>Disruption of the nature of work</a:t>
            </a:r>
          </a:p>
        </p:txBody>
      </p:sp>
      <p:sp>
        <p:nvSpPr>
          <p:cNvPr id="3" name="Content Placeholder 2">
            <a:extLst>
              <a:ext uri="{FF2B5EF4-FFF2-40B4-BE49-F238E27FC236}">
                <a16:creationId xmlns:a16="http://schemas.microsoft.com/office/drawing/2014/main" id="{D6EBCD94-68A6-C76F-B310-CA62F2EA9E74}"/>
              </a:ext>
            </a:extLst>
          </p:cNvPr>
          <p:cNvSpPr>
            <a:spLocks noGrp="1"/>
          </p:cNvSpPr>
          <p:nvPr>
            <p:ph idx="1"/>
          </p:nvPr>
        </p:nvSpPr>
        <p:spPr/>
        <p:txBody>
          <a:bodyPr>
            <a:normAutofit/>
          </a:bodyPr>
          <a:lstStyle/>
          <a:p>
            <a:pPr fontAlgn="auto"/>
            <a:r>
              <a:rPr lang="en-GB" dirty="0"/>
              <a:t>The proficiency with which generative AI is able to create compelling text and images, perform well on standardized tests, write entire articles on given topics, and successfully summarize or improve the grammar of provided articles has created some anxiety. There is a concern that some professions might be replaced or seriously disrupted by the technology. </a:t>
            </a:r>
            <a:br>
              <a:rPr lang="en-GB" dirty="0"/>
            </a:br>
            <a:endParaRPr lang="en-GB" dirty="0"/>
          </a:p>
          <a:p>
            <a:pPr fontAlgn="auto"/>
            <a:r>
              <a:rPr lang="en-GB" dirty="0"/>
              <a:t>Although this might be premature, it does seem that generative AI will have a transformative effect on many aspects of work. It is possible that many tasks previously beyond automation could be delegated to machines.</a:t>
            </a:r>
          </a:p>
          <a:p>
            <a:endParaRPr lang="en-GB" dirty="0"/>
          </a:p>
        </p:txBody>
      </p:sp>
      <p:sp>
        <p:nvSpPr>
          <p:cNvPr id="4" name="Date Placeholder 3">
            <a:extLst>
              <a:ext uri="{FF2B5EF4-FFF2-40B4-BE49-F238E27FC236}">
                <a16:creationId xmlns:a16="http://schemas.microsoft.com/office/drawing/2014/main" id="{93CB9344-24F0-3533-168D-93A3314461FB}"/>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2039185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14923-E242-59F8-31E2-507556D04B66}"/>
              </a:ext>
            </a:extLst>
          </p:cNvPr>
          <p:cNvSpPr>
            <a:spLocks noGrp="1"/>
          </p:cNvSpPr>
          <p:nvPr>
            <p:ph type="title"/>
          </p:nvPr>
        </p:nvSpPr>
        <p:spPr/>
        <p:txBody>
          <a:bodyPr/>
          <a:lstStyle/>
          <a:p>
            <a:r>
              <a:rPr lang="en-GB" dirty="0"/>
              <a:t>Simple coding example for detecting bias (1)</a:t>
            </a:r>
          </a:p>
        </p:txBody>
      </p:sp>
      <p:pic>
        <p:nvPicPr>
          <p:cNvPr id="6" name="Content Placeholder 5">
            <a:extLst>
              <a:ext uri="{FF2B5EF4-FFF2-40B4-BE49-F238E27FC236}">
                <a16:creationId xmlns:a16="http://schemas.microsoft.com/office/drawing/2014/main" id="{5D68BAF8-FA83-052C-01BE-170876FEA48B}"/>
              </a:ext>
            </a:extLst>
          </p:cNvPr>
          <p:cNvPicPr>
            <a:picLocks noGrp="1" noChangeAspect="1"/>
          </p:cNvPicPr>
          <p:nvPr>
            <p:ph idx="1"/>
          </p:nvPr>
        </p:nvPicPr>
        <p:blipFill>
          <a:blip r:embed="rId2"/>
          <a:stretch>
            <a:fillRect/>
          </a:stretch>
        </p:blipFill>
        <p:spPr>
          <a:xfrm>
            <a:off x="1341884" y="1916832"/>
            <a:ext cx="9505056" cy="3960439"/>
          </a:xfrm>
          <a:prstGeom prst="rect">
            <a:avLst/>
          </a:prstGeom>
        </p:spPr>
      </p:pic>
      <p:sp>
        <p:nvSpPr>
          <p:cNvPr id="4" name="Date Placeholder 3">
            <a:extLst>
              <a:ext uri="{FF2B5EF4-FFF2-40B4-BE49-F238E27FC236}">
                <a16:creationId xmlns:a16="http://schemas.microsoft.com/office/drawing/2014/main" id="{80530B15-BE0F-BA15-347F-662561A72F34}"/>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3785475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F9941-DA43-34F1-6645-34BE9CA4FB23}"/>
              </a:ext>
            </a:extLst>
          </p:cNvPr>
          <p:cNvSpPr>
            <a:spLocks noGrp="1"/>
          </p:cNvSpPr>
          <p:nvPr>
            <p:ph type="title"/>
          </p:nvPr>
        </p:nvSpPr>
        <p:spPr/>
        <p:txBody>
          <a:bodyPr/>
          <a:lstStyle/>
          <a:p>
            <a:r>
              <a:rPr lang="en-GB" dirty="0"/>
              <a:t>Simple coding example for detecting bias (2)</a:t>
            </a:r>
          </a:p>
        </p:txBody>
      </p:sp>
      <p:pic>
        <p:nvPicPr>
          <p:cNvPr id="6" name="Content Placeholder 5">
            <a:extLst>
              <a:ext uri="{FF2B5EF4-FFF2-40B4-BE49-F238E27FC236}">
                <a16:creationId xmlns:a16="http://schemas.microsoft.com/office/drawing/2014/main" id="{FFD62079-9CD0-8EBE-4BD2-5351259FF751}"/>
              </a:ext>
            </a:extLst>
          </p:cNvPr>
          <p:cNvPicPr>
            <a:picLocks noGrp="1" noChangeAspect="1"/>
          </p:cNvPicPr>
          <p:nvPr>
            <p:ph idx="1"/>
          </p:nvPr>
        </p:nvPicPr>
        <p:blipFill>
          <a:blip r:embed="rId2"/>
          <a:stretch>
            <a:fillRect/>
          </a:stretch>
        </p:blipFill>
        <p:spPr>
          <a:xfrm>
            <a:off x="1218884" y="1844824"/>
            <a:ext cx="8836898" cy="3960440"/>
          </a:xfrm>
          <a:prstGeom prst="rect">
            <a:avLst/>
          </a:prstGeom>
        </p:spPr>
      </p:pic>
      <p:sp>
        <p:nvSpPr>
          <p:cNvPr id="4" name="Date Placeholder 3">
            <a:extLst>
              <a:ext uri="{FF2B5EF4-FFF2-40B4-BE49-F238E27FC236}">
                <a16:creationId xmlns:a16="http://schemas.microsoft.com/office/drawing/2014/main" id="{5C851E04-9F71-8594-F52B-DF22D61774C0}"/>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1342770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B0471-BBA8-B934-54A3-896D61B643BC}"/>
              </a:ext>
            </a:extLst>
          </p:cNvPr>
          <p:cNvSpPr>
            <a:spLocks noGrp="1"/>
          </p:cNvSpPr>
          <p:nvPr>
            <p:ph type="title"/>
          </p:nvPr>
        </p:nvSpPr>
        <p:spPr/>
        <p:txBody>
          <a:bodyPr/>
          <a:lstStyle/>
          <a:p>
            <a:r>
              <a:rPr lang="en-GB" dirty="0"/>
              <a:t>Simple coding example for detecting bias (3)</a:t>
            </a:r>
          </a:p>
        </p:txBody>
      </p:sp>
      <p:pic>
        <p:nvPicPr>
          <p:cNvPr id="6" name="Content Placeholder 5">
            <a:extLst>
              <a:ext uri="{FF2B5EF4-FFF2-40B4-BE49-F238E27FC236}">
                <a16:creationId xmlns:a16="http://schemas.microsoft.com/office/drawing/2014/main" id="{8D3C1DB4-F646-6B73-4CD2-44BFE8584C7C}"/>
              </a:ext>
            </a:extLst>
          </p:cNvPr>
          <p:cNvPicPr>
            <a:picLocks noGrp="1" noChangeAspect="1"/>
          </p:cNvPicPr>
          <p:nvPr>
            <p:ph idx="1"/>
          </p:nvPr>
        </p:nvPicPr>
        <p:blipFill>
          <a:blip r:embed="rId2"/>
          <a:stretch>
            <a:fillRect/>
          </a:stretch>
        </p:blipFill>
        <p:spPr>
          <a:xfrm>
            <a:off x="1485900" y="1772816"/>
            <a:ext cx="9001000" cy="4399384"/>
          </a:xfrm>
          <a:prstGeom prst="rect">
            <a:avLst/>
          </a:prstGeom>
        </p:spPr>
      </p:pic>
      <p:sp>
        <p:nvSpPr>
          <p:cNvPr id="4" name="Date Placeholder 3">
            <a:extLst>
              <a:ext uri="{FF2B5EF4-FFF2-40B4-BE49-F238E27FC236}">
                <a16:creationId xmlns:a16="http://schemas.microsoft.com/office/drawing/2014/main" id="{0B7CEB4E-2BCC-BBDD-BA67-1331BF975BE3}"/>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309265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CEB2E-A372-D4E9-A6C7-7BA7DCBEEFB8}"/>
              </a:ext>
            </a:extLst>
          </p:cNvPr>
          <p:cNvSpPr>
            <a:spLocks noGrp="1"/>
          </p:cNvSpPr>
          <p:nvPr>
            <p:ph type="title"/>
          </p:nvPr>
        </p:nvSpPr>
        <p:spPr/>
        <p:txBody>
          <a:bodyPr/>
          <a:lstStyle/>
          <a:p>
            <a:r>
              <a:rPr lang="en-GB" dirty="0"/>
              <a:t>Simple coding example for detecting bias (4)</a:t>
            </a:r>
          </a:p>
        </p:txBody>
      </p:sp>
      <p:pic>
        <p:nvPicPr>
          <p:cNvPr id="6" name="Content Placeholder 5">
            <a:extLst>
              <a:ext uri="{FF2B5EF4-FFF2-40B4-BE49-F238E27FC236}">
                <a16:creationId xmlns:a16="http://schemas.microsoft.com/office/drawing/2014/main" id="{B6F6EE0E-2226-4689-C193-E0981C5D0B5C}"/>
              </a:ext>
            </a:extLst>
          </p:cNvPr>
          <p:cNvPicPr>
            <a:picLocks noGrp="1" noChangeAspect="1"/>
          </p:cNvPicPr>
          <p:nvPr>
            <p:ph idx="1"/>
          </p:nvPr>
        </p:nvPicPr>
        <p:blipFill>
          <a:blip r:embed="rId2"/>
          <a:stretch>
            <a:fillRect/>
          </a:stretch>
        </p:blipFill>
        <p:spPr>
          <a:xfrm>
            <a:off x="1218883" y="1844824"/>
            <a:ext cx="9751060" cy="4104456"/>
          </a:xfrm>
          <a:prstGeom prst="rect">
            <a:avLst/>
          </a:prstGeom>
        </p:spPr>
      </p:pic>
      <p:sp>
        <p:nvSpPr>
          <p:cNvPr id="4" name="Date Placeholder 3">
            <a:extLst>
              <a:ext uri="{FF2B5EF4-FFF2-40B4-BE49-F238E27FC236}">
                <a16:creationId xmlns:a16="http://schemas.microsoft.com/office/drawing/2014/main" id="{D1F3EE06-6524-499C-594A-4165A0A8E40B}"/>
              </a:ext>
            </a:extLst>
          </p:cNvPr>
          <p:cNvSpPr>
            <a:spLocks noGrp="1"/>
          </p:cNvSpPr>
          <p:nvPr>
            <p:ph type="dt" sz="half" idx="10"/>
          </p:nvPr>
        </p:nvSpPr>
        <p:spPr/>
        <p:txBody>
          <a:bodyPr/>
          <a:lstStyle/>
          <a:p>
            <a:fld id="{33F00B9F-29E7-4642-874A-713277EC5F9A}" type="datetime1">
              <a:rPr lang="en-GB" noProof="0" smtClean="0"/>
              <a:pPr/>
              <a:t>14/09/2026</a:t>
            </a:fld>
            <a:endParaRPr lang="en-GB" noProof="0" dirty="0"/>
          </a:p>
        </p:txBody>
      </p:sp>
    </p:spTree>
    <p:extLst>
      <p:ext uri="{BB962C8B-B14F-4D97-AF65-F5344CB8AC3E}">
        <p14:creationId xmlns:p14="http://schemas.microsoft.com/office/powerpoint/2010/main" val="252781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8ADD4-77D7-3866-D2A3-D63B7F8EB3E5}"/>
              </a:ext>
            </a:extLst>
          </p:cNvPr>
          <p:cNvSpPr>
            <a:spLocks noGrp="1"/>
          </p:cNvSpPr>
          <p:nvPr>
            <p:ph type="title"/>
          </p:nvPr>
        </p:nvSpPr>
        <p:spPr>
          <a:xfrm>
            <a:off x="1218883" y="431800"/>
            <a:ext cx="9751060" cy="1168400"/>
          </a:xfrm>
        </p:spPr>
        <p:txBody>
          <a:bodyPr anchor="b">
            <a:normAutofit/>
          </a:bodyPr>
          <a:lstStyle/>
          <a:p>
            <a:r>
              <a:rPr lang="en-GB" dirty="0"/>
              <a:t>Key Dimensions of</a:t>
            </a:r>
            <a:r>
              <a:rPr lang="en-GB" b="1" dirty="0"/>
              <a:t> Responsible AI</a:t>
            </a:r>
          </a:p>
        </p:txBody>
      </p:sp>
      <p:sp>
        <p:nvSpPr>
          <p:cNvPr id="3" name="Content Placeholder 2">
            <a:extLst>
              <a:ext uri="{FF2B5EF4-FFF2-40B4-BE49-F238E27FC236}">
                <a16:creationId xmlns:a16="http://schemas.microsoft.com/office/drawing/2014/main" id="{FC5D0201-09E0-8299-447D-F482A678E3BD}"/>
              </a:ext>
            </a:extLst>
          </p:cNvPr>
          <p:cNvSpPr>
            <a:spLocks noGrp="1"/>
          </p:cNvSpPr>
          <p:nvPr>
            <p:ph sz="half" idx="1"/>
          </p:nvPr>
        </p:nvSpPr>
        <p:spPr>
          <a:xfrm>
            <a:off x="1218883" y="1803400"/>
            <a:ext cx="4773956" cy="4267200"/>
          </a:xfrm>
        </p:spPr>
        <p:txBody>
          <a:bodyPr>
            <a:normAutofit/>
          </a:bodyPr>
          <a:lstStyle/>
          <a:p>
            <a:r>
              <a:rPr lang="en-GB" dirty="0"/>
              <a:t>The core dimensions of responsible AI include </a:t>
            </a:r>
            <a:r>
              <a:rPr lang="en-GB" b="1" dirty="0"/>
              <a:t>fairness</a:t>
            </a:r>
            <a:r>
              <a:rPr lang="en-GB" dirty="0"/>
              <a:t>, </a:t>
            </a:r>
            <a:r>
              <a:rPr lang="en-GB" b="1" dirty="0"/>
              <a:t>explainability</a:t>
            </a:r>
            <a:r>
              <a:rPr lang="en-GB" dirty="0"/>
              <a:t>, </a:t>
            </a:r>
            <a:r>
              <a:rPr lang="en-GB" b="1" dirty="0"/>
              <a:t>privacy</a:t>
            </a:r>
            <a:r>
              <a:rPr lang="en-GB" dirty="0"/>
              <a:t> and </a:t>
            </a:r>
            <a:r>
              <a:rPr lang="en-GB" b="1" dirty="0"/>
              <a:t>security</a:t>
            </a:r>
            <a:r>
              <a:rPr lang="en-GB" dirty="0"/>
              <a:t>, </a:t>
            </a:r>
            <a:r>
              <a:rPr lang="en-GB" b="1" dirty="0"/>
              <a:t>robustness</a:t>
            </a:r>
            <a:r>
              <a:rPr lang="en-GB" dirty="0"/>
              <a:t>, </a:t>
            </a:r>
            <a:r>
              <a:rPr lang="en-GB" b="1" dirty="0"/>
              <a:t>governance</a:t>
            </a:r>
            <a:r>
              <a:rPr lang="en-GB" dirty="0"/>
              <a:t>, </a:t>
            </a:r>
            <a:r>
              <a:rPr lang="en-GB" b="1" dirty="0"/>
              <a:t>transparency</a:t>
            </a:r>
            <a:r>
              <a:rPr lang="en-GB" dirty="0"/>
              <a:t>, </a:t>
            </a:r>
            <a:r>
              <a:rPr lang="en-GB" b="1" dirty="0"/>
              <a:t>safety</a:t>
            </a:r>
            <a:r>
              <a:rPr lang="en-GB" dirty="0"/>
              <a:t>, and </a:t>
            </a:r>
            <a:r>
              <a:rPr lang="en-GB" b="1" dirty="0"/>
              <a:t>controllability</a:t>
            </a:r>
            <a:r>
              <a:rPr lang="en-GB" dirty="0"/>
              <a:t>. No one dimension is a standalone goal for responsible AI. In fact, each topic should be considered as a required part for a complete implementation of responsible AI. </a:t>
            </a:r>
          </a:p>
        </p:txBody>
      </p:sp>
      <p:pic>
        <p:nvPicPr>
          <p:cNvPr id="6" name="Picture 5">
            <a:extLst>
              <a:ext uri="{FF2B5EF4-FFF2-40B4-BE49-F238E27FC236}">
                <a16:creationId xmlns:a16="http://schemas.microsoft.com/office/drawing/2014/main" id="{2226A088-F268-9742-C1CB-17FEA9B07897}"/>
              </a:ext>
            </a:extLst>
          </p:cNvPr>
          <p:cNvPicPr>
            <a:picLocks noChangeAspect="1"/>
          </p:cNvPicPr>
          <p:nvPr/>
        </p:nvPicPr>
        <p:blipFill>
          <a:blip r:embed="rId2"/>
          <a:stretch>
            <a:fillRect/>
          </a:stretch>
        </p:blipFill>
        <p:spPr>
          <a:xfrm>
            <a:off x="6195986" y="1967743"/>
            <a:ext cx="4773956" cy="3938513"/>
          </a:xfrm>
          <a:prstGeom prst="rect">
            <a:avLst/>
          </a:prstGeom>
          <a:noFill/>
        </p:spPr>
      </p:pic>
      <p:sp>
        <p:nvSpPr>
          <p:cNvPr id="4" name="Date Placeholder 3">
            <a:extLst>
              <a:ext uri="{FF2B5EF4-FFF2-40B4-BE49-F238E27FC236}">
                <a16:creationId xmlns:a16="http://schemas.microsoft.com/office/drawing/2014/main" id="{8828A018-B800-FA94-CE72-DBD01EA61724}"/>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14/09/2026</a:t>
            </a:fld>
            <a:endParaRPr lang="en-GB" noProof="0"/>
          </a:p>
        </p:txBody>
      </p:sp>
    </p:spTree>
    <p:extLst>
      <p:ext uri="{BB962C8B-B14F-4D97-AF65-F5344CB8AC3E}">
        <p14:creationId xmlns:p14="http://schemas.microsoft.com/office/powerpoint/2010/main" val="322666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3C40C-CA91-C464-376D-652728D58870}"/>
              </a:ext>
            </a:extLst>
          </p:cNvPr>
          <p:cNvSpPr>
            <a:spLocks noGrp="1"/>
          </p:cNvSpPr>
          <p:nvPr>
            <p:ph type="title"/>
          </p:nvPr>
        </p:nvSpPr>
        <p:spPr>
          <a:xfrm>
            <a:off x="1218883" y="431800"/>
            <a:ext cx="9751060" cy="1168400"/>
          </a:xfrm>
        </p:spPr>
        <p:txBody>
          <a:bodyPr anchor="b">
            <a:normAutofit/>
          </a:bodyPr>
          <a:lstStyle/>
          <a:p>
            <a:r>
              <a:rPr lang="en-GB" b="1" dirty="0"/>
              <a:t>Fairness</a:t>
            </a:r>
          </a:p>
        </p:txBody>
      </p:sp>
      <p:sp>
        <p:nvSpPr>
          <p:cNvPr id="3" name="Content Placeholder 2">
            <a:extLst>
              <a:ext uri="{FF2B5EF4-FFF2-40B4-BE49-F238E27FC236}">
                <a16:creationId xmlns:a16="http://schemas.microsoft.com/office/drawing/2014/main" id="{B614EC6D-F095-2FFA-1F41-64B2E27E5FE1}"/>
              </a:ext>
            </a:extLst>
          </p:cNvPr>
          <p:cNvSpPr>
            <a:spLocks noGrp="1"/>
          </p:cNvSpPr>
          <p:nvPr>
            <p:ph sz="half" idx="1"/>
          </p:nvPr>
        </p:nvSpPr>
        <p:spPr>
          <a:xfrm>
            <a:off x="1218883" y="1803400"/>
            <a:ext cx="4773956" cy="4267200"/>
          </a:xfrm>
        </p:spPr>
        <p:txBody>
          <a:bodyPr>
            <a:normAutofit/>
          </a:bodyPr>
          <a:lstStyle/>
          <a:p>
            <a:r>
              <a:rPr lang="en-GB" sz="2200" dirty="0"/>
              <a:t>Fairness is crucial for developing responsible AI systems. With fairness, AI systems promote inclusion, prevent discrimination, uphold responsible values and legal norms, and build trust with society. </a:t>
            </a:r>
          </a:p>
          <a:p>
            <a:endParaRPr lang="en-GB" sz="2200" dirty="0"/>
          </a:p>
          <a:p>
            <a:r>
              <a:rPr lang="en-GB" sz="2200" dirty="0"/>
              <a:t>It is important to consider fairness in your AI applications to create systems suitable and beneficial for all.</a:t>
            </a:r>
          </a:p>
        </p:txBody>
      </p:sp>
      <p:sp>
        <p:nvSpPr>
          <p:cNvPr id="4" name="Date Placeholder 3">
            <a:extLst>
              <a:ext uri="{FF2B5EF4-FFF2-40B4-BE49-F238E27FC236}">
                <a16:creationId xmlns:a16="http://schemas.microsoft.com/office/drawing/2014/main" id="{422022A8-1674-BCC0-9CE0-19C8FAF87E32}"/>
              </a:ext>
            </a:extLst>
          </p:cNvPr>
          <p:cNvSpPr>
            <a:spLocks noGrp="1"/>
          </p:cNvSpPr>
          <p:nvPr>
            <p:ph type="dt" sz="half" idx="10"/>
          </p:nvPr>
        </p:nvSpPr>
        <p:spPr>
          <a:xfrm>
            <a:off x="8836898" y="6172200"/>
            <a:ext cx="1218883" cy="304800"/>
          </a:xfrm>
        </p:spPr>
        <p:txBody>
          <a:bodyPr anchor="ctr">
            <a:normAutofit/>
          </a:bodyPr>
          <a:lstStyle/>
          <a:p>
            <a:pPr>
              <a:spcAft>
                <a:spcPts val="600"/>
              </a:spcAft>
            </a:pPr>
            <a:fld id="{33F00B9F-29E7-4642-874A-713277EC5F9A}" type="datetime1">
              <a:rPr lang="en-GB" noProof="0" smtClean="0"/>
              <a:pPr>
                <a:spcAft>
                  <a:spcPts val="600"/>
                </a:spcAft>
              </a:pPr>
              <a:t>14/09/2026</a:t>
            </a:fld>
            <a:endParaRPr lang="en-GB" noProof="0"/>
          </a:p>
        </p:txBody>
      </p:sp>
      <p:pic>
        <p:nvPicPr>
          <p:cNvPr id="7" name="Content Placeholder 6">
            <a:extLst>
              <a:ext uri="{FF2B5EF4-FFF2-40B4-BE49-F238E27FC236}">
                <a16:creationId xmlns:a16="http://schemas.microsoft.com/office/drawing/2014/main" id="{613BEDCE-960B-708F-27D7-BA9404919EA9}"/>
              </a:ext>
            </a:extLst>
          </p:cNvPr>
          <p:cNvPicPr>
            <a:picLocks noChangeAspect="1"/>
          </p:cNvPicPr>
          <p:nvPr/>
        </p:nvPicPr>
        <p:blipFill>
          <a:blip r:embed="rId2"/>
          <a:stretch>
            <a:fillRect/>
          </a:stretch>
        </p:blipFill>
        <p:spPr>
          <a:xfrm>
            <a:off x="6195987" y="1791635"/>
            <a:ext cx="5371033" cy="3221541"/>
          </a:xfrm>
          <a:prstGeom prst="rect">
            <a:avLst/>
          </a:prstGeom>
        </p:spPr>
      </p:pic>
      <p:sp>
        <p:nvSpPr>
          <p:cNvPr id="8" name="TextBox 7">
            <a:extLst>
              <a:ext uri="{FF2B5EF4-FFF2-40B4-BE49-F238E27FC236}">
                <a16:creationId xmlns:a16="http://schemas.microsoft.com/office/drawing/2014/main" id="{27F255B3-93E6-7CCD-6C9D-323F6833226C}"/>
              </a:ext>
            </a:extLst>
          </p:cNvPr>
          <p:cNvSpPr txBox="1"/>
          <p:nvPr/>
        </p:nvSpPr>
        <p:spPr>
          <a:xfrm>
            <a:off x="6195987" y="4946356"/>
            <a:ext cx="6386985" cy="646331"/>
          </a:xfrm>
          <a:prstGeom prst="rect">
            <a:avLst/>
          </a:prstGeom>
          <a:noFill/>
        </p:spPr>
        <p:txBody>
          <a:bodyPr wrap="square" rtlCol="0">
            <a:spAutoFit/>
          </a:bodyPr>
          <a:lstStyle/>
          <a:p>
            <a:endParaRPr lang="en-GB" dirty="0"/>
          </a:p>
          <a:p>
            <a:r>
              <a:rPr lang="en-GB" dirty="0"/>
              <a:t>Source[https://www.altexsoft.com/blog/responsible-ai/]</a:t>
            </a:r>
          </a:p>
        </p:txBody>
      </p:sp>
    </p:spTree>
    <p:extLst>
      <p:ext uri="{BB962C8B-B14F-4D97-AF65-F5344CB8AC3E}">
        <p14:creationId xmlns:p14="http://schemas.microsoft.com/office/powerpoint/2010/main" val="997941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3DA7D-7C73-945B-CF57-68DF6937EC17}"/>
              </a:ext>
            </a:extLst>
          </p:cNvPr>
          <p:cNvSpPr>
            <a:spLocks noGrp="1"/>
          </p:cNvSpPr>
          <p:nvPr>
            <p:ph type="title"/>
          </p:nvPr>
        </p:nvSpPr>
        <p:spPr>
          <a:xfrm>
            <a:off x="1218883" y="431800"/>
            <a:ext cx="9751060" cy="1168400"/>
          </a:xfrm>
        </p:spPr>
        <p:txBody>
          <a:bodyPr anchor="b">
            <a:normAutofit/>
          </a:bodyPr>
          <a:lstStyle/>
          <a:p>
            <a:r>
              <a:rPr lang="en-GB" b="1" dirty="0"/>
              <a:t>Explainability</a:t>
            </a:r>
            <a:endParaRPr lang="en-GB" dirty="0"/>
          </a:p>
        </p:txBody>
      </p:sp>
      <p:sp>
        <p:nvSpPr>
          <p:cNvPr id="3" name="Content Placeholder 2">
            <a:extLst>
              <a:ext uri="{FF2B5EF4-FFF2-40B4-BE49-F238E27FC236}">
                <a16:creationId xmlns:a16="http://schemas.microsoft.com/office/drawing/2014/main" id="{CED6D62D-8A51-FD2D-2074-B1FA6D7D80A4}"/>
              </a:ext>
            </a:extLst>
          </p:cNvPr>
          <p:cNvSpPr>
            <a:spLocks noGrp="1"/>
          </p:cNvSpPr>
          <p:nvPr>
            <p:ph sz="half" idx="1"/>
          </p:nvPr>
        </p:nvSpPr>
        <p:spPr>
          <a:xfrm>
            <a:off x="1218883" y="1803400"/>
            <a:ext cx="4773956" cy="4267200"/>
          </a:xfrm>
        </p:spPr>
        <p:txBody>
          <a:bodyPr>
            <a:normAutofit/>
          </a:bodyPr>
          <a:lstStyle/>
          <a:p>
            <a:r>
              <a:rPr lang="en-GB" dirty="0"/>
              <a:t>Explainability refers to the ability of an AI model to clearly explain or provide justification for its internal mechanisms and decisions so that it is understandable to humans. </a:t>
            </a:r>
          </a:p>
          <a:p>
            <a:r>
              <a:rPr lang="en-GB" dirty="0"/>
              <a:t>Humans must understand why models are making decisions and address any issues of bias, trust, or fairness.</a:t>
            </a:r>
          </a:p>
        </p:txBody>
      </p:sp>
      <p:pic>
        <p:nvPicPr>
          <p:cNvPr id="7" name="Content Placeholder 6">
            <a:extLst>
              <a:ext uri="{FF2B5EF4-FFF2-40B4-BE49-F238E27FC236}">
                <a16:creationId xmlns:a16="http://schemas.microsoft.com/office/drawing/2014/main" id="{2C88AA09-0EE1-7606-E291-A6119C2D4D28}"/>
              </a:ext>
            </a:extLst>
          </p:cNvPr>
          <p:cNvPicPr>
            <a:picLocks noGrp="1" noChangeAspect="1"/>
          </p:cNvPicPr>
          <p:nvPr>
            <p:ph sz="half" idx="2"/>
          </p:nvPr>
        </p:nvPicPr>
        <p:blipFill>
          <a:blip r:embed="rId2"/>
          <a:srcRect l="12506" r="3870" b="3"/>
          <a:stretch>
            <a:fillRect/>
          </a:stretch>
        </p:blipFill>
        <p:spPr>
          <a:xfrm>
            <a:off x="6195986" y="1803400"/>
            <a:ext cx="4773956" cy="4267200"/>
          </a:xfrm>
          <a:prstGeom prst="rect">
            <a:avLst/>
          </a:prstGeom>
          <a:noFill/>
        </p:spPr>
      </p:pic>
      <p:sp>
        <p:nvSpPr>
          <p:cNvPr id="5" name="Date Placeholder 4">
            <a:extLst>
              <a:ext uri="{FF2B5EF4-FFF2-40B4-BE49-F238E27FC236}">
                <a16:creationId xmlns:a16="http://schemas.microsoft.com/office/drawing/2014/main" id="{577430DA-FFE6-CFBD-3150-FB43E146D007}"/>
              </a:ext>
            </a:extLst>
          </p:cNvPr>
          <p:cNvSpPr>
            <a:spLocks noGrp="1"/>
          </p:cNvSpPr>
          <p:nvPr>
            <p:ph type="dt" sz="half" idx="10"/>
          </p:nvPr>
        </p:nvSpPr>
        <p:spPr>
          <a:xfrm>
            <a:off x="8836898" y="6172200"/>
            <a:ext cx="1218883" cy="304800"/>
          </a:xfrm>
        </p:spPr>
        <p:txBody>
          <a:bodyPr anchor="ctr">
            <a:normAutofit/>
          </a:bodyPr>
          <a:lstStyle/>
          <a:p>
            <a:pPr>
              <a:spcAft>
                <a:spcPts val="600"/>
              </a:spcAft>
            </a:pPr>
            <a:fld id="{EA2B4749-95BA-4325-87ED-A1A32E3C2257}" type="datetime1">
              <a:rPr lang="en-GB" noProof="0" smtClean="0"/>
              <a:pPr>
                <a:spcAft>
                  <a:spcPts val="600"/>
                </a:spcAft>
              </a:pPr>
              <a:t>14/09/2026</a:t>
            </a:fld>
            <a:endParaRPr lang="en-GB" noProof="0"/>
          </a:p>
        </p:txBody>
      </p:sp>
    </p:spTree>
    <p:extLst>
      <p:ext uri="{BB962C8B-B14F-4D97-AF65-F5344CB8AC3E}">
        <p14:creationId xmlns:p14="http://schemas.microsoft.com/office/powerpoint/2010/main" val="2813254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9DC9B-CF3C-A76A-D342-660C6F6391DD}"/>
              </a:ext>
            </a:extLst>
          </p:cNvPr>
          <p:cNvSpPr>
            <a:spLocks noGrp="1"/>
          </p:cNvSpPr>
          <p:nvPr>
            <p:ph type="title"/>
          </p:nvPr>
        </p:nvSpPr>
        <p:spPr>
          <a:xfrm>
            <a:off x="1218883" y="431800"/>
            <a:ext cx="9751060" cy="1168400"/>
          </a:xfrm>
        </p:spPr>
        <p:txBody>
          <a:bodyPr anchor="b">
            <a:normAutofit/>
          </a:bodyPr>
          <a:lstStyle/>
          <a:p>
            <a:r>
              <a:rPr lang="en-GB" b="1" dirty="0"/>
              <a:t>Privacy and security</a:t>
            </a:r>
          </a:p>
        </p:txBody>
      </p:sp>
      <p:sp>
        <p:nvSpPr>
          <p:cNvPr id="3" name="Content Placeholder 2">
            <a:extLst>
              <a:ext uri="{FF2B5EF4-FFF2-40B4-BE49-F238E27FC236}">
                <a16:creationId xmlns:a16="http://schemas.microsoft.com/office/drawing/2014/main" id="{6F2FF910-1359-D0D8-CC7E-7CAA7C6CB3AA}"/>
              </a:ext>
            </a:extLst>
          </p:cNvPr>
          <p:cNvSpPr>
            <a:spLocks noGrp="1"/>
          </p:cNvSpPr>
          <p:nvPr>
            <p:ph sz="half" idx="1"/>
          </p:nvPr>
        </p:nvSpPr>
        <p:spPr>
          <a:xfrm>
            <a:off x="1218883" y="1803400"/>
            <a:ext cx="4773956" cy="4267200"/>
          </a:xfrm>
        </p:spPr>
        <p:txBody>
          <a:bodyPr>
            <a:normAutofit/>
          </a:bodyPr>
          <a:lstStyle/>
          <a:p>
            <a:r>
              <a:rPr lang="en-GB" sz="2000" dirty="0"/>
              <a:t>Privacy and security in responsible AI refers to data that is protected from theft and exposure. More specifically, this means that at a privacy level, individuals control when and if their data can be used. At the security level, it verifies that no unauthorized systems or unauthorized users will have access to the individual’s data.</a:t>
            </a:r>
          </a:p>
          <a:p>
            <a:r>
              <a:rPr lang="en-GB" sz="2000" dirty="0"/>
              <a:t>When this is properly implemented and deployed in an AI system, users can trust that their data is not going to be compromised and used without their authorization. </a:t>
            </a:r>
          </a:p>
        </p:txBody>
      </p:sp>
      <p:pic>
        <p:nvPicPr>
          <p:cNvPr id="7" name="Content Placeholder 6">
            <a:extLst>
              <a:ext uri="{FF2B5EF4-FFF2-40B4-BE49-F238E27FC236}">
                <a16:creationId xmlns:a16="http://schemas.microsoft.com/office/drawing/2014/main" id="{A162529D-E187-5864-493E-22214F4EDCD3}"/>
              </a:ext>
            </a:extLst>
          </p:cNvPr>
          <p:cNvPicPr>
            <a:picLocks noGrp="1" noChangeAspect="1"/>
          </p:cNvPicPr>
          <p:nvPr>
            <p:ph sz="half" idx="2"/>
          </p:nvPr>
        </p:nvPicPr>
        <p:blipFill>
          <a:blip r:embed="rId2"/>
          <a:stretch>
            <a:fillRect/>
          </a:stretch>
        </p:blipFill>
        <p:spPr>
          <a:xfrm>
            <a:off x="6195986" y="2231249"/>
            <a:ext cx="4773956" cy="3411501"/>
          </a:xfrm>
          <a:prstGeom prst="rect">
            <a:avLst/>
          </a:prstGeom>
          <a:noFill/>
        </p:spPr>
      </p:pic>
      <p:sp>
        <p:nvSpPr>
          <p:cNvPr id="5" name="Date Placeholder 4">
            <a:extLst>
              <a:ext uri="{FF2B5EF4-FFF2-40B4-BE49-F238E27FC236}">
                <a16:creationId xmlns:a16="http://schemas.microsoft.com/office/drawing/2014/main" id="{A928CFBF-65B8-6FF7-3BC1-8609F8951D00}"/>
              </a:ext>
            </a:extLst>
          </p:cNvPr>
          <p:cNvSpPr>
            <a:spLocks noGrp="1"/>
          </p:cNvSpPr>
          <p:nvPr>
            <p:ph type="dt" sz="half" idx="10"/>
          </p:nvPr>
        </p:nvSpPr>
        <p:spPr>
          <a:xfrm>
            <a:off x="8836898" y="6172200"/>
            <a:ext cx="1218883" cy="304800"/>
          </a:xfrm>
        </p:spPr>
        <p:txBody>
          <a:bodyPr anchor="ctr">
            <a:normAutofit/>
          </a:bodyPr>
          <a:lstStyle/>
          <a:p>
            <a:pPr>
              <a:spcAft>
                <a:spcPts val="600"/>
              </a:spcAft>
            </a:pPr>
            <a:fld id="{EA2B4749-95BA-4325-87ED-A1A32E3C2257}" type="datetime1">
              <a:rPr lang="en-GB" noProof="0" smtClean="0"/>
              <a:pPr>
                <a:spcAft>
                  <a:spcPts val="600"/>
                </a:spcAft>
              </a:pPr>
              <a:t>14/09/2026</a:t>
            </a:fld>
            <a:endParaRPr lang="en-GB" noProof="0"/>
          </a:p>
        </p:txBody>
      </p:sp>
    </p:spTree>
    <p:extLst>
      <p:ext uri="{BB962C8B-B14F-4D97-AF65-F5344CB8AC3E}">
        <p14:creationId xmlns:p14="http://schemas.microsoft.com/office/powerpoint/2010/main" val="135445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003C7-2B96-61A2-486E-D36CBDB76ABC}"/>
              </a:ext>
            </a:extLst>
          </p:cNvPr>
          <p:cNvSpPr>
            <a:spLocks noGrp="1"/>
          </p:cNvSpPr>
          <p:nvPr>
            <p:ph type="title"/>
          </p:nvPr>
        </p:nvSpPr>
        <p:spPr>
          <a:xfrm>
            <a:off x="1218883" y="431800"/>
            <a:ext cx="9751060" cy="1168400"/>
          </a:xfrm>
        </p:spPr>
        <p:txBody>
          <a:bodyPr anchor="b">
            <a:normAutofit/>
          </a:bodyPr>
          <a:lstStyle/>
          <a:p>
            <a:r>
              <a:rPr lang="en-GB" b="1" dirty="0"/>
              <a:t>Transparency</a:t>
            </a:r>
          </a:p>
        </p:txBody>
      </p:sp>
      <p:sp>
        <p:nvSpPr>
          <p:cNvPr id="3" name="Content Placeholder 2">
            <a:extLst>
              <a:ext uri="{FF2B5EF4-FFF2-40B4-BE49-F238E27FC236}">
                <a16:creationId xmlns:a16="http://schemas.microsoft.com/office/drawing/2014/main" id="{1915C938-282E-F5D9-2084-65B19BD5B560}"/>
              </a:ext>
            </a:extLst>
          </p:cNvPr>
          <p:cNvSpPr>
            <a:spLocks noGrp="1"/>
          </p:cNvSpPr>
          <p:nvPr>
            <p:ph sz="half" idx="1"/>
          </p:nvPr>
        </p:nvSpPr>
        <p:spPr>
          <a:xfrm>
            <a:off x="1218883" y="1803400"/>
            <a:ext cx="4773956" cy="4267200"/>
          </a:xfrm>
        </p:spPr>
        <p:txBody>
          <a:bodyPr>
            <a:normAutofit/>
          </a:bodyPr>
          <a:lstStyle/>
          <a:p>
            <a:r>
              <a:rPr lang="en-GB" sz="2000" dirty="0"/>
              <a:t>Transparency communicates information about an AI system so stakeholders can make informed choices about their use of the system. Some of this information includes development processes, system capabilities, and limitations.</a:t>
            </a:r>
          </a:p>
          <a:p>
            <a:r>
              <a:rPr lang="en-GB" sz="2000" dirty="0"/>
              <a:t>It provides individuals, organizations, and stakeholders access to assess the fairness, robustness, and explainability of AI systems. They can identify and mitigate potential biases, reinforce responsible standards, and foster trust in the technology. </a:t>
            </a:r>
          </a:p>
        </p:txBody>
      </p:sp>
      <p:pic>
        <p:nvPicPr>
          <p:cNvPr id="7" name="Content Placeholder 6">
            <a:extLst>
              <a:ext uri="{FF2B5EF4-FFF2-40B4-BE49-F238E27FC236}">
                <a16:creationId xmlns:a16="http://schemas.microsoft.com/office/drawing/2014/main" id="{54E014BE-30A0-EBCD-044E-8F6A5DD05769}"/>
              </a:ext>
            </a:extLst>
          </p:cNvPr>
          <p:cNvPicPr>
            <a:picLocks noGrp="1" noChangeAspect="1"/>
          </p:cNvPicPr>
          <p:nvPr>
            <p:ph sz="half" idx="2"/>
          </p:nvPr>
        </p:nvPicPr>
        <p:blipFill>
          <a:blip r:embed="rId2"/>
          <a:stretch>
            <a:fillRect/>
          </a:stretch>
        </p:blipFill>
        <p:spPr>
          <a:xfrm>
            <a:off x="6195986" y="2118633"/>
            <a:ext cx="4773956" cy="3636734"/>
          </a:xfrm>
          <a:prstGeom prst="rect">
            <a:avLst/>
          </a:prstGeom>
          <a:noFill/>
        </p:spPr>
      </p:pic>
      <p:sp>
        <p:nvSpPr>
          <p:cNvPr id="5" name="Date Placeholder 4">
            <a:extLst>
              <a:ext uri="{FF2B5EF4-FFF2-40B4-BE49-F238E27FC236}">
                <a16:creationId xmlns:a16="http://schemas.microsoft.com/office/drawing/2014/main" id="{8C46B107-8552-57D0-6326-9260035AA63C}"/>
              </a:ext>
            </a:extLst>
          </p:cNvPr>
          <p:cNvSpPr>
            <a:spLocks noGrp="1"/>
          </p:cNvSpPr>
          <p:nvPr>
            <p:ph type="dt" sz="half" idx="10"/>
          </p:nvPr>
        </p:nvSpPr>
        <p:spPr>
          <a:xfrm>
            <a:off x="8836898" y="6172200"/>
            <a:ext cx="1218883" cy="304800"/>
          </a:xfrm>
        </p:spPr>
        <p:txBody>
          <a:bodyPr anchor="ctr">
            <a:normAutofit/>
          </a:bodyPr>
          <a:lstStyle/>
          <a:p>
            <a:pPr>
              <a:spcAft>
                <a:spcPts val="600"/>
              </a:spcAft>
            </a:pPr>
            <a:fld id="{EA2B4749-95BA-4325-87ED-A1A32E3C2257}" type="datetime1">
              <a:rPr lang="en-GB" noProof="0" smtClean="0"/>
              <a:pPr>
                <a:spcAft>
                  <a:spcPts val="600"/>
                </a:spcAft>
              </a:pPr>
              <a:t>14/09/2026</a:t>
            </a:fld>
            <a:endParaRPr lang="en-GB" noProof="0"/>
          </a:p>
        </p:txBody>
      </p:sp>
    </p:spTree>
    <p:extLst>
      <p:ext uri="{BB962C8B-B14F-4D97-AF65-F5344CB8AC3E}">
        <p14:creationId xmlns:p14="http://schemas.microsoft.com/office/powerpoint/2010/main" val="3697253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6AAAA-0B93-6698-A3CF-4A2B36AE057A}"/>
              </a:ext>
            </a:extLst>
          </p:cNvPr>
          <p:cNvSpPr>
            <a:spLocks noGrp="1"/>
          </p:cNvSpPr>
          <p:nvPr>
            <p:ph type="title"/>
          </p:nvPr>
        </p:nvSpPr>
        <p:spPr>
          <a:xfrm>
            <a:off x="1218883" y="431800"/>
            <a:ext cx="9751060" cy="1168400"/>
          </a:xfrm>
        </p:spPr>
        <p:txBody>
          <a:bodyPr anchor="b">
            <a:normAutofit/>
          </a:bodyPr>
          <a:lstStyle/>
          <a:p>
            <a:r>
              <a:rPr lang="en-GB" b="1" dirty="0"/>
              <a:t>Veracity and robustness</a:t>
            </a:r>
            <a:endParaRPr lang="en-GB" dirty="0"/>
          </a:p>
        </p:txBody>
      </p:sp>
      <p:sp>
        <p:nvSpPr>
          <p:cNvPr id="3" name="Content Placeholder 2">
            <a:extLst>
              <a:ext uri="{FF2B5EF4-FFF2-40B4-BE49-F238E27FC236}">
                <a16:creationId xmlns:a16="http://schemas.microsoft.com/office/drawing/2014/main" id="{7962F184-663D-AEF1-EDD7-2CCA6747C7D8}"/>
              </a:ext>
            </a:extLst>
          </p:cNvPr>
          <p:cNvSpPr>
            <a:spLocks noGrp="1"/>
          </p:cNvSpPr>
          <p:nvPr>
            <p:ph sz="half" idx="1"/>
          </p:nvPr>
        </p:nvSpPr>
        <p:spPr>
          <a:xfrm>
            <a:off x="1218883" y="1803400"/>
            <a:ext cx="4773956" cy="4267200"/>
          </a:xfrm>
        </p:spPr>
        <p:txBody>
          <a:bodyPr>
            <a:normAutofit/>
          </a:bodyPr>
          <a:lstStyle/>
          <a:p>
            <a:r>
              <a:rPr lang="en-GB" sz="2200" dirty="0"/>
              <a:t>Veracity and robustness in AI refers to the mechanisms to ensure an AI system operates reliably, even with unexpected situations, uncertainty, and errors. </a:t>
            </a:r>
          </a:p>
          <a:p>
            <a:r>
              <a:rPr lang="en-GB" sz="2200" dirty="0"/>
              <a:t>The goal of veracity and robustness in responsible AI is to develop AI models that are resilient to changes in input parameters, data distributions, and external circumstances. </a:t>
            </a:r>
          </a:p>
          <a:p>
            <a:r>
              <a:rPr lang="en-GB" sz="2200" dirty="0"/>
              <a:t>Adversarial Machine Learning</a:t>
            </a:r>
          </a:p>
        </p:txBody>
      </p:sp>
      <p:pic>
        <p:nvPicPr>
          <p:cNvPr id="7" name="Content Placeholder 6">
            <a:extLst>
              <a:ext uri="{FF2B5EF4-FFF2-40B4-BE49-F238E27FC236}">
                <a16:creationId xmlns:a16="http://schemas.microsoft.com/office/drawing/2014/main" id="{4AE84A23-C009-24FF-F50B-DDBCAB76C970}"/>
              </a:ext>
            </a:extLst>
          </p:cNvPr>
          <p:cNvPicPr>
            <a:picLocks noGrp="1" noChangeAspect="1"/>
          </p:cNvPicPr>
          <p:nvPr>
            <p:ph sz="half" idx="2"/>
          </p:nvPr>
        </p:nvPicPr>
        <p:blipFill>
          <a:blip r:embed="rId2"/>
          <a:stretch>
            <a:fillRect/>
          </a:stretch>
        </p:blipFill>
        <p:spPr>
          <a:xfrm>
            <a:off x="6195986" y="2099582"/>
            <a:ext cx="4773956" cy="3674836"/>
          </a:xfrm>
          <a:prstGeom prst="rect">
            <a:avLst/>
          </a:prstGeom>
          <a:noFill/>
        </p:spPr>
      </p:pic>
      <p:sp>
        <p:nvSpPr>
          <p:cNvPr id="5" name="Date Placeholder 4">
            <a:extLst>
              <a:ext uri="{FF2B5EF4-FFF2-40B4-BE49-F238E27FC236}">
                <a16:creationId xmlns:a16="http://schemas.microsoft.com/office/drawing/2014/main" id="{D5AE8247-FCCA-9C5C-726C-C1817F8B389F}"/>
              </a:ext>
            </a:extLst>
          </p:cNvPr>
          <p:cNvSpPr>
            <a:spLocks noGrp="1"/>
          </p:cNvSpPr>
          <p:nvPr>
            <p:ph type="dt" sz="half" idx="10"/>
          </p:nvPr>
        </p:nvSpPr>
        <p:spPr>
          <a:xfrm>
            <a:off x="8836898" y="6172200"/>
            <a:ext cx="1218883" cy="304800"/>
          </a:xfrm>
        </p:spPr>
        <p:txBody>
          <a:bodyPr anchor="ctr">
            <a:normAutofit/>
          </a:bodyPr>
          <a:lstStyle/>
          <a:p>
            <a:pPr>
              <a:spcAft>
                <a:spcPts val="600"/>
              </a:spcAft>
            </a:pPr>
            <a:fld id="{EA2B4749-95BA-4325-87ED-A1A32E3C2257}" type="datetime1">
              <a:rPr lang="en-GB" noProof="0" smtClean="0"/>
              <a:pPr>
                <a:spcAft>
                  <a:spcPts val="600"/>
                </a:spcAft>
              </a:pPr>
              <a:t>14/09/2026</a:t>
            </a:fld>
            <a:endParaRPr lang="en-GB" noProof="0"/>
          </a:p>
        </p:txBody>
      </p:sp>
    </p:spTree>
    <p:extLst>
      <p:ext uri="{BB962C8B-B14F-4D97-AF65-F5344CB8AC3E}">
        <p14:creationId xmlns:p14="http://schemas.microsoft.com/office/powerpoint/2010/main" val="663943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73E29-D197-ED50-07CD-DF631D829711}"/>
              </a:ext>
            </a:extLst>
          </p:cNvPr>
          <p:cNvSpPr>
            <a:spLocks noGrp="1"/>
          </p:cNvSpPr>
          <p:nvPr>
            <p:ph type="title"/>
          </p:nvPr>
        </p:nvSpPr>
        <p:spPr>
          <a:xfrm>
            <a:off x="1218883" y="431800"/>
            <a:ext cx="9751060" cy="1168400"/>
          </a:xfrm>
        </p:spPr>
        <p:txBody>
          <a:bodyPr anchor="b">
            <a:normAutofit/>
          </a:bodyPr>
          <a:lstStyle/>
          <a:p>
            <a:r>
              <a:rPr lang="en-GB" b="1" dirty="0"/>
              <a:t>Governance</a:t>
            </a:r>
          </a:p>
        </p:txBody>
      </p:sp>
      <p:sp>
        <p:nvSpPr>
          <p:cNvPr id="3" name="Content Placeholder 2">
            <a:extLst>
              <a:ext uri="{FF2B5EF4-FFF2-40B4-BE49-F238E27FC236}">
                <a16:creationId xmlns:a16="http://schemas.microsoft.com/office/drawing/2014/main" id="{F04E1644-1D2C-55FF-286F-6BB803A6AE96}"/>
              </a:ext>
            </a:extLst>
          </p:cNvPr>
          <p:cNvSpPr>
            <a:spLocks noGrp="1"/>
          </p:cNvSpPr>
          <p:nvPr>
            <p:ph sz="half" idx="1"/>
          </p:nvPr>
        </p:nvSpPr>
        <p:spPr>
          <a:xfrm>
            <a:off x="1218883" y="1803400"/>
            <a:ext cx="4773956" cy="4267200"/>
          </a:xfrm>
        </p:spPr>
        <p:txBody>
          <a:bodyPr>
            <a:normAutofit/>
          </a:bodyPr>
          <a:lstStyle/>
          <a:p>
            <a:r>
              <a:rPr lang="en-GB" dirty="0"/>
              <a:t>Governance is a set of processes that are used to define, implement, and enforce responsible AI practices within an organization</a:t>
            </a:r>
          </a:p>
          <a:p>
            <a:r>
              <a:rPr lang="en-GB" dirty="0"/>
              <a:t>Governance addresses various responsible, legal, or societal problems that generative AI might invite.</a:t>
            </a:r>
          </a:p>
          <a:p>
            <a:r>
              <a:rPr lang="en-GB" dirty="0"/>
              <a:t>Can someone share any Example?</a:t>
            </a:r>
          </a:p>
        </p:txBody>
      </p:sp>
      <p:pic>
        <p:nvPicPr>
          <p:cNvPr id="7" name="Content Placeholder 6">
            <a:extLst>
              <a:ext uri="{FF2B5EF4-FFF2-40B4-BE49-F238E27FC236}">
                <a16:creationId xmlns:a16="http://schemas.microsoft.com/office/drawing/2014/main" id="{2F0419CC-E8B6-7757-29CC-E9B1892FCD3E}"/>
              </a:ext>
            </a:extLst>
          </p:cNvPr>
          <p:cNvPicPr>
            <a:picLocks noGrp="1" noChangeAspect="1"/>
          </p:cNvPicPr>
          <p:nvPr>
            <p:ph sz="half" idx="2"/>
          </p:nvPr>
        </p:nvPicPr>
        <p:blipFill>
          <a:blip r:embed="rId2"/>
          <a:stretch>
            <a:fillRect/>
          </a:stretch>
        </p:blipFill>
        <p:spPr>
          <a:xfrm>
            <a:off x="6195986" y="1865055"/>
            <a:ext cx="4773956" cy="4143890"/>
          </a:xfrm>
          <a:prstGeom prst="rect">
            <a:avLst/>
          </a:prstGeom>
          <a:noFill/>
        </p:spPr>
      </p:pic>
      <p:sp>
        <p:nvSpPr>
          <p:cNvPr id="5" name="Date Placeholder 4">
            <a:extLst>
              <a:ext uri="{FF2B5EF4-FFF2-40B4-BE49-F238E27FC236}">
                <a16:creationId xmlns:a16="http://schemas.microsoft.com/office/drawing/2014/main" id="{CC4CC682-9E32-025C-B9DF-A106D4AAA864}"/>
              </a:ext>
            </a:extLst>
          </p:cNvPr>
          <p:cNvSpPr>
            <a:spLocks noGrp="1"/>
          </p:cNvSpPr>
          <p:nvPr>
            <p:ph type="dt" sz="half" idx="10"/>
          </p:nvPr>
        </p:nvSpPr>
        <p:spPr>
          <a:xfrm>
            <a:off x="8836898" y="6172200"/>
            <a:ext cx="1218883" cy="304800"/>
          </a:xfrm>
        </p:spPr>
        <p:txBody>
          <a:bodyPr anchor="ctr">
            <a:normAutofit/>
          </a:bodyPr>
          <a:lstStyle/>
          <a:p>
            <a:pPr>
              <a:spcAft>
                <a:spcPts val="600"/>
              </a:spcAft>
            </a:pPr>
            <a:fld id="{EA2B4749-95BA-4325-87ED-A1A32E3C2257}" type="datetime1">
              <a:rPr lang="en-GB" noProof="0" smtClean="0"/>
              <a:pPr>
                <a:spcAft>
                  <a:spcPts val="600"/>
                </a:spcAft>
              </a:pPr>
              <a:t>14/09/2026</a:t>
            </a:fld>
            <a:endParaRPr lang="en-GB" noProof="0"/>
          </a:p>
        </p:txBody>
      </p:sp>
    </p:spTree>
    <p:extLst>
      <p:ext uri="{BB962C8B-B14F-4D97-AF65-F5344CB8AC3E}">
        <p14:creationId xmlns:p14="http://schemas.microsoft.com/office/powerpoint/2010/main" val="3249530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AB8A1-7E33-8B99-D7AC-A4BC97F3EEAC}"/>
              </a:ext>
            </a:extLst>
          </p:cNvPr>
          <p:cNvSpPr>
            <a:spLocks noGrp="1"/>
          </p:cNvSpPr>
          <p:nvPr>
            <p:ph type="title"/>
          </p:nvPr>
        </p:nvSpPr>
        <p:spPr>
          <a:xfrm>
            <a:off x="1218883" y="431800"/>
            <a:ext cx="9751060" cy="1168400"/>
          </a:xfrm>
        </p:spPr>
        <p:txBody>
          <a:bodyPr anchor="b">
            <a:normAutofit/>
          </a:bodyPr>
          <a:lstStyle/>
          <a:p>
            <a:r>
              <a:rPr lang="en-GB" b="1" dirty="0"/>
              <a:t>Safety</a:t>
            </a:r>
          </a:p>
        </p:txBody>
      </p:sp>
      <p:sp>
        <p:nvSpPr>
          <p:cNvPr id="3" name="Content Placeholder 2">
            <a:extLst>
              <a:ext uri="{FF2B5EF4-FFF2-40B4-BE49-F238E27FC236}">
                <a16:creationId xmlns:a16="http://schemas.microsoft.com/office/drawing/2014/main" id="{21F85029-F61A-6772-BCBE-36DF638BCD59}"/>
              </a:ext>
            </a:extLst>
          </p:cNvPr>
          <p:cNvSpPr>
            <a:spLocks noGrp="1"/>
          </p:cNvSpPr>
          <p:nvPr>
            <p:ph sz="half" idx="1"/>
          </p:nvPr>
        </p:nvSpPr>
        <p:spPr>
          <a:xfrm>
            <a:off x="1218883" y="1803400"/>
            <a:ext cx="4773956" cy="4267200"/>
          </a:xfrm>
        </p:spPr>
        <p:txBody>
          <a:bodyPr>
            <a:normAutofit/>
          </a:bodyPr>
          <a:lstStyle/>
          <a:p>
            <a:r>
              <a:rPr lang="en-GB" sz="2200"/>
              <a:t>Safety in responsible AI refers to the development of algorithms, models, and systems in such a way that they are responsible, safe, and beneficial for individuals and society as a whole. </a:t>
            </a:r>
          </a:p>
          <a:p>
            <a:r>
              <a:rPr lang="en-GB" sz="2200"/>
              <a:t>This means that AI systems should be carefully designed and tested to avoid causing unintended harm to humans or the environment.</a:t>
            </a:r>
          </a:p>
        </p:txBody>
      </p:sp>
      <p:pic>
        <p:nvPicPr>
          <p:cNvPr id="7" name="Content Placeholder 6">
            <a:extLst>
              <a:ext uri="{FF2B5EF4-FFF2-40B4-BE49-F238E27FC236}">
                <a16:creationId xmlns:a16="http://schemas.microsoft.com/office/drawing/2014/main" id="{D81C0273-D1EA-243E-B580-F187126CFB19}"/>
              </a:ext>
            </a:extLst>
          </p:cNvPr>
          <p:cNvPicPr>
            <a:picLocks noGrp="1" noChangeAspect="1"/>
          </p:cNvPicPr>
          <p:nvPr>
            <p:ph sz="half" idx="2"/>
          </p:nvPr>
        </p:nvPicPr>
        <p:blipFill>
          <a:blip r:embed="rId2"/>
          <a:stretch>
            <a:fillRect/>
          </a:stretch>
        </p:blipFill>
        <p:spPr>
          <a:xfrm>
            <a:off x="6195986" y="1928602"/>
            <a:ext cx="4773956" cy="4016796"/>
          </a:xfrm>
          <a:prstGeom prst="rect">
            <a:avLst/>
          </a:prstGeom>
          <a:noFill/>
        </p:spPr>
      </p:pic>
      <p:sp>
        <p:nvSpPr>
          <p:cNvPr id="5" name="Date Placeholder 4">
            <a:extLst>
              <a:ext uri="{FF2B5EF4-FFF2-40B4-BE49-F238E27FC236}">
                <a16:creationId xmlns:a16="http://schemas.microsoft.com/office/drawing/2014/main" id="{07EDBA89-177E-2D4D-69C4-F989DBD44047}"/>
              </a:ext>
            </a:extLst>
          </p:cNvPr>
          <p:cNvSpPr>
            <a:spLocks noGrp="1"/>
          </p:cNvSpPr>
          <p:nvPr>
            <p:ph type="dt" sz="half" idx="10"/>
          </p:nvPr>
        </p:nvSpPr>
        <p:spPr>
          <a:xfrm>
            <a:off x="8836898" y="6172200"/>
            <a:ext cx="1218883" cy="304800"/>
          </a:xfrm>
        </p:spPr>
        <p:txBody>
          <a:bodyPr anchor="ctr">
            <a:normAutofit/>
          </a:bodyPr>
          <a:lstStyle/>
          <a:p>
            <a:pPr>
              <a:spcAft>
                <a:spcPts val="600"/>
              </a:spcAft>
            </a:pPr>
            <a:fld id="{EA2B4749-95BA-4325-87ED-A1A32E3C2257}" type="datetime1">
              <a:rPr lang="en-GB" noProof="0" smtClean="0"/>
              <a:pPr>
                <a:spcAft>
                  <a:spcPts val="600"/>
                </a:spcAft>
              </a:pPr>
              <a:t>14/09/2026</a:t>
            </a:fld>
            <a:endParaRPr lang="en-GB" noProof="0"/>
          </a:p>
        </p:txBody>
      </p:sp>
    </p:spTree>
    <p:extLst>
      <p:ext uri="{BB962C8B-B14F-4D97-AF65-F5344CB8AC3E}">
        <p14:creationId xmlns:p14="http://schemas.microsoft.com/office/powerpoint/2010/main" val="450375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BB7-80A2-8332-EB54-C9ED34BCD8A6}"/>
              </a:ext>
            </a:extLst>
          </p:cNvPr>
          <p:cNvSpPr>
            <a:spLocks noGrp="1"/>
          </p:cNvSpPr>
          <p:nvPr>
            <p:ph type="title"/>
          </p:nvPr>
        </p:nvSpPr>
        <p:spPr>
          <a:xfrm>
            <a:off x="1218883" y="431800"/>
            <a:ext cx="9751060" cy="1168400"/>
          </a:xfrm>
        </p:spPr>
        <p:txBody>
          <a:bodyPr anchor="b">
            <a:normAutofit/>
          </a:bodyPr>
          <a:lstStyle/>
          <a:p>
            <a:r>
              <a:rPr lang="en-GB" b="1" dirty="0"/>
              <a:t>Controllability</a:t>
            </a:r>
          </a:p>
        </p:txBody>
      </p:sp>
      <p:sp>
        <p:nvSpPr>
          <p:cNvPr id="3" name="Content Placeholder 2">
            <a:extLst>
              <a:ext uri="{FF2B5EF4-FFF2-40B4-BE49-F238E27FC236}">
                <a16:creationId xmlns:a16="http://schemas.microsoft.com/office/drawing/2014/main" id="{EAD631BE-64BC-9B0D-F94D-697A5BBAC675}"/>
              </a:ext>
            </a:extLst>
          </p:cNvPr>
          <p:cNvSpPr>
            <a:spLocks noGrp="1"/>
          </p:cNvSpPr>
          <p:nvPr>
            <p:ph sz="half" idx="1"/>
          </p:nvPr>
        </p:nvSpPr>
        <p:spPr>
          <a:xfrm>
            <a:off x="1218883" y="1803400"/>
            <a:ext cx="4773956" cy="4267200"/>
          </a:xfrm>
        </p:spPr>
        <p:txBody>
          <a:bodyPr>
            <a:normAutofit/>
          </a:bodyPr>
          <a:lstStyle/>
          <a:p>
            <a:r>
              <a:rPr lang="en-GB" dirty="0"/>
              <a:t>Controllability in responsible AI refers to the ability to monitor and guide an AI system's </a:t>
            </a:r>
            <a:r>
              <a:rPr lang="en-GB" dirty="0" err="1"/>
              <a:t>behavior</a:t>
            </a:r>
            <a:r>
              <a:rPr lang="en-GB" dirty="0"/>
              <a:t> to align with human values and intent. </a:t>
            </a:r>
          </a:p>
          <a:p>
            <a:r>
              <a:rPr lang="en-GB" dirty="0"/>
              <a:t>It involves developing architectures that are controllable, so that any unintended issues can be managed and addressed.  </a:t>
            </a:r>
          </a:p>
        </p:txBody>
      </p:sp>
      <p:pic>
        <p:nvPicPr>
          <p:cNvPr id="7" name="Content Placeholder 6">
            <a:extLst>
              <a:ext uri="{FF2B5EF4-FFF2-40B4-BE49-F238E27FC236}">
                <a16:creationId xmlns:a16="http://schemas.microsoft.com/office/drawing/2014/main" id="{ABEA69E5-A571-7E1D-7A8C-5CD6BB128411}"/>
              </a:ext>
            </a:extLst>
          </p:cNvPr>
          <p:cNvPicPr>
            <a:picLocks noGrp="1" noChangeAspect="1"/>
          </p:cNvPicPr>
          <p:nvPr>
            <p:ph sz="half" idx="2"/>
          </p:nvPr>
        </p:nvPicPr>
        <p:blipFill>
          <a:blip r:embed="rId2"/>
          <a:stretch>
            <a:fillRect/>
          </a:stretch>
        </p:blipFill>
        <p:spPr>
          <a:xfrm>
            <a:off x="6195986" y="1979678"/>
            <a:ext cx="4773956" cy="3914643"/>
          </a:xfrm>
          <a:prstGeom prst="rect">
            <a:avLst/>
          </a:prstGeom>
          <a:noFill/>
        </p:spPr>
      </p:pic>
      <p:sp>
        <p:nvSpPr>
          <p:cNvPr id="5" name="Date Placeholder 4">
            <a:extLst>
              <a:ext uri="{FF2B5EF4-FFF2-40B4-BE49-F238E27FC236}">
                <a16:creationId xmlns:a16="http://schemas.microsoft.com/office/drawing/2014/main" id="{B04E30A3-18AA-A07A-96D0-64C5BA99F5A5}"/>
              </a:ext>
            </a:extLst>
          </p:cNvPr>
          <p:cNvSpPr>
            <a:spLocks noGrp="1"/>
          </p:cNvSpPr>
          <p:nvPr>
            <p:ph type="dt" sz="half" idx="10"/>
          </p:nvPr>
        </p:nvSpPr>
        <p:spPr>
          <a:xfrm>
            <a:off x="8836898" y="6172200"/>
            <a:ext cx="1218883" cy="304800"/>
          </a:xfrm>
        </p:spPr>
        <p:txBody>
          <a:bodyPr anchor="ctr">
            <a:normAutofit/>
          </a:bodyPr>
          <a:lstStyle/>
          <a:p>
            <a:pPr>
              <a:spcAft>
                <a:spcPts val="600"/>
              </a:spcAft>
            </a:pPr>
            <a:fld id="{EA2B4749-95BA-4325-87ED-A1A32E3C2257}" type="datetime1">
              <a:rPr lang="en-GB" noProof="0" smtClean="0"/>
              <a:pPr>
                <a:spcAft>
                  <a:spcPts val="600"/>
                </a:spcAft>
              </a:pPr>
              <a:t>14/09/2026</a:t>
            </a:fld>
            <a:endParaRPr lang="en-GB" noProof="0"/>
          </a:p>
        </p:txBody>
      </p:sp>
    </p:spTree>
    <p:extLst>
      <p:ext uri="{BB962C8B-B14F-4D97-AF65-F5344CB8AC3E}">
        <p14:creationId xmlns:p14="http://schemas.microsoft.com/office/powerpoint/2010/main" val="3938576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27922-415A-585D-4DB5-E089DA81186B}"/>
              </a:ext>
            </a:extLst>
          </p:cNvPr>
          <p:cNvSpPr>
            <a:spLocks noGrp="1"/>
          </p:cNvSpPr>
          <p:nvPr>
            <p:ph type="title"/>
          </p:nvPr>
        </p:nvSpPr>
        <p:spPr>
          <a:xfrm>
            <a:off x="1218882" y="431800"/>
            <a:ext cx="10348137" cy="1168400"/>
          </a:xfrm>
        </p:spPr>
        <p:txBody>
          <a:bodyPr/>
          <a:lstStyle/>
          <a:p>
            <a:r>
              <a:rPr lang="en-GB" b="1" dirty="0"/>
              <a:t>How to create transparent and explainable models</a:t>
            </a:r>
          </a:p>
        </p:txBody>
      </p:sp>
      <p:sp>
        <p:nvSpPr>
          <p:cNvPr id="3" name="Content Placeholder 2">
            <a:extLst>
              <a:ext uri="{FF2B5EF4-FFF2-40B4-BE49-F238E27FC236}">
                <a16:creationId xmlns:a16="http://schemas.microsoft.com/office/drawing/2014/main" id="{9A26B606-08E0-B25A-804A-6C3299C185B3}"/>
              </a:ext>
            </a:extLst>
          </p:cNvPr>
          <p:cNvSpPr>
            <a:spLocks noGrp="1"/>
          </p:cNvSpPr>
          <p:nvPr>
            <p:ph sz="half" idx="1"/>
          </p:nvPr>
        </p:nvSpPr>
        <p:spPr>
          <a:xfrm>
            <a:off x="1218882" y="1803400"/>
            <a:ext cx="9484041" cy="4267200"/>
          </a:xfrm>
        </p:spPr>
        <p:txBody>
          <a:bodyPr>
            <a:normAutofit lnSpcReduction="10000"/>
          </a:bodyPr>
          <a:lstStyle/>
          <a:p>
            <a:r>
              <a:rPr lang="en-GB" sz="2800" dirty="0"/>
              <a:t>There is no standard solution for creating transparent and explainable models. Depending on the use case of the model, you might use different techniques. </a:t>
            </a:r>
          </a:p>
          <a:p>
            <a:pPr marL="758952" lvl="1" indent="-457200">
              <a:buFont typeface="+mj-lt"/>
              <a:buAutoNum type="arabicPeriod"/>
            </a:pPr>
            <a:r>
              <a:rPr lang="en-GB" sz="2400" dirty="0"/>
              <a:t>Explainable Frameworks</a:t>
            </a:r>
            <a:br>
              <a:rPr lang="en-GB" sz="2400" dirty="0"/>
            </a:br>
            <a:r>
              <a:rPr lang="en-GB" sz="2400" dirty="0"/>
              <a:t>(</a:t>
            </a:r>
            <a:r>
              <a:rPr lang="en-GB" sz="2400" dirty="0" err="1"/>
              <a:t>e.g</a:t>
            </a:r>
            <a:r>
              <a:rPr lang="en-GB" sz="2400" dirty="0"/>
              <a:t>) SHAP, LIME, Counterfactual explanations (worth looking if you plan to do research in this area)</a:t>
            </a:r>
          </a:p>
          <a:p>
            <a:pPr marL="758952" lvl="1" indent="-457200">
              <a:buFont typeface="+mj-lt"/>
              <a:buAutoNum type="arabicPeriod"/>
            </a:pPr>
            <a:r>
              <a:rPr lang="en-GB" sz="2400" dirty="0"/>
              <a:t>Transparent documentation</a:t>
            </a:r>
          </a:p>
          <a:p>
            <a:pPr marL="758952" lvl="1" indent="-457200">
              <a:buFont typeface="+mj-lt"/>
              <a:buAutoNum type="arabicPeriod"/>
            </a:pPr>
            <a:r>
              <a:rPr lang="en-GB" sz="2400" dirty="0"/>
              <a:t>Monitoring and auditing</a:t>
            </a:r>
          </a:p>
          <a:p>
            <a:pPr marL="758952" lvl="1" indent="-457200">
              <a:buFont typeface="+mj-lt"/>
              <a:buAutoNum type="arabicPeriod"/>
            </a:pPr>
            <a:r>
              <a:rPr lang="en-GB" sz="2400" dirty="0"/>
              <a:t>Human oversight and involvement</a:t>
            </a:r>
          </a:p>
          <a:p>
            <a:pPr marL="758952" lvl="1" indent="-457200">
              <a:buFont typeface="+mj-lt"/>
              <a:buAutoNum type="arabicPeriod"/>
            </a:pPr>
            <a:r>
              <a:rPr lang="en-GB" sz="2400" dirty="0"/>
              <a:t>Counterfactual explanation</a:t>
            </a:r>
          </a:p>
          <a:p>
            <a:pPr marL="758952" lvl="1" indent="-457200">
              <a:buFont typeface="+mj-lt"/>
              <a:buAutoNum type="arabicPeriod"/>
            </a:pPr>
            <a:r>
              <a:rPr lang="en-GB" sz="2400" dirty="0"/>
              <a:t>User interface explanations</a:t>
            </a:r>
          </a:p>
          <a:p>
            <a:endParaRPr lang="en-GB" dirty="0"/>
          </a:p>
          <a:p>
            <a:endParaRPr lang="en-GB" dirty="0"/>
          </a:p>
        </p:txBody>
      </p:sp>
      <p:sp>
        <p:nvSpPr>
          <p:cNvPr id="5" name="Date Placeholder 4">
            <a:extLst>
              <a:ext uri="{FF2B5EF4-FFF2-40B4-BE49-F238E27FC236}">
                <a16:creationId xmlns:a16="http://schemas.microsoft.com/office/drawing/2014/main" id="{00C7A022-BF9D-B400-685D-7E01696542E5}"/>
              </a:ext>
            </a:extLst>
          </p:cNvPr>
          <p:cNvSpPr>
            <a:spLocks noGrp="1"/>
          </p:cNvSpPr>
          <p:nvPr>
            <p:ph type="dt" sz="half" idx="10"/>
          </p:nvPr>
        </p:nvSpPr>
        <p:spPr/>
        <p:txBody>
          <a:bodyPr/>
          <a:lstStyle/>
          <a:p>
            <a:fld id="{EA2B4749-95BA-4325-87ED-A1A32E3C2257}" type="datetime1">
              <a:rPr lang="en-GB" noProof="0" smtClean="0"/>
              <a:pPr/>
              <a:t>14/09/2026</a:t>
            </a:fld>
            <a:endParaRPr lang="en-GB" noProof="0" dirty="0"/>
          </a:p>
        </p:txBody>
      </p:sp>
    </p:spTree>
    <p:extLst>
      <p:ext uri="{BB962C8B-B14F-4D97-AF65-F5344CB8AC3E}">
        <p14:creationId xmlns:p14="http://schemas.microsoft.com/office/powerpoint/2010/main" val="3592900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CDDFB-DF87-32CD-0DA0-EEE714BA706E}"/>
              </a:ext>
            </a:extLst>
          </p:cNvPr>
          <p:cNvSpPr>
            <a:spLocks noGrp="1"/>
          </p:cNvSpPr>
          <p:nvPr>
            <p:ph type="title"/>
          </p:nvPr>
        </p:nvSpPr>
        <p:spPr/>
        <p:txBody>
          <a:bodyPr/>
          <a:lstStyle/>
          <a:p>
            <a:r>
              <a:rPr lang="en-GB" b="1" dirty="0"/>
              <a:t>Artificial Intelligence Regulation</a:t>
            </a:r>
          </a:p>
        </p:txBody>
      </p:sp>
      <p:sp>
        <p:nvSpPr>
          <p:cNvPr id="3" name="Content Placeholder 2">
            <a:extLst>
              <a:ext uri="{FF2B5EF4-FFF2-40B4-BE49-F238E27FC236}">
                <a16:creationId xmlns:a16="http://schemas.microsoft.com/office/drawing/2014/main" id="{55B65E0B-C6A9-487C-FAD3-D6A65B2414CE}"/>
              </a:ext>
            </a:extLst>
          </p:cNvPr>
          <p:cNvSpPr>
            <a:spLocks noGrp="1"/>
          </p:cNvSpPr>
          <p:nvPr>
            <p:ph sz="half" idx="1"/>
          </p:nvPr>
        </p:nvSpPr>
        <p:spPr/>
        <p:txBody>
          <a:bodyPr/>
          <a:lstStyle/>
          <a:p>
            <a:endParaRPr lang="en-GB" dirty="0"/>
          </a:p>
          <a:p>
            <a:r>
              <a:rPr lang="en-GB" dirty="0"/>
              <a:t>The EU AI Act is a comprehensive, risk-based legal framework for regulating artificial intelligence in the European Union.</a:t>
            </a:r>
            <a:br>
              <a:rPr lang="en-GB" dirty="0"/>
            </a:br>
            <a:endParaRPr lang="en-GB" dirty="0"/>
          </a:p>
          <a:p>
            <a:r>
              <a:rPr lang="en-GB" dirty="0"/>
              <a:t>It uses a four level approach to regulate the use of AI</a:t>
            </a:r>
            <a:endParaRPr lang="en-GB" sz="1400" dirty="0">
              <a:solidFill>
                <a:srgbClr val="000000"/>
              </a:solidFill>
              <a:latin typeface="Calibri" panose="020F0502020204030204" pitchFamily="34" charset="0"/>
            </a:endParaRPr>
          </a:p>
        </p:txBody>
      </p:sp>
      <p:pic>
        <p:nvPicPr>
          <p:cNvPr id="9" name="Content Placeholder 8">
            <a:extLst>
              <a:ext uri="{FF2B5EF4-FFF2-40B4-BE49-F238E27FC236}">
                <a16:creationId xmlns:a16="http://schemas.microsoft.com/office/drawing/2014/main" id="{A4837EF3-6959-9135-B074-5D3E16491079}"/>
              </a:ext>
            </a:extLst>
          </p:cNvPr>
          <p:cNvPicPr>
            <a:picLocks noGrp="1" noChangeAspect="1"/>
          </p:cNvPicPr>
          <p:nvPr>
            <p:ph sz="half" idx="2"/>
          </p:nvPr>
        </p:nvPicPr>
        <p:blipFill>
          <a:blip r:embed="rId2"/>
          <a:stretch>
            <a:fillRect/>
          </a:stretch>
        </p:blipFill>
        <p:spPr>
          <a:xfrm>
            <a:off x="6742484" y="1803400"/>
            <a:ext cx="4896544" cy="3713832"/>
          </a:xfrm>
          <a:prstGeom prst="rect">
            <a:avLst/>
          </a:prstGeom>
        </p:spPr>
      </p:pic>
      <p:sp>
        <p:nvSpPr>
          <p:cNvPr id="5" name="Date Placeholder 4">
            <a:extLst>
              <a:ext uri="{FF2B5EF4-FFF2-40B4-BE49-F238E27FC236}">
                <a16:creationId xmlns:a16="http://schemas.microsoft.com/office/drawing/2014/main" id="{4320FC92-BBC9-6841-5455-429451640E27}"/>
              </a:ext>
            </a:extLst>
          </p:cNvPr>
          <p:cNvSpPr>
            <a:spLocks noGrp="1"/>
          </p:cNvSpPr>
          <p:nvPr>
            <p:ph type="dt" sz="half" idx="10"/>
          </p:nvPr>
        </p:nvSpPr>
        <p:spPr/>
        <p:txBody>
          <a:bodyPr/>
          <a:lstStyle/>
          <a:p>
            <a:fld id="{EA2B4749-95BA-4325-87ED-A1A32E3C2257}" type="datetime1">
              <a:rPr lang="en-GB" noProof="0" smtClean="0"/>
              <a:pPr/>
              <a:t>14/09/2026</a:t>
            </a:fld>
            <a:endParaRPr lang="en-GB" noProof="0" dirty="0"/>
          </a:p>
        </p:txBody>
      </p:sp>
      <p:sp>
        <p:nvSpPr>
          <p:cNvPr id="10" name="TextBox 9">
            <a:extLst>
              <a:ext uri="{FF2B5EF4-FFF2-40B4-BE49-F238E27FC236}">
                <a16:creationId xmlns:a16="http://schemas.microsoft.com/office/drawing/2014/main" id="{5475A172-EB71-2A91-1601-A0DD778B90A1}"/>
              </a:ext>
            </a:extLst>
          </p:cNvPr>
          <p:cNvSpPr txBox="1"/>
          <p:nvPr/>
        </p:nvSpPr>
        <p:spPr>
          <a:xfrm>
            <a:off x="8836898" y="5802868"/>
            <a:ext cx="1139351" cy="369332"/>
          </a:xfrm>
          <a:prstGeom prst="rect">
            <a:avLst/>
          </a:prstGeom>
          <a:noFill/>
        </p:spPr>
        <p:txBody>
          <a:bodyPr wrap="none" rtlCol="0">
            <a:spAutoFit/>
          </a:bodyPr>
          <a:lstStyle/>
          <a:p>
            <a:r>
              <a:rPr lang="en-GB" dirty="0"/>
              <a:t>Source [1]</a:t>
            </a:r>
          </a:p>
        </p:txBody>
      </p:sp>
    </p:spTree>
    <p:extLst>
      <p:ext uri="{BB962C8B-B14F-4D97-AF65-F5344CB8AC3E}">
        <p14:creationId xmlns:p14="http://schemas.microsoft.com/office/powerpoint/2010/main" val="2855868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1057D-F53E-7025-1AB3-4920A1944E93}"/>
              </a:ext>
            </a:extLst>
          </p:cNvPr>
          <p:cNvSpPr>
            <a:spLocks noGrp="1"/>
          </p:cNvSpPr>
          <p:nvPr>
            <p:ph type="title"/>
          </p:nvPr>
        </p:nvSpPr>
        <p:spPr/>
        <p:txBody>
          <a:bodyPr/>
          <a:lstStyle/>
          <a:p>
            <a:r>
              <a:rPr lang="en-GB" b="1" dirty="0"/>
              <a:t>Four levels of EU AI act </a:t>
            </a:r>
          </a:p>
        </p:txBody>
      </p:sp>
      <p:sp>
        <p:nvSpPr>
          <p:cNvPr id="3" name="Content Placeholder 2">
            <a:extLst>
              <a:ext uri="{FF2B5EF4-FFF2-40B4-BE49-F238E27FC236}">
                <a16:creationId xmlns:a16="http://schemas.microsoft.com/office/drawing/2014/main" id="{08460B9C-5389-CB04-24F9-9779E8423A66}"/>
              </a:ext>
            </a:extLst>
          </p:cNvPr>
          <p:cNvSpPr>
            <a:spLocks noGrp="1"/>
          </p:cNvSpPr>
          <p:nvPr>
            <p:ph sz="half" idx="1"/>
          </p:nvPr>
        </p:nvSpPr>
        <p:spPr>
          <a:xfrm>
            <a:off x="1218882" y="1803400"/>
            <a:ext cx="10060105" cy="4267200"/>
          </a:xfrm>
        </p:spPr>
        <p:txBody>
          <a:bodyPr>
            <a:normAutofit/>
          </a:bodyPr>
          <a:lstStyle/>
          <a:p>
            <a:r>
              <a:rPr lang="en-GB" sz="2800" dirty="0"/>
              <a:t>Level 1: Unacceptable Risk (Banned)</a:t>
            </a:r>
          </a:p>
          <a:p>
            <a:r>
              <a:rPr lang="en-GB" sz="2800" dirty="0"/>
              <a:t>Level 2: High-Risk (Strictly Regulated)</a:t>
            </a:r>
          </a:p>
          <a:p>
            <a:r>
              <a:rPr lang="en-GB" sz="2800" dirty="0"/>
              <a:t>Level 3: Limited Risk (Transparency Obligations)</a:t>
            </a:r>
          </a:p>
          <a:p>
            <a:r>
              <a:rPr lang="en-GB" sz="2800" dirty="0"/>
              <a:t>Level 4: Minimal Risk (Largely Unregulated)</a:t>
            </a:r>
          </a:p>
        </p:txBody>
      </p:sp>
      <p:sp>
        <p:nvSpPr>
          <p:cNvPr id="5" name="Date Placeholder 4">
            <a:extLst>
              <a:ext uri="{FF2B5EF4-FFF2-40B4-BE49-F238E27FC236}">
                <a16:creationId xmlns:a16="http://schemas.microsoft.com/office/drawing/2014/main" id="{5D4C4776-4990-2C6B-B305-05A2061E2F17}"/>
              </a:ext>
            </a:extLst>
          </p:cNvPr>
          <p:cNvSpPr>
            <a:spLocks noGrp="1"/>
          </p:cNvSpPr>
          <p:nvPr>
            <p:ph type="dt" sz="half" idx="10"/>
          </p:nvPr>
        </p:nvSpPr>
        <p:spPr/>
        <p:txBody>
          <a:bodyPr/>
          <a:lstStyle/>
          <a:p>
            <a:fld id="{EA2B4749-95BA-4325-87ED-A1A32E3C2257}" type="datetime1">
              <a:rPr lang="en-GB" noProof="0" smtClean="0"/>
              <a:pPr/>
              <a:t>14/09/2026</a:t>
            </a:fld>
            <a:endParaRPr lang="en-GB" noProof="0" dirty="0"/>
          </a:p>
        </p:txBody>
      </p:sp>
    </p:spTree>
    <p:extLst>
      <p:ext uri="{BB962C8B-B14F-4D97-AF65-F5344CB8AC3E}">
        <p14:creationId xmlns:p14="http://schemas.microsoft.com/office/powerpoint/2010/main" val="2597629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E60D6-BC24-D32B-2BA5-B02A60DD7075}"/>
              </a:ext>
            </a:extLst>
          </p:cNvPr>
          <p:cNvSpPr>
            <a:spLocks noGrp="1"/>
          </p:cNvSpPr>
          <p:nvPr>
            <p:ph type="title"/>
          </p:nvPr>
        </p:nvSpPr>
        <p:spPr/>
        <p:txBody>
          <a:bodyPr/>
          <a:lstStyle/>
          <a:p>
            <a:r>
              <a:rPr lang="en-GB" b="1" dirty="0"/>
              <a:t>Level 1: Unacceptable Risk (Banned)</a:t>
            </a:r>
          </a:p>
        </p:txBody>
      </p:sp>
      <p:sp>
        <p:nvSpPr>
          <p:cNvPr id="3" name="Content Placeholder 2">
            <a:extLst>
              <a:ext uri="{FF2B5EF4-FFF2-40B4-BE49-F238E27FC236}">
                <a16:creationId xmlns:a16="http://schemas.microsoft.com/office/drawing/2014/main" id="{F9809AFF-31AA-EE0A-E9F3-249C610950CC}"/>
              </a:ext>
            </a:extLst>
          </p:cNvPr>
          <p:cNvSpPr>
            <a:spLocks noGrp="1"/>
          </p:cNvSpPr>
          <p:nvPr>
            <p:ph sz="half" idx="1"/>
          </p:nvPr>
        </p:nvSpPr>
        <p:spPr>
          <a:xfrm>
            <a:off x="1218882" y="1803400"/>
            <a:ext cx="9751059" cy="4505920"/>
          </a:xfrm>
        </p:spPr>
        <p:txBody>
          <a:bodyPr>
            <a:normAutofit fontScale="77500" lnSpcReduction="20000"/>
          </a:bodyPr>
          <a:lstStyle/>
          <a:p>
            <a:pPr marL="0" indent="0">
              <a:buNone/>
            </a:pPr>
            <a:r>
              <a:rPr lang="en-GB" sz="2800" dirty="0"/>
              <a:t>These are AI systems considered a clear threat to the safety, livelihoods, and rights of people. Under the AI Act, they are prohibited entirely.</a:t>
            </a:r>
          </a:p>
          <a:p>
            <a:r>
              <a:rPr lang="en-GB" sz="2800" b="1" dirty="0"/>
              <a:t>Example 1: Government Social Scoring.</a:t>
            </a:r>
            <a:r>
              <a:rPr lang="en-GB" sz="2800" dirty="0"/>
              <a:t> A system used by a public authority to create a "citizen score" based on an individual's social behaviour or personal characteristics. This score could then be used to deny access to public services or grant preferential treatment, which is deemed a violation of fundamental rights.</a:t>
            </a:r>
          </a:p>
          <a:p>
            <a:r>
              <a:rPr lang="en-GB" sz="2800" b="1" dirty="0"/>
              <a:t>Example 2: Subliminal Manipulation.</a:t>
            </a:r>
            <a:r>
              <a:rPr lang="en-GB" sz="2800" dirty="0"/>
              <a:t> A toy with a voice assistant that uses manipulative techniques to encourage a child to perform a dangerous act, such as playing near a busy road.</a:t>
            </a:r>
          </a:p>
          <a:p>
            <a:r>
              <a:rPr lang="en-GB" sz="2800" b="1" dirty="0"/>
              <a:t>Example 3: Real-time Remote Biometric Identification in Public Spaces.</a:t>
            </a:r>
            <a:r>
              <a:rPr lang="en-GB" sz="2800" dirty="0"/>
              <a:t> Using facial recognition in a crowd to instantly identify and track individuals for law enforcement purposes, except in very limited and judicially approved situations (e.g., searching for a missing child or preventing an imminent terrorist threat).</a:t>
            </a:r>
          </a:p>
          <a:p>
            <a:endParaRPr lang="en-GB" dirty="0"/>
          </a:p>
        </p:txBody>
      </p:sp>
      <p:sp>
        <p:nvSpPr>
          <p:cNvPr id="5" name="Date Placeholder 4">
            <a:extLst>
              <a:ext uri="{FF2B5EF4-FFF2-40B4-BE49-F238E27FC236}">
                <a16:creationId xmlns:a16="http://schemas.microsoft.com/office/drawing/2014/main" id="{C137AF1D-A237-29E2-32B0-776A3D319F1F}"/>
              </a:ext>
            </a:extLst>
          </p:cNvPr>
          <p:cNvSpPr>
            <a:spLocks noGrp="1"/>
          </p:cNvSpPr>
          <p:nvPr>
            <p:ph type="dt" sz="half" idx="10"/>
          </p:nvPr>
        </p:nvSpPr>
        <p:spPr/>
        <p:txBody>
          <a:bodyPr/>
          <a:lstStyle/>
          <a:p>
            <a:fld id="{EA2B4749-95BA-4325-87ED-A1A32E3C2257}" type="datetime1">
              <a:rPr lang="en-GB" noProof="0" smtClean="0"/>
              <a:pPr/>
              <a:t>14/09/2026</a:t>
            </a:fld>
            <a:endParaRPr lang="en-GB" noProof="0" dirty="0"/>
          </a:p>
        </p:txBody>
      </p:sp>
    </p:spTree>
    <p:extLst>
      <p:ext uri="{BB962C8B-B14F-4D97-AF65-F5344CB8AC3E}">
        <p14:creationId xmlns:p14="http://schemas.microsoft.com/office/powerpoint/2010/main" val="1895500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CAED0-AEF8-BF9C-36FF-EE2DC843D989}"/>
              </a:ext>
            </a:extLst>
          </p:cNvPr>
          <p:cNvSpPr>
            <a:spLocks noGrp="1"/>
          </p:cNvSpPr>
          <p:nvPr>
            <p:ph type="title"/>
          </p:nvPr>
        </p:nvSpPr>
        <p:spPr>
          <a:xfrm>
            <a:off x="1218883" y="431800"/>
            <a:ext cx="9751060" cy="908968"/>
          </a:xfrm>
        </p:spPr>
        <p:txBody>
          <a:bodyPr/>
          <a:lstStyle/>
          <a:p>
            <a:r>
              <a:rPr lang="en-GB" b="1" dirty="0"/>
              <a:t>High-Risk (Strictly Regulated)</a:t>
            </a:r>
          </a:p>
        </p:txBody>
      </p:sp>
      <p:sp>
        <p:nvSpPr>
          <p:cNvPr id="3" name="Content Placeholder 2">
            <a:extLst>
              <a:ext uri="{FF2B5EF4-FFF2-40B4-BE49-F238E27FC236}">
                <a16:creationId xmlns:a16="http://schemas.microsoft.com/office/drawing/2014/main" id="{73E8FB1B-9508-94B7-5D6A-E99059315B4D}"/>
              </a:ext>
            </a:extLst>
          </p:cNvPr>
          <p:cNvSpPr>
            <a:spLocks noGrp="1"/>
          </p:cNvSpPr>
          <p:nvPr>
            <p:ph sz="half" idx="1"/>
          </p:nvPr>
        </p:nvSpPr>
        <p:spPr>
          <a:xfrm>
            <a:off x="1218882" y="1340768"/>
            <a:ext cx="9751059" cy="4729832"/>
          </a:xfrm>
        </p:spPr>
        <p:txBody>
          <a:bodyPr/>
          <a:lstStyle/>
          <a:p>
            <a:pPr marL="0" indent="0">
              <a:buNone/>
            </a:pPr>
            <a:r>
              <a:rPr lang="en-GB" dirty="0"/>
              <a:t>These are AI systems that could have a significant negative impact on safety or fundamental rights. They are not banned but must comply with strict obligations before they can be put on the market</a:t>
            </a:r>
          </a:p>
          <a:p>
            <a:r>
              <a:rPr lang="en-GB" b="1" dirty="0"/>
              <a:t>Example 1: Medical Diagnostics.</a:t>
            </a:r>
            <a:r>
              <a:rPr lang="en-GB" dirty="0"/>
              <a:t> An AI software that analyses CT scans to detect tumours. An error or bias in this system could lead to a misdiagnosis, directly impacting a person's health and life.</a:t>
            </a:r>
          </a:p>
          <a:p>
            <a:r>
              <a:rPr lang="en-GB" b="1" dirty="0"/>
              <a:t>Example 3: Credit Scoring.</a:t>
            </a:r>
            <a:r>
              <a:rPr lang="en-GB" dirty="0"/>
              <a:t> A system used by a bank to determine if an individual is eligible for a loan or mortgage. A flawed AI could unfairly deny someone access to crucial financial services.</a:t>
            </a:r>
          </a:p>
        </p:txBody>
      </p:sp>
      <p:sp>
        <p:nvSpPr>
          <p:cNvPr id="5" name="Date Placeholder 4">
            <a:extLst>
              <a:ext uri="{FF2B5EF4-FFF2-40B4-BE49-F238E27FC236}">
                <a16:creationId xmlns:a16="http://schemas.microsoft.com/office/drawing/2014/main" id="{9CBF4AEA-6FA2-69FB-39B2-E19CAF89DF30}"/>
              </a:ext>
            </a:extLst>
          </p:cNvPr>
          <p:cNvSpPr>
            <a:spLocks noGrp="1"/>
          </p:cNvSpPr>
          <p:nvPr>
            <p:ph type="dt" sz="half" idx="10"/>
          </p:nvPr>
        </p:nvSpPr>
        <p:spPr/>
        <p:txBody>
          <a:bodyPr/>
          <a:lstStyle/>
          <a:p>
            <a:fld id="{EA2B4749-95BA-4325-87ED-A1A32E3C2257}" type="datetime1">
              <a:rPr lang="en-GB" noProof="0" smtClean="0"/>
              <a:pPr/>
              <a:t>14/09/2026</a:t>
            </a:fld>
            <a:endParaRPr lang="en-GB" noProof="0" dirty="0"/>
          </a:p>
        </p:txBody>
      </p:sp>
    </p:spTree>
    <p:extLst>
      <p:ext uri="{BB962C8B-B14F-4D97-AF65-F5344CB8AC3E}">
        <p14:creationId xmlns:p14="http://schemas.microsoft.com/office/powerpoint/2010/main" val="1397812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86A29-396B-7C51-E733-8EA3F8DD1BE9}"/>
              </a:ext>
            </a:extLst>
          </p:cNvPr>
          <p:cNvSpPr>
            <a:spLocks noGrp="1"/>
          </p:cNvSpPr>
          <p:nvPr>
            <p:ph type="title"/>
          </p:nvPr>
        </p:nvSpPr>
        <p:spPr>
          <a:xfrm>
            <a:off x="1218883" y="431800"/>
            <a:ext cx="9751060" cy="836960"/>
          </a:xfrm>
        </p:spPr>
        <p:txBody>
          <a:bodyPr/>
          <a:lstStyle/>
          <a:p>
            <a:r>
              <a:rPr lang="en-GB" b="1" dirty="0"/>
              <a:t>Limited Risk (Transparency Obligations)</a:t>
            </a:r>
          </a:p>
        </p:txBody>
      </p:sp>
      <p:sp>
        <p:nvSpPr>
          <p:cNvPr id="3" name="Content Placeholder 2">
            <a:extLst>
              <a:ext uri="{FF2B5EF4-FFF2-40B4-BE49-F238E27FC236}">
                <a16:creationId xmlns:a16="http://schemas.microsoft.com/office/drawing/2014/main" id="{4B744994-7A84-6C34-50EF-10358CCA0950}"/>
              </a:ext>
            </a:extLst>
          </p:cNvPr>
          <p:cNvSpPr>
            <a:spLocks noGrp="1"/>
          </p:cNvSpPr>
          <p:nvPr>
            <p:ph sz="half" idx="1"/>
          </p:nvPr>
        </p:nvSpPr>
        <p:spPr>
          <a:xfrm>
            <a:off x="1218883" y="1484784"/>
            <a:ext cx="9751060" cy="4585816"/>
          </a:xfrm>
        </p:spPr>
        <p:txBody>
          <a:bodyPr/>
          <a:lstStyle/>
          <a:p>
            <a:pPr marL="0" indent="0">
              <a:buNone/>
            </a:pPr>
            <a:r>
              <a:rPr lang="en-GB" dirty="0"/>
              <a:t>These are AI systems where the main risk is a lack of transparency. The rules ensure that users know they are interacting with an AI</a:t>
            </a:r>
          </a:p>
          <a:p>
            <a:r>
              <a:rPr lang="en-GB" b="1" dirty="0"/>
              <a:t>Example 1: Chatbots.</a:t>
            </a:r>
            <a:r>
              <a:rPr lang="en-GB" dirty="0"/>
              <a:t> A customer service chatbot on a website must clearly disclose that the user is communicating with a machine, not a human. This prevents deception and manages user expectations.</a:t>
            </a:r>
          </a:p>
          <a:p>
            <a:r>
              <a:rPr lang="en-GB" b="1" dirty="0"/>
              <a:t>Example 2: Deepfakes.</a:t>
            </a:r>
            <a:r>
              <a:rPr lang="en-GB" dirty="0"/>
              <a:t> Any system that generates or manipulates an image, audio, or video to create a realistic but fake depiction (a "deepfake") must label the output as "AI-generated." This helps combat misinformation and fraud.</a:t>
            </a:r>
          </a:p>
          <a:p>
            <a:endParaRPr lang="en-GB" dirty="0"/>
          </a:p>
        </p:txBody>
      </p:sp>
      <p:sp>
        <p:nvSpPr>
          <p:cNvPr id="5" name="Date Placeholder 4">
            <a:extLst>
              <a:ext uri="{FF2B5EF4-FFF2-40B4-BE49-F238E27FC236}">
                <a16:creationId xmlns:a16="http://schemas.microsoft.com/office/drawing/2014/main" id="{64BDA59C-CD68-EC14-AFD3-5C014CD76F69}"/>
              </a:ext>
            </a:extLst>
          </p:cNvPr>
          <p:cNvSpPr>
            <a:spLocks noGrp="1"/>
          </p:cNvSpPr>
          <p:nvPr>
            <p:ph type="dt" sz="half" idx="10"/>
          </p:nvPr>
        </p:nvSpPr>
        <p:spPr/>
        <p:txBody>
          <a:bodyPr/>
          <a:lstStyle/>
          <a:p>
            <a:fld id="{EA2B4749-95BA-4325-87ED-A1A32E3C2257}" type="datetime1">
              <a:rPr lang="en-GB" noProof="0" smtClean="0"/>
              <a:pPr/>
              <a:t>14/09/2026</a:t>
            </a:fld>
            <a:endParaRPr lang="en-GB" noProof="0" dirty="0"/>
          </a:p>
        </p:txBody>
      </p:sp>
    </p:spTree>
    <p:extLst>
      <p:ext uri="{BB962C8B-B14F-4D97-AF65-F5344CB8AC3E}">
        <p14:creationId xmlns:p14="http://schemas.microsoft.com/office/powerpoint/2010/main" val="1026013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F57B1-D9D2-3C1F-8995-059C8176F65D}"/>
              </a:ext>
            </a:extLst>
          </p:cNvPr>
          <p:cNvSpPr>
            <a:spLocks noGrp="1"/>
          </p:cNvSpPr>
          <p:nvPr>
            <p:ph type="title"/>
          </p:nvPr>
        </p:nvSpPr>
        <p:spPr/>
        <p:txBody>
          <a:bodyPr/>
          <a:lstStyle/>
          <a:p>
            <a:r>
              <a:rPr lang="en-GB" b="1" dirty="0"/>
              <a:t>Responsible use of AI</a:t>
            </a:r>
          </a:p>
        </p:txBody>
      </p:sp>
      <p:sp>
        <p:nvSpPr>
          <p:cNvPr id="3" name="Content Placeholder 2">
            <a:extLst>
              <a:ext uri="{FF2B5EF4-FFF2-40B4-BE49-F238E27FC236}">
                <a16:creationId xmlns:a16="http://schemas.microsoft.com/office/drawing/2014/main" id="{B3864426-5C60-9CE5-A5F3-0C8A0B7A835F}"/>
              </a:ext>
            </a:extLst>
          </p:cNvPr>
          <p:cNvSpPr>
            <a:spLocks noGrp="1"/>
          </p:cNvSpPr>
          <p:nvPr>
            <p:ph sz="half" idx="1"/>
          </p:nvPr>
        </p:nvSpPr>
        <p:spPr>
          <a:xfrm>
            <a:off x="1218882" y="1803400"/>
            <a:ext cx="9751059" cy="4267200"/>
          </a:xfrm>
        </p:spPr>
        <p:txBody>
          <a:bodyPr>
            <a:normAutofit/>
          </a:bodyPr>
          <a:lstStyle/>
          <a:p>
            <a:r>
              <a:rPr lang="en-GB" dirty="0"/>
              <a:t>Case Study - Read about Autonomous Vehicle (AV) Accident - The Uber Self-Driving Car Incident (2018).</a:t>
            </a:r>
          </a:p>
          <a:p>
            <a:r>
              <a:rPr lang="en-GB" dirty="0"/>
              <a:t>Critically </a:t>
            </a:r>
            <a:r>
              <a:rPr lang="en-GB" dirty="0" err="1"/>
              <a:t>analyze</a:t>
            </a:r>
            <a:r>
              <a:rPr lang="en-GB" dirty="0"/>
              <a:t> the investigation findings</a:t>
            </a:r>
          </a:p>
          <a:p>
            <a:r>
              <a:rPr lang="en-GB" dirty="0"/>
              <a:t>What ethical standards for AI were violated in the Uber AV incident, and how did these violations add to the autonomous vehicle system's downfall?</a:t>
            </a:r>
          </a:p>
          <a:p>
            <a:r>
              <a:rPr lang="en-GB" dirty="0"/>
              <a:t>What steps should AI developers and companies take to ensure the responsible and trustworthy development of autonomous vehicle systems, considering ethical principles such as safety, fairness, transparency, accountability, and human oversight?</a:t>
            </a:r>
          </a:p>
          <a:p>
            <a:endParaRPr lang="en-GB" dirty="0"/>
          </a:p>
          <a:p>
            <a:endParaRPr lang="en-GB" dirty="0"/>
          </a:p>
          <a:p>
            <a:endParaRPr lang="en-GB" dirty="0"/>
          </a:p>
        </p:txBody>
      </p:sp>
      <p:sp>
        <p:nvSpPr>
          <p:cNvPr id="5" name="Date Placeholder 4">
            <a:extLst>
              <a:ext uri="{FF2B5EF4-FFF2-40B4-BE49-F238E27FC236}">
                <a16:creationId xmlns:a16="http://schemas.microsoft.com/office/drawing/2014/main" id="{6E6971F7-BE43-DD7B-AB31-C46D00370398}"/>
              </a:ext>
            </a:extLst>
          </p:cNvPr>
          <p:cNvSpPr>
            <a:spLocks noGrp="1"/>
          </p:cNvSpPr>
          <p:nvPr>
            <p:ph type="dt" sz="half" idx="10"/>
          </p:nvPr>
        </p:nvSpPr>
        <p:spPr/>
        <p:txBody>
          <a:bodyPr/>
          <a:lstStyle/>
          <a:p>
            <a:fld id="{EA2B4749-95BA-4325-87ED-A1A32E3C2257}" type="datetime1">
              <a:rPr lang="en-GB" noProof="0" smtClean="0"/>
              <a:pPr/>
              <a:t>14/09/2026</a:t>
            </a:fld>
            <a:endParaRPr lang="en-GB" noProof="0" dirty="0"/>
          </a:p>
        </p:txBody>
      </p:sp>
    </p:spTree>
    <p:extLst>
      <p:ext uri="{BB962C8B-B14F-4D97-AF65-F5344CB8AC3E}">
        <p14:creationId xmlns:p14="http://schemas.microsoft.com/office/powerpoint/2010/main" val="3638857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F81EF-160D-ADA2-8265-C1BDD53CBF6D}"/>
              </a:ext>
            </a:extLst>
          </p:cNvPr>
          <p:cNvSpPr>
            <a:spLocks noGrp="1"/>
          </p:cNvSpPr>
          <p:nvPr>
            <p:ph type="title"/>
          </p:nvPr>
        </p:nvSpPr>
        <p:spPr/>
        <p:txBody>
          <a:bodyPr/>
          <a:lstStyle/>
          <a:p>
            <a:r>
              <a:rPr lang="en-GB" b="1" dirty="0"/>
              <a:t>Further Readings</a:t>
            </a:r>
          </a:p>
        </p:txBody>
      </p:sp>
      <p:sp>
        <p:nvSpPr>
          <p:cNvPr id="5" name="Date Placeholder 4">
            <a:extLst>
              <a:ext uri="{FF2B5EF4-FFF2-40B4-BE49-F238E27FC236}">
                <a16:creationId xmlns:a16="http://schemas.microsoft.com/office/drawing/2014/main" id="{39B63324-5EE6-D7CD-41F1-0CA3995B0BC1}"/>
              </a:ext>
            </a:extLst>
          </p:cNvPr>
          <p:cNvSpPr>
            <a:spLocks noGrp="1"/>
          </p:cNvSpPr>
          <p:nvPr>
            <p:ph type="dt" sz="half" idx="10"/>
          </p:nvPr>
        </p:nvSpPr>
        <p:spPr/>
        <p:txBody>
          <a:bodyPr/>
          <a:lstStyle/>
          <a:p>
            <a:fld id="{EA2B4749-95BA-4325-87ED-A1A32E3C2257}" type="datetime1">
              <a:rPr lang="en-GB" noProof="0" smtClean="0"/>
              <a:pPr/>
              <a:t>14/09/2026</a:t>
            </a:fld>
            <a:endParaRPr lang="en-GB" noProof="0" dirty="0"/>
          </a:p>
        </p:txBody>
      </p:sp>
      <p:sp>
        <p:nvSpPr>
          <p:cNvPr id="9" name="Content Placeholder 8">
            <a:extLst>
              <a:ext uri="{FF2B5EF4-FFF2-40B4-BE49-F238E27FC236}">
                <a16:creationId xmlns:a16="http://schemas.microsoft.com/office/drawing/2014/main" id="{254BA4B5-4BAF-8635-E098-EB93E0845DBC}"/>
              </a:ext>
            </a:extLst>
          </p:cNvPr>
          <p:cNvSpPr>
            <a:spLocks noGrp="1"/>
          </p:cNvSpPr>
          <p:nvPr>
            <p:ph sz="half" idx="1"/>
          </p:nvPr>
        </p:nvSpPr>
        <p:spPr>
          <a:xfrm>
            <a:off x="1218882" y="1803400"/>
            <a:ext cx="9484041" cy="4267200"/>
          </a:xfrm>
        </p:spPr>
        <p:txBody>
          <a:bodyPr/>
          <a:lstStyle/>
          <a:p>
            <a:r>
              <a:rPr lang="en-GB" dirty="0"/>
              <a:t>Dignum, Virginia. </a:t>
            </a:r>
            <a:r>
              <a:rPr lang="en-GB" i="1" dirty="0"/>
              <a:t>Responsible artificial intelligence: how to develop and use AI in a responsible way</a:t>
            </a:r>
            <a:r>
              <a:rPr lang="en-GB" dirty="0"/>
              <a:t>. Vol. 2156. Cham: Springer, 2019.</a:t>
            </a:r>
          </a:p>
          <a:p>
            <a:r>
              <a:rPr lang="en-GB" dirty="0" err="1"/>
              <a:t>Kenthapadi</a:t>
            </a:r>
            <a:r>
              <a:rPr lang="en-GB" dirty="0"/>
              <a:t>, Krishnaram, Himabindu </a:t>
            </a:r>
            <a:r>
              <a:rPr lang="en-GB" dirty="0" err="1"/>
              <a:t>Lakkaraju</a:t>
            </a:r>
            <a:r>
              <a:rPr lang="en-GB" dirty="0"/>
              <a:t>, and Nazneen Rajani. "Generative ai meets responsible ai: Practical challenges and opportunities." </a:t>
            </a:r>
            <a:r>
              <a:rPr lang="en-GB" i="1" dirty="0"/>
              <a:t>Proceedings of the 29th ACM SIGKDD conference on knowledge discovery and data mining</a:t>
            </a:r>
            <a:r>
              <a:rPr lang="en-GB" dirty="0"/>
              <a:t>. 2023.</a:t>
            </a:r>
          </a:p>
          <a:p>
            <a:r>
              <a:rPr lang="en-GB" dirty="0"/>
              <a:t>Kaur, Davinder, et al. "Trustworthy artificial intelligence: a review." </a:t>
            </a:r>
            <a:r>
              <a:rPr lang="en-GB" i="1" dirty="0"/>
              <a:t>ACM computing surveys (CSUR)</a:t>
            </a:r>
            <a:r>
              <a:rPr lang="en-GB" dirty="0"/>
              <a:t> 55.2 (2022): 1-38.</a:t>
            </a:r>
          </a:p>
        </p:txBody>
      </p:sp>
    </p:spTree>
    <p:extLst>
      <p:ext uri="{BB962C8B-B14F-4D97-AF65-F5344CB8AC3E}">
        <p14:creationId xmlns:p14="http://schemas.microsoft.com/office/powerpoint/2010/main" val="3369316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88742-730E-D845-79DD-CC086D25DA91}"/>
              </a:ext>
            </a:extLst>
          </p:cNvPr>
          <p:cNvSpPr>
            <a:spLocks noGrp="1"/>
          </p:cNvSpPr>
          <p:nvPr>
            <p:ph type="title"/>
          </p:nvPr>
        </p:nvSpPr>
        <p:spPr/>
        <p:txBody>
          <a:bodyPr/>
          <a:lstStyle/>
          <a:p>
            <a:r>
              <a:rPr lang="en-GB" b="1" dirty="0"/>
              <a:t>References and Acknowledgments</a:t>
            </a:r>
          </a:p>
        </p:txBody>
      </p:sp>
      <p:sp>
        <p:nvSpPr>
          <p:cNvPr id="3" name="Content Placeholder 2">
            <a:extLst>
              <a:ext uri="{FF2B5EF4-FFF2-40B4-BE49-F238E27FC236}">
                <a16:creationId xmlns:a16="http://schemas.microsoft.com/office/drawing/2014/main" id="{F3C056F3-E42D-834B-B0A2-0EF2A8845003}"/>
              </a:ext>
            </a:extLst>
          </p:cNvPr>
          <p:cNvSpPr>
            <a:spLocks noGrp="1"/>
          </p:cNvSpPr>
          <p:nvPr>
            <p:ph sz="half" idx="1"/>
          </p:nvPr>
        </p:nvSpPr>
        <p:spPr>
          <a:xfrm>
            <a:off x="1053852" y="1803400"/>
            <a:ext cx="9916089" cy="4267200"/>
          </a:xfrm>
        </p:spPr>
        <p:txBody>
          <a:bodyPr/>
          <a:lstStyle/>
          <a:p>
            <a:r>
              <a:rPr lang="en-GB" dirty="0"/>
              <a:t>The content of these slides has been partially inspired from AWS “</a:t>
            </a:r>
            <a:r>
              <a:rPr lang="en-GB" b="1" dirty="0"/>
              <a:t>Responsible Artificial Intelligence Practices</a:t>
            </a:r>
            <a:r>
              <a:rPr lang="en-GB" dirty="0"/>
              <a:t>” course.</a:t>
            </a:r>
          </a:p>
          <a:p>
            <a:r>
              <a:rPr lang="en-GB" dirty="0"/>
              <a:t>[1]https://www.europarl.europa.eu/topics/en/article/20230601STO93804/eu-ai-act-first-regulation-on-artificial-intelligence</a:t>
            </a:r>
          </a:p>
        </p:txBody>
      </p:sp>
      <p:sp>
        <p:nvSpPr>
          <p:cNvPr id="5" name="Date Placeholder 4">
            <a:extLst>
              <a:ext uri="{FF2B5EF4-FFF2-40B4-BE49-F238E27FC236}">
                <a16:creationId xmlns:a16="http://schemas.microsoft.com/office/drawing/2014/main" id="{88607FA6-3E4C-9D20-E30A-A4F5A38B8380}"/>
              </a:ext>
            </a:extLst>
          </p:cNvPr>
          <p:cNvSpPr>
            <a:spLocks noGrp="1"/>
          </p:cNvSpPr>
          <p:nvPr>
            <p:ph type="dt" sz="half" idx="10"/>
          </p:nvPr>
        </p:nvSpPr>
        <p:spPr/>
        <p:txBody>
          <a:bodyPr/>
          <a:lstStyle/>
          <a:p>
            <a:fld id="{EA2B4749-95BA-4325-87ED-A1A32E3C2257}" type="datetime1">
              <a:rPr lang="en-GB" noProof="0" smtClean="0"/>
              <a:pPr/>
              <a:t>14/09/2026</a:t>
            </a:fld>
            <a:endParaRPr lang="en-GB" noProof="0" dirty="0"/>
          </a:p>
        </p:txBody>
      </p:sp>
    </p:spTree>
    <p:extLst>
      <p:ext uri="{BB962C8B-B14F-4D97-AF65-F5344CB8AC3E}">
        <p14:creationId xmlns:p14="http://schemas.microsoft.com/office/powerpoint/2010/main" val="3830099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oks Classic 16x9">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extraClrSchemeLst/>
  <a:extLst>
    <a:ext uri="{05A4C25C-085E-4340-85A3-A5531E510DB2}">
      <thm15:themeFamily xmlns:thm15="http://schemas.microsoft.com/office/thememl/2012/main" name="Office_12786145_TF02801059" id="{037F772D-6BA5-4E9C-90DC-A433A90A0050}" vid="{D2FD45C3-CE8B-4247-856E-1CAE4D8B1BAE}"/>
    </a:ext>
  </a:extLst>
</a:theme>
</file>

<file path=ppt/theme/theme2.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1360476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TP102801058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706496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D80E12-3BE9-4746-820E-FFB249F467F2}">
  <ds:schemaRefs>
    <ds:schemaRef ds:uri="4873beb7-5857-4685-be1f-d57550cc96cc"/>
    <ds:schemaRef ds:uri="http://schemas.openxmlformats.org/package/2006/metadata/core-properties"/>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8D003AC8-209A-4321-A17C-1B7A20643390}">
  <ds:schemaRefs>
    <ds:schemaRef ds:uri="http://schemas.microsoft.com/sharepoint/v3/contenttype/forms"/>
  </ds:schemaRefs>
</ds:datastoreItem>
</file>

<file path=customXml/itemProps3.xml><?xml version="1.0" encoding="utf-8"?>
<ds:datastoreItem xmlns:ds="http://schemas.openxmlformats.org/officeDocument/2006/customXml" ds:itemID="{83ED4759-CFDD-43F0-817C-11D9197192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book education presentation (widescreen)</Template>
  <TotalTime>602</TotalTime>
  <Words>3549</Words>
  <Application>Microsoft Office PowerPoint</Application>
  <PresentationFormat>Custom</PresentationFormat>
  <Paragraphs>259</Paragraphs>
  <Slides>53</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Calibri</vt:lpstr>
      <vt:lpstr>Constantia</vt:lpstr>
      <vt:lpstr>Books Classic 16x9</vt:lpstr>
      <vt:lpstr>Ethics and Risks of AI</vt:lpstr>
      <vt:lpstr>Lecture outline</vt:lpstr>
      <vt:lpstr>PowerPoint Presentation</vt:lpstr>
      <vt:lpstr>Knowledge Check</vt:lpstr>
      <vt:lpstr>Knowledge Check</vt:lpstr>
      <vt:lpstr>Knowledge Check</vt:lpstr>
      <vt:lpstr>Knowledge Check</vt:lpstr>
      <vt:lpstr>Knowledge Check</vt:lpstr>
      <vt:lpstr>Knowledge Check</vt:lpstr>
      <vt:lpstr>Knowledge Check</vt:lpstr>
      <vt:lpstr>Knowledge Check</vt:lpstr>
      <vt:lpstr>Knowledge Check</vt:lpstr>
      <vt:lpstr>Knowledge Check</vt:lpstr>
      <vt:lpstr>Knowledge Check</vt:lpstr>
      <vt:lpstr>Knowledge Check</vt:lpstr>
      <vt:lpstr>Knowledge Check</vt:lpstr>
      <vt:lpstr>Hook?</vt:lpstr>
      <vt:lpstr>Activity</vt:lpstr>
      <vt:lpstr>Make a maximum of 5 slides and to answer following questions</vt:lpstr>
      <vt:lpstr>RISKS of AI</vt:lpstr>
      <vt:lpstr>PowerPoint Presentation</vt:lpstr>
      <vt:lpstr>AI Ethics</vt:lpstr>
      <vt:lpstr>AI Ethics</vt:lpstr>
      <vt:lpstr>What is responsible AI</vt:lpstr>
      <vt:lpstr>What type of AI requires responsible AI?</vt:lpstr>
      <vt:lpstr>Ethical Challenges of generative AI</vt:lpstr>
      <vt:lpstr>Toxicity</vt:lpstr>
      <vt:lpstr>Hallucinations</vt:lpstr>
      <vt:lpstr>Intellectual property</vt:lpstr>
      <vt:lpstr>Plagiarism and cheating</vt:lpstr>
      <vt:lpstr>Disruption of the nature of work</vt:lpstr>
      <vt:lpstr>Simple coding example for detecting bias (1)</vt:lpstr>
      <vt:lpstr>Simple coding example for detecting bias (2)</vt:lpstr>
      <vt:lpstr>Simple coding example for detecting bias (3)</vt:lpstr>
      <vt:lpstr>Simple coding example for detecting bias (4)</vt:lpstr>
      <vt:lpstr>Key Dimensions of Responsible AI</vt:lpstr>
      <vt:lpstr>Fairness</vt:lpstr>
      <vt:lpstr>Explainability</vt:lpstr>
      <vt:lpstr>Privacy and security</vt:lpstr>
      <vt:lpstr>Transparency</vt:lpstr>
      <vt:lpstr>Veracity and robustness</vt:lpstr>
      <vt:lpstr>Governance</vt:lpstr>
      <vt:lpstr>Safety</vt:lpstr>
      <vt:lpstr>Controllability</vt:lpstr>
      <vt:lpstr>How to create transparent and explainable models</vt:lpstr>
      <vt:lpstr>Artificial Intelligence Regulation</vt:lpstr>
      <vt:lpstr>Four levels of EU AI act </vt:lpstr>
      <vt:lpstr>Level 1: Unacceptable Risk (Banned)</vt:lpstr>
      <vt:lpstr>High-Risk (Strictly Regulated)</vt:lpstr>
      <vt:lpstr>Limited Risk (Transparency Obligations)</vt:lpstr>
      <vt:lpstr>Responsible use of AI</vt:lpstr>
      <vt:lpstr>Further Readings</vt:lpstr>
      <vt:lpstr>References and Acknowledgments</vt:lpstr>
    </vt:vector>
  </TitlesOfParts>
  <Company>Birmingham City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Malik Uzair Mehmood</dc:creator>
  <cp:lastModifiedBy>Malik Mehmood</cp:lastModifiedBy>
  <cp:revision>9</cp:revision>
  <dcterms:created xsi:type="dcterms:W3CDTF">2025-09-16T13:36:42Z</dcterms:created>
  <dcterms:modified xsi:type="dcterms:W3CDTF">2026-09-14T08:11:00Z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