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275"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353" autoAdjust="0"/>
    <p:restoredTop sz="94660"/>
  </p:normalViewPr>
  <p:slideViewPr>
    <p:cSldViewPr snapToGrid="0">
      <p:cViewPr varScale="1">
        <p:scale>
          <a:sx n="70" d="100"/>
          <a:sy n="70" d="100"/>
        </p:scale>
        <p:origin x="84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1323DA-9275-4393-A00C-26D19B66CE68}"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827C395-38BE-4B21-9216-7F51E02E2C3C}">
      <dgm:prSet/>
      <dgm:spPr/>
      <dgm:t>
        <a:bodyPr/>
        <a:lstStyle/>
        <a:p>
          <a:r>
            <a:rPr lang="en-GB" b="1"/>
            <a:t>Student Name:	Foad Rabia Abdulaziz Fayyad</a:t>
          </a:r>
          <a:endParaRPr lang="en-US"/>
        </a:p>
      </dgm:t>
    </dgm:pt>
    <dgm:pt modelId="{C009AB6F-8A75-4347-87CD-A379EBC9EDDB}" type="parTrans" cxnId="{F8765688-02D3-444E-870C-EC0ABA27155D}">
      <dgm:prSet/>
      <dgm:spPr/>
      <dgm:t>
        <a:bodyPr/>
        <a:lstStyle/>
        <a:p>
          <a:endParaRPr lang="en-US"/>
        </a:p>
      </dgm:t>
    </dgm:pt>
    <dgm:pt modelId="{A775D650-CC2A-4CC0-9462-F73643303204}" type="sibTrans" cxnId="{F8765688-02D3-444E-870C-EC0ABA27155D}">
      <dgm:prSet/>
      <dgm:spPr/>
      <dgm:t>
        <a:bodyPr/>
        <a:lstStyle/>
        <a:p>
          <a:endParaRPr lang="en-US"/>
        </a:p>
      </dgm:t>
    </dgm:pt>
    <dgm:pt modelId="{2655C4A7-0953-4BD9-AD54-F74D448DE3E6}">
      <dgm:prSet/>
      <dgm:spPr/>
      <dgm:t>
        <a:bodyPr/>
        <a:lstStyle/>
        <a:p>
          <a:r>
            <a:rPr lang="en-GB" b="1"/>
            <a:t>Student ID:		</a:t>
          </a:r>
          <a:r>
            <a:rPr lang="en-GB"/>
            <a:t>2432992</a:t>
          </a:r>
          <a:endParaRPr lang="en-US"/>
        </a:p>
      </dgm:t>
    </dgm:pt>
    <dgm:pt modelId="{BD78649F-913B-4B5B-9106-E4B072C77A48}" type="parTrans" cxnId="{D6BA7A12-D6FB-480B-812C-555DF2993C00}">
      <dgm:prSet/>
      <dgm:spPr/>
      <dgm:t>
        <a:bodyPr/>
        <a:lstStyle/>
        <a:p>
          <a:endParaRPr lang="en-US"/>
        </a:p>
      </dgm:t>
    </dgm:pt>
    <dgm:pt modelId="{A0999F92-C28C-4205-B5B5-641F5D675B96}" type="sibTrans" cxnId="{D6BA7A12-D6FB-480B-812C-555DF2993C00}">
      <dgm:prSet/>
      <dgm:spPr/>
      <dgm:t>
        <a:bodyPr/>
        <a:lstStyle/>
        <a:p>
          <a:endParaRPr lang="en-US"/>
        </a:p>
      </dgm:t>
    </dgm:pt>
    <dgm:pt modelId="{07D9BE00-8556-45A8-AE39-F4BF9463A709}">
      <dgm:prSet/>
      <dgm:spPr/>
      <dgm:t>
        <a:bodyPr/>
        <a:lstStyle/>
        <a:p>
          <a:r>
            <a:rPr lang="en-GB" b="1"/>
            <a:t>Lecturer’s Name:	Chijioke Uba</a:t>
          </a:r>
          <a:endParaRPr lang="en-US"/>
        </a:p>
      </dgm:t>
    </dgm:pt>
    <dgm:pt modelId="{6B69F88C-4488-46B6-84C5-D8EF93CDECFD}" type="parTrans" cxnId="{64F7D88A-3176-4D23-8876-37D08F677DAB}">
      <dgm:prSet/>
      <dgm:spPr/>
      <dgm:t>
        <a:bodyPr/>
        <a:lstStyle/>
        <a:p>
          <a:endParaRPr lang="en-US"/>
        </a:p>
      </dgm:t>
    </dgm:pt>
    <dgm:pt modelId="{4F3E0E68-A62B-4644-8A84-E15C79FED176}" type="sibTrans" cxnId="{64F7D88A-3176-4D23-8876-37D08F677DAB}">
      <dgm:prSet/>
      <dgm:spPr/>
      <dgm:t>
        <a:bodyPr/>
        <a:lstStyle/>
        <a:p>
          <a:endParaRPr lang="en-US"/>
        </a:p>
      </dgm:t>
    </dgm:pt>
    <dgm:pt modelId="{AF50196D-F0CC-4817-B418-2D1325BAF167}">
      <dgm:prSet/>
      <dgm:spPr/>
      <dgm:t>
        <a:bodyPr/>
        <a:lstStyle/>
        <a:p>
          <a:r>
            <a:rPr lang="en-GB" b="1"/>
            <a:t>Module Code: 	</a:t>
          </a:r>
          <a:r>
            <a:rPr lang="en-GB"/>
            <a:t>LCLM 4004</a:t>
          </a:r>
          <a:endParaRPr lang="en-US"/>
        </a:p>
      </dgm:t>
    </dgm:pt>
    <dgm:pt modelId="{DF3F47CF-2102-417D-B073-2C6457E6C665}" type="parTrans" cxnId="{6A8B34BE-85D0-4B74-A731-1EF7CE7B66CB}">
      <dgm:prSet/>
      <dgm:spPr/>
      <dgm:t>
        <a:bodyPr/>
        <a:lstStyle/>
        <a:p>
          <a:endParaRPr lang="en-US"/>
        </a:p>
      </dgm:t>
    </dgm:pt>
    <dgm:pt modelId="{EA858496-AA9B-4092-AD24-043B9F17D018}" type="sibTrans" cxnId="{6A8B34BE-85D0-4B74-A731-1EF7CE7B66CB}">
      <dgm:prSet/>
      <dgm:spPr/>
      <dgm:t>
        <a:bodyPr/>
        <a:lstStyle/>
        <a:p>
          <a:endParaRPr lang="en-US"/>
        </a:p>
      </dgm:t>
    </dgm:pt>
    <dgm:pt modelId="{C3AD7188-FA44-42CD-BC51-70885AE5ED5F}">
      <dgm:prSet/>
      <dgm:spPr/>
      <dgm:t>
        <a:bodyPr/>
        <a:lstStyle/>
        <a:p>
          <a:r>
            <a:rPr lang="en-GB" b="1"/>
            <a:t>Module Name: 	</a:t>
          </a:r>
          <a:r>
            <a:rPr lang="en-GB"/>
            <a:t>Problem Solving and Decision-Making</a:t>
          </a:r>
          <a:endParaRPr lang="en-US"/>
        </a:p>
      </dgm:t>
    </dgm:pt>
    <dgm:pt modelId="{32881FC8-CCA1-435F-AD27-7C341FBCB4A3}" type="parTrans" cxnId="{063A497C-8069-4A72-A961-022B4ECFD49C}">
      <dgm:prSet/>
      <dgm:spPr/>
      <dgm:t>
        <a:bodyPr/>
        <a:lstStyle/>
        <a:p>
          <a:endParaRPr lang="en-US"/>
        </a:p>
      </dgm:t>
    </dgm:pt>
    <dgm:pt modelId="{79F0805A-8B28-495E-93CF-86D2F406D942}" type="sibTrans" cxnId="{063A497C-8069-4A72-A961-022B4ECFD49C}">
      <dgm:prSet/>
      <dgm:spPr/>
      <dgm:t>
        <a:bodyPr/>
        <a:lstStyle/>
        <a:p>
          <a:endParaRPr lang="en-US"/>
        </a:p>
      </dgm:t>
    </dgm:pt>
    <dgm:pt modelId="{F6C7C983-ACD8-40AD-864E-9AD08448217F}">
      <dgm:prSet/>
      <dgm:spPr/>
      <dgm:t>
        <a:bodyPr/>
        <a:lstStyle/>
        <a:p>
          <a:r>
            <a:rPr lang="en-GB" b="1"/>
            <a:t>Component 1: 	</a:t>
          </a:r>
          <a:r>
            <a:rPr lang="en-GB"/>
            <a:t>Green Haven Florists</a:t>
          </a:r>
          <a:endParaRPr lang="en-US"/>
        </a:p>
      </dgm:t>
    </dgm:pt>
    <dgm:pt modelId="{0D511CAD-5840-4DBA-95FF-566C7AD1F6CD}" type="parTrans" cxnId="{78E1DB5A-A893-490A-ABAE-882091398C3B}">
      <dgm:prSet/>
      <dgm:spPr/>
      <dgm:t>
        <a:bodyPr/>
        <a:lstStyle/>
        <a:p>
          <a:endParaRPr lang="en-US"/>
        </a:p>
      </dgm:t>
    </dgm:pt>
    <dgm:pt modelId="{1A25EF9F-DDCE-4AF7-A6AA-21A2E53A91DD}" type="sibTrans" cxnId="{78E1DB5A-A893-490A-ABAE-882091398C3B}">
      <dgm:prSet/>
      <dgm:spPr/>
      <dgm:t>
        <a:bodyPr/>
        <a:lstStyle/>
        <a:p>
          <a:endParaRPr lang="en-US"/>
        </a:p>
      </dgm:t>
    </dgm:pt>
    <dgm:pt modelId="{AED9D37A-55BE-4E4B-89B6-4206EA38A24A}" type="pres">
      <dgm:prSet presAssocID="{6D1323DA-9275-4393-A00C-26D19B66CE68}" presName="vert0" presStyleCnt="0">
        <dgm:presLayoutVars>
          <dgm:dir/>
          <dgm:animOne val="branch"/>
          <dgm:animLvl val="lvl"/>
        </dgm:presLayoutVars>
      </dgm:prSet>
      <dgm:spPr/>
    </dgm:pt>
    <dgm:pt modelId="{164D93A0-60BA-4008-BE3D-A55475A95351}" type="pres">
      <dgm:prSet presAssocID="{6827C395-38BE-4B21-9216-7F51E02E2C3C}" presName="thickLine" presStyleLbl="alignNode1" presStyleIdx="0" presStyleCnt="6"/>
      <dgm:spPr/>
    </dgm:pt>
    <dgm:pt modelId="{637F6BB3-E8A6-4B53-8E88-71A8335C23E7}" type="pres">
      <dgm:prSet presAssocID="{6827C395-38BE-4B21-9216-7F51E02E2C3C}" presName="horz1" presStyleCnt="0"/>
      <dgm:spPr/>
    </dgm:pt>
    <dgm:pt modelId="{007A7373-9845-4E20-A26A-C6A21C61DF59}" type="pres">
      <dgm:prSet presAssocID="{6827C395-38BE-4B21-9216-7F51E02E2C3C}" presName="tx1" presStyleLbl="revTx" presStyleIdx="0" presStyleCnt="6"/>
      <dgm:spPr/>
    </dgm:pt>
    <dgm:pt modelId="{85DE176C-9B0E-48B9-A75F-E6A60A258C3B}" type="pres">
      <dgm:prSet presAssocID="{6827C395-38BE-4B21-9216-7F51E02E2C3C}" presName="vert1" presStyleCnt="0"/>
      <dgm:spPr/>
    </dgm:pt>
    <dgm:pt modelId="{401B7FAB-B414-4F0C-9227-07617A1290BD}" type="pres">
      <dgm:prSet presAssocID="{2655C4A7-0953-4BD9-AD54-F74D448DE3E6}" presName="thickLine" presStyleLbl="alignNode1" presStyleIdx="1" presStyleCnt="6"/>
      <dgm:spPr/>
    </dgm:pt>
    <dgm:pt modelId="{7B969725-4A20-495A-A1E4-1EDB344BACA2}" type="pres">
      <dgm:prSet presAssocID="{2655C4A7-0953-4BD9-AD54-F74D448DE3E6}" presName="horz1" presStyleCnt="0"/>
      <dgm:spPr/>
    </dgm:pt>
    <dgm:pt modelId="{92EE92F5-4D25-4AF0-B119-846C6F151A4C}" type="pres">
      <dgm:prSet presAssocID="{2655C4A7-0953-4BD9-AD54-F74D448DE3E6}" presName="tx1" presStyleLbl="revTx" presStyleIdx="1" presStyleCnt="6"/>
      <dgm:spPr/>
    </dgm:pt>
    <dgm:pt modelId="{3515284A-9192-444F-879F-487CBCB31F54}" type="pres">
      <dgm:prSet presAssocID="{2655C4A7-0953-4BD9-AD54-F74D448DE3E6}" presName="vert1" presStyleCnt="0"/>
      <dgm:spPr/>
    </dgm:pt>
    <dgm:pt modelId="{9BCA48F0-4998-47C5-8C85-3019B2733F8C}" type="pres">
      <dgm:prSet presAssocID="{07D9BE00-8556-45A8-AE39-F4BF9463A709}" presName="thickLine" presStyleLbl="alignNode1" presStyleIdx="2" presStyleCnt="6"/>
      <dgm:spPr/>
    </dgm:pt>
    <dgm:pt modelId="{E3B8F278-2486-4CDB-81C8-C5019828C9A6}" type="pres">
      <dgm:prSet presAssocID="{07D9BE00-8556-45A8-AE39-F4BF9463A709}" presName="horz1" presStyleCnt="0"/>
      <dgm:spPr/>
    </dgm:pt>
    <dgm:pt modelId="{9CEA27CB-51D5-4B42-A93E-9A187F423CDF}" type="pres">
      <dgm:prSet presAssocID="{07D9BE00-8556-45A8-AE39-F4BF9463A709}" presName="tx1" presStyleLbl="revTx" presStyleIdx="2" presStyleCnt="6"/>
      <dgm:spPr/>
    </dgm:pt>
    <dgm:pt modelId="{F79BF54D-4594-4B81-9745-B18989402A86}" type="pres">
      <dgm:prSet presAssocID="{07D9BE00-8556-45A8-AE39-F4BF9463A709}" presName="vert1" presStyleCnt="0"/>
      <dgm:spPr/>
    </dgm:pt>
    <dgm:pt modelId="{71C415CB-497D-4D4E-B65D-1FA48F270FFA}" type="pres">
      <dgm:prSet presAssocID="{AF50196D-F0CC-4817-B418-2D1325BAF167}" presName="thickLine" presStyleLbl="alignNode1" presStyleIdx="3" presStyleCnt="6"/>
      <dgm:spPr/>
    </dgm:pt>
    <dgm:pt modelId="{E31F1BAD-33D4-44C4-AD52-E3DD1F224B26}" type="pres">
      <dgm:prSet presAssocID="{AF50196D-F0CC-4817-B418-2D1325BAF167}" presName="horz1" presStyleCnt="0"/>
      <dgm:spPr/>
    </dgm:pt>
    <dgm:pt modelId="{DC3B1C3A-1D3F-4C9F-AE6B-5FD98E8741BB}" type="pres">
      <dgm:prSet presAssocID="{AF50196D-F0CC-4817-B418-2D1325BAF167}" presName="tx1" presStyleLbl="revTx" presStyleIdx="3" presStyleCnt="6"/>
      <dgm:spPr/>
    </dgm:pt>
    <dgm:pt modelId="{26548707-D6F5-4488-A619-EBBF977E3B9B}" type="pres">
      <dgm:prSet presAssocID="{AF50196D-F0CC-4817-B418-2D1325BAF167}" presName="vert1" presStyleCnt="0"/>
      <dgm:spPr/>
    </dgm:pt>
    <dgm:pt modelId="{C3A48901-288E-41B3-86F9-F43C58FAF041}" type="pres">
      <dgm:prSet presAssocID="{C3AD7188-FA44-42CD-BC51-70885AE5ED5F}" presName="thickLine" presStyleLbl="alignNode1" presStyleIdx="4" presStyleCnt="6"/>
      <dgm:spPr/>
    </dgm:pt>
    <dgm:pt modelId="{33AA4C23-19C4-4900-B5DF-876A622F711F}" type="pres">
      <dgm:prSet presAssocID="{C3AD7188-FA44-42CD-BC51-70885AE5ED5F}" presName="horz1" presStyleCnt="0"/>
      <dgm:spPr/>
    </dgm:pt>
    <dgm:pt modelId="{71DEB3F9-AA1F-4D19-A874-494D7BFAD619}" type="pres">
      <dgm:prSet presAssocID="{C3AD7188-FA44-42CD-BC51-70885AE5ED5F}" presName="tx1" presStyleLbl="revTx" presStyleIdx="4" presStyleCnt="6"/>
      <dgm:spPr/>
    </dgm:pt>
    <dgm:pt modelId="{45594B9B-D44B-42AA-9D20-E5FD0F7D5774}" type="pres">
      <dgm:prSet presAssocID="{C3AD7188-FA44-42CD-BC51-70885AE5ED5F}" presName="vert1" presStyleCnt="0"/>
      <dgm:spPr/>
    </dgm:pt>
    <dgm:pt modelId="{F28D7BD6-34BC-46BF-8288-D6D8C4FC3172}" type="pres">
      <dgm:prSet presAssocID="{F6C7C983-ACD8-40AD-864E-9AD08448217F}" presName="thickLine" presStyleLbl="alignNode1" presStyleIdx="5" presStyleCnt="6"/>
      <dgm:spPr/>
    </dgm:pt>
    <dgm:pt modelId="{AEBCA329-599B-4E3D-B03B-D3B6F2A2EE1A}" type="pres">
      <dgm:prSet presAssocID="{F6C7C983-ACD8-40AD-864E-9AD08448217F}" presName="horz1" presStyleCnt="0"/>
      <dgm:spPr/>
    </dgm:pt>
    <dgm:pt modelId="{B900FAC2-3883-4710-9BF2-6E390B71AFE0}" type="pres">
      <dgm:prSet presAssocID="{F6C7C983-ACD8-40AD-864E-9AD08448217F}" presName="tx1" presStyleLbl="revTx" presStyleIdx="5" presStyleCnt="6"/>
      <dgm:spPr/>
    </dgm:pt>
    <dgm:pt modelId="{7593027A-A6DA-4FE7-9E6F-DD0F5D18056E}" type="pres">
      <dgm:prSet presAssocID="{F6C7C983-ACD8-40AD-864E-9AD08448217F}" presName="vert1" presStyleCnt="0"/>
      <dgm:spPr/>
    </dgm:pt>
  </dgm:ptLst>
  <dgm:cxnLst>
    <dgm:cxn modelId="{D6BA7A12-D6FB-480B-812C-555DF2993C00}" srcId="{6D1323DA-9275-4393-A00C-26D19B66CE68}" destId="{2655C4A7-0953-4BD9-AD54-F74D448DE3E6}" srcOrd="1" destOrd="0" parTransId="{BD78649F-913B-4B5B-9106-E4B072C77A48}" sibTransId="{A0999F92-C28C-4205-B5B5-641F5D675B96}"/>
    <dgm:cxn modelId="{A4B8CB35-DAF3-4DE3-BD09-1F64EF12FCE7}" type="presOf" srcId="{6D1323DA-9275-4393-A00C-26D19B66CE68}" destId="{AED9D37A-55BE-4E4B-89B6-4206EA38A24A}" srcOrd="0" destOrd="0" presId="urn:microsoft.com/office/officeart/2008/layout/LinedList"/>
    <dgm:cxn modelId="{01588844-28A7-4EDF-9620-AA9F5F94BDEB}" type="presOf" srcId="{2655C4A7-0953-4BD9-AD54-F74D448DE3E6}" destId="{92EE92F5-4D25-4AF0-B119-846C6F151A4C}" srcOrd="0" destOrd="0" presId="urn:microsoft.com/office/officeart/2008/layout/LinedList"/>
    <dgm:cxn modelId="{B9A6FC57-044A-47D6-90FB-91BC4BDD3E4F}" type="presOf" srcId="{C3AD7188-FA44-42CD-BC51-70885AE5ED5F}" destId="{71DEB3F9-AA1F-4D19-A874-494D7BFAD619}" srcOrd="0" destOrd="0" presId="urn:microsoft.com/office/officeart/2008/layout/LinedList"/>
    <dgm:cxn modelId="{78E1DB5A-A893-490A-ABAE-882091398C3B}" srcId="{6D1323DA-9275-4393-A00C-26D19B66CE68}" destId="{F6C7C983-ACD8-40AD-864E-9AD08448217F}" srcOrd="5" destOrd="0" parTransId="{0D511CAD-5840-4DBA-95FF-566C7AD1F6CD}" sibTransId="{1A25EF9F-DDCE-4AF7-A6AA-21A2E53A91DD}"/>
    <dgm:cxn modelId="{063A497C-8069-4A72-A961-022B4ECFD49C}" srcId="{6D1323DA-9275-4393-A00C-26D19B66CE68}" destId="{C3AD7188-FA44-42CD-BC51-70885AE5ED5F}" srcOrd="4" destOrd="0" parTransId="{32881FC8-CCA1-435F-AD27-7C341FBCB4A3}" sibTransId="{79F0805A-8B28-495E-93CF-86D2F406D942}"/>
    <dgm:cxn modelId="{F8765688-02D3-444E-870C-EC0ABA27155D}" srcId="{6D1323DA-9275-4393-A00C-26D19B66CE68}" destId="{6827C395-38BE-4B21-9216-7F51E02E2C3C}" srcOrd="0" destOrd="0" parTransId="{C009AB6F-8A75-4347-87CD-A379EBC9EDDB}" sibTransId="{A775D650-CC2A-4CC0-9462-F73643303204}"/>
    <dgm:cxn modelId="{64F7D88A-3176-4D23-8876-37D08F677DAB}" srcId="{6D1323DA-9275-4393-A00C-26D19B66CE68}" destId="{07D9BE00-8556-45A8-AE39-F4BF9463A709}" srcOrd="2" destOrd="0" parTransId="{6B69F88C-4488-46B6-84C5-D8EF93CDECFD}" sibTransId="{4F3E0E68-A62B-4644-8A84-E15C79FED176}"/>
    <dgm:cxn modelId="{12E18393-B26E-4369-94E5-D2AEE63A1883}" type="presOf" srcId="{AF50196D-F0CC-4817-B418-2D1325BAF167}" destId="{DC3B1C3A-1D3F-4C9F-AE6B-5FD98E8741BB}" srcOrd="0" destOrd="0" presId="urn:microsoft.com/office/officeart/2008/layout/LinedList"/>
    <dgm:cxn modelId="{94D3B99E-AE5B-4DED-8951-6EA2F2B4FA35}" type="presOf" srcId="{07D9BE00-8556-45A8-AE39-F4BF9463A709}" destId="{9CEA27CB-51D5-4B42-A93E-9A187F423CDF}" srcOrd="0" destOrd="0" presId="urn:microsoft.com/office/officeart/2008/layout/LinedList"/>
    <dgm:cxn modelId="{6A8B34BE-85D0-4B74-A731-1EF7CE7B66CB}" srcId="{6D1323DA-9275-4393-A00C-26D19B66CE68}" destId="{AF50196D-F0CC-4817-B418-2D1325BAF167}" srcOrd="3" destOrd="0" parTransId="{DF3F47CF-2102-417D-B073-2C6457E6C665}" sibTransId="{EA858496-AA9B-4092-AD24-043B9F17D018}"/>
    <dgm:cxn modelId="{B68150DB-4C2B-4540-BD8D-D622ABB09971}" type="presOf" srcId="{6827C395-38BE-4B21-9216-7F51E02E2C3C}" destId="{007A7373-9845-4E20-A26A-C6A21C61DF59}" srcOrd="0" destOrd="0" presId="urn:microsoft.com/office/officeart/2008/layout/LinedList"/>
    <dgm:cxn modelId="{A8740EF8-B6FE-4A81-A082-589E12E4DA9C}" type="presOf" srcId="{F6C7C983-ACD8-40AD-864E-9AD08448217F}" destId="{B900FAC2-3883-4710-9BF2-6E390B71AFE0}" srcOrd="0" destOrd="0" presId="urn:microsoft.com/office/officeart/2008/layout/LinedList"/>
    <dgm:cxn modelId="{331896E0-2379-4B67-87FD-AE0FF30A99EC}" type="presParOf" srcId="{AED9D37A-55BE-4E4B-89B6-4206EA38A24A}" destId="{164D93A0-60BA-4008-BE3D-A55475A95351}" srcOrd="0" destOrd="0" presId="urn:microsoft.com/office/officeart/2008/layout/LinedList"/>
    <dgm:cxn modelId="{DB3E27EE-A6C6-4210-8490-715197E24FB9}" type="presParOf" srcId="{AED9D37A-55BE-4E4B-89B6-4206EA38A24A}" destId="{637F6BB3-E8A6-4B53-8E88-71A8335C23E7}" srcOrd="1" destOrd="0" presId="urn:microsoft.com/office/officeart/2008/layout/LinedList"/>
    <dgm:cxn modelId="{2990DF27-6017-43F4-B26E-902963D8A88F}" type="presParOf" srcId="{637F6BB3-E8A6-4B53-8E88-71A8335C23E7}" destId="{007A7373-9845-4E20-A26A-C6A21C61DF59}" srcOrd="0" destOrd="0" presId="urn:microsoft.com/office/officeart/2008/layout/LinedList"/>
    <dgm:cxn modelId="{FB3EBDF9-86F2-46F8-8A9A-3599C99D7EA4}" type="presParOf" srcId="{637F6BB3-E8A6-4B53-8E88-71A8335C23E7}" destId="{85DE176C-9B0E-48B9-A75F-E6A60A258C3B}" srcOrd="1" destOrd="0" presId="urn:microsoft.com/office/officeart/2008/layout/LinedList"/>
    <dgm:cxn modelId="{C2DE9716-5FDD-48CD-AD83-81E264729C10}" type="presParOf" srcId="{AED9D37A-55BE-4E4B-89B6-4206EA38A24A}" destId="{401B7FAB-B414-4F0C-9227-07617A1290BD}" srcOrd="2" destOrd="0" presId="urn:microsoft.com/office/officeart/2008/layout/LinedList"/>
    <dgm:cxn modelId="{0553C017-F941-461D-8DD0-578AC47BDDC1}" type="presParOf" srcId="{AED9D37A-55BE-4E4B-89B6-4206EA38A24A}" destId="{7B969725-4A20-495A-A1E4-1EDB344BACA2}" srcOrd="3" destOrd="0" presId="urn:microsoft.com/office/officeart/2008/layout/LinedList"/>
    <dgm:cxn modelId="{F930BCCA-D035-4D7A-B0B5-6A38736A73BA}" type="presParOf" srcId="{7B969725-4A20-495A-A1E4-1EDB344BACA2}" destId="{92EE92F5-4D25-4AF0-B119-846C6F151A4C}" srcOrd="0" destOrd="0" presId="urn:microsoft.com/office/officeart/2008/layout/LinedList"/>
    <dgm:cxn modelId="{74BF623A-19B9-4493-B45C-62A7396C4C07}" type="presParOf" srcId="{7B969725-4A20-495A-A1E4-1EDB344BACA2}" destId="{3515284A-9192-444F-879F-487CBCB31F54}" srcOrd="1" destOrd="0" presId="urn:microsoft.com/office/officeart/2008/layout/LinedList"/>
    <dgm:cxn modelId="{3A197219-6202-4110-B8DB-056B5C2B3D85}" type="presParOf" srcId="{AED9D37A-55BE-4E4B-89B6-4206EA38A24A}" destId="{9BCA48F0-4998-47C5-8C85-3019B2733F8C}" srcOrd="4" destOrd="0" presId="urn:microsoft.com/office/officeart/2008/layout/LinedList"/>
    <dgm:cxn modelId="{8CB38B95-BB94-4F83-8B65-33278CB40213}" type="presParOf" srcId="{AED9D37A-55BE-4E4B-89B6-4206EA38A24A}" destId="{E3B8F278-2486-4CDB-81C8-C5019828C9A6}" srcOrd="5" destOrd="0" presId="urn:microsoft.com/office/officeart/2008/layout/LinedList"/>
    <dgm:cxn modelId="{FC7ADD7C-16B9-4ED0-988E-32654ECFC8FA}" type="presParOf" srcId="{E3B8F278-2486-4CDB-81C8-C5019828C9A6}" destId="{9CEA27CB-51D5-4B42-A93E-9A187F423CDF}" srcOrd="0" destOrd="0" presId="urn:microsoft.com/office/officeart/2008/layout/LinedList"/>
    <dgm:cxn modelId="{A54BA5AD-B169-48F4-B233-1C2F60505CD3}" type="presParOf" srcId="{E3B8F278-2486-4CDB-81C8-C5019828C9A6}" destId="{F79BF54D-4594-4B81-9745-B18989402A86}" srcOrd="1" destOrd="0" presId="urn:microsoft.com/office/officeart/2008/layout/LinedList"/>
    <dgm:cxn modelId="{7A6B8AFC-5131-49BD-B089-274C93F6701E}" type="presParOf" srcId="{AED9D37A-55BE-4E4B-89B6-4206EA38A24A}" destId="{71C415CB-497D-4D4E-B65D-1FA48F270FFA}" srcOrd="6" destOrd="0" presId="urn:microsoft.com/office/officeart/2008/layout/LinedList"/>
    <dgm:cxn modelId="{B6F2DBCC-415C-49A0-8FB9-EF2BC78C8E56}" type="presParOf" srcId="{AED9D37A-55BE-4E4B-89B6-4206EA38A24A}" destId="{E31F1BAD-33D4-44C4-AD52-E3DD1F224B26}" srcOrd="7" destOrd="0" presId="urn:microsoft.com/office/officeart/2008/layout/LinedList"/>
    <dgm:cxn modelId="{7DAE171B-1CD6-4F5E-9B8D-E6EC43F84FAC}" type="presParOf" srcId="{E31F1BAD-33D4-44C4-AD52-E3DD1F224B26}" destId="{DC3B1C3A-1D3F-4C9F-AE6B-5FD98E8741BB}" srcOrd="0" destOrd="0" presId="urn:microsoft.com/office/officeart/2008/layout/LinedList"/>
    <dgm:cxn modelId="{57B020C7-CAC0-443B-AAFE-6CE2A7A07367}" type="presParOf" srcId="{E31F1BAD-33D4-44C4-AD52-E3DD1F224B26}" destId="{26548707-D6F5-4488-A619-EBBF977E3B9B}" srcOrd="1" destOrd="0" presId="urn:microsoft.com/office/officeart/2008/layout/LinedList"/>
    <dgm:cxn modelId="{1B65E3ED-EFD6-4C2D-9B19-DA8D8D80A4B5}" type="presParOf" srcId="{AED9D37A-55BE-4E4B-89B6-4206EA38A24A}" destId="{C3A48901-288E-41B3-86F9-F43C58FAF041}" srcOrd="8" destOrd="0" presId="urn:microsoft.com/office/officeart/2008/layout/LinedList"/>
    <dgm:cxn modelId="{5372CF0C-4626-4531-910B-A6ED3E4BB48D}" type="presParOf" srcId="{AED9D37A-55BE-4E4B-89B6-4206EA38A24A}" destId="{33AA4C23-19C4-4900-B5DF-876A622F711F}" srcOrd="9" destOrd="0" presId="urn:microsoft.com/office/officeart/2008/layout/LinedList"/>
    <dgm:cxn modelId="{0C899EDA-1036-45B3-824B-3270152C0B55}" type="presParOf" srcId="{33AA4C23-19C4-4900-B5DF-876A622F711F}" destId="{71DEB3F9-AA1F-4D19-A874-494D7BFAD619}" srcOrd="0" destOrd="0" presId="urn:microsoft.com/office/officeart/2008/layout/LinedList"/>
    <dgm:cxn modelId="{64D78A48-6DEE-41C3-B480-93B47AF4C57E}" type="presParOf" srcId="{33AA4C23-19C4-4900-B5DF-876A622F711F}" destId="{45594B9B-D44B-42AA-9D20-E5FD0F7D5774}" srcOrd="1" destOrd="0" presId="urn:microsoft.com/office/officeart/2008/layout/LinedList"/>
    <dgm:cxn modelId="{442D0773-1A62-447E-A9A2-24DC2CCBF815}" type="presParOf" srcId="{AED9D37A-55BE-4E4B-89B6-4206EA38A24A}" destId="{F28D7BD6-34BC-46BF-8288-D6D8C4FC3172}" srcOrd="10" destOrd="0" presId="urn:microsoft.com/office/officeart/2008/layout/LinedList"/>
    <dgm:cxn modelId="{E1439927-2C39-4ED6-BDA3-C2C294CBB470}" type="presParOf" srcId="{AED9D37A-55BE-4E4B-89B6-4206EA38A24A}" destId="{AEBCA329-599B-4E3D-B03B-D3B6F2A2EE1A}" srcOrd="11" destOrd="0" presId="urn:microsoft.com/office/officeart/2008/layout/LinedList"/>
    <dgm:cxn modelId="{0E310CF7-0BC8-4843-95C8-61DDEF8ECCAF}" type="presParOf" srcId="{AEBCA329-599B-4E3D-B03B-D3B6F2A2EE1A}" destId="{B900FAC2-3883-4710-9BF2-6E390B71AFE0}" srcOrd="0" destOrd="0" presId="urn:microsoft.com/office/officeart/2008/layout/LinedList"/>
    <dgm:cxn modelId="{ECD22CCD-E3D8-4707-86B5-B7D938C63B46}" type="presParOf" srcId="{AEBCA329-599B-4E3D-B03B-D3B6F2A2EE1A}" destId="{7593027A-A6DA-4FE7-9E6F-DD0F5D1805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D93A0-60BA-4008-BE3D-A55475A95351}">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7A7373-9845-4E20-A26A-C6A21C61DF59}">
      <dsp:nvSpPr>
        <dsp:cNvPr id="0" name=""/>
        <dsp:cNvSpPr/>
      </dsp:nvSpPr>
      <dsp:spPr>
        <a:xfrm>
          <a:off x="0" y="2700"/>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Student Name:	Foad Rabia Abdulaziz Fayyad</a:t>
          </a:r>
          <a:endParaRPr lang="en-US" sz="2500" kern="1200"/>
        </a:p>
      </dsp:txBody>
      <dsp:txXfrm>
        <a:off x="0" y="2700"/>
        <a:ext cx="6291714" cy="920888"/>
      </dsp:txXfrm>
    </dsp:sp>
    <dsp:sp modelId="{401B7FAB-B414-4F0C-9227-07617A1290BD}">
      <dsp:nvSpPr>
        <dsp:cNvPr id="0" name=""/>
        <dsp:cNvSpPr/>
      </dsp:nvSpPr>
      <dsp:spPr>
        <a:xfrm>
          <a:off x="0" y="923589"/>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E92F5-4D25-4AF0-B119-846C6F151A4C}">
      <dsp:nvSpPr>
        <dsp:cNvPr id="0" name=""/>
        <dsp:cNvSpPr/>
      </dsp:nvSpPr>
      <dsp:spPr>
        <a:xfrm>
          <a:off x="0" y="923589"/>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Student ID:		</a:t>
          </a:r>
          <a:r>
            <a:rPr lang="en-GB" sz="2500" kern="1200"/>
            <a:t>2432992</a:t>
          </a:r>
          <a:endParaRPr lang="en-US" sz="2500" kern="1200"/>
        </a:p>
      </dsp:txBody>
      <dsp:txXfrm>
        <a:off x="0" y="923589"/>
        <a:ext cx="6291714" cy="920888"/>
      </dsp:txXfrm>
    </dsp:sp>
    <dsp:sp modelId="{9BCA48F0-4998-47C5-8C85-3019B2733F8C}">
      <dsp:nvSpPr>
        <dsp:cNvPr id="0" name=""/>
        <dsp:cNvSpPr/>
      </dsp:nvSpPr>
      <dsp:spPr>
        <a:xfrm>
          <a:off x="0" y="1844478"/>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EA27CB-51D5-4B42-A93E-9A187F423CDF}">
      <dsp:nvSpPr>
        <dsp:cNvPr id="0" name=""/>
        <dsp:cNvSpPr/>
      </dsp:nvSpPr>
      <dsp:spPr>
        <a:xfrm>
          <a:off x="0" y="1844478"/>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Lecturer’s Name:	Chijioke Uba</a:t>
          </a:r>
          <a:endParaRPr lang="en-US" sz="2500" kern="1200"/>
        </a:p>
      </dsp:txBody>
      <dsp:txXfrm>
        <a:off x="0" y="1844478"/>
        <a:ext cx="6291714" cy="920888"/>
      </dsp:txXfrm>
    </dsp:sp>
    <dsp:sp modelId="{71C415CB-497D-4D4E-B65D-1FA48F270FFA}">
      <dsp:nvSpPr>
        <dsp:cNvPr id="0" name=""/>
        <dsp:cNvSpPr/>
      </dsp:nvSpPr>
      <dsp:spPr>
        <a:xfrm>
          <a:off x="0" y="276536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B1C3A-1D3F-4C9F-AE6B-5FD98E8741BB}">
      <dsp:nvSpPr>
        <dsp:cNvPr id="0" name=""/>
        <dsp:cNvSpPr/>
      </dsp:nvSpPr>
      <dsp:spPr>
        <a:xfrm>
          <a:off x="0" y="2765367"/>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Module Code: 	</a:t>
          </a:r>
          <a:r>
            <a:rPr lang="en-GB" sz="2500" kern="1200"/>
            <a:t>LCLM 4004</a:t>
          </a:r>
          <a:endParaRPr lang="en-US" sz="2500" kern="1200"/>
        </a:p>
      </dsp:txBody>
      <dsp:txXfrm>
        <a:off x="0" y="2765367"/>
        <a:ext cx="6291714" cy="920888"/>
      </dsp:txXfrm>
    </dsp:sp>
    <dsp:sp modelId="{C3A48901-288E-41B3-86F9-F43C58FAF041}">
      <dsp:nvSpPr>
        <dsp:cNvPr id="0" name=""/>
        <dsp:cNvSpPr/>
      </dsp:nvSpPr>
      <dsp:spPr>
        <a:xfrm>
          <a:off x="0" y="3686256"/>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DEB3F9-AA1F-4D19-A874-494D7BFAD619}">
      <dsp:nvSpPr>
        <dsp:cNvPr id="0" name=""/>
        <dsp:cNvSpPr/>
      </dsp:nvSpPr>
      <dsp:spPr>
        <a:xfrm>
          <a:off x="0" y="3686256"/>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Module Name: 	</a:t>
          </a:r>
          <a:r>
            <a:rPr lang="en-GB" sz="2500" kern="1200"/>
            <a:t>Problem Solving and Decision-Making</a:t>
          </a:r>
          <a:endParaRPr lang="en-US" sz="2500" kern="1200"/>
        </a:p>
      </dsp:txBody>
      <dsp:txXfrm>
        <a:off x="0" y="3686256"/>
        <a:ext cx="6291714" cy="920888"/>
      </dsp:txXfrm>
    </dsp:sp>
    <dsp:sp modelId="{F28D7BD6-34BC-46BF-8288-D6D8C4FC3172}">
      <dsp:nvSpPr>
        <dsp:cNvPr id="0" name=""/>
        <dsp:cNvSpPr/>
      </dsp:nvSpPr>
      <dsp:spPr>
        <a:xfrm>
          <a:off x="0" y="460714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00FAC2-3883-4710-9BF2-6E390B71AFE0}">
      <dsp:nvSpPr>
        <dsp:cNvPr id="0" name=""/>
        <dsp:cNvSpPr/>
      </dsp:nvSpPr>
      <dsp:spPr>
        <a:xfrm>
          <a:off x="0" y="4607145"/>
          <a:ext cx="6291714" cy="92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Component 1: 	</a:t>
          </a:r>
          <a:r>
            <a:rPr lang="en-GB" sz="2500" kern="1200"/>
            <a:t>Green Haven Florists</a:t>
          </a:r>
          <a:endParaRPr lang="en-US" sz="2500" kern="1200"/>
        </a:p>
      </dsp:txBody>
      <dsp:txXfrm>
        <a:off x="0" y="4607145"/>
        <a:ext cx="6291714" cy="92088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11/10/2025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aphicFrame>
        <p:nvGraphicFramePr>
          <p:cNvPr id="6" name="TextBox 3">
            <a:extLst>
              <a:ext uri="{FF2B5EF4-FFF2-40B4-BE49-F238E27FC236}">
                <a16:creationId xmlns:a16="http://schemas.microsoft.com/office/drawing/2014/main" id="{04925388-B60F-C413-2E7C-401F8782781C}"/>
              </a:ext>
            </a:extLst>
          </p:cNvPr>
          <p:cNvGraphicFramePr/>
          <p:nvPr>
            <p:extLst>
              <p:ext uri="{D42A27DB-BD31-4B8C-83A1-F6EECF244321}">
                <p14:modId xmlns:p14="http://schemas.microsoft.com/office/powerpoint/2010/main" val="2234239065"/>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894962" y="479493"/>
            <a:ext cx="5458838" cy="1325563"/>
          </a:xfrm>
        </p:spPr>
        <p:txBody>
          <a:bodyPr>
            <a:normAutofit/>
          </a:bodyPr>
          <a:lstStyle/>
          <a:p>
            <a:r>
              <a:rPr lang="en-GB" sz="3700" b="1" u="sng" dirty="0">
                <a:latin typeface="Arial" panose="020B0604020202020204" pitchFamily="34" charset="0"/>
                <a:cs typeface="Arial" panose="020B0604020202020204" pitchFamily="34" charset="0"/>
              </a:rPr>
              <a:t>Presentation overview (approx. 30 seconds)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40ED2011-785F-13E8-3B95-43E01BD9A36A}"/>
              </a:ext>
            </a:extLst>
          </p:cNvPr>
          <p:cNvPicPr>
            <a:picLocks noChangeAspect="1"/>
          </p:cNvPicPr>
          <p:nvPr/>
        </p:nvPicPr>
        <p:blipFill>
          <a:blip r:embed="rId2"/>
          <a:srcRect l="683" r="10953"/>
          <a:stretch>
            <a:fillRect/>
          </a:stretch>
        </p:blipFill>
        <p:spPr>
          <a:xfrm>
            <a:off x="1089307" y="511293"/>
            <a:ext cx="4005131"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894962" y="1984443"/>
            <a:ext cx="5458838" cy="4192520"/>
          </a:xfrm>
        </p:spPr>
        <p:txBody>
          <a:bodyPr>
            <a:normAutofit fontScale="55000" lnSpcReduction="20000"/>
          </a:bodyPr>
          <a:lstStyle/>
          <a:p>
            <a:endParaRPr lang="en-GB" sz="1000" dirty="0">
              <a:latin typeface="Arial" panose="020B0604020202020204" pitchFamily="34" charset="0"/>
              <a:cs typeface="Arial" panose="020B0604020202020204" pitchFamily="34" charset="0"/>
            </a:endParaRPr>
          </a:p>
          <a:p>
            <a:r>
              <a:rPr lang="en-GB" sz="3300" b="1" dirty="0">
                <a:latin typeface="Arial" panose="020B0604020202020204" pitchFamily="34" charset="0"/>
                <a:cs typeface="Arial" panose="020B0604020202020204" pitchFamily="34" charset="0"/>
              </a:rPr>
              <a:t>Good afternoon. My name is Foad</a:t>
            </a:r>
          </a:p>
          <a:p>
            <a:pPr marL="0" indent="0">
              <a:buNone/>
            </a:pPr>
            <a:endParaRPr lang="en-GB" sz="1200" b="1" dirty="0">
              <a:latin typeface="Arial" panose="020B0604020202020204" pitchFamily="34" charset="0"/>
              <a:cs typeface="Arial" panose="020B0604020202020204" pitchFamily="34" charset="0"/>
            </a:endParaRPr>
          </a:p>
          <a:p>
            <a:r>
              <a:rPr lang="en-GB" sz="3300" b="1" dirty="0">
                <a:latin typeface="Arial" panose="020B0604020202020204" pitchFamily="34" charset="0"/>
                <a:cs typeface="Arial" panose="020B0604020202020204" pitchFamily="34" charset="0"/>
              </a:rPr>
              <a:t>In my presentation, I will:</a:t>
            </a:r>
          </a:p>
          <a:p>
            <a:endParaRPr lang="en-GB" sz="2000" dirty="0">
              <a:latin typeface="Arial" panose="020B0604020202020204" pitchFamily="34" charset="0"/>
              <a:cs typeface="Arial" panose="020B0604020202020204" pitchFamily="34" charset="0"/>
            </a:endParaRPr>
          </a:p>
          <a:p>
            <a:pPr lvl="1"/>
            <a:r>
              <a:rPr lang="en-GB" sz="2900" b="1"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r>
              <a:rPr lang="en-GB" sz="2900" b="1" dirty="0">
                <a:latin typeface="Arial" panose="020B0604020202020204" pitchFamily="34" charset="0"/>
                <a:cs typeface="Arial" panose="020B0604020202020204" pitchFamily="34" charset="0"/>
              </a:rPr>
              <a:t>Provide an application of the 5W2H model that summarises these issues.</a:t>
            </a:r>
          </a:p>
          <a:p>
            <a:pPr lvl="1"/>
            <a:r>
              <a:rPr lang="en-GB" sz="2900" b="1" dirty="0">
                <a:latin typeface="Arial" panose="020B0604020202020204" pitchFamily="34" charset="0"/>
                <a:cs typeface="Arial" panose="020B0604020202020204" pitchFamily="34" charset="0"/>
              </a:rPr>
              <a:t>Provide a critique and application of the PESTEL framework.</a:t>
            </a:r>
          </a:p>
          <a:p>
            <a:pPr lvl="1"/>
            <a:r>
              <a:rPr lang="en-GB" sz="2900" b="1" dirty="0">
                <a:latin typeface="Arial" panose="020B0604020202020204" pitchFamily="34" charset="0"/>
                <a:cs typeface="Arial" panose="020B0604020202020204" pitchFamily="34" charset="0"/>
              </a:rPr>
              <a:t>Provide a critique and application of the Cause-and-Effect model.</a:t>
            </a:r>
          </a:p>
          <a:p>
            <a:pPr lvl="1"/>
            <a:r>
              <a:rPr lang="en-GB" sz="2900" b="1" dirty="0">
                <a:latin typeface="Arial" panose="020B0604020202020204" pitchFamily="34" charset="0"/>
                <a:cs typeface="Arial" panose="020B0604020202020204" pitchFamily="34" charset="0"/>
              </a:rPr>
              <a:t>And, finally, provide a summary of the key findings.</a:t>
            </a:r>
          </a:p>
          <a:p>
            <a:pPr lvl="1"/>
            <a:endParaRPr lang="en-GB" sz="2900" b="1" dirty="0">
              <a:latin typeface="Arial" panose="020B0604020202020204" pitchFamily="34" charset="0"/>
              <a:cs typeface="Arial" panose="020B0604020202020204" pitchFamily="34" charset="0"/>
            </a:endParaRPr>
          </a:p>
          <a:p>
            <a:pPr lvl="1"/>
            <a:r>
              <a:rPr lang="en-US" sz="2900" dirty="0">
                <a:latin typeface="Arial" panose="020B0604020202020204" pitchFamily="34" charset="0"/>
                <a:cs typeface="Arial" panose="020B0604020202020204" pitchFamily="34" charset="0"/>
              </a:rPr>
              <a:t>Based on case study brief: Green Haven Florists (2024). University Assignment Case Study.</a:t>
            </a:r>
            <a:endParaRPr lang="en-GB" sz="29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p>
          <a:p>
            <a:endParaRPr lang="en-GB" sz="1000"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Arial" panose="020B0604020202020204" pitchFamily="34" charset="0"/>
                <a:cs typeface="Arial" panose="020B0604020202020204" pitchFamily="34" charset="0"/>
              </a:rPr>
              <a:t>Green Havan Florists.</a:t>
            </a:r>
            <a:endParaRPr lang="en-GB" u="sng">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Content Placeholder 4">
            <a:extLst>
              <a:ext uri="{FF2B5EF4-FFF2-40B4-BE49-F238E27FC236}">
                <a16:creationId xmlns:a16="http://schemas.microsoft.com/office/drawing/2014/main" id="{A74FEE81-7389-EE58-642B-E3593F6406F9}"/>
              </a:ext>
            </a:extLst>
          </p:cNvPr>
          <p:cNvSpPr>
            <a:spLocks noGrp="1"/>
          </p:cNvSpPr>
          <p:nvPr>
            <p:ph idx="1"/>
          </p:nvPr>
        </p:nvSpPr>
        <p:spPr>
          <a:xfrm>
            <a:off x="4683585" y="319088"/>
            <a:ext cx="6906491" cy="5585619"/>
          </a:xfrm>
        </p:spPr>
        <p:txBody>
          <a:bodyPr anchor="ctr">
            <a:normAutofit/>
          </a:bodyPr>
          <a:lstStyle/>
          <a:p>
            <a:pPr marL="0" indent="0">
              <a:buNone/>
            </a:pPr>
            <a:endParaRPr lang="en-US" dirty="0"/>
          </a:p>
          <a:p>
            <a:pPr marL="0" indent="0">
              <a:buNone/>
            </a:pPr>
            <a:r>
              <a:rPr lang="en-US" dirty="0"/>
              <a:t>Slide points: </a:t>
            </a:r>
          </a:p>
          <a:p>
            <a:pPr marL="0" indent="0">
              <a:buNone/>
            </a:pPr>
            <a:r>
              <a:rPr lang="en-US" dirty="0"/>
              <a:t>1- Independent florist founded in 2016 </a:t>
            </a:r>
          </a:p>
          <a:p>
            <a:pPr marL="0" indent="0">
              <a:buNone/>
            </a:pPr>
            <a:r>
              <a:rPr lang="en-US" dirty="0"/>
              <a:t>2- Focus on eco-friendly packaging and local sourcing </a:t>
            </a:r>
          </a:p>
          <a:p>
            <a:pPr marL="0" indent="0">
              <a:buNone/>
            </a:pPr>
            <a:r>
              <a:rPr lang="en-US" dirty="0"/>
              <a:t>3- 30% drop in in-store sales Increased competition from online and local florists</a:t>
            </a:r>
          </a:p>
          <a:p>
            <a:pPr marL="0" indent="0">
              <a:buNone/>
            </a:pPr>
            <a:r>
              <a:rPr lang="en-US" dirty="0"/>
              <a:t>Green Haven Florists (2024). Case Study Description: Company Background and Business Overview.</a:t>
            </a:r>
            <a:endParaRPr lang="en-GB" dirty="0"/>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408707" y="1153571"/>
            <a:ext cx="3200400" cy="4461163"/>
          </a:xfrm>
        </p:spPr>
        <p:txBody>
          <a:bodyPr>
            <a:normAutofit/>
          </a:bodyPr>
          <a:lstStyle/>
          <a:p>
            <a:r>
              <a:rPr lang="en-GB" b="1" u="sng" dirty="0">
                <a:solidFill>
                  <a:srgbClr val="FFFFFF"/>
                </a:solidFill>
                <a:latin typeface="Arial" panose="020B0604020202020204" pitchFamily="34" charset="0"/>
                <a:cs typeface="Arial" panose="020B0604020202020204" pitchFamily="34" charset="0"/>
              </a:rPr>
              <a:t>insight into the problems Green Haven Florists are facing.</a:t>
            </a:r>
            <a:endParaRPr lang="en-GB" u="sng"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4447308" y="591344"/>
            <a:ext cx="6906491" cy="5585619"/>
          </a:xfrm>
        </p:spPr>
        <p:txBody>
          <a:bodyPr anchor="ctr">
            <a:normAutofit/>
          </a:bodyPr>
          <a:lstStyle/>
          <a:p>
            <a:r>
              <a:rPr lang="en-US" sz="2200" dirty="0">
                <a:latin typeface="Arial" panose="020B0604020202020204" pitchFamily="34" charset="0"/>
                <a:cs typeface="Arial" panose="020B0604020202020204" pitchFamily="34" charset="0"/>
              </a:rPr>
              <a:t>The main problem faced by Green Haven Florists is a 30% decline in in-store sales. This decline is caused by both internal and external factors. </a:t>
            </a:r>
          </a:p>
          <a:p>
            <a:r>
              <a:rPr lang="en-US" sz="2200" dirty="0">
                <a:latin typeface="Arial" panose="020B0604020202020204" pitchFamily="34" charset="0"/>
                <a:cs typeface="Arial" panose="020B0604020202020204" pitchFamily="34" charset="0"/>
              </a:rPr>
              <a:t>Internal problems include outdated digital marketing, a poor website, and limited delivery options. </a:t>
            </a:r>
          </a:p>
          <a:p>
            <a:r>
              <a:rPr lang="en-US" sz="2200" dirty="0">
                <a:latin typeface="Arial" panose="020B0604020202020204" pitchFamily="34" charset="0"/>
                <a:cs typeface="Arial" panose="020B0604020202020204" pitchFamily="34" charset="0"/>
              </a:rPr>
              <a:t>External issues include online competition, rising flower costs, and fewer customers on the high street. </a:t>
            </a:r>
          </a:p>
          <a:p>
            <a:r>
              <a:rPr lang="en-US" sz="2200" dirty="0">
                <a:latin typeface="Arial" panose="020B0604020202020204" pitchFamily="34" charset="0"/>
                <a:cs typeface="Arial" panose="020B0604020202020204" pitchFamily="34" charset="0"/>
              </a:rPr>
              <a:t>Green Haven has some control over internal issues, such as marketing and service design, but limited control over external factors like inflation and competition.</a:t>
            </a:r>
          </a:p>
          <a:p>
            <a:pPr marL="0" indent="0">
              <a:buNone/>
            </a:pPr>
            <a:r>
              <a:rPr lang="en-US" sz="2200" dirty="0">
                <a:latin typeface="Arial" panose="020B0604020202020204" pitchFamily="34" charset="0"/>
                <a:cs typeface="Arial" panose="020B0604020202020204" pitchFamily="34" charset="0"/>
              </a:rPr>
              <a:t>SOURE: Green Haven Florists _ Case Study (2024). Problem Identification Section: Decline in Sales and Competition.</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277504" y="2031325"/>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846317643"/>
              </p:ext>
            </p:extLst>
          </p:nvPr>
        </p:nvGraphicFramePr>
        <p:xfrm>
          <a:off x="1949355" y="612339"/>
          <a:ext cx="9426053" cy="6024619"/>
        </p:xfrm>
        <a:graphic>
          <a:graphicData uri="http://schemas.openxmlformats.org/drawingml/2006/table">
            <a:tbl>
              <a:tblPr firstRow="1" bandRow="1">
                <a:tableStyleId>{93296810-A885-4BE3-A3E7-6D5BEEA58F35}</a:tableStyleId>
              </a:tblPr>
              <a:tblGrid>
                <a:gridCol w="1346579">
                  <a:extLst>
                    <a:ext uri="{9D8B030D-6E8A-4147-A177-3AD203B41FA5}">
                      <a16:colId xmlns:a16="http://schemas.microsoft.com/office/drawing/2014/main" val="516700139"/>
                    </a:ext>
                  </a:extLst>
                </a:gridCol>
                <a:gridCol w="1346579">
                  <a:extLst>
                    <a:ext uri="{9D8B030D-6E8A-4147-A177-3AD203B41FA5}">
                      <a16:colId xmlns:a16="http://schemas.microsoft.com/office/drawing/2014/main" val="1482979515"/>
                    </a:ext>
                  </a:extLst>
                </a:gridCol>
                <a:gridCol w="1346579">
                  <a:extLst>
                    <a:ext uri="{9D8B030D-6E8A-4147-A177-3AD203B41FA5}">
                      <a16:colId xmlns:a16="http://schemas.microsoft.com/office/drawing/2014/main" val="1537974666"/>
                    </a:ext>
                  </a:extLst>
                </a:gridCol>
                <a:gridCol w="1346579">
                  <a:extLst>
                    <a:ext uri="{9D8B030D-6E8A-4147-A177-3AD203B41FA5}">
                      <a16:colId xmlns:a16="http://schemas.microsoft.com/office/drawing/2014/main" val="2616223528"/>
                    </a:ext>
                  </a:extLst>
                </a:gridCol>
                <a:gridCol w="1346579">
                  <a:extLst>
                    <a:ext uri="{9D8B030D-6E8A-4147-A177-3AD203B41FA5}">
                      <a16:colId xmlns:a16="http://schemas.microsoft.com/office/drawing/2014/main" val="3425015451"/>
                    </a:ext>
                  </a:extLst>
                </a:gridCol>
                <a:gridCol w="1346579">
                  <a:extLst>
                    <a:ext uri="{9D8B030D-6E8A-4147-A177-3AD203B41FA5}">
                      <a16:colId xmlns:a16="http://schemas.microsoft.com/office/drawing/2014/main" val="1430925739"/>
                    </a:ext>
                  </a:extLst>
                </a:gridCol>
                <a:gridCol w="1346579">
                  <a:extLst>
                    <a:ext uri="{9D8B030D-6E8A-4147-A177-3AD203B41FA5}">
                      <a16:colId xmlns:a16="http://schemas.microsoft.com/office/drawing/2014/main" val="283900714"/>
                    </a:ext>
                  </a:extLst>
                </a:gridCol>
              </a:tblGrid>
              <a:tr h="456476">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821656">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460722">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2552217">
                <a:tc>
                  <a:txBody>
                    <a:bodyPr/>
                    <a:lstStyle/>
                    <a:p>
                      <a:pPr marL="0" indent="0">
                        <a:buFont typeface="Arial" panose="020B0604020202020204" pitchFamily="34" charset="0"/>
                        <a:buNone/>
                      </a:pPr>
                      <a:r>
                        <a:rPr lang="en-US" sz="1800" dirty="0"/>
                        <a:t>30% decline in in-store sales.</a:t>
                      </a:r>
                      <a:endParaRPr lang="en-GB" sz="1800" dirty="0"/>
                    </a:p>
                  </a:txBody>
                  <a:tcPr>
                    <a:solidFill>
                      <a:srgbClr val="FF0000"/>
                    </a:solidFill>
                  </a:tcPr>
                </a:tc>
                <a:tc>
                  <a:txBody>
                    <a:bodyPr/>
                    <a:lstStyle/>
                    <a:p>
                      <a:pPr marL="0" indent="0">
                        <a:buFont typeface="Arial" panose="020B0604020202020204" pitchFamily="34" charset="0"/>
                        <a:buNone/>
                      </a:pPr>
                      <a:r>
                        <a:rPr lang="en-GB" dirty="0"/>
                        <a:t>Norwich high street</a:t>
                      </a:r>
                    </a:p>
                  </a:txBody>
                  <a:tcPr>
                    <a:solidFill>
                      <a:srgbClr val="FFC000"/>
                    </a:solidFill>
                  </a:tcPr>
                </a:tc>
                <a:tc>
                  <a:txBody>
                    <a:bodyPr/>
                    <a:lstStyle/>
                    <a:p>
                      <a:pPr marL="0" indent="0">
                        <a:buFont typeface="Arial" panose="020B0604020202020204" pitchFamily="34" charset="0"/>
                        <a:buNone/>
                      </a:pPr>
                      <a:r>
                        <a:rPr lang="en-US" dirty="0"/>
                        <a:t>Over the last 12 months.</a:t>
                      </a:r>
                      <a:endParaRPr lang="en-GB" dirty="0"/>
                    </a:p>
                  </a:txBody>
                  <a:tcPr>
                    <a:solidFill>
                      <a:srgbClr val="FFFF00"/>
                    </a:solidFill>
                  </a:tcPr>
                </a:tc>
                <a:tc>
                  <a:txBody>
                    <a:bodyPr/>
                    <a:lstStyle/>
                    <a:p>
                      <a:pPr marL="0" indent="0">
                        <a:buFont typeface="Arial" panose="020B0604020202020204" pitchFamily="34" charset="0"/>
                        <a:buNone/>
                      </a:pPr>
                      <a:r>
                        <a:rPr lang="en-US" dirty="0"/>
                        <a:t>Owners Liam &amp; Priya Patel and their customer base.</a:t>
                      </a:r>
                      <a:endParaRPr lang="en-GB" dirty="0"/>
                    </a:p>
                  </a:txBody>
                  <a:tcPr>
                    <a:solidFill>
                      <a:srgbClr val="92D050"/>
                    </a:solidFill>
                  </a:tcPr>
                </a:tc>
                <a:tc>
                  <a:txBody>
                    <a:bodyPr/>
                    <a:lstStyle/>
                    <a:p>
                      <a:pPr marL="0" indent="0">
                        <a:buFont typeface="Arial" panose="020B0604020202020204" pitchFamily="34" charset="0"/>
                        <a:buNone/>
                      </a:pPr>
                      <a:r>
                        <a:rPr lang="en-US" dirty="0"/>
                        <a:t>Strong competition, high costs, </a:t>
                      </a:r>
                    </a:p>
                    <a:p>
                      <a:pPr marL="0" indent="0">
                        <a:buFont typeface="Arial" panose="020B0604020202020204" pitchFamily="34" charset="0"/>
                        <a:buNone/>
                      </a:pPr>
                      <a:r>
                        <a:rPr lang="en-US" dirty="0"/>
                        <a:t>outdated website.</a:t>
                      </a:r>
                      <a:endParaRPr lang="en-GB" dirty="0"/>
                    </a:p>
                  </a:txBody>
                  <a:tcPr>
                    <a:solidFill>
                      <a:srgbClr val="00B0F0"/>
                    </a:solidFill>
                  </a:tcPr>
                </a:tc>
                <a:tc>
                  <a:txBody>
                    <a:bodyPr/>
                    <a:lstStyle/>
                    <a:p>
                      <a:pPr marL="0" indent="0">
                        <a:buFont typeface="Arial" panose="020B0604020202020204" pitchFamily="34" charset="0"/>
                        <a:buNone/>
                      </a:pPr>
                      <a:r>
                        <a:rPr lang="en-US" dirty="0"/>
                        <a:t>Customers shifting to online retailers.</a:t>
                      </a:r>
                      <a:endParaRPr lang="en-GB" dirty="0"/>
                    </a:p>
                  </a:txBody>
                  <a:tcPr>
                    <a:solidFill>
                      <a:srgbClr val="0070C0"/>
                    </a:solidFill>
                  </a:tcPr>
                </a:tc>
                <a:tc>
                  <a:txBody>
                    <a:bodyPr/>
                    <a:lstStyle/>
                    <a:p>
                      <a:pPr marL="0" indent="0">
                        <a:buFont typeface="Arial" panose="020B0604020202020204" pitchFamily="34" charset="0"/>
                        <a:buNone/>
                      </a:pPr>
                      <a:r>
                        <a:rPr lang="en-US" dirty="0"/>
                        <a:t>Estimated 30% loss in sales revenue.</a:t>
                      </a:r>
                      <a:endParaRPr lang="en-GB" dirty="0"/>
                    </a:p>
                  </a:txBody>
                  <a:tcPr>
                    <a:solidFill>
                      <a:srgbClr val="7030A0"/>
                    </a:solidFill>
                  </a:tcPr>
                </a:tc>
                <a:extLst>
                  <a:ext uri="{0D108BD9-81ED-4DB2-BD59-A6C34878D82A}">
                    <a16:rowId xmlns:a16="http://schemas.microsoft.com/office/drawing/2014/main" val="886584623"/>
                  </a:ext>
                </a:extLst>
              </a:tr>
              <a:tr h="365181">
                <a:tc>
                  <a:txBody>
                    <a:bodyPr/>
                    <a:lstStyle/>
                    <a:p>
                      <a:pPr marL="285750" indent="-285750">
                        <a:buFont typeface="Arial" panose="020B0604020202020204" pitchFamily="34" charset="0"/>
                        <a:buChar char="•"/>
                      </a:pPr>
                      <a:endParaRPr lang="en-GB" dirty="0"/>
                    </a:p>
                  </a:txBody>
                  <a:tcPr>
                    <a:solidFill>
                      <a:srgbClr val="FF0000"/>
                    </a:solidFill>
                  </a:tcPr>
                </a:tc>
                <a:tc>
                  <a:txBody>
                    <a:bodyPr/>
                    <a:lstStyle/>
                    <a:p>
                      <a:pPr marL="285750" indent="-285750">
                        <a:buFont typeface="Arial" panose="020B0604020202020204" pitchFamily="34" charset="0"/>
                        <a:buChar char="•"/>
                      </a:pPr>
                      <a:endParaRPr lang="en-GB" dirty="0"/>
                    </a:p>
                  </a:txBody>
                  <a:tcPr>
                    <a:solidFill>
                      <a:srgbClr val="FFC000"/>
                    </a:solidFill>
                  </a:tcPr>
                </a:tc>
                <a:tc>
                  <a:txBody>
                    <a:bodyPr/>
                    <a:lstStyle/>
                    <a:p>
                      <a:pPr marL="285750" indent="-285750">
                        <a:buFont typeface="Arial" panose="020B0604020202020204" pitchFamily="34" charset="0"/>
                        <a:buChar char="•"/>
                      </a:pPr>
                      <a:endParaRPr lang="en-GB" dirty="0"/>
                    </a:p>
                  </a:txBody>
                  <a:tcPr>
                    <a:solidFill>
                      <a:srgbClr val="FFFF00"/>
                    </a:solidFill>
                  </a:tcPr>
                </a:tc>
                <a:tc>
                  <a:txBody>
                    <a:bodyPr/>
                    <a:lstStyle/>
                    <a:p>
                      <a:pPr marL="285750" indent="-285750">
                        <a:buFont typeface="Arial" panose="020B0604020202020204" pitchFamily="34" charset="0"/>
                        <a:buChar char="•"/>
                      </a:pPr>
                      <a:endParaRPr lang="en-GB" dirty="0"/>
                    </a:p>
                  </a:txBody>
                  <a:tcPr>
                    <a:solidFill>
                      <a:srgbClr val="92D050"/>
                    </a:solidFill>
                  </a:tcPr>
                </a:tc>
                <a:tc>
                  <a:txBody>
                    <a:bodyPr/>
                    <a:lstStyle/>
                    <a:p>
                      <a:pPr marL="285750" indent="-285750">
                        <a:buFont typeface="Arial" panose="020B0604020202020204" pitchFamily="34" charset="0"/>
                        <a:buChar char="•"/>
                      </a:pPr>
                      <a:endParaRPr lang="en-GB" dirty="0"/>
                    </a:p>
                  </a:txBody>
                  <a:tcPr>
                    <a:solidFill>
                      <a:srgbClr val="00B0F0"/>
                    </a:solidFill>
                  </a:tcPr>
                </a:tc>
                <a:tc>
                  <a:txBody>
                    <a:bodyPr/>
                    <a:lstStyle/>
                    <a:p>
                      <a:pPr marL="285750" indent="-285750">
                        <a:buFont typeface="Arial" panose="020B0604020202020204" pitchFamily="34" charset="0"/>
                        <a:buChar char="•"/>
                      </a:pPr>
                      <a:endParaRPr lang="en-GB" dirty="0"/>
                    </a:p>
                  </a:txBody>
                  <a:tcPr>
                    <a:solidFill>
                      <a:srgbClr val="0070C0"/>
                    </a:solidFill>
                  </a:tcPr>
                </a:tc>
                <a:tc>
                  <a:txBody>
                    <a:bodyPr/>
                    <a:lstStyle/>
                    <a:p>
                      <a:pPr marL="285750" indent="-285750">
                        <a:buFont typeface="Arial" panose="020B0604020202020204" pitchFamily="34" charset="0"/>
                        <a:buChar char="•"/>
                      </a:pPr>
                      <a:endParaRPr lang="en-GB" dirty="0"/>
                    </a:p>
                  </a:txBody>
                  <a:tcPr>
                    <a:solidFill>
                      <a:srgbClr val="7030A0"/>
                    </a:solidFill>
                  </a:tcPr>
                </a:tc>
                <a:extLst>
                  <a:ext uri="{0D108BD9-81ED-4DB2-BD59-A6C34878D82A}">
                    <a16:rowId xmlns:a16="http://schemas.microsoft.com/office/drawing/2014/main" val="3439326847"/>
                  </a:ext>
                </a:extLst>
              </a:tr>
              <a:tr h="365181">
                <a:tc>
                  <a:txBody>
                    <a:bodyPr/>
                    <a:lstStyle/>
                    <a:p>
                      <a:pPr marL="285750" indent="-285750">
                        <a:buFont typeface="Arial" panose="020B0604020202020204" pitchFamily="34" charset="0"/>
                        <a:buChar char="•"/>
                      </a:pPr>
                      <a:endParaRPr lang="en-GB" dirty="0"/>
                    </a:p>
                  </a:txBody>
                  <a:tcPr>
                    <a:solidFill>
                      <a:srgbClr val="FF0000"/>
                    </a:solidFill>
                  </a:tcPr>
                </a:tc>
                <a:tc>
                  <a:txBody>
                    <a:bodyPr/>
                    <a:lstStyle/>
                    <a:p>
                      <a:pPr marL="285750" indent="-285750">
                        <a:buFont typeface="Arial" panose="020B0604020202020204" pitchFamily="34" charset="0"/>
                        <a:buChar char="•"/>
                      </a:pPr>
                      <a:endParaRPr lang="en-GB" dirty="0"/>
                    </a:p>
                  </a:txBody>
                  <a:tcPr>
                    <a:solidFill>
                      <a:srgbClr val="FFC000"/>
                    </a:solidFill>
                  </a:tcPr>
                </a:tc>
                <a:tc>
                  <a:txBody>
                    <a:bodyPr/>
                    <a:lstStyle/>
                    <a:p>
                      <a:pPr marL="285750" indent="-285750">
                        <a:buFont typeface="Arial" panose="020B0604020202020204" pitchFamily="34" charset="0"/>
                        <a:buChar char="•"/>
                      </a:pPr>
                      <a:endParaRPr lang="en-GB" dirty="0"/>
                    </a:p>
                  </a:txBody>
                  <a:tcPr>
                    <a:solidFill>
                      <a:srgbClr val="FFFF00"/>
                    </a:solidFill>
                  </a:tcPr>
                </a:tc>
                <a:tc>
                  <a:txBody>
                    <a:bodyPr/>
                    <a:lstStyle/>
                    <a:p>
                      <a:pPr marL="285750" indent="-285750">
                        <a:buFont typeface="Arial" panose="020B0604020202020204" pitchFamily="34" charset="0"/>
                        <a:buChar char="•"/>
                      </a:pPr>
                      <a:endParaRPr lang="en-GB" dirty="0"/>
                    </a:p>
                  </a:txBody>
                  <a:tcPr>
                    <a:solidFill>
                      <a:srgbClr val="92D050"/>
                    </a:solidFill>
                  </a:tcPr>
                </a:tc>
                <a:tc>
                  <a:txBody>
                    <a:bodyPr/>
                    <a:lstStyle/>
                    <a:p>
                      <a:pPr marL="285750" indent="-285750">
                        <a:buFont typeface="Arial" panose="020B0604020202020204" pitchFamily="34" charset="0"/>
                        <a:buChar char="•"/>
                      </a:pPr>
                      <a:endParaRPr lang="en-GB" dirty="0"/>
                    </a:p>
                  </a:txBody>
                  <a:tcPr>
                    <a:solidFill>
                      <a:srgbClr val="00B0F0"/>
                    </a:solidFill>
                  </a:tcPr>
                </a:tc>
                <a:tc>
                  <a:txBody>
                    <a:bodyPr/>
                    <a:lstStyle/>
                    <a:p>
                      <a:pPr marL="285750" indent="-285750">
                        <a:buFont typeface="Arial" panose="020B0604020202020204" pitchFamily="34" charset="0"/>
                        <a:buChar char="•"/>
                      </a:pPr>
                      <a:endParaRPr lang="en-GB" dirty="0"/>
                    </a:p>
                  </a:txBody>
                  <a:tcPr>
                    <a:solidFill>
                      <a:srgbClr val="0070C0"/>
                    </a:solidFill>
                  </a:tcPr>
                </a:tc>
                <a:tc>
                  <a:txBody>
                    <a:bodyPr/>
                    <a:lstStyle/>
                    <a:p>
                      <a:pPr marL="285750" indent="-285750">
                        <a:buFont typeface="Arial" panose="020B0604020202020204" pitchFamily="34" charset="0"/>
                        <a:buChar char="•"/>
                      </a:pPr>
                      <a:endParaRPr lang="en-GB" dirty="0"/>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03694" y="104508"/>
            <a:ext cx="10584611" cy="1015663"/>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Application of 5W2H model to Green Haven Sales Decline.</a:t>
            </a:r>
          </a:p>
          <a:p>
            <a:endParaRPr lang="en-GB" sz="3200" b="1" u="sng" dirty="0"/>
          </a:p>
        </p:txBody>
      </p:sp>
      <p:sp>
        <p:nvSpPr>
          <p:cNvPr id="8" name="TextBox 7">
            <a:extLst>
              <a:ext uri="{FF2B5EF4-FFF2-40B4-BE49-F238E27FC236}">
                <a16:creationId xmlns:a16="http://schemas.microsoft.com/office/drawing/2014/main" id="{729D253A-0296-822E-4E9F-851DD25C47FE}"/>
              </a:ext>
            </a:extLst>
          </p:cNvPr>
          <p:cNvSpPr txBox="1"/>
          <p:nvPr/>
        </p:nvSpPr>
        <p:spPr>
          <a:xfrm>
            <a:off x="0" y="3418764"/>
            <a:ext cx="1671850" cy="2031325"/>
          </a:xfrm>
          <a:prstGeom prst="rect">
            <a:avLst/>
          </a:prstGeom>
          <a:noFill/>
        </p:spPr>
        <p:txBody>
          <a:bodyPr wrap="square">
            <a:spAutoFit/>
          </a:bodyPr>
          <a:lstStyle/>
          <a:p>
            <a:r>
              <a:rPr lang="en-US" dirty="0"/>
              <a:t>Green Haven Florists (2024). Sales Performance Data and Internal Challenges.</a:t>
            </a:r>
            <a:endParaRPr lang="en-GB" dirty="0"/>
          </a:p>
        </p:txBody>
      </p:sp>
      <p:sp>
        <p:nvSpPr>
          <p:cNvPr id="9" name="TextBox 8">
            <a:extLst>
              <a:ext uri="{FF2B5EF4-FFF2-40B4-BE49-F238E27FC236}">
                <a16:creationId xmlns:a16="http://schemas.microsoft.com/office/drawing/2014/main" id="{E86FAAD4-734B-3F25-9F59-F7F52AF2369F}"/>
              </a:ext>
            </a:extLst>
          </p:cNvPr>
          <p:cNvSpPr txBox="1"/>
          <p:nvPr/>
        </p:nvSpPr>
        <p:spPr>
          <a:xfrm>
            <a:off x="11375410" y="1238327"/>
            <a:ext cx="1477360" cy="5355312"/>
          </a:xfrm>
          <a:prstGeom prst="rect">
            <a:avLst/>
          </a:prstGeom>
          <a:noFill/>
        </p:spPr>
        <p:txBody>
          <a:bodyPr wrap="square" rtlCol="0">
            <a:spAutoFit/>
          </a:bodyPr>
          <a:lstStyle/>
          <a:p>
            <a:r>
              <a:rPr lang="en-US" dirty="0">
                <a:highlight>
                  <a:srgbClr val="C0C0C0"/>
                </a:highlight>
              </a:rPr>
              <a:t>The 5W2H model helps to clearly identify the main problem. It shows that the sales decline is mainly caused by changes in customer behavior, limited digital development, and the impact of rising costs.</a:t>
            </a:r>
            <a:endParaRPr lang="en-GB" dirty="0">
              <a:highlight>
                <a:srgbClr val="C0C0C0"/>
              </a:highlight>
            </a:endParaRP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Arial" panose="020B0604020202020204" pitchFamily="34" charset="0"/>
                <a:cs typeface="Arial" panose="020B0604020202020204" pitchFamily="34" charset="0"/>
              </a:rPr>
              <a:t> PESTEL Framework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4447308" y="591344"/>
            <a:ext cx="6906491" cy="5585619"/>
          </a:xfrm>
        </p:spPr>
        <p:txBody>
          <a:bodyPr anchor="ctr">
            <a:normAutofit/>
          </a:bodyPr>
          <a:lstStyle/>
          <a:p>
            <a:r>
              <a:rPr lang="en-US" sz="2200">
                <a:latin typeface="Arial" panose="020B0604020202020204" pitchFamily="34" charset="0"/>
                <a:cs typeface="Arial" panose="020B0604020202020204" pitchFamily="34" charset="0"/>
              </a:rPr>
              <a:t>The PESTEL framework is a tool used to analyze external environmental factors that affect a business Political, Economic, Social, Technological, Environmental, and Legal.</a:t>
            </a:r>
          </a:p>
          <a:p>
            <a:r>
              <a:rPr lang="en-US" sz="2200">
                <a:latin typeface="Arial" panose="020B0604020202020204" pitchFamily="34" charset="0"/>
                <a:cs typeface="Arial" panose="020B0604020202020204" pitchFamily="34" charset="0"/>
              </a:rPr>
              <a:t>It helps managers understand external influences and identify opportunities or threats.</a:t>
            </a:r>
          </a:p>
          <a:p>
            <a:r>
              <a:rPr lang="en-US" sz="2200">
                <a:latin typeface="Arial" panose="020B0604020202020204" pitchFamily="34" charset="0"/>
                <a:cs typeface="Arial" panose="020B0604020202020204" pitchFamily="34" charset="0"/>
              </a:rPr>
              <a:t>The benefit of this model is that it provides a structured approach to external analysis.</a:t>
            </a:r>
          </a:p>
          <a:p>
            <a:r>
              <a:rPr lang="en-US" sz="2200">
                <a:latin typeface="Arial" panose="020B0604020202020204" pitchFamily="34" charset="0"/>
                <a:cs typeface="Arial" panose="020B0604020202020204" pitchFamily="34" charset="0"/>
              </a:rPr>
              <a:t>However, it can be criticized for being too broad and not showing the strength or speed of each factor.</a:t>
            </a:r>
          </a:p>
          <a:p>
            <a:r>
              <a:rPr lang="en-US" sz="2200">
                <a:latin typeface="Arial" panose="020B0604020202020204" pitchFamily="34" charset="0"/>
                <a:cs typeface="Arial" panose="020B0604020202020204" pitchFamily="34" charset="0"/>
              </a:rPr>
              <a:t> (Source: Johnson, Scholes &amp; Whittington, 2017)</a:t>
            </a:r>
          </a:p>
          <a:p>
            <a:endParaRPr lang="en-US" sz="2200">
              <a:latin typeface="Arial" panose="020B0604020202020204" pitchFamily="34" charset="0"/>
              <a:cs typeface="Arial" panose="020B0604020202020204" pitchFamily="34" charset="0"/>
            </a:endParaRPr>
          </a:p>
          <a:p>
            <a:r>
              <a:rPr lang="en-US" sz="2200">
                <a:latin typeface="Arial" panose="020B0604020202020204" pitchFamily="34" charset="0"/>
                <a:cs typeface="Arial" panose="020B0604020202020204" pitchFamily="34" charset="0"/>
              </a:rPr>
              <a:t>Adapted from Green Haven Florists Case Study (2024). External Environment Analysis.</a:t>
            </a:r>
            <a:endParaRPr lang="en-GB" sz="2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discuss the information provided </a:t>
            </a:r>
            <a:r>
              <a:rPr lang="en-GB" sz="3600" b="1" u="sng" dirty="0" err="1">
                <a:latin typeface="Arial" panose="020B0604020202020204" pitchFamily="34" charset="0"/>
                <a:cs typeface="Arial" panose="020B0604020202020204" pitchFamily="34" charset="0"/>
              </a:rPr>
              <a:t>inan</a:t>
            </a:r>
            <a:r>
              <a:rPr lang="en-GB" sz="3600" b="1" u="sng" dirty="0">
                <a:latin typeface="Arial" panose="020B0604020202020204" pitchFamily="34" charset="0"/>
                <a:cs typeface="Arial" panose="020B0604020202020204" pitchFamily="34" charset="0"/>
              </a:rPr>
              <a:t> your PESTEL Framework (approx. </a:t>
            </a:r>
            <a:br>
              <a:rPr lang="en-GB" sz="3600" b="1" u="sng"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lnSpcReduction="1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PESTEL analysis shows that economic and technological factors have the greatest impact on Green Haven Florists. </a:t>
            </a:r>
          </a:p>
          <a:p>
            <a:r>
              <a:rPr lang="en-US" dirty="0">
                <a:latin typeface="Arial" panose="020B0604020202020204" pitchFamily="34" charset="0"/>
                <a:cs typeface="Arial" panose="020B0604020202020204" pitchFamily="34" charset="0"/>
              </a:rPr>
              <a:t>Green Haven Florists (2024). External Factors: Economic, Technological and Social Challenges.</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674651875"/>
              </p:ext>
            </p:extLst>
          </p:nvPr>
        </p:nvGraphicFramePr>
        <p:xfrm>
          <a:off x="948904" y="1705970"/>
          <a:ext cx="9782355" cy="3098042"/>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452490">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645552">
                <a:tc>
                  <a:txBody>
                    <a:bodyPr/>
                    <a:lstStyle/>
                    <a:p>
                      <a:pPr marL="285750" indent="-285750">
                        <a:buFont typeface="Wingdings" panose="05000000000000000000" pitchFamily="2" charset="2"/>
                        <a:buChar char="§"/>
                      </a:pPr>
                      <a:r>
                        <a:rPr lang="en-US" sz="1600" b="1" dirty="0"/>
                        <a:t>Import rules &amp; Brexit affect supply chain stability.</a:t>
                      </a:r>
                      <a:endParaRPr lang="en-GB" sz="1600" b="1" dirty="0"/>
                    </a:p>
                  </a:txBody>
                  <a:tcPr>
                    <a:pattFill prst="pct40">
                      <a:fgClr>
                        <a:srgbClr val="FF0000"/>
                      </a:fgClr>
                      <a:bgClr>
                        <a:schemeClr val="bg1"/>
                      </a:bgClr>
                    </a:pattFill>
                  </a:tcPr>
                </a:tc>
                <a:tc>
                  <a:txBody>
                    <a:bodyPr/>
                    <a:lstStyle/>
                    <a:p>
                      <a:r>
                        <a:rPr lang="en-US" sz="1600" b="1" dirty="0"/>
                        <a:t>Inflation and high costs reduce spending and profits.</a:t>
                      </a:r>
                      <a:endParaRPr lang="en-GB" sz="1600" b="1" dirty="0"/>
                    </a:p>
                  </a:txBody>
                  <a:tcPr>
                    <a:pattFill prst="pct40">
                      <a:fgClr>
                        <a:srgbClr val="FFC000"/>
                      </a:fgClr>
                      <a:bgClr>
                        <a:schemeClr val="bg1"/>
                      </a:bgClr>
                    </a:pattFill>
                  </a:tcPr>
                </a:tc>
                <a:tc>
                  <a:txBody>
                    <a:bodyPr/>
                    <a:lstStyle/>
                    <a:p>
                      <a:r>
                        <a:rPr lang="en-US" sz="1600" b="1" dirty="0"/>
                        <a:t>Consumers prefer online shopping and fast delivery.</a:t>
                      </a:r>
                      <a:endParaRPr lang="en-GB" sz="1600" b="1" dirty="0"/>
                    </a:p>
                  </a:txBody>
                  <a:tcPr>
                    <a:pattFill prst="pct40">
                      <a:fgClr>
                        <a:srgbClr val="FFFF00"/>
                      </a:fgClr>
                      <a:bgClr>
                        <a:schemeClr val="bg1"/>
                      </a:bgClr>
                    </a:pattFill>
                  </a:tcPr>
                </a:tc>
                <a:tc>
                  <a:txBody>
                    <a:bodyPr/>
                    <a:lstStyle/>
                    <a:p>
                      <a:r>
                        <a:rPr lang="en-US" sz="1400" b="1" dirty="0"/>
                        <a:t>Competitors use </a:t>
                      </a:r>
                    </a:p>
                    <a:p>
                      <a:r>
                        <a:rPr lang="en-US" sz="1400" b="1" dirty="0"/>
                        <a:t>e-commerce and social media marketing.</a:t>
                      </a:r>
                      <a:endParaRPr lang="en-GB" sz="1400" b="1" dirty="0"/>
                    </a:p>
                  </a:txBody>
                  <a:tcPr>
                    <a:pattFill prst="pct40">
                      <a:fgClr>
                        <a:srgbClr val="92D050"/>
                      </a:fgClr>
                      <a:bgClr>
                        <a:schemeClr val="bg1"/>
                      </a:bgClr>
                    </a:pattFill>
                  </a:tcPr>
                </a:tc>
                <a:tc>
                  <a:txBody>
                    <a:bodyPr/>
                    <a:lstStyle/>
                    <a:p>
                      <a:r>
                        <a:rPr lang="en-US" sz="1400" b="1" dirty="0"/>
                        <a:t>Must follow environmental and trading regulations.</a:t>
                      </a:r>
                      <a:endParaRPr lang="en-GB" sz="1400" b="1" dirty="0"/>
                    </a:p>
                  </a:txBody>
                  <a:tcPr>
                    <a:pattFill prst="pct40">
                      <a:fgClr>
                        <a:srgbClr val="00B0F0"/>
                      </a:fgClr>
                      <a:bgClr>
                        <a:schemeClr val="bg1"/>
                      </a:bgClr>
                    </a:pattFill>
                  </a:tcPr>
                </a:tc>
                <a:tc>
                  <a:txBody>
                    <a:bodyPr/>
                    <a:lstStyle/>
                    <a:p>
                      <a:r>
                        <a:rPr lang="en-US" sz="1400" b="1" dirty="0"/>
                        <a:t>Eco-friendly materials cost more but attract loyal customers.</a:t>
                      </a:r>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686834" y="1153572"/>
            <a:ext cx="3200400" cy="4461163"/>
          </a:xfrm>
        </p:spPr>
        <p:txBody>
          <a:bodyPr>
            <a:normAutofit/>
          </a:bodyPr>
          <a:lstStyle/>
          <a:p>
            <a:r>
              <a:rPr lang="en-GB" b="1" u="sng">
                <a:solidFill>
                  <a:srgbClr val="FFFFFF"/>
                </a:solidFill>
                <a:latin typeface="Arial" panose="020B0604020202020204" pitchFamily="34" charset="0"/>
                <a:cs typeface="Arial" panose="020B0604020202020204" pitchFamily="34" charset="0"/>
              </a:rPr>
              <a:t>Cause-and-Effect Analysis of Sales Decline in Green Haven.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4447308" y="591344"/>
            <a:ext cx="6906491" cy="5585619"/>
          </a:xfrm>
        </p:spPr>
        <p:txBody>
          <a:bodyPr anchor="ctr">
            <a:normAutofit/>
          </a:bodyPr>
          <a:lstStyle/>
          <a:p>
            <a:r>
              <a:rPr lang="en-US" sz="2400" dirty="0">
                <a:latin typeface="Arial" panose="020B0604020202020204" pitchFamily="34" charset="0"/>
                <a:cs typeface="Arial" panose="020B0604020202020204" pitchFamily="34" charset="0"/>
              </a:rPr>
              <a:t>The Cause-and-Effect Model, also known as the Fishbone Diagram or Ishikawa Model, is used to identify and analyze the root causes of a problem.</a:t>
            </a:r>
          </a:p>
          <a:p>
            <a:r>
              <a:rPr lang="en-US" sz="2400" dirty="0">
                <a:latin typeface="Arial" panose="020B0604020202020204" pitchFamily="34" charset="0"/>
                <a:cs typeface="Arial" panose="020B0604020202020204" pitchFamily="34" charset="0"/>
              </a:rPr>
              <a:t>It helps envision how multiple factors contribute to one main issue.</a:t>
            </a:r>
          </a:p>
          <a:p>
            <a:r>
              <a:rPr lang="en-US" sz="2400" dirty="0">
                <a:latin typeface="Arial" panose="020B0604020202020204" pitchFamily="34" charset="0"/>
                <a:cs typeface="Arial" panose="020B0604020202020204" pitchFamily="34" charset="0"/>
              </a:rPr>
              <a:t>The model is beneficial because it encourages a systematic, team-based approach to problem solving.</a:t>
            </a:r>
          </a:p>
          <a:p>
            <a:r>
              <a:rPr lang="en-US" sz="2400" dirty="0">
                <a:latin typeface="Arial" panose="020B0604020202020204" pitchFamily="34" charset="0"/>
                <a:cs typeface="Arial" panose="020B0604020202020204" pitchFamily="34" charset="0"/>
              </a:rPr>
              <a:t>However, it can be subjective since causes are based on opinions rather than measurable data.</a:t>
            </a:r>
          </a:p>
          <a:p>
            <a:r>
              <a:rPr lang="en-GB" sz="2400" dirty="0">
                <a:latin typeface="Arial" panose="020B0604020202020204" pitchFamily="34" charset="0"/>
                <a:cs typeface="Arial" panose="020B0604020202020204" pitchFamily="34" charset="0"/>
              </a:rPr>
              <a:t>(Source: Ishikawa, 1986)</a:t>
            </a:r>
          </a:p>
          <a:p>
            <a:r>
              <a:rPr lang="en-US" sz="2400" dirty="0">
                <a:latin typeface="Arial" panose="020B0604020202020204" pitchFamily="34" charset="0"/>
                <a:cs typeface="Arial" panose="020B0604020202020204" pitchFamily="34" charset="0"/>
              </a:rPr>
              <a:t>Green Haven Florists (2024). Internal Operations and Management Factors.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What is a Fishbone Diagram? A Guide to Problem-Solving – HKMLC Smart Board">
            <a:extLst>
              <a:ext uri="{FF2B5EF4-FFF2-40B4-BE49-F238E27FC236}">
                <a16:creationId xmlns:a16="http://schemas.microsoft.com/office/drawing/2014/main" id="{1798DD34-A1DE-B2C0-3EA4-13491D3F844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827128" y="1156895"/>
            <a:ext cx="11610532" cy="4210373"/>
          </a:xfrm>
          <a:prstGeom prst="rect">
            <a:avLst/>
          </a:prstGeom>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395B-EB6B-5ED1-186D-E017DA15A205}"/>
              </a:ext>
            </a:extLst>
          </p:cNvPr>
          <p:cNvSpPr txBox="1"/>
          <p:nvPr/>
        </p:nvSpPr>
        <p:spPr>
          <a:xfrm>
            <a:off x="2608108" y="221988"/>
            <a:ext cx="10287636" cy="584775"/>
          </a:xfrm>
          <a:prstGeom prst="rect">
            <a:avLst/>
          </a:prstGeom>
          <a:noFill/>
        </p:spPr>
        <p:txBody>
          <a:bodyPr wrap="square">
            <a:spAutoFit/>
          </a:bodyPr>
          <a:lstStyle/>
          <a:p>
            <a:r>
              <a:rPr lang="en-GB" sz="3200" b="1" u="sng" dirty="0">
                <a:latin typeface="Arial" panose="020B0604020202020204" pitchFamily="34" charset="0"/>
                <a:cs typeface="Arial" panose="020B0604020202020204" pitchFamily="34" charset="0"/>
              </a:rPr>
              <a:t>Fishbone diagram of green haven. </a:t>
            </a:r>
            <a:endParaRPr lang="en-GB" sz="3200" dirty="0"/>
          </a:p>
        </p:txBody>
      </p:sp>
      <p:sp>
        <p:nvSpPr>
          <p:cNvPr id="8" name="TextBox 7">
            <a:extLst>
              <a:ext uri="{FF2B5EF4-FFF2-40B4-BE49-F238E27FC236}">
                <a16:creationId xmlns:a16="http://schemas.microsoft.com/office/drawing/2014/main" id="{8945A82A-043D-3087-38CE-0365EA342AE0}"/>
              </a:ext>
            </a:extLst>
          </p:cNvPr>
          <p:cNvSpPr txBox="1"/>
          <p:nvPr/>
        </p:nvSpPr>
        <p:spPr>
          <a:xfrm>
            <a:off x="827128" y="5751738"/>
            <a:ext cx="10223309" cy="1200329"/>
          </a:xfrm>
          <a:prstGeom prst="rect">
            <a:avLst/>
          </a:prstGeom>
          <a:noFill/>
        </p:spPr>
        <p:txBody>
          <a:bodyPr wrap="square">
            <a:sp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The Fishbone diagram shows that both internal factors (like marketing and website design) and external ones (like competition and rising costs) are driving the decline in sales.</a:t>
            </a:r>
            <a:endParaRPr lang="en-GB"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7FFC161-F16A-CD04-6149-882C0C673A54}"/>
              </a:ext>
            </a:extLst>
          </p:cNvPr>
          <p:cNvSpPr txBox="1"/>
          <p:nvPr/>
        </p:nvSpPr>
        <p:spPr>
          <a:xfrm rot="18847513">
            <a:off x="6340702" y="1396511"/>
            <a:ext cx="1265849" cy="1754326"/>
          </a:xfrm>
          <a:prstGeom prst="rect">
            <a:avLst/>
          </a:prstGeom>
          <a:noFill/>
        </p:spPr>
        <p:txBody>
          <a:bodyPr wrap="square" rtlCol="0">
            <a:spAutoFit/>
          </a:bodyPr>
          <a:lstStyle/>
          <a:p>
            <a:r>
              <a:rPr lang="en-US" b="1" dirty="0"/>
              <a:t>Limited digital marketing skills, small team workload.</a:t>
            </a:r>
            <a:endParaRPr lang="en-GB" b="1" dirty="0"/>
          </a:p>
        </p:txBody>
      </p:sp>
      <p:sp>
        <p:nvSpPr>
          <p:cNvPr id="13" name="TextBox 12">
            <a:extLst>
              <a:ext uri="{FF2B5EF4-FFF2-40B4-BE49-F238E27FC236}">
                <a16:creationId xmlns:a16="http://schemas.microsoft.com/office/drawing/2014/main" id="{A63CA691-3AE4-CAF6-013E-CDBEC50D9176}"/>
              </a:ext>
            </a:extLst>
          </p:cNvPr>
          <p:cNvSpPr txBox="1"/>
          <p:nvPr/>
        </p:nvSpPr>
        <p:spPr>
          <a:xfrm rot="1196582">
            <a:off x="1656590" y="2101722"/>
            <a:ext cx="3192739" cy="646331"/>
          </a:xfrm>
          <a:prstGeom prst="rect">
            <a:avLst/>
          </a:prstGeom>
          <a:noFill/>
        </p:spPr>
        <p:txBody>
          <a:bodyPr wrap="square" rtlCol="0">
            <a:spAutoFit/>
          </a:bodyPr>
          <a:lstStyle/>
          <a:p>
            <a:r>
              <a:rPr lang="en-US" b="1" dirty="0"/>
              <a:t>No delivery or subscription service; weak promotions.</a:t>
            </a:r>
            <a:endParaRPr lang="en-GB" b="1" dirty="0"/>
          </a:p>
        </p:txBody>
      </p:sp>
      <p:sp>
        <p:nvSpPr>
          <p:cNvPr id="14" name="TextBox 13">
            <a:extLst>
              <a:ext uri="{FF2B5EF4-FFF2-40B4-BE49-F238E27FC236}">
                <a16:creationId xmlns:a16="http://schemas.microsoft.com/office/drawing/2014/main" id="{A2F256A2-8822-C189-BE84-05A1662727E1}"/>
              </a:ext>
            </a:extLst>
          </p:cNvPr>
          <p:cNvSpPr txBox="1"/>
          <p:nvPr/>
        </p:nvSpPr>
        <p:spPr>
          <a:xfrm rot="2027070">
            <a:off x="4233645" y="2263871"/>
            <a:ext cx="2772185" cy="646331"/>
          </a:xfrm>
          <a:prstGeom prst="rect">
            <a:avLst/>
          </a:prstGeom>
          <a:noFill/>
        </p:spPr>
        <p:txBody>
          <a:bodyPr wrap="square" rtlCol="0">
            <a:spAutoFit/>
          </a:bodyPr>
          <a:lstStyle/>
          <a:p>
            <a:r>
              <a:rPr lang="en-US" b="1" dirty="0"/>
              <a:t>Outdated website; no online tracking tools.</a:t>
            </a:r>
            <a:endParaRPr lang="en-GB" b="1" dirty="0"/>
          </a:p>
        </p:txBody>
      </p:sp>
      <p:sp>
        <p:nvSpPr>
          <p:cNvPr id="16" name="TextBox 15">
            <a:extLst>
              <a:ext uri="{FF2B5EF4-FFF2-40B4-BE49-F238E27FC236}">
                <a16:creationId xmlns:a16="http://schemas.microsoft.com/office/drawing/2014/main" id="{E38854A7-6B7A-C51B-AEB3-ED75F5717A8F}"/>
              </a:ext>
            </a:extLst>
          </p:cNvPr>
          <p:cNvSpPr txBox="1"/>
          <p:nvPr/>
        </p:nvSpPr>
        <p:spPr>
          <a:xfrm rot="20114956">
            <a:off x="1768522" y="3668069"/>
            <a:ext cx="2968875" cy="646331"/>
          </a:xfrm>
          <a:prstGeom prst="rect">
            <a:avLst/>
          </a:prstGeom>
          <a:noFill/>
        </p:spPr>
        <p:txBody>
          <a:bodyPr wrap="square" rtlCol="0">
            <a:spAutoFit/>
          </a:bodyPr>
          <a:lstStyle/>
          <a:p>
            <a:r>
              <a:rPr lang="en-US" b="1" dirty="0"/>
              <a:t>High cost of eco materials; limited supply options.</a:t>
            </a:r>
            <a:endParaRPr lang="en-GB" b="1" dirty="0"/>
          </a:p>
        </p:txBody>
      </p:sp>
      <p:sp>
        <p:nvSpPr>
          <p:cNvPr id="17" name="TextBox 16">
            <a:extLst>
              <a:ext uri="{FF2B5EF4-FFF2-40B4-BE49-F238E27FC236}">
                <a16:creationId xmlns:a16="http://schemas.microsoft.com/office/drawing/2014/main" id="{6C2A5BCC-CF02-56B5-7224-E28657A8FE78}"/>
              </a:ext>
            </a:extLst>
          </p:cNvPr>
          <p:cNvSpPr txBox="1"/>
          <p:nvPr/>
        </p:nvSpPr>
        <p:spPr>
          <a:xfrm rot="19298379">
            <a:off x="4205343" y="3529569"/>
            <a:ext cx="2028865" cy="923330"/>
          </a:xfrm>
          <a:prstGeom prst="rect">
            <a:avLst/>
          </a:prstGeom>
          <a:noFill/>
        </p:spPr>
        <p:txBody>
          <a:bodyPr wrap="square" rtlCol="0">
            <a:spAutoFit/>
          </a:bodyPr>
          <a:lstStyle/>
          <a:p>
            <a:r>
              <a:rPr lang="en-US" b="1" dirty="0"/>
              <a:t>Poor tracking of sales progress and customer opinions.</a:t>
            </a:r>
            <a:endParaRPr lang="en-GB" b="1" dirty="0"/>
          </a:p>
        </p:txBody>
      </p:sp>
      <p:sp>
        <p:nvSpPr>
          <p:cNvPr id="18" name="TextBox 17">
            <a:extLst>
              <a:ext uri="{FF2B5EF4-FFF2-40B4-BE49-F238E27FC236}">
                <a16:creationId xmlns:a16="http://schemas.microsoft.com/office/drawing/2014/main" id="{9B82209B-6DEF-6898-7805-A74AC56D6164}"/>
              </a:ext>
            </a:extLst>
          </p:cNvPr>
          <p:cNvSpPr txBox="1"/>
          <p:nvPr/>
        </p:nvSpPr>
        <p:spPr>
          <a:xfrm rot="19560326">
            <a:off x="6294392" y="3404518"/>
            <a:ext cx="2625057" cy="923330"/>
          </a:xfrm>
          <a:prstGeom prst="rect">
            <a:avLst/>
          </a:prstGeom>
          <a:noFill/>
        </p:spPr>
        <p:txBody>
          <a:bodyPr wrap="square" rtlCol="0">
            <a:spAutoFit/>
          </a:bodyPr>
          <a:lstStyle/>
          <a:p>
            <a:r>
              <a:rPr lang="en-US" b="1" dirty="0"/>
              <a:t>Reduced foot traffic; strong competition;</a:t>
            </a:r>
            <a:br>
              <a:rPr lang="en-US" b="1" dirty="0"/>
            </a:br>
            <a:r>
              <a:rPr lang="en-US" b="1" dirty="0"/>
              <a:t> inflation.</a:t>
            </a:r>
            <a:endParaRPr lang="en-GB" b="1" dirty="0"/>
          </a:p>
        </p:txBody>
      </p:sp>
      <p:sp>
        <p:nvSpPr>
          <p:cNvPr id="19" name="TextBox 18">
            <a:extLst>
              <a:ext uri="{FF2B5EF4-FFF2-40B4-BE49-F238E27FC236}">
                <a16:creationId xmlns:a16="http://schemas.microsoft.com/office/drawing/2014/main" id="{7D0B7736-3D25-A9A2-24CB-4EA48341734E}"/>
              </a:ext>
            </a:extLst>
          </p:cNvPr>
          <p:cNvSpPr txBox="1"/>
          <p:nvPr/>
        </p:nvSpPr>
        <p:spPr>
          <a:xfrm>
            <a:off x="8195135" y="4638798"/>
            <a:ext cx="3712191" cy="1015663"/>
          </a:xfrm>
          <a:prstGeom prst="rect">
            <a:avLst/>
          </a:prstGeom>
          <a:noFill/>
        </p:spPr>
        <p:txBody>
          <a:bodyPr wrap="square" rtlCol="0">
            <a:spAutoFit/>
          </a:bodyPr>
          <a:lstStyle/>
          <a:p>
            <a:r>
              <a:rPr lang="en-US" sz="2000" b="1" dirty="0"/>
              <a:t>Green Haven Florists (2024). Summary of Root Causes and Contributing Factors.</a:t>
            </a:r>
            <a:endParaRPr lang="en-GB" sz="2000" b="1" dirty="0"/>
          </a:p>
        </p:txBody>
      </p:sp>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6834" y="1153572"/>
            <a:ext cx="3200400" cy="4461163"/>
          </a:xfrm>
        </p:spPr>
        <p:txBody>
          <a:bodyPr>
            <a:normAutofit/>
          </a:bodyPr>
          <a:lstStyle/>
          <a:p>
            <a:r>
              <a:rPr lang="en-GB" b="1" u="sng" dirty="0">
                <a:solidFill>
                  <a:srgbClr val="FFFFFF"/>
                </a:solidFill>
                <a:latin typeface="Arial" panose="020B0604020202020204" pitchFamily="34" charset="0"/>
                <a:cs typeface="Arial" panose="020B0604020202020204" pitchFamily="34" charset="0"/>
              </a:rPr>
              <a:t>summary of your Key Findings.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06365" y="636190"/>
            <a:ext cx="6906491" cy="5585619"/>
          </a:xfrm>
        </p:spPr>
        <p:txBody>
          <a:bodyPr anchor="ctr">
            <a:normAutofit/>
          </a:bodyPr>
          <a:lstStyle/>
          <a:p>
            <a:r>
              <a:rPr lang="en-US" sz="2000" dirty="0">
                <a:latin typeface="Arial" panose="020B0604020202020204" pitchFamily="34" charset="0"/>
                <a:cs typeface="Arial" panose="020B0604020202020204" pitchFamily="34" charset="0"/>
              </a:rPr>
              <a:t>Key Finding 1: Green Haven’s main issue is a 30% decline in in-store sales due to market and operational challenges. </a:t>
            </a:r>
          </a:p>
          <a:p>
            <a:r>
              <a:rPr lang="en-US" sz="2000" dirty="0">
                <a:latin typeface="Arial" panose="020B0604020202020204" pitchFamily="34" charset="0"/>
                <a:cs typeface="Arial" panose="020B0604020202020204" pitchFamily="34" charset="0"/>
              </a:rPr>
              <a:t>Key Finding 2: The 5W2H analysis shows both internal weaknesses and external threats contribute to the decline</a:t>
            </a:r>
          </a:p>
          <a:p>
            <a:r>
              <a:rPr lang="en-US" sz="2000" dirty="0">
                <a:latin typeface="Arial" panose="020B0604020202020204" pitchFamily="34" charset="0"/>
                <a:cs typeface="Arial" panose="020B0604020202020204" pitchFamily="34" charset="0"/>
              </a:rPr>
              <a:t>.Key Finding 3: The PESTEL framework reveals that economic pressures and technological lag are the most significant external threats.</a:t>
            </a:r>
          </a:p>
          <a:p>
            <a:r>
              <a:rPr lang="en-US" sz="2000" dirty="0">
                <a:latin typeface="Arial" panose="020B0604020202020204" pitchFamily="34" charset="0"/>
                <a:cs typeface="Arial" panose="020B0604020202020204" pitchFamily="34" charset="0"/>
              </a:rPr>
              <a:t>Key Finding 4: The Cause-and-Effect model identifies outdated digital strategies and increased competition as core root causes</a:t>
            </a:r>
            <a:r>
              <a:rPr lang="en-US" sz="1300" dirty="0">
                <a:latin typeface="Arial" panose="020B0604020202020204" pitchFamily="34" charset="0"/>
                <a:cs typeface="Arial" panose="020B0604020202020204" pitchFamily="34" charset="0"/>
              </a:rPr>
              <a:t>.</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Arial" panose="020B0604020202020204" pitchFamily="34" charset="0"/>
                <a:cs typeface="Arial" panose="020B0604020202020204" pitchFamily="34" charset="0"/>
              </a:rPr>
              <a:t>Reference List: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47308" y="591344"/>
            <a:ext cx="6906491" cy="5585619"/>
          </a:xfrm>
        </p:spPr>
        <p:txBody>
          <a:bodyPr anchor="ctr">
            <a:normAutofit/>
          </a:bodyPr>
          <a:lstStyle/>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 Ishikawa, K. (1986). Guide to Quality Control. Tokyo: Asian Productivity Organization.</a:t>
            </a: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 </a:t>
            </a:r>
            <a:r>
              <a:rPr lang="en-US" sz="1300" dirty="0">
                <a:latin typeface="Arial" panose="020B0604020202020204" pitchFamily="34" charset="0"/>
                <a:ea typeface="DengXian" panose="02010600030101010101" pitchFamily="2" charset="-122"/>
                <a:cs typeface="Arial" panose="020B0604020202020204" pitchFamily="34" charset="0"/>
              </a:rPr>
              <a:t>Johnson, G., Scholes, K. and Whittington, R. (2017). Exploring Corporate Strategy.</a:t>
            </a:r>
          </a:p>
          <a:p>
            <a:pPr marL="0" indent="0">
              <a:buNone/>
            </a:pPr>
            <a:r>
              <a:rPr lang="en-US" sz="1300" dirty="0">
                <a:latin typeface="Arial" panose="020B0604020202020204" pitchFamily="34" charset="0"/>
                <a:ea typeface="DengXian" panose="02010600030101010101" pitchFamily="2" charset="-122"/>
                <a:cs typeface="Arial" panose="020B0604020202020204" pitchFamily="34" charset="0"/>
              </a:rPr>
              <a:t> 11th ed. Pearson Education. </a:t>
            </a: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Case Study: Green Haven Florists (2024). University Assignment Brief.</a:t>
            </a: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Green Haven Florists (2024). Summary of Root Causes and Contributing Factors.</a:t>
            </a:r>
          </a:p>
          <a:p>
            <a:pPr marL="0" indent="0">
              <a:buNone/>
            </a:pPr>
            <a:endParaRPr lang="en-US" sz="13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Green Haven Florists. (2024) Case Study: Business Overview and Performance Challenges. Norwich: University Assignment Brief.</a:t>
            </a:r>
          </a:p>
          <a:p>
            <a:pPr marL="0" indent="0">
              <a:buNone/>
            </a:pPr>
            <a:endParaRPr lang="en-US" sz="13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Green Haven Florists. (2024) Internal and External Factors Affecting Business Performance. Norwich: University   Case Study Document.</a:t>
            </a:r>
          </a:p>
          <a:p>
            <a:pPr marL="0" indent="0">
              <a:buNone/>
            </a:pPr>
            <a:r>
              <a:rPr lang="en-US" sz="1300" dirty="0">
                <a:latin typeface="Arial" panose="020B0604020202020204" pitchFamily="34" charset="0"/>
                <a:ea typeface="DengXian" panose="02010600030101010101" pitchFamily="2" charset="-122"/>
                <a:cs typeface="Arial" panose="020B0604020202020204" pitchFamily="34" charset="0"/>
              </a:rPr>
              <a:t> </a:t>
            </a: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Green Haven Florists. (2024) Customer Feedback and Market Analysis Report (Summary). Norwich: University Case Study Appendix.</a:t>
            </a:r>
          </a:p>
          <a:p>
            <a:pPr marL="0" indent="0">
              <a:buNone/>
            </a:pPr>
            <a:endParaRPr lang="en-US" sz="13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Green Haven Florists. (2024) Financial Overview and Sales Data (2023–2024). Norwich: University Assignment Material.</a:t>
            </a:r>
          </a:p>
          <a:p>
            <a:pPr marL="0" indent="0">
              <a:buNone/>
            </a:pPr>
            <a:endParaRPr lang="en-US" sz="13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US" sz="1300" b="1" dirty="0">
                <a:latin typeface="Arial" panose="020B0604020202020204" pitchFamily="34" charset="0"/>
                <a:ea typeface="DengXian" panose="02010600030101010101" pitchFamily="2" charset="-122"/>
                <a:cs typeface="Arial" panose="020B0604020202020204" pitchFamily="34" charset="0"/>
              </a:rPr>
              <a:t>.</a:t>
            </a:r>
            <a:r>
              <a:rPr lang="en-US" sz="1300" dirty="0">
                <a:latin typeface="Arial" panose="020B0604020202020204" pitchFamily="34" charset="0"/>
                <a:ea typeface="DengXian" panose="02010600030101010101" pitchFamily="2" charset="-122"/>
                <a:cs typeface="Arial" panose="020B0604020202020204" pitchFamily="34" charset="0"/>
              </a:rPr>
              <a:t>University of [Your Institution]. (2024) Problem Solving and Decision-Making: Component 1 Brief. Norwich: Learning Resources.</a:t>
            </a: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6834" y="1153572"/>
            <a:ext cx="3200400" cy="4461163"/>
          </a:xfrm>
        </p:spPr>
        <p:txBody>
          <a:bodyPr>
            <a:normAutofit/>
          </a:bodyPr>
          <a:lstStyle/>
          <a:p>
            <a:br>
              <a:rPr lang="en-GB" b="1">
                <a:solidFill>
                  <a:srgbClr val="FFFFFF"/>
                </a:solidFill>
                <a:latin typeface="Arial" panose="020B0604020202020204" pitchFamily="34" charset="0"/>
                <a:cs typeface="Arial" panose="020B0604020202020204" pitchFamily="34" charset="0"/>
              </a:rPr>
            </a:br>
            <a:endParaRPr lang="en-GB" b="1">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447308" y="591344"/>
            <a:ext cx="6906491" cy="5585619"/>
          </a:xfrm>
        </p:spPr>
        <p:txBody>
          <a:bodyPr anchor="ctr">
            <a:normAutofit/>
          </a:bodyPr>
          <a:lstStyle/>
          <a:p>
            <a:endParaRPr lang="en-GB">
              <a:latin typeface="Arial" panose="020B0604020202020204" pitchFamily="34" charset="0"/>
              <a:cs typeface="Arial" panose="020B0604020202020204" pitchFamily="34" charset="0"/>
            </a:endParaRPr>
          </a:p>
          <a:p>
            <a:pPr marL="0" indent="0">
              <a:buNone/>
            </a:pPr>
            <a:r>
              <a:rPr lang="en-GB" b="1">
                <a:latin typeface="Arial" panose="020B0604020202020204" pitchFamily="34" charset="0"/>
                <a:cs typeface="Arial" panose="020B0604020202020204" pitchFamily="34" charset="0"/>
              </a:rPr>
              <a:t>Thank you for listening</a:t>
            </a:r>
          </a:p>
          <a:p>
            <a:pPr marL="0" indent="0">
              <a:buNone/>
            </a:pPr>
            <a:endParaRPr lang="en-GB"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13803</TotalTime>
  <Words>1213</Words>
  <Application>Microsoft Office PowerPoint</Application>
  <PresentationFormat>Widescreen</PresentationFormat>
  <Paragraphs>142</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Presentation overview (approx. 30 seconds)</vt:lpstr>
      <vt:lpstr>Green Havan Florists.</vt:lpstr>
      <vt:lpstr>insight into the problems Green Haven Florists are facing.</vt:lpstr>
      <vt:lpstr>PowerPoint Presentation</vt:lpstr>
      <vt:lpstr> PESTEL Framework</vt:lpstr>
      <vt:lpstr>  discuss the information provided inan your PESTEL Framework (approx.    </vt:lpstr>
      <vt:lpstr>Cause-and-Effect Analysis of Sales Decline in Green Haven.</vt:lpstr>
      <vt:lpstr>PowerPoint Presentation</vt:lpstr>
      <vt:lpstr>summary of your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Foad Rabia Abdulaziz Fayyad (2432992)</cp:lastModifiedBy>
  <cp:revision>100</cp:revision>
  <dcterms:created xsi:type="dcterms:W3CDTF">2024-01-29T11:42:05Z</dcterms:created>
  <dcterms:modified xsi:type="dcterms:W3CDTF">2025-10-12T22:33:17Z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