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notesSlides/notesSlide6.xml" ContentType="application/vnd.openxmlformats-officedocument.presentationml.notesSlide+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81"/>
  </p:notesMasterIdLst>
  <p:sldIdLst>
    <p:sldId id="256" r:id="rId2"/>
    <p:sldId id="257" r:id="rId3"/>
    <p:sldId id="258" r:id="rId4"/>
    <p:sldId id="259" r:id="rId5"/>
    <p:sldId id="289" r:id="rId6"/>
    <p:sldId id="290" r:id="rId7"/>
    <p:sldId id="260" r:id="rId8"/>
    <p:sldId id="291"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80" r:id="rId28"/>
    <p:sldId id="282" r:id="rId29"/>
    <p:sldId id="283" r:id="rId30"/>
    <p:sldId id="284" r:id="rId31"/>
    <p:sldId id="286" r:id="rId32"/>
    <p:sldId id="287" r:id="rId33"/>
    <p:sldId id="292" r:id="rId34"/>
    <p:sldId id="318" r:id="rId35"/>
    <p:sldId id="319" r:id="rId36"/>
    <p:sldId id="320" r:id="rId37"/>
    <p:sldId id="321" r:id="rId38"/>
    <p:sldId id="322" r:id="rId39"/>
    <p:sldId id="323" r:id="rId40"/>
    <p:sldId id="324" r:id="rId41"/>
    <p:sldId id="325" r:id="rId42"/>
    <p:sldId id="326" r:id="rId43"/>
    <p:sldId id="327" r:id="rId44"/>
    <p:sldId id="328" r:id="rId45"/>
    <p:sldId id="293" r:id="rId46"/>
    <p:sldId id="294" r:id="rId47"/>
    <p:sldId id="297" r:id="rId48"/>
    <p:sldId id="298" r:id="rId49"/>
    <p:sldId id="302" r:id="rId50"/>
    <p:sldId id="299" r:id="rId51"/>
    <p:sldId id="300" r:id="rId52"/>
    <p:sldId id="301" r:id="rId53"/>
    <p:sldId id="303" r:id="rId54"/>
    <p:sldId id="304" r:id="rId55"/>
    <p:sldId id="305" r:id="rId56"/>
    <p:sldId id="306" r:id="rId57"/>
    <p:sldId id="307" r:id="rId58"/>
    <p:sldId id="308" r:id="rId59"/>
    <p:sldId id="309" r:id="rId60"/>
    <p:sldId id="310" r:id="rId61"/>
    <p:sldId id="311" r:id="rId62"/>
    <p:sldId id="312" r:id="rId63"/>
    <p:sldId id="313" r:id="rId64"/>
    <p:sldId id="314" r:id="rId65"/>
    <p:sldId id="315" r:id="rId66"/>
    <p:sldId id="329" r:id="rId67"/>
    <p:sldId id="342" r:id="rId68"/>
    <p:sldId id="330" r:id="rId69"/>
    <p:sldId id="331" r:id="rId70"/>
    <p:sldId id="332" r:id="rId71"/>
    <p:sldId id="333" r:id="rId72"/>
    <p:sldId id="334" r:id="rId73"/>
    <p:sldId id="335" r:id="rId74"/>
    <p:sldId id="336" r:id="rId75"/>
    <p:sldId id="337" r:id="rId76"/>
    <p:sldId id="338" r:id="rId77"/>
    <p:sldId id="339" r:id="rId78"/>
    <p:sldId id="340" r:id="rId79"/>
    <p:sldId id="341" r:id="rId80"/>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D7E7"/>
          </a:solidFill>
        </a:fill>
      </a:tcStyle>
    </a:wholeTbl>
    <a:band2H>
      <a:tcTxStyle/>
      <a:tcStyle>
        <a:tcBdr/>
        <a:fill>
          <a:solidFill>
            <a:srgbClr val="E8ECF4"/>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5" d="100"/>
          <a:sy n="55" d="100"/>
        </p:scale>
        <p:origin x="1604"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theme" Target="theme/theme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469643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963696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4CEF796-4BC6-450E-8CD4-E2CCB6DBC4F7}" type="slidenum">
              <a:rPr lang="en-IE" smtClean="0"/>
              <a:pPr/>
              <a:t>33</a:t>
            </a:fld>
            <a:endParaRPr lang="en-IE" dirty="0"/>
          </a:p>
        </p:txBody>
      </p:sp>
    </p:spTree>
    <p:extLst>
      <p:ext uri="{BB962C8B-B14F-4D97-AF65-F5344CB8AC3E}">
        <p14:creationId xmlns:p14="http://schemas.microsoft.com/office/powerpoint/2010/main" val="1728794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4CEF796-4BC6-450E-8CD4-E2CCB6DBC4F7}" type="slidenum">
              <a:rPr lang="en-IE" smtClean="0"/>
              <a:pPr/>
              <a:t>34</a:t>
            </a:fld>
            <a:endParaRPr lang="en-IE" dirty="0"/>
          </a:p>
        </p:txBody>
      </p:sp>
    </p:spTree>
    <p:extLst>
      <p:ext uri="{BB962C8B-B14F-4D97-AF65-F5344CB8AC3E}">
        <p14:creationId xmlns:p14="http://schemas.microsoft.com/office/powerpoint/2010/main" val="1066216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4CEF796-4BC6-450E-8CD4-E2CCB6DBC4F7}" type="slidenum">
              <a:rPr lang="en-IE" smtClean="0"/>
              <a:pPr/>
              <a:t>35</a:t>
            </a:fld>
            <a:endParaRPr lang="en-IE"/>
          </a:p>
        </p:txBody>
      </p:sp>
    </p:spTree>
    <p:extLst>
      <p:ext uri="{BB962C8B-B14F-4D97-AF65-F5344CB8AC3E}">
        <p14:creationId xmlns:p14="http://schemas.microsoft.com/office/powerpoint/2010/main" val="1834504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a:p>
        </p:txBody>
      </p:sp>
      <p:sp>
        <p:nvSpPr>
          <p:cNvPr id="4" name="Slide Number Placeholder 3"/>
          <p:cNvSpPr>
            <a:spLocks noGrp="1"/>
          </p:cNvSpPr>
          <p:nvPr>
            <p:ph type="sldNum" sz="quarter" idx="10"/>
          </p:nvPr>
        </p:nvSpPr>
        <p:spPr/>
        <p:txBody>
          <a:bodyPr/>
          <a:lstStyle/>
          <a:p>
            <a:fld id="{C4CEF796-4BC6-450E-8CD4-E2CCB6DBC4F7}" type="slidenum">
              <a:rPr lang="en-IE" smtClean="0"/>
              <a:pPr/>
              <a:t>65</a:t>
            </a:fld>
            <a:endParaRPr lang="en-IE" dirty="0"/>
          </a:p>
        </p:txBody>
      </p:sp>
    </p:spTree>
    <p:extLst>
      <p:ext uri="{BB962C8B-B14F-4D97-AF65-F5344CB8AC3E}">
        <p14:creationId xmlns:p14="http://schemas.microsoft.com/office/powerpoint/2010/main" val="2774616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Shape 11"/>
          <p:cNvSpPr>
            <a:spLocks noGrp="1"/>
          </p:cNvSpPr>
          <p:nvPr>
            <p:ph type="title"/>
          </p:nvPr>
        </p:nvSpPr>
        <p:spPr>
          <a:xfrm>
            <a:off x="685800" y="2130425"/>
            <a:ext cx="7772400" cy="1470025"/>
          </a:xfrm>
          <a:prstGeom prst="rect">
            <a:avLst/>
          </a:prstGeom>
        </p:spPr>
        <p:txBody>
          <a:bodyPr/>
          <a:lstStyle/>
          <a:p>
            <a:r>
              <a:t>Click to edit Master title style</a:t>
            </a:r>
          </a:p>
        </p:txBody>
      </p:sp>
      <p:sp>
        <p:nvSpPr>
          <p:cNvPr id="12" name="Shape 12"/>
          <p:cNvSpPr>
            <a:spLocks noGrp="1"/>
          </p:cNvSpPr>
          <p:nvPr>
            <p:ph type="body" sz="quarter" idx="1"/>
          </p:nvPr>
        </p:nvSpPr>
        <p:spPr>
          <a:xfrm>
            <a:off x="1371600" y="3886200"/>
            <a:ext cx="6400800" cy="1752600"/>
          </a:xfrm>
          <a:prstGeom prst="rect">
            <a:avLst/>
          </a:prstGeom>
        </p:spPr>
        <p:txBody>
          <a:bodyPr/>
          <a:lstStyle>
            <a:lvl1pPr marL="0" indent="0" algn="ctr">
              <a:buSzTx/>
              <a:buFontTx/>
              <a:buNone/>
              <a:defRPr>
                <a:solidFill>
                  <a:srgbClr val="888888"/>
                </a:solidFill>
              </a:defRPr>
            </a:lvl1pPr>
          </a:lstStyle>
          <a:p>
            <a:r>
              <a:t>Click to edit Master subtitle style</a:t>
            </a:r>
          </a:p>
        </p:txBody>
      </p:sp>
      <p:sp>
        <p:nvSpPr>
          <p:cNvPr id="13" name="Shape 1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Shape 20"/>
          <p:cNvSpPr>
            <a:spLocks noGrp="1"/>
          </p:cNvSpPr>
          <p:nvPr>
            <p:ph type="title"/>
          </p:nvPr>
        </p:nvSpPr>
        <p:spPr>
          <a:prstGeom prst="rect">
            <a:avLst/>
          </a:prstGeom>
        </p:spPr>
        <p:txBody>
          <a:bodyPr/>
          <a:lstStyle/>
          <a:p>
            <a:r>
              <a:t>Click to edit Master title style</a:t>
            </a:r>
          </a:p>
        </p:txBody>
      </p:sp>
      <p:sp>
        <p:nvSpPr>
          <p:cNvPr id="21" name="Shape 21"/>
          <p:cNvSpPr>
            <a:spLocks noGrp="1"/>
          </p:cNvSpPr>
          <p:nvPr>
            <p:ph type="body" idx="1"/>
          </p:nvPr>
        </p:nvSpPr>
        <p:spPr>
          <a:prstGeom prst="rect">
            <a:avLst/>
          </a:prstGeom>
        </p:spPr>
        <p:txBody>
          <a:bodyPr/>
          <a:lstStyle/>
          <a:p>
            <a:r>
              <a:t>Click to edit Master text styles</a:t>
            </a:r>
          </a:p>
          <a:p>
            <a:pPr lvl="1"/>
            <a:r>
              <a:t>Second level</a:t>
            </a:r>
          </a:p>
          <a:p>
            <a:pPr lvl="2"/>
            <a:r>
              <a:t>Third level</a:t>
            </a:r>
          </a:p>
          <a:p>
            <a:pPr lvl="3"/>
            <a:r>
              <a:t>Fourth level</a:t>
            </a:r>
          </a:p>
          <a:p>
            <a:pPr lvl="4"/>
            <a:r>
              <a:t>Fifth level</a:t>
            </a:r>
          </a:p>
        </p:txBody>
      </p:sp>
      <p:sp>
        <p:nvSpPr>
          <p:cNvPr id="22" name="Shape 22"/>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Shape 29"/>
          <p:cNvSpPr>
            <a:spLocks noGrp="1"/>
          </p:cNvSpPr>
          <p:nvPr>
            <p:ph type="title"/>
          </p:nvPr>
        </p:nvSpPr>
        <p:spPr>
          <a:xfrm>
            <a:off x="722312" y="4406900"/>
            <a:ext cx="7772401" cy="1362075"/>
          </a:xfrm>
          <a:prstGeom prst="rect">
            <a:avLst/>
          </a:prstGeom>
        </p:spPr>
        <p:txBody>
          <a:bodyPr anchor="t"/>
          <a:lstStyle>
            <a:lvl1pPr algn="l">
              <a:defRPr sz="4000" b="1" cap="all"/>
            </a:lvl1pPr>
          </a:lstStyle>
          <a:p>
            <a:r>
              <a:t>Click to edit Master title style</a:t>
            </a:r>
          </a:p>
        </p:txBody>
      </p:sp>
      <p:sp>
        <p:nvSpPr>
          <p:cNvPr id="30" name="Shape 30"/>
          <p:cNvSpPr>
            <a:spLocks noGrp="1"/>
          </p:cNvSpPr>
          <p:nvPr>
            <p:ph type="body" sz="quarter" idx="1"/>
          </p:nvPr>
        </p:nvSpPr>
        <p:spPr>
          <a:xfrm>
            <a:off x="722312" y="2906713"/>
            <a:ext cx="7772401" cy="1500188"/>
          </a:xfrm>
          <a:prstGeom prst="rect">
            <a:avLst/>
          </a:prstGeom>
        </p:spPr>
        <p:txBody>
          <a:bodyPr anchor="b"/>
          <a:lstStyle>
            <a:lvl1pPr marL="0" indent="0">
              <a:spcBef>
                <a:spcPts val="400"/>
              </a:spcBef>
              <a:buSzTx/>
              <a:buFontTx/>
              <a:buNone/>
              <a:defRPr sz="2000">
                <a:solidFill>
                  <a:srgbClr val="888888"/>
                </a:solidFill>
              </a:defRPr>
            </a:lvl1pPr>
          </a:lstStyle>
          <a:p>
            <a:r>
              <a:t>Click to edit Master text styles</a:t>
            </a:r>
          </a:p>
        </p:txBody>
      </p:sp>
      <p:sp>
        <p:nvSpPr>
          <p:cNvPr id="31" name="Shape 31"/>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Shape 38"/>
          <p:cNvSpPr>
            <a:spLocks noGrp="1"/>
          </p:cNvSpPr>
          <p:nvPr>
            <p:ph type="title"/>
          </p:nvPr>
        </p:nvSpPr>
        <p:spPr>
          <a:prstGeom prst="rect">
            <a:avLst/>
          </a:prstGeom>
        </p:spPr>
        <p:txBody>
          <a:bodyPr/>
          <a:lstStyle/>
          <a:p>
            <a:r>
              <a:t>Click to edit Master title style</a:t>
            </a:r>
          </a:p>
        </p:txBody>
      </p:sp>
      <p:sp>
        <p:nvSpPr>
          <p:cNvPr id="39" name="Shape 39"/>
          <p:cNvSpPr>
            <a:spLocks noGrp="1"/>
          </p:cNvSpPr>
          <p:nvPr>
            <p:ph type="body" sz="half" idx="1"/>
          </p:nvPr>
        </p:nvSpPr>
        <p:spPr>
          <a:xfrm>
            <a:off x="457200" y="1600200"/>
            <a:ext cx="4038600" cy="4525963"/>
          </a:xfrm>
          <a:prstGeom prst="rect">
            <a:avLst/>
          </a:prstGeom>
        </p:spPr>
        <p:txBody>
          <a:bodyPr/>
          <a:lstStyle>
            <a:lvl1pPr>
              <a:spcBef>
                <a:spcPts val="600"/>
              </a:spcBef>
              <a:defRPr sz="2800"/>
            </a:lvl1pPr>
            <a:lvl2pPr marL="790575" indent="-333375">
              <a:spcBef>
                <a:spcPts val="600"/>
              </a:spcBef>
              <a:defRPr sz="2800"/>
            </a:lvl2pPr>
            <a:lvl3pPr marL="1234439" indent="-320039">
              <a:spcBef>
                <a:spcPts val="600"/>
              </a:spcBef>
              <a:defRPr sz="2800"/>
            </a:lvl3pPr>
            <a:lvl4pPr marL="1727200" indent="-355600">
              <a:spcBef>
                <a:spcPts val="600"/>
              </a:spcBef>
              <a:defRPr sz="2800"/>
            </a:lvl4pPr>
            <a:lvl5pPr marL="2184400" indent="-355600">
              <a:spcBef>
                <a:spcPts val="600"/>
              </a:spcBef>
              <a:defRPr sz="2800"/>
            </a:lvl5pPr>
          </a:lstStyle>
          <a:p>
            <a:r>
              <a:t>Click to edit Master text styles</a:t>
            </a:r>
          </a:p>
          <a:p>
            <a:pPr lvl="1"/>
            <a:r>
              <a:t>Second level</a:t>
            </a:r>
          </a:p>
          <a:p>
            <a:pPr lvl="2"/>
            <a:r>
              <a:t>Third level</a:t>
            </a:r>
          </a:p>
          <a:p>
            <a:pPr lvl="3"/>
            <a:r>
              <a:t>Fourth level</a:t>
            </a:r>
          </a:p>
          <a:p>
            <a:pPr lvl="4"/>
            <a:r>
              <a:t>Fifth level</a:t>
            </a:r>
          </a:p>
        </p:txBody>
      </p:sp>
      <p:sp>
        <p:nvSpPr>
          <p:cNvPr id="40" name="Shape 40"/>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Shape 47"/>
          <p:cNvSpPr>
            <a:spLocks noGrp="1"/>
          </p:cNvSpPr>
          <p:nvPr>
            <p:ph type="title"/>
          </p:nvPr>
        </p:nvSpPr>
        <p:spPr>
          <a:prstGeom prst="rect">
            <a:avLst/>
          </a:prstGeom>
        </p:spPr>
        <p:txBody>
          <a:bodyPr/>
          <a:lstStyle/>
          <a:p>
            <a:r>
              <a:t>Click to edit Master title style</a:t>
            </a:r>
          </a:p>
        </p:txBody>
      </p:sp>
      <p:sp>
        <p:nvSpPr>
          <p:cNvPr id="48" name="Shape 48"/>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stStyle>
          <a:p>
            <a:r>
              <a:t>Click to edit Master text styles</a:t>
            </a:r>
          </a:p>
        </p:txBody>
      </p:sp>
      <p:sp>
        <p:nvSpPr>
          <p:cNvPr id="49" name="Shape 49"/>
          <p:cNvSpPr>
            <a:spLocks noGrp="1"/>
          </p:cNvSpPr>
          <p:nvPr>
            <p:ph type="body" sz="quarter" idx="13"/>
          </p:nvPr>
        </p:nvSpPr>
        <p:spPr>
          <a:xfrm>
            <a:off x="4645025" y="1535112"/>
            <a:ext cx="4041775" cy="639763"/>
          </a:xfrm>
          <a:prstGeom prst="rect">
            <a:avLst/>
          </a:prstGeom>
        </p:spPr>
        <p:txBody>
          <a:bodyPr anchor="b"/>
          <a:lstStyle/>
          <a:p>
            <a:pPr marL="0" indent="0">
              <a:spcBef>
                <a:spcPts val="500"/>
              </a:spcBef>
              <a:buSzTx/>
              <a:buFontTx/>
              <a:buNone/>
              <a:defRPr sz="2400" b="1"/>
            </a:pPr>
            <a:endParaRPr/>
          </a:p>
        </p:txBody>
      </p:sp>
      <p:sp>
        <p:nvSpPr>
          <p:cNvPr id="50" name="Shape 50"/>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Shape 57"/>
          <p:cNvSpPr>
            <a:spLocks noGrp="1"/>
          </p:cNvSpPr>
          <p:nvPr>
            <p:ph type="title"/>
          </p:nvPr>
        </p:nvSpPr>
        <p:spPr>
          <a:prstGeom prst="rect">
            <a:avLst/>
          </a:prstGeom>
        </p:spPr>
        <p:txBody>
          <a:bodyPr/>
          <a:lstStyle/>
          <a:p>
            <a:r>
              <a:t>Click to edit Master title style</a:t>
            </a:r>
          </a:p>
        </p:txBody>
      </p:sp>
      <p:sp>
        <p:nvSpPr>
          <p:cNvPr id="58" name="Shape 58"/>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hape 65"/>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Shape 72"/>
          <p:cNvSpPr>
            <a:spLocks noGrp="1"/>
          </p:cNvSpPr>
          <p:nvPr>
            <p:ph type="title"/>
          </p:nvPr>
        </p:nvSpPr>
        <p:spPr>
          <a:xfrm>
            <a:off x="457200" y="273050"/>
            <a:ext cx="3008314" cy="1162050"/>
          </a:xfrm>
          <a:prstGeom prst="rect">
            <a:avLst/>
          </a:prstGeom>
        </p:spPr>
        <p:txBody>
          <a:bodyPr anchor="b"/>
          <a:lstStyle>
            <a:lvl1pPr algn="l">
              <a:defRPr sz="2000" b="1"/>
            </a:lvl1pPr>
          </a:lstStyle>
          <a:p>
            <a:r>
              <a:t>Click to edit Master title style</a:t>
            </a:r>
          </a:p>
        </p:txBody>
      </p:sp>
      <p:sp>
        <p:nvSpPr>
          <p:cNvPr id="73" name="Shape 73"/>
          <p:cNvSpPr>
            <a:spLocks noGrp="1"/>
          </p:cNvSpPr>
          <p:nvPr>
            <p:ph type="body" idx="1"/>
          </p:nvPr>
        </p:nvSpPr>
        <p:spPr>
          <a:xfrm>
            <a:off x="3575050" y="273050"/>
            <a:ext cx="5111750" cy="5853113"/>
          </a:xfrm>
          <a:prstGeom prst="rect">
            <a:avLst/>
          </a:prstGeom>
        </p:spPr>
        <p:txBody>
          <a:bodyPr/>
          <a:lstStyle/>
          <a:p>
            <a:r>
              <a:t>Click to edit Master text styles</a:t>
            </a:r>
          </a:p>
          <a:p>
            <a:pPr lvl="1"/>
            <a:r>
              <a:t>Second level</a:t>
            </a:r>
          </a:p>
          <a:p>
            <a:pPr lvl="2"/>
            <a:r>
              <a:t>Third level</a:t>
            </a:r>
          </a:p>
          <a:p>
            <a:pPr lvl="3"/>
            <a:r>
              <a:t>Fourth level</a:t>
            </a:r>
          </a:p>
          <a:p>
            <a:pPr lvl="4"/>
            <a:r>
              <a:t>Fifth level</a:t>
            </a:r>
          </a:p>
        </p:txBody>
      </p:sp>
      <p:sp>
        <p:nvSpPr>
          <p:cNvPr id="74" name="Shape 74"/>
          <p:cNvSpPr>
            <a:spLocks noGrp="1"/>
          </p:cNvSpPr>
          <p:nvPr>
            <p:ph type="body" sz="half" idx="13"/>
          </p:nvPr>
        </p:nvSpPr>
        <p:spPr>
          <a:xfrm>
            <a:off x="457199" y="1435100"/>
            <a:ext cx="3008315" cy="4691063"/>
          </a:xfrm>
          <a:prstGeom prst="rect">
            <a:avLst/>
          </a:prstGeom>
        </p:spPr>
        <p:txBody>
          <a:bodyPr/>
          <a:lstStyle/>
          <a:p>
            <a:pPr marL="0" indent="0">
              <a:spcBef>
                <a:spcPts val="300"/>
              </a:spcBef>
              <a:buSzTx/>
              <a:buFontTx/>
              <a:buNone/>
              <a:defRPr sz="1400"/>
            </a:pPr>
            <a:endParaRPr/>
          </a:p>
        </p:txBody>
      </p:sp>
      <p:sp>
        <p:nvSpPr>
          <p:cNvPr id="75" name="Shape 75"/>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Shape 82"/>
          <p:cNvSpPr>
            <a:spLocks noGrp="1"/>
          </p:cNvSpPr>
          <p:nvPr>
            <p:ph type="title"/>
          </p:nvPr>
        </p:nvSpPr>
        <p:spPr>
          <a:xfrm>
            <a:off x="1792288" y="4800600"/>
            <a:ext cx="5486401" cy="566738"/>
          </a:xfrm>
          <a:prstGeom prst="rect">
            <a:avLst/>
          </a:prstGeom>
        </p:spPr>
        <p:txBody>
          <a:bodyPr anchor="b"/>
          <a:lstStyle>
            <a:lvl1pPr algn="l">
              <a:defRPr sz="2000" b="1"/>
            </a:lvl1pPr>
          </a:lstStyle>
          <a:p>
            <a:r>
              <a:t>Click to edit Master title style</a:t>
            </a:r>
          </a:p>
        </p:txBody>
      </p:sp>
      <p:sp>
        <p:nvSpPr>
          <p:cNvPr id="83" name="Shape 83"/>
          <p:cNvSpPr>
            <a:spLocks noGrp="1"/>
          </p:cNvSpPr>
          <p:nvPr>
            <p:ph type="pic" sz="half" idx="13"/>
          </p:nvPr>
        </p:nvSpPr>
        <p:spPr>
          <a:xfrm>
            <a:off x="1792288" y="612775"/>
            <a:ext cx="5486401" cy="4114800"/>
          </a:xfrm>
          <a:prstGeom prst="rect">
            <a:avLst/>
          </a:prstGeom>
        </p:spPr>
        <p:txBody>
          <a:bodyPr lIns="91439" rIns="91439">
            <a:noAutofit/>
          </a:bodyPr>
          <a:lstStyle/>
          <a:p>
            <a:endParaRPr/>
          </a:p>
        </p:txBody>
      </p:sp>
      <p:sp>
        <p:nvSpPr>
          <p:cNvPr id="84" name="Shape 84"/>
          <p:cNvSpPr>
            <a:spLocks noGrp="1"/>
          </p:cNvSpPr>
          <p:nvPr>
            <p:ph type="body" sz="quarter" idx="1"/>
          </p:nvPr>
        </p:nvSpPr>
        <p:spPr>
          <a:xfrm>
            <a:off x="1792288" y="5367337"/>
            <a:ext cx="5486401" cy="804863"/>
          </a:xfrm>
          <a:prstGeom prst="rect">
            <a:avLst/>
          </a:prstGeom>
        </p:spPr>
        <p:txBody>
          <a:bodyPr/>
          <a:lstStyle>
            <a:lvl1pPr marL="0" indent="0">
              <a:spcBef>
                <a:spcPts val="300"/>
              </a:spcBef>
              <a:buSzTx/>
              <a:buFontTx/>
              <a:buNone/>
              <a:defRPr sz="1400"/>
            </a:lvl1pPr>
          </a:lstStyle>
          <a:p>
            <a:r>
              <a:t>Click to edit Master text styles</a:t>
            </a:r>
          </a:p>
        </p:txBody>
      </p:sp>
      <p:sp>
        <p:nvSpPr>
          <p:cNvPr id="85" name="Shape 85"/>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and Vertical Text">
    <p:spTree>
      <p:nvGrpSpPr>
        <p:cNvPr id="1" name=""/>
        <p:cNvGrpSpPr/>
        <p:nvPr/>
      </p:nvGrpSpPr>
      <p:grpSpPr>
        <a:xfrm>
          <a:off x="0" y="0"/>
          <a:ext cx="0" cy="0"/>
          <a:chOff x="0" y="0"/>
          <a:chExt cx="0" cy="0"/>
        </a:xfrm>
      </p:grpSpPr>
      <p:sp>
        <p:nvSpPr>
          <p:cNvPr id="92" name="Shape 92"/>
          <p:cNvSpPr>
            <a:spLocks noGrp="1"/>
          </p:cNvSpPr>
          <p:nvPr>
            <p:ph type="title"/>
          </p:nvPr>
        </p:nvSpPr>
        <p:spPr>
          <a:prstGeom prst="rect">
            <a:avLst/>
          </a:prstGeom>
        </p:spPr>
        <p:txBody>
          <a:bodyPr/>
          <a:lstStyle/>
          <a:p>
            <a:r>
              <a:t>Click to edit Master title style</a:t>
            </a:r>
          </a:p>
        </p:txBody>
      </p:sp>
      <p:sp>
        <p:nvSpPr>
          <p:cNvPr id="93" name="Shape 93"/>
          <p:cNvSpPr>
            <a:spLocks noGrp="1"/>
          </p:cNvSpPr>
          <p:nvPr>
            <p:ph type="body" idx="1"/>
          </p:nvPr>
        </p:nvSpPr>
        <p:spPr>
          <a:prstGeom prst="rect">
            <a:avLst/>
          </a:prstGeom>
        </p:spPr>
        <p:txBody>
          <a:bodyPr/>
          <a:lstStyle/>
          <a:p>
            <a:r>
              <a:t>Click to edit Master text styles</a:t>
            </a:r>
          </a:p>
          <a:p>
            <a:pPr lvl="1"/>
            <a:r>
              <a:t>Second level</a:t>
            </a:r>
          </a:p>
          <a:p>
            <a:pPr lvl="2"/>
            <a:r>
              <a:t>Third level</a:t>
            </a:r>
          </a:p>
          <a:p>
            <a:pPr lvl="3"/>
            <a:r>
              <a:t>Fourth level</a:t>
            </a:r>
          </a:p>
          <a:p>
            <a:pPr lvl="4"/>
            <a:r>
              <a:t>Fifth level</a:t>
            </a:r>
          </a:p>
        </p:txBody>
      </p:sp>
      <p:sp>
        <p:nvSpPr>
          <p:cNvPr id="94" name="Shape 94"/>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Vertical Title and Text">
    <p:spTree>
      <p:nvGrpSpPr>
        <p:cNvPr id="1" name=""/>
        <p:cNvGrpSpPr/>
        <p:nvPr/>
      </p:nvGrpSpPr>
      <p:grpSpPr>
        <a:xfrm>
          <a:off x="0" y="0"/>
          <a:ext cx="0" cy="0"/>
          <a:chOff x="0" y="0"/>
          <a:chExt cx="0" cy="0"/>
        </a:xfrm>
      </p:grpSpPr>
      <p:sp>
        <p:nvSpPr>
          <p:cNvPr id="101" name="Shape 101"/>
          <p:cNvSpPr>
            <a:spLocks noGrp="1"/>
          </p:cNvSpPr>
          <p:nvPr>
            <p:ph type="title"/>
          </p:nvPr>
        </p:nvSpPr>
        <p:spPr>
          <a:xfrm>
            <a:off x="6629400" y="274638"/>
            <a:ext cx="2057400" cy="5851526"/>
          </a:xfrm>
          <a:prstGeom prst="rect">
            <a:avLst/>
          </a:prstGeom>
        </p:spPr>
        <p:txBody>
          <a:bodyPr/>
          <a:lstStyle/>
          <a:p>
            <a:r>
              <a:t>Click to edit Master title style</a:t>
            </a:r>
          </a:p>
        </p:txBody>
      </p:sp>
      <p:sp>
        <p:nvSpPr>
          <p:cNvPr id="102" name="Shape 102"/>
          <p:cNvSpPr>
            <a:spLocks noGrp="1"/>
          </p:cNvSpPr>
          <p:nvPr>
            <p:ph type="body" idx="1"/>
          </p:nvPr>
        </p:nvSpPr>
        <p:spPr>
          <a:xfrm>
            <a:off x="457200" y="274638"/>
            <a:ext cx="6019800" cy="5851526"/>
          </a:xfrm>
          <a:prstGeom prst="rect">
            <a:avLst/>
          </a:prstGeom>
        </p:spPr>
        <p:txBody>
          <a:bodyPr/>
          <a:lstStyle/>
          <a:p>
            <a:r>
              <a:t>Click to edit Master text styles</a:t>
            </a:r>
          </a:p>
          <a:p>
            <a:pPr lvl="1"/>
            <a:r>
              <a:t>Second level</a:t>
            </a:r>
          </a:p>
          <a:p>
            <a:pPr lvl="2"/>
            <a:r>
              <a:t>Third level</a:t>
            </a:r>
          </a:p>
          <a:p>
            <a:pPr lvl="3"/>
            <a:r>
              <a:t>Fourth level</a:t>
            </a:r>
          </a:p>
          <a:p>
            <a:pPr lvl="4"/>
            <a:r>
              <a:t>Fifth level</a:t>
            </a:r>
          </a:p>
        </p:txBody>
      </p:sp>
      <p:sp>
        <p:nvSpPr>
          <p:cNvPr id="103" name="Shape 10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Date Placeholder 4"/>
          <p:cNvSpPr>
            <a:spLocks noGrp="1"/>
          </p:cNvSpPr>
          <p:nvPr>
            <p:ph type="dt" sz="half" idx="10"/>
          </p:nvPr>
        </p:nvSpPr>
        <p:spPr/>
        <p:txBody>
          <a:bodyPr/>
          <a:lstStyle/>
          <a:p>
            <a:fld id="{412921B9-07EA-43E2-B06F-07916FD51027}" type="datetime1">
              <a:rPr lang="en-IE" smtClean="0"/>
              <a:pPr/>
              <a:t>26/06/2022</a:t>
            </a:fld>
            <a:endParaRPr lang="en-IE" dirty="0"/>
          </a:p>
        </p:txBody>
      </p:sp>
      <p:sp>
        <p:nvSpPr>
          <p:cNvPr id="6" name="Footer Placeholder 5"/>
          <p:cNvSpPr>
            <a:spLocks noGrp="1"/>
          </p:cNvSpPr>
          <p:nvPr>
            <p:ph type="ftr" sz="quarter" idx="11"/>
          </p:nvPr>
        </p:nvSpPr>
        <p:spPr/>
        <p:txBody>
          <a:bodyPr/>
          <a:lstStyle/>
          <a:p>
            <a:r>
              <a:rPr lang="en-IE"/>
              <a:t>Brian Ogilvie / IT Carlow /Advanced Research Methods_MBA/2016</a:t>
            </a:r>
            <a:endParaRPr lang="en-IE" dirty="0"/>
          </a:p>
        </p:txBody>
      </p:sp>
      <p:sp>
        <p:nvSpPr>
          <p:cNvPr id="7" name="Slide Number Placeholder 6"/>
          <p:cNvSpPr>
            <a:spLocks noGrp="1"/>
          </p:cNvSpPr>
          <p:nvPr>
            <p:ph type="sldNum" sz="quarter" idx="12"/>
          </p:nvPr>
        </p:nvSpPr>
        <p:spPr/>
        <p:txBody>
          <a:bodyPr/>
          <a:lstStyle/>
          <a:p>
            <a:fld id="{707C15D5-4BAC-444F-9F8F-17F3238FE97D}" type="slidenum">
              <a:rPr lang="en-IE" smtClean="0"/>
              <a:pPr/>
              <a:t>‹#›</a:t>
            </a:fld>
            <a:endParaRPr lang="en-IE" dirty="0"/>
          </a:p>
        </p:txBody>
      </p:sp>
    </p:spTree>
    <p:extLst>
      <p:ext uri="{BB962C8B-B14F-4D97-AF65-F5344CB8AC3E}">
        <p14:creationId xmlns:p14="http://schemas.microsoft.com/office/powerpoint/2010/main" val="10038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 val="1"/>
            </a:ext>
          </a:extLst>
        </p:spPr>
        <p:txBody>
          <a:bodyPr lIns="45719" rIns="45719" anchor="ctr">
            <a:normAutofit/>
          </a:bodyPr>
          <a:lstStyle/>
          <a:p>
            <a:r>
              <a:t>Click to edit Master title style</a:t>
            </a:r>
          </a:p>
        </p:txBody>
      </p:sp>
      <p:sp>
        <p:nvSpPr>
          <p:cNvPr id="3" name="Shape 3"/>
          <p:cNvSpPr>
            <a:spLocks noGrp="1"/>
          </p:cNvSpPr>
          <p:nvPr>
            <p:ph type="body" idx="1"/>
          </p:nvPr>
        </p:nvSpPr>
        <p:spPr>
          <a:xfrm>
            <a:off x="457200" y="1600200"/>
            <a:ext cx="8229600" cy="4525963"/>
          </a:xfrm>
          <a:prstGeom prst="rect">
            <a:avLst/>
          </a:prstGeom>
          <a:ln w="12700">
            <a:miter lim="400000"/>
          </a:ln>
          <a:extLst>
            <a:ext uri="{C572A759-6A51-4108-AA02-DFA0A04FC94B}">
              <ma14:wrappingTextBoxFlag xmlns:ma14="http://schemas.microsoft.com/office/mac/drawingml/2011/main" xmlns="" val="1"/>
            </a:ext>
          </a:extLst>
        </p:spPr>
        <p:txBody>
          <a:bodyPr lIns="45719" rIns="45719">
            <a:normAutofit/>
          </a:bodyPr>
          <a:lstStyle/>
          <a:p>
            <a:r>
              <a:t>Click to edit Master text styles</a:t>
            </a:r>
          </a:p>
          <a:p>
            <a:pPr lvl="1"/>
            <a:r>
              <a:t>Second level</a:t>
            </a:r>
          </a:p>
          <a:p>
            <a:pPr lvl="2"/>
            <a:r>
              <a:t>Third level</a:t>
            </a:r>
          </a:p>
          <a:p>
            <a:pPr lvl="3"/>
            <a:r>
              <a:t>Fourth level</a:t>
            </a:r>
          </a:p>
          <a:p>
            <a:pPr lvl="4"/>
            <a:r>
              <a:t>Fifth level</a:t>
            </a:r>
          </a:p>
        </p:txBody>
      </p:sp>
      <p:sp>
        <p:nvSpPr>
          <p:cNvPr id="4" name="Shape 4"/>
          <p:cNvSpPr>
            <a:spLocks noGrp="1"/>
          </p:cNvSpPr>
          <p:nvPr>
            <p:ph type="sldNum" sz="quarter" idx="2"/>
          </p:nvPr>
        </p:nvSpPr>
        <p:spPr>
          <a:xfrm>
            <a:off x="8422818" y="6404292"/>
            <a:ext cx="263983" cy="269241"/>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med"/>
  <p:txStyles>
    <p:titleStyle>
      <a:lvl1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1pPr>
      <a:lvl2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2pPr>
      <a:lvl3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3pPr>
      <a:lvl4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4pPr>
      <a:lvl5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5pPr>
      <a:lvl6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6pPr>
      <a:lvl7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7pPr>
      <a:lvl8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8pPr>
      <a:lvl9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n-lt"/>
          <a:ea typeface="+mn-ea"/>
          <a:cs typeface="+mn-cs"/>
          <a:sym typeface="Calibri"/>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1pPr>
      <a:lvl2pPr marL="783771" marR="0" indent="-326571"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2pPr>
      <a:lvl3pPr marL="1219200" marR="0" indent="-3048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3pPr>
      <a:lvl4pPr marL="17373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4pPr>
      <a:lvl5pPr marL="21945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socialresearchmethods.net/kb/contents.php" TargetMode="External"/><Relationship Id="rId7" Type="http://schemas.openxmlformats.org/officeDocument/2006/relationships/hyperlink" Target="http://www.ncrm.ac.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informationr.net/rm/" TargetMode="External"/><Relationship Id="rId5" Type="http://schemas.openxmlformats.org/officeDocument/2006/relationships/hyperlink" Target="http://srmo.sagepub.com/page/teaching-and-learning" TargetMode="External"/><Relationship Id="rId4" Type="http://schemas.openxmlformats.org/officeDocument/2006/relationships/hyperlink" Target="http://www.ischool.utexas.edu/~palmquis/courses/RsrchHome.htm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3.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4.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5.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6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6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6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34.xml"/></Relationships>
</file>

<file path=ppt/slides/_rels/slide6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7.xml"/><Relationship Id="rId1" Type="http://schemas.openxmlformats.org/officeDocument/2006/relationships/tags" Target="../tags/tag35.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36.xml"/></Relationships>
</file>

<file path=ppt/slides/_rels/slide6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7.xml"/><Relationship Id="rId1" Type="http://schemas.openxmlformats.org/officeDocument/2006/relationships/tags" Target="../tags/tag3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7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6.xml"/><Relationship Id="rId1" Type="http://schemas.openxmlformats.org/officeDocument/2006/relationships/tags" Target="../tags/tag38.xml"/></Relationships>
</file>

<file path=ppt/slides/_rels/slide7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39.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40.xml"/></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41.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42.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43.xml"/></Relationships>
</file>

<file path=ppt/slides/_rels/slide7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44.xml"/></Relationships>
</file>

<file path=ppt/slides/_rels/slide7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45.xml"/></Relationships>
</file>

<file path=ppt/slides/_rels/slide7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7.xml"/><Relationship Id="rId1" Type="http://schemas.openxmlformats.org/officeDocument/2006/relationships/tags" Target="../tags/tag46.xml"/><Relationship Id="rId4" Type="http://schemas.openxmlformats.org/officeDocument/2006/relationships/image" Target="../media/image15.png"/></Relationships>
</file>

<file path=ppt/slides/_rels/slide7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7.xml"/><Relationship Id="rId1" Type="http://schemas.openxmlformats.org/officeDocument/2006/relationships/tags" Target="../tags/tag47.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Shape 112"/>
          <p:cNvSpPr>
            <a:spLocks noGrp="1"/>
          </p:cNvSpPr>
          <p:nvPr>
            <p:ph type="ctrTitle"/>
          </p:nvPr>
        </p:nvSpPr>
        <p:spPr>
          <a:xfrm>
            <a:off x="3131839" y="620687"/>
            <a:ext cx="5180114" cy="3429001"/>
          </a:xfrm>
          <a:prstGeom prst="rect">
            <a:avLst/>
          </a:prstGeom>
        </p:spPr>
        <p:txBody>
          <a:bodyPr/>
          <a:lstStyle/>
          <a:p>
            <a:r>
              <a:rPr dirty="0"/>
              <a:t>Research Methods</a:t>
            </a:r>
            <a:br>
              <a:rPr dirty="0"/>
            </a:br>
            <a:endParaRPr dirty="0"/>
          </a:p>
        </p:txBody>
      </p:sp>
      <p:sp>
        <p:nvSpPr>
          <p:cNvPr id="113" name="Shape 113"/>
          <p:cNvSpPr>
            <a:spLocks noGrp="1"/>
          </p:cNvSpPr>
          <p:nvPr>
            <p:ph type="subTitle" sz="quarter" idx="1"/>
          </p:nvPr>
        </p:nvSpPr>
        <p:spPr>
          <a:xfrm>
            <a:off x="539551" y="4509120"/>
            <a:ext cx="7920882" cy="936105"/>
          </a:xfrm>
          <a:prstGeom prst="rect">
            <a:avLst/>
          </a:prstGeom>
        </p:spPr>
        <p:txBody>
          <a:bodyPr/>
          <a:lstStyle/>
          <a:p>
            <a:pPr>
              <a:spcBef>
                <a:spcPts val="600"/>
              </a:spcBef>
              <a:defRPr sz="2800" b="1"/>
            </a:pPr>
            <a:r>
              <a:rPr dirty="0"/>
              <a:t>L1: Introduction to Research Methods</a:t>
            </a:r>
            <a:endParaRPr lang="en-GB" dirty="0"/>
          </a:p>
          <a:p>
            <a:pPr>
              <a:spcBef>
                <a:spcPts val="400"/>
              </a:spcBef>
              <a:defRPr sz="1900" b="1">
                <a:solidFill>
                  <a:srgbClr val="000000"/>
                </a:solidFill>
              </a:defRPr>
            </a:pPr>
            <a:r>
              <a:rPr lang="en-US" dirty="0"/>
              <a:t>L1 Readings: Collis, J &amp; R Hussey, Chs1,2,3</a:t>
            </a:r>
          </a:p>
        </p:txBody>
      </p:sp>
      <p:pic>
        <p:nvPicPr>
          <p:cNvPr id="114" name="image1.jpg" descr="C:\Users\ogilvieb\AppData\Local\Microsoft\Windows\Temporary Internet Files\Content.IE5\QEBVR410\MP900409270[1].jpg"/>
          <p:cNvPicPr>
            <a:picLocks noChangeAspect="1"/>
          </p:cNvPicPr>
          <p:nvPr/>
        </p:nvPicPr>
        <p:blipFill>
          <a:blip r:embed="rId2"/>
          <a:stretch>
            <a:fillRect/>
          </a:stretch>
        </p:blipFill>
        <p:spPr>
          <a:xfrm>
            <a:off x="539551" y="620687"/>
            <a:ext cx="2280420" cy="3429001"/>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Shape 116"/>
          <p:cNvSpPr>
            <a:spLocks noGrp="1"/>
          </p:cNvSpPr>
          <p:nvPr>
            <p:ph type="title"/>
          </p:nvPr>
        </p:nvSpPr>
        <p:spPr>
          <a:prstGeom prst="rect">
            <a:avLst/>
          </a:prstGeom>
        </p:spPr>
        <p:txBody>
          <a:bodyPr/>
          <a:lstStyle/>
          <a:p>
            <a:r>
              <a:t>Course Objectives</a:t>
            </a:r>
          </a:p>
        </p:txBody>
      </p:sp>
      <p:sp>
        <p:nvSpPr>
          <p:cNvPr id="117" name="Shape 117"/>
          <p:cNvSpPr>
            <a:spLocks noGrp="1"/>
          </p:cNvSpPr>
          <p:nvPr>
            <p:ph type="body" idx="1"/>
          </p:nvPr>
        </p:nvSpPr>
        <p:spPr>
          <a:xfrm>
            <a:off x="457200" y="1600200"/>
            <a:ext cx="8229600" cy="4525963"/>
          </a:xfrm>
          <a:prstGeom prst="rect">
            <a:avLst/>
          </a:prstGeom>
        </p:spPr>
        <p:txBody>
          <a:bodyPr/>
          <a:lstStyle/>
          <a:p>
            <a:r>
              <a:t>To help you understand research</a:t>
            </a:r>
          </a:p>
          <a:p>
            <a:r>
              <a:t>To appreciate the benefit of research to strategic decision making</a:t>
            </a:r>
          </a:p>
          <a:p>
            <a:r>
              <a:t>Tools &amp; skills</a:t>
            </a:r>
          </a:p>
          <a:p>
            <a:endParaRPr/>
          </a:p>
          <a:p>
            <a:r>
              <a:t>Critically analyse / Critically evaluate</a:t>
            </a:r>
          </a:p>
          <a:p>
            <a:r>
              <a:t>Add to knowledge</a:t>
            </a:r>
          </a:p>
        </p:txBody>
      </p:sp>
      <p:sp>
        <p:nvSpPr>
          <p:cNvPr id="118" name="Shape 118"/>
          <p:cNvSpPr>
            <a:spLocks noGrp="1"/>
          </p:cNvSpPr>
          <p:nvPr>
            <p:ph type="sldNum" sz="quarter" idx="2"/>
          </p:nvPr>
        </p:nvSpPr>
        <p:spPr>
          <a:xfrm>
            <a:off x="8502739" y="6404292"/>
            <a:ext cx="184061"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2</a:t>
            </a:fld>
            <a:endParaRP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Shape 120"/>
          <p:cNvSpPr>
            <a:spLocks noGrp="1"/>
          </p:cNvSpPr>
          <p:nvPr>
            <p:ph type="title"/>
          </p:nvPr>
        </p:nvSpPr>
        <p:spPr>
          <a:prstGeom prst="rect">
            <a:avLst/>
          </a:prstGeom>
        </p:spPr>
        <p:txBody>
          <a:bodyPr/>
          <a:lstStyle/>
          <a:p>
            <a:r>
              <a:t>Course Structure</a:t>
            </a:r>
          </a:p>
        </p:txBody>
      </p:sp>
      <p:sp>
        <p:nvSpPr>
          <p:cNvPr id="121" name="Shape 121"/>
          <p:cNvSpPr>
            <a:spLocks noGrp="1"/>
          </p:cNvSpPr>
          <p:nvPr>
            <p:ph type="body" sz="half" idx="1"/>
          </p:nvPr>
        </p:nvSpPr>
        <p:spPr>
          <a:xfrm>
            <a:off x="4658040" y="1772815"/>
            <a:ext cx="4032449" cy="4505749"/>
          </a:xfrm>
          <a:prstGeom prst="rect">
            <a:avLst/>
          </a:prstGeom>
        </p:spPr>
        <p:txBody>
          <a:bodyPr/>
          <a:lstStyle/>
          <a:p>
            <a:pPr marL="0" indent="0">
              <a:lnSpc>
                <a:spcPct val="80000"/>
              </a:lnSpc>
              <a:spcBef>
                <a:spcPts val="300"/>
              </a:spcBef>
              <a:buSzTx/>
              <a:buNone/>
              <a:defRPr sz="1600" b="1"/>
            </a:pPr>
            <a:r>
              <a:rPr sz="2400" dirty="0"/>
              <a:t>Learning Outcomes</a:t>
            </a:r>
            <a:endParaRPr lang="en-US" sz="2400" dirty="0"/>
          </a:p>
          <a:p>
            <a:pPr marL="0" indent="0">
              <a:lnSpc>
                <a:spcPct val="80000"/>
              </a:lnSpc>
              <a:spcBef>
                <a:spcPts val="300"/>
              </a:spcBef>
              <a:buSzTx/>
              <a:buNone/>
              <a:defRPr sz="1600" b="1"/>
            </a:pPr>
            <a:endParaRPr sz="2400" dirty="0"/>
          </a:p>
          <a:p>
            <a:pPr marL="742950" marR="95885" lvl="1" indent="-285750">
              <a:lnSpc>
                <a:spcPts val="1260"/>
              </a:lnSpc>
              <a:spcAft>
                <a:spcPts val="0"/>
              </a:spcAft>
              <a:buSzPts val="1100"/>
              <a:buFont typeface="Symbol" panose="05050102010706020507" pitchFamily="18" charset="2"/>
              <a:buChar char=""/>
              <a:tabLst>
                <a:tab pos="629920" algn="l"/>
              </a:tabLst>
            </a:pPr>
            <a:r>
              <a:rPr lang="en-US" sz="1800" spc="-5" dirty="0">
                <a:effectLst/>
                <a:latin typeface="Arial" panose="020B0604020202020204" pitchFamily="34" charset="0"/>
                <a:ea typeface="Symbol" panose="05050102010706020507" pitchFamily="18" charset="2"/>
                <a:cs typeface="Arial" panose="020B0604020202020204" pitchFamily="34" charset="0"/>
              </a:rPr>
              <a:t>critically</a:t>
            </a:r>
            <a:r>
              <a:rPr lang="en-US" sz="1800" spc="-1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reflect on</a:t>
            </a:r>
            <a:r>
              <a:rPr lang="en-US" sz="1800" spc="-1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the</a:t>
            </a:r>
            <a:r>
              <a:rPr lang="en-US" sz="1800" spc="-10" dirty="0">
                <a:effectLst/>
                <a:latin typeface="Arial" panose="020B0604020202020204" pitchFamily="34" charset="0"/>
                <a:ea typeface="Symbol" panose="05050102010706020507" pitchFamily="18" charset="2"/>
                <a:cs typeface="Arial" panose="020B0604020202020204" pitchFamily="34" charset="0"/>
              </a:rPr>
              <a:t> role </a:t>
            </a:r>
            <a:r>
              <a:rPr lang="en-US" sz="1800" spc="-5" dirty="0">
                <a:effectLst/>
                <a:latin typeface="Arial" panose="020B0604020202020204" pitchFamily="34" charset="0"/>
                <a:ea typeface="Symbol" panose="05050102010706020507" pitchFamily="18" charset="2"/>
                <a:cs typeface="Arial" panose="020B0604020202020204" pitchFamily="34" charset="0"/>
              </a:rPr>
              <a:t>of theory, epistemology, ontology</a:t>
            </a:r>
            <a:r>
              <a:rPr lang="en-US" sz="1800" spc="-1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and</a:t>
            </a:r>
            <a:r>
              <a:rPr lang="en-US" sz="1800" spc="-2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axiology</a:t>
            </a:r>
            <a:r>
              <a:rPr lang="en-US" sz="1800" spc="-1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in</a:t>
            </a:r>
            <a:r>
              <a:rPr lang="en-US" sz="1800" spc="-1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shaping</a:t>
            </a:r>
            <a:r>
              <a:rPr lang="en-US" sz="1800" spc="25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and</a:t>
            </a:r>
            <a:r>
              <a:rPr lang="en-US" sz="180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interpreting</a:t>
            </a:r>
            <a:r>
              <a:rPr lang="en-US" sz="180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practitioner research;</a:t>
            </a:r>
            <a:endParaRPr lang="en-GB" sz="1800" dirty="0">
              <a:effectLst/>
              <a:latin typeface="Arial" panose="020B0604020202020204" pitchFamily="34" charset="0"/>
              <a:ea typeface="Symbol" panose="05050102010706020507" pitchFamily="18" charset="2"/>
              <a:cs typeface="Times New Roman" panose="02020603050405020304" pitchFamily="18" charset="0"/>
            </a:endParaRPr>
          </a:p>
          <a:p>
            <a:pPr marL="742950" lvl="1" indent="-285750">
              <a:buSzPts val="1100"/>
              <a:buFont typeface="Symbol" panose="05050102010706020507" pitchFamily="18" charset="2"/>
              <a:buChar char=""/>
              <a:tabLst>
                <a:tab pos="629920" algn="l"/>
              </a:tabLst>
            </a:pPr>
            <a:r>
              <a:rPr lang="en-US" sz="1800" spc="-5" dirty="0">
                <a:effectLst/>
                <a:latin typeface="Arial" panose="020B0604020202020204" pitchFamily="34" charset="0"/>
                <a:ea typeface="Symbol" panose="05050102010706020507" pitchFamily="18" charset="2"/>
                <a:cs typeface="Arial" panose="020B0604020202020204" pitchFamily="34" charset="0"/>
              </a:rPr>
              <a:t>critically</a:t>
            </a:r>
            <a:r>
              <a:rPr lang="en-US" sz="1800" spc="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discuss</a:t>
            </a:r>
            <a:r>
              <a:rPr lang="en-US" sz="1800" spc="5" dirty="0">
                <a:effectLst/>
                <a:latin typeface="Arial" panose="020B0604020202020204" pitchFamily="34" charset="0"/>
                <a:ea typeface="Symbol" panose="05050102010706020507" pitchFamily="18" charset="2"/>
                <a:cs typeface="Arial" panose="020B0604020202020204" pitchFamily="34" charset="0"/>
              </a:rPr>
              <a:t> </a:t>
            </a:r>
            <a:r>
              <a:rPr lang="en-US" sz="1800" spc="-10" dirty="0">
                <a:effectLst/>
                <a:latin typeface="Arial" panose="020B0604020202020204" pitchFamily="34" charset="0"/>
                <a:ea typeface="Symbol" panose="05050102010706020507" pitchFamily="18" charset="2"/>
                <a:cs typeface="Arial" panose="020B0604020202020204" pitchFamily="34" charset="0"/>
              </a:rPr>
              <a:t>approaches</a:t>
            </a:r>
            <a:r>
              <a:rPr lang="en-US" sz="1800" spc="5" dirty="0">
                <a:effectLst/>
                <a:latin typeface="Arial" panose="020B0604020202020204" pitchFamily="34" charset="0"/>
                <a:ea typeface="Symbol" panose="05050102010706020507" pitchFamily="18" charset="2"/>
                <a:cs typeface="Arial" panose="020B0604020202020204" pitchFamily="34" charset="0"/>
              </a:rPr>
              <a:t> </a:t>
            </a:r>
            <a:r>
              <a:rPr lang="en-US" sz="1800" dirty="0">
                <a:effectLst/>
                <a:latin typeface="Arial" panose="020B0604020202020204" pitchFamily="34" charset="0"/>
                <a:ea typeface="Symbol" panose="05050102010706020507" pitchFamily="18" charset="2"/>
                <a:cs typeface="Arial" panose="020B0604020202020204" pitchFamily="34" charset="0"/>
              </a:rPr>
              <a:t>to</a:t>
            </a:r>
            <a:r>
              <a:rPr lang="en-US" sz="1800" spc="-1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reliability,</a:t>
            </a:r>
            <a:r>
              <a:rPr lang="en-US" sz="1800" spc="1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validity</a:t>
            </a:r>
            <a:r>
              <a:rPr lang="en-US" sz="1800" spc="-2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and</a:t>
            </a:r>
            <a:r>
              <a:rPr lang="en-US" sz="180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bias</a:t>
            </a:r>
            <a:r>
              <a:rPr lang="en-US" sz="1800" spc="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in</a:t>
            </a:r>
            <a:r>
              <a:rPr lang="en-US" sz="180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social</a:t>
            </a:r>
            <a:r>
              <a:rPr lang="en-US" sz="1800" spc="-1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research;</a:t>
            </a:r>
            <a:endParaRPr lang="en-GB" sz="1800" dirty="0">
              <a:effectLst/>
              <a:latin typeface="Arial" panose="020B0604020202020204" pitchFamily="34" charset="0"/>
              <a:ea typeface="Symbol" panose="05050102010706020507" pitchFamily="18" charset="2"/>
              <a:cs typeface="Times New Roman" panose="02020603050405020304" pitchFamily="18" charset="0"/>
            </a:endParaRPr>
          </a:p>
          <a:p>
            <a:pPr marL="742950" marR="93345" lvl="1" indent="-285750">
              <a:lnSpc>
                <a:spcPts val="1260"/>
              </a:lnSpc>
              <a:spcAft>
                <a:spcPts val="0"/>
              </a:spcAft>
              <a:buSzPts val="1100"/>
              <a:buFont typeface="Symbol" panose="05050102010706020507" pitchFamily="18" charset="2"/>
              <a:buChar char=""/>
              <a:tabLst>
                <a:tab pos="629920" algn="l"/>
              </a:tabLst>
            </a:pPr>
            <a:r>
              <a:rPr lang="en-US" sz="1800" spc="-5" dirty="0">
                <a:effectLst/>
                <a:latin typeface="Arial" panose="020B0604020202020204" pitchFamily="34" charset="0"/>
                <a:ea typeface="Symbol" panose="05050102010706020507" pitchFamily="18" charset="2"/>
                <a:cs typeface="Arial" panose="020B0604020202020204" pitchFamily="34" charset="0"/>
              </a:rPr>
              <a:t>examine</a:t>
            </a:r>
            <a:r>
              <a:rPr lang="en-US" sz="1800" spc="19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fully</a:t>
            </a:r>
            <a:r>
              <a:rPr lang="en-US" sz="1800" spc="195" dirty="0">
                <a:effectLst/>
                <a:latin typeface="Arial" panose="020B0604020202020204" pitchFamily="34" charset="0"/>
                <a:ea typeface="Symbol" panose="05050102010706020507" pitchFamily="18" charset="2"/>
                <a:cs typeface="Arial" panose="020B0604020202020204" pitchFamily="34" charset="0"/>
              </a:rPr>
              <a:t> </a:t>
            </a:r>
            <a:r>
              <a:rPr lang="en-US" sz="1800" dirty="0">
                <a:effectLst/>
                <a:latin typeface="Arial" panose="020B0604020202020204" pitchFamily="34" charset="0"/>
                <a:ea typeface="Symbol" panose="05050102010706020507" pitchFamily="18" charset="2"/>
                <a:cs typeface="Arial" panose="020B0604020202020204" pitchFamily="34" charset="0"/>
              </a:rPr>
              <a:t>the</a:t>
            </a:r>
            <a:r>
              <a:rPr lang="en-US" sz="1800" spc="19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ethical</a:t>
            </a:r>
            <a:r>
              <a:rPr lang="en-US" sz="1800" spc="20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considerations</a:t>
            </a:r>
            <a:r>
              <a:rPr lang="en-US" sz="1800" spc="20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in</a:t>
            </a:r>
            <a:r>
              <a:rPr lang="en-US" sz="1800" spc="19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social</a:t>
            </a:r>
            <a:r>
              <a:rPr lang="en-US" sz="1800" spc="20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research</a:t>
            </a:r>
            <a:r>
              <a:rPr lang="en-US" sz="1800" spc="19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and</a:t>
            </a:r>
            <a:r>
              <a:rPr lang="en-US" sz="1800" spc="19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develop</a:t>
            </a:r>
            <a:r>
              <a:rPr lang="en-US" sz="1800" spc="18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research</a:t>
            </a:r>
            <a:r>
              <a:rPr lang="en-US" sz="1800" spc="25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designs</a:t>
            </a:r>
            <a:r>
              <a:rPr lang="en-US" sz="1800" spc="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that meet </a:t>
            </a:r>
            <a:r>
              <a:rPr lang="en-US" sz="1800" dirty="0">
                <a:effectLst/>
                <a:latin typeface="Arial" panose="020B0604020202020204" pitchFamily="34" charset="0"/>
                <a:ea typeface="Symbol" panose="05050102010706020507" pitchFamily="18" charset="2"/>
                <a:cs typeface="Arial" panose="020B0604020202020204" pitchFamily="34" charset="0"/>
              </a:rPr>
              <a:t>a </a:t>
            </a:r>
            <a:r>
              <a:rPr lang="en-US" sz="1800" spc="-5" dirty="0">
                <a:effectLst/>
                <a:latin typeface="Arial" panose="020B0604020202020204" pitchFamily="34" charset="0"/>
                <a:ea typeface="Symbol" panose="05050102010706020507" pitchFamily="18" charset="2"/>
                <a:cs typeface="Arial" panose="020B0604020202020204" pitchFamily="34" charset="0"/>
              </a:rPr>
              <a:t>high</a:t>
            </a:r>
            <a:r>
              <a:rPr lang="en-US" sz="1800" spc="-1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standard</a:t>
            </a:r>
            <a:r>
              <a:rPr lang="en-US" sz="1800" dirty="0">
                <a:effectLst/>
                <a:latin typeface="Arial" panose="020B0604020202020204" pitchFamily="34" charset="0"/>
                <a:ea typeface="Symbol" panose="05050102010706020507" pitchFamily="18" charset="2"/>
                <a:cs typeface="Arial" panose="020B0604020202020204" pitchFamily="34" charset="0"/>
              </a:rPr>
              <a:t> </a:t>
            </a:r>
            <a:r>
              <a:rPr lang="en-US" sz="1800" spc="-10" dirty="0">
                <a:effectLst/>
                <a:latin typeface="Arial" panose="020B0604020202020204" pitchFamily="34" charset="0"/>
                <a:ea typeface="Symbol" panose="05050102010706020507" pitchFamily="18" charset="2"/>
                <a:cs typeface="Arial" panose="020B0604020202020204" pitchFamily="34" charset="0"/>
              </a:rPr>
              <a:t>of</a:t>
            </a:r>
            <a:r>
              <a:rPr lang="en-US" sz="1800" spc="1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ethical</a:t>
            </a:r>
            <a:r>
              <a:rPr lang="en-US" sz="180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practice;</a:t>
            </a:r>
            <a:endParaRPr lang="en-GB" sz="1800" dirty="0">
              <a:effectLst/>
              <a:latin typeface="Arial" panose="020B0604020202020204" pitchFamily="34" charset="0"/>
              <a:ea typeface="Symbol" panose="05050102010706020507" pitchFamily="18" charset="2"/>
              <a:cs typeface="Times New Roman" panose="02020603050405020304" pitchFamily="18" charset="0"/>
            </a:endParaRPr>
          </a:p>
          <a:p>
            <a:pPr marL="742950" lvl="1" indent="-285750">
              <a:lnSpc>
                <a:spcPts val="1335"/>
              </a:lnSpc>
              <a:buSzPts val="1100"/>
              <a:buFont typeface="Symbol" panose="05050102010706020507" pitchFamily="18" charset="2"/>
              <a:buChar char=""/>
              <a:tabLst>
                <a:tab pos="629920" algn="l"/>
              </a:tabLst>
            </a:pPr>
            <a:r>
              <a:rPr lang="en-US" sz="1800" spc="-5" dirty="0">
                <a:effectLst/>
                <a:latin typeface="Arial" panose="020B0604020202020204" pitchFamily="34" charset="0"/>
                <a:ea typeface="Symbol" panose="05050102010706020507" pitchFamily="18" charset="2"/>
                <a:cs typeface="Arial" panose="020B0604020202020204" pitchFamily="34" charset="0"/>
              </a:rPr>
              <a:t>critically</a:t>
            </a:r>
            <a:r>
              <a:rPr lang="en-US" sz="1800" spc="5" dirty="0">
                <a:effectLst/>
                <a:latin typeface="Arial" panose="020B0604020202020204" pitchFamily="34" charset="0"/>
                <a:ea typeface="Symbol" panose="05050102010706020507" pitchFamily="18" charset="2"/>
                <a:cs typeface="Arial" panose="020B0604020202020204" pitchFamily="34" charset="0"/>
              </a:rPr>
              <a:t> </a:t>
            </a:r>
            <a:r>
              <a:rPr lang="en-US" sz="1800" spc="-5" dirty="0" err="1">
                <a:effectLst/>
                <a:latin typeface="Arial" panose="020B0604020202020204" pitchFamily="34" charset="0"/>
                <a:ea typeface="Symbol" panose="05050102010706020507" pitchFamily="18" charset="2"/>
                <a:cs typeface="Arial" panose="020B0604020202020204" pitchFamily="34" charset="0"/>
              </a:rPr>
              <a:t>analyse</a:t>
            </a:r>
            <a:r>
              <a:rPr lang="en-US" sz="180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communications</a:t>
            </a:r>
            <a:r>
              <a:rPr lang="en-US" sz="1800" spc="5"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and</a:t>
            </a:r>
            <a:r>
              <a:rPr lang="en-US" sz="180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communicate</a:t>
            </a:r>
            <a:r>
              <a:rPr lang="en-US" sz="180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scholarship</a:t>
            </a:r>
            <a:r>
              <a:rPr lang="en-US" sz="1800" dirty="0">
                <a:effectLst/>
                <a:latin typeface="Arial" panose="020B0604020202020204" pitchFamily="34" charset="0"/>
                <a:ea typeface="Symbol" panose="05050102010706020507" pitchFamily="18" charset="2"/>
                <a:cs typeface="Arial" panose="020B0604020202020204" pitchFamily="34" charset="0"/>
              </a:rPr>
              <a:t> </a:t>
            </a:r>
            <a:r>
              <a:rPr lang="en-US" sz="1800" spc="-5" dirty="0">
                <a:effectLst/>
                <a:latin typeface="Arial" panose="020B0604020202020204" pitchFamily="34" charset="0"/>
                <a:ea typeface="Symbol" panose="05050102010706020507" pitchFamily="18" charset="2"/>
                <a:cs typeface="Arial" panose="020B0604020202020204" pitchFamily="34" charset="0"/>
              </a:rPr>
              <a:t>effectively.</a:t>
            </a:r>
            <a:endParaRPr lang="en-GB" sz="1800" dirty="0">
              <a:effectLst/>
              <a:latin typeface="Arial" panose="020B0604020202020204" pitchFamily="34" charset="0"/>
              <a:ea typeface="Symbol" panose="05050102010706020507" pitchFamily="18" charset="2"/>
              <a:cs typeface="Times New Roman" panose="02020603050405020304" pitchFamily="18" charset="0"/>
            </a:endParaRPr>
          </a:p>
        </p:txBody>
      </p:sp>
      <p:sp>
        <p:nvSpPr>
          <p:cNvPr id="122" name="Shape 122"/>
          <p:cNvSpPr/>
          <p:nvPr/>
        </p:nvSpPr>
        <p:spPr>
          <a:xfrm>
            <a:off x="395535" y="1844823"/>
            <a:ext cx="4032450" cy="3904998"/>
          </a:xfrm>
          <a:prstGeom prst="rect">
            <a:avLst/>
          </a:prstGeom>
          <a:ln w="12700">
            <a:miter lim="400000"/>
          </a:ln>
          <a:extLst>
            <a:ext uri="{C572A759-6A51-4108-AA02-DFA0A04FC94B}">
              <ma14:wrappingTextBoxFlag xmlns:ma14="http://schemas.microsoft.com/office/mac/drawingml/2011/main" xmlns="" val="1"/>
            </a:ext>
          </a:extLst>
        </p:spPr>
        <p:txBody>
          <a:bodyPr lIns="45719" rIns="45719">
            <a:normAutofit/>
          </a:bodyPr>
          <a:lstStyle/>
          <a:p>
            <a:pPr>
              <a:lnSpc>
                <a:spcPct val="80000"/>
              </a:lnSpc>
              <a:spcBef>
                <a:spcPts val="300"/>
              </a:spcBef>
              <a:defRPr sz="1600" b="1"/>
            </a:pPr>
            <a:r>
              <a:rPr sz="2400" dirty="0"/>
              <a:t>Module Aim</a:t>
            </a:r>
            <a:endParaRPr lang="en-US" sz="2400" dirty="0"/>
          </a:p>
          <a:p>
            <a:pPr>
              <a:lnSpc>
                <a:spcPct val="80000"/>
              </a:lnSpc>
              <a:spcBef>
                <a:spcPts val="300"/>
              </a:spcBef>
              <a:defRPr sz="1600" b="1"/>
            </a:pPr>
            <a:endParaRPr sz="2900" dirty="0"/>
          </a:p>
          <a:p>
            <a:pPr marL="742950" marR="94615" lvl="1" indent="-285750">
              <a:lnSpc>
                <a:spcPct val="150000"/>
              </a:lnSpc>
              <a:spcAft>
                <a:spcPts val="0"/>
              </a:spcAft>
              <a:buSzPts val="1100"/>
              <a:buFont typeface="Symbol" panose="05050102010706020507" pitchFamily="18" charset="2"/>
              <a:buChar char=""/>
              <a:tabLst>
                <a:tab pos="629920" algn="l"/>
              </a:tabLst>
            </a:pPr>
            <a:r>
              <a:rPr lang="en-US" sz="2000" spc="-5" dirty="0">
                <a:effectLst/>
                <a:latin typeface="Arial" panose="020B0604020202020204" pitchFamily="34" charset="0"/>
                <a:ea typeface="Symbol" panose="05050102010706020507" pitchFamily="18" charset="2"/>
                <a:cs typeface="Times New Roman" panose="02020603050405020304" pitchFamily="18" charset="0"/>
              </a:rPr>
              <a:t>To</a:t>
            </a:r>
            <a:r>
              <a:rPr lang="en-US" sz="2000" spc="180" dirty="0">
                <a:effectLst/>
                <a:latin typeface="Arial" panose="020B0604020202020204" pitchFamily="34" charset="0"/>
                <a:ea typeface="Symbol" panose="05050102010706020507" pitchFamily="18" charset="2"/>
                <a:cs typeface="Times New Roman" panose="02020603050405020304" pitchFamily="18" charset="0"/>
              </a:rPr>
              <a:t> </a:t>
            </a:r>
            <a:r>
              <a:rPr lang="en-US" sz="2000" spc="-5" dirty="0">
                <a:effectLst/>
                <a:latin typeface="Arial" panose="020B0604020202020204" pitchFamily="34" charset="0"/>
                <a:ea typeface="Symbol" panose="05050102010706020507" pitchFamily="18" charset="2"/>
                <a:cs typeface="Times New Roman" panose="02020603050405020304" pitchFamily="18" charset="0"/>
              </a:rPr>
              <a:t>prepare</a:t>
            </a:r>
            <a:r>
              <a:rPr lang="en-US" sz="2000" spc="170" dirty="0">
                <a:effectLst/>
                <a:latin typeface="Arial" panose="020B0604020202020204" pitchFamily="34" charset="0"/>
                <a:ea typeface="Symbol" panose="05050102010706020507" pitchFamily="18" charset="2"/>
                <a:cs typeface="Times New Roman" panose="02020603050405020304" pitchFamily="18" charset="0"/>
              </a:rPr>
              <a:t> </a:t>
            </a:r>
            <a:r>
              <a:rPr lang="en-US" sz="2000" dirty="0">
                <a:effectLst/>
                <a:latin typeface="Arial" panose="020B0604020202020204" pitchFamily="34" charset="0"/>
                <a:ea typeface="Symbol" panose="05050102010706020507" pitchFamily="18" charset="2"/>
                <a:cs typeface="Times New Roman" panose="02020603050405020304" pitchFamily="18" charset="0"/>
              </a:rPr>
              <a:t>the</a:t>
            </a:r>
            <a:r>
              <a:rPr lang="en-US" sz="2000" spc="180" dirty="0">
                <a:effectLst/>
                <a:latin typeface="Arial" panose="020B0604020202020204" pitchFamily="34" charset="0"/>
                <a:ea typeface="Symbol" panose="05050102010706020507" pitchFamily="18" charset="2"/>
                <a:cs typeface="Times New Roman" panose="02020603050405020304" pitchFamily="18" charset="0"/>
              </a:rPr>
              <a:t> </a:t>
            </a:r>
            <a:r>
              <a:rPr lang="en-US" sz="2000" spc="-5" dirty="0">
                <a:effectLst/>
                <a:latin typeface="Arial" panose="020B0604020202020204" pitchFamily="34" charset="0"/>
                <a:ea typeface="Symbol" panose="05050102010706020507" pitchFamily="18" charset="2"/>
                <a:cs typeface="Times New Roman" panose="02020603050405020304" pitchFamily="18" charset="0"/>
              </a:rPr>
              <a:t>student</a:t>
            </a:r>
            <a:r>
              <a:rPr lang="en-US" sz="2000" spc="165" dirty="0">
                <a:effectLst/>
                <a:latin typeface="Arial" panose="020B0604020202020204" pitchFamily="34" charset="0"/>
                <a:ea typeface="Symbol" panose="05050102010706020507" pitchFamily="18" charset="2"/>
                <a:cs typeface="Times New Roman" panose="02020603050405020304" pitchFamily="18" charset="0"/>
              </a:rPr>
              <a:t> </a:t>
            </a:r>
            <a:r>
              <a:rPr lang="en-US" sz="2000" dirty="0">
                <a:effectLst/>
                <a:latin typeface="Arial" panose="020B0604020202020204" pitchFamily="34" charset="0"/>
                <a:ea typeface="Symbol" panose="05050102010706020507" pitchFamily="18" charset="2"/>
                <a:cs typeface="Times New Roman" panose="02020603050405020304" pitchFamily="18" charset="0"/>
              </a:rPr>
              <a:t>to</a:t>
            </a:r>
            <a:r>
              <a:rPr lang="en-US" sz="2000" spc="180" dirty="0">
                <a:effectLst/>
                <a:latin typeface="Arial" panose="020B0604020202020204" pitchFamily="34" charset="0"/>
                <a:ea typeface="Symbol" panose="05050102010706020507" pitchFamily="18" charset="2"/>
                <a:cs typeface="Times New Roman" panose="02020603050405020304" pitchFamily="18" charset="0"/>
              </a:rPr>
              <a:t> </a:t>
            </a:r>
            <a:r>
              <a:rPr lang="en-US" sz="2000" spc="-5" dirty="0">
                <a:effectLst/>
                <a:latin typeface="Arial" panose="020B0604020202020204" pitchFamily="34" charset="0"/>
                <a:ea typeface="Symbol" panose="05050102010706020507" pitchFamily="18" charset="2"/>
                <a:cs typeface="Times New Roman" panose="02020603050405020304" pitchFamily="18" charset="0"/>
              </a:rPr>
              <a:t>integrate</a:t>
            </a:r>
            <a:r>
              <a:rPr lang="en-US" sz="2000" spc="170" dirty="0">
                <a:effectLst/>
                <a:latin typeface="Arial" panose="020B0604020202020204" pitchFamily="34" charset="0"/>
                <a:ea typeface="Symbol" panose="05050102010706020507" pitchFamily="18" charset="2"/>
                <a:cs typeface="Times New Roman" panose="02020603050405020304" pitchFamily="18" charset="0"/>
              </a:rPr>
              <a:t> </a:t>
            </a:r>
            <a:r>
              <a:rPr lang="en-US" sz="2000" spc="-5" dirty="0">
                <a:effectLst/>
                <a:latin typeface="Arial" panose="020B0604020202020204" pitchFamily="34" charset="0"/>
                <a:ea typeface="Symbol" panose="05050102010706020507" pitchFamily="18" charset="2"/>
                <a:cs typeface="Times New Roman" panose="02020603050405020304" pitchFamily="18" charset="0"/>
              </a:rPr>
              <a:t>academic</a:t>
            </a:r>
            <a:r>
              <a:rPr lang="en-US" sz="2000" spc="190" dirty="0">
                <a:effectLst/>
                <a:latin typeface="Arial" panose="020B0604020202020204" pitchFamily="34" charset="0"/>
                <a:ea typeface="Symbol" panose="05050102010706020507" pitchFamily="18" charset="2"/>
                <a:cs typeface="Times New Roman" panose="02020603050405020304" pitchFamily="18" charset="0"/>
              </a:rPr>
              <a:t> </a:t>
            </a:r>
            <a:r>
              <a:rPr lang="en-US" sz="2000" spc="-5" dirty="0">
                <a:effectLst/>
                <a:latin typeface="Arial" panose="020B0604020202020204" pitchFamily="34" charset="0"/>
                <a:ea typeface="Symbol" panose="05050102010706020507" pitchFamily="18" charset="2"/>
                <a:cs typeface="Times New Roman" panose="02020603050405020304" pitchFamily="18" charset="0"/>
              </a:rPr>
              <a:t>research,</a:t>
            </a:r>
            <a:r>
              <a:rPr lang="en-US" sz="2000" spc="175" dirty="0">
                <a:effectLst/>
                <a:latin typeface="Arial" panose="020B0604020202020204" pitchFamily="34" charset="0"/>
                <a:ea typeface="Symbol" panose="05050102010706020507" pitchFamily="18" charset="2"/>
                <a:cs typeface="Times New Roman" panose="02020603050405020304" pitchFamily="18" charset="0"/>
              </a:rPr>
              <a:t> </a:t>
            </a:r>
            <a:r>
              <a:rPr lang="en-US" sz="2000" spc="-5" dirty="0">
                <a:effectLst/>
                <a:latin typeface="Arial" panose="020B0604020202020204" pitchFamily="34" charset="0"/>
                <a:ea typeface="Symbol" panose="05050102010706020507" pitchFamily="18" charset="2"/>
                <a:cs typeface="Times New Roman" panose="02020603050405020304" pitchFamily="18" charset="0"/>
              </a:rPr>
              <a:t>scholarly</a:t>
            </a:r>
            <a:r>
              <a:rPr lang="en-US" sz="2000" spc="170" dirty="0">
                <a:effectLst/>
                <a:latin typeface="Arial" panose="020B0604020202020204" pitchFamily="34" charset="0"/>
                <a:ea typeface="Symbol" panose="05050102010706020507" pitchFamily="18" charset="2"/>
                <a:cs typeface="Times New Roman" panose="02020603050405020304" pitchFamily="18" charset="0"/>
              </a:rPr>
              <a:t> </a:t>
            </a:r>
            <a:r>
              <a:rPr lang="en-US" sz="2000" spc="-5" dirty="0">
                <a:effectLst/>
                <a:latin typeface="Arial" panose="020B0604020202020204" pitchFamily="34" charset="0"/>
                <a:ea typeface="Symbol" panose="05050102010706020507" pitchFamily="18" charset="2"/>
                <a:cs typeface="Times New Roman" panose="02020603050405020304" pitchFamily="18" charset="0"/>
              </a:rPr>
              <a:t>discussion</a:t>
            </a:r>
            <a:r>
              <a:rPr lang="en-US" sz="2000" spc="180" dirty="0">
                <a:effectLst/>
                <a:latin typeface="Arial" panose="020B0604020202020204" pitchFamily="34" charset="0"/>
                <a:ea typeface="Symbol" panose="05050102010706020507" pitchFamily="18" charset="2"/>
                <a:cs typeface="Times New Roman" panose="02020603050405020304" pitchFamily="18" charset="0"/>
              </a:rPr>
              <a:t> </a:t>
            </a:r>
            <a:r>
              <a:rPr lang="en-US" sz="2000" spc="-5" dirty="0">
                <a:effectLst/>
                <a:latin typeface="Arial" panose="020B0604020202020204" pitchFamily="34" charset="0"/>
                <a:ea typeface="Symbol" panose="05050102010706020507" pitchFamily="18" charset="2"/>
                <a:cs typeface="Times New Roman" panose="02020603050405020304" pitchFamily="18" charset="0"/>
              </a:rPr>
              <a:t>and</a:t>
            </a:r>
            <a:r>
              <a:rPr lang="en-US" sz="2000" spc="215" dirty="0">
                <a:effectLst/>
                <a:latin typeface="Arial" panose="020B0604020202020204" pitchFamily="34" charset="0"/>
                <a:ea typeface="Symbol" panose="05050102010706020507" pitchFamily="18" charset="2"/>
                <a:cs typeface="Times New Roman" panose="02020603050405020304" pitchFamily="18" charset="0"/>
              </a:rPr>
              <a:t> </a:t>
            </a:r>
            <a:r>
              <a:rPr lang="en-US" sz="2000" spc="-5" dirty="0">
                <a:effectLst/>
                <a:latin typeface="Arial" panose="020B0604020202020204" pitchFamily="34" charset="0"/>
                <a:ea typeface="Symbol" panose="05050102010706020507" pitchFamily="18" charset="2"/>
                <a:cs typeface="Times New Roman" panose="02020603050405020304" pitchFamily="18" charset="0"/>
              </a:rPr>
              <a:t>professional</a:t>
            </a:r>
            <a:r>
              <a:rPr lang="en-US" sz="2000" dirty="0">
                <a:effectLst/>
                <a:latin typeface="Arial" panose="020B0604020202020204" pitchFamily="34" charset="0"/>
                <a:ea typeface="Symbol" panose="05050102010706020507" pitchFamily="18" charset="2"/>
                <a:cs typeface="Times New Roman" panose="02020603050405020304" pitchFamily="18" charset="0"/>
              </a:rPr>
              <a:t> </a:t>
            </a:r>
            <a:r>
              <a:rPr lang="en-US" sz="2000" spc="-5" dirty="0">
                <a:effectLst/>
                <a:latin typeface="Arial" panose="020B0604020202020204" pitchFamily="34" charset="0"/>
                <a:ea typeface="Symbol" panose="05050102010706020507" pitchFamily="18" charset="2"/>
                <a:cs typeface="Times New Roman" panose="02020603050405020304" pitchFamily="18" charset="0"/>
              </a:rPr>
              <a:t>practice</a:t>
            </a:r>
            <a:endParaRPr lang="en-GB" sz="2000" dirty="0">
              <a:effectLst/>
              <a:latin typeface="Arial" panose="020B0604020202020204" pitchFamily="34" charset="0"/>
              <a:ea typeface="Symbol" panose="05050102010706020507" pitchFamily="18" charset="2"/>
              <a:cs typeface="Times New Roman" panose="02020603050405020304" pitchFamily="18" charset="0"/>
            </a:endParaRPr>
          </a:p>
        </p:txBody>
      </p:sp>
      <p:sp>
        <p:nvSpPr>
          <p:cNvPr id="123" name="Shape 123"/>
          <p:cNvSpPr>
            <a:spLocks noGrp="1"/>
          </p:cNvSpPr>
          <p:nvPr>
            <p:ph type="sldNum" sz="quarter" idx="2"/>
          </p:nvPr>
        </p:nvSpPr>
        <p:spPr>
          <a:xfrm>
            <a:off x="8502739" y="6404292"/>
            <a:ext cx="184061"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rPr/>
              <a:t>3</a:t>
            </a:fld>
            <a:endParaRPr/>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Shape 125"/>
          <p:cNvSpPr>
            <a:spLocks noGrp="1"/>
          </p:cNvSpPr>
          <p:nvPr>
            <p:ph type="title"/>
          </p:nvPr>
        </p:nvSpPr>
        <p:spPr>
          <a:xfrm>
            <a:off x="457200" y="48933"/>
            <a:ext cx="8229600" cy="642646"/>
          </a:xfrm>
          <a:prstGeom prst="rect">
            <a:avLst/>
          </a:prstGeom>
        </p:spPr>
        <p:txBody>
          <a:bodyPr>
            <a:normAutofit fontScale="90000"/>
          </a:bodyPr>
          <a:lstStyle/>
          <a:p>
            <a:r>
              <a:rPr dirty="0"/>
              <a:t>Readings</a:t>
            </a:r>
          </a:p>
        </p:txBody>
      </p:sp>
      <p:sp>
        <p:nvSpPr>
          <p:cNvPr id="129" name="Shape 129"/>
          <p:cNvSpPr>
            <a:spLocks noGrp="1"/>
          </p:cNvSpPr>
          <p:nvPr>
            <p:ph type="sldNum" sz="quarter" idx="2"/>
          </p:nvPr>
        </p:nvSpPr>
        <p:spPr>
          <a:xfrm>
            <a:off x="8502739" y="6404292"/>
            <a:ext cx="184061"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rPr/>
              <a:t>4</a:t>
            </a:fld>
            <a:endParaRPr/>
          </a:p>
        </p:txBody>
      </p:sp>
      <p:graphicFrame>
        <p:nvGraphicFramePr>
          <p:cNvPr id="4" name="Table 3">
            <a:extLst>
              <a:ext uri="{FF2B5EF4-FFF2-40B4-BE49-F238E27FC236}">
                <a16:creationId xmlns:a16="http://schemas.microsoft.com/office/drawing/2014/main" id="{0D592C4F-8D92-E1EE-57CA-D7B479DA1843}"/>
              </a:ext>
            </a:extLst>
          </p:cNvPr>
          <p:cNvGraphicFramePr>
            <a:graphicFrameLocks noGrp="1"/>
          </p:cNvGraphicFramePr>
          <p:nvPr>
            <p:extLst>
              <p:ext uri="{D42A27DB-BD31-4B8C-83A1-F6EECF244321}">
                <p14:modId xmlns:p14="http://schemas.microsoft.com/office/powerpoint/2010/main" val="137533838"/>
              </p:ext>
            </p:extLst>
          </p:nvPr>
        </p:nvGraphicFramePr>
        <p:xfrm>
          <a:off x="225706" y="691569"/>
          <a:ext cx="8027043" cy="6027016"/>
        </p:xfrm>
        <a:graphic>
          <a:graphicData uri="http://schemas.openxmlformats.org/drawingml/2006/table">
            <a:tbl>
              <a:tblPr firstRow="1" firstCol="1" lastRow="1" lastCol="1" bandRow="1" bandCol="1">
                <a:tableStyleId>{5940675A-B579-460E-94D1-54222C63F5DA}</a:tableStyleId>
              </a:tblPr>
              <a:tblGrid>
                <a:gridCol w="1519348">
                  <a:extLst>
                    <a:ext uri="{9D8B030D-6E8A-4147-A177-3AD203B41FA5}">
                      <a16:colId xmlns:a16="http://schemas.microsoft.com/office/drawing/2014/main" val="4293786246"/>
                    </a:ext>
                  </a:extLst>
                </a:gridCol>
                <a:gridCol w="5385882">
                  <a:extLst>
                    <a:ext uri="{9D8B030D-6E8A-4147-A177-3AD203B41FA5}">
                      <a16:colId xmlns:a16="http://schemas.microsoft.com/office/drawing/2014/main" val="808839733"/>
                    </a:ext>
                  </a:extLst>
                </a:gridCol>
                <a:gridCol w="1121813">
                  <a:extLst>
                    <a:ext uri="{9D8B030D-6E8A-4147-A177-3AD203B41FA5}">
                      <a16:colId xmlns:a16="http://schemas.microsoft.com/office/drawing/2014/main" val="2555891153"/>
                    </a:ext>
                  </a:extLst>
                </a:gridCol>
              </a:tblGrid>
              <a:tr h="256624">
                <a:tc>
                  <a:txBody>
                    <a:bodyPr/>
                    <a:lstStyle/>
                    <a:p>
                      <a:pPr marL="64770" algn="ctr">
                        <a:lnSpc>
                          <a:spcPts val="1255"/>
                        </a:lnSpc>
                        <a:spcBef>
                          <a:spcPts val="5"/>
                        </a:spcBef>
                        <a:spcAft>
                          <a:spcPts val="0"/>
                        </a:spcAft>
                      </a:pPr>
                      <a:r>
                        <a:rPr lang="en-US" sz="1600" b="1" spc="-5">
                          <a:effectLst/>
                        </a:rPr>
                        <a:t>Module</a:t>
                      </a:r>
                      <a:r>
                        <a:rPr lang="en-US" sz="1600" b="1" spc="-10">
                          <a:effectLst/>
                        </a:rPr>
                        <a:t> </a:t>
                      </a:r>
                      <a:r>
                        <a:rPr lang="en-US" sz="1600" b="1" spc="-5">
                          <a:effectLst/>
                        </a:rPr>
                        <a:t>Code</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gridSpan="2">
                  <a:txBody>
                    <a:bodyPr/>
                    <a:lstStyle/>
                    <a:p>
                      <a:pPr marL="64770" algn="ctr">
                        <a:lnSpc>
                          <a:spcPts val="1255"/>
                        </a:lnSpc>
                        <a:spcBef>
                          <a:spcPts val="5"/>
                        </a:spcBef>
                        <a:spcAft>
                          <a:spcPts val="0"/>
                        </a:spcAft>
                      </a:pPr>
                      <a:r>
                        <a:rPr lang="en-US" sz="1600" b="1" spc="-5" dirty="0">
                          <a:effectLst/>
                        </a:rPr>
                        <a:t>BMPF7100</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extLst>
                  <a:ext uri="{0D108BD9-81ED-4DB2-BD59-A6C34878D82A}">
                    <a16:rowId xmlns:a16="http://schemas.microsoft.com/office/drawing/2014/main" val="1940643486"/>
                  </a:ext>
                </a:extLst>
              </a:tr>
              <a:tr h="256624">
                <a:tc>
                  <a:txBody>
                    <a:bodyPr/>
                    <a:lstStyle/>
                    <a:p>
                      <a:pPr marL="64770" algn="ctr">
                        <a:lnSpc>
                          <a:spcPts val="1260"/>
                        </a:lnSpc>
                      </a:pPr>
                      <a:r>
                        <a:rPr lang="en-US" sz="1600" b="1" spc="-5">
                          <a:effectLst/>
                        </a:rPr>
                        <a:t>Module</a:t>
                      </a:r>
                      <a:r>
                        <a:rPr lang="en-US" sz="1600" b="1" spc="-20">
                          <a:effectLst/>
                        </a:rPr>
                        <a:t> </a:t>
                      </a:r>
                      <a:r>
                        <a:rPr lang="en-US" sz="1600" b="1">
                          <a:effectLst/>
                        </a:rPr>
                        <a:t>Title</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gridSpan="2">
                  <a:txBody>
                    <a:bodyPr/>
                    <a:lstStyle/>
                    <a:p>
                      <a:pPr marL="64770" algn="ctr">
                        <a:lnSpc>
                          <a:spcPts val="1260"/>
                        </a:lnSpc>
                      </a:pPr>
                      <a:r>
                        <a:rPr lang="en-US" sz="1600" b="1" spc="-5" dirty="0">
                          <a:effectLst/>
                        </a:rPr>
                        <a:t>Approaches</a:t>
                      </a:r>
                      <a:r>
                        <a:rPr lang="en-US" sz="1600" b="1" spc="-10" dirty="0">
                          <a:effectLst/>
                        </a:rPr>
                        <a:t> </a:t>
                      </a:r>
                      <a:r>
                        <a:rPr lang="en-US" sz="1600" b="1" dirty="0">
                          <a:effectLst/>
                        </a:rPr>
                        <a:t>to</a:t>
                      </a:r>
                      <a:r>
                        <a:rPr lang="en-US" sz="1600" b="1" spc="-10" dirty="0">
                          <a:effectLst/>
                        </a:rPr>
                        <a:t> </a:t>
                      </a:r>
                      <a:r>
                        <a:rPr lang="en-US" sz="1600" b="1" spc="-5" dirty="0">
                          <a:effectLst/>
                        </a:rPr>
                        <a:t>Research</a:t>
                      </a:r>
                      <a:r>
                        <a:rPr lang="en-US" sz="1600" b="1" dirty="0">
                          <a:effectLst/>
                        </a:rPr>
                        <a:t> </a:t>
                      </a:r>
                      <a:r>
                        <a:rPr lang="en-US" sz="1600" b="1" spc="-5" dirty="0">
                          <a:effectLst/>
                        </a:rPr>
                        <a:t>and</a:t>
                      </a:r>
                      <a:r>
                        <a:rPr lang="en-US" sz="1600" b="1" spc="-10" dirty="0">
                          <a:effectLst/>
                        </a:rPr>
                        <a:t> </a:t>
                      </a:r>
                      <a:r>
                        <a:rPr lang="en-US" sz="1600" b="1" spc="-5" dirty="0">
                          <a:effectLst/>
                        </a:rPr>
                        <a:t>Academic</a:t>
                      </a:r>
                      <a:r>
                        <a:rPr lang="en-US" sz="1600" b="1" spc="-10" dirty="0">
                          <a:effectLst/>
                        </a:rPr>
                        <a:t> </a:t>
                      </a:r>
                      <a:r>
                        <a:rPr lang="en-US" sz="1600" b="1" spc="-5" dirty="0">
                          <a:effectLst/>
                        </a:rPr>
                        <a:t>Communication</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extLst>
                  <a:ext uri="{0D108BD9-81ED-4DB2-BD59-A6C34878D82A}">
                    <a16:rowId xmlns:a16="http://schemas.microsoft.com/office/drawing/2014/main" val="1853111650"/>
                  </a:ext>
                </a:extLst>
              </a:tr>
              <a:tr h="254680">
                <a:tc>
                  <a:txBody>
                    <a:bodyPr/>
                    <a:lstStyle/>
                    <a:p>
                      <a:pPr marL="64770" algn="ctr">
                        <a:lnSpc>
                          <a:spcPts val="1250"/>
                        </a:lnSpc>
                      </a:pPr>
                      <a:r>
                        <a:rPr lang="en-US" sz="1600" b="1" spc="-5">
                          <a:effectLst/>
                        </a:rPr>
                        <a:t>Classification</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64770" algn="ctr">
                        <a:lnSpc>
                          <a:spcPts val="1250"/>
                        </a:lnSpc>
                      </a:pPr>
                      <a:r>
                        <a:rPr lang="en-US" sz="1600" b="1" spc="-5">
                          <a:effectLst/>
                        </a:rPr>
                        <a:t>Reading</a:t>
                      </a:r>
                      <a:r>
                        <a:rPr lang="en-US" sz="1600" b="1">
                          <a:effectLst/>
                        </a:rPr>
                        <a:t> </a:t>
                      </a:r>
                      <a:r>
                        <a:rPr lang="en-US" sz="1600" b="1" spc="-5">
                          <a:effectLst/>
                        </a:rPr>
                        <a:t>List</a:t>
                      </a:r>
                      <a:r>
                        <a:rPr lang="en-US" sz="1600" b="1" spc="10">
                          <a:effectLst/>
                        </a:rPr>
                        <a:t> </a:t>
                      </a:r>
                      <a:r>
                        <a:rPr lang="en-US" sz="1600" b="1" spc="-5">
                          <a:effectLst/>
                        </a:rPr>
                        <a:t>entry</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64770" algn="ctr">
                        <a:lnSpc>
                          <a:spcPts val="1250"/>
                        </a:lnSpc>
                      </a:pPr>
                      <a:r>
                        <a:rPr lang="en-US" sz="1600" b="1" spc="-5" dirty="0">
                          <a:effectLst/>
                        </a:rPr>
                        <a:t>Electronic*</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915261230"/>
                  </a:ext>
                </a:extLst>
              </a:tr>
              <a:tr h="662384">
                <a:tc>
                  <a:txBody>
                    <a:bodyPr/>
                    <a:lstStyle/>
                    <a:p>
                      <a:pPr marL="64770" algn="ctr">
                        <a:lnSpc>
                          <a:spcPts val="1260"/>
                        </a:lnSpc>
                      </a:pPr>
                      <a:r>
                        <a:rPr lang="en-US" sz="1600" b="1" spc="-5" dirty="0">
                          <a:effectLst/>
                        </a:rPr>
                        <a:t>Essential</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64770" marR="61595" indent="-635" algn="ctr">
                        <a:spcAft>
                          <a:spcPts val="0"/>
                        </a:spcAft>
                      </a:pPr>
                      <a:r>
                        <a:rPr lang="en-US" sz="1600" b="1" spc="-5" dirty="0">
                          <a:effectLst/>
                        </a:rPr>
                        <a:t>Costley,</a:t>
                      </a:r>
                      <a:r>
                        <a:rPr lang="en-US" sz="1600" b="1" spc="190" dirty="0">
                          <a:effectLst/>
                        </a:rPr>
                        <a:t> </a:t>
                      </a:r>
                      <a:r>
                        <a:rPr lang="en-US" sz="1600" b="1" spc="-5" dirty="0">
                          <a:effectLst/>
                        </a:rPr>
                        <a:t>C.,</a:t>
                      </a:r>
                      <a:r>
                        <a:rPr lang="en-US" sz="1600" b="1" spc="190" dirty="0">
                          <a:effectLst/>
                        </a:rPr>
                        <a:t> </a:t>
                      </a:r>
                      <a:r>
                        <a:rPr lang="en-US" sz="1600" b="1" spc="-5" dirty="0">
                          <a:effectLst/>
                        </a:rPr>
                        <a:t>Elliott,</a:t>
                      </a:r>
                      <a:r>
                        <a:rPr lang="en-US" sz="1600" b="1" spc="175" dirty="0">
                          <a:effectLst/>
                        </a:rPr>
                        <a:t> </a:t>
                      </a:r>
                      <a:r>
                        <a:rPr lang="en-US" sz="1600" b="1" dirty="0">
                          <a:effectLst/>
                        </a:rPr>
                        <a:t>G.</a:t>
                      </a:r>
                      <a:r>
                        <a:rPr lang="en-US" sz="1600" b="1" spc="190" dirty="0">
                          <a:effectLst/>
                        </a:rPr>
                        <a:t> </a:t>
                      </a:r>
                      <a:r>
                        <a:rPr lang="en-US" sz="1600" b="1" spc="-10" dirty="0">
                          <a:effectLst/>
                        </a:rPr>
                        <a:t>and</a:t>
                      </a:r>
                      <a:r>
                        <a:rPr lang="en-US" sz="1600" b="1" spc="180" dirty="0">
                          <a:effectLst/>
                        </a:rPr>
                        <a:t> </a:t>
                      </a:r>
                      <a:r>
                        <a:rPr lang="en-US" sz="1600" b="1" spc="-5" dirty="0">
                          <a:effectLst/>
                        </a:rPr>
                        <a:t>Gibbs,</a:t>
                      </a:r>
                      <a:r>
                        <a:rPr lang="en-US" sz="1600" b="1" spc="190" dirty="0">
                          <a:effectLst/>
                        </a:rPr>
                        <a:t> </a:t>
                      </a:r>
                      <a:r>
                        <a:rPr lang="en-US" sz="1600" b="1" spc="-5" dirty="0">
                          <a:effectLst/>
                        </a:rPr>
                        <a:t>P.,</a:t>
                      </a:r>
                      <a:r>
                        <a:rPr lang="en-US" sz="1600" b="1" spc="180" dirty="0">
                          <a:effectLst/>
                        </a:rPr>
                        <a:t> </a:t>
                      </a:r>
                      <a:r>
                        <a:rPr lang="en-US" sz="1600" b="1" spc="-5" dirty="0">
                          <a:effectLst/>
                        </a:rPr>
                        <a:t>(2010)</a:t>
                      </a:r>
                      <a:r>
                        <a:rPr lang="en-US" sz="1600" b="1" spc="190" dirty="0">
                          <a:effectLst/>
                        </a:rPr>
                        <a:t> </a:t>
                      </a:r>
                      <a:r>
                        <a:rPr lang="en-US" sz="1600" b="1" spc="-10" dirty="0">
                          <a:effectLst/>
                        </a:rPr>
                        <a:t>Doing</a:t>
                      </a:r>
                      <a:r>
                        <a:rPr lang="en-US" sz="1600" b="1" spc="195" dirty="0">
                          <a:effectLst/>
                        </a:rPr>
                        <a:t> </a:t>
                      </a:r>
                      <a:r>
                        <a:rPr lang="en-US" sz="1600" b="1" spc="-5" dirty="0">
                          <a:effectLst/>
                        </a:rPr>
                        <a:t>Work</a:t>
                      </a:r>
                      <a:r>
                        <a:rPr lang="en-US" sz="1600" b="1" spc="235" dirty="0">
                          <a:effectLst/>
                        </a:rPr>
                        <a:t> </a:t>
                      </a:r>
                      <a:r>
                        <a:rPr lang="en-US" sz="1600" b="1" spc="-5" dirty="0">
                          <a:effectLst/>
                        </a:rPr>
                        <a:t>based</a:t>
                      </a:r>
                      <a:r>
                        <a:rPr lang="en-US" sz="1600" b="1" spc="50" dirty="0">
                          <a:effectLst/>
                        </a:rPr>
                        <a:t> </a:t>
                      </a:r>
                      <a:r>
                        <a:rPr lang="en-US" sz="1600" b="1" spc="-5" dirty="0">
                          <a:effectLst/>
                        </a:rPr>
                        <a:t>Research:</a:t>
                      </a:r>
                      <a:r>
                        <a:rPr lang="en-US" sz="1600" b="1" spc="45" dirty="0">
                          <a:effectLst/>
                        </a:rPr>
                        <a:t> </a:t>
                      </a:r>
                      <a:r>
                        <a:rPr lang="en-US" sz="1600" b="1" spc="-10" dirty="0">
                          <a:effectLst/>
                        </a:rPr>
                        <a:t>approaches</a:t>
                      </a:r>
                      <a:r>
                        <a:rPr lang="en-US" sz="1600" b="1" spc="40" dirty="0">
                          <a:effectLst/>
                        </a:rPr>
                        <a:t> </a:t>
                      </a:r>
                      <a:r>
                        <a:rPr lang="en-US" sz="1600" b="1" dirty="0">
                          <a:effectLst/>
                        </a:rPr>
                        <a:t>to</a:t>
                      </a:r>
                      <a:r>
                        <a:rPr lang="en-US" sz="1600" b="1" spc="40" dirty="0">
                          <a:effectLst/>
                        </a:rPr>
                        <a:t> </a:t>
                      </a:r>
                      <a:r>
                        <a:rPr lang="en-US" sz="1600" b="1" spc="-5" dirty="0">
                          <a:effectLst/>
                        </a:rPr>
                        <a:t>enquiry</a:t>
                      </a:r>
                      <a:r>
                        <a:rPr lang="en-US" sz="1600" b="1" spc="30" dirty="0">
                          <a:effectLst/>
                        </a:rPr>
                        <a:t> </a:t>
                      </a:r>
                      <a:r>
                        <a:rPr lang="en-US" sz="1600" b="1" dirty="0">
                          <a:effectLst/>
                        </a:rPr>
                        <a:t>for</a:t>
                      </a:r>
                      <a:r>
                        <a:rPr lang="en-US" sz="1600" b="1" spc="45" dirty="0">
                          <a:effectLst/>
                        </a:rPr>
                        <a:t> </a:t>
                      </a:r>
                      <a:r>
                        <a:rPr lang="en-US" sz="1600" b="1" spc="-5" dirty="0">
                          <a:effectLst/>
                        </a:rPr>
                        <a:t>insider-</a:t>
                      </a:r>
                      <a:r>
                        <a:rPr lang="en-US" sz="1600" b="1" spc="195" dirty="0">
                          <a:effectLst/>
                        </a:rPr>
                        <a:t> </a:t>
                      </a:r>
                      <a:r>
                        <a:rPr lang="en-US" sz="1600" b="1" spc="-5" dirty="0">
                          <a:effectLst/>
                        </a:rPr>
                        <a:t>researchers London: </a:t>
                      </a:r>
                      <a:r>
                        <a:rPr lang="en-US" sz="1600" b="1" spc="-10" dirty="0">
                          <a:effectLst/>
                        </a:rPr>
                        <a:t>Sage</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r>
                        <a:rPr lang="en-US" sz="1600" b="1" dirty="0">
                          <a:effectLst/>
                        </a:rPr>
                        <a:t> </a:t>
                      </a:r>
                      <a:endParaRPr lang="en-GB" sz="1600" b="1" dirty="0">
                        <a:effectLst/>
                      </a:endParaRPr>
                    </a:p>
                    <a:p>
                      <a:pPr algn="ctr"/>
                      <a:r>
                        <a:rPr lang="en-US" sz="1600" b="1" dirty="0">
                          <a:effectLst/>
                        </a:rPr>
                        <a:t> </a:t>
                      </a:r>
                      <a:endParaRPr lang="en-GB" sz="1600" b="1" dirty="0">
                        <a:effectLst/>
                      </a:endParaRPr>
                    </a:p>
                    <a:p>
                      <a:pPr algn="ctr"/>
                      <a:r>
                        <a:rPr lang="en-US" sz="1600" b="1" dirty="0">
                          <a:effectLst/>
                        </a:rPr>
                        <a:t> </a:t>
                      </a:r>
                      <a:endParaRPr lang="en-GB" sz="1600" b="1" dirty="0">
                        <a:effectLst/>
                      </a:endParaRPr>
                    </a:p>
                  </a:txBody>
                  <a:tcPr marL="0" marR="0" marT="0" marB="0"/>
                </a:tc>
                <a:extLst>
                  <a:ext uri="{0D108BD9-81ED-4DB2-BD59-A6C34878D82A}">
                    <a16:rowId xmlns:a16="http://schemas.microsoft.com/office/drawing/2014/main" val="1499532390"/>
                  </a:ext>
                </a:extLst>
              </a:tr>
              <a:tr h="441589">
                <a:tc>
                  <a:txBody>
                    <a:bodyPr/>
                    <a:lstStyle/>
                    <a:p>
                      <a:pPr marL="64770" algn="ctr">
                        <a:lnSpc>
                          <a:spcPts val="1260"/>
                        </a:lnSpc>
                      </a:pPr>
                      <a:r>
                        <a:rPr lang="en-US" sz="1600" b="1" spc="-5">
                          <a:effectLst/>
                        </a:rPr>
                        <a:t>Essential</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64770" marR="64135" indent="-635" algn="ctr">
                        <a:spcAft>
                          <a:spcPts val="0"/>
                        </a:spcAft>
                      </a:pPr>
                      <a:r>
                        <a:rPr lang="en-US" sz="1600" b="1" dirty="0" err="1">
                          <a:effectLst/>
                        </a:rPr>
                        <a:t>Grix</a:t>
                      </a:r>
                      <a:r>
                        <a:rPr lang="en-US" sz="1600" b="1" dirty="0">
                          <a:effectLst/>
                        </a:rPr>
                        <a:t>,</a:t>
                      </a:r>
                      <a:r>
                        <a:rPr lang="en-US" sz="1600" b="1" spc="70" dirty="0">
                          <a:effectLst/>
                        </a:rPr>
                        <a:t> </a:t>
                      </a:r>
                      <a:r>
                        <a:rPr lang="en-US" sz="1600" b="1" spc="-5" dirty="0">
                          <a:effectLst/>
                        </a:rPr>
                        <a:t>J.,</a:t>
                      </a:r>
                      <a:r>
                        <a:rPr lang="en-US" sz="1600" b="1" spc="70" dirty="0">
                          <a:effectLst/>
                        </a:rPr>
                        <a:t> </a:t>
                      </a:r>
                      <a:r>
                        <a:rPr lang="en-US" sz="1600" b="1" spc="-5" dirty="0">
                          <a:effectLst/>
                        </a:rPr>
                        <a:t>(2004)</a:t>
                      </a:r>
                      <a:r>
                        <a:rPr lang="en-US" sz="1600" b="1" spc="80" dirty="0">
                          <a:effectLst/>
                        </a:rPr>
                        <a:t> </a:t>
                      </a:r>
                      <a:r>
                        <a:rPr lang="en-US" sz="1600" b="1" spc="-5" dirty="0">
                          <a:effectLst/>
                        </a:rPr>
                        <a:t>The</a:t>
                      </a:r>
                      <a:r>
                        <a:rPr lang="en-US" sz="1600" b="1" spc="60" dirty="0">
                          <a:effectLst/>
                        </a:rPr>
                        <a:t> </a:t>
                      </a:r>
                      <a:r>
                        <a:rPr lang="en-US" sz="1600" b="1" spc="-5" dirty="0">
                          <a:effectLst/>
                        </a:rPr>
                        <a:t>Foundations</a:t>
                      </a:r>
                      <a:r>
                        <a:rPr lang="en-US" sz="1600" b="1" spc="75" dirty="0">
                          <a:effectLst/>
                        </a:rPr>
                        <a:t> </a:t>
                      </a:r>
                      <a:r>
                        <a:rPr lang="en-US" sz="1600" b="1" spc="-5" dirty="0">
                          <a:effectLst/>
                        </a:rPr>
                        <a:t>of</a:t>
                      </a:r>
                      <a:r>
                        <a:rPr lang="en-US" sz="1600" b="1" spc="70" dirty="0">
                          <a:effectLst/>
                        </a:rPr>
                        <a:t> </a:t>
                      </a:r>
                      <a:r>
                        <a:rPr lang="en-US" sz="1600" b="1" spc="-5" dirty="0">
                          <a:effectLst/>
                        </a:rPr>
                        <a:t>Research.</a:t>
                      </a:r>
                      <a:r>
                        <a:rPr lang="en-US" sz="1600" b="1" spc="80" dirty="0">
                          <a:effectLst/>
                        </a:rPr>
                        <a:t> </a:t>
                      </a:r>
                      <a:r>
                        <a:rPr lang="en-US" sz="1600" b="1" spc="-5" dirty="0" err="1">
                          <a:effectLst/>
                        </a:rPr>
                        <a:t>Houndmills</a:t>
                      </a:r>
                      <a:r>
                        <a:rPr lang="en-US" sz="1600" b="1" spc="-5" dirty="0">
                          <a:effectLst/>
                        </a:rPr>
                        <a:t>:</a:t>
                      </a:r>
                      <a:r>
                        <a:rPr lang="en-US" sz="1600" b="1" spc="135" dirty="0">
                          <a:effectLst/>
                        </a:rPr>
                        <a:t> </a:t>
                      </a:r>
                      <a:r>
                        <a:rPr lang="en-US" sz="1600" b="1" spc="-5" dirty="0">
                          <a:effectLst/>
                        </a:rPr>
                        <a:t>Palgrave</a:t>
                      </a:r>
                      <a:r>
                        <a:rPr lang="en-US" sz="1600" b="1" dirty="0">
                          <a:effectLst/>
                        </a:rPr>
                        <a:t> </a:t>
                      </a:r>
                      <a:r>
                        <a:rPr lang="en-US" sz="1600" b="1" spc="-5" dirty="0">
                          <a:effectLst/>
                        </a:rPr>
                        <a:t>Macmillan.</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r>
                        <a:rPr lang="en-US" sz="1600" b="1" dirty="0">
                          <a:effectLst/>
                        </a:rPr>
                        <a:t> </a:t>
                      </a:r>
                      <a:endParaRPr lang="en-GB" sz="1600" b="1" dirty="0">
                        <a:effectLst/>
                      </a:endParaRPr>
                    </a:p>
                    <a:p>
                      <a:pPr algn="ctr"/>
                      <a:r>
                        <a:rPr lang="en-US" sz="1600" b="1" dirty="0">
                          <a:effectLst/>
                        </a:rPr>
                        <a:t> </a:t>
                      </a:r>
                      <a:endParaRPr lang="en-GB" sz="1600" b="1" dirty="0">
                        <a:effectLst/>
                      </a:endParaRPr>
                    </a:p>
                  </a:txBody>
                  <a:tcPr marL="0" marR="0" marT="0" marB="0"/>
                </a:tc>
                <a:extLst>
                  <a:ext uri="{0D108BD9-81ED-4DB2-BD59-A6C34878D82A}">
                    <a16:rowId xmlns:a16="http://schemas.microsoft.com/office/drawing/2014/main" val="3297267855"/>
                  </a:ext>
                </a:extLst>
              </a:tr>
              <a:tr h="505472">
                <a:tc>
                  <a:txBody>
                    <a:bodyPr/>
                    <a:lstStyle/>
                    <a:p>
                      <a:pPr marL="64770" algn="ctr">
                        <a:lnSpc>
                          <a:spcPts val="1260"/>
                        </a:lnSpc>
                      </a:pPr>
                      <a:r>
                        <a:rPr lang="en-US" sz="1600" b="1" spc="-5" dirty="0">
                          <a:effectLst/>
                        </a:rPr>
                        <a:t>Further</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64770" marR="62865" algn="ctr">
                        <a:lnSpc>
                          <a:spcPts val="1260"/>
                        </a:lnSpc>
                        <a:spcBef>
                          <a:spcPts val="20"/>
                        </a:spcBef>
                        <a:spcAft>
                          <a:spcPts val="0"/>
                        </a:spcAft>
                      </a:pPr>
                      <a:r>
                        <a:rPr lang="en-US" sz="1600" b="1" spc="-5">
                          <a:effectLst/>
                        </a:rPr>
                        <a:t>Babbie,</a:t>
                      </a:r>
                      <a:r>
                        <a:rPr lang="en-US" sz="1600" b="1" spc="210">
                          <a:effectLst/>
                        </a:rPr>
                        <a:t> </a:t>
                      </a:r>
                      <a:r>
                        <a:rPr lang="en-US" sz="1600" b="1">
                          <a:effectLst/>
                        </a:rPr>
                        <a:t>E.,</a:t>
                      </a:r>
                      <a:r>
                        <a:rPr lang="en-US" sz="1600" b="1" spc="200">
                          <a:effectLst/>
                        </a:rPr>
                        <a:t> </a:t>
                      </a:r>
                      <a:r>
                        <a:rPr lang="en-US" sz="1600" b="1" spc="-5">
                          <a:effectLst/>
                        </a:rPr>
                        <a:t>(2013)</a:t>
                      </a:r>
                      <a:r>
                        <a:rPr lang="en-US" sz="1600" b="1" spc="210">
                          <a:effectLst/>
                        </a:rPr>
                        <a:t> </a:t>
                      </a:r>
                      <a:r>
                        <a:rPr lang="en-US" sz="1600" b="1" spc="-5">
                          <a:effectLst/>
                        </a:rPr>
                        <a:t>The</a:t>
                      </a:r>
                      <a:r>
                        <a:rPr lang="en-US" sz="1600" b="1" spc="180">
                          <a:effectLst/>
                        </a:rPr>
                        <a:t> </a:t>
                      </a:r>
                      <a:r>
                        <a:rPr lang="en-US" sz="1600" b="1" spc="-5">
                          <a:effectLst/>
                        </a:rPr>
                        <a:t>Practice</a:t>
                      </a:r>
                      <a:r>
                        <a:rPr lang="en-US" sz="1600" b="1" spc="205">
                          <a:effectLst/>
                        </a:rPr>
                        <a:t> </a:t>
                      </a:r>
                      <a:r>
                        <a:rPr lang="en-US" sz="1600" b="1" spc="-10">
                          <a:effectLst/>
                        </a:rPr>
                        <a:t>of</a:t>
                      </a:r>
                      <a:r>
                        <a:rPr lang="en-US" sz="1600" b="1" spc="210">
                          <a:effectLst/>
                        </a:rPr>
                        <a:t> </a:t>
                      </a:r>
                      <a:r>
                        <a:rPr lang="en-US" sz="1600" b="1" spc="-5">
                          <a:effectLst/>
                        </a:rPr>
                        <a:t>Social</a:t>
                      </a:r>
                      <a:r>
                        <a:rPr lang="en-US" sz="1600" b="1" spc="200">
                          <a:effectLst/>
                        </a:rPr>
                        <a:t> </a:t>
                      </a:r>
                      <a:r>
                        <a:rPr lang="en-US" sz="1600" b="1" spc="-5">
                          <a:effectLst/>
                        </a:rPr>
                        <a:t>Research,</a:t>
                      </a:r>
                      <a:r>
                        <a:rPr lang="en-US" sz="1600" b="1" spc="200">
                          <a:effectLst/>
                        </a:rPr>
                        <a:t> </a:t>
                      </a:r>
                      <a:r>
                        <a:rPr lang="en-US" sz="1600" b="1" spc="-5">
                          <a:effectLst/>
                        </a:rPr>
                        <a:t>13th</a:t>
                      </a:r>
                      <a:r>
                        <a:rPr lang="en-US" sz="1600" b="1" spc="145">
                          <a:effectLst/>
                        </a:rPr>
                        <a:t> </a:t>
                      </a:r>
                      <a:r>
                        <a:rPr lang="en-US" sz="1600" b="1" spc="-5">
                          <a:effectLst/>
                        </a:rPr>
                        <a:t>edition.</a:t>
                      </a:r>
                      <a:r>
                        <a:rPr lang="en-US" sz="1600" b="1" spc="10">
                          <a:effectLst/>
                        </a:rPr>
                        <a:t> </a:t>
                      </a:r>
                      <a:r>
                        <a:rPr lang="en-US" sz="1600" b="1" spc="-5">
                          <a:effectLst/>
                        </a:rPr>
                        <a:t>Wadsworth:</a:t>
                      </a:r>
                      <a:r>
                        <a:rPr lang="en-US" sz="1600" b="1" spc="10">
                          <a:effectLst/>
                        </a:rPr>
                        <a:t> </a:t>
                      </a:r>
                      <a:r>
                        <a:rPr lang="en-US" sz="1600" b="1" spc="-10">
                          <a:effectLst/>
                        </a:rPr>
                        <a:t>Cengage</a:t>
                      </a:r>
                      <a:r>
                        <a:rPr lang="en-US" sz="1600" b="1">
                          <a:effectLst/>
                        </a:rPr>
                        <a:t> </a:t>
                      </a:r>
                      <a:r>
                        <a:rPr lang="en-US" sz="1600" b="1" spc="-5">
                          <a:effectLst/>
                        </a:rPr>
                        <a:t>Learning.</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endParaRPr lang="en-GB" sz="1600" b="1" dirty="0">
                        <a:effectLst/>
                      </a:endParaRPr>
                    </a:p>
                  </a:txBody>
                  <a:tcPr marL="0" marR="0" marT="0" marB="0"/>
                </a:tc>
                <a:extLst>
                  <a:ext uri="{0D108BD9-81ED-4DB2-BD59-A6C34878D82A}">
                    <a16:rowId xmlns:a16="http://schemas.microsoft.com/office/drawing/2014/main" val="3426581304"/>
                  </a:ext>
                </a:extLst>
              </a:tr>
              <a:tr h="513248">
                <a:tc>
                  <a:txBody>
                    <a:bodyPr/>
                    <a:lstStyle/>
                    <a:p>
                      <a:pPr marL="64770" algn="ctr">
                        <a:lnSpc>
                          <a:spcPts val="1260"/>
                        </a:lnSpc>
                      </a:pPr>
                      <a:r>
                        <a:rPr lang="en-US" sz="1600" b="1" spc="-5">
                          <a:effectLst/>
                        </a:rPr>
                        <a:t>Further</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64770" marR="61595" algn="ctr">
                        <a:spcAft>
                          <a:spcPts val="0"/>
                        </a:spcAft>
                      </a:pPr>
                      <a:r>
                        <a:rPr lang="en-US" sz="1600" b="1" spc="-5">
                          <a:effectLst/>
                        </a:rPr>
                        <a:t>Blaxter,</a:t>
                      </a:r>
                      <a:r>
                        <a:rPr lang="en-US" sz="1600" b="1">
                          <a:effectLst/>
                        </a:rPr>
                        <a:t> </a:t>
                      </a:r>
                      <a:r>
                        <a:rPr lang="en-US" sz="1600" b="1" spc="100">
                          <a:effectLst/>
                        </a:rPr>
                        <a:t> </a:t>
                      </a:r>
                      <a:r>
                        <a:rPr lang="en-US" sz="1600" b="1" spc="-5">
                          <a:effectLst/>
                        </a:rPr>
                        <a:t>L.,</a:t>
                      </a:r>
                      <a:r>
                        <a:rPr lang="en-US" sz="1600" b="1">
                          <a:effectLst/>
                        </a:rPr>
                        <a:t> </a:t>
                      </a:r>
                      <a:r>
                        <a:rPr lang="en-US" sz="1600" b="1" spc="100">
                          <a:effectLst/>
                        </a:rPr>
                        <a:t> </a:t>
                      </a:r>
                      <a:r>
                        <a:rPr lang="en-US" sz="1600" b="1" spc="-10">
                          <a:effectLst/>
                        </a:rPr>
                        <a:t>Hughes,</a:t>
                      </a:r>
                      <a:r>
                        <a:rPr lang="en-US" sz="1600" b="1">
                          <a:effectLst/>
                        </a:rPr>
                        <a:t> </a:t>
                      </a:r>
                      <a:r>
                        <a:rPr lang="en-US" sz="1600" b="1" spc="100">
                          <a:effectLst/>
                        </a:rPr>
                        <a:t> </a:t>
                      </a:r>
                      <a:r>
                        <a:rPr lang="en-US" sz="1600" b="1" spc="-5">
                          <a:effectLst/>
                        </a:rPr>
                        <a:t>C.</a:t>
                      </a:r>
                      <a:r>
                        <a:rPr lang="en-US" sz="1600" b="1">
                          <a:effectLst/>
                        </a:rPr>
                        <a:t> </a:t>
                      </a:r>
                      <a:r>
                        <a:rPr lang="en-US" sz="1600" b="1" spc="100">
                          <a:effectLst/>
                        </a:rPr>
                        <a:t> </a:t>
                      </a:r>
                      <a:r>
                        <a:rPr lang="en-US" sz="1600" b="1" spc="-5">
                          <a:effectLst/>
                        </a:rPr>
                        <a:t>and</a:t>
                      </a:r>
                      <a:r>
                        <a:rPr lang="en-US" sz="1600" b="1">
                          <a:effectLst/>
                        </a:rPr>
                        <a:t> </a:t>
                      </a:r>
                      <a:r>
                        <a:rPr lang="en-US" sz="1600" b="1" spc="95">
                          <a:effectLst/>
                        </a:rPr>
                        <a:t> </a:t>
                      </a:r>
                      <a:r>
                        <a:rPr lang="en-US" sz="1600" b="1" spc="-5">
                          <a:effectLst/>
                        </a:rPr>
                        <a:t>Tight,</a:t>
                      </a:r>
                      <a:r>
                        <a:rPr lang="en-US" sz="1600" b="1">
                          <a:effectLst/>
                        </a:rPr>
                        <a:t> </a:t>
                      </a:r>
                      <a:r>
                        <a:rPr lang="en-US" sz="1600" b="1" spc="100">
                          <a:effectLst/>
                        </a:rPr>
                        <a:t> </a:t>
                      </a:r>
                      <a:r>
                        <a:rPr lang="en-US" sz="1600" b="1" spc="-5">
                          <a:effectLst/>
                        </a:rPr>
                        <a:t>M.,</a:t>
                      </a:r>
                      <a:r>
                        <a:rPr lang="en-US" sz="1600" b="1">
                          <a:effectLst/>
                        </a:rPr>
                        <a:t> </a:t>
                      </a:r>
                      <a:r>
                        <a:rPr lang="en-US" sz="1600" b="1" spc="85">
                          <a:effectLst/>
                        </a:rPr>
                        <a:t> </a:t>
                      </a:r>
                      <a:r>
                        <a:rPr lang="en-US" sz="1600" b="1" spc="-5">
                          <a:effectLst/>
                        </a:rPr>
                        <a:t>(2010)</a:t>
                      </a:r>
                      <a:r>
                        <a:rPr lang="en-US" sz="1600" b="1">
                          <a:effectLst/>
                        </a:rPr>
                        <a:t> </a:t>
                      </a:r>
                      <a:r>
                        <a:rPr lang="en-US" sz="1600" b="1" spc="100">
                          <a:effectLst/>
                        </a:rPr>
                        <a:t> </a:t>
                      </a:r>
                      <a:r>
                        <a:rPr lang="en-US" sz="1600" b="1" spc="-5">
                          <a:effectLst/>
                        </a:rPr>
                        <a:t>How</a:t>
                      </a:r>
                      <a:r>
                        <a:rPr lang="en-US" sz="1600" b="1">
                          <a:effectLst/>
                        </a:rPr>
                        <a:t> </a:t>
                      </a:r>
                      <a:r>
                        <a:rPr lang="en-US" sz="1600" b="1" spc="90">
                          <a:effectLst/>
                        </a:rPr>
                        <a:t> </a:t>
                      </a:r>
                      <a:r>
                        <a:rPr lang="en-US" sz="1600" b="1">
                          <a:effectLst/>
                        </a:rPr>
                        <a:t>to</a:t>
                      </a:r>
                      <a:r>
                        <a:rPr lang="en-US" sz="1600" b="1" spc="205">
                          <a:effectLst/>
                        </a:rPr>
                        <a:t> </a:t>
                      </a:r>
                      <a:r>
                        <a:rPr lang="en-US" sz="1600" b="1" spc="-5">
                          <a:effectLst/>
                        </a:rPr>
                        <a:t>Research. Buckingham: Open</a:t>
                      </a:r>
                      <a:r>
                        <a:rPr lang="en-US" sz="1600" b="1">
                          <a:effectLst/>
                        </a:rPr>
                        <a:t> </a:t>
                      </a:r>
                      <a:r>
                        <a:rPr lang="en-US" sz="1600" b="1" spc="-5">
                          <a:effectLst/>
                        </a:rPr>
                        <a:t>University</a:t>
                      </a:r>
                      <a:r>
                        <a:rPr lang="en-US" sz="1600" b="1" spc="5">
                          <a:effectLst/>
                        </a:rPr>
                        <a:t> </a:t>
                      </a:r>
                      <a:r>
                        <a:rPr lang="en-US" sz="1600" b="1" spc="-10">
                          <a:effectLst/>
                        </a:rPr>
                        <a:t>Press.</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r>
                        <a:rPr lang="en-US" sz="1600" b="1" dirty="0">
                          <a:effectLst/>
                        </a:rPr>
                        <a:t> </a:t>
                      </a:r>
                      <a:endParaRPr lang="en-GB" sz="1600" b="1" dirty="0">
                        <a:effectLst/>
                      </a:endParaRPr>
                    </a:p>
                    <a:p>
                      <a:pPr algn="ctr"/>
                      <a:r>
                        <a:rPr lang="en-US" sz="1600" b="1" dirty="0">
                          <a:effectLst/>
                        </a:rPr>
                        <a:t> </a:t>
                      </a:r>
                      <a:endParaRPr lang="en-GB" sz="1600" b="1" dirty="0">
                        <a:effectLst/>
                      </a:endParaRPr>
                    </a:p>
                  </a:txBody>
                  <a:tcPr marL="0" marR="0" marT="0" marB="0"/>
                </a:tc>
                <a:extLst>
                  <a:ext uri="{0D108BD9-81ED-4DB2-BD59-A6C34878D82A}">
                    <a16:rowId xmlns:a16="http://schemas.microsoft.com/office/drawing/2014/main" val="2400378941"/>
                  </a:ext>
                </a:extLst>
              </a:tr>
              <a:tr h="501584">
                <a:tc>
                  <a:txBody>
                    <a:bodyPr/>
                    <a:lstStyle/>
                    <a:p>
                      <a:pPr marL="64770" algn="ctr">
                        <a:lnSpc>
                          <a:spcPts val="1260"/>
                        </a:lnSpc>
                      </a:pPr>
                      <a:r>
                        <a:rPr lang="en-US" sz="1600" b="1" spc="-5">
                          <a:effectLst/>
                        </a:rPr>
                        <a:t>Further</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64770" marR="61595" algn="ctr">
                        <a:spcAft>
                          <a:spcPts val="0"/>
                        </a:spcAft>
                      </a:pPr>
                      <a:r>
                        <a:rPr lang="en-US" sz="1600" b="1" spc="-5">
                          <a:effectLst/>
                        </a:rPr>
                        <a:t>Bryman,</a:t>
                      </a:r>
                      <a:r>
                        <a:rPr lang="en-US" sz="1600" b="1" spc="55">
                          <a:effectLst/>
                        </a:rPr>
                        <a:t> </a:t>
                      </a:r>
                      <a:r>
                        <a:rPr lang="en-US" sz="1600" b="1" spc="-5">
                          <a:effectLst/>
                        </a:rPr>
                        <a:t>A.</a:t>
                      </a:r>
                      <a:r>
                        <a:rPr lang="en-US" sz="1600" b="1" spc="55">
                          <a:effectLst/>
                        </a:rPr>
                        <a:t> </a:t>
                      </a:r>
                      <a:r>
                        <a:rPr lang="en-US" sz="1600" b="1" spc="-5">
                          <a:effectLst/>
                        </a:rPr>
                        <a:t>(ed.),</a:t>
                      </a:r>
                      <a:r>
                        <a:rPr lang="en-US" sz="1600" b="1" spc="55">
                          <a:effectLst/>
                        </a:rPr>
                        <a:t> </a:t>
                      </a:r>
                      <a:r>
                        <a:rPr lang="en-US" sz="1600" b="1" spc="-5">
                          <a:effectLst/>
                        </a:rPr>
                        <a:t>(2013)</a:t>
                      </a:r>
                      <a:r>
                        <a:rPr lang="en-US" sz="1600" b="1" spc="55">
                          <a:effectLst/>
                        </a:rPr>
                        <a:t> </a:t>
                      </a:r>
                      <a:r>
                        <a:rPr lang="en-US" sz="1600" b="1" spc="-5">
                          <a:effectLst/>
                        </a:rPr>
                        <a:t>Doing</a:t>
                      </a:r>
                      <a:r>
                        <a:rPr lang="en-US" sz="1600" b="1" spc="60">
                          <a:effectLst/>
                        </a:rPr>
                        <a:t> </a:t>
                      </a:r>
                      <a:r>
                        <a:rPr lang="en-US" sz="1600" b="1" spc="-5">
                          <a:effectLst/>
                        </a:rPr>
                        <a:t>Research</a:t>
                      </a:r>
                      <a:r>
                        <a:rPr lang="en-US" sz="1600" b="1" spc="50">
                          <a:effectLst/>
                        </a:rPr>
                        <a:t> </a:t>
                      </a:r>
                      <a:r>
                        <a:rPr lang="en-US" sz="1600" b="1" spc="-5">
                          <a:effectLst/>
                        </a:rPr>
                        <a:t>in</a:t>
                      </a:r>
                      <a:r>
                        <a:rPr lang="en-US" sz="1600" b="1" spc="50">
                          <a:effectLst/>
                        </a:rPr>
                        <a:t> </a:t>
                      </a:r>
                      <a:r>
                        <a:rPr lang="en-US" sz="1600" b="1" spc="-5">
                          <a:effectLst/>
                        </a:rPr>
                        <a:t>Organisations.</a:t>
                      </a:r>
                      <a:r>
                        <a:rPr lang="en-US" sz="1600" b="1" spc="125">
                          <a:effectLst/>
                        </a:rPr>
                        <a:t> </a:t>
                      </a:r>
                      <a:r>
                        <a:rPr lang="en-US" sz="1600" b="1" spc="-5">
                          <a:effectLst/>
                        </a:rPr>
                        <a:t>London:</a:t>
                      </a:r>
                      <a:r>
                        <a:rPr lang="en-US" sz="1600" b="1" spc="10">
                          <a:effectLst/>
                        </a:rPr>
                        <a:t> </a:t>
                      </a:r>
                      <a:r>
                        <a:rPr lang="en-US" sz="1600" b="1" spc="-5">
                          <a:effectLst/>
                        </a:rPr>
                        <a:t>Routledge.</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r>
                        <a:rPr lang="en-US" sz="1600" b="1" dirty="0">
                          <a:effectLst/>
                        </a:rPr>
                        <a:t> </a:t>
                      </a:r>
                      <a:endParaRPr lang="en-GB" sz="1600" b="1" dirty="0">
                        <a:effectLst/>
                      </a:endParaRPr>
                    </a:p>
                    <a:p>
                      <a:pPr algn="ctr"/>
                      <a:r>
                        <a:rPr lang="en-US" sz="1600" b="1" dirty="0">
                          <a:effectLst/>
                        </a:rPr>
                        <a:t> </a:t>
                      </a:r>
                      <a:endParaRPr lang="en-GB" sz="1600" b="1" dirty="0">
                        <a:effectLst/>
                      </a:endParaRPr>
                    </a:p>
                  </a:txBody>
                  <a:tcPr marL="0" marR="0" marT="0" marB="0"/>
                </a:tc>
                <a:extLst>
                  <a:ext uri="{0D108BD9-81ED-4DB2-BD59-A6C34878D82A}">
                    <a16:rowId xmlns:a16="http://schemas.microsoft.com/office/drawing/2014/main" val="844730788"/>
                  </a:ext>
                </a:extLst>
              </a:tr>
              <a:tr h="513248">
                <a:tc>
                  <a:txBody>
                    <a:bodyPr/>
                    <a:lstStyle/>
                    <a:p>
                      <a:pPr marL="64770" algn="ctr">
                        <a:lnSpc>
                          <a:spcPts val="1260"/>
                        </a:lnSpc>
                      </a:pPr>
                      <a:r>
                        <a:rPr lang="en-US" sz="1600" b="1" spc="-5">
                          <a:effectLst/>
                        </a:rPr>
                        <a:t>Further</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64770" marR="61595" algn="ctr">
                        <a:spcAft>
                          <a:spcPts val="0"/>
                        </a:spcAft>
                      </a:pPr>
                      <a:r>
                        <a:rPr lang="en-US" sz="1600" b="1" spc="-5">
                          <a:effectLst/>
                        </a:rPr>
                        <a:t>Campbell,</a:t>
                      </a:r>
                      <a:r>
                        <a:rPr lang="en-US" sz="1600" b="1" spc="10">
                          <a:effectLst/>
                        </a:rPr>
                        <a:t> </a:t>
                      </a:r>
                      <a:r>
                        <a:rPr lang="en-US" sz="1600" b="1" spc="-10">
                          <a:effectLst/>
                        </a:rPr>
                        <a:t>A.</a:t>
                      </a:r>
                      <a:r>
                        <a:rPr lang="en-US" sz="1600" b="1" spc="-5">
                          <a:effectLst/>
                        </a:rPr>
                        <a:t> and</a:t>
                      </a:r>
                      <a:r>
                        <a:rPr lang="en-US" sz="1600" b="1" spc="-10">
                          <a:effectLst/>
                        </a:rPr>
                        <a:t> </a:t>
                      </a:r>
                      <a:r>
                        <a:rPr lang="en-US" sz="1600" b="1" spc="-5">
                          <a:effectLst/>
                        </a:rPr>
                        <a:t>Groundwater-Smith, </a:t>
                      </a:r>
                      <a:r>
                        <a:rPr lang="en-US" sz="1600" b="1">
                          <a:effectLst/>
                        </a:rPr>
                        <a:t>S.,</a:t>
                      </a:r>
                      <a:r>
                        <a:rPr lang="en-US" sz="1600" b="1" spc="-15">
                          <a:effectLst/>
                        </a:rPr>
                        <a:t> </a:t>
                      </a:r>
                      <a:r>
                        <a:rPr lang="en-US" sz="1600" b="1" spc="-5">
                          <a:effectLst/>
                        </a:rPr>
                        <a:t>(2007)</a:t>
                      </a:r>
                      <a:r>
                        <a:rPr lang="en-US" sz="1600" b="1" spc="-15">
                          <a:effectLst/>
                        </a:rPr>
                        <a:t> </a:t>
                      </a:r>
                      <a:r>
                        <a:rPr lang="en-US" sz="1600" b="1" spc="-5">
                          <a:effectLst/>
                        </a:rPr>
                        <a:t>An</a:t>
                      </a:r>
                      <a:r>
                        <a:rPr lang="en-US" sz="1600" b="1">
                          <a:effectLst/>
                        </a:rPr>
                        <a:t> </a:t>
                      </a:r>
                      <a:r>
                        <a:rPr lang="en-US" sz="1600" b="1" spc="-5">
                          <a:effectLst/>
                        </a:rPr>
                        <a:t>Ethical</a:t>
                      </a:r>
                      <a:r>
                        <a:rPr lang="en-US" sz="1600" b="1" spc="135">
                          <a:effectLst/>
                        </a:rPr>
                        <a:t> </a:t>
                      </a:r>
                      <a:r>
                        <a:rPr lang="en-US" sz="1600" b="1" spc="-5">
                          <a:effectLst/>
                        </a:rPr>
                        <a:t>Approach</a:t>
                      </a:r>
                      <a:r>
                        <a:rPr lang="en-US" sz="1600" b="1" spc="-10">
                          <a:effectLst/>
                        </a:rPr>
                        <a:t> </a:t>
                      </a:r>
                      <a:r>
                        <a:rPr lang="en-US" sz="1600" b="1">
                          <a:effectLst/>
                        </a:rPr>
                        <a:t>to </a:t>
                      </a:r>
                      <a:r>
                        <a:rPr lang="en-US" sz="1600" b="1" spc="-5">
                          <a:effectLst/>
                        </a:rPr>
                        <a:t>Practitioner Research. London: Routledge.</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r>
                        <a:rPr lang="en-US" sz="1600" b="1" dirty="0">
                          <a:effectLst/>
                        </a:rPr>
                        <a:t> </a:t>
                      </a:r>
                      <a:endParaRPr lang="en-GB" sz="1600" b="1" dirty="0">
                        <a:effectLst/>
                      </a:endParaRPr>
                    </a:p>
                    <a:p>
                      <a:pPr algn="ctr"/>
                      <a:r>
                        <a:rPr lang="en-US" sz="1600" b="1" dirty="0">
                          <a:effectLst/>
                        </a:rPr>
                        <a:t> </a:t>
                      </a:r>
                      <a:endParaRPr lang="en-GB" sz="1600" b="1" dirty="0">
                        <a:effectLst/>
                      </a:endParaRPr>
                    </a:p>
                  </a:txBody>
                  <a:tcPr marL="0" marR="0" marT="0" marB="0"/>
                </a:tc>
                <a:extLst>
                  <a:ext uri="{0D108BD9-81ED-4DB2-BD59-A6C34878D82A}">
                    <a16:rowId xmlns:a16="http://schemas.microsoft.com/office/drawing/2014/main" val="1152577155"/>
                  </a:ext>
                </a:extLst>
              </a:tr>
              <a:tr h="501584">
                <a:tc>
                  <a:txBody>
                    <a:bodyPr/>
                    <a:lstStyle/>
                    <a:p>
                      <a:pPr marL="64770" algn="ctr">
                        <a:lnSpc>
                          <a:spcPts val="1260"/>
                        </a:lnSpc>
                      </a:pPr>
                      <a:r>
                        <a:rPr lang="en-US" sz="1600" b="1" spc="-5">
                          <a:effectLst/>
                        </a:rPr>
                        <a:t>Further</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64770" algn="ctr">
                        <a:lnSpc>
                          <a:spcPts val="1245"/>
                        </a:lnSpc>
                      </a:pPr>
                      <a:r>
                        <a:rPr lang="en-US" sz="1600" b="1" spc="-5">
                          <a:effectLst/>
                        </a:rPr>
                        <a:t>Easterby-Smith,</a:t>
                      </a:r>
                      <a:r>
                        <a:rPr lang="en-US" sz="1600" b="1" spc="260">
                          <a:effectLst/>
                        </a:rPr>
                        <a:t> </a:t>
                      </a:r>
                      <a:r>
                        <a:rPr lang="en-US" sz="1600" b="1" spc="-5">
                          <a:effectLst/>
                        </a:rPr>
                        <a:t>M.,</a:t>
                      </a:r>
                      <a:r>
                        <a:rPr lang="en-US" sz="1600" b="1" spc="270">
                          <a:effectLst/>
                        </a:rPr>
                        <a:t> </a:t>
                      </a:r>
                      <a:r>
                        <a:rPr lang="en-US" sz="1600" b="1" spc="-5">
                          <a:effectLst/>
                        </a:rPr>
                        <a:t>Thorpe,</a:t>
                      </a:r>
                      <a:r>
                        <a:rPr lang="en-US" sz="1600" b="1" spc="270">
                          <a:effectLst/>
                        </a:rPr>
                        <a:t> </a:t>
                      </a:r>
                      <a:r>
                        <a:rPr lang="en-US" sz="1600" b="1" spc="-10">
                          <a:effectLst/>
                        </a:rPr>
                        <a:t>R.</a:t>
                      </a:r>
                      <a:r>
                        <a:rPr lang="en-US" sz="1600" b="1" spc="270">
                          <a:effectLst/>
                        </a:rPr>
                        <a:t> </a:t>
                      </a:r>
                      <a:r>
                        <a:rPr lang="en-US" sz="1600" b="1" spc="-5">
                          <a:effectLst/>
                        </a:rPr>
                        <a:t>and</a:t>
                      </a:r>
                      <a:r>
                        <a:rPr lang="en-US" sz="1600" b="1" spc="255">
                          <a:effectLst/>
                        </a:rPr>
                        <a:t> </a:t>
                      </a:r>
                      <a:r>
                        <a:rPr lang="en-US" sz="1600" b="1" spc="-5">
                          <a:effectLst/>
                        </a:rPr>
                        <a:t>Jackson,</a:t>
                      </a:r>
                      <a:r>
                        <a:rPr lang="en-US" sz="1600" b="1" spc="260">
                          <a:effectLst/>
                        </a:rPr>
                        <a:t> </a:t>
                      </a:r>
                      <a:r>
                        <a:rPr lang="en-US" sz="1600" b="1">
                          <a:effectLst/>
                        </a:rPr>
                        <a:t>P.,</a:t>
                      </a:r>
                      <a:r>
                        <a:rPr lang="en-US" sz="1600" b="1" spc="265">
                          <a:effectLst/>
                        </a:rPr>
                        <a:t> </a:t>
                      </a:r>
                      <a:r>
                        <a:rPr lang="en-US" sz="1600" b="1" spc="-5">
                          <a:effectLst/>
                        </a:rPr>
                        <a:t>(2012)</a:t>
                      </a:r>
                      <a:endParaRPr lang="en-GB" sz="1600" b="1">
                        <a:effectLst/>
                      </a:endParaRPr>
                    </a:p>
                    <a:p>
                      <a:pPr marL="64770" marR="61595" algn="ctr">
                        <a:spcAft>
                          <a:spcPts val="0"/>
                        </a:spcAft>
                      </a:pPr>
                      <a:r>
                        <a:rPr lang="en-US" sz="1600" b="1" spc="-5">
                          <a:effectLst/>
                        </a:rPr>
                        <a:t>Management</a:t>
                      </a:r>
                      <a:r>
                        <a:rPr lang="en-US" sz="1600" b="1" spc="5">
                          <a:effectLst/>
                        </a:rPr>
                        <a:t> </a:t>
                      </a:r>
                      <a:r>
                        <a:rPr lang="en-US" sz="1600" b="1" spc="-5">
                          <a:effectLst/>
                        </a:rPr>
                        <a:t>Research, (4th</a:t>
                      </a:r>
                      <a:r>
                        <a:rPr lang="en-US" sz="1600" b="1" spc="115">
                          <a:effectLst/>
                        </a:rPr>
                        <a:t> </a:t>
                      </a:r>
                      <a:r>
                        <a:rPr lang="en-US" sz="1600" b="1" spc="-5">
                          <a:effectLst/>
                        </a:rPr>
                        <a:t>edn), </a:t>
                      </a:r>
                      <a:r>
                        <a:rPr lang="en-US" sz="1600" b="1" spc="-10">
                          <a:effectLst/>
                        </a:rPr>
                        <a:t>London:</a:t>
                      </a:r>
                      <a:r>
                        <a:rPr lang="en-US" sz="1600" b="1" spc="5">
                          <a:effectLst/>
                        </a:rPr>
                        <a:t> </a:t>
                      </a:r>
                      <a:r>
                        <a:rPr lang="en-US" sz="1600" b="1" spc="-10">
                          <a:effectLst/>
                        </a:rPr>
                        <a:t>Sage.</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r>
                        <a:rPr lang="en-US" sz="1600" b="1" dirty="0">
                          <a:effectLst/>
                        </a:rPr>
                        <a:t> </a:t>
                      </a:r>
                      <a:endParaRPr lang="en-GB" sz="1600" b="1" dirty="0">
                        <a:effectLst/>
                      </a:endParaRPr>
                    </a:p>
                    <a:p>
                      <a:pPr algn="ctr"/>
                      <a:r>
                        <a:rPr lang="en-US" sz="1600" b="1" dirty="0">
                          <a:effectLst/>
                        </a:rPr>
                        <a:t> </a:t>
                      </a:r>
                      <a:endParaRPr lang="en-GB" sz="1600" b="1" dirty="0">
                        <a:effectLst/>
                      </a:endParaRPr>
                    </a:p>
                  </a:txBody>
                  <a:tcPr marL="0" marR="0" marT="0" marB="0"/>
                </a:tc>
                <a:extLst>
                  <a:ext uri="{0D108BD9-81ED-4DB2-BD59-A6C34878D82A}">
                    <a16:rowId xmlns:a16="http://schemas.microsoft.com/office/drawing/2014/main" val="714022539"/>
                  </a:ext>
                </a:extLst>
              </a:tr>
              <a:tr h="501584">
                <a:tc>
                  <a:txBody>
                    <a:bodyPr/>
                    <a:lstStyle/>
                    <a:p>
                      <a:pPr marL="64770" algn="ctr">
                        <a:lnSpc>
                          <a:spcPts val="1260"/>
                        </a:lnSpc>
                      </a:pPr>
                      <a:r>
                        <a:rPr lang="en-US" sz="1600" b="1" spc="-5">
                          <a:effectLst/>
                        </a:rPr>
                        <a:t>Further</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64770" algn="ctr">
                        <a:lnSpc>
                          <a:spcPts val="1245"/>
                        </a:lnSpc>
                      </a:pPr>
                      <a:r>
                        <a:rPr lang="en-US" sz="1600" b="1" spc="-5">
                          <a:effectLst/>
                        </a:rPr>
                        <a:t>Gill,</a:t>
                      </a:r>
                      <a:r>
                        <a:rPr lang="en-US" sz="1600" b="1">
                          <a:effectLst/>
                        </a:rPr>
                        <a:t> </a:t>
                      </a:r>
                      <a:r>
                        <a:rPr lang="en-US" sz="1600" b="1" spc="40">
                          <a:effectLst/>
                        </a:rPr>
                        <a:t> </a:t>
                      </a:r>
                      <a:r>
                        <a:rPr lang="en-US" sz="1600" b="1">
                          <a:effectLst/>
                        </a:rPr>
                        <a:t>G </a:t>
                      </a:r>
                      <a:r>
                        <a:rPr lang="en-US" sz="1600" b="1" spc="40">
                          <a:effectLst/>
                        </a:rPr>
                        <a:t> </a:t>
                      </a:r>
                      <a:r>
                        <a:rPr lang="en-US" sz="1600" b="1" spc="-5">
                          <a:effectLst/>
                        </a:rPr>
                        <a:t>and</a:t>
                      </a:r>
                      <a:r>
                        <a:rPr lang="en-US" sz="1600" b="1">
                          <a:effectLst/>
                        </a:rPr>
                        <a:t> </a:t>
                      </a:r>
                      <a:r>
                        <a:rPr lang="en-US" sz="1600" b="1" spc="20">
                          <a:effectLst/>
                        </a:rPr>
                        <a:t> </a:t>
                      </a:r>
                      <a:r>
                        <a:rPr lang="en-US" sz="1600" b="1" spc="-5">
                          <a:effectLst/>
                        </a:rPr>
                        <a:t>Johnson,</a:t>
                      </a:r>
                      <a:r>
                        <a:rPr lang="en-US" sz="1600" b="1">
                          <a:effectLst/>
                        </a:rPr>
                        <a:t> </a:t>
                      </a:r>
                      <a:r>
                        <a:rPr lang="en-US" sz="1600" b="1" spc="25">
                          <a:effectLst/>
                        </a:rPr>
                        <a:t> </a:t>
                      </a:r>
                      <a:r>
                        <a:rPr lang="en-US" sz="1600" b="1">
                          <a:effectLst/>
                        </a:rPr>
                        <a:t>P., </a:t>
                      </a:r>
                      <a:r>
                        <a:rPr lang="en-US" sz="1600" b="1" spc="25">
                          <a:effectLst/>
                        </a:rPr>
                        <a:t> </a:t>
                      </a:r>
                      <a:r>
                        <a:rPr lang="en-US" sz="1600" b="1" spc="-5">
                          <a:effectLst/>
                        </a:rPr>
                        <a:t>(2011)</a:t>
                      </a:r>
                      <a:r>
                        <a:rPr lang="en-US" sz="1600" b="1">
                          <a:effectLst/>
                        </a:rPr>
                        <a:t> </a:t>
                      </a:r>
                      <a:r>
                        <a:rPr lang="en-US" sz="1600" b="1" spc="25">
                          <a:effectLst/>
                        </a:rPr>
                        <a:t> </a:t>
                      </a:r>
                      <a:r>
                        <a:rPr lang="en-US" sz="1600" b="1" spc="-5">
                          <a:effectLst/>
                        </a:rPr>
                        <a:t>Research</a:t>
                      </a:r>
                      <a:r>
                        <a:rPr lang="en-US" sz="1600" b="1">
                          <a:effectLst/>
                        </a:rPr>
                        <a:t> </a:t>
                      </a:r>
                      <a:r>
                        <a:rPr lang="en-US" sz="1600" b="1" spc="35">
                          <a:effectLst/>
                        </a:rPr>
                        <a:t> </a:t>
                      </a:r>
                      <a:r>
                        <a:rPr lang="en-US" sz="1600" b="1" spc="-5">
                          <a:effectLst/>
                        </a:rPr>
                        <a:t>Methods</a:t>
                      </a:r>
                      <a:r>
                        <a:rPr lang="en-US" sz="1600" b="1">
                          <a:effectLst/>
                        </a:rPr>
                        <a:t> </a:t>
                      </a:r>
                      <a:r>
                        <a:rPr lang="en-US" sz="1600" b="1" spc="20">
                          <a:effectLst/>
                        </a:rPr>
                        <a:t> </a:t>
                      </a:r>
                      <a:r>
                        <a:rPr lang="en-US" sz="1600" b="1">
                          <a:effectLst/>
                        </a:rPr>
                        <a:t>for</a:t>
                      </a:r>
                      <a:r>
                        <a:rPr lang="en-US" sz="1600" b="1" spc="115">
                          <a:effectLst/>
                        </a:rPr>
                        <a:t> </a:t>
                      </a:r>
                      <a:r>
                        <a:rPr lang="en-US" sz="1600" b="1" spc="-5">
                          <a:effectLst/>
                        </a:rPr>
                        <a:t>Managers,</a:t>
                      </a:r>
                      <a:r>
                        <a:rPr lang="en-US" sz="1600" b="1" spc="10">
                          <a:effectLst/>
                        </a:rPr>
                        <a:t> </a:t>
                      </a:r>
                      <a:r>
                        <a:rPr lang="en-US" sz="1600" b="1" spc="-10">
                          <a:effectLst/>
                        </a:rPr>
                        <a:t>London:</a:t>
                      </a:r>
                      <a:r>
                        <a:rPr lang="en-US" sz="1600" b="1" spc="-5">
                          <a:effectLst/>
                        </a:rPr>
                        <a:t> Sage.</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r>
                        <a:rPr lang="en-US" sz="1600" b="1" dirty="0">
                          <a:effectLst/>
                        </a:rPr>
                        <a:t> </a:t>
                      </a:r>
                      <a:endParaRPr lang="en-GB" sz="1600" b="1" dirty="0">
                        <a:effectLst/>
                      </a:endParaRPr>
                    </a:p>
                    <a:p>
                      <a:pPr algn="ctr"/>
                      <a:r>
                        <a:rPr lang="en-US" sz="1600" b="1" dirty="0">
                          <a:effectLst/>
                        </a:rPr>
                        <a:t> </a:t>
                      </a:r>
                      <a:endParaRPr lang="en-GB" sz="1600" b="1" dirty="0">
                        <a:effectLst/>
                      </a:endParaRPr>
                    </a:p>
                  </a:txBody>
                  <a:tcPr marL="0" marR="0" marT="0" marB="0"/>
                </a:tc>
                <a:extLst>
                  <a:ext uri="{0D108BD9-81ED-4DB2-BD59-A6C34878D82A}">
                    <a16:rowId xmlns:a16="http://schemas.microsoft.com/office/drawing/2014/main" val="1496501638"/>
                  </a:ext>
                </a:extLst>
              </a:tr>
              <a:tr h="501584">
                <a:tc>
                  <a:txBody>
                    <a:bodyPr/>
                    <a:lstStyle/>
                    <a:p>
                      <a:pPr marL="64770" algn="ctr">
                        <a:lnSpc>
                          <a:spcPts val="1260"/>
                        </a:lnSpc>
                      </a:pPr>
                      <a:r>
                        <a:rPr lang="en-US" sz="1600" b="1" spc="-5">
                          <a:effectLst/>
                        </a:rPr>
                        <a:t>Further</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64770" algn="ctr">
                        <a:lnSpc>
                          <a:spcPts val="1245"/>
                        </a:lnSpc>
                      </a:pPr>
                      <a:r>
                        <a:rPr lang="en-US" sz="1600" b="1" spc="-5">
                          <a:effectLst/>
                        </a:rPr>
                        <a:t>Robson,</a:t>
                      </a:r>
                      <a:r>
                        <a:rPr lang="en-US" sz="1600" b="1" spc="55">
                          <a:effectLst/>
                        </a:rPr>
                        <a:t> </a:t>
                      </a:r>
                      <a:r>
                        <a:rPr lang="en-US" sz="1600" b="1" spc="-10">
                          <a:effectLst/>
                        </a:rPr>
                        <a:t>C.</a:t>
                      </a:r>
                      <a:r>
                        <a:rPr lang="en-US" sz="1600" b="1" spc="45">
                          <a:effectLst/>
                        </a:rPr>
                        <a:t> </a:t>
                      </a:r>
                      <a:r>
                        <a:rPr lang="en-US" sz="1600" b="1" spc="-5">
                          <a:effectLst/>
                        </a:rPr>
                        <a:t>(2011)</a:t>
                      </a:r>
                      <a:r>
                        <a:rPr lang="en-US" sz="1600" b="1" spc="45">
                          <a:effectLst/>
                        </a:rPr>
                        <a:t> </a:t>
                      </a:r>
                      <a:r>
                        <a:rPr lang="en-US" sz="1600" b="1" spc="-5">
                          <a:effectLst/>
                        </a:rPr>
                        <a:t>Real</a:t>
                      </a:r>
                      <a:r>
                        <a:rPr lang="en-US" sz="1600" b="1" spc="35">
                          <a:effectLst/>
                        </a:rPr>
                        <a:t> </a:t>
                      </a:r>
                      <a:r>
                        <a:rPr lang="en-US" sz="1600" b="1" spc="-5">
                          <a:effectLst/>
                        </a:rPr>
                        <a:t>World</a:t>
                      </a:r>
                      <a:r>
                        <a:rPr lang="en-US" sz="1600" b="1" spc="50">
                          <a:effectLst/>
                        </a:rPr>
                        <a:t> </a:t>
                      </a:r>
                      <a:r>
                        <a:rPr lang="en-US" sz="1600" b="1" spc="-5">
                          <a:effectLst/>
                        </a:rPr>
                        <a:t>Research.</a:t>
                      </a:r>
                      <a:r>
                        <a:rPr lang="en-US" sz="1600" b="1" spc="45">
                          <a:effectLst/>
                        </a:rPr>
                        <a:t> </a:t>
                      </a:r>
                      <a:r>
                        <a:rPr lang="en-US" sz="1600" b="1" spc="-5">
                          <a:effectLst/>
                        </a:rPr>
                        <a:t>Chichester:</a:t>
                      </a:r>
                      <a:r>
                        <a:rPr lang="en-US" sz="1600" b="1" spc="45">
                          <a:effectLst/>
                        </a:rPr>
                        <a:t> </a:t>
                      </a:r>
                      <a:r>
                        <a:rPr lang="en-US" sz="1600" b="1" spc="-5">
                          <a:effectLst/>
                        </a:rPr>
                        <a:t>John</a:t>
                      </a:r>
                      <a:r>
                        <a:rPr lang="en-US" sz="1600" b="1" spc="145">
                          <a:effectLst/>
                        </a:rPr>
                        <a:t> </a:t>
                      </a:r>
                      <a:r>
                        <a:rPr lang="en-US" sz="1600" b="1" spc="-5">
                          <a:effectLst/>
                        </a:rPr>
                        <a:t>Wiley</a:t>
                      </a:r>
                      <a:r>
                        <a:rPr lang="en-US" sz="1600" b="1" spc="5">
                          <a:effectLst/>
                        </a:rPr>
                        <a:t> </a:t>
                      </a:r>
                      <a:r>
                        <a:rPr lang="en-US" sz="1600" b="1" spc="-5">
                          <a:effectLst/>
                        </a:rPr>
                        <a:t>and</a:t>
                      </a:r>
                      <a:r>
                        <a:rPr lang="en-US" sz="1600" b="1">
                          <a:effectLst/>
                        </a:rPr>
                        <a:t> </a:t>
                      </a:r>
                      <a:r>
                        <a:rPr lang="en-US" sz="1600" b="1" spc="-10">
                          <a:effectLst/>
                        </a:rPr>
                        <a:t>Sons.</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r>
                        <a:rPr lang="en-US" sz="1600" b="1" dirty="0">
                          <a:effectLst/>
                        </a:rPr>
                        <a:t> </a:t>
                      </a:r>
                      <a:endParaRPr lang="en-GB" sz="1600" b="1" dirty="0">
                        <a:effectLst/>
                      </a:endParaRPr>
                    </a:p>
                    <a:p>
                      <a:pPr algn="ctr"/>
                      <a:r>
                        <a:rPr lang="en-US" sz="1600" b="1" dirty="0">
                          <a:effectLst/>
                        </a:rPr>
                        <a:t> </a:t>
                      </a:r>
                      <a:endParaRPr lang="en-GB" sz="1600" b="1" dirty="0">
                        <a:effectLst/>
                      </a:endParaRPr>
                    </a:p>
                  </a:txBody>
                  <a:tcPr marL="0" marR="0" marT="0" marB="0"/>
                </a:tc>
                <a:extLst>
                  <a:ext uri="{0D108BD9-81ED-4DB2-BD59-A6C34878D82A}">
                    <a16:rowId xmlns:a16="http://schemas.microsoft.com/office/drawing/2014/main" val="564508018"/>
                  </a:ext>
                </a:extLst>
              </a:tr>
              <a:tr h="501584">
                <a:tc>
                  <a:txBody>
                    <a:bodyPr/>
                    <a:lstStyle/>
                    <a:p>
                      <a:pPr marL="64770" algn="ctr">
                        <a:lnSpc>
                          <a:spcPts val="1260"/>
                        </a:lnSpc>
                      </a:pPr>
                      <a:r>
                        <a:rPr lang="en-US" sz="1600" b="1" spc="-5">
                          <a:effectLst/>
                        </a:rPr>
                        <a:t>Further</a:t>
                      </a: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64770" algn="ctr">
                        <a:lnSpc>
                          <a:spcPts val="1245"/>
                        </a:lnSpc>
                      </a:pPr>
                      <a:r>
                        <a:rPr lang="en-US" sz="1600" b="1" spc="-5" dirty="0">
                          <a:effectLst/>
                        </a:rPr>
                        <a:t>Thomson,	A. (2009) Critical reasoning: </a:t>
                      </a:r>
                      <a:r>
                        <a:rPr lang="en-US" sz="1600" b="1" dirty="0">
                          <a:effectLst/>
                        </a:rPr>
                        <a:t>A </a:t>
                      </a:r>
                      <a:r>
                        <a:rPr lang="en-US" sz="1600" b="1" spc="-5" dirty="0">
                          <a:effectLst/>
                        </a:rPr>
                        <a:t>practical</a:t>
                      </a:r>
                      <a:r>
                        <a:rPr lang="en-US" sz="1600" b="1" spc="185" dirty="0">
                          <a:effectLst/>
                        </a:rPr>
                        <a:t> </a:t>
                      </a:r>
                      <a:r>
                        <a:rPr lang="en-US" sz="1600" b="1" spc="-5" dirty="0">
                          <a:effectLst/>
                        </a:rPr>
                        <a:t>introduction.</a:t>
                      </a:r>
                      <a:r>
                        <a:rPr lang="en-US" sz="1600" b="1" spc="10" dirty="0">
                          <a:effectLst/>
                        </a:rPr>
                        <a:t> </a:t>
                      </a:r>
                      <a:r>
                        <a:rPr lang="en-US" sz="1600" b="1" spc="-10" dirty="0">
                          <a:effectLst/>
                        </a:rPr>
                        <a:t>London:</a:t>
                      </a:r>
                      <a:r>
                        <a:rPr lang="en-US" sz="1600" b="1" spc="10" dirty="0">
                          <a:effectLst/>
                        </a:rPr>
                        <a:t> </a:t>
                      </a:r>
                      <a:r>
                        <a:rPr lang="en-US" sz="1600" b="1" spc="-5" dirty="0">
                          <a:effectLst/>
                        </a:rPr>
                        <a:t>Routledge.</a:t>
                      </a:r>
                      <a:endParaRPr lang="en-GB" sz="16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r>
                        <a:rPr lang="en-US" sz="1600" b="1" dirty="0">
                          <a:effectLst/>
                        </a:rPr>
                        <a:t> </a:t>
                      </a:r>
                      <a:endParaRPr lang="en-GB" sz="1600" b="1" dirty="0">
                        <a:effectLst/>
                      </a:endParaRPr>
                    </a:p>
                  </a:txBody>
                  <a:tcPr marL="0" marR="0" marT="0" marB="0"/>
                </a:tc>
                <a:extLst>
                  <a:ext uri="{0D108BD9-81ED-4DB2-BD59-A6C34878D82A}">
                    <a16:rowId xmlns:a16="http://schemas.microsoft.com/office/drawing/2014/main" val="3270104180"/>
                  </a:ext>
                </a:extLst>
              </a:tr>
            </a:tbl>
          </a:graphicData>
        </a:graphic>
      </p:graphicFrame>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6" name="Shape 366"/>
          <p:cNvSpPr>
            <a:spLocks noGrp="1"/>
          </p:cNvSpPr>
          <p:nvPr>
            <p:ph type="title"/>
          </p:nvPr>
        </p:nvSpPr>
        <p:spPr>
          <a:prstGeom prst="rect">
            <a:avLst/>
          </a:prstGeom>
        </p:spPr>
        <p:txBody>
          <a:bodyPr/>
          <a:lstStyle/>
          <a:p>
            <a:r>
              <a:rPr lang="en-GB" dirty="0"/>
              <a:t>Other </a:t>
            </a:r>
            <a:r>
              <a:rPr dirty="0"/>
              <a:t>References</a:t>
            </a:r>
          </a:p>
        </p:txBody>
      </p:sp>
      <p:sp>
        <p:nvSpPr>
          <p:cNvPr id="367" name="Shape 367"/>
          <p:cNvSpPr>
            <a:spLocks noGrp="1"/>
          </p:cNvSpPr>
          <p:nvPr>
            <p:ph type="body" idx="1"/>
          </p:nvPr>
        </p:nvSpPr>
        <p:spPr>
          <a:xfrm>
            <a:off x="457200" y="1600200"/>
            <a:ext cx="8229600" cy="4525963"/>
          </a:xfrm>
          <a:prstGeom prst="rect">
            <a:avLst/>
          </a:prstGeom>
        </p:spPr>
        <p:txBody>
          <a:bodyPr/>
          <a:lstStyle/>
          <a:p>
            <a:pPr>
              <a:lnSpc>
                <a:spcPct val="72000"/>
              </a:lnSpc>
              <a:spcBef>
                <a:spcPts val="500"/>
              </a:spcBef>
              <a:defRPr sz="2200"/>
            </a:pPr>
            <a:r>
              <a:t>Brannick, T and Roche, W. K. (1997) ‘Introduction’ in Brannick, T and Roche, W. K. (Eds.),</a:t>
            </a:r>
            <a:r>
              <a:rPr i="1"/>
              <a:t> Business Research Methods</a:t>
            </a:r>
            <a:r>
              <a:t>, Dublin: Oak Tree Press</a:t>
            </a:r>
            <a:endParaRPr sz="2900"/>
          </a:p>
          <a:p>
            <a:pPr>
              <a:lnSpc>
                <a:spcPct val="72000"/>
              </a:lnSpc>
              <a:spcBef>
                <a:spcPts val="500"/>
              </a:spcBef>
              <a:defRPr sz="2200"/>
            </a:pPr>
            <a:r>
              <a:t>Ghauri, P. and Gronhaug, K. (2002) </a:t>
            </a:r>
            <a:r>
              <a:rPr i="1"/>
              <a:t>Research Methods in Business Studies: A Practical Guide</a:t>
            </a:r>
            <a:r>
              <a:t>, London: Pitman Publishing</a:t>
            </a:r>
            <a:r>
              <a:rPr i="1"/>
              <a:t>  </a:t>
            </a:r>
            <a:endParaRPr sz="2400"/>
          </a:p>
          <a:p>
            <a:pPr>
              <a:lnSpc>
                <a:spcPct val="72000"/>
              </a:lnSpc>
              <a:spcBef>
                <a:spcPts val="500"/>
              </a:spcBef>
              <a:defRPr sz="2200"/>
            </a:pPr>
            <a:r>
              <a:t>Hussey, J. and Hussey R. (1997) ‘</a:t>
            </a:r>
            <a:r>
              <a:rPr i="1"/>
              <a:t>Business Research’</a:t>
            </a:r>
            <a:r>
              <a:t>, Hampshire: Palgrave</a:t>
            </a:r>
            <a:endParaRPr sz="2900"/>
          </a:p>
          <a:p>
            <a:pPr>
              <a:lnSpc>
                <a:spcPct val="72000"/>
              </a:lnSpc>
              <a:spcBef>
                <a:spcPts val="500"/>
              </a:spcBef>
              <a:defRPr sz="2200"/>
            </a:pPr>
            <a:r>
              <a:t>Gill, J. and Johnson, P. (1997) </a:t>
            </a:r>
            <a:r>
              <a:rPr i="1"/>
              <a:t>Research Methods for Managers</a:t>
            </a:r>
            <a:r>
              <a:t>, 2</a:t>
            </a:r>
            <a:r>
              <a:rPr baseline="30000"/>
              <a:t>nd</a:t>
            </a:r>
            <a:r>
              <a:t> edn., London: Paul Chapman</a:t>
            </a:r>
            <a:endParaRPr sz="2900"/>
          </a:p>
          <a:p>
            <a:pPr>
              <a:lnSpc>
                <a:spcPct val="72000"/>
              </a:lnSpc>
              <a:spcBef>
                <a:spcPts val="500"/>
              </a:spcBef>
              <a:defRPr sz="2200"/>
            </a:pPr>
            <a:r>
              <a:t>Rudestam and Newton (1992) </a:t>
            </a:r>
            <a:r>
              <a:rPr i="1"/>
              <a:t>Surviving your Dissertation, </a:t>
            </a:r>
            <a:r>
              <a:t>London: Sage</a:t>
            </a:r>
            <a:endParaRPr sz="2400"/>
          </a:p>
          <a:p>
            <a:pPr>
              <a:lnSpc>
                <a:spcPct val="72000"/>
              </a:lnSpc>
              <a:spcBef>
                <a:spcPts val="500"/>
              </a:spcBef>
              <a:defRPr sz="2200"/>
            </a:pPr>
            <a:r>
              <a:t>Selltiz, C., Wrightsman, S. and Cook, S. W. (1976) </a:t>
            </a:r>
            <a:r>
              <a:rPr i="1"/>
              <a:t>Research Methods in Social Relations</a:t>
            </a:r>
            <a:r>
              <a:t>, 3</a:t>
            </a:r>
            <a:r>
              <a:rPr baseline="30000"/>
              <a:t>rd</a:t>
            </a:r>
            <a:r>
              <a:t> Edn, New York: Holt, Rinehart and Winston. </a:t>
            </a:r>
            <a:endParaRPr sz="2900"/>
          </a:p>
          <a:p>
            <a:pPr>
              <a:lnSpc>
                <a:spcPct val="72000"/>
              </a:lnSpc>
              <a:spcBef>
                <a:spcPts val="500"/>
              </a:spcBef>
              <a:defRPr sz="2200"/>
            </a:pPr>
            <a:r>
              <a:t>Walliman, N. (2001) </a:t>
            </a:r>
            <a:r>
              <a:rPr i="1"/>
              <a:t>Your Research Project</a:t>
            </a:r>
            <a:r>
              <a:t>, London: Sage</a:t>
            </a:r>
          </a:p>
        </p:txBody>
      </p:sp>
      <p:sp>
        <p:nvSpPr>
          <p:cNvPr id="368" name="Shape 368"/>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5</a:t>
            </a:fld>
            <a:endParaRPr/>
          </a:p>
        </p:txBody>
      </p:sp>
    </p:spTree>
    <p:extLst>
      <p:ext uri="{BB962C8B-B14F-4D97-AF65-F5344CB8AC3E}">
        <p14:creationId xmlns:p14="http://schemas.microsoft.com/office/powerpoint/2010/main" val="757295494"/>
      </p:ext>
    </p:extLst>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 name="Shape 370"/>
          <p:cNvSpPr>
            <a:spLocks noGrp="1"/>
          </p:cNvSpPr>
          <p:nvPr>
            <p:ph type="title"/>
          </p:nvPr>
        </p:nvSpPr>
        <p:spPr>
          <a:prstGeom prst="rect">
            <a:avLst/>
          </a:prstGeom>
        </p:spPr>
        <p:txBody>
          <a:bodyPr/>
          <a:lstStyle/>
          <a:p>
            <a:r>
              <a:rPr lang="en-GB" dirty="0"/>
              <a:t>Helpful </a:t>
            </a:r>
            <a:r>
              <a:rPr dirty="0"/>
              <a:t>Links</a:t>
            </a:r>
          </a:p>
        </p:txBody>
      </p:sp>
      <p:sp>
        <p:nvSpPr>
          <p:cNvPr id="371" name="Shape 371"/>
          <p:cNvSpPr>
            <a:spLocks noGrp="1"/>
          </p:cNvSpPr>
          <p:nvPr>
            <p:ph type="body" idx="1"/>
          </p:nvPr>
        </p:nvSpPr>
        <p:spPr>
          <a:xfrm>
            <a:off x="457200" y="1600200"/>
            <a:ext cx="8229600" cy="4525963"/>
          </a:xfrm>
          <a:prstGeom prst="rect">
            <a:avLst/>
          </a:prstGeom>
        </p:spPr>
        <p:txBody>
          <a:bodyPr/>
          <a:lstStyle/>
          <a:p>
            <a:pPr>
              <a:lnSpc>
                <a:spcPct val="80000"/>
              </a:lnSpc>
              <a:spcBef>
                <a:spcPts val="500"/>
              </a:spcBef>
              <a:defRPr sz="2400"/>
            </a:pPr>
            <a:r>
              <a:t>Web Centre for Social Research Methods </a:t>
            </a:r>
            <a:br/>
            <a:r>
              <a:rPr u="sng">
                <a:solidFill>
                  <a:srgbClr val="0000FF"/>
                </a:solidFill>
                <a:uFill>
                  <a:solidFill>
                    <a:srgbClr val="0000FF"/>
                  </a:solidFill>
                </a:uFill>
                <a:hlinkClick r:id="rId3"/>
              </a:rPr>
              <a:t> http://www.socialresearchmethods.net/kb/contents.php</a:t>
            </a:r>
          </a:p>
          <a:p>
            <a:pPr>
              <a:lnSpc>
                <a:spcPct val="80000"/>
              </a:lnSpc>
              <a:spcBef>
                <a:spcPts val="500"/>
              </a:spcBef>
              <a:defRPr sz="2400"/>
            </a:pPr>
            <a:r>
              <a:t>Research Methods </a:t>
            </a:r>
            <a:br/>
            <a:r>
              <a:rPr u="sng">
                <a:solidFill>
                  <a:srgbClr val="0000FF"/>
                </a:solidFill>
                <a:uFill>
                  <a:solidFill>
                    <a:srgbClr val="0000FF"/>
                  </a:solidFill>
                </a:uFill>
                <a:hlinkClick r:id="rId4"/>
              </a:rPr>
              <a:t>http://www.ischool.utexas.edu/~palmquis/courses/RsrchHome.html</a:t>
            </a:r>
            <a:r>
              <a:t> </a:t>
            </a:r>
          </a:p>
          <a:p>
            <a:pPr>
              <a:lnSpc>
                <a:spcPct val="80000"/>
              </a:lnSpc>
              <a:spcBef>
                <a:spcPts val="500"/>
              </a:spcBef>
              <a:defRPr sz="2400"/>
            </a:pPr>
            <a:r>
              <a:t>Sage texts and resources</a:t>
            </a:r>
            <a:br/>
            <a:r>
              <a:rPr u="sng">
                <a:solidFill>
                  <a:srgbClr val="0000FF"/>
                </a:solidFill>
                <a:uFill>
                  <a:solidFill>
                    <a:srgbClr val="0000FF"/>
                  </a:solidFill>
                </a:uFill>
                <a:hlinkClick r:id="rId5"/>
              </a:rPr>
              <a:t>http://srmo.sagepub.com/page/teaching-and-learning</a:t>
            </a:r>
            <a:endParaRPr u="sng"/>
          </a:p>
          <a:p>
            <a:pPr>
              <a:lnSpc>
                <a:spcPct val="80000"/>
              </a:lnSpc>
              <a:spcBef>
                <a:spcPts val="500"/>
              </a:spcBef>
              <a:defRPr sz="2400"/>
            </a:pPr>
            <a:r>
              <a:t>Electronic Resources for Research Methods</a:t>
            </a:r>
            <a:br/>
            <a:r>
              <a:rPr u="sng">
                <a:solidFill>
                  <a:srgbClr val="0000FF"/>
                </a:solidFill>
                <a:uFill>
                  <a:solidFill>
                    <a:srgbClr val="0000FF"/>
                  </a:solidFill>
                </a:uFill>
                <a:hlinkClick r:id="rId6"/>
              </a:rPr>
              <a:t>http://informationr.net/rm/</a:t>
            </a:r>
          </a:p>
          <a:p>
            <a:pPr>
              <a:lnSpc>
                <a:spcPct val="80000"/>
              </a:lnSpc>
              <a:spcBef>
                <a:spcPts val="500"/>
              </a:spcBef>
              <a:defRPr sz="2400"/>
            </a:pPr>
            <a:r>
              <a:t>Economic and Social Research Council</a:t>
            </a:r>
            <a:br/>
            <a:r>
              <a:rPr u="sng">
                <a:solidFill>
                  <a:srgbClr val="0000FF"/>
                </a:solidFill>
                <a:uFill>
                  <a:solidFill>
                    <a:srgbClr val="0000FF"/>
                  </a:solidFill>
                </a:uFill>
                <a:hlinkClick r:id="rId7"/>
              </a:rPr>
              <a:t>http://www.ncrm.ac.uk/</a:t>
            </a:r>
          </a:p>
        </p:txBody>
      </p:sp>
      <p:sp>
        <p:nvSpPr>
          <p:cNvPr id="372" name="Shape 372"/>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6</a:t>
            </a:fld>
            <a:endParaRPr/>
          </a:p>
        </p:txBody>
      </p:sp>
    </p:spTree>
    <p:extLst>
      <p:ext uri="{BB962C8B-B14F-4D97-AF65-F5344CB8AC3E}">
        <p14:creationId xmlns:p14="http://schemas.microsoft.com/office/powerpoint/2010/main" val="1824537377"/>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Shape 131"/>
          <p:cNvSpPr>
            <a:spLocks noGrp="1"/>
          </p:cNvSpPr>
          <p:nvPr>
            <p:ph type="title"/>
          </p:nvPr>
        </p:nvSpPr>
        <p:spPr>
          <a:prstGeom prst="rect">
            <a:avLst/>
          </a:prstGeom>
        </p:spPr>
        <p:txBody>
          <a:bodyPr/>
          <a:lstStyle/>
          <a:p>
            <a:r>
              <a:t>Course Topics</a:t>
            </a:r>
          </a:p>
        </p:txBody>
      </p:sp>
      <p:sp>
        <p:nvSpPr>
          <p:cNvPr id="132" name="Shape 132"/>
          <p:cNvSpPr>
            <a:spLocks noGrp="1"/>
          </p:cNvSpPr>
          <p:nvPr>
            <p:ph type="body" idx="1"/>
          </p:nvPr>
        </p:nvSpPr>
        <p:spPr>
          <a:xfrm>
            <a:off x="457200" y="1600200"/>
            <a:ext cx="8229600" cy="4525963"/>
          </a:xfrm>
          <a:prstGeom prst="rect">
            <a:avLst/>
          </a:prstGeom>
        </p:spPr>
        <p:txBody>
          <a:bodyPr>
            <a:normAutofit lnSpcReduction="10000"/>
          </a:bodyPr>
          <a:lstStyle/>
          <a:p>
            <a:pPr marL="342900" indent="-342900">
              <a:lnSpc>
                <a:spcPct val="90000"/>
              </a:lnSpc>
              <a:spcBef>
                <a:spcPts val="600"/>
              </a:spcBef>
              <a:defRPr sz="2500" b="1"/>
            </a:pPr>
            <a:r>
              <a:rPr dirty="0"/>
              <a:t>L1	Introduction to Research Methods 	</a:t>
            </a:r>
            <a:endParaRPr sz="2900" dirty="0"/>
          </a:p>
          <a:p>
            <a:pPr marL="342900" indent="-342900">
              <a:lnSpc>
                <a:spcPct val="90000"/>
              </a:lnSpc>
              <a:spcBef>
                <a:spcPts val="600"/>
              </a:spcBef>
              <a:defRPr sz="2500"/>
            </a:pPr>
            <a:r>
              <a:rPr b="1" dirty="0"/>
              <a:t>L</a:t>
            </a:r>
            <a:r>
              <a:rPr lang="en-GB" b="1" dirty="0"/>
              <a:t>1</a:t>
            </a:r>
            <a:r>
              <a:rPr b="1" dirty="0"/>
              <a:t>	Research Process</a:t>
            </a:r>
            <a:endParaRPr lang="en-GB" b="1" dirty="0"/>
          </a:p>
          <a:p>
            <a:pPr marL="0" indent="0">
              <a:lnSpc>
                <a:spcPct val="90000"/>
              </a:lnSpc>
              <a:spcBef>
                <a:spcPts val="600"/>
              </a:spcBef>
              <a:buNone/>
              <a:defRPr sz="2500"/>
            </a:pPr>
            <a:r>
              <a:rPr dirty="0"/>
              <a:t>			</a:t>
            </a:r>
            <a:endParaRPr lang="en-GB" dirty="0"/>
          </a:p>
          <a:p>
            <a:pPr marL="342900" indent="-342900">
              <a:lnSpc>
                <a:spcPct val="90000"/>
              </a:lnSpc>
              <a:spcBef>
                <a:spcPts val="600"/>
              </a:spcBef>
              <a:defRPr sz="2500"/>
            </a:pPr>
            <a:r>
              <a:rPr dirty="0"/>
              <a:t>L</a:t>
            </a:r>
            <a:r>
              <a:rPr lang="en-GB" dirty="0"/>
              <a:t>2</a:t>
            </a:r>
            <a:r>
              <a:rPr dirty="0"/>
              <a:t>	Literature Review </a:t>
            </a:r>
            <a:endParaRPr lang="en-GB" dirty="0"/>
          </a:p>
          <a:p>
            <a:pPr marL="0" indent="0">
              <a:lnSpc>
                <a:spcPct val="90000"/>
              </a:lnSpc>
              <a:spcBef>
                <a:spcPts val="600"/>
              </a:spcBef>
              <a:buNone/>
              <a:defRPr sz="2500"/>
            </a:pPr>
            <a:r>
              <a:rPr dirty="0"/>
              <a:t>			</a:t>
            </a:r>
            <a:endParaRPr lang="en-GB" dirty="0"/>
          </a:p>
          <a:p>
            <a:pPr marL="342900" indent="-342900">
              <a:lnSpc>
                <a:spcPct val="90000"/>
              </a:lnSpc>
              <a:spcBef>
                <a:spcPts val="600"/>
              </a:spcBef>
              <a:defRPr sz="2500"/>
            </a:pPr>
            <a:r>
              <a:rPr dirty="0"/>
              <a:t>L</a:t>
            </a:r>
            <a:r>
              <a:rPr lang="en-GB" dirty="0"/>
              <a:t>3</a:t>
            </a:r>
            <a:r>
              <a:rPr dirty="0"/>
              <a:t>	Research Design </a:t>
            </a:r>
            <a:endParaRPr lang="en-GB" dirty="0"/>
          </a:p>
          <a:p>
            <a:pPr marL="0" indent="0">
              <a:lnSpc>
                <a:spcPct val="90000"/>
              </a:lnSpc>
              <a:spcBef>
                <a:spcPts val="600"/>
              </a:spcBef>
              <a:buNone/>
              <a:defRPr sz="2500"/>
            </a:pPr>
            <a:r>
              <a:rPr dirty="0"/>
              <a:t>				</a:t>
            </a:r>
            <a:endParaRPr lang="en-GB" dirty="0"/>
          </a:p>
          <a:p>
            <a:pPr marL="342900" indent="-342900">
              <a:lnSpc>
                <a:spcPct val="90000"/>
              </a:lnSpc>
              <a:spcBef>
                <a:spcPts val="600"/>
              </a:spcBef>
              <a:defRPr sz="2500"/>
            </a:pPr>
            <a:r>
              <a:rPr dirty="0"/>
              <a:t>L</a:t>
            </a:r>
            <a:r>
              <a:rPr lang="en-GB" dirty="0"/>
              <a:t>4</a:t>
            </a:r>
            <a:r>
              <a:rPr dirty="0"/>
              <a:t>	Data Collection Methods 1 (Qualitative)		</a:t>
            </a:r>
            <a:endParaRPr sz="2800" dirty="0"/>
          </a:p>
          <a:p>
            <a:pPr marL="342900" indent="-342900">
              <a:lnSpc>
                <a:spcPct val="90000"/>
              </a:lnSpc>
              <a:spcBef>
                <a:spcPts val="600"/>
              </a:spcBef>
              <a:defRPr sz="2500"/>
            </a:pPr>
            <a:r>
              <a:rPr dirty="0"/>
              <a:t>L</a:t>
            </a:r>
            <a:r>
              <a:rPr lang="en-GB" dirty="0"/>
              <a:t>4</a:t>
            </a:r>
            <a:r>
              <a:rPr dirty="0"/>
              <a:t>	Data Collection Methods 2 (Quantitative)</a:t>
            </a:r>
            <a:endParaRPr sz="2800" dirty="0"/>
          </a:p>
          <a:p>
            <a:pPr marL="342900" indent="-342900">
              <a:lnSpc>
                <a:spcPct val="90000"/>
              </a:lnSpc>
              <a:spcBef>
                <a:spcPts val="600"/>
              </a:spcBef>
              <a:defRPr sz="2500"/>
            </a:pPr>
            <a:r>
              <a:rPr dirty="0"/>
              <a:t>L</a:t>
            </a:r>
            <a:r>
              <a:rPr lang="en-GB" dirty="0"/>
              <a:t>4</a:t>
            </a:r>
            <a:r>
              <a:rPr dirty="0"/>
              <a:t>	</a:t>
            </a:r>
            <a:r>
              <a:rPr dirty="0" err="1"/>
              <a:t>Analysing</a:t>
            </a:r>
            <a:r>
              <a:rPr dirty="0"/>
              <a:t> Data				</a:t>
            </a:r>
            <a:endParaRPr lang="en-GB" dirty="0"/>
          </a:p>
          <a:p>
            <a:pPr marL="342900" indent="-342900">
              <a:lnSpc>
                <a:spcPct val="90000"/>
              </a:lnSpc>
              <a:spcBef>
                <a:spcPts val="600"/>
              </a:spcBef>
              <a:defRPr sz="2500"/>
            </a:pPr>
            <a:r>
              <a:rPr dirty="0"/>
              <a:t>L</a:t>
            </a:r>
            <a:r>
              <a:rPr lang="en-GB" dirty="0"/>
              <a:t>4</a:t>
            </a:r>
            <a:r>
              <a:rPr dirty="0"/>
              <a:t>	Project Write-Up							</a:t>
            </a:r>
          </a:p>
        </p:txBody>
      </p:sp>
      <p:sp>
        <p:nvSpPr>
          <p:cNvPr id="133" name="Shape 133"/>
          <p:cNvSpPr>
            <a:spLocks noGrp="1"/>
          </p:cNvSpPr>
          <p:nvPr>
            <p:ph type="sldNum" sz="quarter" idx="2"/>
          </p:nvPr>
        </p:nvSpPr>
        <p:spPr>
          <a:xfrm>
            <a:off x="8502739" y="6404292"/>
            <a:ext cx="184061"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7</a:t>
            </a:fld>
            <a:endParaRP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Shape 131"/>
          <p:cNvSpPr>
            <a:spLocks noGrp="1"/>
          </p:cNvSpPr>
          <p:nvPr>
            <p:ph type="title"/>
          </p:nvPr>
        </p:nvSpPr>
        <p:spPr>
          <a:xfrm>
            <a:off x="457200" y="103873"/>
            <a:ext cx="8229600" cy="599251"/>
          </a:xfrm>
          <a:prstGeom prst="rect">
            <a:avLst/>
          </a:prstGeom>
        </p:spPr>
        <p:txBody>
          <a:bodyPr>
            <a:normAutofit fontScale="90000"/>
          </a:bodyPr>
          <a:lstStyle/>
          <a:p>
            <a:r>
              <a:rPr lang="en-GB" dirty="0"/>
              <a:t>Module Output</a:t>
            </a:r>
            <a:endParaRPr dirty="0"/>
          </a:p>
        </p:txBody>
      </p:sp>
      <p:sp>
        <p:nvSpPr>
          <p:cNvPr id="133" name="Shape 133"/>
          <p:cNvSpPr>
            <a:spLocks noGrp="1"/>
          </p:cNvSpPr>
          <p:nvPr>
            <p:ph type="sldNum" sz="quarter" idx="2"/>
          </p:nvPr>
        </p:nvSpPr>
        <p:spPr>
          <a:xfrm>
            <a:off x="8502739" y="6404292"/>
            <a:ext cx="184061"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rPr/>
              <a:t>8</a:t>
            </a:fld>
            <a:endParaRPr/>
          </a:p>
        </p:txBody>
      </p:sp>
      <p:sp>
        <p:nvSpPr>
          <p:cNvPr id="8" name="TextBox 7">
            <a:extLst>
              <a:ext uri="{FF2B5EF4-FFF2-40B4-BE49-F238E27FC236}">
                <a16:creationId xmlns:a16="http://schemas.microsoft.com/office/drawing/2014/main" id="{0595E1C5-29C2-9B21-4145-1F72004C9E73}"/>
              </a:ext>
            </a:extLst>
          </p:cNvPr>
          <p:cNvSpPr txBox="1"/>
          <p:nvPr/>
        </p:nvSpPr>
        <p:spPr>
          <a:xfrm>
            <a:off x="115747" y="810389"/>
            <a:ext cx="8808334" cy="586314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304800" marR="70485" indent="-228600">
              <a:spcBef>
                <a:spcPts val="200"/>
              </a:spcBef>
              <a:spcAft>
                <a:spcPts val="0"/>
              </a:spcAft>
            </a:pPr>
            <a:r>
              <a:rPr lang="en-US" sz="2400" b="1" i="1" dirty="0">
                <a:effectLst/>
                <a:latin typeface="Arial" panose="020B0604020202020204" pitchFamily="34" charset="0"/>
                <a:ea typeface="Arial" panose="020B0604020202020204" pitchFamily="34" charset="0"/>
                <a:cs typeface="Times New Roman" panose="02020603050405020304" pitchFamily="18" charset="0"/>
              </a:rPr>
              <a:t>Written assignment (80%; </a:t>
            </a:r>
            <a:r>
              <a:rPr lang="en-US" sz="2400" b="1" i="1" dirty="0" err="1">
                <a:effectLst/>
                <a:latin typeface="Arial" panose="020B0604020202020204" pitchFamily="34" charset="0"/>
                <a:ea typeface="Arial" panose="020B0604020202020204" pitchFamily="34" charset="0"/>
                <a:cs typeface="Times New Roman" panose="02020603050405020304" pitchFamily="18" charset="0"/>
              </a:rPr>
              <a:t>approx</a:t>
            </a:r>
            <a:r>
              <a:rPr lang="en-US" sz="2400" b="1" i="1" dirty="0">
                <a:effectLst/>
                <a:latin typeface="Arial" panose="020B0604020202020204" pitchFamily="34" charset="0"/>
                <a:ea typeface="Arial" panose="020B0604020202020204" pitchFamily="34" charset="0"/>
                <a:cs typeface="Times New Roman" panose="02020603050405020304" pitchFamily="18" charset="0"/>
              </a:rPr>
              <a:t> 6000 words)</a:t>
            </a:r>
            <a:endParaRPr lang="en-GB" sz="2400" b="1" i="1" dirty="0">
              <a:effectLst/>
              <a:latin typeface="Arial" panose="020B0604020202020204" pitchFamily="34" charset="0"/>
              <a:ea typeface="Arial" panose="020B0604020202020204" pitchFamily="34" charset="0"/>
              <a:cs typeface="Times New Roman" panose="02020603050405020304" pitchFamily="18" charset="0"/>
            </a:endParaRPr>
          </a:p>
          <a:p>
            <a:pPr marL="304800" marR="70485" indent="-228600">
              <a:spcBef>
                <a:spcPts val="200"/>
              </a:spcBef>
              <a:spcAft>
                <a:spcPts val="0"/>
              </a:spcAft>
            </a:pPr>
            <a:r>
              <a:rPr lang="en-US" sz="2400" dirty="0">
                <a:effectLst/>
                <a:latin typeface="Arial" panose="020B0604020202020204" pitchFamily="34" charset="0"/>
                <a:ea typeface="Arial" panose="020B0604020202020204" pitchFamily="34" charset="0"/>
                <a:cs typeface="Times New Roman" panose="02020603050405020304" pitchFamily="18" charset="0"/>
              </a:rPr>
              <a:t> </a:t>
            </a:r>
            <a:endParaRPr lang="en-GB" sz="2400" dirty="0">
              <a:effectLst/>
              <a:latin typeface="Arial" panose="020B0604020202020204" pitchFamily="34" charset="0"/>
              <a:ea typeface="Arial" panose="020B0604020202020204" pitchFamily="34" charset="0"/>
              <a:cs typeface="Times New Roman" panose="02020603050405020304" pitchFamily="18" charset="0"/>
            </a:endParaRPr>
          </a:p>
          <a:p>
            <a:pPr marL="304800" marR="70485" indent="-228600" algn="just">
              <a:spcBef>
                <a:spcPts val="200"/>
              </a:spcBef>
              <a:spcAft>
                <a:spcPts val="0"/>
              </a:spcAft>
            </a:pPr>
            <a:r>
              <a:rPr lang="en-US" sz="2400" dirty="0">
                <a:effectLst/>
                <a:latin typeface="Arial" panose="020B0604020202020204" pitchFamily="34" charset="0"/>
                <a:ea typeface="Arial" panose="020B0604020202020204" pitchFamily="34" charset="0"/>
                <a:cs typeface="Times New Roman" panose="02020603050405020304" pitchFamily="18" charset="0"/>
              </a:rPr>
              <a:t>Choose a well-</a:t>
            </a:r>
            <a:r>
              <a:rPr lang="en-US" sz="2400" dirty="0" err="1">
                <a:effectLst/>
                <a:latin typeface="Arial" panose="020B0604020202020204" pitchFamily="34" charset="0"/>
                <a:ea typeface="Arial" panose="020B0604020202020204" pitchFamily="34" charset="0"/>
                <a:cs typeface="Times New Roman" panose="02020603050405020304" pitchFamily="18" charset="0"/>
              </a:rPr>
              <a:t>focussed</a:t>
            </a:r>
            <a:r>
              <a:rPr lang="en-US" sz="2400" dirty="0">
                <a:effectLst/>
                <a:latin typeface="Arial" panose="020B0604020202020204" pitchFamily="34" charset="0"/>
                <a:ea typeface="Arial" panose="020B0604020202020204" pitchFamily="34" charset="0"/>
                <a:cs typeface="Times New Roman" panose="02020603050405020304" pitchFamily="18" charset="0"/>
              </a:rPr>
              <a:t> topic in your field of interest. Write a critical review of the research</a:t>
            </a:r>
            <a:endParaRPr lang="en-GB" sz="2400" dirty="0">
              <a:effectLst/>
              <a:latin typeface="Arial" panose="020B0604020202020204" pitchFamily="34" charset="0"/>
              <a:ea typeface="Arial" panose="020B0604020202020204" pitchFamily="34" charset="0"/>
              <a:cs typeface="Times New Roman" panose="02020603050405020304" pitchFamily="18" charset="0"/>
            </a:endParaRPr>
          </a:p>
          <a:p>
            <a:pPr marL="304800" marR="70485" indent="-228600" algn="just">
              <a:spcBef>
                <a:spcPts val="200"/>
              </a:spcBef>
              <a:spcAft>
                <a:spcPts val="0"/>
              </a:spcAft>
            </a:pPr>
            <a:r>
              <a:rPr lang="en-US" sz="2400" dirty="0">
                <a:effectLst/>
                <a:latin typeface="Arial" panose="020B0604020202020204" pitchFamily="34" charset="0"/>
                <a:ea typeface="Arial" panose="020B0604020202020204" pitchFamily="34" charset="0"/>
                <a:cs typeface="Times New Roman" panose="02020603050405020304" pitchFamily="18" charset="0"/>
              </a:rPr>
              <a:t>carried out on this topic over the past ten years, in which you also fully examine the</a:t>
            </a:r>
            <a:endParaRPr lang="en-GB" sz="2400" dirty="0">
              <a:effectLst/>
              <a:latin typeface="Arial" panose="020B0604020202020204" pitchFamily="34" charset="0"/>
              <a:ea typeface="Arial" panose="020B0604020202020204" pitchFamily="34" charset="0"/>
              <a:cs typeface="Times New Roman" panose="02020603050405020304" pitchFamily="18" charset="0"/>
            </a:endParaRPr>
          </a:p>
          <a:p>
            <a:pPr marL="304800" marR="70485" indent="-228600" algn="just">
              <a:spcBef>
                <a:spcPts val="200"/>
              </a:spcBef>
              <a:spcAft>
                <a:spcPts val="0"/>
              </a:spcAft>
            </a:pPr>
            <a:r>
              <a:rPr lang="en-US" sz="2400" dirty="0">
                <a:effectLst/>
                <a:latin typeface="Arial" panose="020B0604020202020204" pitchFamily="34" charset="0"/>
                <a:ea typeface="Arial" panose="020B0604020202020204" pitchFamily="34" charset="0"/>
                <a:cs typeface="Times New Roman" panose="02020603050405020304" pitchFamily="18" charset="0"/>
              </a:rPr>
              <a:t>epistemological, ontological and ethical issues in this research.</a:t>
            </a:r>
            <a:endParaRPr lang="en-GB" sz="2400" dirty="0">
              <a:effectLst/>
              <a:latin typeface="Arial" panose="020B0604020202020204" pitchFamily="34" charset="0"/>
              <a:ea typeface="Arial" panose="020B0604020202020204" pitchFamily="34" charset="0"/>
              <a:cs typeface="Times New Roman" panose="02020603050405020304" pitchFamily="18" charset="0"/>
            </a:endParaRPr>
          </a:p>
          <a:p>
            <a:pPr marL="304800" marR="70485" indent="-228600" algn="just">
              <a:spcBef>
                <a:spcPts val="200"/>
              </a:spcBef>
              <a:spcAft>
                <a:spcPts val="0"/>
              </a:spcAft>
            </a:pPr>
            <a:r>
              <a:rPr lang="en-US" sz="2400" dirty="0">
                <a:effectLst/>
                <a:latin typeface="Arial" panose="020B0604020202020204" pitchFamily="34" charset="0"/>
                <a:ea typeface="Arial" panose="020B0604020202020204" pitchFamily="34" charset="0"/>
                <a:cs typeface="Times New Roman" panose="02020603050405020304" pitchFamily="18" charset="0"/>
              </a:rPr>
              <a:t> </a:t>
            </a:r>
            <a:endParaRPr lang="en-GB" sz="2400" dirty="0">
              <a:effectLst/>
              <a:latin typeface="Arial" panose="020B0604020202020204" pitchFamily="34" charset="0"/>
              <a:ea typeface="Arial" panose="020B0604020202020204" pitchFamily="34" charset="0"/>
              <a:cs typeface="Times New Roman" panose="02020603050405020304" pitchFamily="18" charset="0"/>
            </a:endParaRPr>
          </a:p>
          <a:p>
            <a:pPr marL="304800" marR="70485" indent="-228600">
              <a:spcBef>
                <a:spcPts val="200"/>
              </a:spcBef>
              <a:spcAft>
                <a:spcPts val="0"/>
              </a:spcAft>
            </a:pPr>
            <a:r>
              <a:rPr lang="en-US" sz="2400" b="1" i="1" dirty="0">
                <a:effectLst/>
                <a:latin typeface="Arial" panose="020B0604020202020204" pitchFamily="34" charset="0"/>
                <a:ea typeface="Arial" panose="020B0604020202020204" pitchFamily="34" charset="0"/>
                <a:cs typeface="Times New Roman" panose="02020603050405020304" pitchFamily="18" charset="0"/>
              </a:rPr>
              <a:t>Presentation (approx.20%)</a:t>
            </a:r>
            <a:endParaRPr lang="en-GB" sz="2400" b="1" i="1" dirty="0">
              <a:effectLst/>
              <a:latin typeface="Arial" panose="020B0604020202020204" pitchFamily="34" charset="0"/>
              <a:ea typeface="Arial" panose="020B0604020202020204" pitchFamily="34" charset="0"/>
              <a:cs typeface="Times New Roman" panose="02020603050405020304" pitchFamily="18" charset="0"/>
            </a:endParaRPr>
          </a:p>
          <a:p>
            <a:pPr marL="304800" marR="70485" indent="-228600">
              <a:spcBef>
                <a:spcPts val="200"/>
              </a:spcBef>
              <a:spcAft>
                <a:spcPts val="0"/>
              </a:spcAft>
            </a:pPr>
            <a:r>
              <a:rPr lang="en-US" sz="2400" dirty="0">
                <a:effectLst/>
                <a:latin typeface="Arial" panose="020B0604020202020204" pitchFamily="34" charset="0"/>
                <a:ea typeface="Arial" panose="020B0604020202020204" pitchFamily="34" charset="0"/>
                <a:cs typeface="Times New Roman" panose="02020603050405020304" pitchFamily="18" charset="0"/>
              </a:rPr>
              <a:t>Choose a well-</a:t>
            </a:r>
            <a:r>
              <a:rPr lang="en-US" sz="2400" dirty="0" err="1">
                <a:effectLst/>
                <a:latin typeface="Arial" panose="020B0604020202020204" pitchFamily="34" charset="0"/>
                <a:ea typeface="Arial" panose="020B0604020202020204" pitchFamily="34" charset="0"/>
                <a:cs typeface="Times New Roman" panose="02020603050405020304" pitchFamily="18" charset="0"/>
              </a:rPr>
              <a:t>focussed</a:t>
            </a:r>
            <a:r>
              <a:rPr lang="en-US" sz="2400" dirty="0">
                <a:effectLst/>
                <a:latin typeface="Arial" panose="020B0604020202020204" pitchFamily="34" charset="0"/>
                <a:ea typeface="Arial" panose="020B0604020202020204" pitchFamily="34" charset="0"/>
                <a:cs typeface="Times New Roman" panose="02020603050405020304" pitchFamily="18" charset="0"/>
              </a:rPr>
              <a:t> topic in your field of interest. Present a critical review of one</a:t>
            </a:r>
            <a:endParaRPr lang="en-GB" sz="2400" dirty="0">
              <a:effectLst/>
              <a:latin typeface="Arial" panose="020B0604020202020204" pitchFamily="34" charset="0"/>
              <a:ea typeface="Arial" panose="020B0604020202020204" pitchFamily="34" charset="0"/>
              <a:cs typeface="Times New Roman" panose="02020603050405020304" pitchFamily="18" charset="0"/>
            </a:endParaRPr>
          </a:p>
          <a:p>
            <a:pPr marL="304800" marR="70485" indent="-228600">
              <a:spcBef>
                <a:spcPts val="200"/>
              </a:spcBef>
              <a:spcAft>
                <a:spcPts val="0"/>
              </a:spcAft>
            </a:pPr>
            <a:r>
              <a:rPr lang="en-US" sz="2400" dirty="0">
                <a:effectLst/>
                <a:latin typeface="Arial" panose="020B0604020202020204" pitchFamily="34" charset="0"/>
                <a:ea typeface="Arial" panose="020B0604020202020204" pitchFamily="34" charset="0"/>
                <a:cs typeface="Times New Roman" panose="02020603050405020304" pitchFamily="18" charset="0"/>
              </a:rPr>
              <a:t>recent key peer-reviewed research article on this topic. Make reference to the</a:t>
            </a:r>
            <a:endParaRPr lang="en-GB" sz="2400" dirty="0">
              <a:effectLst/>
              <a:latin typeface="Arial" panose="020B0604020202020204" pitchFamily="34" charset="0"/>
              <a:ea typeface="Arial" panose="020B0604020202020204" pitchFamily="34" charset="0"/>
              <a:cs typeface="Times New Roman" panose="02020603050405020304" pitchFamily="18" charset="0"/>
            </a:endParaRPr>
          </a:p>
          <a:p>
            <a:pPr marL="304800" marR="70485" indent="-228600">
              <a:spcBef>
                <a:spcPts val="200"/>
              </a:spcBef>
              <a:spcAft>
                <a:spcPts val="0"/>
              </a:spcAft>
            </a:pPr>
            <a:r>
              <a:rPr lang="en-US" sz="2400" dirty="0">
                <a:effectLst/>
                <a:latin typeface="Arial" panose="020B0604020202020204" pitchFamily="34" charset="0"/>
                <a:ea typeface="Arial" panose="020B0604020202020204" pitchFamily="34" charset="0"/>
                <a:cs typeface="Times New Roman" panose="02020603050405020304" pitchFamily="18" charset="0"/>
              </a:rPr>
              <a:t>epistemological, ontological and ethical issues in this research</a:t>
            </a:r>
            <a:endParaRPr lang="en-GB" sz="2400" dirty="0">
              <a:effectLst/>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732093886"/>
      </p:ext>
    </p:extLst>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Shape 135"/>
          <p:cNvSpPr>
            <a:spLocks noGrp="1"/>
          </p:cNvSpPr>
          <p:nvPr>
            <p:ph type="title"/>
          </p:nvPr>
        </p:nvSpPr>
        <p:spPr>
          <a:prstGeom prst="rect">
            <a:avLst/>
          </a:prstGeom>
        </p:spPr>
        <p:txBody>
          <a:bodyPr/>
          <a:lstStyle/>
          <a:p>
            <a:r>
              <a:t>Introduction</a:t>
            </a:r>
          </a:p>
        </p:txBody>
      </p:sp>
      <p:sp>
        <p:nvSpPr>
          <p:cNvPr id="136" name="Shape 136"/>
          <p:cNvSpPr>
            <a:spLocks noGrp="1"/>
          </p:cNvSpPr>
          <p:nvPr>
            <p:ph type="body" idx="1"/>
          </p:nvPr>
        </p:nvSpPr>
        <p:spPr>
          <a:xfrm>
            <a:off x="457200" y="1600200"/>
            <a:ext cx="8229600" cy="4525963"/>
          </a:xfrm>
          <a:prstGeom prst="rect">
            <a:avLst/>
          </a:prstGeom>
        </p:spPr>
        <p:txBody>
          <a:bodyPr/>
          <a:lstStyle/>
          <a:p>
            <a:pPr>
              <a:lnSpc>
                <a:spcPct val="90000"/>
              </a:lnSpc>
              <a:spcBef>
                <a:spcPts val="600"/>
              </a:spcBef>
              <a:defRPr sz="2900"/>
            </a:pPr>
            <a:r>
              <a:t>Identify an area of particular interest</a:t>
            </a:r>
          </a:p>
          <a:p>
            <a:pPr>
              <a:lnSpc>
                <a:spcPct val="90000"/>
              </a:lnSpc>
              <a:spcBef>
                <a:spcPts val="600"/>
              </a:spcBef>
              <a:defRPr sz="2900"/>
            </a:pPr>
            <a:r>
              <a:t>Explore that area in depth</a:t>
            </a:r>
          </a:p>
          <a:p>
            <a:pPr>
              <a:lnSpc>
                <a:spcPct val="90000"/>
              </a:lnSpc>
              <a:spcBef>
                <a:spcPts val="600"/>
              </a:spcBef>
              <a:defRPr sz="2900"/>
            </a:pPr>
            <a:r>
              <a:t>Define a research question</a:t>
            </a:r>
          </a:p>
          <a:p>
            <a:pPr>
              <a:lnSpc>
                <a:spcPct val="90000"/>
              </a:lnSpc>
              <a:spcBef>
                <a:spcPts val="600"/>
              </a:spcBef>
              <a:defRPr sz="2900"/>
            </a:pPr>
            <a:r>
              <a:t>Design an effective way of investigating the research problem</a:t>
            </a:r>
          </a:p>
          <a:p>
            <a:pPr>
              <a:lnSpc>
                <a:spcPct val="90000"/>
              </a:lnSpc>
              <a:spcBef>
                <a:spcPts val="600"/>
              </a:spcBef>
              <a:defRPr sz="2900"/>
            </a:pPr>
            <a:r>
              <a:t>Experience the process of producing knowledge</a:t>
            </a:r>
          </a:p>
          <a:p>
            <a:pPr>
              <a:lnSpc>
                <a:spcPct val="90000"/>
              </a:lnSpc>
              <a:spcBef>
                <a:spcPts val="600"/>
              </a:spcBef>
              <a:defRPr sz="2900"/>
            </a:pPr>
            <a:r>
              <a:t>Interpret findings</a:t>
            </a:r>
          </a:p>
          <a:p>
            <a:pPr>
              <a:lnSpc>
                <a:spcPct val="90000"/>
              </a:lnSpc>
              <a:spcBef>
                <a:spcPts val="600"/>
              </a:spcBef>
              <a:defRPr sz="2900"/>
            </a:pPr>
            <a:r>
              <a:t>Present a well-reasoned and lucidly-expressed argument</a:t>
            </a:r>
          </a:p>
        </p:txBody>
      </p:sp>
      <p:sp>
        <p:nvSpPr>
          <p:cNvPr id="137" name="Shape 137"/>
          <p:cNvSpPr>
            <a:spLocks noGrp="1"/>
          </p:cNvSpPr>
          <p:nvPr>
            <p:ph type="sldNum" sz="quarter" idx="2"/>
          </p:nvPr>
        </p:nvSpPr>
        <p:spPr>
          <a:xfrm>
            <a:off x="8502739" y="6404292"/>
            <a:ext cx="184061"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9</a:t>
            </a:fld>
            <a:endParaRP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Shape 139"/>
          <p:cNvSpPr>
            <a:spLocks noGrp="1"/>
          </p:cNvSpPr>
          <p:nvPr>
            <p:ph type="title"/>
          </p:nvPr>
        </p:nvSpPr>
        <p:spPr>
          <a:prstGeom prst="rect">
            <a:avLst/>
          </a:prstGeom>
        </p:spPr>
        <p:txBody>
          <a:bodyPr/>
          <a:lstStyle/>
          <a:p>
            <a:r>
              <a:t>Learners should consider…</a:t>
            </a:r>
          </a:p>
        </p:txBody>
      </p:sp>
      <p:sp>
        <p:nvSpPr>
          <p:cNvPr id="140" name="Shape 140"/>
          <p:cNvSpPr>
            <a:spLocks noGrp="1"/>
          </p:cNvSpPr>
          <p:nvPr>
            <p:ph type="body" idx="1"/>
          </p:nvPr>
        </p:nvSpPr>
        <p:spPr>
          <a:xfrm>
            <a:off x="457200" y="1600200"/>
            <a:ext cx="8229600" cy="4525963"/>
          </a:xfrm>
          <a:prstGeom prst="rect">
            <a:avLst/>
          </a:prstGeom>
        </p:spPr>
        <p:txBody>
          <a:bodyPr/>
          <a:lstStyle/>
          <a:p>
            <a:pPr>
              <a:lnSpc>
                <a:spcPct val="90000"/>
              </a:lnSpc>
            </a:pPr>
            <a:r>
              <a:t>Will the topic sustain their interest?</a:t>
            </a:r>
          </a:p>
          <a:p>
            <a:pPr>
              <a:lnSpc>
                <a:spcPct val="90000"/>
              </a:lnSpc>
            </a:pPr>
            <a:r>
              <a:t>Will they approach the topic with analytical distance?</a:t>
            </a:r>
          </a:p>
          <a:p>
            <a:pPr>
              <a:lnSpc>
                <a:spcPct val="90000"/>
              </a:lnSpc>
            </a:pPr>
            <a:r>
              <a:t>Is there an existing body of relevant academic literature within which the proposed work can be framed?</a:t>
            </a:r>
          </a:p>
          <a:p>
            <a:pPr>
              <a:lnSpc>
                <a:spcPct val="90000"/>
              </a:lnSpc>
            </a:pPr>
            <a:r>
              <a:t>Can the topic be addressed adequately within the limitations of time and resources available?</a:t>
            </a:r>
          </a:p>
        </p:txBody>
      </p:sp>
      <p:sp>
        <p:nvSpPr>
          <p:cNvPr id="141" name="Shape 141"/>
          <p:cNvSpPr>
            <a:spLocks noGrp="1"/>
          </p:cNvSpPr>
          <p:nvPr>
            <p:ph type="sldNum" sz="quarter" idx="2"/>
          </p:nvPr>
        </p:nvSpPr>
        <p:spPr>
          <a:xfrm>
            <a:off x="8502739" y="6404292"/>
            <a:ext cx="184061"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10</a:t>
            </a:fld>
            <a:endParaRPr/>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 name="Shape 143"/>
          <p:cNvSpPr>
            <a:spLocks noGrp="1"/>
          </p:cNvSpPr>
          <p:nvPr>
            <p:ph type="title"/>
          </p:nvPr>
        </p:nvSpPr>
        <p:spPr>
          <a:prstGeom prst="rect">
            <a:avLst/>
          </a:prstGeom>
        </p:spPr>
        <p:txBody>
          <a:bodyPr/>
          <a:lstStyle/>
          <a:p>
            <a:r>
              <a:t>Assessment is based on… </a:t>
            </a:r>
          </a:p>
        </p:txBody>
      </p:sp>
      <p:sp>
        <p:nvSpPr>
          <p:cNvPr id="144" name="Shape 144"/>
          <p:cNvSpPr>
            <a:spLocks noGrp="1"/>
          </p:cNvSpPr>
          <p:nvPr>
            <p:ph type="body" idx="1"/>
          </p:nvPr>
        </p:nvSpPr>
        <p:spPr>
          <a:xfrm>
            <a:off x="457200" y="1600200"/>
            <a:ext cx="8229600" cy="4525963"/>
          </a:xfrm>
          <a:prstGeom prst="rect">
            <a:avLst/>
          </a:prstGeom>
        </p:spPr>
        <p:txBody>
          <a:bodyPr/>
          <a:lstStyle/>
          <a:p>
            <a:pPr>
              <a:lnSpc>
                <a:spcPct val="80000"/>
              </a:lnSpc>
              <a:spcBef>
                <a:spcPts val="500"/>
              </a:spcBef>
              <a:defRPr sz="2200"/>
            </a:pPr>
            <a:r>
              <a:t>Evidence of originality and independent thinking</a:t>
            </a:r>
          </a:p>
          <a:p>
            <a:pPr>
              <a:lnSpc>
                <a:spcPct val="80000"/>
              </a:lnSpc>
              <a:spcBef>
                <a:spcPts val="500"/>
              </a:spcBef>
              <a:defRPr sz="2200"/>
            </a:pPr>
            <a:r>
              <a:t>The definition of the problem or question for research</a:t>
            </a:r>
          </a:p>
          <a:p>
            <a:pPr>
              <a:lnSpc>
                <a:spcPct val="80000"/>
              </a:lnSpc>
              <a:spcBef>
                <a:spcPts val="500"/>
              </a:spcBef>
              <a:defRPr sz="2200"/>
            </a:pPr>
            <a:r>
              <a:t>Understanding of the relevant research context</a:t>
            </a:r>
          </a:p>
          <a:p>
            <a:pPr>
              <a:lnSpc>
                <a:spcPct val="80000"/>
              </a:lnSpc>
              <a:spcBef>
                <a:spcPts val="500"/>
              </a:spcBef>
              <a:defRPr sz="2200"/>
            </a:pPr>
            <a:r>
              <a:t>The quality of the research design</a:t>
            </a:r>
          </a:p>
          <a:p>
            <a:pPr>
              <a:lnSpc>
                <a:spcPct val="80000"/>
              </a:lnSpc>
              <a:spcBef>
                <a:spcPts val="500"/>
              </a:spcBef>
              <a:defRPr sz="2200"/>
            </a:pPr>
            <a:r>
              <a:t>The quality of any review of existing research</a:t>
            </a:r>
          </a:p>
          <a:p>
            <a:pPr>
              <a:lnSpc>
                <a:spcPct val="80000"/>
              </a:lnSpc>
              <a:spcBef>
                <a:spcPts val="500"/>
              </a:spcBef>
              <a:defRPr sz="2200"/>
            </a:pPr>
            <a:r>
              <a:t>Use and citation of appropriate sources</a:t>
            </a:r>
          </a:p>
          <a:p>
            <a:pPr>
              <a:lnSpc>
                <a:spcPct val="80000"/>
              </a:lnSpc>
              <a:spcBef>
                <a:spcPts val="500"/>
              </a:spcBef>
              <a:defRPr sz="2200"/>
            </a:pPr>
            <a:r>
              <a:t>Use of appropriate methods</a:t>
            </a:r>
          </a:p>
          <a:p>
            <a:pPr>
              <a:lnSpc>
                <a:spcPct val="80000"/>
              </a:lnSpc>
              <a:spcBef>
                <a:spcPts val="500"/>
              </a:spcBef>
              <a:defRPr sz="2200"/>
            </a:pPr>
            <a:r>
              <a:t>The quality of the analysis</a:t>
            </a:r>
          </a:p>
          <a:p>
            <a:pPr>
              <a:lnSpc>
                <a:spcPct val="80000"/>
              </a:lnSpc>
              <a:spcBef>
                <a:spcPts val="500"/>
              </a:spcBef>
              <a:defRPr sz="2200"/>
            </a:pPr>
            <a:r>
              <a:t>The quality of the interpretation advanced</a:t>
            </a:r>
          </a:p>
          <a:p>
            <a:pPr>
              <a:lnSpc>
                <a:spcPct val="80000"/>
              </a:lnSpc>
              <a:spcBef>
                <a:spcPts val="500"/>
              </a:spcBef>
              <a:defRPr sz="2200"/>
            </a:pPr>
            <a:r>
              <a:t>The quality of argument and discussion drawn to conclusion in the</a:t>
            </a:r>
          </a:p>
          <a:p>
            <a:pPr>
              <a:lnSpc>
                <a:spcPct val="80000"/>
              </a:lnSpc>
              <a:spcBef>
                <a:spcPts val="500"/>
              </a:spcBef>
              <a:defRPr sz="2200"/>
            </a:pPr>
            <a:r>
              <a:t>dissertation</a:t>
            </a:r>
          </a:p>
          <a:p>
            <a:pPr>
              <a:lnSpc>
                <a:spcPct val="80000"/>
              </a:lnSpc>
              <a:spcBef>
                <a:spcPts val="500"/>
              </a:spcBef>
              <a:defRPr sz="2200"/>
            </a:pPr>
            <a:r>
              <a:t>The quality of the written presentation of the dissertation</a:t>
            </a:r>
          </a:p>
        </p:txBody>
      </p:sp>
      <p:sp>
        <p:nvSpPr>
          <p:cNvPr id="145" name="Shape 145"/>
          <p:cNvSpPr>
            <a:spLocks noGrp="1"/>
          </p:cNvSpPr>
          <p:nvPr>
            <p:ph type="sldNum" sz="quarter" idx="2"/>
          </p:nvPr>
        </p:nvSpPr>
        <p:spPr>
          <a:xfrm>
            <a:off x="8502739" y="6404292"/>
            <a:ext cx="184061"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11</a:t>
            </a:fld>
            <a:endParaRPr/>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Shape 147"/>
          <p:cNvSpPr>
            <a:spLocks noGrp="1"/>
          </p:cNvSpPr>
          <p:nvPr>
            <p:ph type="title"/>
          </p:nvPr>
        </p:nvSpPr>
        <p:spPr>
          <a:prstGeom prst="rect">
            <a:avLst/>
          </a:prstGeom>
        </p:spPr>
        <p:txBody>
          <a:bodyPr/>
          <a:lstStyle/>
          <a:p>
            <a:r>
              <a:t>What is Research?</a:t>
            </a:r>
          </a:p>
        </p:txBody>
      </p:sp>
      <p:sp>
        <p:nvSpPr>
          <p:cNvPr id="148" name="Shape 148"/>
          <p:cNvSpPr>
            <a:spLocks noGrp="1"/>
          </p:cNvSpPr>
          <p:nvPr>
            <p:ph type="body" idx="1"/>
          </p:nvPr>
        </p:nvSpPr>
        <p:spPr>
          <a:xfrm>
            <a:off x="457200" y="1600200"/>
            <a:ext cx="8229600" cy="4525963"/>
          </a:xfrm>
          <a:prstGeom prst="rect">
            <a:avLst/>
          </a:prstGeom>
        </p:spPr>
        <p:txBody>
          <a:bodyPr/>
          <a:lstStyle/>
          <a:p>
            <a:r>
              <a:t>“…good research is purposeful, its goals are clearly defined and significant, the methodological procedures are defensible, evidence is systematically analysed, statistical techniques are correctly followed and the “objectivity” of the researcher is clearly evident.” Brannick and Roche (1997: p. xii)</a:t>
            </a:r>
          </a:p>
        </p:txBody>
      </p:sp>
      <p:sp>
        <p:nvSpPr>
          <p:cNvPr id="149" name="Shape 149"/>
          <p:cNvSpPr>
            <a:spLocks noGrp="1"/>
          </p:cNvSpPr>
          <p:nvPr>
            <p:ph type="sldNum" sz="quarter" idx="2"/>
          </p:nvPr>
        </p:nvSpPr>
        <p:spPr>
          <a:xfrm>
            <a:off x="8502739" y="6404292"/>
            <a:ext cx="184061"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12</a:t>
            </a:fld>
            <a:endParaRP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 name="Shape 151"/>
          <p:cNvSpPr>
            <a:spLocks noGrp="1"/>
          </p:cNvSpPr>
          <p:nvPr>
            <p:ph type="title"/>
          </p:nvPr>
        </p:nvSpPr>
        <p:spPr>
          <a:prstGeom prst="rect">
            <a:avLst/>
          </a:prstGeom>
        </p:spPr>
        <p:txBody>
          <a:bodyPr/>
          <a:lstStyle/>
          <a:p>
            <a:r>
              <a:t>Overview of Good Research</a:t>
            </a:r>
          </a:p>
        </p:txBody>
      </p:sp>
      <p:sp>
        <p:nvSpPr>
          <p:cNvPr id="152" name="Shape 152"/>
          <p:cNvSpPr>
            <a:spLocks noGrp="1"/>
          </p:cNvSpPr>
          <p:nvPr>
            <p:ph type="body" idx="1"/>
          </p:nvPr>
        </p:nvSpPr>
        <p:spPr>
          <a:xfrm>
            <a:off x="457200" y="1600200"/>
            <a:ext cx="8229600" cy="4525963"/>
          </a:xfrm>
          <a:prstGeom prst="rect">
            <a:avLst/>
          </a:prstGeom>
        </p:spPr>
        <p:txBody>
          <a:bodyPr/>
          <a:lstStyle/>
          <a:p>
            <a:pPr marL="339470" indent="-339470" defTabSz="905255">
              <a:lnSpc>
                <a:spcPct val="81000"/>
              </a:lnSpc>
              <a:spcBef>
                <a:spcPts val="600"/>
              </a:spcBef>
              <a:defRPr sz="2673"/>
            </a:pPr>
            <a:r>
              <a:t>Good writing skills</a:t>
            </a:r>
          </a:p>
          <a:p>
            <a:pPr marL="339470" indent="-339470" defTabSz="905255">
              <a:lnSpc>
                <a:spcPct val="81000"/>
              </a:lnSpc>
              <a:spcBef>
                <a:spcPts val="600"/>
              </a:spcBef>
              <a:defRPr sz="2673"/>
            </a:pPr>
            <a:r>
              <a:t>Well organised, a planner</a:t>
            </a:r>
          </a:p>
          <a:p>
            <a:pPr marL="339470" indent="-339470" defTabSz="905255">
              <a:lnSpc>
                <a:spcPct val="81000"/>
              </a:lnSpc>
              <a:spcBef>
                <a:spcPts val="600"/>
              </a:spcBef>
              <a:defRPr sz="2673"/>
            </a:pPr>
            <a:r>
              <a:t>Disciplined in an unstructured environment</a:t>
            </a:r>
          </a:p>
          <a:p>
            <a:pPr marL="339470" indent="-339470" defTabSz="905255">
              <a:lnSpc>
                <a:spcPct val="81000"/>
              </a:lnSpc>
              <a:spcBef>
                <a:spcPts val="600"/>
              </a:spcBef>
              <a:defRPr sz="2673"/>
            </a:pPr>
            <a:r>
              <a:t>Inquisitive, a thinker, likes to reflect, questions things</a:t>
            </a:r>
          </a:p>
          <a:p>
            <a:pPr marL="339470" indent="-339470" defTabSz="905255">
              <a:lnSpc>
                <a:spcPct val="81000"/>
              </a:lnSpc>
              <a:spcBef>
                <a:spcPts val="600"/>
              </a:spcBef>
              <a:defRPr sz="2673"/>
            </a:pPr>
            <a:r>
              <a:t>Self-motivated</a:t>
            </a:r>
          </a:p>
          <a:p>
            <a:pPr marL="339470" indent="-339470" defTabSz="905255">
              <a:lnSpc>
                <a:spcPct val="81000"/>
              </a:lnSpc>
              <a:spcBef>
                <a:spcPts val="600"/>
              </a:spcBef>
              <a:defRPr sz="2673"/>
            </a:pPr>
            <a:r>
              <a:t>Ethical</a:t>
            </a:r>
          </a:p>
          <a:p>
            <a:pPr marL="339470" indent="-339470" defTabSz="905255">
              <a:lnSpc>
                <a:spcPct val="81000"/>
              </a:lnSpc>
              <a:spcBef>
                <a:spcPts val="600"/>
              </a:spcBef>
              <a:defRPr sz="2673"/>
            </a:pPr>
            <a:r>
              <a:t>Able to take criticism, in fact seeks it!</a:t>
            </a:r>
          </a:p>
          <a:p>
            <a:pPr marL="339470" indent="-339470" defTabSz="905255">
              <a:lnSpc>
                <a:spcPct val="81000"/>
              </a:lnSpc>
              <a:spcBef>
                <a:spcPts val="600"/>
              </a:spcBef>
              <a:defRPr sz="2673"/>
            </a:pPr>
            <a:r>
              <a:t>Only argues on the basis of the evidence!</a:t>
            </a:r>
          </a:p>
          <a:p>
            <a:pPr marL="339470" indent="-339470" defTabSz="905255">
              <a:lnSpc>
                <a:spcPct val="81000"/>
              </a:lnSpc>
              <a:spcBef>
                <a:spcPts val="600"/>
              </a:spcBef>
              <a:defRPr sz="2673"/>
            </a:pPr>
            <a:r>
              <a:t>Slow to make rash judgements, lets the dust settle</a:t>
            </a:r>
          </a:p>
          <a:p>
            <a:pPr marL="339470" indent="-339470" defTabSz="905255">
              <a:lnSpc>
                <a:spcPct val="81000"/>
              </a:lnSpc>
              <a:spcBef>
                <a:spcPts val="600"/>
              </a:spcBef>
              <a:defRPr sz="2673"/>
            </a:pPr>
            <a:r>
              <a:t>Professional</a:t>
            </a:r>
          </a:p>
        </p:txBody>
      </p:sp>
      <p:sp>
        <p:nvSpPr>
          <p:cNvPr id="153" name="Shape 153"/>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13</a:t>
            </a:fld>
            <a:endParaRPr/>
          </a:p>
        </p:txBody>
      </p:sp>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Shape 155"/>
          <p:cNvSpPr>
            <a:spLocks noGrp="1"/>
          </p:cNvSpPr>
          <p:nvPr>
            <p:ph type="title"/>
          </p:nvPr>
        </p:nvSpPr>
        <p:spPr>
          <a:prstGeom prst="rect">
            <a:avLst/>
          </a:prstGeom>
        </p:spPr>
        <p:txBody>
          <a:bodyPr/>
          <a:lstStyle/>
          <a:p>
            <a:r>
              <a:t>Quality</a:t>
            </a:r>
          </a:p>
        </p:txBody>
      </p:sp>
      <p:sp>
        <p:nvSpPr>
          <p:cNvPr id="156" name="Shape 156"/>
          <p:cNvSpPr>
            <a:spLocks noGrp="1"/>
          </p:cNvSpPr>
          <p:nvPr>
            <p:ph type="body" idx="1"/>
          </p:nvPr>
        </p:nvSpPr>
        <p:spPr>
          <a:xfrm>
            <a:off x="457200" y="1600200"/>
            <a:ext cx="8229600" cy="4525963"/>
          </a:xfrm>
          <a:prstGeom prst="rect">
            <a:avLst/>
          </a:prstGeom>
        </p:spPr>
        <p:txBody>
          <a:bodyPr/>
          <a:lstStyle/>
          <a:p>
            <a:r>
              <a:t>“Quality is never an accident; it is always the result of high intention, sincere effort, intelligent direction and skilful execution; it represents the wise choice of many alternatives.”</a:t>
            </a:r>
            <a:br/>
            <a:r>
              <a:rPr b="1"/>
              <a:t>William A. Foster</a:t>
            </a:r>
          </a:p>
        </p:txBody>
      </p:sp>
      <p:sp>
        <p:nvSpPr>
          <p:cNvPr id="157" name="Shape 157"/>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14</a:t>
            </a:fld>
            <a:endParaRPr/>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 name="Shape 159"/>
          <p:cNvSpPr>
            <a:spLocks noGrp="1"/>
          </p:cNvSpPr>
          <p:nvPr>
            <p:ph type="title"/>
          </p:nvPr>
        </p:nvSpPr>
        <p:spPr>
          <a:prstGeom prst="rect">
            <a:avLst/>
          </a:prstGeom>
        </p:spPr>
        <p:txBody>
          <a:bodyPr/>
          <a:lstStyle/>
          <a:p>
            <a:r>
              <a:t>Overview of Good Research</a:t>
            </a:r>
          </a:p>
        </p:txBody>
      </p:sp>
      <p:grpSp>
        <p:nvGrpSpPr>
          <p:cNvPr id="162" name="Group 162"/>
          <p:cNvGrpSpPr/>
          <p:nvPr/>
        </p:nvGrpSpPr>
        <p:grpSpPr>
          <a:xfrm>
            <a:off x="1225550" y="1589106"/>
            <a:ext cx="1892300" cy="1511301"/>
            <a:chOff x="0" y="0"/>
            <a:chExt cx="1892300" cy="1511300"/>
          </a:xfrm>
        </p:grpSpPr>
        <p:sp>
          <p:nvSpPr>
            <p:cNvPr id="160" name="Shape 160"/>
            <p:cNvSpPr/>
            <p:nvPr/>
          </p:nvSpPr>
          <p:spPr>
            <a:xfrm>
              <a:off x="0" y="-1"/>
              <a:ext cx="1892300" cy="1511301"/>
            </a:xfrm>
            <a:prstGeom prst="ellipse">
              <a:avLst/>
            </a:prstGeom>
            <a:solidFill>
              <a:schemeClr val="accent1"/>
            </a:solidFill>
            <a:ln w="12700" cap="flat">
              <a:solidFill>
                <a:srgbClr val="000000"/>
              </a:solidFill>
              <a:prstDash val="solid"/>
              <a:round/>
            </a:ln>
            <a:effectLst>
              <a:outerShdw dist="107762" dir="2700000" rotWithShape="0">
                <a:srgbClr val="EEECE1"/>
              </a:outerShdw>
            </a:effectLst>
          </p:spPr>
          <p:txBody>
            <a:bodyPr wrap="square" lIns="45719" tIns="45719" rIns="45719" bIns="45719" numCol="1" anchor="ctr">
              <a:noAutofit/>
            </a:bodyPr>
            <a:lstStyle/>
            <a:p>
              <a:pPr algn="ctr">
                <a:defRPr>
                  <a:latin typeface="Arial"/>
                  <a:ea typeface="Arial"/>
                  <a:cs typeface="Arial"/>
                  <a:sym typeface="Arial"/>
                </a:defRPr>
              </a:pPr>
              <a:endParaRPr/>
            </a:p>
          </p:txBody>
        </p:sp>
        <p:sp>
          <p:nvSpPr>
            <p:cNvPr id="161" name="Shape 161"/>
            <p:cNvSpPr/>
            <p:nvPr/>
          </p:nvSpPr>
          <p:spPr>
            <a:xfrm>
              <a:off x="87076" y="580001"/>
              <a:ext cx="1718148" cy="351298"/>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6037" tIns="46037" rIns="46037" bIns="46037" numCol="1" anchor="ctr">
              <a:spAutoFit/>
            </a:bodyPr>
            <a:lstStyle/>
            <a:p>
              <a:pPr algn="ctr">
                <a:defRPr>
                  <a:latin typeface="Arial"/>
                  <a:ea typeface="Arial"/>
                  <a:cs typeface="Arial"/>
                  <a:sym typeface="Arial"/>
                </a:defRPr>
              </a:pPr>
              <a:r>
                <a:t>Decision-Driven</a:t>
              </a:r>
            </a:p>
          </p:txBody>
        </p:sp>
      </p:grpSp>
      <p:grpSp>
        <p:nvGrpSpPr>
          <p:cNvPr id="165" name="Group 165"/>
          <p:cNvGrpSpPr/>
          <p:nvPr/>
        </p:nvGrpSpPr>
        <p:grpSpPr>
          <a:xfrm>
            <a:off x="5568950" y="2579705"/>
            <a:ext cx="2197100" cy="1663701"/>
            <a:chOff x="0" y="0"/>
            <a:chExt cx="2197100" cy="1663700"/>
          </a:xfrm>
        </p:grpSpPr>
        <p:sp>
          <p:nvSpPr>
            <p:cNvPr id="163" name="Shape 163"/>
            <p:cNvSpPr/>
            <p:nvPr/>
          </p:nvSpPr>
          <p:spPr>
            <a:xfrm>
              <a:off x="0" y="0"/>
              <a:ext cx="2197100" cy="1663700"/>
            </a:xfrm>
            <a:prstGeom prst="ellipse">
              <a:avLst/>
            </a:prstGeom>
            <a:solidFill>
              <a:schemeClr val="accent1"/>
            </a:solidFill>
            <a:ln w="12700" cap="flat">
              <a:solidFill>
                <a:srgbClr val="000000"/>
              </a:solidFill>
              <a:prstDash val="solid"/>
              <a:round/>
            </a:ln>
            <a:effectLst>
              <a:outerShdw dist="107762" dir="2700000" rotWithShape="0">
                <a:srgbClr val="EEECE1"/>
              </a:outerShdw>
            </a:effectLst>
          </p:spPr>
          <p:txBody>
            <a:bodyPr wrap="square" lIns="45719" tIns="45719" rIns="45719" bIns="45719" numCol="1" anchor="ctr">
              <a:noAutofit/>
            </a:bodyPr>
            <a:lstStyle/>
            <a:p>
              <a:pPr algn="ctr">
                <a:defRPr>
                  <a:latin typeface="Arial"/>
                  <a:ea typeface="Arial"/>
                  <a:cs typeface="Arial"/>
                  <a:sym typeface="Arial"/>
                </a:defRPr>
              </a:pPr>
              <a:endParaRPr/>
            </a:p>
          </p:txBody>
        </p:sp>
        <p:sp>
          <p:nvSpPr>
            <p:cNvPr id="164" name="Shape 164"/>
            <p:cNvSpPr/>
            <p:nvPr/>
          </p:nvSpPr>
          <p:spPr>
            <a:xfrm>
              <a:off x="404563" y="522851"/>
              <a:ext cx="1387974" cy="617998"/>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6037" tIns="46037" rIns="46037" bIns="46037" numCol="1" anchor="ctr">
              <a:spAutoFit/>
            </a:bodyPr>
            <a:lstStyle/>
            <a:p>
              <a:pPr algn="ctr">
                <a:defRPr>
                  <a:latin typeface="Arial"/>
                  <a:ea typeface="Arial"/>
                  <a:cs typeface="Arial"/>
                  <a:sym typeface="Arial"/>
                </a:defRPr>
              </a:pPr>
              <a:r>
                <a:t>Information-</a:t>
              </a:r>
            </a:p>
            <a:p>
              <a:pPr algn="ctr">
                <a:defRPr>
                  <a:latin typeface="Arial"/>
                  <a:ea typeface="Arial"/>
                  <a:cs typeface="Arial"/>
                  <a:sym typeface="Arial"/>
                </a:defRPr>
              </a:pPr>
              <a:r>
                <a:t>Orientated</a:t>
              </a:r>
            </a:p>
          </p:txBody>
        </p:sp>
      </p:grpSp>
      <p:grpSp>
        <p:nvGrpSpPr>
          <p:cNvPr id="168" name="Group 168"/>
          <p:cNvGrpSpPr/>
          <p:nvPr/>
        </p:nvGrpSpPr>
        <p:grpSpPr>
          <a:xfrm>
            <a:off x="3303594" y="4551381"/>
            <a:ext cx="2197101" cy="1663701"/>
            <a:chOff x="0" y="0"/>
            <a:chExt cx="2197100" cy="1663700"/>
          </a:xfrm>
        </p:grpSpPr>
        <p:sp>
          <p:nvSpPr>
            <p:cNvPr id="166" name="Shape 166"/>
            <p:cNvSpPr/>
            <p:nvPr/>
          </p:nvSpPr>
          <p:spPr>
            <a:xfrm>
              <a:off x="0" y="0"/>
              <a:ext cx="2197100" cy="1663700"/>
            </a:xfrm>
            <a:prstGeom prst="ellipse">
              <a:avLst/>
            </a:prstGeom>
            <a:solidFill>
              <a:schemeClr val="accent1"/>
            </a:solidFill>
            <a:ln w="12700" cap="flat">
              <a:solidFill>
                <a:srgbClr val="000000"/>
              </a:solidFill>
              <a:prstDash val="solid"/>
              <a:round/>
            </a:ln>
            <a:effectLst>
              <a:outerShdw dist="107762" dir="2700000" rotWithShape="0">
                <a:srgbClr val="EEECE1"/>
              </a:outerShdw>
            </a:effectLst>
          </p:spPr>
          <p:txBody>
            <a:bodyPr wrap="square" lIns="45719" tIns="45719" rIns="45719" bIns="45719" numCol="1" anchor="ctr">
              <a:noAutofit/>
            </a:bodyPr>
            <a:lstStyle/>
            <a:p>
              <a:pPr algn="ctr">
                <a:defRPr>
                  <a:latin typeface="Arial"/>
                  <a:ea typeface="Arial"/>
                  <a:cs typeface="Arial"/>
                  <a:sym typeface="Arial"/>
                </a:defRPr>
              </a:pPr>
              <a:endParaRPr/>
            </a:p>
          </p:txBody>
        </p:sp>
        <p:sp>
          <p:nvSpPr>
            <p:cNvPr id="167" name="Shape 167"/>
            <p:cNvSpPr/>
            <p:nvPr/>
          </p:nvSpPr>
          <p:spPr>
            <a:xfrm>
              <a:off x="321852" y="522851"/>
              <a:ext cx="1553396" cy="617998"/>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6037" tIns="46037" rIns="46037" bIns="46037" numCol="1" anchor="ctr">
              <a:spAutoFit/>
            </a:bodyPr>
            <a:lstStyle/>
            <a:p>
              <a:pPr algn="ctr">
                <a:defRPr>
                  <a:latin typeface="Arial"/>
                  <a:ea typeface="Arial"/>
                  <a:cs typeface="Arial"/>
                  <a:sym typeface="Arial"/>
                </a:defRPr>
              </a:pPr>
              <a:r>
                <a:t>Methodology-</a:t>
              </a:r>
            </a:p>
            <a:p>
              <a:pPr algn="ctr">
                <a:defRPr>
                  <a:latin typeface="Arial"/>
                  <a:ea typeface="Arial"/>
                  <a:cs typeface="Arial"/>
                  <a:sym typeface="Arial"/>
                </a:defRPr>
              </a:pPr>
              <a:r>
                <a:t>Led</a:t>
              </a:r>
            </a:p>
          </p:txBody>
        </p:sp>
      </p:grpSp>
      <p:sp>
        <p:nvSpPr>
          <p:cNvPr id="169" name="Shape 169"/>
          <p:cNvSpPr/>
          <p:nvPr/>
        </p:nvSpPr>
        <p:spPr>
          <a:xfrm>
            <a:off x="2982913" y="1500173"/>
            <a:ext cx="3649663" cy="1029436"/>
          </a:xfrm>
          <a:custGeom>
            <a:avLst/>
            <a:gdLst/>
            <a:ahLst/>
            <a:cxnLst>
              <a:cxn ang="0">
                <a:pos x="wd2" y="hd2"/>
              </a:cxn>
              <a:cxn ang="5400000">
                <a:pos x="wd2" y="hd2"/>
              </a:cxn>
              <a:cxn ang="10800000">
                <a:pos x="wd2" y="hd2"/>
              </a:cxn>
              <a:cxn ang="16200000">
                <a:pos x="wd2" y="hd2"/>
              </a:cxn>
            </a:cxnLst>
            <a:rect l="0" t="0" r="r" b="b"/>
            <a:pathLst>
              <a:path w="21600" h="21599" extrusionOk="0">
                <a:moveTo>
                  <a:pt x="0" y="4399"/>
                </a:moveTo>
                <a:cubicBezTo>
                  <a:pt x="2287" y="1521"/>
                  <a:pt x="4907" y="-1"/>
                  <a:pt x="7578" y="0"/>
                </a:cubicBezTo>
                <a:cubicBezTo>
                  <a:pt x="14018" y="0"/>
                  <a:pt x="19704" y="8760"/>
                  <a:pt x="21600" y="21599"/>
                </a:cubicBezTo>
              </a:path>
            </a:pathLst>
          </a:custGeom>
          <a:ln w="12700" cap="rnd">
            <a:solidFill>
              <a:srgbClr val="000000"/>
            </a:solidFill>
            <a:headEnd type="stealth"/>
            <a:tailEnd type="stealth"/>
          </a:ln>
        </p:spPr>
        <p:txBody>
          <a:bodyPr lIns="45719" rIns="45719"/>
          <a:lstStyle/>
          <a:p>
            <a:endParaRPr/>
          </a:p>
        </p:txBody>
      </p:sp>
      <p:sp>
        <p:nvSpPr>
          <p:cNvPr id="170" name="Shape 170"/>
          <p:cNvSpPr/>
          <p:nvPr/>
        </p:nvSpPr>
        <p:spPr>
          <a:xfrm>
            <a:off x="5563123" y="4240175"/>
            <a:ext cx="1221851" cy="1189088"/>
          </a:xfrm>
          <a:custGeom>
            <a:avLst/>
            <a:gdLst/>
            <a:ahLst/>
            <a:cxnLst>
              <a:cxn ang="0">
                <a:pos x="wd2" y="hd2"/>
              </a:cxn>
              <a:cxn ang="5400000">
                <a:pos x="wd2" y="hd2"/>
              </a:cxn>
              <a:cxn ang="10800000">
                <a:pos x="wd2" y="hd2"/>
              </a:cxn>
              <a:cxn ang="16200000">
                <a:pos x="wd2" y="hd2"/>
              </a:cxn>
            </a:cxnLst>
            <a:rect l="0" t="0" r="r" b="b"/>
            <a:pathLst>
              <a:path w="21600" h="21600" extrusionOk="0">
                <a:moveTo>
                  <a:pt x="21599" y="0"/>
                </a:moveTo>
                <a:cubicBezTo>
                  <a:pt x="21599" y="64"/>
                  <a:pt x="21600" y="128"/>
                  <a:pt x="21600" y="193"/>
                </a:cubicBezTo>
                <a:cubicBezTo>
                  <a:pt x="21600" y="11625"/>
                  <a:pt x="12095" y="21044"/>
                  <a:pt x="0" y="21600"/>
                </a:cubicBezTo>
              </a:path>
            </a:pathLst>
          </a:custGeom>
          <a:ln w="12700" cap="rnd">
            <a:solidFill>
              <a:srgbClr val="000000"/>
            </a:solidFill>
            <a:headEnd type="stealth"/>
            <a:tailEnd type="stealth"/>
          </a:ln>
        </p:spPr>
        <p:txBody>
          <a:bodyPr lIns="45719" rIns="45719"/>
          <a:lstStyle/>
          <a:p>
            <a:endParaRPr/>
          </a:p>
        </p:txBody>
      </p:sp>
      <p:sp>
        <p:nvSpPr>
          <p:cNvPr id="171" name="Shape 171"/>
          <p:cNvSpPr/>
          <p:nvPr/>
        </p:nvSpPr>
        <p:spPr>
          <a:xfrm>
            <a:off x="1606549" y="2976580"/>
            <a:ext cx="1608129" cy="2381246"/>
          </a:xfrm>
          <a:custGeom>
            <a:avLst/>
            <a:gdLst/>
            <a:ahLst/>
            <a:cxnLst>
              <a:cxn ang="0">
                <a:pos x="wd2" y="hd2"/>
              </a:cxn>
              <a:cxn ang="5400000">
                <a:pos x="wd2" y="hd2"/>
              </a:cxn>
              <a:cxn ang="10800000">
                <a:pos x="wd2" y="hd2"/>
              </a:cxn>
              <a:cxn ang="16200000">
                <a:pos x="wd2" y="hd2"/>
              </a:cxn>
            </a:cxnLst>
            <a:rect l="0" t="0" r="r" b="b"/>
            <a:pathLst>
              <a:path w="21599" h="21600" extrusionOk="0">
                <a:moveTo>
                  <a:pt x="21599" y="21592"/>
                </a:moveTo>
                <a:cubicBezTo>
                  <a:pt x="21380" y="21597"/>
                  <a:pt x="21162" y="21599"/>
                  <a:pt x="20944" y="21600"/>
                </a:cubicBezTo>
                <a:cubicBezTo>
                  <a:pt x="9376" y="21600"/>
                  <a:pt x="0" y="14629"/>
                  <a:pt x="0" y="6030"/>
                </a:cubicBezTo>
                <a:cubicBezTo>
                  <a:pt x="-1" y="3959"/>
                  <a:pt x="555" y="1909"/>
                  <a:pt x="1634" y="0"/>
                </a:cubicBezTo>
              </a:path>
            </a:pathLst>
          </a:custGeom>
          <a:ln w="12700" cap="rnd">
            <a:solidFill>
              <a:srgbClr val="000000"/>
            </a:solidFill>
            <a:headEnd type="stealth"/>
            <a:tailEnd type="stealth"/>
          </a:ln>
        </p:spPr>
        <p:txBody>
          <a:bodyPr lIns="45719" rIns="45719"/>
          <a:lstStyle/>
          <a:p>
            <a:endParaRPr/>
          </a:p>
        </p:txBody>
      </p:sp>
      <p:sp>
        <p:nvSpPr>
          <p:cNvPr id="172" name="Shape 172"/>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15</a:t>
            </a:fld>
            <a:endParaRP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 name="Shape 174"/>
          <p:cNvSpPr>
            <a:spLocks noGrp="1"/>
          </p:cNvSpPr>
          <p:nvPr>
            <p:ph type="title"/>
          </p:nvPr>
        </p:nvSpPr>
        <p:spPr>
          <a:prstGeom prst="rect">
            <a:avLst/>
          </a:prstGeom>
        </p:spPr>
        <p:txBody>
          <a:bodyPr/>
          <a:lstStyle/>
          <a:p>
            <a:r>
              <a:t>Overview of Good Research</a:t>
            </a:r>
          </a:p>
        </p:txBody>
      </p:sp>
      <p:grpSp>
        <p:nvGrpSpPr>
          <p:cNvPr id="177" name="Group 177"/>
          <p:cNvGrpSpPr/>
          <p:nvPr/>
        </p:nvGrpSpPr>
        <p:grpSpPr>
          <a:xfrm>
            <a:off x="1624036" y="1785926"/>
            <a:ext cx="2019271" cy="1643075"/>
            <a:chOff x="0" y="0"/>
            <a:chExt cx="2019269" cy="1643073"/>
          </a:xfrm>
        </p:grpSpPr>
        <p:sp>
          <p:nvSpPr>
            <p:cNvPr id="175" name="Shape 175"/>
            <p:cNvSpPr/>
            <p:nvPr/>
          </p:nvSpPr>
          <p:spPr>
            <a:xfrm>
              <a:off x="0" y="0"/>
              <a:ext cx="2019270" cy="1643074"/>
            </a:xfrm>
            <a:prstGeom prst="ellipse">
              <a:avLst/>
            </a:prstGeom>
            <a:solidFill>
              <a:schemeClr val="accent1"/>
            </a:solidFill>
            <a:ln w="12700" cap="flat">
              <a:solidFill>
                <a:srgbClr val="000000"/>
              </a:solidFill>
              <a:prstDash val="solid"/>
              <a:round/>
            </a:ln>
            <a:effectLst>
              <a:outerShdw dist="107762" dir="2700000" rotWithShape="0">
                <a:srgbClr val="EEECE1"/>
              </a:outerShdw>
            </a:effectLst>
          </p:spPr>
          <p:txBody>
            <a:bodyPr wrap="square" lIns="45719" tIns="45719" rIns="45719" bIns="45719" numCol="1" anchor="ctr">
              <a:noAutofit/>
            </a:bodyPr>
            <a:lstStyle/>
            <a:p>
              <a:pPr algn="ctr">
                <a:defRPr>
                  <a:latin typeface="Arial"/>
                  <a:ea typeface="Arial"/>
                  <a:cs typeface="Arial"/>
                  <a:sym typeface="Arial"/>
                </a:defRPr>
              </a:pPr>
              <a:endParaRPr/>
            </a:p>
          </p:txBody>
        </p:sp>
        <p:sp>
          <p:nvSpPr>
            <p:cNvPr id="176" name="Shape 176"/>
            <p:cNvSpPr/>
            <p:nvPr/>
          </p:nvSpPr>
          <p:spPr>
            <a:xfrm>
              <a:off x="398304" y="645887"/>
              <a:ext cx="1222662" cy="351299"/>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6037" tIns="46037" rIns="46037" bIns="46037" numCol="1" anchor="ctr">
              <a:spAutoFit/>
            </a:bodyPr>
            <a:lstStyle>
              <a:lvl1pPr algn="ctr">
                <a:defRPr>
                  <a:latin typeface="Arial"/>
                  <a:ea typeface="Arial"/>
                  <a:cs typeface="Arial"/>
                  <a:sym typeface="Arial"/>
                </a:defRPr>
              </a:lvl1pPr>
            </a:lstStyle>
            <a:p>
              <a:r>
                <a:t>Systematic</a:t>
              </a:r>
            </a:p>
          </p:txBody>
        </p:sp>
      </p:grpSp>
      <p:grpSp>
        <p:nvGrpSpPr>
          <p:cNvPr id="180" name="Group 180"/>
          <p:cNvGrpSpPr/>
          <p:nvPr/>
        </p:nvGrpSpPr>
        <p:grpSpPr>
          <a:xfrm>
            <a:off x="5643569" y="1836738"/>
            <a:ext cx="2054225" cy="1663701"/>
            <a:chOff x="0" y="0"/>
            <a:chExt cx="2054224" cy="1663700"/>
          </a:xfrm>
        </p:grpSpPr>
        <p:sp>
          <p:nvSpPr>
            <p:cNvPr id="178" name="Shape 178"/>
            <p:cNvSpPr/>
            <p:nvPr/>
          </p:nvSpPr>
          <p:spPr>
            <a:xfrm>
              <a:off x="-1" y="-1"/>
              <a:ext cx="2054226" cy="1663701"/>
            </a:xfrm>
            <a:prstGeom prst="ellipse">
              <a:avLst/>
            </a:prstGeom>
            <a:solidFill>
              <a:schemeClr val="accent1"/>
            </a:solidFill>
            <a:ln w="12700" cap="flat">
              <a:solidFill>
                <a:srgbClr val="000000"/>
              </a:solidFill>
              <a:prstDash val="solid"/>
              <a:round/>
            </a:ln>
            <a:effectLst>
              <a:outerShdw dist="107762" dir="2700000" rotWithShape="0">
                <a:srgbClr val="EEECE1"/>
              </a:outerShdw>
            </a:effectLst>
          </p:spPr>
          <p:txBody>
            <a:bodyPr wrap="square" lIns="45719" tIns="45719" rIns="45719" bIns="45719" numCol="1" anchor="ctr">
              <a:noAutofit/>
            </a:bodyPr>
            <a:lstStyle/>
            <a:p>
              <a:pPr algn="ctr">
                <a:defRPr>
                  <a:latin typeface="Arial"/>
                  <a:ea typeface="Arial"/>
                  <a:cs typeface="Arial"/>
                  <a:sym typeface="Arial"/>
                </a:defRPr>
              </a:pPr>
              <a:endParaRPr/>
            </a:p>
          </p:txBody>
        </p:sp>
        <p:sp>
          <p:nvSpPr>
            <p:cNvPr id="179" name="Shape 179"/>
            <p:cNvSpPr/>
            <p:nvPr/>
          </p:nvSpPr>
          <p:spPr>
            <a:xfrm>
              <a:off x="498269" y="656201"/>
              <a:ext cx="1057686" cy="351298"/>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6037" tIns="46037" rIns="46037" bIns="46037" numCol="1" anchor="ctr">
              <a:spAutoFit/>
            </a:bodyPr>
            <a:lstStyle>
              <a:lvl1pPr algn="ctr">
                <a:defRPr>
                  <a:latin typeface="Arial"/>
                  <a:ea typeface="Arial"/>
                  <a:cs typeface="Arial"/>
                  <a:sym typeface="Arial"/>
                </a:defRPr>
              </a:lvl1pPr>
            </a:lstStyle>
            <a:p>
              <a:r>
                <a:t>Objective</a:t>
              </a:r>
            </a:p>
          </p:txBody>
        </p:sp>
      </p:grpSp>
      <p:grpSp>
        <p:nvGrpSpPr>
          <p:cNvPr id="183" name="Group 183"/>
          <p:cNvGrpSpPr/>
          <p:nvPr/>
        </p:nvGrpSpPr>
        <p:grpSpPr>
          <a:xfrm>
            <a:off x="1589082" y="4429131"/>
            <a:ext cx="2125662" cy="1663701"/>
            <a:chOff x="0" y="0"/>
            <a:chExt cx="2125661" cy="1663700"/>
          </a:xfrm>
        </p:grpSpPr>
        <p:sp>
          <p:nvSpPr>
            <p:cNvPr id="181" name="Shape 181"/>
            <p:cNvSpPr/>
            <p:nvPr/>
          </p:nvSpPr>
          <p:spPr>
            <a:xfrm>
              <a:off x="0" y="0"/>
              <a:ext cx="2125662" cy="1663700"/>
            </a:xfrm>
            <a:prstGeom prst="ellipse">
              <a:avLst/>
            </a:prstGeom>
            <a:solidFill>
              <a:schemeClr val="accent1"/>
            </a:solidFill>
            <a:ln w="12700" cap="flat">
              <a:solidFill>
                <a:srgbClr val="000000"/>
              </a:solidFill>
              <a:prstDash val="solid"/>
              <a:round/>
            </a:ln>
            <a:effectLst>
              <a:outerShdw dist="107762" dir="2700000" rotWithShape="0">
                <a:srgbClr val="EEECE1"/>
              </a:outerShdw>
            </a:effectLst>
          </p:spPr>
          <p:txBody>
            <a:bodyPr wrap="square" lIns="45719" tIns="45719" rIns="45719" bIns="45719" numCol="1" anchor="ctr">
              <a:noAutofit/>
            </a:bodyPr>
            <a:lstStyle/>
            <a:p>
              <a:pPr algn="ctr">
                <a:defRPr>
                  <a:latin typeface="Arial"/>
                  <a:ea typeface="Arial"/>
                  <a:cs typeface="Arial"/>
                  <a:sym typeface="Arial"/>
                </a:defRPr>
              </a:pPr>
              <a:endParaRPr/>
            </a:p>
          </p:txBody>
        </p:sp>
        <p:sp>
          <p:nvSpPr>
            <p:cNvPr id="182" name="Shape 182"/>
            <p:cNvSpPr/>
            <p:nvPr/>
          </p:nvSpPr>
          <p:spPr>
            <a:xfrm>
              <a:off x="764764" y="656201"/>
              <a:ext cx="596134" cy="351298"/>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6037" tIns="46037" rIns="46037" bIns="46037" numCol="1" anchor="ctr">
              <a:spAutoFit/>
            </a:bodyPr>
            <a:lstStyle>
              <a:lvl1pPr algn="ctr">
                <a:defRPr>
                  <a:latin typeface="Arial"/>
                  <a:ea typeface="Arial"/>
                  <a:cs typeface="Arial"/>
                  <a:sym typeface="Arial"/>
                </a:defRPr>
              </a:lvl1pPr>
            </a:lstStyle>
            <a:p>
              <a:r>
                <a:t>Valid</a:t>
              </a:r>
            </a:p>
          </p:txBody>
        </p:sp>
      </p:grpSp>
      <p:grpSp>
        <p:nvGrpSpPr>
          <p:cNvPr id="186" name="Group 186"/>
          <p:cNvGrpSpPr/>
          <p:nvPr/>
        </p:nvGrpSpPr>
        <p:grpSpPr>
          <a:xfrm>
            <a:off x="5715008" y="4429131"/>
            <a:ext cx="2143141" cy="1663701"/>
            <a:chOff x="0" y="0"/>
            <a:chExt cx="2143139" cy="1663700"/>
          </a:xfrm>
        </p:grpSpPr>
        <p:sp>
          <p:nvSpPr>
            <p:cNvPr id="184" name="Shape 184"/>
            <p:cNvSpPr/>
            <p:nvPr/>
          </p:nvSpPr>
          <p:spPr>
            <a:xfrm>
              <a:off x="0" y="0"/>
              <a:ext cx="2143140" cy="1663700"/>
            </a:xfrm>
            <a:prstGeom prst="ellipse">
              <a:avLst/>
            </a:prstGeom>
            <a:solidFill>
              <a:schemeClr val="accent1"/>
            </a:solidFill>
            <a:ln w="12700" cap="flat">
              <a:solidFill>
                <a:srgbClr val="000000"/>
              </a:solidFill>
              <a:prstDash val="solid"/>
              <a:round/>
            </a:ln>
            <a:effectLst>
              <a:outerShdw dist="107762" dir="2700000" rotWithShape="0">
                <a:srgbClr val="EEECE1"/>
              </a:outerShdw>
            </a:effectLst>
          </p:spPr>
          <p:txBody>
            <a:bodyPr wrap="square" lIns="45719" tIns="45719" rIns="45719" bIns="45719" numCol="1" anchor="ctr">
              <a:noAutofit/>
            </a:bodyPr>
            <a:lstStyle/>
            <a:p>
              <a:pPr algn="ctr">
                <a:defRPr>
                  <a:latin typeface="Arial"/>
                  <a:ea typeface="Arial"/>
                  <a:cs typeface="Arial"/>
                  <a:sym typeface="Arial"/>
                </a:defRPr>
              </a:pPr>
              <a:endParaRPr/>
            </a:p>
          </p:txBody>
        </p:sp>
        <p:sp>
          <p:nvSpPr>
            <p:cNvPr id="185" name="Shape 185"/>
            <p:cNvSpPr/>
            <p:nvPr/>
          </p:nvSpPr>
          <p:spPr>
            <a:xfrm>
              <a:off x="606183" y="656201"/>
              <a:ext cx="930774" cy="351298"/>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6037" tIns="46037" rIns="46037" bIns="46037" numCol="1" anchor="ctr">
              <a:spAutoFit/>
            </a:bodyPr>
            <a:lstStyle>
              <a:lvl1pPr algn="ctr">
                <a:defRPr>
                  <a:latin typeface="Arial"/>
                  <a:ea typeface="Arial"/>
                  <a:cs typeface="Arial"/>
                  <a:sym typeface="Arial"/>
                </a:defRPr>
              </a:lvl1pPr>
            </a:lstStyle>
            <a:p>
              <a:r>
                <a:t>Reliable</a:t>
              </a:r>
            </a:p>
          </p:txBody>
        </p:sp>
      </p:grpSp>
      <p:grpSp>
        <p:nvGrpSpPr>
          <p:cNvPr id="190" name="Group 190"/>
          <p:cNvGrpSpPr/>
          <p:nvPr/>
        </p:nvGrpSpPr>
        <p:grpSpPr>
          <a:xfrm>
            <a:off x="3357442" y="3143248"/>
            <a:ext cx="714492" cy="1340026"/>
            <a:chOff x="0" y="0"/>
            <a:chExt cx="714491" cy="1340024"/>
          </a:xfrm>
        </p:grpSpPr>
        <p:sp>
          <p:nvSpPr>
            <p:cNvPr id="187" name="Shape 187"/>
            <p:cNvSpPr/>
            <p:nvPr/>
          </p:nvSpPr>
          <p:spPr>
            <a:xfrm>
              <a:off x="0" y="0"/>
              <a:ext cx="714492" cy="1340026"/>
            </a:xfrm>
            <a:custGeom>
              <a:avLst/>
              <a:gdLst/>
              <a:ahLst/>
              <a:cxnLst>
                <a:cxn ang="0">
                  <a:pos x="wd2" y="hd2"/>
                </a:cxn>
                <a:cxn ang="5400000">
                  <a:pos x="wd2" y="hd2"/>
                </a:cxn>
                <a:cxn ang="10800000">
                  <a:pos x="wd2" y="hd2"/>
                </a:cxn>
                <a:cxn ang="16200000">
                  <a:pos x="wd2" y="hd2"/>
                </a:cxn>
              </a:cxnLst>
              <a:rect l="0" t="0" r="r" b="b"/>
              <a:pathLst>
                <a:path w="20059" h="21600" extrusionOk="0">
                  <a:moveTo>
                    <a:pt x="3" y="8780"/>
                  </a:moveTo>
                  <a:cubicBezTo>
                    <a:pt x="3" y="12784"/>
                    <a:pt x="6190" y="16281"/>
                    <a:pt x="15045" y="17282"/>
                  </a:cubicBezTo>
                  <a:lnTo>
                    <a:pt x="15045" y="15842"/>
                  </a:lnTo>
                  <a:lnTo>
                    <a:pt x="20059" y="19000"/>
                  </a:lnTo>
                  <a:lnTo>
                    <a:pt x="15045" y="21600"/>
                  </a:lnTo>
                  <a:lnTo>
                    <a:pt x="15045" y="20161"/>
                  </a:lnTo>
                  <a:lnTo>
                    <a:pt x="15045" y="20161"/>
                  </a:lnTo>
                  <a:cubicBezTo>
                    <a:pt x="6190" y="19160"/>
                    <a:pt x="3" y="15663"/>
                    <a:pt x="3" y="11659"/>
                  </a:cubicBezTo>
                  <a:close/>
                  <a:moveTo>
                    <a:pt x="20059" y="2879"/>
                  </a:moveTo>
                  <a:cubicBezTo>
                    <a:pt x="10251" y="2879"/>
                    <a:pt x="1883" y="5984"/>
                    <a:pt x="275" y="10220"/>
                  </a:cubicBezTo>
                  <a:lnTo>
                    <a:pt x="275" y="10220"/>
                  </a:lnTo>
                  <a:cubicBezTo>
                    <a:pt x="-1541" y="5436"/>
                    <a:pt x="5845" y="914"/>
                    <a:pt x="16771" y="119"/>
                  </a:cubicBezTo>
                  <a:cubicBezTo>
                    <a:pt x="17858" y="40"/>
                    <a:pt x="18957" y="0"/>
                    <a:pt x="20059" y="0"/>
                  </a:cubicBezTo>
                  <a:close/>
                </a:path>
              </a:pathLst>
            </a:custGeom>
            <a:solidFill>
              <a:srgbClr val="000000"/>
            </a:solidFill>
            <a:ln w="12700" cap="flat">
              <a:noFill/>
              <a:miter lim="400000"/>
            </a:ln>
            <a:effectLst/>
          </p:spPr>
          <p:txBody>
            <a:bodyPr wrap="square" lIns="45719" tIns="45719" rIns="45719" bIns="45719" numCol="1" anchor="ctr">
              <a:noAutofit/>
            </a:bodyPr>
            <a:lstStyle/>
            <a:p>
              <a:pPr algn="ctr"/>
              <a:endParaRPr/>
            </a:p>
          </p:txBody>
        </p:sp>
        <p:sp>
          <p:nvSpPr>
            <p:cNvPr id="188" name="Shape 188"/>
            <p:cNvSpPr/>
            <p:nvPr/>
          </p:nvSpPr>
          <p:spPr>
            <a:xfrm>
              <a:off x="0" y="0"/>
              <a:ext cx="714492" cy="634013"/>
            </a:xfrm>
            <a:custGeom>
              <a:avLst/>
              <a:gdLst/>
              <a:ahLst/>
              <a:cxnLst>
                <a:cxn ang="0">
                  <a:pos x="wd2" y="hd2"/>
                </a:cxn>
                <a:cxn ang="5400000">
                  <a:pos x="wd2" y="hd2"/>
                </a:cxn>
                <a:cxn ang="10800000">
                  <a:pos x="wd2" y="hd2"/>
                </a:cxn>
                <a:cxn ang="16200000">
                  <a:pos x="wd2" y="hd2"/>
                </a:cxn>
              </a:cxnLst>
              <a:rect l="0" t="0" r="r" b="b"/>
              <a:pathLst>
                <a:path w="20059" h="21600" extrusionOk="0">
                  <a:moveTo>
                    <a:pt x="20059" y="6085"/>
                  </a:moveTo>
                  <a:cubicBezTo>
                    <a:pt x="10251" y="6085"/>
                    <a:pt x="1883" y="12648"/>
                    <a:pt x="275" y="21600"/>
                  </a:cubicBezTo>
                  <a:lnTo>
                    <a:pt x="275" y="21600"/>
                  </a:lnTo>
                  <a:cubicBezTo>
                    <a:pt x="-1541" y="11489"/>
                    <a:pt x="5845" y="1931"/>
                    <a:pt x="16771" y="251"/>
                  </a:cubicBezTo>
                  <a:cubicBezTo>
                    <a:pt x="17858" y="84"/>
                    <a:pt x="18957" y="0"/>
                    <a:pt x="20059" y="0"/>
                  </a:cubicBezTo>
                  <a:close/>
                </a:path>
              </a:pathLst>
            </a:custGeom>
            <a:solidFill>
              <a:srgbClr val="000000">
                <a:alpha val="20000"/>
              </a:srgbClr>
            </a:solidFill>
            <a:ln w="12700" cap="flat">
              <a:noFill/>
              <a:miter lim="400000"/>
            </a:ln>
            <a:effectLst/>
          </p:spPr>
          <p:txBody>
            <a:bodyPr wrap="square" lIns="45719" tIns="45719" rIns="45719" bIns="45719" numCol="1" anchor="ctr">
              <a:noAutofit/>
            </a:bodyPr>
            <a:lstStyle/>
            <a:p>
              <a:pPr algn="ctr"/>
              <a:endParaRPr/>
            </a:p>
          </p:txBody>
        </p:sp>
        <p:sp>
          <p:nvSpPr>
            <p:cNvPr id="189" name="Shape 189"/>
            <p:cNvSpPr/>
            <p:nvPr/>
          </p:nvSpPr>
          <p:spPr>
            <a:xfrm>
              <a:off x="111" y="0"/>
              <a:ext cx="714381" cy="1340026"/>
            </a:xfrm>
            <a:custGeom>
              <a:avLst/>
              <a:gdLst/>
              <a:ahLst/>
              <a:cxnLst>
                <a:cxn ang="0">
                  <a:pos x="wd2" y="hd2"/>
                </a:cxn>
                <a:cxn ang="5400000">
                  <a:pos x="wd2" y="hd2"/>
                </a:cxn>
                <a:cxn ang="10800000">
                  <a:pos x="wd2" y="hd2"/>
                </a:cxn>
                <a:cxn ang="16200000">
                  <a:pos x="wd2" y="hd2"/>
                </a:cxn>
              </a:cxnLst>
              <a:rect l="0" t="0" r="r" b="b"/>
              <a:pathLst>
                <a:path w="21600" h="21600" extrusionOk="0">
                  <a:moveTo>
                    <a:pt x="0" y="8780"/>
                  </a:moveTo>
                  <a:cubicBezTo>
                    <a:pt x="0" y="12784"/>
                    <a:pt x="6663" y="16281"/>
                    <a:pt x="16200" y="17282"/>
                  </a:cubicBezTo>
                  <a:lnTo>
                    <a:pt x="16200" y="15842"/>
                  </a:lnTo>
                  <a:lnTo>
                    <a:pt x="21600" y="19000"/>
                  </a:lnTo>
                  <a:lnTo>
                    <a:pt x="16200" y="21600"/>
                  </a:lnTo>
                  <a:lnTo>
                    <a:pt x="16200" y="20161"/>
                  </a:lnTo>
                  <a:lnTo>
                    <a:pt x="16200" y="20161"/>
                  </a:lnTo>
                  <a:cubicBezTo>
                    <a:pt x="6663" y="19160"/>
                    <a:pt x="0" y="15663"/>
                    <a:pt x="0" y="11659"/>
                  </a:cubicBezTo>
                  <a:lnTo>
                    <a:pt x="0" y="8780"/>
                  </a:lnTo>
                  <a:cubicBezTo>
                    <a:pt x="0" y="3931"/>
                    <a:pt x="9671" y="0"/>
                    <a:pt x="21600" y="0"/>
                  </a:cubicBezTo>
                  <a:lnTo>
                    <a:pt x="21600" y="2879"/>
                  </a:lnTo>
                  <a:cubicBezTo>
                    <a:pt x="11037" y="2879"/>
                    <a:pt x="2024" y="5984"/>
                    <a:pt x="292" y="10220"/>
                  </a:cubicBezTo>
                </a:path>
              </a:pathLst>
            </a:custGeom>
            <a:noFill/>
            <a:ln w="25400" cap="flat">
              <a:solidFill>
                <a:srgbClr val="000000"/>
              </a:solidFill>
              <a:prstDash val="solid"/>
              <a:round/>
            </a:ln>
            <a:effectLst/>
          </p:spPr>
          <p:txBody>
            <a:bodyPr wrap="square" lIns="45719" tIns="45719" rIns="45719" bIns="45719" numCol="1" anchor="ctr">
              <a:noAutofit/>
            </a:bodyPr>
            <a:lstStyle/>
            <a:p>
              <a:pPr algn="ctr"/>
              <a:endParaRPr/>
            </a:p>
          </p:txBody>
        </p:sp>
      </p:grpSp>
      <p:grpSp>
        <p:nvGrpSpPr>
          <p:cNvPr id="194" name="Group 194"/>
          <p:cNvGrpSpPr/>
          <p:nvPr/>
        </p:nvGrpSpPr>
        <p:grpSpPr>
          <a:xfrm>
            <a:off x="5000628" y="3089106"/>
            <a:ext cx="714492" cy="1340027"/>
            <a:chOff x="0" y="0"/>
            <a:chExt cx="714491" cy="1340025"/>
          </a:xfrm>
        </p:grpSpPr>
        <p:sp>
          <p:nvSpPr>
            <p:cNvPr id="191" name="Shape 191"/>
            <p:cNvSpPr/>
            <p:nvPr/>
          </p:nvSpPr>
          <p:spPr>
            <a:xfrm rot="10800000">
              <a:off x="0" y="0"/>
              <a:ext cx="714492" cy="1340025"/>
            </a:xfrm>
            <a:custGeom>
              <a:avLst/>
              <a:gdLst/>
              <a:ahLst/>
              <a:cxnLst>
                <a:cxn ang="0">
                  <a:pos x="wd2" y="hd2"/>
                </a:cxn>
                <a:cxn ang="5400000">
                  <a:pos x="wd2" y="hd2"/>
                </a:cxn>
                <a:cxn ang="10800000">
                  <a:pos x="wd2" y="hd2"/>
                </a:cxn>
                <a:cxn ang="16200000">
                  <a:pos x="wd2" y="hd2"/>
                </a:cxn>
              </a:cxnLst>
              <a:rect l="0" t="0" r="r" b="b"/>
              <a:pathLst>
                <a:path w="20059" h="21600" extrusionOk="0">
                  <a:moveTo>
                    <a:pt x="3" y="8780"/>
                  </a:moveTo>
                  <a:cubicBezTo>
                    <a:pt x="3" y="12784"/>
                    <a:pt x="6190" y="16281"/>
                    <a:pt x="15045" y="17282"/>
                  </a:cubicBezTo>
                  <a:lnTo>
                    <a:pt x="15045" y="15842"/>
                  </a:lnTo>
                  <a:lnTo>
                    <a:pt x="20059" y="19000"/>
                  </a:lnTo>
                  <a:lnTo>
                    <a:pt x="15045" y="21600"/>
                  </a:lnTo>
                  <a:lnTo>
                    <a:pt x="15045" y="20161"/>
                  </a:lnTo>
                  <a:lnTo>
                    <a:pt x="15045" y="20161"/>
                  </a:lnTo>
                  <a:cubicBezTo>
                    <a:pt x="6190" y="19160"/>
                    <a:pt x="3" y="15663"/>
                    <a:pt x="3" y="11659"/>
                  </a:cubicBezTo>
                  <a:close/>
                  <a:moveTo>
                    <a:pt x="20059" y="2879"/>
                  </a:moveTo>
                  <a:cubicBezTo>
                    <a:pt x="10251" y="2879"/>
                    <a:pt x="1883" y="5984"/>
                    <a:pt x="275" y="10220"/>
                  </a:cubicBezTo>
                  <a:lnTo>
                    <a:pt x="275" y="10220"/>
                  </a:lnTo>
                  <a:cubicBezTo>
                    <a:pt x="-1541" y="5436"/>
                    <a:pt x="5845" y="914"/>
                    <a:pt x="16771" y="119"/>
                  </a:cubicBezTo>
                  <a:cubicBezTo>
                    <a:pt x="17858" y="40"/>
                    <a:pt x="18957" y="0"/>
                    <a:pt x="20059" y="0"/>
                  </a:cubicBezTo>
                  <a:close/>
                </a:path>
              </a:pathLst>
            </a:custGeom>
            <a:solidFill>
              <a:srgbClr val="000000"/>
            </a:solidFill>
            <a:ln w="12700" cap="flat">
              <a:noFill/>
              <a:miter lim="400000"/>
            </a:ln>
            <a:effectLst/>
          </p:spPr>
          <p:txBody>
            <a:bodyPr wrap="square" lIns="45719" tIns="45719" rIns="45719" bIns="45719" numCol="1" anchor="ctr">
              <a:noAutofit/>
            </a:bodyPr>
            <a:lstStyle/>
            <a:p>
              <a:pPr algn="ctr"/>
              <a:endParaRPr/>
            </a:p>
          </p:txBody>
        </p:sp>
        <p:sp>
          <p:nvSpPr>
            <p:cNvPr id="192" name="Shape 192"/>
            <p:cNvSpPr/>
            <p:nvPr/>
          </p:nvSpPr>
          <p:spPr>
            <a:xfrm rot="10800000">
              <a:off x="0" y="706012"/>
              <a:ext cx="714492" cy="634013"/>
            </a:xfrm>
            <a:custGeom>
              <a:avLst/>
              <a:gdLst/>
              <a:ahLst/>
              <a:cxnLst>
                <a:cxn ang="0">
                  <a:pos x="wd2" y="hd2"/>
                </a:cxn>
                <a:cxn ang="5400000">
                  <a:pos x="wd2" y="hd2"/>
                </a:cxn>
                <a:cxn ang="10800000">
                  <a:pos x="wd2" y="hd2"/>
                </a:cxn>
                <a:cxn ang="16200000">
                  <a:pos x="wd2" y="hd2"/>
                </a:cxn>
              </a:cxnLst>
              <a:rect l="0" t="0" r="r" b="b"/>
              <a:pathLst>
                <a:path w="20059" h="21600" extrusionOk="0">
                  <a:moveTo>
                    <a:pt x="20059" y="6085"/>
                  </a:moveTo>
                  <a:cubicBezTo>
                    <a:pt x="10251" y="6085"/>
                    <a:pt x="1883" y="12648"/>
                    <a:pt x="275" y="21600"/>
                  </a:cubicBezTo>
                  <a:lnTo>
                    <a:pt x="275" y="21600"/>
                  </a:lnTo>
                  <a:cubicBezTo>
                    <a:pt x="-1541" y="11489"/>
                    <a:pt x="5845" y="1931"/>
                    <a:pt x="16771" y="251"/>
                  </a:cubicBezTo>
                  <a:cubicBezTo>
                    <a:pt x="17858" y="84"/>
                    <a:pt x="18957" y="0"/>
                    <a:pt x="20059" y="0"/>
                  </a:cubicBezTo>
                  <a:close/>
                </a:path>
              </a:pathLst>
            </a:custGeom>
            <a:solidFill>
              <a:srgbClr val="000000">
                <a:alpha val="20000"/>
              </a:srgbClr>
            </a:solidFill>
            <a:ln w="12700" cap="flat">
              <a:noFill/>
              <a:miter lim="400000"/>
            </a:ln>
            <a:effectLst/>
          </p:spPr>
          <p:txBody>
            <a:bodyPr wrap="square" lIns="45719" tIns="45719" rIns="45719" bIns="45719" numCol="1" anchor="ctr">
              <a:noAutofit/>
            </a:bodyPr>
            <a:lstStyle/>
            <a:p>
              <a:pPr algn="ctr"/>
              <a:endParaRPr/>
            </a:p>
          </p:txBody>
        </p:sp>
        <p:sp>
          <p:nvSpPr>
            <p:cNvPr id="193" name="Shape 193"/>
            <p:cNvSpPr/>
            <p:nvPr/>
          </p:nvSpPr>
          <p:spPr>
            <a:xfrm rot="10800000">
              <a:off x="0" y="0"/>
              <a:ext cx="714381" cy="1340026"/>
            </a:xfrm>
            <a:custGeom>
              <a:avLst/>
              <a:gdLst/>
              <a:ahLst/>
              <a:cxnLst>
                <a:cxn ang="0">
                  <a:pos x="wd2" y="hd2"/>
                </a:cxn>
                <a:cxn ang="5400000">
                  <a:pos x="wd2" y="hd2"/>
                </a:cxn>
                <a:cxn ang="10800000">
                  <a:pos x="wd2" y="hd2"/>
                </a:cxn>
                <a:cxn ang="16200000">
                  <a:pos x="wd2" y="hd2"/>
                </a:cxn>
              </a:cxnLst>
              <a:rect l="0" t="0" r="r" b="b"/>
              <a:pathLst>
                <a:path w="21600" h="21600" extrusionOk="0">
                  <a:moveTo>
                    <a:pt x="0" y="8780"/>
                  </a:moveTo>
                  <a:cubicBezTo>
                    <a:pt x="0" y="12784"/>
                    <a:pt x="6663" y="16281"/>
                    <a:pt x="16200" y="17282"/>
                  </a:cubicBezTo>
                  <a:lnTo>
                    <a:pt x="16200" y="15842"/>
                  </a:lnTo>
                  <a:lnTo>
                    <a:pt x="21600" y="19000"/>
                  </a:lnTo>
                  <a:lnTo>
                    <a:pt x="16200" y="21600"/>
                  </a:lnTo>
                  <a:lnTo>
                    <a:pt x="16200" y="20161"/>
                  </a:lnTo>
                  <a:lnTo>
                    <a:pt x="16200" y="20161"/>
                  </a:lnTo>
                  <a:cubicBezTo>
                    <a:pt x="6663" y="19160"/>
                    <a:pt x="0" y="15663"/>
                    <a:pt x="0" y="11659"/>
                  </a:cubicBezTo>
                  <a:lnTo>
                    <a:pt x="0" y="8780"/>
                  </a:lnTo>
                  <a:cubicBezTo>
                    <a:pt x="0" y="3931"/>
                    <a:pt x="9671" y="0"/>
                    <a:pt x="21600" y="0"/>
                  </a:cubicBezTo>
                  <a:lnTo>
                    <a:pt x="21600" y="2879"/>
                  </a:lnTo>
                  <a:cubicBezTo>
                    <a:pt x="11037" y="2879"/>
                    <a:pt x="2024" y="5984"/>
                    <a:pt x="292" y="10220"/>
                  </a:cubicBezTo>
                </a:path>
              </a:pathLst>
            </a:custGeom>
            <a:noFill/>
            <a:ln w="25400" cap="flat">
              <a:solidFill>
                <a:srgbClr val="000000"/>
              </a:solidFill>
              <a:prstDash val="solid"/>
              <a:round/>
            </a:ln>
            <a:effectLst/>
          </p:spPr>
          <p:txBody>
            <a:bodyPr wrap="square" lIns="45719" tIns="45719" rIns="45719" bIns="45719" numCol="1" anchor="ctr">
              <a:noAutofit/>
            </a:bodyPr>
            <a:lstStyle/>
            <a:p>
              <a:pPr algn="ctr"/>
              <a:endParaRPr/>
            </a:p>
          </p:txBody>
        </p:sp>
      </p:grpSp>
      <p:sp>
        <p:nvSpPr>
          <p:cNvPr id="195" name="Shape 195"/>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16</a:t>
            </a:fld>
            <a:endParaRPr/>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 name="Shape 197"/>
          <p:cNvSpPr>
            <a:spLocks noGrp="1"/>
          </p:cNvSpPr>
          <p:nvPr>
            <p:ph type="title"/>
          </p:nvPr>
        </p:nvSpPr>
        <p:spPr>
          <a:prstGeom prst="rect">
            <a:avLst/>
          </a:prstGeom>
        </p:spPr>
        <p:txBody>
          <a:bodyPr/>
          <a:lstStyle/>
          <a:p>
            <a:r>
              <a:t>Key Questions</a:t>
            </a:r>
          </a:p>
        </p:txBody>
      </p:sp>
      <p:sp>
        <p:nvSpPr>
          <p:cNvPr id="198" name="Shape 198"/>
          <p:cNvSpPr>
            <a:spLocks noGrp="1"/>
          </p:cNvSpPr>
          <p:nvPr>
            <p:ph type="body" idx="1"/>
          </p:nvPr>
        </p:nvSpPr>
        <p:spPr>
          <a:xfrm>
            <a:off x="457200" y="1600200"/>
            <a:ext cx="8229600" cy="4525963"/>
          </a:xfrm>
          <a:prstGeom prst="rect">
            <a:avLst/>
          </a:prstGeom>
        </p:spPr>
        <p:txBody>
          <a:bodyPr/>
          <a:lstStyle/>
          <a:p>
            <a:r>
              <a:t>Why am I doing this?</a:t>
            </a:r>
          </a:p>
          <a:p>
            <a:pPr marL="0" indent="0">
              <a:buSzTx/>
              <a:buNone/>
            </a:pPr>
            <a:endParaRPr/>
          </a:p>
          <a:p>
            <a:r>
              <a:t>WHAT?</a:t>
            </a:r>
          </a:p>
          <a:p>
            <a:pPr marL="742950" lvl="1" indent="-285750">
              <a:spcBef>
                <a:spcPts val="600"/>
              </a:spcBef>
              <a:defRPr sz="2800"/>
            </a:pPr>
            <a:r>
              <a:t>What is to be investigated?</a:t>
            </a:r>
          </a:p>
          <a:p>
            <a:r>
              <a:t>WHY?</a:t>
            </a:r>
          </a:p>
          <a:p>
            <a:pPr marL="742950" lvl="1" indent="-285750">
              <a:spcBef>
                <a:spcPts val="600"/>
              </a:spcBef>
              <a:defRPr sz="2800"/>
            </a:pPr>
            <a:r>
              <a:t>Why it should be investigated?</a:t>
            </a:r>
          </a:p>
          <a:p>
            <a:r>
              <a:t>HOW?</a:t>
            </a:r>
          </a:p>
          <a:p>
            <a:pPr marL="742950" lvl="1" indent="-285750">
              <a:spcBef>
                <a:spcPts val="600"/>
              </a:spcBef>
              <a:defRPr sz="2800"/>
            </a:pPr>
            <a:r>
              <a:t>How it should be investigated?</a:t>
            </a:r>
          </a:p>
        </p:txBody>
      </p:sp>
      <p:sp>
        <p:nvSpPr>
          <p:cNvPr id="199" name="Shape 199"/>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17</a:t>
            </a:fld>
            <a:endParaRPr/>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Shape 201"/>
          <p:cNvSpPr>
            <a:spLocks noGrp="1"/>
          </p:cNvSpPr>
          <p:nvPr>
            <p:ph type="title"/>
          </p:nvPr>
        </p:nvSpPr>
        <p:spPr>
          <a:prstGeom prst="rect">
            <a:avLst/>
          </a:prstGeom>
        </p:spPr>
        <p:txBody>
          <a:bodyPr/>
          <a:lstStyle/>
          <a:p>
            <a:r>
              <a:t>Research is not…</a:t>
            </a:r>
          </a:p>
        </p:txBody>
      </p:sp>
      <p:sp>
        <p:nvSpPr>
          <p:cNvPr id="202" name="Shape 202"/>
          <p:cNvSpPr>
            <a:spLocks noGrp="1"/>
          </p:cNvSpPr>
          <p:nvPr>
            <p:ph type="body" idx="1"/>
          </p:nvPr>
        </p:nvSpPr>
        <p:spPr>
          <a:xfrm>
            <a:off x="457200" y="1600200"/>
            <a:ext cx="8229600" cy="4525963"/>
          </a:xfrm>
          <a:prstGeom prst="rect">
            <a:avLst/>
          </a:prstGeom>
        </p:spPr>
        <p:txBody>
          <a:bodyPr/>
          <a:lstStyle/>
          <a:p>
            <a:pPr marL="325754" indent="-325754" defTabSz="868680">
              <a:lnSpc>
                <a:spcPct val="90000"/>
              </a:lnSpc>
              <a:defRPr sz="3040"/>
            </a:pPr>
            <a:r>
              <a:t>As a mere gathering of facts or information… </a:t>
            </a:r>
          </a:p>
          <a:p>
            <a:pPr marL="325754" indent="-325754" defTabSz="868680">
              <a:lnSpc>
                <a:spcPct val="90000"/>
              </a:lnSpc>
              <a:defRPr sz="3040"/>
            </a:pPr>
            <a:r>
              <a:t>Moving facts from one situation to another, assembling information</a:t>
            </a:r>
          </a:p>
          <a:p>
            <a:pPr marL="325754" indent="-325754" defTabSz="868680">
              <a:lnSpc>
                <a:spcPct val="90000"/>
              </a:lnSpc>
              <a:defRPr sz="3040"/>
            </a:pPr>
            <a:r>
              <a:t>As an esoteric activity, far removed from practical life</a:t>
            </a:r>
          </a:p>
          <a:p>
            <a:pPr marL="325754" indent="-325754" defTabSz="868680">
              <a:lnSpc>
                <a:spcPct val="90000"/>
              </a:lnSpc>
              <a:defRPr sz="3040"/>
            </a:pPr>
            <a:r>
              <a:t>As a word to get your product noticed</a:t>
            </a:r>
          </a:p>
          <a:p>
            <a:pPr marL="325754" indent="-325754" defTabSz="868680">
              <a:lnSpc>
                <a:spcPct val="90000"/>
              </a:lnSpc>
              <a:defRPr sz="3040"/>
            </a:pPr>
            <a:r>
              <a:t>Common sense does not always stack up in research and our conscious or sub-conscious assumptions may not always be right</a:t>
            </a:r>
          </a:p>
        </p:txBody>
      </p:sp>
      <p:sp>
        <p:nvSpPr>
          <p:cNvPr id="203" name="Shape 203"/>
          <p:cNvSpPr/>
          <p:nvPr/>
        </p:nvSpPr>
        <p:spPr>
          <a:xfrm>
            <a:off x="6012160" y="6048805"/>
            <a:ext cx="2636488" cy="370841"/>
          </a:xfrm>
          <a:prstGeom prst="rect">
            <a:avLst/>
          </a:prstGeom>
          <a:ln w="12700">
            <a:miter lim="400000"/>
          </a:ln>
          <a:extLst>
            <a:ext uri="{C572A759-6A51-4108-AA02-DFA0A04FC94B}">
              <ma14:wrappingTextBoxFlag xmlns:ma14="http://schemas.microsoft.com/office/mac/drawingml/2011/main" xmlns="" val="1"/>
            </a:ext>
          </a:extLst>
        </p:spPr>
        <p:txBody>
          <a:bodyPr wrap="none" lIns="45719" rIns="45719">
            <a:spAutoFit/>
          </a:bodyPr>
          <a:lstStyle>
            <a:lvl1pPr>
              <a:spcBef>
                <a:spcPts val="400"/>
              </a:spcBef>
              <a:defRPr>
                <a:latin typeface="Tahoma"/>
                <a:ea typeface="Tahoma"/>
                <a:cs typeface="Tahoma"/>
                <a:sym typeface="Tahoma"/>
              </a:defRPr>
            </a:lvl1pPr>
          </a:lstStyle>
          <a:p>
            <a:r>
              <a:t>[Wallimam, 2001, p. 6-7]</a:t>
            </a:r>
          </a:p>
        </p:txBody>
      </p:sp>
      <p:sp>
        <p:nvSpPr>
          <p:cNvPr id="204" name="Shape 204"/>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18</a:t>
            </a:fld>
            <a:endParaRPr/>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 name="Shape 206"/>
          <p:cNvSpPr>
            <a:spLocks noGrp="1"/>
          </p:cNvSpPr>
          <p:nvPr>
            <p:ph type="title"/>
          </p:nvPr>
        </p:nvSpPr>
        <p:spPr>
          <a:prstGeom prst="rect">
            <a:avLst/>
          </a:prstGeom>
        </p:spPr>
        <p:txBody>
          <a:bodyPr/>
          <a:lstStyle/>
          <a:p>
            <a:r>
              <a:t>Research Process</a:t>
            </a:r>
          </a:p>
        </p:txBody>
      </p:sp>
      <p:sp>
        <p:nvSpPr>
          <p:cNvPr id="207" name="Shape 207"/>
          <p:cNvSpPr>
            <a:spLocks noGrp="1"/>
          </p:cNvSpPr>
          <p:nvPr>
            <p:ph type="body" idx="1"/>
          </p:nvPr>
        </p:nvSpPr>
        <p:spPr>
          <a:xfrm>
            <a:off x="457200" y="1600200"/>
            <a:ext cx="8229600" cy="4525963"/>
          </a:xfrm>
          <a:prstGeom prst="rect">
            <a:avLst/>
          </a:prstGeom>
        </p:spPr>
        <p:txBody>
          <a:bodyPr/>
          <a:lstStyle/>
          <a:p>
            <a:pPr marL="336042" indent="-336042" defTabSz="896111">
              <a:lnSpc>
                <a:spcPct val="90000"/>
              </a:lnSpc>
              <a:buClr>
                <a:srgbClr val="FFFFFF"/>
              </a:buClr>
              <a:buFontTx/>
              <a:defRPr sz="3136"/>
            </a:pPr>
            <a:r>
              <a:t>1. Select general area</a:t>
            </a:r>
          </a:p>
          <a:p>
            <a:pPr marL="336042" indent="-336042" defTabSz="896111">
              <a:lnSpc>
                <a:spcPct val="90000"/>
              </a:lnSpc>
              <a:buClr>
                <a:srgbClr val="FFFFFF"/>
              </a:buClr>
              <a:buFontTx/>
              <a:defRPr sz="3136"/>
            </a:pPr>
            <a:r>
              <a:t>2. Initial literature review/research proposal</a:t>
            </a:r>
          </a:p>
          <a:p>
            <a:pPr marL="336042" indent="-336042" defTabSz="896111">
              <a:lnSpc>
                <a:spcPct val="90000"/>
              </a:lnSpc>
              <a:buClr>
                <a:srgbClr val="FFFFFF"/>
              </a:buClr>
              <a:buFontTx/>
              <a:defRPr sz="3136"/>
            </a:pPr>
            <a:r>
              <a:t>3. Critical review of academic literature</a:t>
            </a:r>
          </a:p>
          <a:p>
            <a:pPr marL="336042" indent="-336042" defTabSz="896111">
              <a:lnSpc>
                <a:spcPct val="90000"/>
              </a:lnSpc>
              <a:buClr>
                <a:srgbClr val="FFFFFF"/>
              </a:buClr>
              <a:buFontTx/>
              <a:defRPr sz="3136"/>
            </a:pPr>
            <a:r>
              <a:t>4. Decide methodological approach</a:t>
            </a:r>
          </a:p>
          <a:p>
            <a:pPr marL="336042" indent="-336042" defTabSz="896111">
              <a:lnSpc>
                <a:spcPct val="90000"/>
              </a:lnSpc>
              <a:buClr>
                <a:srgbClr val="FFFFFF"/>
              </a:buClr>
              <a:buFontTx/>
              <a:defRPr sz="3136"/>
            </a:pPr>
            <a:r>
              <a:t>5. Formulate plan</a:t>
            </a:r>
          </a:p>
          <a:p>
            <a:pPr marL="336042" indent="-336042" defTabSz="896111">
              <a:lnSpc>
                <a:spcPct val="90000"/>
              </a:lnSpc>
              <a:buClr>
                <a:srgbClr val="FFFFFF"/>
              </a:buClr>
              <a:buFontTx/>
              <a:defRPr sz="3136"/>
            </a:pPr>
            <a:r>
              <a:t>6. Collect information</a:t>
            </a:r>
          </a:p>
          <a:p>
            <a:pPr marL="336042" indent="-336042" defTabSz="896111">
              <a:lnSpc>
                <a:spcPct val="90000"/>
              </a:lnSpc>
              <a:buClr>
                <a:srgbClr val="FFFFFF"/>
              </a:buClr>
              <a:buFontTx/>
              <a:defRPr sz="3136"/>
            </a:pPr>
            <a:r>
              <a:t>7. Present and analyse findings</a:t>
            </a:r>
          </a:p>
          <a:p>
            <a:pPr marL="336042" indent="-336042" defTabSz="896111">
              <a:lnSpc>
                <a:spcPct val="90000"/>
              </a:lnSpc>
              <a:buClr>
                <a:srgbClr val="FFFFFF"/>
              </a:buClr>
              <a:buFontTx/>
              <a:defRPr sz="3136"/>
            </a:pPr>
            <a:r>
              <a:t>8. Draw conclusions</a:t>
            </a:r>
          </a:p>
        </p:txBody>
      </p:sp>
      <p:sp>
        <p:nvSpPr>
          <p:cNvPr id="208" name="Shape 208"/>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19</a:t>
            </a:fld>
            <a:endParaRPr/>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Shape 210"/>
          <p:cNvSpPr>
            <a:spLocks noGrp="1"/>
          </p:cNvSpPr>
          <p:nvPr>
            <p:ph type="title"/>
          </p:nvPr>
        </p:nvSpPr>
        <p:spPr>
          <a:prstGeom prst="rect">
            <a:avLst/>
          </a:prstGeom>
        </p:spPr>
        <p:txBody>
          <a:bodyPr/>
          <a:lstStyle/>
          <a:p>
            <a:r>
              <a:t>Academic Research</a:t>
            </a:r>
          </a:p>
        </p:txBody>
      </p:sp>
      <p:sp>
        <p:nvSpPr>
          <p:cNvPr id="211" name="Shape 211"/>
          <p:cNvSpPr>
            <a:spLocks noGrp="1"/>
          </p:cNvSpPr>
          <p:nvPr>
            <p:ph type="body" idx="1"/>
          </p:nvPr>
        </p:nvSpPr>
        <p:spPr>
          <a:xfrm>
            <a:off x="457200" y="1600200"/>
            <a:ext cx="8229600" cy="4525963"/>
          </a:xfrm>
          <a:prstGeom prst="rect">
            <a:avLst/>
          </a:prstGeom>
        </p:spPr>
        <p:txBody>
          <a:bodyPr/>
          <a:lstStyle/>
          <a:p>
            <a:pPr>
              <a:lnSpc>
                <a:spcPct val="90000"/>
              </a:lnSpc>
              <a:spcBef>
                <a:spcPts val="600"/>
              </a:spcBef>
              <a:defRPr sz="2700"/>
            </a:pPr>
            <a:r>
              <a:t>Rigorous methodological and scientific procedures</a:t>
            </a:r>
          </a:p>
          <a:p>
            <a:pPr>
              <a:lnSpc>
                <a:spcPct val="90000"/>
              </a:lnSpc>
              <a:spcBef>
                <a:spcPts val="600"/>
              </a:spcBef>
              <a:defRPr sz="2700"/>
            </a:pPr>
            <a:r>
              <a:t>Claims are clearly based on evidence – the data gathered</a:t>
            </a:r>
          </a:p>
          <a:p>
            <a:pPr>
              <a:lnSpc>
                <a:spcPct val="90000"/>
              </a:lnSpc>
              <a:spcBef>
                <a:spcPts val="600"/>
              </a:spcBef>
              <a:defRPr sz="2700"/>
            </a:pPr>
            <a:r>
              <a:t>The limitations of the research are stated</a:t>
            </a:r>
          </a:p>
          <a:p>
            <a:pPr>
              <a:lnSpc>
                <a:spcPct val="90000"/>
              </a:lnSpc>
              <a:spcBef>
                <a:spcPts val="600"/>
              </a:spcBef>
              <a:defRPr sz="2700"/>
            </a:pPr>
            <a:r>
              <a:t>The breadth (e.g. surveys) and/or depth (e.g. case studies) of the data gathered  </a:t>
            </a:r>
          </a:p>
          <a:p>
            <a:pPr>
              <a:lnSpc>
                <a:spcPct val="90000"/>
              </a:lnSpc>
              <a:spcBef>
                <a:spcPts val="600"/>
              </a:spcBef>
              <a:defRPr sz="2700"/>
            </a:pPr>
            <a:r>
              <a:t>Its relationship to previous research on the topic </a:t>
            </a:r>
          </a:p>
          <a:p>
            <a:pPr>
              <a:lnSpc>
                <a:spcPct val="90000"/>
              </a:lnSpc>
              <a:spcBef>
                <a:spcPts val="600"/>
              </a:spcBef>
              <a:defRPr sz="2700"/>
            </a:pPr>
            <a:r>
              <a:t>Does not rely on anecdotal evidence, appeal to sensationalist, emotive or persuasive language or other means of making a convincing argument</a:t>
            </a:r>
          </a:p>
        </p:txBody>
      </p:sp>
      <p:sp>
        <p:nvSpPr>
          <p:cNvPr id="212" name="Shape 212"/>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20</a:t>
            </a:fld>
            <a:endParaRP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Shape 214"/>
          <p:cNvSpPr>
            <a:spLocks noGrp="1"/>
          </p:cNvSpPr>
          <p:nvPr>
            <p:ph type="title"/>
          </p:nvPr>
        </p:nvSpPr>
        <p:spPr>
          <a:prstGeom prst="rect">
            <a:avLst/>
          </a:prstGeom>
        </p:spPr>
        <p:txBody>
          <a:bodyPr/>
          <a:lstStyle/>
          <a:p>
            <a:r>
              <a:t>Ethical Research</a:t>
            </a:r>
          </a:p>
        </p:txBody>
      </p:sp>
      <p:sp>
        <p:nvSpPr>
          <p:cNvPr id="215" name="Shape 215"/>
          <p:cNvSpPr>
            <a:spLocks noGrp="1"/>
          </p:cNvSpPr>
          <p:nvPr>
            <p:ph type="body" idx="1"/>
          </p:nvPr>
        </p:nvSpPr>
        <p:spPr>
          <a:xfrm>
            <a:off x="457200" y="1600200"/>
            <a:ext cx="8229600" cy="4525963"/>
          </a:xfrm>
          <a:prstGeom prst="rect">
            <a:avLst/>
          </a:prstGeom>
        </p:spPr>
        <p:txBody>
          <a:bodyPr/>
          <a:lstStyle/>
          <a:p>
            <a:pPr marL="603504" indent="-603504" defTabSz="905255">
              <a:lnSpc>
                <a:spcPct val="90000"/>
              </a:lnSpc>
              <a:spcBef>
                <a:spcPts val="500"/>
              </a:spcBef>
              <a:defRPr sz="2475" b="1"/>
            </a:pPr>
            <a:r>
              <a:t>Informed consent</a:t>
            </a:r>
            <a:endParaRPr sz="2871"/>
          </a:p>
          <a:p>
            <a:pPr marL="603504" lvl="1" indent="-350032" defTabSz="905255">
              <a:lnSpc>
                <a:spcPct val="90000"/>
              </a:lnSpc>
              <a:spcBef>
                <a:spcPts val="500"/>
              </a:spcBef>
              <a:buSzTx/>
              <a:buNone/>
              <a:defRPr sz="2178"/>
            </a:pPr>
            <a:r>
              <a:t>	nobody involved in research without consent, allowing participants refusal to take part and stop participation at their discretion</a:t>
            </a:r>
            <a:endParaRPr sz="2475"/>
          </a:p>
          <a:p>
            <a:pPr marL="603504" lvl="1" indent="-350032" defTabSz="905255">
              <a:lnSpc>
                <a:spcPct val="90000"/>
              </a:lnSpc>
              <a:spcBef>
                <a:spcPts val="500"/>
              </a:spcBef>
              <a:buSzTx/>
              <a:buNone/>
              <a:defRPr sz="2376"/>
            </a:pPr>
            <a:endParaRPr sz="2475"/>
          </a:p>
          <a:p>
            <a:pPr marL="603504" indent="-603504" defTabSz="905255">
              <a:lnSpc>
                <a:spcPct val="90000"/>
              </a:lnSpc>
              <a:spcBef>
                <a:spcPts val="500"/>
              </a:spcBef>
              <a:defRPr sz="2475" b="1"/>
            </a:pPr>
            <a:r>
              <a:t>Deception of research participants should be avoided</a:t>
            </a:r>
            <a:endParaRPr sz="2871"/>
          </a:p>
          <a:p>
            <a:pPr marL="603504" lvl="1" indent="-350032" defTabSz="905255">
              <a:lnSpc>
                <a:spcPct val="90000"/>
              </a:lnSpc>
              <a:spcBef>
                <a:spcPts val="500"/>
              </a:spcBef>
              <a:buSzTx/>
              <a:buNone/>
              <a:defRPr sz="2178"/>
            </a:pPr>
            <a:r>
              <a:t>	includes deception by covert observation or by giving false information about research</a:t>
            </a:r>
            <a:endParaRPr sz="2475"/>
          </a:p>
          <a:p>
            <a:pPr marL="603504" lvl="1" indent="-350032" defTabSz="905255">
              <a:lnSpc>
                <a:spcPct val="90000"/>
              </a:lnSpc>
              <a:spcBef>
                <a:spcPts val="500"/>
              </a:spcBef>
              <a:buSzTx/>
              <a:buNone/>
              <a:defRPr sz="2376"/>
            </a:pPr>
            <a:endParaRPr sz="2475"/>
          </a:p>
          <a:p>
            <a:pPr marL="603504" indent="-603504" defTabSz="905255">
              <a:lnSpc>
                <a:spcPct val="90000"/>
              </a:lnSpc>
              <a:spcBef>
                <a:spcPts val="500"/>
              </a:spcBef>
              <a:defRPr sz="2475"/>
            </a:pPr>
            <a:r>
              <a:t>Participants </a:t>
            </a:r>
            <a:r>
              <a:rPr b="1"/>
              <a:t>privacy </a:t>
            </a:r>
            <a:r>
              <a:t>should be respected and </a:t>
            </a:r>
            <a:r>
              <a:rPr b="1"/>
              <a:t>confidentiality </a:t>
            </a:r>
            <a:r>
              <a:t>should be guaranteed and maintained</a:t>
            </a:r>
          </a:p>
        </p:txBody>
      </p:sp>
      <p:sp>
        <p:nvSpPr>
          <p:cNvPr id="216" name="Shape 216"/>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21</a:t>
            </a:fld>
            <a:endParaRPr/>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 name="Shape 218"/>
          <p:cNvSpPr>
            <a:spLocks noGrp="1"/>
          </p:cNvSpPr>
          <p:nvPr>
            <p:ph type="title"/>
          </p:nvPr>
        </p:nvSpPr>
        <p:spPr>
          <a:prstGeom prst="rect">
            <a:avLst/>
          </a:prstGeom>
        </p:spPr>
        <p:txBody>
          <a:bodyPr/>
          <a:lstStyle/>
          <a:p>
            <a:r>
              <a:t>Ethical Research</a:t>
            </a:r>
          </a:p>
        </p:txBody>
      </p:sp>
      <p:sp>
        <p:nvSpPr>
          <p:cNvPr id="219" name="Shape 219"/>
          <p:cNvSpPr>
            <a:spLocks noGrp="1"/>
          </p:cNvSpPr>
          <p:nvPr>
            <p:ph type="body" idx="1"/>
          </p:nvPr>
        </p:nvSpPr>
        <p:spPr>
          <a:xfrm>
            <a:off x="457200" y="1600200"/>
            <a:ext cx="8229600" cy="4525963"/>
          </a:xfrm>
          <a:prstGeom prst="rect">
            <a:avLst/>
          </a:prstGeom>
        </p:spPr>
        <p:txBody>
          <a:bodyPr>
            <a:normAutofit lnSpcReduction="10000"/>
          </a:bodyPr>
          <a:lstStyle/>
          <a:p>
            <a:pPr marL="735520" lvl="1" indent="-282892" defTabSz="905255">
              <a:lnSpc>
                <a:spcPct val="81000"/>
              </a:lnSpc>
              <a:spcBef>
                <a:spcPts val="500"/>
              </a:spcBef>
              <a:buSzPct val="75000"/>
              <a:buChar char="•"/>
              <a:defRPr sz="2178" b="1">
                <a:latin typeface="Tahoma"/>
                <a:ea typeface="Tahoma"/>
                <a:cs typeface="Tahoma"/>
                <a:sym typeface="Tahoma"/>
              </a:defRPr>
            </a:pPr>
            <a:r>
              <a:t>Purpose of research is research </a:t>
            </a:r>
            <a:r>
              <a:rPr b="0"/>
              <a:t>– not a consulting exercise or a commercial venture, not a process with hidden or non-research agendas </a:t>
            </a:r>
          </a:p>
          <a:p>
            <a:pPr marL="0" lvl="1" indent="452627" defTabSz="905255">
              <a:lnSpc>
                <a:spcPct val="81000"/>
              </a:lnSpc>
              <a:spcBef>
                <a:spcPts val="600"/>
              </a:spcBef>
              <a:buSzTx/>
              <a:buNone/>
              <a:defRPr sz="2178">
                <a:latin typeface="Tahoma"/>
                <a:ea typeface="Tahoma"/>
                <a:cs typeface="Tahoma"/>
                <a:sym typeface="Tahoma"/>
              </a:defRPr>
            </a:pPr>
            <a:endParaRPr b="0"/>
          </a:p>
          <a:p>
            <a:pPr marL="735520" lvl="1" indent="-282892" defTabSz="905255">
              <a:lnSpc>
                <a:spcPct val="81000"/>
              </a:lnSpc>
              <a:spcBef>
                <a:spcPts val="500"/>
              </a:spcBef>
              <a:buSzPct val="75000"/>
              <a:buChar char="•"/>
              <a:defRPr sz="2178" b="1">
                <a:latin typeface="Tahoma"/>
                <a:ea typeface="Tahoma"/>
                <a:cs typeface="Tahoma"/>
                <a:sym typeface="Tahoma"/>
              </a:defRPr>
            </a:pPr>
            <a:r>
              <a:t>Objectivity</a:t>
            </a:r>
            <a:r>
              <a:rPr b="0"/>
              <a:t> – not proving a point, no political aim, project purposes are clearly articulated</a:t>
            </a:r>
            <a:endParaRPr sz="2772"/>
          </a:p>
          <a:p>
            <a:pPr marL="0" lvl="1" indent="452627" defTabSz="905255">
              <a:lnSpc>
                <a:spcPct val="81000"/>
              </a:lnSpc>
              <a:spcBef>
                <a:spcPts val="600"/>
              </a:spcBef>
              <a:buSzTx/>
              <a:buNone/>
              <a:defRPr sz="2178">
                <a:latin typeface="Tahoma"/>
                <a:ea typeface="Tahoma"/>
                <a:cs typeface="Tahoma"/>
                <a:sym typeface="Tahoma"/>
              </a:defRPr>
            </a:pPr>
            <a:endParaRPr sz="2772"/>
          </a:p>
          <a:p>
            <a:pPr marL="735520" lvl="1" indent="-282892" defTabSz="905255">
              <a:lnSpc>
                <a:spcPct val="81000"/>
              </a:lnSpc>
              <a:spcBef>
                <a:spcPts val="500"/>
              </a:spcBef>
              <a:buSzPct val="75000"/>
              <a:buChar char="•"/>
              <a:defRPr sz="2178" b="1">
                <a:latin typeface="Tahoma"/>
                <a:ea typeface="Tahoma"/>
                <a:cs typeface="Tahoma"/>
                <a:sym typeface="Tahoma"/>
              </a:defRPr>
            </a:pPr>
            <a:r>
              <a:t>Misrepresentation of research </a:t>
            </a:r>
            <a:r>
              <a:rPr b="0"/>
              <a:t>– overstate significance of findings, understate conflicting/difficult findings </a:t>
            </a:r>
          </a:p>
          <a:p>
            <a:pPr marL="0" lvl="1" indent="452627" defTabSz="905255">
              <a:lnSpc>
                <a:spcPct val="81000"/>
              </a:lnSpc>
              <a:spcBef>
                <a:spcPts val="600"/>
              </a:spcBef>
              <a:buSzTx/>
              <a:buNone/>
              <a:defRPr sz="2178">
                <a:latin typeface="Tahoma"/>
                <a:ea typeface="Tahoma"/>
                <a:cs typeface="Tahoma"/>
                <a:sym typeface="Tahoma"/>
              </a:defRPr>
            </a:pPr>
            <a:endParaRPr b="0"/>
          </a:p>
          <a:p>
            <a:pPr marL="735520" lvl="1" indent="-282892" defTabSz="905255">
              <a:lnSpc>
                <a:spcPct val="81000"/>
              </a:lnSpc>
              <a:spcBef>
                <a:spcPts val="500"/>
              </a:spcBef>
              <a:buSzPct val="75000"/>
              <a:buChar char="•"/>
              <a:defRPr sz="2178">
                <a:latin typeface="Tahoma"/>
                <a:ea typeface="Tahoma"/>
                <a:cs typeface="Tahoma"/>
                <a:sym typeface="Tahoma"/>
              </a:defRPr>
            </a:pPr>
            <a:r>
              <a:t>Protecting </a:t>
            </a:r>
            <a:r>
              <a:rPr b="1"/>
              <a:t>confidentiality/anonymity </a:t>
            </a:r>
            <a:endParaRPr sz="2772"/>
          </a:p>
          <a:p>
            <a:pPr marL="735520" lvl="1" indent="-282892" defTabSz="905255">
              <a:lnSpc>
                <a:spcPct val="81000"/>
              </a:lnSpc>
              <a:spcBef>
                <a:spcPts val="600"/>
              </a:spcBef>
              <a:buSzPct val="75000"/>
              <a:buChar char="•"/>
              <a:defRPr sz="2178" u="sng">
                <a:latin typeface="Tahoma"/>
                <a:ea typeface="Tahoma"/>
                <a:cs typeface="Tahoma"/>
                <a:sym typeface="Tahoma"/>
              </a:defRPr>
            </a:pPr>
            <a:endParaRPr sz="2772"/>
          </a:p>
          <a:p>
            <a:pPr marL="735520" lvl="1" indent="-282892" defTabSz="905255">
              <a:lnSpc>
                <a:spcPct val="81000"/>
              </a:lnSpc>
              <a:spcBef>
                <a:spcPts val="500"/>
              </a:spcBef>
              <a:buSzPct val="75000"/>
              <a:buChar char="•"/>
              <a:defRPr sz="2178" b="1">
                <a:latin typeface="Tahoma"/>
                <a:ea typeface="Tahoma"/>
                <a:cs typeface="Tahoma"/>
                <a:sym typeface="Tahoma"/>
              </a:defRPr>
            </a:pPr>
            <a:r>
              <a:t>Dissemination</a:t>
            </a:r>
            <a:r>
              <a:rPr b="0"/>
              <a:t> of faulty conclusions – Of those expressing…65%…</a:t>
            </a:r>
          </a:p>
        </p:txBody>
      </p:sp>
      <p:sp>
        <p:nvSpPr>
          <p:cNvPr id="220" name="Shape 220"/>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22</a:t>
            </a:fld>
            <a:endParaRPr/>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 name="Shape 222"/>
          <p:cNvSpPr>
            <a:spLocks noGrp="1"/>
          </p:cNvSpPr>
          <p:nvPr>
            <p:ph type="title"/>
          </p:nvPr>
        </p:nvSpPr>
        <p:spPr>
          <a:prstGeom prst="rect">
            <a:avLst/>
          </a:prstGeom>
        </p:spPr>
        <p:txBody>
          <a:bodyPr/>
          <a:lstStyle/>
          <a:p>
            <a:r>
              <a:t>Research Process</a:t>
            </a:r>
          </a:p>
        </p:txBody>
      </p:sp>
      <p:grpSp>
        <p:nvGrpSpPr>
          <p:cNvPr id="225" name="Group 225"/>
          <p:cNvGrpSpPr/>
          <p:nvPr/>
        </p:nvGrpSpPr>
        <p:grpSpPr>
          <a:xfrm>
            <a:off x="596539" y="1616287"/>
            <a:ext cx="1828166" cy="1092633"/>
            <a:chOff x="0" y="0"/>
            <a:chExt cx="1828164" cy="1092632"/>
          </a:xfrm>
        </p:grpSpPr>
        <p:sp>
          <p:nvSpPr>
            <p:cNvPr id="223" name="Shape 223"/>
            <p:cNvSpPr/>
            <p:nvPr/>
          </p:nvSpPr>
          <p:spPr>
            <a:xfrm>
              <a:off x="15020" y="0"/>
              <a:ext cx="1798125" cy="1092633"/>
            </a:xfrm>
            <a:prstGeom prst="rect">
              <a:avLst/>
            </a:prstGeom>
            <a:solidFill>
              <a:schemeClr val="accent1"/>
            </a:solidFill>
            <a:ln w="9525" cap="flat">
              <a:solidFill>
                <a:srgbClr val="000000"/>
              </a:solidFill>
              <a:prstDash val="solid"/>
              <a:miter lim="800000"/>
            </a:ln>
            <a:effectLst/>
          </p:spPr>
          <p:txBody>
            <a:bodyPr wrap="square" lIns="45719" tIns="45719" rIns="45719" bIns="45719" numCol="1" anchor="ctr">
              <a:noAutofit/>
            </a:bodyPr>
            <a:lstStyle/>
            <a:p>
              <a:pPr algn="ctr"/>
              <a:endParaRPr/>
            </a:p>
          </p:txBody>
        </p:sp>
        <p:sp>
          <p:nvSpPr>
            <p:cNvPr id="224" name="Shape 224"/>
            <p:cNvSpPr/>
            <p:nvPr/>
          </p:nvSpPr>
          <p:spPr>
            <a:xfrm>
              <a:off x="0" y="17996"/>
              <a:ext cx="1828165" cy="1056641"/>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5719" tIns="45719" rIns="45719" bIns="45719" numCol="1" anchor="ctr">
              <a:spAutoFit/>
            </a:bodyPr>
            <a:lstStyle/>
            <a:p>
              <a:pPr algn="ctr">
                <a:defRPr sz="1600"/>
              </a:pPr>
              <a:r>
                <a:t>1.</a:t>
              </a:r>
            </a:p>
            <a:p>
              <a:pPr algn="ctr">
                <a:defRPr sz="1600"/>
              </a:pPr>
              <a:r>
                <a:t>OBSERVATION</a:t>
              </a:r>
            </a:p>
            <a:p>
              <a:pPr algn="ctr">
                <a:defRPr sz="1600"/>
              </a:pPr>
              <a:r>
                <a:t>Broad area of</a:t>
              </a:r>
            </a:p>
            <a:p>
              <a:pPr algn="ctr">
                <a:defRPr sz="1600"/>
              </a:pPr>
              <a:r>
                <a:t> interest identified</a:t>
              </a:r>
            </a:p>
          </p:txBody>
        </p:sp>
      </p:grpSp>
      <p:grpSp>
        <p:nvGrpSpPr>
          <p:cNvPr id="228" name="Group 228"/>
          <p:cNvGrpSpPr/>
          <p:nvPr/>
        </p:nvGrpSpPr>
        <p:grpSpPr>
          <a:xfrm>
            <a:off x="561982" y="4688289"/>
            <a:ext cx="1697396" cy="1056641"/>
            <a:chOff x="0" y="0"/>
            <a:chExt cx="1697394" cy="1056639"/>
          </a:xfrm>
        </p:grpSpPr>
        <p:sp>
          <p:nvSpPr>
            <p:cNvPr id="226" name="Shape 226"/>
            <p:cNvSpPr/>
            <p:nvPr/>
          </p:nvSpPr>
          <p:spPr>
            <a:xfrm>
              <a:off x="49577" y="41790"/>
              <a:ext cx="1598241" cy="973060"/>
            </a:xfrm>
            <a:prstGeom prst="rect">
              <a:avLst/>
            </a:prstGeom>
            <a:solidFill>
              <a:schemeClr val="accent1"/>
            </a:solidFill>
            <a:ln w="9525" cap="flat">
              <a:solidFill>
                <a:srgbClr val="000000"/>
              </a:solidFill>
              <a:prstDash val="solid"/>
              <a:miter lim="800000"/>
            </a:ln>
            <a:effectLst/>
          </p:spPr>
          <p:txBody>
            <a:bodyPr wrap="square" lIns="45719" tIns="45719" rIns="45719" bIns="45719" numCol="1" anchor="ctr">
              <a:noAutofit/>
            </a:bodyPr>
            <a:lstStyle/>
            <a:p>
              <a:pPr algn="ctr"/>
              <a:endParaRPr/>
            </a:p>
          </p:txBody>
        </p:sp>
        <p:sp>
          <p:nvSpPr>
            <p:cNvPr id="227" name="Shape 227"/>
            <p:cNvSpPr/>
            <p:nvPr/>
          </p:nvSpPr>
          <p:spPr>
            <a:xfrm>
              <a:off x="0" y="0"/>
              <a:ext cx="1697395" cy="105664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5719" tIns="45719" rIns="45719" bIns="45719" numCol="1" anchor="ctr">
              <a:spAutoFit/>
            </a:bodyPr>
            <a:lstStyle/>
            <a:p>
              <a:pPr algn="ctr">
                <a:defRPr sz="1600"/>
              </a:pPr>
              <a:r>
                <a:t>2.</a:t>
              </a:r>
            </a:p>
            <a:p>
              <a:pPr algn="ctr">
                <a:defRPr sz="1600"/>
              </a:pPr>
              <a:r>
                <a:t>PRELIMINARY</a:t>
              </a:r>
            </a:p>
            <a:p>
              <a:pPr algn="ctr">
                <a:defRPr sz="1600"/>
              </a:pPr>
              <a:r>
                <a:t>DATA GATHERING</a:t>
              </a:r>
            </a:p>
            <a:p>
              <a:pPr algn="ctr">
                <a:defRPr sz="1600"/>
              </a:pPr>
              <a:r>
                <a:t>Literature</a:t>
              </a:r>
            </a:p>
          </p:txBody>
        </p:sp>
      </p:grpSp>
      <p:grpSp>
        <p:nvGrpSpPr>
          <p:cNvPr id="231" name="Group 231"/>
          <p:cNvGrpSpPr/>
          <p:nvPr/>
        </p:nvGrpSpPr>
        <p:grpSpPr>
          <a:xfrm>
            <a:off x="1103665" y="2865940"/>
            <a:ext cx="1189396" cy="1571172"/>
            <a:chOff x="0" y="0"/>
            <a:chExt cx="1189394" cy="1571171"/>
          </a:xfrm>
        </p:grpSpPr>
        <p:sp>
          <p:nvSpPr>
            <p:cNvPr id="229" name="Shape 229"/>
            <p:cNvSpPr/>
            <p:nvPr/>
          </p:nvSpPr>
          <p:spPr>
            <a:xfrm>
              <a:off x="83260" y="0"/>
              <a:ext cx="1022875" cy="1571172"/>
            </a:xfrm>
            <a:prstGeom prst="rect">
              <a:avLst/>
            </a:prstGeom>
            <a:solidFill>
              <a:schemeClr val="accent1"/>
            </a:solidFill>
            <a:ln w="9525" cap="flat">
              <a:solidFill>
                <a:srgbClr val="000000"/>
              </a:solidFill>
              <a:prstDash val="solid"/>
              <a:miter lim="800000"/>
            </a:ln>
            <a:effectLst/>
          </p:spPr>
          <p:txBody>
            <a:bodyPr wrap="square" lIns="45719" tIns="45719" rIns="45719" bIns="45719" numCol="1" anchor="ctr">
              <a:noAutofit/>
            </a:bodyPr>
            <a:lstStyle/>
            <a:p>
              <a:pPr algn="ctr"/>
              <a:endParaRPr/>
            </a:p>
          </p:txBody>
        </p:sp>
        <p:sp>
          <p:nvSpPr>
            <p:cNvPr id="230" name="Shape 230"/>
            <p:cNvSpPr/>
            <p:nvPr/>
          </p:nvSpPr>
          <p:spPr>
            <a:xfrm>
              <a:off x="0" y="15965"/>
              <a:ext cx="1189395" cy="1539241"/>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5719" tIns="45719" rIns="45719" bIns="45719" numCol="1" anchor="ctr">
              <a:spAutoFit/>
            </a:bodyPr>
            <a:lstStyle/>
            <a:p>
              <a:pPr algn="ctr">
                <a:defRPr sz="1600"/>
              </a:pPr>
              <a:r>
                <a:t>3.</a:t>
              </a:r>
            </a:p>
            <a:p>
              <a:pPr algn="ctr">
                <a:defRPr sz="1600"/>
              </a:pPr>
              <a:r>
                <a:t>PROBLEM</a:t>
              </a:r>
            </a:p>
            <a:p>
              <a:pPr algn="ctr">
                <a:defRPr sz="1600"/>
              </a:pPr>
              <a:r>
                <a:t>DEFINITION</a:t>
              </a:r>
            </a:p>
            <a:p>
              <a:pPr algn="ctr">
                <a:defRPr sz="1600"/>
              </a:pPr>
              <a:r>
                <a:t>Research </a:t>
              </a:r>
            </a:p>
            <a:p>
              <a:pPr algn="ctr">
                <a:defRPr sz="1600"/>
              </a:pPr>
              <a:r>
                <a:t>Problem</a:t>
              </a:r>
            </a:p>
            <a:p>
              <a:pPr algn="ctr">
                <a:defRPr sz="1600"/>
              </a:pPr>
              <a:r>
                <a:t>delineated</a:t>
              </a:r>
            </a:p>
          </p:txBody>
        </p:sp>
      </p:grpSp>
      <p:grpSp>
        <p:nvGrpSpPr>
          <p:cNvPr id="234" name="Group 234"/>
          <p:cNvGrpSpPr/>
          <p:nvPr/>
        </p:nvGrpSpPr>
        <p:grpSpPr>
          <a:xfrm>
            <a:off x="2502452" y="2865940"/>
            <a:ext cx="1400434" cy="1571172"/>
            <a:chOff x="0" y="0"/>
            <a:chExt cx="1400432" cy="1571171"/>
          </a:xfrm>
        </p:grpSpPr>
        <p:sp>
          <p:nvSpPr>
            <p:cNvPr id="232" name="Shape 232"/>
            <p:cNvSpPr/>
            <p:nvPr/>
          </p:nvSpPr>
          <p:spPr>
            <a:xfrm>
              <a:off x="92885" y="0"/>
              <a:ext cx="1214663" cy="1571172"/>
            </a:xfrm>
            <a:prstGeom prst="rect">
              <a:avLst/>
            </a:prstGeom>
            <a:solidFill>
              <a:schemeClr val="accent1"/>
            </a:solidFill>
            <a:ln w="9525" cap="flat">
              <a:solidFill>
                <a:srgbClr val="000000"/>
              </a:solidFill>
              <a:prstDash val="solid"/>
              <a:miter lim="800000"/>
            </a:ln>
            <a:effectLst/>
          </p:spPr>
          <p:txBody>
            <a:bodyPr wrap="square" lIns="45719" tIns="45719" rIns="45719" bIns="45719" numCol="1" anchor="ctr">
              <a:noAutofit/>
            </a:bodyPr>
            <a:lstStyle/>
            <a:p>
              <a:pPr algn="ctr"/>
              <a:endParaRPr/>
            </a:p>
          </p:txBody>
        </p:sp>
        <p:sp>
          <p:nvSpPr>
            <p:cNvPr id="233" name="Shape 233"/>
            <p:cNvSpPr/>
            <p:nvPr/>
          </p:nvSpPr>
          <p:spPr>
            <a:xfrm>
              <a:off x="0" y="15965"/>
              <a:ext cx="1400433" cy="1539241"/>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5719" tIns="45719" rIns="45719" bIns="45719" numCol="1" anchor="ctr">
              <a:spAutoFit/>
            </a:bodyPr>
            <a:lstStyle/>
            <a:p>
              <a:pPr algn="ctr">
                <a:defRPr sz="1600"/>
              </a:pPr>
              <a:r>
                <a:t>4.</a:t>
              </a:r>
            </a:p>
            <a:p>
              <a:pPr algn="ctr">
                <a:defRPr sz="1600"/>
              </a:pPr>
              <a:r>
                <a:t>THEORETICAL</a:t>
              </a:r>
            </a:p>
            <a:p>
              <a:pPr algn="ctr">
                <a:defRPr sz="1600"/>
              </a:pPr>
              <a:r>
                <a:t>FRAMEWORK</a:t>
              </a:r>
            </a:p>
            <a:p>
              <a:pPr algn="ctr">
                <a:defRPr sz="1600"/>
              </a:pPr>
              <a:r>
                <a:t>Variables </a:t>
              </a:r>
            </a:p>
            <a:p>
              <a:pPr algn="ctr">
                <a:defRPr sz="1600"/>
              </a:pPr>
              <a:r>
                <a:t>Identified</a:t>
              </a:r>
            </a:p>
            <a:p>
              <a:pPr algn="ctr">
                <a:defRPr sz="1600"/>
              </a:pPr>
              <a:r>
                <a:t>&amp; labelled</a:t>
              </a:r>
            </a:p>
          </p:txBody>
        </p:sp>
      </p:grpSp>
      <p:grpSp>
        <p:nvGrpSpPr>
          <p:cNvPr id="237" name="Group 237"/>
          <p:cNvGrpSpPr/>
          <p:nvPr/>
        </p:nvGrpSpPr>
        <p:grpSpPr>
          <a:xfrm>
            <a:off x="4072464" y="2865940"/>
            <a:ext cx="1496279" cy="1571172"/>
            <a:chOff x="0" y="0"/>
            <a:chExt cx="1496278" cy="1571171"/>
          </a:xfrm>
        </p:grpSpPr>
        <p:sp>
          <p:nvSpPr>
            <p:cNvPr id="235" name="Shape 235"/>
            <p:cNvSpPr/>
            <p:nvPr/>
          </p:nvSpPr>
          <p:spPr>
            <a:xfrm>
              <a:off x="108843" y="0"/>
              <a:ext cx="1278593" cy="1571172"/>
            </a:xfrm>
            <a:prstGeom prst="rect">
              <a:avLst/>
            </a:prstGeom>
            <a:solidFill>
              <a:schemeClr val="accent1"/>
            </a:solidFill>
            <a:ln w="9525" cap="flat">
              <a:solidFill>
                <a:srgbClr val="000000"/>
              </a:solidFill>
              <a:prstDash val="solid"/>
              <a:miter lim="800000"/>
            </a:ln>
            <a:effectLst/>
          </p:spPr>
          <p:txBody>
            <a:bodyPr wrap="square" lIns="45719" tIns="45719" rIns="45719" bIns="45719" numCol="1" anchor="ctr">
              <a:noAutofit/>
            </a:bodyPr>
            <a:lstStyle/>
            <a:p>
              <a:pPr algn="ctr"/>
              <a:endParaRPr/>
            </a:p>
          </p:txBody>
        </p:sp>
        <p:sp>
          <p:nvSpPr>
            <p:cNvPr id="236" name="Shape 236"/>
            <p:cNvSpPr/>
            <p:nvPr/>
          </p:nvSpPr>
          <p:spPr>
            <a:xfrm>
              <a:off x="0" y="136615"/>
              <a:ext cx="1496279" cy="1297941"/>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5719" tIns="45719" rIns="45719" bIns="45719" numCol="1" anchor="ctr">
              <a:spAutoFit/>
            </a:bodyPr>
            <a:lstStyle/>
            <a:p>
              <a:pPr algn="ctr">
                <a:defRPr sz="1600"/>
              </a:pPr>
              <a:r>
                <a:t>5.</a:t>
              </a:r>
            </a:p>
            <a:p>
              <a:pPr algn="ctr">
                <a:defRPr sz="1600"/>
              </a:pPr>
              <a:r>
                <a:t>GENERATION</a:t>
              </a:r>
            </a:p>
            <a:p>
              <a:pPr algn="ctr">
                <a:defRPr sz="1600"/>
              </a:pPr>
              <a:r>
                <a:t>OF</a:t>
              </a:r>
            </a:p>
            <a:p>
              <a:pPr algn="ctr">
                <a:defRPr sz="1600"/>
              </a:pPr>
              <a:r>
                <a:t>HYPOTHESES /</a:t>
              </a:r>
            </a:p>
            <a:p>
              <a:pPr algn="ctr">
                <a:defRPr sz="1600"/>
              </a:pPr>
              <a:r>
                <a:t>PROPOSITIONS</a:t>
              </a:r>
            </a:p>
          </p:txBody>
        </p:sp>
      </p:grpSp>
      <p:grpSp>
        <p:nvGrpSpPr>
          <p:cNvPr id="240" name="Group 240"/>
          <p:cNvGrpSpPr/>
          <p:nvPr/>
        </p:nvGrpSpPr>
        <p:grpSpPr>
          <a:xfrm>
            <a:off x="5773147" y="2865940"/>
            <a:ext cx="1138992" cy="1571172"/>
            <a:chOff x="0" y="0"/>
            <a:chExt cx="1138991" cy="1571171"/>
          </a:xfrm>
        </p:grpSpPr>
        <p:sp>
          <p:nvSpPr>
            <p:cNvPr id="238" name="Shape 238"/>
            <p:cNvSpPr/>
            <p:nvPr/>
          </p:nvSpPr>
          <p:spPr>
            <a:xfrm>
              <a:off x="58058" y="0"/>
              <a:ext cx="1022875" cy="1571172"/>
            </a:xfrm>
            <a:prstGeom prst="rect">
              <a:avLst/>
            </a:prstGeom>
            <a:solidFill>
              <a:schemeClr val="accent1"/>
            </a:solidFill>
            <a:ln w="9525" cap="flat">
              <a:solidFill>
                <a:srgbClr val="000000"/>
              </a:solidFill>
              <a:prstDash val="solid"/>
              <a:miter lim="800000"/>
            </a:ln>
            <a:effectLst/>
          </p:spPr>
          <p:txBody>
            <a:bodyPr wrap="square" lIns="45719" tIns="45719" rIns="45719" bIns="45719" numCol="1" anchor="ctr">
              <a:noAutofit/>
            </a:bodyPr>
            <a:lstStyle/>
            <a:p>
              <a:pPr algn="ctr"/>
              <a:endParaRPr/>
            </a:p>
          </p:txBody>
        </p:sp>
        <p:sp>
          <p:nvSpPr>
            <p:cNvPr id="239" name="Shape 239"/>
            <p:cNvSpPr/>
            <p:nvPr/>
          </p:nvSpPr>
          <p:spPr>
            <a:xfrm>
              <a:off x="0" y="257265"/>
              <a:ext cx="1138992" cy="1056641"/>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5719" tIns="45719" rIns="45719" bIns="45719" numCol="1" anchor="ctr">
              <a:spAutoFit/>
            </a:bodyPr>
            <a:lstStyle/>
            <a:p>
              <a:pPr algn="ctr">
                <a:defRPr sz="1600"/>
              </a:pPr>
              <a:r>
                <a:t>6.</a:t>
              </a:r>
            </a:p>
            <a:p>
              <a:pPr algn="ctr">
                <a:defRPr sz="1600"/>
              </a:pPr>
              <a:r>
                <a:t>SCIENTIFIC</a:t>
              </a:r>
            </a:p>
            <a:p>
              <a:pPr algn="ctr">
                <a:defRPr sz="1600"/>
              </a:pPr>
              <a:r>
                <a:t>RESEARCH</a:t>
              </a:r>
            </a:p>
            <a:p>
              <a:pPr algn="ctr">
                <a:defRPr sz="1600"/>
              </a:pPr>
              <a:r>
                <a:t>DESIGN</a:t>
              </a:r>
            </a:p>
          </p:txBody>
        </p:sp>
      </p:grpSp>
      <p:grpSp>
        <p:nvGrpSpPr>
          <p:cNvPr id="243" name="Group 243"/>
          <p:cNvGrpSpPr/>
          <p:nvPr/>
        </p:nvGrpSpPr>
        <p:grpSpPr>
          <a:xfrm>
            <a:off x="7152907" y="2850272"/>
            <a:ext cx="1615341" cy="1586840"/>
            <a:chOff x="0" y="0"/>
            <a:chExt cx="1615340" cy="1586838"/>
          </a:xfrm>
        </p:grpSpPr>
        <p:sp>
          <p:nvSpPr>
            <p:cNvPr id="241" name="Shape 241"/>
            <p:cNvSpPr/>
            <p:nvPr/>
          </p:nvSpPr>
          <p:spPr>
            <a:xfrm>
              <a:off x="72479" y="0"/>
              <a:ext cx="1470382" cy="1586839"/>
            </a:xfrm>
            <a:prstGeom prst="rect">
              <a:avLst/>
            </a:prstGeom>
            <a:solidFill>
              <a:schemeClr val="accent1"/>
            </a:solidFill>
            <a:ln w="9525" cap="flat">
              <a:solidFill>
                <a:srgbClr val="000000"/>
              </a:solidFill>
              <a:prstDash val="solid"/>
              <a:miter lim="800000"/>
            </a:ln>
            <a:effectLst/>
          </p:spPr>
          <p:txBody>
            <a:bodyPr wrap="square" lIns="45719" tIns="45719" rIns="45719" bIns="45719" numCol="1" anchor="ctr">
              <a:noAutofit/>
            </a:bodyPr>
            <a:lstStyle/>
            <a:p>
              <a:pPr algn="ctr"/>
              <a:endParaRPr/>
            </a:p>
          </p:txBody>
        </p:sp>
        <p:sp>
          <p:nvSpPr>
            <p:cNvPr id="242" name="Shape 242"/>
            <p:cNvSpPr/>
            <p:nvPr/>
          </p:nvSpPr>
          <p:spPr>
            <a:xfrm>
              <a:off x="0" y="144449"/>
              <a:ext cx="1615341" cy="1297941"/>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5719" tIns="45719" rIns="45719" bIns="45719" numCol="1" anchor="ctr">
              <a:spAutoFit/>
            </a:bodyPr>
            <a:lstStyle/>
            <a:p>
              <a:pPr algn="ctr">
                <a:defRPr sz="1600"/>
              </a:pPr>
              <a:r>
                <a:t>7.</a:t>
              </a:r>
            </a:p>
            <a:p>
              <a:pPr algn="ctr">
                <a:defRPr sz="1600"/>
              </a:pPr>
              <a:r>
                <a:t>DATA</a:t>
              </a:r>
            </a:p>
            <a:p>
              <a:pPr algn="ctr">
                <a:defRPr sz="1600"/>
              </a:pPr>
              <a:r>
                <a:t>COLLECTION</a:t>
              </a:r>
            </a:p>
            <a:p>
              <a:pPr algn="ctr">
                <a:defRPr sz="1600"/>
              </a:pPr>
              <a:r>
                <a:t>ANALYSIS &amp;</a:t>
              </a:r>
            </a:p>
            <a:p>
              <a:pPr algn="ctr">
                <a:defRPr sz="1600"/>
              </a:pPr>
              <a:r>
                <a:t>INTERPRETATION</a:t>
              </a:r>
            </a:p>
          </p:txBody>
        </p:sp>
      </p:grpSp>
      <p:grpSp>
        <p:nvGrpSpPr>
          <p:cNvPr id="246" name="Group 246"/>
          <p:cNvGrpSpPr/>
          <p:nvPr/>
        </p:nvGrpSpPr>
        <p:grpSpPr>
          <a:xfrm>
            <a:off x="7117617" y="4686360"/>
            <a:ext cx="1813780" cy="1539241"/>
            <a:chOff x="0" y="0"/>
            <a:chExt cx="1813778" cy="1539239"/>
          </a:xfrm>
        </p:grpSpPr>
        <p:sp>
          <p:nvSpPr>
            <p:cNvPr id="244" name="Shape 244"/>
            <p:cNvSpPr/>
            <p:nvPr/>
          </p:nvSpPr>
          <p:spPr>
            <a:xfrm>
              <a:off x="107769" y="14836"/>
              <a:ext cx="1598241" cy="1509568"/>
            </a:xfrm>
            <a:prstGeom prst="rect">
              <a:avLst/>
            </a:prstGeom>
            <a:solidFill>
              <a:schemeClr val="accent1"/>
            </a:solidFill>
            <a:ln w="9525" cap="flat">
              <a:solidFill>
                <a:srgbClr val="000000"/>
              </a:solidFill>
              <a:prstDash val="solid"/>
              <a:miter lim="800000"/>
            </a:ln>
            <a:effectLst/>
          </p:spPr>
          <p:txBody>
            <a:bodyPr wrap="square" lIns="45719" tIns="45719" rIns="45719" bIns="45719" numCol="1" anchor="ctr">
              <a:noAutofit/>
            </a:bodyPr>
            <a:lstStyle/>
            <a:p>
              <a:pPr algn="ctr"/>
              <a:endParaRPr/>
            </a:p>
          </p:txBody>
        </p:sp>
        <p:sp>
          <p:nvSpPr>
            <p:cNvPr id="245" name="Shape 245"/>
            <p:cNvSpPr/>
            <p:nvPr/>
          </p:nvSpPr>
          <p:spPr>
            <a:xfrm>
              <a:off x="0" y="0"/>
              <a:ext cx="1813779" cy="1539240"/>
            </a:xfrm>
            <a:prstGeom prst="rect">
              <a:avLst/>
            </a:prstGeom>
            <a:noFill/>
            <a:ln w="12700" cap="flat">
              <a:noFill/>
              <a:miter lim="400000"/>
            </a:ln>
            <a:effectLst/>
            <a:extLst>
              <a:ext uri="{C572A759-6A51-4108-AA02-DFA0A04FC94B}">
                <ma14:wrappingTextBoxFlag xmlns:ma14="http://schemas.microsoft.com/office/mac/drawingml/2011/main" xmlns="" val="1"/>
              </a:ext>
            </a:extLst>
          </p:spPr>
          <p:txBody>
            <a:bodyPr wrap="none" lIns="45719" tIns="45719" rIns="45719" bIns="45719" numCol="1" anchor="ctr">
              <a:spAutoFit/>
            </a:bodyPr>
            <a:lstStyle/>
            <a:p>
              <a:pPr algn="ctr">
                <a:defRPr sz="1600"/>
              </a:pPr>
              <a:r>
                <a:t>8.</a:t>
              </a:r>
            </a:p>
            <a:p>
              <a:pPr algn="ctr">
                <a:defRPr sz="1600"/>
              </a:pPr>
              <a:r>
                <a:t>DEDUCTION</a:t>
              </a:r>
            </a:p>
            <a:p>
              <a:pPr algn="ctr">
                <a:defRPr sz="1600"/>
              </a:pPr>
              <a:r>
                <a:t>Hypotheses</a:t>
              </a:r>
            </a:p>
            <a:p>
              <a:pPr algn="ctr">
                <a:defRPr sz="1600"/>
              </a:pPr>
              <a:r>
                <a:t>Substantiated?</a:t>
              </a:r>
            </a:p>
            <a:p>
              <a:pPr algn="ctr">
                <a:defRPr sz="1600"/>
              </a:pPr>
              <a:r>
                <a:t>Research question</a:t>
              </a:r>
            </a:p>
            <a:p>
              <a:pPr algn="ctr">
                <a:defRPr sz="1600"/>
              </a:pPr>
              <a:r>
                <a:t>Answered?</a:t>
              </a:r>
            </a:p>
          </p:txBody>
        </p:sp>
      </p:grpSp>
      <p:sp>
        <p:nvSpPr>
          <p:cNvPr id="247" name="Shape 247"/>
          <p:cNvSpPr/>
          <p:nvPr/>
        </p:nvSpPr>
        <p:spPr>
          <a:xfrm flipH="1">
            <a:off x="766845" y="2708919"/>
            <a:ext cx="1" cy="2021161"/>
          </a:xfrm>
          <a:prstGeom prst="line">
            <a:avLst/>
          </a:prstGeom>
          <a:ln w="38100">
            <a:solidFill>
              <a:srgbClr val="000000"/>
            </a:solidFill>
            <a:tailEnd type="triangle"/>
          </a:ln>
        </p:spPr>
        <p:txBody>
          <a:bodyPr lIns="45719" rIns="45719"/>
          <a:lstStyle/>
          <a:p>
            <a:endParaRPr/>
          </a:p>
        </p:txBody>
      </p:sp>
      <p:sp>
        <p:nvSpPr>
          <p:cNvPr id="248" name="Shape 248"/>
          <p:cNvSpPr/>
          <p:nvPr/>
        </p:nvSpPr>
        <p:spPr>
          <a:xfrm>
            <a:off x="766845" y="3452524"/>
            <a:ext cx="447508" cy="1"/>
          </a:xfrm>
          <a:prstGeom prst="line">
            <a:avLst/>
          </a:prstGeom>
          <a:ln w="38100">
            <a:solidFill>
              <a:srgbClr val="000000"/>
            </a:solidFill>
            <a:tailEnd type="triangle"/>
          </a:ln>
        </p:spPr>
        <p:txBody>
          <a:bodyPr lIns="45719" rIns="45719"/>
          <a:lstStyle/>
          <a:p>
            <a:endParaRPr/>
          </a:p>
        </p:txBody>
      </p:sp>
      <p:sp>
        <p:nvSpPr>
          <p:cNvPr id="249" name="Shape 249"/>
          <p:cNvSpPr/>
          <p:nvPr/>
        </p:nvSpPr>
        <p:spPr>
          <a:xfrm flipH="1">
            <a:off x="2209799" y="5216609"/>
            <a:ext cx="5015589" cy="46871"/>
          </a:xfrm>
          <a:prstGeom prst="line">
            <a:avLst/>
          </a:prstGeom>
          <a:ln w="38100">
            <a:solidFill>
              <a:srgbClr val="000000"/>
            </a:solidFill>
            <a:tailEnd type="triangle"/>
          </a:ln>
        </p:spPr>
        <p:txBody>
          <a:bodyPr lIns="45719" rIns="45719"/>
          <a:lstStyle/>
          <a:p>
            <a:endParaRPr/>
          </a:p>
        </p:txBody>
      </p:sp>
      <p:sp>
        <p:nvSpPr>
          <p:cNvPr id="250" name="Shape 250"/>
          <p:cNvSpPr/>
          <p:nvPr/>
        </p:nvSpPr>
        <p:spPr>
          <a:xfrm>
            <a:off x="856346" y="6010709"/>
            <a:ext cx="1815192" cy="372751"/>
          </a:xfrm>
          <a:prstGeom prst="rect">
            <a:avLst/>
          </a:prstGeom>
          <a:ln w="12700">
            <a:miter lim="400000"/>
          </a:ln>
          <a:extLst>
            <a:ext uri="{C572A759-6A51-4108-AA02-DFA0A04FC94B}">
              <ma14:wrappingTextBoxFlag xmlns:ma14="http://schemas.microsoft.com/office/mac/drawingml/2011/main" xmlns="" val="1"/>
            </a:ext>
          </a:extLst>
        </p:spPr>
        <p:txBody>
          <a:bodyPr lIns="45719" rIns="45719">
            <a:spAutoFit/>
          </a:bodyPr>
          <a:lstStyle>
            <a:lvl1pPr>
              <a:defRPr sz="2000">
                <a:latin typeface="Times New Roman"/>
                <a:ea typeface="Times New Roman"/>
                <a:cs typeface="Times New Roman"/>
                <a:sym typeface="Times New Roman"/>
              </a:defRPr>
            </a:lvl1pPr>
          </a:lstStyle>
          <a:p>
            <a:r>
              <a:t>[Sekaran, 1992]</a:t>
            </a:r>
          </a:p>
        </p:txBody>
      </p:sp>
      <p:sp>
        <p:nvSpPr>
          <p:cNvPr id="251" name="Shape 251"/>
          <p:cNvSpPr/>
          <p:nvPr/>
        </p:nvSpPr>
        <p:spPr>
          <a:xfrm>
            <a:off x="2224030" y="3452524"/>
            <a:ext cx="371308" cy="1"/>
          </a:xfrm>
          <a:prstGeom prst="line">
            <a:avLst/>
          </a:prstGeom>
          <a:ln w="38100">
            <a:solidFill>
              <a:srgbClr val="000000"/>
            </a:solidFill>
            <a:tailEnd type="triangle"/>
          </a:ln>
        </p:spPr>
        <p:txBody>
          <a:bodyPr lIns="45719" rIns="45719"/>
          <a:lstStyle/>
          <a:p>
            <a:endParaRPr/>
          </a:p>
        </p:txBody>
      </p:sp>
      <p:sp>
        <p:nvSpPr>
          <p:cNvPr id="252" name="Shape 252"/>
          <p:cNvSpPr/>
          <p:nvPr/>
        </p:nvSpPr>
        <p:spPr>
          <a:xfrm>
            <a:off x="3809999" y="3452524"/>
            <a:ext cx="371308" cy="1"/>
          </a:xfrm>
          <a:prstGeom prst="line">
            <a:avLst/>
          </a:prstGeom>
          <a:ln w="38100">
            <a:solidFill>
              <a:srgbClr val="000000"/>
            </a:solidFill>
            <a:tailEnd type="triangle"/>
          </a:ln>
        </p:spPr>
        <p:txBody>
          <a:bodyPr lIns="45719" rIns="45719"/>
          <a:lstStyle/>
          <a:p>
            <a:endParaRPr/>
          </a:p>
        </p:txBody>
      </p:sp>
      <p:sp>
        <p:nvSpPr>
          <p:cNvPr id="253" name="Shape 253"/>
          <p:cNvSpPr/>
          <p:nvPr/>
        </p:nvSpPr>
        <p:spPr>
          <a:xfrm>
            <a:off x="5459898" y="3452524"/>
            <a:ext cx="371308" cy="1"/>
          </a:xfrm>
          <a:prstGeom prst="line">
            <a:avLst/>
          </a:prstGeom>
          <a:ln w="38100">
            <a:solidFill>
              <a:srgbClr val="000000"/>
            </a:solidFill>
            <a:tailEnd type="triangle"/>
          </a:ln>
        </p:spPr>
        <p:txBody>
          <a:bodyPr lIns="45719" rIns="45719"/>
          <a:lstStyle/>
          <a:p>
            <a:endParaRPr/>
          </a:p>
        </p:txBody>
      </p:sp>
      <p:sp>
        <p:nvSpPr>
          <p:cNvPr id="254" name="Shape 254"/>
          <p:cNvSpPr/>
          <p:nvPr/>
        </p:nvSpPr>
        <p:spPr>
          <a:xfrm>
            <a:off x="6854080" y="3452524"/>
            <a:ext cx="371308" cy="1"/>
          </a:xfrm>
          <a:prstGeom prst="line">
            <a:avLst/>
          </a:prstGeom>
          <a:ln w="38100">
            <a:solidFill>
              <a:srgbClr val="000000"/>
            </a:solidFill>
            <a:tailEnd type="triangle"/>
          </a:ln>
        </p:spPr>
        <p:txBody>
          <a:bodyPr lIns="45719" rIns="45719"/>
          <a:lstStyle/>
          <a:p>
            <a:endParaRPr/>
          </a:p>
        </p:txBody>
      </p:sp>
      <p:sp>
        <p:nvSpPr>
          <p:cNvPr id="255" name="Shape 255"/>
          <p:cNvSpPr/>
          <p:nvPr/>
        </p:nvSpPr>
        <p:spPr>
          <a:xfrm>
            <a:off x="8024507" y="4437112"/>
            <a:ext cx="1" cy="228601"/>
          </a:xfrm>
          <a:prstGeom prst="line">
            <a:avLst/>
          </a:prstGeom>
          <a:ln w="38100">
            <a:solidFill>
              <a:srgbClr val="000000"/>
            </a:solidFill>
            <a:tailEnd type="triangle"/>
          </a:ln>
        </p:spPr>
        <p:txBody>
          <a:bodyPr lIns="45719" rIns="45719"/>
          <a:lstStyle/>
          <a:p>
            <a:endParaRPr/>
          </a:p>
        </p:txBody>
      </p:sp>
      <p:sp>
        <p:nvSpPr>
          <p:cNvPr id="256" name="Shape 256"/>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23</a:t>
            </a:fld>
            <a:endParaRPr/>
          </a:p>
        </p:txBody>
      </p:sp>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 name="Shape 258"/>
          <p:cNvSpPr>
            <a:spLocks noGrp="1"/>
          </p:cNvSpPr>
          <p:nvPr>
            <p:ph type="title"/>
          </p:nvPr>
        </p:nvSpPr>
        <p:spPr>
          <a:prstGeom prst="rect">
            <a:avLst/>
          </a:prstGeom>
        </p:spPr>
        <p:txBody>
          <a:bodyPr/>
          <a:lstStyle/>
          <a:p>
            <a:r>
              <a:t>Literature Review</a:t>
            </a:r>
          </a:p>
        </p:txBody>
      </p:sp>
      <p:sp>
        <p:nvSpPr>
          <p:cNvPr id="259" name="Shape 259"/>
          <p:cNvSpPr>
            <a:spLocks noGrp="1"/>
          </p:cNvSpPr>
          <p:nvPr>
            <p:ph type="body" idx="1"/>
          </p:nvPr>
        </p:nvSpPr>
        <p:spPr>
          <a:xfrm>
            <a:off x="467543" y="1556792"/>
            <a:ext cx="8229601" cy="4525963"/>
          </a:xfrm>
          <a:prstGeom prst="rect">
            <a:avLst/>
          </a:prstGeom>
        </p:spPr>
        <p:txBody>
          <a:bodyPr/>
          <a:lstStyle/>
          <a:p>
            <a:pPr>
              <a:lnSpc>
                <a:spcPct val="90000"/>
              </a:lnSpc>
              <a:spcBef>
                <a:spcPts val="600"/>
              </a:spcBef>
              <a:buClr>
                <a:srgbClr val="000000"/>
              </a:buClr>
              <a:buSzPct val="75000"/>
              <a:defRPr sz="2700"/>
            </a:pPr>
            <a:r>
              <a:t>Locate the research in terms of existing research in the field – what body of knowledge can the research make a contribution to?</a:t>
            </a:r>
            <a:endParaRPr sz="3000"/>
          </a:p>
          <a:p>
            <a:pPr>
              <a:lnSpc>
                <a:spcPct val="90000"/>
              </a:lnSpc>
              <a:spcBef>
                <a:spcPts val="600"/>
              </a:spcBef>
              <a:buClr>
                <a:srgbClr val="000000"/>
              </a:buClr>
              <a:buSzPct val="75000"/>
              <a:defRPr sz="2700"/>
            </a:pPr>
            <a:r>
              <a:t>Identify the key variables relevant to the topic</a:t>
            </a:r>
            <a:endParaRPr sz="2900"/>
          </a:p>
          <a:p>
            <a:pPr>
              <a:lnSpc>
                <a:spcPct val="90000"/>
              </a:lnSpc>
              <a:spcBef>
                <a:spcPts val="600"/>
              </a:spcBef>
              <a:buClr>
                <a:srgbClr val="000000"/>
              </a:buClr>
              <a:buSzPct val="75000"/>
              <a:defRPr sz="2700"/>
            </a:pPr>
            <a:r>
              <a:t>Establish the extent to which a literature exists</a:t>
            </a:r>
            <a:endParaRPr sz="2900"/>
          </a:p>
          <a:p>
            <a:pPr>
              <a:lnSpc>
                <a:spcPct val="90000"/>
              </a:lnSpc>
              <a:spcBef>
                <a:spcPts val="600"/>
              </a:spcBef>
              <a:buClr>
                <a:srgbClr val="000000"/>
              </a:buClr>
              <a:buSzPct val="75000"/>
              <a:defRPr sz="2700"/>
            </a:pPr>
            <a:r>
              <a:t>Identify relevant academic literature on the specific topic</a:t>
            </a:r>
            <a:endParaRPr sz="2900"/>
          </a:p>
          <a:p>
            <a:pPr>
              <a:lnSpc>
                <a:spcPct val="90000"/>
              </a:lnSpc>
              <a:spcBef>
                <a:spcPts val="600"/>
              </a:spcBef>
              <a:buClr>
                <a:srgbClr val="000000"/>
              </a:buClr>
              <a:buSzPct val="75000"/>
              <a:defRPr sz="2700"/>
            </a:pPr>
            <a:r>
              <a:t>Surfaces the debates, issues and gaps in the literature that justify the whole research undertaking</a:t>
            </a:r>
            <a:endParaRPr sz="2900"/>
          </a:p>
          <a:p>
            <a:pPr>
              <a:lnSpc>
                <a:spcPct val="90000"/>
              </a:lnSpc>
              <a:spcBef>
                <a:spcPts val="600"/>
              </a:spcBef>
              <a:buClr>
                <a:srgbClr val="000000"/>
              </a:buClr>
              <a:buSzPct val="75000"/>
              <a:defRPr sz="2700"/>
            </a:pPr>
            <a:r>
              <a:t>Provides the foundation for the research problem</a:t>
            </a:r>
          </a:p>
        </p:txBody>
      </p:sp>
      <p:sp>
        <p:nvSpPr>
          <p:cNvPr id="260" name="Shape 260"/>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24</a:t>
            </a:fld>
            <a:endParaRPr/>
          </a:p>
        </p:txBody>
      </p:sp>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 name="Shape 262"/>
          <p:cNvSpPr>
            <a:spLocks noGrp="1"/>
          </p:cNvSpPr>
          <p:nvPr>
            <p:ph type="title"/>
          </p:nvPr>
        </p:nvSpPr>
        <p:spPr>
          <a:prstGeom prst="rect">
            <a:avLst/>
          </a:prstGeom>
        </p:spPr>
        <p:txBody>
          <a:bodyPr/>
          <a:lstStyle/>
          <a:p>
            <a:r>
              <a:t>Conceptual Framework</a:t>
            </a:r>
          </a:p>
        </p:txBody>
      </p:sp>
      <p:sp>
        <p:nvSpPr>
          <p:cNvPr id="263" name="Shape 263"/>
          <p:cNvSpPr>
            <a:spLocks noGrp="1"/>
          </p:cNvSpPr>
          <p:nvPr>
            <p:ph type="body" idx="1"/>
          </p:nvPr>
        </p:nvSpPr>
        <p:spPr>
          <a:xfrm>
            <a:off x="457200" y="1600200"/>
            <a:ext cx="8229600" cy="4525963"/>
          </a:xfrm>
          <a:prstGeom prst="rect">
            <a:avLst/>
          </a:prstGeom>
        </p:spPr>
        <p:txBody>
          <a:bodyPr/>
          <a:lstStyle/>
          <a:p>
            <a:pPr marL="339470" indent="-339470" defTabSz="905255">
              <a:lnSpc>
                <a:spcPct val="81000"/>
              </a:lnSpc>
              <a:spcBef>
                <a:spcPts val="500"/>
              </a:spcBef>
              <a:defRPr sz="2376" b="1"/>
            </a:pPr>
            <a:r>
              <a:t>WHY?</a:t>
            </a:r>
            <a:r>
              <a:rPr b="0"/>
              <a:t> A research dissertation is expected to contribute to the scholarly literature in a field and not merely solve an applied problem. Thus identifying a conceptual framework for a research study typically involves immersing oneself in the research and theoretical literature of the field. </a:t>
            </a:r>
            <a:endParaRPr sz="2574"/>
          </a:p>
          <a:p>
            <a:pPr marL="0" indent="0" defTabSz="905255">
              <a:lnSpc>
                <a:spcPct val="81000"/>
              </a:lnSpc>
              <a:spcBef>
                <a:spcPts val="600"/>
              </a:spcBef>
              <a:buSzTx/>
              <a:buNone/>
              <a:defRPr sz="2574"/>
            </a:pPr>
            <a:endParaRPr sz="2574"/>
          </a:p>
          <a:p>
            <a:pPr marL="339470" indent="-339470" defTabSz="905255">
              <a:lnSpc>
                <a:spcPct val="81000"/>
              </a:lnSpc>
              <a:spcBef>
                <a:spcPts val="500"/>
              </a:spcBef>
              <a:defRPr sz="2376"/>
            </a:pPr>
            <a:r>
              <a:t>A </a:t>
            </a:r>
            <a:r>
              <a:rPr b="1"/>
              <a:t>theory</a:t>
            </a:r>
            <a:r>
              <a:t> is the language that allows us to move from one observation to another and make sense of similarities and differences</a:t>
            </a:r>
            <a:endParaRPr sz="2871"/>
          </a:p>
          <a:p>
            <a:pPr marL="0" indent="0" defTabSz="905255">
              <a:lnSpc>
                <a:spcPct val="81000"/>
              </a:lnSpc>
              <a:spcBef>
                <a:spcPts val="600"/>
              </a:spcBef>
              <a:buSzTx/>
              <a:buNone/>
              <a:defRPr sz="2574"/>
            </a:pPr>
            <a:endParaRPr sz="2871"/>
          </a:p>
          <a:p>
            <a:pPr marL="339470" indent="-339470" defTabSz="905255">
              <a:lnSpc>
                <a:spcPct val="81000"/>
              </a:lnSpc>
              <a:spcBef>
                <a:spcPts val="500"/>
              </a:spcBef>
              <a:defRPr sz="2376"/>
            </a:pPr>
            <a:r>
              <a:t>A </a:t>
            </a:r>
            <a:r>
              <a:rPr b="1"/>
              <a:t>conceptual framework</a:t>
            </a:r>
            <a:r>
              <a:t>, which is simply a less developed from of a theory, consists of statements that link abstract concepts to empirical data</a:t>
            </a:r>
          </a:p>
        </p:txBody>
      </p:sp>
      <p:sp>
        <p:nvSpPr>
          <p:cNvPr id="264" name="Shape 264"/>
          <p:cNvSpPr/>
          <p:nvPr/>
        </p:nvSpPr>
        <p:spPr>
          <a:xfrm>
            <a:off x="5724128" y="5877271"/>
            <a:ext cx="2879661" cy="307341"/>
          </a:xfrm>
          <a:prstGeom prst="rect">
            <a:avLst/>
          </a:prstGeom>
          <a:ln w="12700">
            <a:miter lim="400000"/>
          </a:ln>
          <a:extLst>
            <a:ext uri="{C572A759-6A51-4108-AA02-DFA0A04FC94B}">
              <ma14:wrappingTextBoxFlag xmlns:ma14="http://schemas.microsoft.com/office/mac/drawingml/2011/main" xmlns="" val="1"/>
            </a:ext>
          </a:extLst>
        </p:spPr>
        <p:txBody>
          <a:bodyPr wrap="none" lIns="45719" rIns="45719">
            <a:spAutoFit/>
          </a:bodyPr>
          <a:lstStyle>
            <a:lvl1pPr>
              <a:defRPr sz="1400">
                <a:latin typeface="Tahoma"/>
                <a:ea typeface="Tahoma"/>
                <a:cs typeface="Tahoma"/>
                <a:sym typeface="Tahoma"/>
              </a:defRPr>
            </a:lvl1pPr>
          </a:lstStyle>
          <a:p>
            <a:r>
              <a:t>Rudestam and Newton (1992, p. 6)</a:t>
            </a:r>
          </a:p>
        </p:txBody>
      </p:sp>
      <p:sp>
        <p:nvSpPr>
          <p:cNvPr id="265" name="Shape 265"/>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25</a:t>
            </a:fld>
            <a:endParaRPr/>
          </a:p>
        </p:txBody>
      </p:sp>
    </p:spTree>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 name="Shape 267"/>
          <p:cNvSpPr>
            <a:spLocks noGrp="1"/>
          </p:cNvSpPr>
          <p:nvPr>
            <p:ph type="title"/>
          </p:nvPr>
        </p:nvSpPr>
        <p:spPr>
          <a:prstGeom prst="rect">
            <a:avLst/>
          </a:prstGeom>
        </p:spPr>
        <p:txBody>
          <a:bodyPr/>
          <a:lstStyle/>
          <a:p>
            <a:r>
              <a:t>Research Process</a:t>
            </a:r>
          </a:p>
        </p:txBody>
      </p:sp>
      <p:pic>
        <p:nvPicPr>
          <p:cNvPr id="268" name="image4.pdf"/>
          <p:cNvPicPr>
            <a:picLocks noChangeAspect="1"/>
          </p:cNvPicPr>
          <p:nvPr/>
        </p:nvPicPr>
        <p:blipFill>
          <a:blip r:embed="rId2"/>
          <a:stretch>
            <a:fillRect/>
          </a:stretch>
        </p:blipFill>
        <p:spPr>
          <a:xfrm>
            <a:off x="1619671" y="8237"/>
            <a:ext cx="5350347" cy="6343118"/>
          </a:xfrm>
          <a:prstGeom prst="rect">
            <a:avLst/>
          </a:prstGeom>
          <a:ln w="12700">
            <a:miter lim="400000"/>
          </a:ln>
        </p:spPr>
      </p:pic>
      <p:sp>
        <p:nvSpPr>
          <p:cNvPr id="269" name="Shape 269"/>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26</a:t>
            </a:fld>
            <a:endParaRPr/>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Shape 285"/>
          <p:cNvSpPr>
            <a:spLocks noGrp="1"/>
          </p:cNvSpPr>
          <p:nvPr>
            <p:ph type="title"/>
          </p:nvPr>
        </p:nvSpPr>
        <p:spPr>
          <a:prstGeom prst="rect">
            <a:avLst/>
          </a:prstGeom>
        </p:spPr>
        <p:txBody>
          <a:bodyPr/>
          <a:lstStyle/>
          <a:p>
            <a:r>
              <a:t>Types of Research</a:t>
            </a:r>
          </a:p>
        </p:txBody>
      </p:sp>
      <p:graphicFrame>
        <p:nvGraphicFramePr>
          <p:cNvPr id="286" name="Table 286"/>
          <p:cNvGraphicFramePr/>
          <p:nvPr/>
        </p:nvGraphicFramePr>
        <p:xfrm>
          <a:off x="467543" y="1700808"/>
          <a:ext cx="7920880" cy="3385944"/>
        </p:xfrm>
        <a:graphic>
          <a:graphicData uri="http://schemas.openxmlformats.org/drawingml/2006/table">
            <a:tbl>
              <a:tblPr firstRow="1" bandRow="1">
                <a:tableStyleId>{4C3C2611-4C71-4FC5-86AE-919BDF0F9419}</a:tableStyleId>
              </a:tblPr>
              <a:tblGrid>
                <a:gridCol w="1980220">
                  <a:extLst>
                    <a:ext uri="{9D8B030D-6E8A-4147-A177-3AD203B41FA5}">
                      <a16:colId xmlns:a16="http://schemas.microsoft.com/office/drawing/2014/main" val="20000"/>
                    </a:ext>
                  </a:extLst>
                </a:gridCol>
                <a:gridCol w="1980220">
                  <a:extLst>
                    <a:ext uri="{9D8B030D-6E8A-4147-A177-3AD203B41FA5}">
                      <a16:colId xmlns:a16="http://schemas.microsoft.com/office/drawing/2014/main" val="20001"/>
                    </a:ext>
                  </a:extLst>
                </a:gridCol>
                <a:gridCol w="1980220">
                  <a:extLst>
                    <a:ext uri="{9D8B030D-6E8A-4147-A177-3AD203B41FA5}">
                      <a16:colId xmlns:a16="http://schemas.microsoft.com/office/drawing/2014/main" val="20002"/>
                    </a:ext>
                  </a:extLst>
                </a:gridCol>
                <a:gridCol w="1980220">
                  <a:extLst>
                    <a:ext uri="{9D8B030D-6E8A-4147-A177-3AD203B41FA5}">
                      <a16:colId xmlns:a16="http://schemas.microsoft.com/office/drawing/2014/main" val="20003"/>
                    </a:ext>
                  </a:extLst>
                </a:gridCol>
              </a:tblGrid>
              <a:tr h="856104">
                <a:tc>
                  <a:txBody>
                    <a:bodyPr/>
                    <a:lstStyle/>
                    <a:p>
                      <a:pPr algn="ctr">
                        <a:defRPr sz="1800" b="0">
                          <a:solidFill>
                            <a:srgbClr val="000000"/>
                          </a:solidFill>
                        </a:defRPr>
                      </a:pPr>
                      <a:r>
                        <a:rPr b="1">
                          <a:solidFill>
                            <a:srgbClr val="FFFFFF"/>
                          </a:solidFill>
                        </a:rPr>
                        <a:t>Exploratory</a:t>
                      </a:r>
                    </a:p>
                  </a:txBody>
                  <a:tcPr marL="45720" marR="45720" horzOverflow="overflow"/>
                </a:tc>
                <a:tc>
                  <a:txBody>
                    <a:bodyPr/>
                    <a:lstStyle/>
                    <a:p>
                      <a:pPr algn="ctr">
                        <a:defRPr sz="1800" b="0">
                          <a:solidFill>
                            <a:srgbClr val="000000"/>
                          </a:solidFill>
                        </a:defRPr>
                      </a:pPr>
                      <a:r>
                        <a:rPr b="1">
                          <a:solidFill>
                            <a:srgbClr val="FFFFFF"/>
                          </a:solidFill>
                        </a:rPr>
                        <a:t>Descriptive </a:t>
                      </a:r>
                    </a:p>
                  </a:txBody>
                  <a:tcPr marL="45720" marR="45720" horzOverflow="overflow"/>
                </a:tc>
                <a:tc>
                  <a:txBody>
                    <a:bodyPr/>
                    <a:lstStyle/>
                    <a:p>
                      <a:pPr algn="ctr">
                        <a:defRPr sz="1800" b="0">
                          <a:solidFill>
                            <a:srgbClr val="000000"/>
                          </a:solidFill>
                        </a:defRPr>
                      </a:pPr>
                      <a:r>
                        <a:rPr b="1">
                          <a:solidFill>
                            <a:srgbClr val="FFFFFF"/>
                          </a:solidFill>
                        </a:rPr>
                        <a:t>Analytical </a:t>
                      </a:r>
                    </a:p>
                  </a:txBody>
                  <a:tcPr marL="45720" marR="45720" horzOverflow="overflow"/>
                </a:tc>
                <a:tc>
                  <a:txBody>
                    <a:bodyPr/>
                    <a:lstStyle/>
                    <a:p>
                      <a:pPr algn="ctr">
                        <a:defRPr sz="1800"/>
                      </a:pPr>
                      <a:r>
                        <a:t>Predictive </a:t>
                      </a:r>
                    </a:p>
                  </a:txBody>
                  <a:tcPr marL="45720" marR="45720" horzOverflow="overflow"/>
                </a:tc>
                <a:extLst>
                  <a:ext uri="{0D108BD9-81ED-4DB2-BD59-A6C34878D82A}">
                    <a16:rowId xmlns:a16="http://schemas.microsoft.com/office/drawing/2014/main" val="10000"/>
                  </a:ext>
                </a:extLst>
              </a:tr>
              <a:tr h="370840">
                <a:tc>
                  <a:txBody>
                    <a:bodyPr/>
                    <a:lstStyle/>
                    <a:p>
                      <a:pPr algn="l">
                        <a:defRPr sz="1800"/>
                      </a:pPr>
                      <a:r>
                        <a:rPr sz="1600"/>
                        <a:t>Exploratory research 
is undertaken when 
few or no previous 
studies exist. The 
aim is to look for 
patterns, hypotheses 
or ideas that can be 
tested and will form 
the basis for further 
research. </a:t>
                      </a:r>
                    </a:p>
                  </a:txBody>
                  <a:tcPr marL="45720" marR="45720" horzOverflow="overflow"/>
                </a:tc>
                <a:tc>
                  <a:txBody>
                    <a:bodyPr/>
                    <a:lstStyle/>
                    <a:p>
                      <a:pPr algn="l">
                        <a:defRPr sz="1800"/>
                      </a:pPr>
                      <a:r>
                        <a:rPr sz="1600"/>
                        <a:t>Descriptive research 
can be used to 
identify and classify 
the elements or 
characteristics of 
the subject</a:t>
                      </a:r>
                    </a:p>
                  </a:txBody>
                  <a:tcPr marL="45720" marR="45720" horzOverflow="overflow"/>
                </a:tc>
                <a:tc>
                  <a:txBody>
                    <a:bodyPr/>
                    <a:lstStyle/>
                    <a:p>
                      <a:pPr algn="l">
                        <a:defRPr sz="1800"/>
                      </a:pPr>
                      <a:r>
                        <a:rPr sz="1600"/>
                        <a:t>Analytical research 
often extends the 
Descriptive 
approach to 
suggest or explain 
why or how
something is 
happening</a:t>
                      </a:r>
                    </a:p>
                  </a:txBody>
                  <a:tcPr marL="45720" marR="45720" horzOverflow="overflow"/>
                </a:tc>
                <a:tc>
                  <a:txBody>
                    <a:bodyPr/>
                    <a:lstStyle/>
                    <a:p>
                      <a:pPr algn="l">
                        <a:defRPr sz="1800"/>
                      </a:pPr>
                      <a:r>
                        <a:rPr sz="1600"/>
                        <a:t>The aim of 
Predictive research 
is to speculate 
intelligently on 
future possibilities, 
based on close 
analysis of 
available evidence 
of cause and 
effect</a:t>
                      </a:r>
                    </a:p>
                  </a:txBody>
                  <a:tcPr marL="45720" marR="45720" horzOverflow="overflow"/>
                </a:tc>
                <a:extLst>
                  <a:ext uri="{0D108BD9-81ED-4DB2-BD59-A6C34878D82A}">
                    <a16:rowId xmlns:a16="http://schemas.microsoft.com/office/drawing/2014/main" val="10001"/>
                  </a:ext>
                </a:extLst>
              </a:tr>
            </a:tbl>
          </a:graphicData>
        </a:graphic>
      </p:graphicFrame>
      <p:sp>
        <p:nvSpPr>
          <p:cNvPr id="287" name="Shape 287"/>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27</a:t>
            </a:fld>
            <a:endParaRPr/>
          </a:p>
        </p:txBody>
      </p:sp>
    </p:spTree>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 name="Shape 293"/>
          <p:cNvSpPr>
            <a:spLocks noGrp="1"/>
          </p:cNvSpPr>
          <p:nvPr>
            <p:ph type="title"/>
          </p:nvPr>
        </p:nvSpPr>
        <p:spPr>
          <a:prstGeom prst="rect">
            <a:avLst/>
          </a:prstGeom>
        </p:spPr>
        <p:txBody>
          <a:bodyPr/>
          <a:lstStyle>
            <a:lvl1pPr defTabSz="886968">
              <a:defRPr sz="4268"/>
            </a:lvl1pPr>
          </a:lstStyle>
          <a:p>
            <a:r>
              <a:t>Different Approaches to Research</a:t>
            </a:r>
          </a:p>
        </p:txBody>
      </p:sp>
      <p:sp>
        <p:nvSpPr>
          <p:cNvPr id="294" name="Shape 294"/>
          <p:cNvSpPr/>
          <p:nvPr/>
        </p:nvSpPr>
        <p:spPr>
          <a:xfrm>
            <a:off x="1600200" y="3481373"/>
            <a:ext cx="1981200" cy="609601"/>
          </a:xfrm>
          <a:prstGeom prst="ellipse">
            <a:avLst/>
          </a:prstGeom>
          <a:solidFill>
            <a:srgbClr val="FFFFCC"/>
          </a:solidFill>
          <a:ln>
            <a:solidFill>
              <a:srgbClr val="000000"/>
            </a:solidFill>
          </a:ln>
        </p:spPr>
        <p:txBody>
          <a:bodyPr lIns="45719" rIns="45719" anchor="ctr"/>
          <a:lstStyle/>
          <a:p>
            <a:endParaRPr/>
          </a:p>
        </p:txBody>
      </p:sp>
      <p:sp>
        <p:nvSpPr>
          <p:cNvPr id="295" name="Shape 295"/>
          <p:cNvSpPr/>
          <p:nvPr/>
        </p:nvSpPr>
        <p:spPr>
          <a:xfrm>
            <a:off x="1447800" y="3328973"/>
            <a:ext cx="2514600" cy="990601"/>
          </a:xfrm>
          <a:prstGeom prst="ellipse">
            <a:avLst/>
          </a:prstGeom>
          <a:ln>
            <a:solidFill>
              <a:srgbClr val="000000"/>
            </a:solidFill>
          </a:ln>
        </p:spPr>
        <p:txBody>
          <a:bodyPr lIns="45719" rIns="45719" anchor="ctr"/>
          <a:lstStyle/>
          <a:p>
            <a:endParaRPr/>
          </a:p>
        </p:txBody>
      </p:sp>
      <p:sp>
        <p:nvSpPr>
          <p:cNvPr id="296" name="Shape 296"/>
          <p:cNvSpPr/>
          <p:nvPr/>
        </p:nvSpPr>
        <p:spPr>
          <a:xfrm>
            <a:off x="1295400" y="3176573"/>
            <a:ext cx="3276600" cy="1447801"/>
          </a:xfrm>
          <a:prstGeom prst="ellipse">
            <a:avLst/>
          </a:prstGeom>
          <a:ln>
            <a:solidFill>
              <a:srgbClr val="000000"/>
            </a:solidFill>
          </a:ln>
        </p:spPr>
        <p:txBody>
          <a:bodyPr lIns="45719" rIns="45719" anchor="ctr"/>
          <a:lstStyle/>
          <a:p>
            <a:endParaRPr/>
          </a:p>
        </p:txBody>
      </p:sp>
      <p:sp>
        <p:nvSpPr>
          <p:cNvPr id="297" name="Shape 297"/>
          <p:cNvSpPr/>
          <p:nvPr/>
        </p:nvSpPr>
        <p:spPr>
          <a:xfrm>
            <a:off x="1143000" y="2795573"/>
            <a:ext cx="5105400" cy="2209801"/>
          </a:xfrm>
          <a:prstGeom prst="ellipse">
            <a:avLst/>
          </a:prstGeom>
          <a:ln>
            <a:solidFill>
              <a:srgbClr val="000000"/>
            </a:solidFill>
          </a:ln>
        </p:spPr>
        <p:txBody>
          <a:bodyPr lIns="45719" rIns="45719" anchor="ctr"/>
          <a:lstStyle/>
          <a:p>
            <a:endParaRPr/>
          </a:p>
        </p:txBody>
      </p:sp>
      <p:sp>
        <p:nvSpPr>
          <p:cNvPr id="298" name="Shape 298"/>
          <p:cNvSpPr/>
          <p:nvPr/>
        </p:nvSpPr>
        <p:spPr>
          <a:xfrm>
            <a:off x="838200" y="2490773"/>
            <a:ext cx="7315200" cy="2743201"/>
          </a:xfrm>
          <a:prstGeom prst="ellipse">
            <a:avLst/>
          </a:prstGeom>
          <a:ln>
            <a:solidFill>
              <a:srgbClr val="000000"/>
            </a:solidFill>
          </a:ln>
        </p:spPr>
        <p:txBody>
          <a:bodyPr lIns="45719" rIns="45719" anchor="ctr"/>
          <a:lstStyle/>
          <a:p>
            <a:endParaRPr/>
          </a:p>
        </p:txBody>
      </p:sp>
      <p:sp>
        <p:nvSpPr>
          <p:cNvPr id="299" name="Shape 299"/>
          <p:cNvSpPr/>
          <p:nvPr/>
        </p:nvSpPr>
        <p:spPr>
          <a:xfrm>
            <a:off x="304800" y="5157773"/>
            <a:ext cx="1615044" cy="615130"/>
          </a:xfrm>
          <a:prstGeom prst="rect">
            <a:avLst/>
          </a:prstGeom>
          <a:ln w="12700">
            <a:miter lim="400000"/>
          </a:ln>
          <a:extLst>
            <a:ext uri="{C572A759-6A51-4108-AA02-DFA0A04FC94B}">
              <ma14:wrappingTextBoxFlag xmlns:ma14="http://schemas.microsoft.com/office/mac/drawingml/2011/main" xmlns="" val="1"/>
            </a:ext>
          </a:extLst>
        </p:spPr>
        <p:txBody>
          <a:bodyPr wrap="none" lIns="45719" rIns="45719">
            <a:spAutoFit/>
          </a:bodyPr>
          <a:lstStyle/>
          <a:p>
            <a:pPr>
              <a:defRPr b="1">
                <a:latin typeface="Times New Roman"/>
                <a:ea typeface="Times New Roman"/>
                <a:cs typeface="Times New Roman"/>
                <a:sym typeface="Times New Roman"/>
              </a:defRPr>
            </a:pPr>
            <a:r>
              <a:t>Data collection</a:t>
            </a:r>
          </a:p>
          <a:p>
            <a:pPr>
              <a:defRPr b="1">
                <a:latin typeface="Times New Roman"/>
                <a:ea typeface="Times New Roman"/>
                <a:cs typeface="Times New Roman"/>
                <a:sym typeface="Times New Roman"/>
              </a:defRPr>
            </a:pPr>
            <a:r>
              <a:t>methods</a:t>
            </a:r>
          </a:p>
        </p:txBody>
      </p:sp>
      <p:sp>
        <p:nvSpPr>
          <p:cNvPr id="300" name="Shape 300"/>
          <p:cNvSpPr/>
          <p:nvPr/>
        </p:nvSpPr>
        <p:spPr>
          <a:xfrm>
            <a:off x="6857999" y="3709973"/>
            <a:ext cx="2023355" cy="348430"/>
          </a:xfrm>
          <a:prstGeom prst="rect">
            <a:avLst/>
          </a:prstGeom>
          <a:ln w="12700">
            <a:miter lim="400000"/>
          </a:ln>
          <a:extLst>
            <a:ext uri="{C572A759-6A51-4108-AA02-DFA0A04FC94B}">
              <ma14:wrappingTextBoxFlag xmlns:ma14="http://schemas.microsoft.com/office/mac/drawingml/2011/main" xmlns="" val="1"/>
            </a:ext>
          </a:extLst>
        </p:spPr>
        <p:txBody>
          <a:bodyPr wrap="none" lIns="45719" rIns="45719">
            <a:spAutoFit/>
          </a:bodyPr>
          <a:lstStyle>
            <a:lvl1pPr>
              <a:defRPr b="1">
                <a:latin typeface="Times New Roman"/>
                <a:ea typeface="Times New Roman"/>
                <a:cs typeface="Times New Roman"/>
                <a:sym typeface="Times New Roman"/>
              </a:defRPr>
            </a:lvl1pPr>
          </a:lstStyle>
          <a:p>
            <a:r>
              <a:t>Research Strategies</a:t>
            </a:r>
          </a:p>
        </p:txBody>
      </p:sp>
      <p:sp>
        <p:nvSpPr>
          <p:cNvPr id="301" name="Shape 301"/>
          <p:cNvSpPr/>
          <p:nvPr/>
        </p:nvSpPr>
        <p:spPr>
          <a:xfrm>
            <a:off x="6572263" y="5357826"/>
            <a:ext cx="1503312" cy="348430"/>
          </a:xfrm>
          <a:prstGeom prst="rect">
            <a:avLst/>
          </a:prstGeom>
          <a:ln w="12700">
            <a:miter lim="400000"/>
          </a:ln>
          <a:extLst>
            <a:ext uri="{C572A759-6A51-4108-AA02-DFA0A04FC94B}">
              <ma14:wrappingTextBoxFlag xmlns:ma14="http://schemas.microsoft.com/office/mac/drawingml/2011/main" xmlns="" val="1"/>
            </a:ext>
          </a:extLst>
        </p:spPr>
        <p:txBody>
          <a:bodyPr wrap="none" lIns="45719" rIns="45719">
            <a:spAutoFit/>
          </a:bodyPr>
          <a:lstStyle>
            <a:lvl1pPr>
              <a:defRPr b="1">
                <a:latin typeface="Times New Roman"/>
                <a:ea typeface="Times New Roman"/>
                <a:cs typeface="Times New Roman"/>
                <a:sym typeface="Times New Roman"/>
              </a:defRPr>
            </a:lvl1pPr>
          </a:lstStyle>
          <a:p>
            <a:r>
              <a:t>Time horizons</a:t>
            </a:r>
          </a:p>
        </p:txBody>
      </p:sp>
      <p:sp>
        <p:nvSpPr>
          <p:cNvPr id="302" name="Shape 302"/>
          <p:cNvSpPr/>
          <p:nvPr/>
        </p:nvSpPr>
        <p:spPr>
          <a:xfrm>
            <a:off x="6400800" y="2262173"/>
            <a:ext cx="2210207" cy="348430"/>
          </a:xfrm>
          <a:prstGeom prst="rect">
            <a:avLst/>
          </a:prstGeom>
          <a:ln w="12700">
            <a:miter lim="400000"/>
          </a:ln>
          <a:extLst>
            <a:ext uri="{C572A759-6A51-4108-AA02-DFA0A04FC94B}">
              <ma14:wrappingTextBoxFlag xmlns:ma14="http://schemas.microsoft.com/office/mac/drawingml/2011/main" xmlns="" val="1"/>
            </a:ext>
          </a:extLst>
        </p:spPr>
        <p:txBody>
          <a:bodyPr wrap="none" lIns="45719" rIns="45719">
            <a:spAutoFit/>
          </a:bodyPr>
          <a:lstStyle>
            <a:lvl1pPr>
              <a:defRPr b="1">
                <a:latin typeface="Times New Roman"/>
                <a:ea typeface="Times New Roman"/>
                <a:cs typeface="Times New Roman"/>
                <a:sym typeface="Times New Roman"/>
              </a:defRPr>
            </a:lvl1pPr>
          </a:lstStyle>
          <a:p>
            <a:r>
              <a:t>Research Approaches</a:t>
            </a:r>
          </a:p>
        </p:txBody>
      </p:sp>
      <p:sp>
        <p:nvSpPr>
          <p:cNvPr id="303" name="Shape 303"/>
          <p:cNvSpPr/>
          <p:nvPr/>
        </p:nvSpPr>
        <p:spPr>
          <a:xfrm>
            <a:off x="5638800" y="1500174"/>
            <a:ext cx="2195585" cy="348429"/>
          </a:xfrm>
          <a:prstGeom prst="rect">
            <a:avLst/>
          </a:prstGeom>
          <a:ln w="12700">
            <a:miter lim="400000"/>
          </a:ln>
          <a:extLst>
            <a:ext uri="{C572A759-6A51-4108-AA02-DFA0A04FC94B}">
              <ma14:wrappingTextBoxFlag xmlns:ma14="http://schemas.microsoft.com/office/mac/drawingml/2011/main" xmlns="" val="1"/>
            </a:ext>
          </a:extLst>
        </p:spPr>
        <p:txBody>
          <a:bodyPr wrap="none" lIns="45719" rIns="45719">
            <a:spAutoFit/>
          </a:bodyPr>
          <a:lstStyle>
            <a:lvl1pPr>
              <a:defRPr b="1">
                <a:latin typeface="Times New Roman"/>
                <a:ea typeface="Times New Roman"/>
                <a:cs typeface="Times New Roman"/>
                <a:sym typeface="Times New Roman"/>
              </a:defRPr>
            </a:lvl1pPr>
          </a:lstStyle>
          <a:p>
            <a:r>
              <a:t>Research Philosophy </a:t>
            </a:r>
          </a:p>
        </p:txBody>
      </p:sp>
      <p:sp>
        <p:nvSpPr>
          <p:cNvPr id="304" name="Shape 304"/>
          <p:cNvSpPr/>
          <p:nvPr/>
        </p:nvSpPr>
        <p:spPr>
          <a:xfrm flipH="1" flipV="1">
            <a:off x="6357949" y="4429131"/>
            <a:ext cx="1000133" cy="857257"/>
          </a:xfrm>
          <a:prstGeom prst="line">
            <a:avLst/>
          </a:prstGeom>
          <a:ln>
            <a:solidFill>
              <a:srgbClr val="000000"/>
            </a:solidFill>
            <a:tailEnd type="triangle"/>
          </a:ln>
        </p:spPr>
        <p:txBody>
          <a:bodyPr lIns="45719" rIns="45719"/>
          <a:lstStyle/>
          <a:p>
            <a:endParaRPr/>
          </a:p>
        </p:txBody>
      </p:sp>
      <p:sp>
        <p:nvSpPr>
          <p:cNvPr id="305" name="Shape 305"/>
          <p:cNvSpPr/>
          <p:nvPr/>
        </p:nvSpPr>
        <p:spPr>
          <a:xfrm flipH="1" flipV="1">
            <a:off x="3643305" y="3929065"/>
            <a:ext cx="3214696" cy="9509"/>
          </a:xfrm>
          <a:prstGeom prst="line">
            <a:avLst/>
          </a:prstGeom>
          <a:ln>
            <a:solidFill>
              <a:srgbClr val="000000"/>
            </a:solidFill>
            <a:tailEnd type="triangle"/>
          </a:ln>
        </p:spPr>
        <p:txBody>
          <a:bodyPr lIns="45719" rIns="45719"/>
          <a:lstStyle/>
          <a:p>
            <a:endParaRPr/>
          </a:p>
        </p:txBody>
      </p:sp>
      <p:sp>
        <p:nvSpPr>
          <p:cNvPr id="306" name="Shape 306"/>
          <p:cNvSpPr/>
          <p:nvPr/>
        </p:nvSpPr>
        <p:spPr>
          <a:xfrm flipH="1">
            <a:off x="4143371" y="2566973"/>
            <a:ext cx="2257429" cy="1147779"/>
          </a:xfrm>
          <a:prstGeom prst="line">
            <a:avLst/>
          </a:prstGeom>
          <a:ln>
            <a:solidFill>
              <a:srgbClr val="000000"/>
            </a:solidFill>
            <a:tailEnd type="triangle"/>
          </a:ln>
        </p:spPr>
        <p:txBody>
          <a:bodyPr lIns="45719" rIns="45719"/>
          <a:lstStyle/>
          <a:p>
            <a:endParaRPr/>
          </a:p>
        </p:txBody>
      </p:sp>
      <p:sp>
        <p:nvSpPr>
          <p:cNvPr id="307" name="Shape 307"/>
          <p:cNvSpPr/>
          <p:nvPr/>
        </p:nvSpPr>
        <p:spPr>
          <a:xfrm flipH="1">
            <a:off x="3929057" y="1804973"/>
            <a:ext cx="1785943" cy="1195399"/>
          </a:xfrm>
          <a:prstGeom prst="line">
            <a:avLst/>
          </a:prstGeom>
          <a:ln>
            <a:solidFill>
              <a:srgbClr val="000000"/>
            </a:solidFill>
            <a:tailEnd type="triangle"/>
          </a:ln>
        </p:spPr>
        <p:txBody>
          <a:bodyPr lIns="45719" rIns="45719"/>
          <a:lstStyle/>
          <a:p>
            <a:endParaRPr/>
          </a:p>
        </p:txBody>
      </p:sp>
      <p:sp>
        <p:nvSpPr>
          <p:cNvPr id="308" name="Shape 308"/>
          <p:cNvSpPr/>
          <p:nvPr/>
        </p:nvSpPr>
        <p:spPr>
          <a:xfrm flipV="1">
            <a:off x="1428728" y="3857628"/>
            <a:ext cx="1000133" cy="1214447"/>
          </a:xfrm>
          <a:prstGeom prst="line">
            <a:avLst/>
          </a:prstGeom>
          <a:ln>
            <a:solidFill>
              <a:srgbClr val="000000"/>
            </a:solidFill>
            <a:tailEnd type="triangle"/>
          </a:ln>
        </p:spPr>
        <p:txBody>
          <a:bodyPr lIns="45719" rIns="45719"/>
          <a:lstStyle/>
          <a:p>
            <a:endParaRPr/>
          </a:p>
        </p:txBody>
      </p:sp>
      <p:sp>
        <p:nvSpPr>
          <p:cNvPr id="309" name="Shape 309"/>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28</a:t>
            </a:fld>
            <a:endParaRPr/>
          </a:p>
        </p:txBody>
      </p:sp>
    </p:spTree>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 name="Shape 311"/>
          <p:cNvSpPr>
            <a:spLocks noGrp="1"/>
          </p:cNvSpPr>
          <p:nvPr>
            <p:ph type="title"/>
          </p:nvPr>
        </p:nvSpPr>
        <p:spPr>
          <a:prstGeom prst="rect">
            <a:avLst/>
          </a:prstGeom>
        </p:spPr>
        <p:txBody>
          <a:bodyPr/>
          <a:lstStyle/>
          <a:p>
            <a:r>
              <a:t>Research Philosophies</a:t>
            </a:r>
          </a:p>
        </p:txBody>
      </p:sp>
      <p:sp>
        <p:nvSpPr>
          <p:cNvPr id="312" name="Shape 312"/>
          <p:cNvSpPr>
            <a:spLocks noGrp="1"/>
          </p:cNvSpPr>
          <p:nvPr>
            <p:ph type="body" idx="1"/>
          </p:nvPr>
        </p:nvSpPr>
        <p:spPr>
          <a:xfrm>
            <a:off x="457200" y="1600200"/>
            <a:ext cx="8229600" cy="4525963"/>
          </a:xfrm>
          <a:prstGeom prst="rect">
            <a:avLst/>
          </a:prstGeom>
        </p:spPr>
        <p:txBody>
          <a:bodyPr/>
          <a:lstStyle/>
          <a:p>
            <a:endParaRPr/>
          </a:p>
          <a:p>
            <a:endParaRPr/>
          </a:p>
          <a:p>
            <a:r>
              <a:t>Research is not ‘neutral’, but reflects a range of the researcher’s personal interests, values, abilities, assumptions, aims and ambitions.</a:t>
            </a:r>
          </a:p>
          <a:p>
            <a:endParaRPr/>
          </a:p>
          <a:p>
            <a:pPr marL="0" indent="0">
              <a:buSzTx/>
              <a:buNone/>
            </a:pPr>
            <a:r>
              <a:t>	</a:t>
            </a:r>
          </a:p>
        </p:txBody>
      </p:sp>
      <p:sp>
        <p:nvSpPr>
          <p:cNvPr id="313" name="Shape 313"/>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29</a:t>
            </a:fld>
            <a:endParaRPr/>
          </a:p>
        </p:txBody>
      </p:sp>
    </p:spTree>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Shape 315"/>
          <p:cNvSpPr>
            <a:spLocks noGrp="1"/>
          </p:cNvSpPr>
          <p:nvPr>
            <p:ph type="title"/>
          </p:nvPr>
        </p:nvSpPr>
        <p:spPr>
          <a:prstGeom prst="rect">
            <a:avLst/>
          </a:prstGeom>
        </p:spPr>
        <p:txBody>
          <a:bodyPr/>
          <a:lstStyle/>
          <a:p>
            <a:r>
              <a:t>Research Paradigm</a:t>
            </a:r>
          </a:p>
        </p:txBody>
      </p:sp>
      <p:sp>
        <p:nvSpPr>
          <p:cNvPr id="316" name="Shape 316"/>
          <p:cNvSpPr>
            <a:spLocks noGrp="1"/>
          </p:cNvSpPr>
          <p:nvPr>
            <p:ph type="body" idx="1"/>
          </p:nvPr>
        </p:nvSpPr>
        <p:spPr>
          <a:xfrm>
            <a:off x="457200" y="1600200"/>
            <a:ext cx="8229600" cy="4525963"/>
          </a:xfrm>
          <a:prstGeom prst="rect">
            <a:avLst/>
          </a:prstGeom>
        </p:spPr>
        <p:txBody>
          <a:bodyPr/>
          <a:lstStyle/>
          <a:p>
            <a:pPr marL="0" indent="0">
              <a:lnSpc>
                <a:spcPct val="80000"/>
              </a:lnSpc>
              <a:spcBef>
                <a:spcPts val="500"/>
              </a:spcBef>
              <a:buSzTx/>
              <a:buNone/>
              <a:defRPr sz="2400"/>
            </a:pPr>
            <a:endParaRPr/>
          </a:p>
          <a:p>
            <a:pPr>
              <a:lnSpc>
                <a:spcPct val="80000"/>
              </a:lnSpc>
              <a:spcBef>
                <a:spcPts val="500"/>
              </a:spcBef>
              <a:defRPr sz="2400"/>
            </a:pPr>
            <a:r>
              <a:t>Research Paradigm: is a </a:t>
            </a:r>
            <a:r>
              <a:rPr b="1"/>
              <a:t>framework</a:t>
            </a:r>
            <a:r>
              <a:t> that guides how research should be conducted based on people’s philosophies and their assumptions about the world and the nature of knowledge</a:t>
            </a:r>
          </a:p>
          <a:p>
            <a:pPr>
              <a:lnSpc>
                <a:spcPct val="80000"/>
              </a:lnSpc>
              <a:spcBef>
                <a:spcPts val="500"/>
              </a:spcBef>
              <a:defRPr sz="2400"/>
            </a:pPr>
            <a:r>
              <a:t>The Merriam-Webster Online dictionary defines a paradigm as "a philosophical and theoretical framework of a scientific school or discipline within which theories, laws, and generalizations and the experiments performed in support of them are formulated; </a:t>
            </a:r>
          </a:p>
          <a:p>
            <a:pPr>
              <a:lnSpc>
                <a:spcPct val="80000"/>
              </a:lnSpc>
              <a:spcBef>
                <a:spcPts val="500"/>
              </a:spcBef>
              <a:defRPr sz="2400" i="1"/>
            </a:pPr>
            <a:endParaRPr/>
          </a:p>
          <a:p>
            <a:pPr>
              <a:lnSpc>
                <a:spcPct val="80000"/>
              </a:lnSpc>
              <a:spcBef>
                <a:spcPts val="500"/>
              </a:spcBef>
              <a:defRPr sz="2400" i="1"/>
            </a:pPr>
            <a:r>
              <a:t>broadly: a philosophical or theoretical framework of any kind</a:t>
            </a:r>
            <a:r>
              <a:rPr i="0"/>
              <a:t>."</a:t>
            </a:r>
          </a:p>
        </p:txBody>
      </p:sp>
      <p:sp>
        <p:nvSpPr>
          <p:cNvPr id="317" name="Shape 317"/>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30</a:t>
            </a:fld>
            <a:endParaRPr/>
          </a:p>
        </p:txBody>
      </p:sp>
    </p:spTree>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Shape 324"/>
          <p:cNvSpPr>
            <a:spLocks noGrp="1"/>
          </p:cNvSpPr>
          <p:nvPr>
            <p:ph type="title"/>
          </p:nvPr>
        </p:nvSpPr>
        <p:spPr>
          <a:prstGeom prst="rect">
            <a:avLst/>
          </a:prstGeom>
        </p:spPr>
        <p:txBody>
          <a:bodyPr/>
          <a:lstStyle/>
          <a:p>
            <a:r>
              <a:t>Research Paradigm</a:t>
            </a:r>
          </a:p>
        </p:txBody>
      </p:sp>
      <p:sp>
        <p:nvSpPr>
          <p:cNvPr id="325" name="Shape 325"/>
          <p:cNvSpPr/>
          <p:nvPr/>
        </p:nvSpPr>
        <p:spPr>
          <a:xfrm>
            <a:off x="1214413" y="3854239"/>
            <a:ext cx="1285885" cy="631191"/>
          </a:xfrm>
          <a:prstGeom prst="rect">
            <a:avLst/>
          </a:prstGeom>
          <a:ln w="6350">
            <a:solidFill>
              <a:srgbClr val="000000"/>
            </a:solidFill>
          </a:ln>
          <a:extLst>
            <a:ext uri="{C572A759-6A51-4108-AA02-DFA0A04FC94B}">
              <ma14:wrappingTextBoxFlag xmlns:ma14="http://schemas.microsoft.com/office/mac/drawingml/2011/main" xmlns="" val="1"/>
            </a:ext>
          </a:extLst>
        </p:spPr>
        <p:txBody>
          <a:bodyPr lIns="45719" rIns="45719">
            <a:spAutoFit/>
          </a:bodyPr>
          <a:lstStyle>
            <a:lvl1pPr algn="ctr"/>
          </a:lstStyle>
          <a:p>
            <a:r>
              <a:t>Research Paradigm</a:t>
            </a:r>
          </a:p>
        </p:txBody>
      </p:sp>
      <p:sp>
        <p:nvSpPr>
          <p:cNvPr id="326" name="Shape 326"/>
          <p:cNvSpPr/>
          <p:nvPr/>
        </p:nvSpPr>
        <p:spPr>
          <a:xfrm>
            <a:off x="2786049" y="3854239"/>
            <a:ext cx="1643074" cy="631191"/>
          </a:xfrm>
          <a:prstGeom prst="rect">
            <a:avLst/>
          </a:prstGeom>
          <a:ln w="6350">
            <a:solidFill>
              <a:srgbClr val="000000"/>
            </a:solidFill>
          </a:ln>
          <a:extLst>
            <a:ext uri="{C572A759-6A51-4108-AA02-DFA0A04FC94B}">
              <ma14:wrappingTextBoxFlag xmlns:ma14="http://schemas.microsoft.com/office/mac/drawingml/2011/main" xmlns="" val="1"/>
            </a:ext>
          </a:extLst>
        </p:spPr>
        <p:txBody>
          <a:bodyPr lIns="45719" rIns="45719">
            <a:spAutoFit/>
          </a:bodyPr>
          <a:lstStyle>
            <a:lvl1pPr algn="ctr"/>
          </a:lstStyle>
          <a:p>
            <a:r>
              <a:t>Philosophical Dimension</a:t>
            </a:r>
          </a:p>
        </p:txBody>
      </p:sp>
      <p:sp>
        <p:nvSpPr>
          <p:cNvPr id="327" name="Shape 327"/>
          <p:cNvSpPr/>
          <p:nvPr/>
        </p:nvSpPr>
        <p:spPr>
          <a:xfrm>
            <a:off x="4929189" y="2770527"/>
            <a:ext cx="1500199" cy="631191"/>
          </a:xfrm>
          <a:prstGeom prst="rect">
            <a:avLst/>
          </a:prstGeom>
          <a:ln w="6350">
            <a:solidFill>
              <a:srgbClr val="000000"/>
            </a:solidFill>
          </a:ln>
          <a:extLst>
            <a:ext uri="{C572A759-6A51-4108-AA02-DFA0A04FC94B}">
              <ma14:wrappingTextBoxFlag xmlns:ma14="http://schemas.microsoft.com/office/mac/drawingml/2011/main" xmlns="" val="1"/>
            </a:ext>
          </a:extLst>
        </p:spPr>
        <p:txBody>
          <a:bodyPr lIns="45719" rIns="45719">
            <a:spAutoFit/>
          </a:bodyPr>
          <a:lstStyle>
            <a:lvl1pPr algn="ctr"/>
          </a:lstStyle>
          <a:p>
            <a:r>
              <a:t>Ontology</a:t>
            </a:r>
          </a:p>
        </p:txBody>
      </p:sp>
      <p:sp>
        <p:nvSpPr>
          <p:cNvPr id="328" name="Shape 328"/>
          <p:cNvSpPr/>
          <p:nvPr/>
        </p:nvSpPr>
        <p:spPr>
          <a:xfrm>
            <a:off x="4929189" y="4997246"/>
            <a:ext cx="1500199" cy="631191"/>
          </a:xfrm>
          <a:prstGeom prst="rect">
            <a:avLst/>
          </a:prstGeom>
          <a:ln w="6350">
            <a:solidFill>
              <a:srgbClr val="000000"/>
            </a:solidFill>
          </a:ln>
          <a:extLst>
            <a:ext uri="{C572A759-6A51-4108-AA02-DFA0A04FC94B}">
              <ma14:wrappingTextBoxFlag xmlns:ma14="http://schemas.microsoft.com/office/mac/drawingml/2011/main" xmlns="" val="1"/>
            </a:ext>
          </a:extLst>
        </p:spPr>
        <p:txBody>
          <a:bodyPr lIns="45719" rIns="45719">
            <a:spAutoFit/>
          </a:bodyPr>
          <a:lstStyle>
            <a:lvl1pPr algn="ctr"/>
          </a:lstStyle>
          <a:p>
            <a:r>
              <a:t>Epistemology</a:t>
            </a:r>
          </a:p>
        </p:txBody>
      </p:sp>
      <p:sp>
        <p:nvSpPr>
          <p:cNvPr id="329" name="Shape 329"/>
          <p:cNvSpPr/>
          <p:nvPr/>
        </p:nvSpPr>
        <p:spPr>
          <a:xfrm>
            <a:off x="6929453" y="2425479"/>
            <a:ext cx="1571637" cy="631191"/>
          </a:xfrm>
          <a:prstGeom prst="rect">
            <a:avLst/>
          </a:prstGeom>
          <a:ln w="6350">
            <a:solidFill>
              <a:srgbClr val="000000"/>
            </a:solidFill>
          </a:ln>
          <a:extLst>
            <a:ext uri="{C572A759-6A51-4108-AA02-DFA0A04FC94B}">
              <ma14:wrappingTextBoxFlag xmlns:ma14="http://schemas.microsoft.com/office/mac/drawingml/2011/main" xmlns="" val="1"/>
            </a:ext>
          </a:extLst>
        </p:spPr>
        <p:txBody>
          <a:bodyPr lIns="45719" rIns="45719">
            <a:spAutoFit/>
          </a:bodyPr>
          <a:lstStyle/>
          <a:p>
            <a:pPr algn="ctr"/>
            <a:r>
              <a:t>Objectivist/</a:t>
            </a:r>
          </a:p>
          <a:p>
            <a:pPr algn="ctr"/>
            <a:r>
              <a:t>Realist</a:t>
            </a:r>
          </a:p>
        </p:txBody>
      </p:sp>
      <p:sp>
        <p:nvSpPr>
          <p:cNvPr id="330" name="Shape 330"/>
          <p:cNvSpPr/>
          <p:nvPr/>
        </p:nvSpPr>
        <p:spPr>
          <a:xfrm>
            <a:off x="6929453" y="3207908"/>
            <a:ext cx="1571637" cy="631191"/>
          </a:xfrm>
          <a:prstGeom prst="rect">
            <a:avLst/>
          </a:prstGeom>
          <a:ln w="6350">
            <a:solidFill>
              <a:srgbClr val="000000"/>
            </a:solidFill>
          </a:ln>
          <a:extLst>
            <a:ext uri="{C572A759-6A51-4108-AA02-DFA0A04FC94B}">
              <ma14:wrappingTextBoxFlag xmlns:ma14="http://schemas.microsoft.com/office/mac/drawingml/2011/main" xmlns="" val="1"/>
            </a:ext>
          </a:extLst>
        </p:spPr>
        <p:txBody>
          <a:bodyPr lIns="45719" rIns="45719">
            <a:spAutoFit/>
          </a:bodyPr>
          <a:lstStyle/>
          <a:p>
            <a:pPr algn="ctr"/>
            <a:r>
              <a:t>Subjectivist/</a:t>
            </a:r>
          </a:p>
          <a:p>
            <a:pPr algn="ctr"/>
            <a:r>
              <a:t>Nominalist</a:t>
            </a:r>
          </a:p>
        </p:txBody>
      </p:sp>
      <p:sp>
        <p:nvSpPr>
          <p:cNvPr id="331" name="Shape 331"/>
          <p:cNvSpPr/>
          <p:nvPr/>
        </p:nvSpPr>
        <p:spPr>
          <a:xfrm>
            <a:off x="6929453" y="4568618"/>
            <a:ext cx="1571637" cy="631191"/>
          </a:xfrm>
          <a:prstGeom prst="rect">
            <a:avLst/>
          </a:prstGeom>
          <a:ln w="6350">
            <a:solidFill>
              <a:srgbClr val="000000"/>
            </a:solidFill>
          </a:ln>
          <a:extLst>
            <a:ext uri="{C572A759-6A51-4108-AA02-DFA0A04FC94B}">
              <ma14:wrappingTextBoxFlag xmlns:ma14="http://schemas.microsoft.com/office/mac/drawingml/2011/main" xmlns="" val="1"/>
            </a:ext>
          </a:extLst>
        </p:spPr>
        <p:txBody>
          <a:bodyPr lIns="45719" rIns="45719">
            <a:spAutoFit/>
          </a:bodyPr>
          <a:lstStyle>
            <a:lvl1pPr algn="ctr"/>
          </a:lstStyle>
          <a:p>
            <a:r>
              <a:t>Axiology</a:t>
            </a:r>
          </a:p>
        </p:txBody>
      </p:sp>
      <p:sp>
        <p:nvSpPr>
          <p:cNvPr id="332" name="Shape 332"/>
          <p:cNvSpPr/>
          <p:nvPr/>
        </p:nvSpPr>
        <p:spPr>
          <a:xfrm>
            <a:off x="6929453" y="5354437"/>
            <a:ext cx="1571637" cy="631191"/>
          </a:xfrm>
          <a:prstGeom prst="rect">
            <a:avLst/>
          </a:prstGeom>
          <a:ln w="6350">
            <a:solidFill>
              <a:srgbClr val="000000"/>
            </a:solidFill>
          </a:ln>
          <a:extLst>
            <a:ext uri="{C572A759-6A51-4108-AA02-DFA0A04FC94B}">
              <ma14:wrappingTextBoxFlag xmlns:ma14="http://schemas.microsoft.com/office/mac/drawingml/2011/main" xmlns="" val="1"/>
            </a:ext>
          </a:extLst>
        </p:spPr>
        <p:txBody>
          <a:bodyPr lIns="45719" rIns="45719">
            <a:spAutoFit/>
          </a:bodyPr>
          <a:lstStyle>
            <a:lvl1pPr algn="ctr"/>
          </a:lstStyle>
          <a:p>
            <a:r>
              <a:t>Methodology</a:t>
            </a:r>
          </a:p>
        </p:txBody>
      </p:sp>
      <p:sp>
        <p:nvSpPr>
          <p:cNvPr id="333" name="Shape 333"/>
          <p:cNvSpPr/>
          <p:nvPr/>
        </p:nvSpPr>
        <p:spPr>
          <a:xfrm>
            <a:off x="500034" y="1559470"/>
            <a:ext cx="1857389" cy="364491"/>
          </a:xfrm>
          <a:prstGeom prst="rect">
            <a:avLst/>
          </a:prstGeom>
          <a:ln w="6350">
            <a:solidFill>
              <a:srgbClr val="000000"/>
            </a:solidFill>
          </a:ln>
          <a:extLst>
            <a:ext uri="{C572A759-6A51-4108-AA02-DFA0A04FC94B}">
              <ma14:wrappingTextBoxFlag xmlns:ma14="http://schemas.microsoft.com/office/mac/drawingml/2011/main" xmlns="" val="1"/>
            </a:ext>
          </a:extLst>
        </p:spPr>
        <p:txBody>
          <a:bodyPr lIns="45719" rIns="45719">
            <a:spAutoFit/>
          </a:bodyPr>
          <a:lstStyle>
            <a:lvl1pPr algn="ctr"/>
          </a:lstStyle>
          <a:p>
            <a:r>
              <a:t>Positivism</a:t>
            </a:r>
          </a:p>
        </p:txBody>
      </p:sp>
      <p:sp>
        <p:nvSpPr>
          <p:cNvPr id="334" name="Shape 334"/>
          <p:cNvSpPr/>
          <p:nvPr/>
        </p:nvSpPr>
        <p:spPr>
          <a:xfrm>
            <a:off x="500034" y="2059535"/>
            <a:ext cx="1857389" cy="364491"/>
          </a:xfrm>
          <a:prstGeom prst="rect">
            <a:avLst/>
          </a:prstGeom>
          <a:ln w="6350">
            <a:solidFill>
              <a:srgbClr val="000000"/>
            </a:solidFill>
          </a:ln>
          <a:extLst>
            <a:ext uri="{C572A759-6A51-4108-AA02-DFA0A04FC94B}">
              <ma14:wrappingTextBoxFlag xmlns:ma14="http://schemas.microsoft.com/office/mac/drawingml/2011/main" xmlns="" val="1"/>
            </a:ext>
          </a:extLst>
        </p:spPr>
        <p:txBody>
          <a:bodyPr lIns="45719" rIns="45719">
            <a:spAutoFit/>
          </a:bodyPr>
          <a:lstStyle>
            <a:lvl1pPr algn="ctr"/>
          </a:lstStyle>
          <a:p>
            <a:r>
              <a:t>Post-Positivism</a:t>
            </a:r>
          </a:p>
        </p:txBody>
      </p:sp>
      <p:sp>
        <p:nvSpPr>
          <p:cNvPr id="335" name="Shape 335"/>
          <p:cNvSpPr/>
          <p:nvPr/>
        </p:nvSpPr>
        <p:spPr>
          <a:xfrm>
            <a:off x="500034" y="2559601"/>
            <a:ext cx="1857389" cy="364491"/>
          </a:xfrm>
          <a:prstGeom prst="rect">
            <a:avLst/>
          </a:prstGeom>
          <a:ln w="6350">
            <a:solidFill>
              <a:srgbClr val="000000"/>
            </a:solidFill>
          </a:ln>
          <a:extLst>
            <a:ext uri="{C572A759-6A51-4108-AA02-DFA0A04FC94B}">
              <ma14:wrappingTextBoxFlag xmlns:ma14="http://schemas.microsoft.com/office/mac/drawingml/2011/main" xmlns="" val="1"/>
            </a:ext>
          </a:extLst>
        </p:spPr>
        <p:txBody>
          <a:bodyPr lIns="45719" rIns="45719">
            <a:spAutoFit/>
          </a:bodyPr>
          <a:lstStyle>
            <a:lvl1pPr algn="ctr"/>
          </a:lstStyle>
          <a:p>
            <a:r>
              <a:t>Interpretivism</a:t>
            </a:r>
          </a:p>
        </p:txBody>
      </p:sp>
      <p:sp>
        <p:nvSpPr>
          <p:cNvPr id="336" name="Shape 336"/>
          <p:cNvSpPr/>
          <p:nvPr/>
        </p:nvSpPr>
        <p:spPr>
          <a:xfrm>
            <a:off x="500034" y="3059668"/>
            <a:ext cx="1857389" cy="364491"/>
          </a:xfrm>
          <a:prstGeom prst="rect">
            <a:avLst/>
          </a:prstGeom>
          <a:ln w="6350">
            <a:solidFill>
              <a:srgbClr val="000000"/>
            </a:solidFill>
          </a:ln>
          <a:extLst>
            <a:ext uri="{C572A759-6A51-4108-AA02-DFA0A04FC94B}">
              <ma14:wrappingTextBoxFlag xmlns:ma14="http://schemas.microsoft.com/office/mac/drawingml/2011/main" xmlns="" val="1"/>
            </a:ext>
          </a:extLst>
        </p:spPr>
        <p:txBody>
          <a:bodyPr lIns="45719" rIns="45719">
            <a:spAutoFit/>
          </a:bodyPr>
          <a:lstStyle>
            <a:lvl1pPr algn="ctr"/>
          </a:lstStyle>
          <a:p>
            <a:r>
              <a:t>Pragmatism</a:t>
            </a:r>
          </a:p>
        </p:txBody>
      </p:sp>
      <p:sp>
        <p:nvSpPr>
          <p:cNvPr id="337" name="Shape 337"/>
          <p:cNvSpPr/>
          <p:nvPr/>
        </p:nvSpPr>
        <p:spPr>
          <a:xfrm>
            <a:off x="2500297" y="4177405"/>
            <a:ext cx="285753" cy="1589"/>
          </a:xfrm>
          <a:prstGeom prst="line">
            <a:avLst/>
          </a:prstGeom>
          <a:ln w="28575">
            <a:solidFill>
              <a:srgbClr val="1F497D"/>
            </a:solidFill>
            <a:tailEnd type="triangle"/>
          </a:ln>
        </p:spPr>
        <p:txBody>
          <a:bodyPr lIns="45719" rIns="45719"/>
          <a:lstStyle/>
          <a:p>
            <a:endParaRPr/>
          </a:p>
        </p:txBody>
      </p:sp>
      <p:sp>
        <p:nvSpPr>
          <p:cNvPr id="338" name="Shape 338"/>
          <p:cNvSpPr/>
          <p:nvPr/>
        </p:nvSpPr>
        <p:spPr>
          <a:xfrm>
            <a:off x="4714876" y="3071809"/>
            <a:ext cx="214315" cy="1589"/>
          </a:xfrm>
          <a:prstGeom prst="line">
            <a:avLst/>
          </a:prstGeom>
          <a:ln w="28575">
            <a:solidFill>
              <a:srgbClr val="1F497D"/>
            </a:solidFill>
            <a:tailEnd type="triangle"/>
          </a:ln>
        </p:spPr>
        <p:txBody>
          <a:bodyPr lIns="45719" rIns="45719"/>
          <a:lstStyle/>
          <a:p>
            <a:endParaRPr/>
          </a:p>
        </p:txBody>
      </p:sp>
      <p:sp>
        <p:nvSpPr>
          <p:cNvPr id="339" name="Shape 339"/>
          <p:cNvSpPr/>
          <p:nvPr/>
        </p:nvSpPr>
        <p:spPr>
          <a:xfrm>
            <a:off x="4714876" y="5284799"/>
            <a:ext cx="214315" cy="1589"/>
          </a:xfrm>
          <a:prstGeom prst="line">
            <a:avLst/>
          </a:prstGeom>
          <a:ln w="28575">
            <a:solidFill>
              <a:srgbClr val="1F497D"/>
            </a:solidFill>
            <a:tailEnd type="triangle"/>
          </a:ln>
        </p:spPr>
        <p:txBody>
          <a:bodyPr lIns="45719" rIns="45719"/>
          <a:lstStyle/>
          <a:p>
            <a:endParaRPr/>
          </a:p>
        </p:txBody>
      </p:sp>
      <p:sp>
        <p:nvSpPr>
          <p:cNvPr id="340" name="Shape 340"/>
          <p:cNvSpPr/>
          <p:nvPr/>
        </p:nvSpPr>
        <p:spPr>
          <a:xfrm flipH="1">
            <a:off x="4715511" y="3072445"/>
            <a:ext cx="1" cy="2214579"/>
          </a:xfrm>
          <a:prstGeom prst="line">
            <a:avLst/>
          </a:prstGeom>
          <a:ln w="28575">
            <a:solidFill>
              <a:srgbClr val="1F497D"/>
            </a:solidFill>
          </a:ln>
        </p:spPr>
        <p:txBody>
          <a:bodyPr lIns="45719" rIns="45719"/>
          <a:lstStyle/>
          <a:p>
            <a:endParaRPr/>
          </a:p>
        </p:txBody>
      </p:sp>
      <p:sp>
        <p:nvSpPr>
          <p:cNvPr id="341" name="Shape 341"/>
          <p:cNvSpPr/>
          <p:nvPr/>
        </p:nvSpPr>
        <p:spPr>
          <a:xfrm>
            <a:off x="4429123" y="4213230"/>
            <a:ext cx="285753" cy="1589"/>
          </a:xfrm>
          <a:prstGeom prst="line">
            <a:avLst/>
          </a:prstGeom>
          <a:ln w="28575">
            <a:solidFill>
              <a:srgbClr val="1F497D"/>
            </a:solidFill>
            <a:tailEnd type="triangle"/>
          </a:ln>
        </p:spPr>
        <p:txBody>
          <a:bodyPr lIns="45719" rIns="45719"/>
          <a:lstStyle/>
          <a:p>
            <a:endParaRPr/>
          </a:p>
        </p:txBody>
      </p:sp>
      <p:sp>
        <p:nvSpPr>
          <p:cNvPr id="342" name="Shape 342"/>
          <p:cNvSpPr/>
          <p:nvPr/>
        </p:nvSpPr>
        <p:spPr>
          <a:xfrm>
            <a:off x="6643702" y="2713032"/>
            <a:ext cx="285753" cy="1589"/>
          </a:xfrm>
          <a:prstGeom prst="line">
            <a:avLst/>
          </a:prstGeom>
          <a:ln w="28575">
            <a:solidFill>
              <a:srgbClr val="1F497D"/>
            </a:solidFill>
            <a:tailEnd type="triangle"/>
          </a:ln>
        </p:spPr>
        <p:txBody>
          <a:bodyPr lIns="45719" rIns="45719"/>
          <a:lstStyle/>
          <a:p>
            <a:endParaRPr/>
          </a:p>
        </p:txBody>
      </p:sp>
      <p:sp>
        <p:nvSpPr>
          <p:cNvPr id="343" name="Shape 343"/>
          <p:cNvSpPr/>
          <p:nvPr/>
        </p:nvSpPr>
        <p:spPr>
          <a:xfrm>
            <a:off x="6643702" y="3570287"/>
            <a:ext cx="285753" cy="1589"/>
          </a:xfrm>
          <a:prstGeom prst="line">
            <a:avLst/>
          </a:prstGeom>
          <a:ln w="28575">
            <a:solidFill>
              <a:srgbClr val="1F497D"/>
            </a:solidFill>
            <a:tailEnd type="triangle"/>
          </a:ln>
        </p:spPr>
        <p:txBody>
          <a:bodyPr lIns="45719" rIns="45719"/>
          <a:lstStyle/>
          <a:p>
            <a:endParaRPr/>
          </a:p>
        </p:txBody>
      </p:sp>
      <p:sp>
        <p:nvSpPr>
          <p:cNvPr id="344" name="Shape 344"/>
          <p:cNvSpPr/>
          <p:nvPr/>
        </p:nvSpPr>
        <p:spPr>
          <a:xfrm>
            <a:off x="6643702" y="4856172"/>
            <a:ext cx="285753" cy="1589"/>
          </a:xfrm>
          <a:prstGeom prst="line">
            <a:avLst/>
          </a:prstGeom>
          <a:ln w="28575">
            <a:solidFill>
              <a:srgbClr val="1F497D"/>
            </a:solidFill>
            <a:tailEnd type="triangle"/>
          </a:ln>
        </p:spPr>
        <p:txBody>
          <a:bodyPr lIns="45719" rIns="45719"/>
          <a:lstStyle/>
          <a:p>
            <a:endParaRPr/>
          </a:p>
        </p:txBody>
      </p:sp>
      <p:sp>
        <p:nvSpPr>
          <p:cNvPr id="345" name="Shape 345"/>
          <p:cNvSpPr/>
          <p:nvPr/>
        </p:nvSpPr>
        <p:spPr>
          <a:xfrm>
            <a:off x="6643702" y="5715015"/>
            <a:ext cx="285753" cy="1589"/>
          </a:xfrm>
          <a:prstGeom prst="line">
            <a:avLst/>
          </a:prstGeom>
          <a:ln w="28575">
            <a:solidFill>
              <a:srgbClr val="1F497D"/>
            </a:solidFill>
            <a:tailEnd type="triangle"/>
          </a:ln>
        </p:spPr>
        <p:txBody>
          <a:bodyPr lIns="45719" rIns="45719"/>
          <a:lstStyle/>
          <a:p>
            <a:endParaRPr/>
          </a:p>
        </p:txBody>
      </p:sp>
      <p:sp>
        <p:nvSpPr>
          <p:cNvPr id="346" name="Shape 346"/>
          <p:cNvSpPr/>
          <p:nvPr/>
        </p:nvSpPr>
        <p:spPr>
          <a:xfrm>
            <a:off x="6644337" y="2715255"/>
            <a:ext cx="1" cy="857257"/>
          </a:xfrm>
          <a:prstGeom prst="line">
            <a:avLst/>
          </a:prstGeom>
          <a:ln w="28575">
            <a:solidFill>
              <a:srgbClr val="1F497D"/>
            </a:solidFill>
          </a:ln>
        </p:spPr>
        <p:txBody>
          <a:bodyPr lIns="45719" rIns="45719"/>
          <a:lstStyle/>
          <a:p>
            <a:endParaRPr/>
          </a:p>
        </p:txBody>
      </p:sp>
      <p:sp>
        <p:nvSpPr>
          <p:cNvPr id="347" name="Shape 347"/>
          <p:cNvSpPr/>
          <p:nvPr/>
        </p:nvSpPr>
        <p:spPr>
          <a:xfrm>
            <a:off x="6644337" y="4858395"/>
            <a:ext cx="1" cy="857257"/>
          </a:xfrm>
          <a:prstGeom prst="line">
            <a:avLst/>
          </a:prstGeom>
          <a:ln w="28575">
            <a:solidFill>
              <a:srgbClr val="1F497D"/>
            </a:solidFill>
          </a:ln>
        </p:spPr>
        <p:txBody>
          <a:bodyPr lIns="45719" rIns="45719"/>
          <a:lstStyle/>
          <a:p>
            <a:endParaRPr/>
          </a:p>
        </p:txBody>
      </p:sp>
      <p:sp>
        <p:nvSpPr>
          <p:cNvPr id="348" name="Shape 348"/>
          <p:cNvSpPr/>
          <p:nvPr/>
        </p:nvSpPr>
        <p:spPr>
          <a:xfrm>
            <a:off x="6429388" y="3071809"/>
            <a:ext cx="214315" cy="1589"/>
          </a:xfrm>
          <a:prstGeom prst="line">
            <a:avLst/>
          </a:prstGeom>
          <a:ln w="28575">
            <a:solidFill>
              <a:srgbClr val="1F497D"/>
            </a:solidFill>
            <a:tailEnd type="triangle"/>
          </a:ln>
        </p:spPr>
        <p:txBody>
          <a:bodyPr lIns="45719" rIns="45719"/>
          <a:lstStyle/>
          <a:p>
            <a:endParaRPr/>
          </a:p>
        </p:txBody>
      </p:sp>
      <p:sp>
        <p:nvSpPr>
          <p:cNvPr id="349" name="Shape 349"/>
          <p:cNvSpPr/>
          <p:nvPr/>
        </p:nvSpPr>
        <p:spPr>
          <a:xfrm>
            <a:off x="6429388" y="5284799"/>
            <a:ext cx="214315" cy="1589"/>
          </a:xfrm>
          <a:prstGeom prst="line">
            <a:avLst/>
          </a:prstGeom>
          <a:ln w="28575">
            <a:solidFill>
              <a:srgbClr val="1F497D"/>
            </a:solidFill>
            <a:tailEnd type="triangle"/>
          </a:ln>
        </p:spPr>
        <p:txBody>
          <a:bodyPr lIns="45719" rIns="45719"/>
          <a:lstStyle/>
          <a:p>
            <a:endParaRPr/>
          </a:p>
        </p:txBody>
      </p:sp>
      <p:sp>
        <p:nvSpPr>
          <p:cNvPr id="350" name="Shape 350"/>
          <p:cNvSpPr/>
          <p:nvPr/>
        </p:nvSpPr>
        <p:spPr>
          <a:xfrm>
            <a:off x="928662" y="4143380"/>
            <a:ext cx="285753" cy="1589"/>
          </a:xfrm>
          <a:prstGeom prst="line">
            <a:avLst/>
          </a:prstGeom>
          <a:ln w="28575">
            <a:solidFill>
              <a:srgbClr val="1F497D"/>
            </a:solidFill>
            <a:tailEnd type="triangle"/>
          </a:ln>
        </p:spPr>
        <p:txBody>
          <a:bodyPr lIns="45719" rIns="45719"/>
          <a:lstStyle/>
          <a:p>
            <a:endParaRPr/>
          </a:p>
        </p:txBody>
      </p:sp>
      <p:sp>
        <p:nvSpPr>
          <p:cNvPr id="351" name="Shape 351"/>
          <p:cNvSpPr/>
          <p:nvPr/>
        </p:nvSpPr>
        <p:spPr>
          <a:xfrm flipH="1">
            <a:off x="929296" y="3429634"/>
            <a:ext cx="1" cy="714381"/>
          </a:xfrm>
          <a:prstGeom prst="line">
            <a:avLst/>
          </a:prstGeom>
          <a:ln w="28575">
            <a:solidFill>
              <a:srgbClr val="1F497D"/>
            </a:solidFill>
          </a:ln>
        </p:spPr>
        <p:txBody>
          <a:bodyPr lIns="45719" rIns="45719"/>
          <a:lstStyle/>
          <a:p>
            <a:endParaRPr/>
          </a:p>
        </p:txBody>
      </p:sp>
      <p:sp>
        <p:nvSpPr>
          <p:cNvPr id="352" name="Shape 352"/>
          <p:cNvSpPr/>
          <p:nvPr/>
        </p:nvSpPr>
        <p:spPr>
          <a:xfrm>
            <a:off x="3143239" y="4643446"/>
            <a:ext cx="1143009" cy="358141"/>
          </a:xfrm>
          <a:prstGeom prst="rect">
            <a:avLst/>
          </a:prstGeom>
          <a:ln w="12700">
            <a:miter lim="400000"/>
          </a:ln>
          <a:extLst>
            <a:ext uri="{C572A759-6A51-4108-AA02-DFA0A04FC94B}">
              <ma14:wrappingTextBoxFlag xmlns:ma14="http://schemas.microsoft.com/office/mac/drawingml/2011/main" xmlns="" val="1"/>
            </a:ext>
          </a:extLst>
        </p:spPr>
        <p:txBody>
          <a:bodyPr lIns="45719" rIns="45719">
            <a:spAutoFit/>
          </a:bodyPr>
          <a:lstStyle>
            <a:lvl1pPr>
              <a:defRPr>
                <a:solidFill>
                  <a:srgbClr val="FF0000"/>
                </a:solidFill>
              </a:defRPr>
            </a:lvl1pPr>
          </a:lstStyle>
          <a:p>
            <a:r>
              <a:t>Implicit</a:t>
            </a:r>
          </a:p>
        </p:txBody>
      </p:sp>
      <p:sp>
        <p:nvSpPr>
          <p:cNvPr id="353" name="Shape 353"/>
          <p:cNvSpPr/>
          <p:nvPr/>
        </p:nvSpPr>
        <p:spPr>
          <a:xfrm>
            <a:off x="1428727" y="4643446"/>
            <a:ext cx="1143010" cy="358141"/>
          </a:xfrm>
          <a:prstGeom prst="rect">
            <a:avLst/>
          </a:prstGeom>
          <a:ln w="12700">
            <a:miter lim="400000"/>
          </a:ln>
          <a:extLst>
            <a:ext uri="{C572A759-6A51-4108-AA02-DFA0A04FC94B}">
              <ma14:wrappingTextBoxFlag xmlns:ma14="http://schemas.microsoft.com/office/mac/drawingml/2011/main" xmlns="" val="1"/>
            </a:ext>
          </a:extLst>
        </p:spPr>
        <p:txBody>
          <a:bodyPr lIns="45719" rIns="45719">
            <a:spAutoFit/>
          </a:bodyPr>
          <a:lstStyle>
            <a:lvl1pPr>
              <a:defRPr>
                <a:solidFill>
                  <a:srgbClr val="FF0000"/>
                </a:solidFill>
              </a:defRPr>
            </a:lvl1pPr>
          </a:lstStyle>
          <a:p>
            <a:r>
              <a:t>Explicit</a:t>
            </a:r>
          </a:p>
        </p:txBody>
      </p:sp>
      <p:sp>
        <p:nvSpPr>
          <p:cNvPr id="354" name="Shape 354"/>
          <p:cNvSpPr/>
          <p:nvPr/>
        </p:nvSpPr>
        <p:spPr>
          <a:xfrm>
            <a:off x="3071802" y="5857892"/>
            <a:ext cx="3500462" cy="294641"/>
          </a:xfrm>
          <a:prstGeom prst="rect">
            <a:avLst/>
          </a:prstGeom>
          <a:ln w="12700">
            <a:miter lim="400000"/>
          </a:ln>
          <a:extLst>
            <a:ext uri="{C572A759-6A51-4108-AA02-DFA0A04FC94B}">
              <ma14:wrappingTextBoxFlag xmlns:ma14="http://schemas.microsoft.com/office/mac/drawingml/2011/main" xmlns="" val="1"/>
            </a:ext>
          </a:extLst>
        </p:spPr>
        <p:txBody>
          <a:bodyPr lIns="45719" rIns="45719">
            <a:spAutoFit/>
          </a:bodyPr>
          <a:lstStyle>
            <a:lvl1pPr>
              <a:defRPr sz="1400">
                <a:solidFill>
                  <a:srgbClr val="FF0000"/>
                </a:solidFill>
              </a:defRPr>
            </a:lvl1pPr>
          </a:lstStyle>
          <a:p>
            <a:r>
              <a:t>What constitutes acceptable knowledge?</a:t>
            </a:r>
          </a:p>
        </p:txBody>
      </p:sp>
      <p:sp>
        <p:nvSpPr>
          <p:cNvPr id="355" name="Shape 355"/>
          <p:cNvSpPr/>
          <p:nvPr/>
        </p:nvSpPr>
        <p:spPr>
          <a:xfrm>
            <a:off x="2928926" y="2192528"/>
            <a:ext cx="3643339" cy="497841"/>
          </a:xfrm>
          <a:prstGeom prst="rect">
            <a:avLst/>
          </a:prstGeom>
          <a:ln w="12700">
            <a:miter lim="400000"/>
          </a:ln>
          <a:extLst>
            <a:ext uri="{C572A759-6A51-4108-AA02-DFA0A04FC94B}">
              <ma14:wrappingTextBoxFlag xmlns:ma14="http://schemas.microsoft.com/office/mac/drawingml/2011/main" xmlns="" val="1"/>
            </a:ext>
          </a:extLst>
        </p:spPr>
        <p:txBody>
          <a:bodyPr lIns="45719" rIns="45719">
            <a:spAutoFit/>
          </a:bodyPr>
          <a:lstStyle>
            <a:lvl1pPr>
              <a:defRPr sz="1400">
                <a:solidFill>
                  <a:srgbClr val="FF0000"/>
                </a:solidFill>
              </a:defRPr>
            </a:lvl1pPr>
          </a:lstStyle>
          <a:p>
            <a:r>
              <a:t>How do you perceive the existence of reality?</a:t>
            </a:r>
          </a:p>
        </p:txBody>
      </p:sp>
      <p:sp>
        <p:nvSpPr>
          <p:cNvPr id="356" name="Shape 356"/>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31</a:t>
            </a:fld>
            <a:endParaRPr/>
          </a:p>
        </p:txBody>
      </p:sp>
    </p:spTree>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 name="Shape 358"/>
          <p:cNvSpPr>
            <a:spLocks noGrp="1"/>
          </p:cNvSpPr>
          <p:nvPr>
            <p:ph type="title"/>
          </p:nvPr>
        </p:nvSpPr>
        <p:spPr>
          <a:prstGeom prst="rect">
            <a:avLst/>
          </a:prstGeom>
        </p:spPr>
        <p:txBody>
          <a:bodyPr/>
          <a:lstStyle>
            <a:lvl1pPr>
              <a:defRPr sz="3900"/>
            </a:lvl1pPr>
          </a:lstStyle>
          <a:p>
            <a:r>
              <a:t>Assumptions of the main Paradigms</a:t>
            </a:r>
          </a:p>
        </p:txBody>
      </p:sp>
      <p:graphicFrame>
        <p:nvGraphicFramePr>
          <p:cNvPr id="359" name="Table 359"/>
          <p:cNvGraphicFramePr/>
          <p:nvPr/>
        </p:nvGraphicFramePr>
        <p:xfrm>
          <a:off x="467543" y="1340767"/>
          <a:ext cx="8208912" cy="4861512"/>
        </p:xfrm>
        <a:graphic>
          <a:graphicData uri="http://schemas.openxmlformats.org/drawingml/2006/table">
            <a:tbl>
              <a:tblPr firstRow="1" bandRow="1">
                <a:tableStyleId>{4C3C2611-4C71-4FC5-86AE-919BDF0F9419}</a:tableStyleId>
              </a:tblPr>
              <a:tblGrid>
                <a:gridCol w="2736304">
                  <a:extLst>
                    <a:ext uri="{9D8B030D-6E8A-4147-A177-3AD203B41FA5}">
                      <a16:colId xmlns:a16="http://schemas.microsoft.com/office/drawing/2014/main" val="20000"/>
                    </a:ext>
                  </a:extLst>
                </a:gridCol>
                <a:gridCol w="2736304">
                  <a:extLst>
                    <a:ext uri="{9D8B030D-6E8A-4147-A177-3AD203B41FA5}">
                      <a16:colId xmlns:a16="http://schemas.microsoft.com/office/drawing/2014/main" val="20001"/>
                    </a:ext>
                  </a:extLst>
                </a:gridCol>
                <a:gridCol w="2736304">
                  <a:extLst>
                    <a:ext uri="{9D8B030D-6E8A-4147-A177-3AD203B41FA5}">
                      <a16:colId xmlns:a16="http://schemas.microsoft.com/office/drawing/2014/main" val="20002"/>
                    </a:ext>
                  </a:extLst>
                </a:gridCol>
              </a:tblGrid>
              <a:tr h="746712">
                <a:tc>
                  <a:txBody>
                    <a:bodyPr/>
                    <a:lstStyle/>
                    <a:p>
                      <a:pPr algn="ctr">
                        <a:defRPr sz="1800" b="0">
                          <a:solidFill>
                            <a:srgbClr val="000000"/>
                          </a:solidFill>
                        </a:defRPr>
                      </a:pPr>
                      <a:r>
                        <a:rPr b="1">
                          <a:solidFill>
                            <a:srgbClr val="FFFFFF"/>
                          </a:solidFill>
                        </a:rPr>
                        <a:t>Philosophical Assumption</a:t>
                      </a:r>
                    </a:p>
                  </a:txBody>
                  <a:tcPr marL="45720" marR="45720" horzOverflow="overflow"/>
                </a:tc>
                <a:tc>
                  <a:txBody>
                    <a:bodyPr/>
                    <a:lstStyle/>
                    <a:p>
                      <a:pPr algn="ctr">
                        <a:defRPr sz="1800" b="0">
                          <a:solidFill>
                            <a:srgbClr val="000000"/>
                          </a:solidFill>
                        </a:defRPr>
                      </a:pPr>
                      <a:r>
                        <a:rPr b="1">
                          <a:solidFill>
                            <a:srgbClr val="FFFFFF"/>
                          </a:solidFill>
                        </a:rPr>
                        <a:t>Positivism</a:t>
                      </a:r>
                    </a:p>
                  </a:txBody>
                  <a:tcPr marL="45720" marR="45720" horzOverflow="overflow"/>
                </a:tc>
                <a:tc>
                  <a:txBody>
                    <a:bodyPr/>
                    <a:lstStyle/>
                    <a:p>
                      <a:pPr algn="ctr">
                        <a:defRPr sz="1800" b="0">
                          <a:solidFill>
                            <a:srgbClr val="000000"/>
                          </a:solidFill>
                        </a:defRPr>
                      </a:pPr>
                      <a:r>
                        <a:rPr b="1">
                          <a:solidFill>
                            <a:srgbClr val="FFFFFF"/>
                          </a:solidFill>
                        </a:rPr>
                        <a:t>Interpretivism</a:t>
                      </a:r>
                    </a:p>
                  </a:txBody>
                  <a:tcPr marL="45720" marR="45720" horzOverflow="overflow"/>
                </a:tc>
                <a:extLst>
                  <a:ext uri="{0D108BD9-81ED-4DB2-BD59-A6C34878D82A}">
                    <a16:rowId xmlns:a16="http://schemas.microsoft.com/office/drawing/2014/main" val="10000"/>
                  </a:ext>
                </a:extLst>
              </a:tr>
              <a:tr h="746712">
                <a:tc>
                  <a:txBody>
                    <a:bodyPr/>
                    <a:lstStyle/>
                    <a:p>
                      <a:pPr algn="l">
                        <a:defRPr sz="1800"/>
                      </a:pPr>
                      <a:r>
                        <a:rPr sz="1600"/>
                        <a:t>Ontological Assumption
(the nature of reality)</a:t>
                      </a:r>
                    </a:p>
                  </a:txBody>
                  <a:tcPr marL="45720" marR="45720" horzOverflow="overflow"/>
                </a:tc>
                <a:tc>
                  <a:txBody>
                    <a:bodyPr/>
                    <a:lstStyle/>
                    <a:p>
                      <a:pPr algn="l">
                        <a:defRPr sz="1800"/>
                      </a:pPr>
                      <a:r>
                        <a:rPr sz="1600"/>
                        <a:t>Reality is objective and singular, separate from the researcher</a:t>
                      </a:r>
                    </a:p>
                  </a:txBody>
                  <a:tcPr marL="45720" marR="45720" horzOverflow="overflow"/>
                </a:tc>
                <a:tc>
                  <a:txBody>
                    <a:bodyPr/>
                    <a:lstStyle/>
                    <a:p>
                      <a:pPr algn="l">
                        <a:defRPr sz="1800"/>
                      </a:pPr>
                      <a:r>
                        <a:rPr sz="1600"/>
                        <a:t>Reality is subjective and multiple as seen by the participants</a:t>
                      </a:r>
                    </a:p>
                  </a:txBody>
                  <a:tcPr marL="45720" marR="45720" horzOverflow="overflow"/>
                </a:tc>
                <a:extLst>
                  <a:ext uri="{0D108BD9-81ED-4DB2-BD59-A6C34878D82A}">
                    <a16:rowId xmlns:a16="http://schemas.microsoft.com/office/drawing/2014/main" val="10001"/>
                  </a:ext>
                </a:extLst>
              </a:tr>
              <a:tr h="746712">
                <a:tc>
                  <a:txBody>
                    <a:bodyPr/>
                    <a:lstStyle/>
                    <a:p>
                      <a:pPr algn="l">
                        <a:defRPr sz="1800"/>
                      </a:pPr>
                      <a:r>
                        <a:rPr sz="1600"/>
                        <a:t>Epistemological Assumption
(what constitutes valid knowledge)</a:t>
                      </a:r>
                    </a:p>
                  </a:txBody>
                  <a:tcPr marL="45720" marR="45720" horzOverflow="overflow"/>
                </a:tc>
                <a:tc>
                  <a:txBody>
                    <a:bodyPr/>
                    <a:lstStyle/>
                    <a:p>
                      <a:pPr algn="l">
                        <a:defRPr sz="1800"/>
                      </a:pPr>
                      <a:r>
                        <a:rPr sz="1600"/>
                        <a:t>Research is independent of that being researched</a:t>
                      </a:r>
                    </a:p>
                  </a:txBody>
                  <a:tcPr marL="45720" marR="45720" horzOverflow="overflow"/>
                </a:tc>
                <a:tc>
                  <a:txBody>
                    <a:bodyPr/>
                    <a:lstStyle/>
                    <a:p>
                      <a:pPr algn="l">
                        <a:defRPr sz="1800"/>
                      </a:pPr>
                      <a:r>
                        <a:rPr sz="1600"/>
                        <a:t>Research interacts with that being researched</a:t>
                      </a:r>
                    </a:p>
                  </a:txBody>
                  <a:tcPr marL="45720" marR="45720" horzOverflow="overflow"/>
                </a:tc>
                <a:extLst>
                  <a:ext uri="{0D108BD9-81ED-4DB2-BD59-A6C34878D82A}">
                    <a16:rowId xmlns:a16="http://schemas.microsoft.com/office/drawing/2014/main" val="10002"/>
                  </a:ext>
                </a:extLst>
              </a:tr>
              <a:tr h="746712">
                <a:tc>
                  <a:txBody>
                    <a:bodyPr/>
                    <a:lstStyle/>
                    <a:p>
                      <a:pPr algn="l">
                        <a:defRPr sz="1800"/>
                      </a:pPr>
                      <a:r>
                        <a:rPr sz="1600"/>
                        <a:t>Axiological Assumption
(the role of values)</a:t>
                      </a:r>
                    </a:p>
                  </a:txBody>
                  <a:tcPr marL="45720" marR="45720" horzOverflow="overflow"/>
                </a:tc>
                <a:tc>
                  <a:txBody>
                    <a:bodyPr/>
                    <a:lstStyle/>
                    <a:p>
                      <a:pPr algn="l">
                        <a:defRPr sz="1800"/>
                      </a:pPr>
                      <a:r>
                        <a:rPr sz="1600"/>
                        <a:t>Research is value-free and unbiased</a:t>
                      </a:r>
                    </a:p>
                  </a:txBody>
                  <a:tcPr marL="45720" marR="45720" horzOverflow="overflow"/>
                </a:tc>
                <a:tc>
                  <a:txBody>
                    <a:bodyPr/>
                    <a:lstStyle/>
                    <a:p>
                      <a:pPr algn="l">
                        <a:defRPr sz="1800"/>
                      </a:pPr>
                      <a:r>
                        <a:rPr sz="1600"/>
                        <a:t>Researcher acknowledges that research is value-laden and biases are present</a:t>
                      </a:r>
                    </a:p>
                  </a:txBody>
                  <a:tcPr marL="45720" marR="45720" horzOverflow="overflow"/>
                </a:tc>
                <a:extLst>
                  <a:ext uri="{0D108BD9-81ED-4DB2-BD59-A6C34878D82A}">
                    <a16:rowId xmlns:a16="http://schemas.microsoft.com/office/drawing/2014/main" val="10003"/>
                  </a:ext>
                </a:extLst>
              </a:tr>
              <a:tr h="746712">
                <a:tc>
                  <a:txBody>
                    <a:bodyPr/>
                    <a:lstStyle/>
                    <a:p>
                      <a:pPr algn="l">
                        <a:defRPr sz="1800"/>
                      </a:pPr>
                      <a:r>
                        <a:rPr sz="1600"/>
                        <a:t>Rhetorical Assumption
(the language of research)</a:t>
                      </a:r>
                    </a:p>
                  </a:txBody>
                  <a:tcPr marL="45720" marR="45720" horzOverflow="overflow"/>
                </a:tc>
                <a:tc>
                  <a:txBody>
                    <a:bodyPr/>
                    <a:lstStyle/>
                    <a:p>
                      <a:pPr algn="l">
                        <a:defRPr sz="1800"/>
                      </a:pPr>
                      <a:r>
                        <a:rPr sz="1600"/>
                        <a:t>Researcher writes in a formal style , passive voice </a:t>
                      </a:r>
                    </a:p>
                  </a:txBody>
                  <a:tcPr marL="45720" marR="45720" horzOverflow="overflow"/>
                </a:tc>
                <a:tc>
                  <a:txBody>
                    <a:bodyPr/>
                    <a:lstStyle/>
                    <a:p>
                      <a:pPr algn="l">
                        <a:defRPr sz="1800"/>
                      </a:pPr>
                      <a:r>
                        <a:rPr sz="1600"/>
                        <a:t>Researcher writes in an informal style, uses personal voice</a:t>
                      </a:r>
                    </a:p>
                  </a:txBody>
                  <a:tcPr marL="45720" marR="45720" horzOverflow="overflow"/>
                </a:tc>
                <a:extLst>
                  <a:ext uri="{0D108BD9-81ED-4DB2-BD59-A6C34878D82A}">
                    <a16:rowId xmlns:a16="http://schemas.microsoft.com/office/drawing/2014/main" val="10004"/>
                  </a:ext>
                </a:extLst>
              </a:tr>
              <a:tr h="746712">
                <a:tc>
                  <a:txBody>
                    <a:bodyPr/>
                    <a:lstStyle/>
                    <a:p>
                      <a:pPr algn="l">
                        <a:defRPr sz="1800"/>
                      </a:pPr>
                      <a:r>
                        <a:rPr sz="1600"/>
                        <a:t>Methodological Assumption
(the process of research)</a:t>
                      </a:r>
                    </a:p>
                  </a:txBody>
                  <a:tcPr marL="45720" marR="45720" horzOverflow="overflow"/>
                </a:tc>
                <a:tc>
                  <a:txBody>
                    <a:bodyPr/>
                    <a:lstStyle/>
                    <a:p>
                      <a:pPr algn="l">
                        <a:defRPr sz="1800"/>
                      </a:pPr>
                      <a:r>
                        <a:rPr sz="1600"/>
                        <a:t>Process is deductive, research is context free, results are accurate / reliable</a:t>
                      </a:r>
                    </a:p>
                  </a:txBody>
                  <a:tcPr marL="45720" marR="45720" horzOverflow="overflow"/>
                </a:tc>
                <a:tc>
                  <a:txBody>
                    <a:bodyPr/>
                    <a:lstStyle/>
                    <a:p>
                      <a:pPr algn="l">
                        <a:defRPr sz="1800"/>
                      </a:pPr>
                      <a:r>
                        <a:rPr sz="1600"/>
                        <a:t>Process is inductive, patterns are developed, results are accurate through verification</a:t>
                      </a:r>
                    </a:p>
                  </a:txBody>
                  <a:tcPr marL="45720" marR="45720" horzOverflow="overflow"/>
                </a:tc>
                <a:extLst>
                  <a:ext uri="{0D108BD9-81ED-4DB2-BD59-A6C34878D82A}">
                    <a16:rowId xmlns:a16="http://schemas.microsoft.com/office/drawing/2014/main" val="10005"/>
                  </a:ext>
                </a:extLst>
              </a:tr>
            </a:tbl>
          </a:graphicData>
        </a:graphic>
      </p:graphicFrame>
      <p:sp>
        <p:nvSpPr>
          <p:cNvPr id="360" name="Shape 360"/>
          <p:cNvSpPr>
            <a:spLocks noGrp="1"/>
          </p:cNvSpPr>
          <p:nvPr>
            <p:ph type="sldNum" sz="quarter" idx="2"/>
          </p:nvPr>
        </p:nvSpPr>
        <p:spPr>
          <a:xfrm>
            <a:off x="8422818" y="6404292"/>
            <a:ext cx="263983" cy="269241"/>
          </a:xfrm>
          <a:prstGeom prst="rect">
            <a:avLst/>
          </a:prstGeom>
          <a:extLst>
            <a:ext uri="{C572A759-6A51-4108-AA02-DFA0A04FC94B}">
              <ma14:wrappingTextBoxFlag xmlns:ma14="http://schemas.microsoft.com/office/mac/drawingml/2011/main" xmlns="" val="1"/>
            </a:ext>
          </a:extLst>
        </p:spPr>
        <p:txBody>
          <a:bodyPr/>
          <a:lstStyle/>
          <a:p>
            <a:fld id="{86CB4B4D-7CA3-9044-876B-883B54F8677D}" type="slidenum">
              <a:t>32</a:t>
            </a:fld>
            <a:endParaRPr/>
          </a:p>
        </p:txBody>
      </p:sp>
    </p:spTree>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334837" y="1852730"/>
            <a:ext cx="4738505" cy="936104"/>
          </a:xfrm>
        </p:spPr>
        <p:txBody>
          <a:bodyPr>
            <a:noAutofit/>
          </a:bodyPr>
          <a:lstStyle/>
          <a:p>
            <a:r>
              <a:rPr lang="en-IE" sz="4800" b="1" dirty="0"/>
              <a:t>Research Process</a:t>
            </a:r>
          </a:p>
        </p:txBody>
      </p:sp>
      <p:pic>
        <p:nvPicPr>
          <p:cNvPr id="1026" name="Picture 2" descr="C:\Users\ogilvieb\AppData\Local\Microsoft\Windows\Temporary Internet Files\Content.IE5\QEBVR410\MP90040927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552" y="620688"/>
            <a:ext cx="2280419" cy="34290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254013319"/>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Approaches to Research</a:t>
            </a:r>
          </a:p>
        </p:txBody>
      </p:sp>
      <p:sp>
        <p:nvSpPr>
          <p:cNvPr id="4" name="Content Placeholder 3"/>
          <p:cNvSpPr>
            <a:spLocks noGrp="1"/>
          </p:cNvSpPr>
          <p:nvPr>
            <p:ph idx="1"/>
          </p:nvPr>
        </p:nvSpPr>
        <p:spPr/>
        <p:txBody>
          <a:bodyPr/>
          <a:lstStyle/>
          <a:p>
            <a:r>
              <a:rPr lang="en-IE" dirty="0"/>
              <a:t>Qualitative / Quantitative</a:t>
            </a:r>
          </a:p>
          <a:p>
            <a:r>
              <a:rPr lang="en-IE" dirty="0"/>
              <a:t>Basic / Applied</a:t>
            </a:r>
          </a:p>
          <a:p>
            <a:r>
              <a:rPr lang="en-IE" dirty="0"/>
              <a:t>Deductive / Inductive</a:t>
            </a:r>
          </a:p>
          <a:p>
            <a:endParaRPr lang="en-IE" dirty="0"/>
          </a:p>
          <a:p>
            <a:r>
              <a:rPr lang="en-IE" b="1" dirty="0"/>
              <a:t>Research projects may combine a number of approaches</a:t>
            </a:r>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34</a:t>
            </a:fld>
            <a:endParaRPr lang="en-IE" dirty="0"/>
          </a:p>
        </p:txBody>
      </p:sp>
    </p:spTree>
    <p:custDataLst>
      <p:tags r:id="rId1"/>
    </p:custDataLst>
    <p:extLst>
      <p:ext uri="{BB962C8B-B14F-4D97-AF65-F5344CB8AC3E}">
        <p14:creationId xmlns:p14="http://schemas.microsoft.com/office/powerpoint/2010/main" val="711457142"/>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Research Philosophy or Epistemology</a:t>
            </a:r>
            <a:endParaRPr lang="en-US" dirty="0"/>
          </a:p>
        </p:txBody>
      </p:sp>
      <p:sp>
        <p:nvSpPr>
          <p:cNvPr id="3" name="Content Placeholder 2"/>
          <p:cNvSpPr>
            <a:spLocks noGrp="1"/>
          </p:cNvSpPr>
          <p:nvPr>
            <p:ph idx="1"/>
          </p:nvPr>
        </p:nvSpPr>
        <p:spPr>
          <a:xfrm>
            <a:off x="457200" y="1600201"/>
            <a:ext cx="8229600" cy="1900237"/>
          </a:xfrm>
        </p:spPr>
        <p:txBody>
          <a:bodyPr>
            <a:normAutofit fontScale="55000" lnSpcReduction="20000"/>
          </a:bodyPr>
          <a:lstStyle/>
          <a:p>
            <a:pPr>
              <a:buNone/>
            </a:pPr>
            <a:r>
              <a:rPr lang="en-US" dirty="0">
                <a:latin typeface="Times New Roman" pitchFamily="18" charset="0"/>
              </a:rPr>
              <a:t>Broadly speaking the are two views over the nature of knowledge and how</a:t>
            </a:r>
          </a:p>
          <a:p>
            <a:pPr>
              <a:buNone/>
            </a:pPr>
            <a:r>
              <a:rPr lang="en-US" dirty="0">
                <a:latin typeface="Times New Roman" pitchFamily="18" charset="0"/>
              </a:rPr>
              <a:t>it is developed (Epistemology).</a:t>
            </a:r>
          </a:p>
          <a:p>
            <a:pPr>
              <a:buNone/>
            </a:pPr>
            <a:endParaRPr lang="en-GB" dirty="0">
              <a:latin typeface="Times New Roman" pitchFamily="18" charset="0"/>
            </a:endParaRPr>
          </a:p>
          <a:p>
            <a:pPr>
              <a:buNone/>
            </a:pPr>
            <a:r>
              <a:rPr lang="en-GB" dirty="0">
                <a:latin typeface="Times New Roman" pitchFamily="18" charset="0"/>
              </a:rPr>
              <a:t>These are :</a:t>
            </a:r>
          </a:p>
          <a:p>
            <a:pPr marL="514350" indent="-514350">
              <a:buFont typeface="+mj-lt"/>
              <a:buAutoNum type="arabicPeriod"/>
            </a:pPr>
            <a:r>
              <a:rPr lang="en-GB" b="1" dirty="0">
                <a:latin typeface="Times New Roman" pitchFamily="18" charset="0"/>
              </a:rPr>
              <a:t>Positivism</a:t>
            </a:r>
            <a:r>
              <a:rPr lang="en-GB" dirty="0">
                <a:latin typeface="Times New Roman" pitchFamily="18" charset="0"/>
              </a:rPr>
              <a:t> : Reality is singular</a:t>
            </a:r>
          </a:p>
          <a:p>
            <a:pPr marL="514350" indent="-514350">
              <a:buFont typeface="+mj-lt"/>
              <a:buAutoNum type="arabicPeriod"/>
            </a:pPr>
            <a:r>
              <a:rPr lang="en-GB" b="1" dirty="0" err="1">
                <a:latin typeface="Times New Roman" pitchFamily="18" charset="0"/>
              </a:rPr>
              <a:t>Interpretivism</a:t>
            </a:r>
            <a:r>
              <a:rPr lang="en-GB" dirty="0">
                <a:latin typeface="Times New Roman" pitchFamily="18" charset="0"/>
              </a:rPr>
              <a:t>:  Reality is multiple</a:t>
            </a:r>
          </a:p>
          <a:p>
            <a:endParaRPr lang="en-US" dirty="0"/>
          </a:p>
        </p:txBody>
      </p:sp>
      <p:graphicFrame>
        <p:nvGraphicFramePr>
          <p:cNvPr id="5" name="Table 4"/>
          <p:cNvGraphicFramePr>
            <a:graphicFrameLocks noGrp="1"/>
          </p:cNvGraphicFramePr>
          <p:nvPr/>
        </p:nvGraphicFramePr>
        <p:xfrm>
          <a:off x="1115616" y="3674764"/>
          <a:ext cx="6984776" cy="2410566"/>
        </p:xfrm>
        <a:graphic>
          <a:graphicData uri="http://schemas.openxmlformats.org/drawingml/2006/table">
            <a:tbl>
              <a:tblPr/>
              <a:tblGrid>
                <a:gridCol w="3106450">
                  <a:extLst>
                    <a:ext uri="{9D8B030D-6E8A-4147-A177-3AD203B41FA5}">
                      <a16:colId xmlns:a16="http://schemas.microsoft.com/office/drawing/2014/main" val="20000"/>
                    </a:ext>
                  </a:extLst>
                </a:gridCol>
                <a:gridCol w="3878326">
                  <a:extLst>
                    <a:ext uri="{9D8B030D-6E8A-4147-A177-3AD203B41FA5}">
                      <a16:colId xmlns:a16="http://schemas.microsoft.com/office/drawing/2014/main" val="20001"/>
                    </a:ext>
                  </a:extLst>
                </a:gridCol>
              </a:tblGrid>
              <a:tr h="401761">
                <a:tc gridSpan="2">
                  <a:txBody>
                    <a:bodyPr/>
                    <a:lstStyle/>
                    <a:p>
                      <a:pPr algn="ctr">
                        <a:lnSpc>
                          <a:spcPct val="150000"/>
                        </a:lnSpc>
                        <a:spcAft>
                          <a:spcPts val="0"/>
                        </a:spcAft>
                      </a:pPr>
                      <a:r>
                        <a:rPr lang="en-GB" sz="1800" b="1" dirty="0">
                          <a:latin typeface="Times New Roman"/>
                          <a:ea typeface="Calibri"/>
                          <a:cs typeface="Times New Roman"/>
                        </a:rPr>
                        <a:t>Approaches within the two main paradigms.</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10000"/>
                  </a:ext>
                </a:extLst>
              </a:tr>
              <a:tr h="401761">
                <a:tc>
                  <a:txBody>
                    <a:bodyPr/>
                    <a:lstStyle/>
                    <a:p>
                      <a:pPr>
                        <a:lnSpc>
                          <a:spcPct val="150000"/>
                        </a:lnSpc>
                        <a:spcAft>
                          <a:spcPts val="0"/>
                        </a:spcAft>
                      </a:pPr>
                      <a:r>
                        <a:rPr lang="en-GB" sz="1800" b="1">
                          <a:latin typeface="Times New Roman"/>
                          <a:ea typeface="Calibri"/>
                          <a:cs typeface="Times New Roman"/>
                        </a:rPr>
                        <a:t>Positivism</a:t>
                      </a:r>
                      <a:endParaRPr lang="en-US"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800" b="1" dirty="0" err="1">
                          <a:latin typeface="Times New Roman"/>
                          <a:ea typeface="Calibri"/>
                          <a:cs typeface="Times New Roman"/>
                        </a:rPr>
                        <a:t>Interpretivism</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01761">
                <a:tc>
                  <a:txBody>
                    <a:bodyPr/>
                    <a:lstStyle/>
                    <a:p>
                      <a:pPr>
                        <a:lnSpc>
                          <a:spcPct val="150000"/>
                        </a:lnSpc>
                        <a:spcAft>
                          <a:spcPts val="0"/>
                        </a:spcAft>
                      </a:pPr>
                      <a:r>
                        <a:rPr lang="en-GB" sz="1800" dirty="0">
                          <a:latin typeface="Times New Roman"/>
                          <a:ea typeface="Calibri"/>
                          <a:cs typeface="Times New Roman"/>
                        </a:rPr>
                        <a:t>Quantitative</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800" dirty="0">
                          <a:latin typeface="Times New Roman"/>
                          <a:ea typeface="Calibri"/>
                          <a:cs typeface="Times New Roman"/>
                        </a:rPr>
                        <a:t>Qualitative</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01761">
                <a:tc>
                  <a:txBody>
                    <a:bodyPr/>
                    <a:lstStyle/>
                    <a:p>
                      <a:pPr>
                        <a:lnSpc>
                          <a:spcPct val="150000"/>
                        </a:lnSpc>
                        <a:spcAft>
                          <a:spcPts val="0"/>
                        </a:spcAft>
                      </a:pPr>
                      <a:r>
                        <a:rPr lang="en-GB" sz="1800">
                          <a:latin typeface="Times New Roman"/>
                          <a:ea typeface="Calibri"/>
                          <a:cs typeface="Times New Roman"/>
                        </a:rPr>
                        <a:t>Objective</a:t>
                      </a:r>
                      <a:endParaRPr lang="en-US"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800" dirty="0">
                          <a:latin typeface="Times New Roman"/>
                          <a:ea typeface="Calibri"/>
                          <a:cs typeface="Times New Roman"/>
                        </a:rPr>
                        <a:t>Subjective</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01761">
                <a:tc>
                  <a:txBody>
                    <a:bodyPr/>
                    <a:lstStyle/>
                    <a:p>
                      <a:pPr>
                        <a:lnSpc>
                          <a:spcPct val="150000"/>
                        </a:lnSpc>
                        <a:spcAft>
                          <a:spcPts val="0"/>
                        </a:spcAft>
                      </a:pPr>
                      <a:r>
                        <a:rPr lang="en-GB" sz="1800">
                          <a:latin typeface="Times New Roman"/>
                          <a:ea typeface="Calibri"/>
                          <a:cs typeface="Times New Roman"/>
                        </a:rPr>
                        <a:t>Scientific</a:t>
                      </a:r>
                      <a:endParaRPr lang="en-US"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800" dirty="0">
                          <a:latin typeface="Times New Roman"/>
                          <a:ea typeface="Calibri"/>
                          <a:cs typeface="Times New Roman"/>
                        </a:rPr>
                        <a:t>Humanist</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01761">
                <a:tc>
                  <a:txBody>
                    <a:bodyPr/>
                    <a:lstStyle/>
                    <a:p>
                      <a:pPr>
                        <a:lnSpc>
                          <a:spcPct val="150000"/>
                        </a:lnSpc>
                        <a:spcAft>
                          <a:spcPts val="0"/>
                        </a:spcAft>
                      </a:pPr>
                      <a:r>
                        <a:rPr lang="en-GB" sz="1800">
                          <a:latin typeface="Times New Roman"/>
                          <a:ea typeface="Calibri"/>
                          <a:cs typeface="Times New Roman"/>
                        </a:rPr>
                        <a:t>Traditionalist</a:t>
                      </a:r>
                      <a:endParaRPr lang="en-US"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GB" sz="1800" dirty="0">
                          <a:latin typeface="Times New Roman"/>
                          <a:ea typeface="Calibri"/>
                          <a:cs typeface="Times New Roman"/>
                        </a:rPr>
                        <a:t>Phenomenological</a:t>
                      </a:r>
                      <a:endParaRPr lang="en-US"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6" name="Slide Number Placeholder 5"/>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35</a:t>
            </a:fld>
            <a:endParaRPr lang="en-IE" dirty="0"/>
          </a:p>
        </p:txBody>
      </p:sp>
    </p:spTree>
    <p:custDataLst>
      <p:tags r:id="rId1"/>
    </p:custData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IE" dirty="0"/>
              <a:t>Positivism</a:t>
            </a:r>
          </a:p>
        </p:txBody>
      </p:sp>
      <p:sp>
        <p:nvSpPr>
          <p:cNvPr id="6" name="Content Placeholder 5"/>
          <p:cNvSpPr>
            <a:spLocks noGrp="1"/>
          </p:cNvSpPr>
          <p:nvPr>
            <p:ph sz="half" idx="1"/>
          </p:nvPr>
        </p:nvSpPr>
        <p:spPr/>
        <p:txBody>
          <a:bodyPr>
            <a:normAutofit fontScale="77500" lnSpcReduction="20000"/>
          </a:bodyPr>
          <a:lstStyle/>
          <a:p>
            <a:pPr>
              <a:buFontTx/>
              <a:buChar char="•"/>
            </a:pPr>
            <a:r>
              <a:rPr lang="en-GB" dirty="0">
                <a:latin typeface="+mj-lt"/>
              </a:rPr>
              <a:t>Positivists attempt to mirror the methods of the natural and physical scientists.</a:t>
            </a:r>
          </a:p>
          <a:p>
            <a:pPr>
              <a:buFontTx/>
              <a:buChar char="•"/>
            </a:pPr>
            <a:endParaRPr lang="en-GB" dirty="0">
              <a:latin typeface="+mj-lt"/>
            </a:endParaRPr>
          </a:p>
          <a:p>
            <a:pPr>
              <a:buFontTx/>
              <a:buChar char="•"/>
            </a:pPr>
            <a:r>
              <a:rPr lang="en-GB" dirty="0">
                <a:latin typeface="+mj-lt"/>
              </a:rPr>
              <a:t>Through observing reality you can produce laws of the social world which can be generalised from one context to another</a:t>
            </a:r>
          </a:p>
          <a:p>
            <a:endParaRPr lang="en-IE" dirty="0"/>
          </a:p>
        </p:txBody>
      </p:sp>
      <p:sp>
        <p:nvSpPr>
          <p:cNvPr id="7" name="Content Placeholder 6"/>
          <p:cNvSpPr>
            <a:spLocks noGrp="1"/>
          </p:cNvSpPr>
          <p:nvPr>
            <p:ph sz="half" idx="2"/>
          </p:nvPr>
        </p:nvSpPr>
        <p:spPr/>
        <p:txBody>
          <a:bodyPr>
            <a:normAutofit fontScale="77500" lnSpcReduction="20000"/>
          </a:bodyPr>
          <a:lstStyle/>
          <a:p>
            <a:pPr>
              <a:buFontTx/>
              <a:buChar char="•"/>
            </a:pPr>
            <a:r>
              <a:rPr lang="en-GB" dirty="0">
                <a:latin typeface="+mj-lt"/>
              </a:rPr>
              <a:t>Your role is to be an objective analyst, collecting data and interpreting it in a value free way.</a:t>
            </a:r>
          </a:p>
          <a:p>
            <a:pPr marL="0" indent="0">
              <a:buNone/>
            </a:pPr>
            <a:r>
              <a:rPr lang="en-GB" dirty="0">
                <a:latin typeface="+mj-lt"/>
              </a:rPr>
              <a:t> </a:t>
            </a:r>
          </a:p>
          <a:p>
            <a:pPr>
              <a:buFontTx/>
              <a:buChar char="•"/>
            </a:pPr>
            <a:r>
              <a:rPr lang="en-GB" dirty="0">
                <a:latin typeface="+mj-lt"/>
              </a:rPr>
              <a:t>You are detached, neither affect nor are affected by the subject of your research.</a:t>
            </a:r>
          </a:p>
          <a:p>
            <a:pPr>
              <a:buFontTx/>
              <a:buChar char="•"/>
            </a:pPr>
            <a:endParaRPr lang="en-GB" dirty="0">
              <a:latin typeface="+mj-lt"/>
            </a:endParaRPr>
          </a:p>
          <a:p>
            <a:r>
              <a:rPr lang="en-GB" dirty="0">
                <a:latin typeface="+mj-lt"/>
              </a:rPr>
              <a:t>Emphasise the quantifiable, the observable, and replication (the ability to repeat research) </a:t>
            </a:r>
          </a:p>
          <a:p>
            <a:pPr marL="0" indent="0">
              <a:buNone/>
            </a:pPr>
            <a:endParaRPr lang="en-IE" dirty="0"/>
          </a:p>
        </p:txBody>
      </p:sp>
      <p:sp>
        <p:nvSpPr>
          <p:cNvPr id="2" name="Slide Number Placeholder 1"/>
          <p:cNvSpPr>
            <a:spLocks noGrp="1"/>
          </p:cNvSpPr>
          <p:nvPr>
            <p:ph type="sldNum" sz="quarter" idx="12"/>
          </p:nvPr>
        </p:nvSpPr>
        <p:spPr/>
        <p:txBody>
          <a:bodyPr/>
          <a:lstStyle/>
          <a:p>
            <a:fld id="{707C15D5-4BAC-444F-9F8F-17F3238FE97D}" type="slidenum">
              <a:rPr lang="en-IE" smtClean="0"/>
              <a:pPr/>
              <a:t>36</a:t>
            </a:fld>
            <a:endParaRPr lang="en-IE" dirty="0"/>
          </a:p>
        </p:txBody>
      </p:sp>
    </p:spTree>
    <p:custDataLst>
      <p:tags r:id="rId1"/>
    </p:custDataLst>
    <p:extLst>
      <p:ext uri="{BB962C8B-B14F-4D97-AF65-F5344CB8AC3E}">
        <p14:creationId xmlns:p14="http://schemas.microsoft.com/office/powerpoint/2010/main" val="22995308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err="1"/>
              <a:t>Interpretivism</a:t>
            </a:r>
            <a:endParaRPr lang="en-IE" dirty="0"/>
          </a:p>
        </p:txBody>
      </p:sp>
      <p:sp>
        <p:nvSpPr>
          <p:cNvPr id="3" name="Content Placeholder 2"/>
          <p:cNvSpPr>
            <a:spLocks noGrp="1"/>
          </p:cNvSpPr>
          <p:nvPr>
            <p:ph sz="half" idx="1"/>
          </p:nvPr>
        </p:nvSpPr>
        <p:spPr/>
        <p:txBody>
          <a:bodyPr>
            <a:normAutofit fontScale="62500" lnSpcReduction="20000"/>
          </a:bodyPr>
          <a:lstStyle/>
          <a:p>
            <a:r>
              <a:rPr lang="en-US" sz="2900" dirty="0"/>
              <a:t>All actions occur in a social context</a:t>
            </a:r>
          </a:p>
          <a:p>
            <a:pPr marL="0" indent="0">
              <a:buNone/>
            </a:pPr>
            <a:endParaRPr lang="en-US" sz="2900" dirty="0"/>
          </a:p>
          <a:p>
            <a:pPr lvl="1">
              <a:buFont typeface="Arial" panose="020B0604020202020204" pitchFamily="34" charset="0"/>
              <a:buChar char="•"/>
            </a:pPr>
            <a:r>
              <a:rPr lang="en-US" sz="2300" dirty="0"/>
              <a:t>This context includes language, culture, shared meanings</a:t>
            </a:r>
          </a:p>
          <a:p>
            <a:pPr lvl="1">
              <a:buFont typeface="Arial" panose="020B0604020202020204" pitchFamily="34" charset="0"/>
              <a:buChar char="•"/>
            </a:pPr>
            <a:endParaRPr lang="en-US" sz="2300" dirty="0"/>
          </a:p>
          <a:p>
            <a:pPr lvl="1">
              <a:buFont typeface="Arial" panose="020B0604020202020204" pitchFamily="34" charset="0"/>
              <a:buChar char="•"/>
            </a:pPr>
            <a:r>
              <a:rPr lang="en-US" sz="2300" dirty="0">
                <a:solidFill>
                  <a:srgbClr val="000000"/>
                </a:solidFill>
                <a:cs typeface="Times New Roman" pitchFamily="18" charset="0"/>
              </a:rPr>
              <a:t>Interpretive studies generally attempt to understand phenomena through the meanings that people assign to them and interpretive methods of research in IS are "aimed at producing an understanding of the context of the information system, and the process whereby the </a:t>
            </a:r>
            <a:r>
              <a:rPr lang="en-US" sz="2300" dirty="0">
                <a:cs typeface="Times New Roman" pitchFamily="18" charset="0"/>
              </a:rPr>
              <a:t>information system influences and is influenced by the context" (</a:t>
            </a:r>
            <a:r>
              <a:rPr lang="en-US" sz="2300" dirty="0" err="1">
                <a:cs typeface="Times New Roman" pitchFamily="18" charset="0"/>
              </a:rPr>
              <a:t>Walsham</a:t>
            </a:r>
            <a:r>
              <a:rPr lang="en-US" sz="2300" dirty="0">
                <a:cs typeface="Times New Roman" pitchFamily="18" charset="0"/>
              </a:rPr>
              <a:t> 1993, p. 4-5). </a:t>
            </a:r>
          </a:p>
          <a:p>
            <a:pPr lvl="1">
              <a:buFont typeface="Arial" panose="020B0604020202020204" pitchFamily="34" charset="0"/>
              <a:buChar char="•"/>
            </a:pPr>
            <a:endParaRPr lang="en-US" sz="2300" dirty="0">
              <a:cs typeface="Times New Roman" pitchFamily="18" charset="0"/>
            </a:endParaRPr>
          </a:p>
          <a:p>
            <a:pPr lvl="1">
              <a:buFont typeface="Arial" panose="020B0604020202020204" pitchFamily="34" charset="0"/>
              <a:buChar char="•"/>
            </a:pPr>
            <a:r>
              <a:rPr lang="en-US" sz="2300" dirty="0">
                <a:cs typeface="Times New Roman" pitchFamily="18" charset="0"/>
              </a:rPr>
              <a:t>Interpretive research does not predefine dependent and independent variables, but focuses on the full complexity of human sense-making as the situation emerges (Kaplan and Maxwell, 1994).</a:t>
            </a:r>
            <a:r>
              <a:rPr lang="en-US" sz="2300" dirty="0"/>
              <a:t> </a:t>
            </a:r>
          </a:p>
          <a:p>
            <a:endParaRPr lang="en-IE" dirty="0"/>
          </a:p>
        </p:txBody>
      </p:sp>
      <p:sp>
        <p:nvSpPr>
          <p:cNvPr id="4" name="Content Placeholder 3"/>
          <p:cNvSpPr>
            <a:spLocks noGrp="1"/>
          </p:cNvSpPr>
          <p:nvPr>
            <p:ph sz="half" idx="2"/>
          </p:nvPr>
        </p:nvSpPr>
        <p:spPr/>
        <p:txBody>
          <a:bodyPr>
            <a:normAutofit fontScale="62500" lnSpcReduction="20000"/>
          </a:bodyPr>
          <a:lstStyle/>
          <a:p>
            <a:pPr>
              <a:buFontTx/>
              <a:buChar char="•"/>
            </a:pPr>
            <a:r>
              <a:rPr lang="en-GB" sz="3100" dirty="0">
                <a:latin typeface="Times New Roman" pitchFamily="18" charset="0"/>
              </a:rPr>
              <a:t>that the world is too complex to be reduced to a series of law-like generalisations</a:t>
            </a:r>
            <a:endParaRPr lang="en-GB" sz="3100" b="1" i="1" dirty="0">
              <a:latin typeface="Times New Roman" pitchFamily="18" charset="0"/>
            </a:endParaRPr>
          </a:p>
          <a:p>
            <a:endParaRPr lang="en-GB" sz="3100" b="1" i="1" dirty="0">
              <a:latin typeface="Times New Roman" pitchFamily="18" charset="0"/>
            </a:endParaRPr>
          </a:p>
          <a:p>
            <a:pPr>
              <a:buFontTx/>
              <a:buChar char="•"/>
            </a:pPr>
            <a:r>
              <a:rPr lang="en-GB" sz="3100" dirty="0">
                <a:latin typeface="Times New Roman" pitchFamily="18" charset="0"/>
              </a:rPr>
              <a:t>the uniqueness of people, and circumstances and the constant nature of change</a:t>
            </a:r>
          </a:p>
          <a:p>
            <a:endParaRPr lang="en-GB" sz="3100" dirty="0">
              <a:latin typeface="Times New Roman" pitchFamily="18" charset="0"/>
            </a:endParaRPr>
          </a:p>
          <a:p>
            <a:pPr>
              <a:buFontTx/>
              <a:buChar char="•"/>
            </a:pPr>
            <a:r>
              <a:rPr lang="en-GB" sz="3100" dirty="0">
                <a:latin typeface="Times New Roman" pitchFamily="18" charset="0"/>
              </a:rPr>
              <a:t>details matter - in an attempt to dig into deeper layers of reality.</a:t>
            </a:r>
          </a:p>
          <a:p>
            <a:endParaRPr lang="en-GB" sz="3100" dirty="0">
              <a:latin typeface="Times New Roman" pitchFamily="18" charset="0"/>
            </a:endParaRPr>
          </a:p>
          <a:p>
            <a:pPr>
              <a:buFontTx/>
              <a:buChar char="•"/>
            </a:pPr>
            <a:r>
              <a:rPr lang="en-GB" sz="3100" dirty="0">
                <a:latin typeface="Times New Roman" pitchFamily="18" charset="0"/>
              </a:rPr>
              <a:t> subjective reality matters</a:t>
            </a:r>
          </a:p>
          <a:p>
            <a:endParaRPr lang="en-IE" dirty="0"/>
          </a:p>
        </p:txBody>
      </p:sp>
      <p:sp>
        <p:nvSpPr>
          <p:cNvPr id="6" name="Slide Number Placeholder 5"/>
          <p:cNvSpPr>
            <a:spLocks noGrp="1"/>
          </p:cNvSpPr>
          <p:nvPr>
            <p:ph type="sldNum" sz="quarter" idx="12"/>
          </p:nvPr>
        </p:nvSpPr>
        <p:spPr/>
        <p:txBody>
          <a:bodyPr/>
          <a:lstStyle/>
          <a:p>
            <a:fld id="{707C15D5-4BAC-444F-9F8F-17F3238FE97D}" type="slidenum">
              <a:rPr lang="en-IE" smtClean="0"/>
              <a:pPr/>
              <a:t>37</a:t>
            </a:fld>
            <a:endParaRPr lang="en-IE" dirty="0"/>
          </a:p>
        </p:txBody>
      </p:sp>
    </p:spTree>
    <p:custDataLst>
      <p:tags r:id="rId1"/>
    </p:custDataLst>
    <p:extLst>
      <p:ext uri="{BB962C8B-B14F-4D97-AF65-F5344CB8AC3E}">
        <p14:creationId xmlns:p14="http://schemas.microsoft.com/office/powerpoint/2010/main" val="22112981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Choosing a research approach?</a:t>
            </a:r>
          </a:p>
        </p:txBody>
      </p:sp>
      <p:sp>
        <p:nvSpPr>
          <p:cNvPr id="3" name="Content Placeholder 2"/>
          <p:cNvSpPr>
            <a:spLocks noGrp="1"/>
          </p:cNvSpPr>
          <p:nvPr>
            <p:ph idx="1"/>
          </p:nvPr>
        </p:nvSpPr>
        <p:spPr>
          <a:xfrm>
            <a:off x="457200" y="1600201"/>
            <a:ext cx="8229600" cy="2908919"/>
          </a:xfrm>
        </p:spPr>
        <p:txBody>
          <a:bodyPr>
            <a:normAutofit/>
          </a:bodyPr>
          <a:lstStyle/>
          <a:p>
            <a:r>
              <a:rPr lang="en-GB" sz="2500" b="1" i="1" dirty="0">
                <a:latin typeface="+mj-lt"/>
              </a:rPr>
              <a:t>A deductive approach? </a:t>
            </a:r>
          </a:p>
          <a:p>
            <a:pPr marL="0" indent="0">
              <a:buNone/>
            </a:pPr>
            <a:endParaRPr lang="en-GB" sz="2500" b="1" i="1" dirty="0">
              <a:latin typeface="+mj-lt"/>
            </a:endParaRPr>
          </a:p>
          <a:p>
            <a:r>
              <a:rPr lang="en-GB" sz="2500" dirty="0">
                <a:latin typeface="+mj-lt"/>
              </a:rPr>
              <a:t>You develop a theory and design a strategy to test hypotheses</a:t>
            </a:r>
          </a:p>
          <a:p>
            <a:r>
              <a:rPr lang="en-GB" sz="2500" dirty="0">
                <a:latin typeface="+mj-lt"/>
              </a:rPr>
              <a:t>A close ally to the philosophy of </a:t>
            </a:r>
            <a:r>
              <a:rPr lang="en-GB" sz="2500" dirty="0">
                <a:solidFill>
                  <a:srgbClr val="FF3300"/>
                </a:solidFill>
                <a:latin typeface="+mj-lt"/>
              </a:rPr>
              <a:t>positivism</a:t>
            </a:r>
            <a:r>
              <a:rPr lang="en-GB" sz="2500" dirty="0">
                <a:latin typeface="+mj-lt"/>
              </a:rPr>
              <a:t>. </a:t>
            </a:r>
          </a:p>
          <a:p>
            <a:r>
              <a:rPr lang="en-GB" sz="2500" dirty="0">
                <a:latin typeface="+mj-lt"/>
              </a:rPr>
              <a:t>A scientific approach</a:t>
            </a:r>
          </a:p>
          <a:p>
            <a:endParaRPr lang="en-GB" b="1" i="1" dirty="0">
              <a:latin typeface="+mj-lt"/>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4509120"/>
            <a:ext cx="6827214" cy="1368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38</a:t>
            </a:fld>
            <a:endParaRPr lang="en-IE" dirty="0"/>
          </a:p>
        </p:txBody>
      </p:sp>
    </p:spTree>
    <p:custDataLst>
      <p:tags r:id="rId1"/>
    </p:custDataLst>
    <p:extLst>
      <p:ext uri="{BB962C8B-B14F-4D97-AF65-F5344CB8AC3E}">
        <p14:creationId xmlns:p14="http://schemas.microsoft.com/office/powerpoint/2010/main" val="292931769"/>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Choosing a research approach?</a:t>
            </a:r>
          </a:p>
        </p:txBody>
      </p:sp>
      <p:sp>
        <p:nvSpPr>
          <p:cNvPr id="3" name="Content Placeholder 2"/>
          <p:cNvSpPr>
            <a:spLocks noGrp="1"/>
          </p:cNvSpPr>
          <p:nvPr>
            <p:ph idx="1"/>
          </p:nvPr>
        </p:nvSpPr>
        <p:spPr>
          <a:xfrm>
            <a:off x="457200" y="1600200"/>
            <a:ext cx="7211144" cy="2692895"/>
          </a:xfrm>
        </p:spPr>
        <p:txBody>
          <a:bodyPr>
            <a:normAutofit fontScale="77500" lnSpcReduction="20000"/>
          </a:bodyPr>
          <a:lstStyle/>
          <a:p>
            <a:pPr marL="0" indent="0">
              <a:buNone/>
            </a:pPr>
            <a:endParaRPr lang="en-GB" b="1" i="1" dirty="0">
              <a:latin typeface="+mj-lt"/>
            </a:endParaRPr>
          </a:p>
          <a:p>
            <a:r>
              <a:rPr lang="en-GB" b="1" i="1" dirty="0">
                <a:latin typeface="+mj-lt"/>
              </a:rPr>
              <a:t>An inductive approach? </a:t>
            </a:r>
          </a:p>
          <a:p>
            <a:endParaRPr lang="en-GB" b="1" i="1" dirty="0">
              <a:latin typeface="+mj-lt"/>
            </a:endParaRPr>
          </a:p>
          <a:p>
            <a:r>
              <a:rPr lang="en-GB" dirty="0">
                <a:latin typeface="+mj-lt"/>
              </a:rPr>
              <a:t>You collect data and develop a theory </a:t>
            </a:r>
            <a:r>
              <a:rPr lang="en-GB" u="sng" dirty="0">
                <a:latin typeface="+mj-lt"/>
              </a:rPr>
              <a:t>as a result</a:t>
            </a:r>
            <a:r>
              <a:rPr lang="en-GB" dirty="0">
                <a:latin typeface="+mj-lt"/>
              </a:rPr>
              <a:t> </a:t>
            </a:r>
          </a:p>
          <a:p>
            <a:r>
              <a:rPr lang="en-GB" dirty="0">
                <a:latin typeface="+mj-lt"/>
              </a:rPr>
              <a:t>of your data analysis</a:t>
            </a:r>
          </a:p>
          <a:p>
            <a:r>
              <a:rPr lang="en-GB" dirty="0">
                <a:latin typeface="+mj-lt"/>
              </a:rPr>
              <a:t>A close ally to the philosophy of </a:t>
            </a:r>
            <a:r>
              <a:rPr lang="en-GB" dirty="0" err="1">
                <a:solidFill>
                  <a:srgbClr val="FF3300"/>
                </a:solidFill>
                <a:latin typeface="+mj-lt"/>
              </a:rPr>
              <a:t>interpretivism</a:t>
            </a:r>
            <a:r>
              <a:rPr lang="en-GB" dirty="0">
                <a:latin typeface="+mj-lt"/>
              </a:rPr>
              <a:t>.</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592" y="4365104"/>
            <a:ext cx="6510217"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39</a:t>
            </a:fld>
            <a:endParaRPr lang="en-IE" dirty="0"/>
          </a:p>
        </p:txBody>
      </p:sp>
    </p:spTree>
    <p:custDataLst>
      <p:tags r:id="rId1"/>
    </p:custDataLst>
    <p:extLst>
      <p:ext uri="{BB962C8B-B14F-4D97-AF65-F5344CB8AC3E}">
        <p14:creationId xmlns:p14="http://schemas.microsoft.com/office/powerpoint/2010/main" val="3342984873"/>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pPr marL="514350" indent="-514350" eaLnBrk="0" hangingPunct="0">
              <a:buFont typeface="+mj-lt"/>
              <a:buAutoNum type="arabicPeriod"/>
            </a:pPr>
            <a:r>
              <a:rPr lang="en-GB" sz="2800" dirty="0">
                <a:latin typeface="+mj-lt"/>
              </a:rPr>
              <a:t>Deducing a hypothesis ( a testable proposition between two or more events or concepts) from the theory. (H</a:t>
            </a:r>
            <a:r>
              <a:rPr lang="en-GB" sz="2800" baseline="-25000" dirty="0">
                <a:latin typeface="+mj-lt"/>
              </a:rPr>
              <a:t>1</a:t>
            </a:r>
            <a:r>
              <a:rPr lang="en-GB" sz="2800" dirty="0">
                <a:latin typeface="+mj-lt"/>
              </a:rPr>
              <a:t>,…..H</a:t>
            </a:r>
            <a:r>
              <a:rPr lang="en-GB" sz="2800" baseline="-25000" dirty="0">
                <a:latin typeface="+mj-lt"/>
              </a:rPr>
              <a:t>2</a:t>
            </a:r>
            <a:r>
              <a:rPr lang="en-GB" sz="2800" dirty="0">
                <a:latin typeface="+mj-lt"/>
              </a:rPr>
              <a:t>)</a:t>
            </a:r>
          </a:p>
          <a:p>
            <a:pPr marL="514350" indent="-514350" eaLnBrk="0" hangingPunct="0">
              <a:buFont typeface="+mj-lt"/>
              <a:buAutoNum type="arabicPeriod"/>
            </a:pPr>
            <a:r>
              <a:rPr lang="en-GB" sz="2800" dirty="0">
                <a:latin typeface="+mj-lt"/>
              </a:rPr>
              <a:t>Expressing the hypothesis in operational terms (indicate exactly how the variables are to be measured) Show how the variables relate</a:t>
            </a:r>
          </a:p>
          <a:p>
            <a:pPr marL="514350" indent="-514350" eaLnBrk="0" hangingPunct="0">
              <a:buFont typeface="+mj-lt"/>
              <a:buAutoNum type="arabicPeriod"/>
            </a:pPr>
            <a:r>
              <a:rPr lang="en-GB" sz="2800" dirty="0">
                <a:latin typeface="+mj-lt"/>
              </a:rPr>
              <a:t>Test the operational hypothesis (e.g. experiment)</a:t>
            </a:r>
          </a:p>
          <a:p>
            <a:pPr marL="514350" indent="-514350" eaLnBrk="0" hangingPunct="0">
              <a:buFont typeface="+mj-lt"/>
              <a:buAutoNum type="arabicPeriod"/>
            </a:pPr>
            <a:r>
              <a:rPr lang="en-GB" sz="2800" dirty="0">
                <a:latin typeface="+mj-lt"/>
              </a:rPr>
              <a:t>Examine the specific outcome of the inquiry.</a:t>
            </a:r>
          </a:p>
          <a:p>
            <a:pPr marL="400050" lvl="1" indent="0" eaLnBrk="0" hangingPunct="0">
              <a:buNone/>
            </a:pPr>
            <a:r>
              <a:rPr lang="en-GB" sz="2400" b="1" dirty="0">
                <a:latin typeface="+mj-lt"/>
              </a:rPr>
              <a:t>	</a:t>
            </a:r>
            <a:r>
              <a:rPr lang="en-GB" sz="2300" dirty="0">
                <a:latin typeface="+mj-lt"/>
              </a:rPr>
              <a:t>a / Predicted outcome (from hypothesis) supports the theory</a:t>
            </a:r>
          </a:p>
          <a:p>
            <a:pPr marL="400050" lvl="1" indent="0" eaLnBrk="0" hangingPunct="0">
              <a:buNone/>
            </a:pPr>
            <a:r>
              <a:rPr lang="en-GB" sz="2300" dirty="0">
                <a:latin typeface="+mj-lt"/>
              </a:rPr>
              <a:t>	b / Contrary outcome (to hypothesis) contradicts the theory, </a:t>
            </a:r>
          </a:p>
          <a:p>
            <a:pPr marL="400050" lvl="1" indent="0" eaLnBrk="0" hangingPunct="0">
              <a:buNone/>
            </a:pPr>
            <a:r>
              <a:rPr lang="en-GB" sz="2300" i="1" dirty="0">
                <a:latin typeface="+mj-lt"/>
              </a:rPr>
              <a:t>	or</a:t>
            </a:r>
            <a:endParaRPr lang="en-GB" sz="2300" dirty="0">
              <a:latin typeface="+mj-lt"/>
            </a:endParaRPr>
          </a:p>
          <a:p>
            <a:pPr marL="0" indent="0" eaLnBrk="0" hangingPunct="0">
              <a:buNone/>
            </a:pPr>
            <a:r>
              <a:rPr lang="en-GB" sz="2300" dirty="0">
                <a:latin typeface="+mj-lt"/>
              </a:rPr>
              <a:t>	      fails to support the theory,</a:t>
            </a:r>
          </a:p>
          <a:p>
            <a:pPr marL="0" indent="0" eaLnBrk="0" hangingPunct="0">
              <a:buNone/>
            </a:pPr>
            <a:r>
              <a:rPr lang="en-GB" sz="2300" i="1" dirty="0">
                <a:latin typeface="+mj-lt"/>
              </a:rPr>
              <a:t>	or</a:t>
            </a:r>
            <a:endParaRPr lang="en-GB" sz="2300" dirty="0">
              <a:latin typeface="+mj-lt"/>
            </a:endParaRPr>
          </a:p>
          <a:p>
            <a:pPr marL="0" indent="0" eaLnBrk="0" hangingPunct="0">
              <a:buNone/>
            </a:pPr>
            <a:r>
              <a:rPr lang="en-GB" sz="2300" dirty="0">
                <a:latin typeface="+mj-lt"/>
              </a:rPr>
              <a:t>		may be explained by poor research design.</a:t>
            </a:r>
          </a:p>
          <a:p>
            <a:pPr marL="514350" indent="-514350" eaLnBrk="0" hangingPunct="0">
              <a:buAutoNum type="arabicPeriod" startAt="5"/>
            </a:pPr>
            <a:r>
              <a:rPr lang="en-GB" sz="2800" dirty="0">
                <a:latin typeface="+mj-lt"/>
              </a:rPr>
              <a:t>If necessary, modifying the theory in the light of its findings.</a:t>
            </a:r>
          </a:p>
          <a:p>
            <a:pPr marL="800100" lvl="2" indent="0" eaLnBrk="0" hangingPunct="0">
              <a:buNone/>
            </a:pPr>
            <a:r>
              <a:rPr lang="en-GB" sz="2100" dirty="0">
                <a:latin typeface="+mj-lt"/>
              </a:rPr>
              <a:t>Verify the revised theory by going back to stage 1/ and repeat the cycle.</a:t>
            </a:r>
          </a:p>
          <a:p>
            <a:pPr marL="514350" indent="-514350" eaLnBrk="0" hangingPunct="0">
              <a:buFont typeface="+mj-lt"/>
              <a:buAutoNum type="arabicPeriod"/>
            </a:pPr>
            <a:endParaRPr lang="en-GB" sz="2800" dirty="0">
              <a:latin typeface="+mj-lt"/>
            </a:endParaRPr>
          </a:p>
          <a:p>
            <a:endParaRPr lang="en-IE" dirty="0"/>
          </a:p>
        </p:txBody>
      </p:sp>
      <p:sp>
        <p:nvSpPr>
          <p:cNvPr id="5" name="Title 4"/>
          <p:cNvSpPr>
            <a:spLocks noGrp="1"/>
          </p:cNvSpPr>
          <p:nvPr>
            <p:ph type="title"/>
          </p:nvPr>
        </p:nvSpPr>
        <p:spPr/>
        <p:txBody>
          <a:bodyPr>
            <a:normAutofit fontScale="90000"/>
          </a:bodyPr>
          <a:lstStyle/>
          <a:p>
            <a:r>
              <a:rPr lang="en-IE" dirty="0"/>
              <a:t>Steps in the logic of a hypo</a:t>
            </a:r>
            <a:r>
              <a:rPr lang="en-GB" dirty="0" err="1"/>
              <a:t>thetico</a:t>
            </a:r>
            <a:r>
              <a:rPr lang="en-GB" dirty="0"/>
              <a:t>-deductive method</a:t>
            </a:r>
            <a:endParaRPr lang="en-IE" dirty="0"/>
          </a:p>
        </p:txBody>
      </p:sp>
      <p:sp>
        <p:nvSpPr>
          <p:cNvPr id="2" name="Slide Number Placeholder 1"/>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40</a:t>
            </a:fld>
            <a:endParaRPr lang="en-IE" dirty="0"/>
          </a:p>
        </p:txBody>
      </p:sp>
      <p:sp>
        <p:nvSpPr>
          <p:cNvPr id="6" name="TextBox 5"/>
          <p:cNvSpPr txBox="1"/>
          <p:nvPr/>
        </p:nvSpPr>
        <p:spPr>
          <a:xfrm>
            <a:off x="395659" y="6169580"/>
            <a:ext cx="2461841" cy="369332"/>
          </a:xfrm>
          <a:prstGeom prst="rect">
            <a:avLst/>
          </a:prstGeom>
          <a:noFill/>
        </p:spPr>
        <p:txBody>
          <a:bodyPr wrap="square" rtlCol="0">
            <a:spAutoFit/>
          </a:bodyPr>
          <a:lstStyle/>
          <a:p>
            <a:r>
              <a:rPr lang="en-IE" dirty="0">
                <a:solidFill>
                  <a:srgbClr val="FF0000"/>
                </a:solidFill>
              </a:rPr>
              <a:t>Example – CIO Dilemma</a:t>
            </a:r>
          </a:p>
        </p:txBody>
      </p:sp>
    </p:spTree>
    <p:custDataLst>
      <p:tags r:id="rId1"/>
    </p:custDataLst>
    <p:extLst>
      <p:ext uri="{BB962C8B-B14F-4D97-AF65-F5344CB8AC3E}">
        <p14:creationId xmlns:p14="http://schemas.microsoft.com/office/powerpoint/2010/main" val="3302323497"/>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Deduction: testing theory</a:t>
            </a:r>
            <a:endParaRPr lang="en-IE" dirty="0"/>
          </a:p>
        </p:txBody>
      </p:sp>
      <p:sp>
        <p:nvSpPr>
          <p:cNvPr id="5" name="Rectangle 7"/>
          <p:cNvSpPr>
            <a:spLocks noChangeArrowheads="1"/>
          </p:cNvSpPr>
          <p:nvPr/>
        </p:nvSpPr>
        <p:spPr bwMode="auto">
          <a:xfrm>
            <a:off x="457200" y="3587452"/>
            <a:ext cx="2206625" cy="682625"/>
          </a:xfrm>
          <a:prstGeom prst="rect">
            <a:avLst/>
          </a:prstGeom>
          <a:solidFill>
            <a:schemeClr val="bg1"/>
          </a:solidFill>
          <a:ln w="12700">
            <a:solidFill>
              <a:schemeClr val="tx1"/>
            </a:solidFill>
            <a:miter lim="800000"/>
            <a:headEnd/>
            <a:tailEnd/>
          </a:ln>
          <a:effectLst>
            <a:outerShdw dist="107763" dir="2700000" algn="ctr" rotWithShape="0">
              <a:schemeClr val="bg2"/>
            </a:outerShdw>
          </a:effectLst>
        </p:spPr>
        <p:txBody>
          <a:bodyPr wrap="none" lIns="90488" tIns="44450" rIns="90488" bIns="44450" anchor="ctr"/>
          <a:lstStyle/>
          <a:p>
            <a:pPr algn="ctr" eaLnBrk="0" hangingPunct="0">
              <a:defRPr/>
            </a:pPr>
            <a:r>
              <a:rPr lang="en-GB" dirty="0">
                <a:latin typeface="Times New Roman" pitchFamily="18" charset="0"/>
              </a:rPr>
              <a:t>If theory is true</a:t>
            </a:r>
          </a:p>
        </p:txBody>
      </p:sp>
      <p:sp>
        <p:nvSpPr>
          <p:cNvPr id="6" name="Rectangle 8"/>
          <p:cNvSpPr>
            <a:spLocks noChangeArrowheads="1"/>
          </p:cNvSpPr>
          <p:nvPr/>
        </p:nvSpPr>
        <p:spPr bwMode="auto">
          <a:xfrm>
            <a:off x="3201988" y="3589040"/>
            <a:ext cx="2206625" cy="682625"/>
          </a:xfrm>
          <a:prstGeom prst="rect">
            <a:avLst/>
          </a:prstGeom>
          <a:solidFill>
            <a:schemeClr val="bg1"/>
          </a:solidFill>
          <a:ln w="12700">
            <a:solidFill>
              <a:schemeClr val="tx1"/>
            </a:solidFill>
            <a:miter lim="800000"/>
            <a:headEnd/>
            <a:tailEnd/>
          </a:ln>
          <a:effectLst>
            <a:outerShdw dist="107763" dir="2700000" algn="ctr" rotWithShape="0">
              <a:schemeClr val="bg2"/>
            </a:outerShdw>
          </a:effectLst>
        </p:spPr>
        <p:txBody>
          <a:bodyPr wrap="none" lIns="90488" tIns="44450" rIns="90488" bIns="44450" anchor="ctr"/>
          <a:lstStyle/>
          <a:p>
            <a:pPr algn="ctr" eaLnBrk="0" hangingPunct="0">
              <a:defRPr/>
            </a:pPr>
            <a:r>
              <a:rPr lang="en-GB">
                <a:latin typeface="Times New Roman" pitchFamily="18" charset="0"/>
              </a:rPr>
              <a:t>X will occur</a:t>
            </a:r>
          </a:p>
        </p:txBody>
      </p:sp>
      <p:sp>
        <p:nvSpPr>
          <p:cNvPr id="7" name="Rectangle 9"/>
          <p:cNvSpPr>
            <a:spLocks noChangeArrowheads="1"/>
          </p:cNvSpPr>
          <p:nvPr/>
        </p:nvSpPr>
        <p:spPr bwMode="auto">
          <a:xfrm>
            <a:off x="5868988" y="1988840"/>
            <a:ext cx="2435225" cy="987425"/>
          </a:xfrm>
          <a:prstGeom prst="rect">
            <a:avLst/>
          </a:prstGeom>
          <a:solidFill>
            <a:schemeClr val="bg1"/>
          </a:solidFill>
          <a:ln w="12700">
            <a:solidFill>
              <a:schemeClr val="tx1"/>
            </a:solidFill>
            <a:miter lim="800000"/>
            <a:headEnd/>
            <a:tailEnd/>
          </a:ln>
          <a:effectLst>
            <a:outerShdw dist="107763" dir="2700000" algn="ctr" rotWithShape="0">
              <a:schemeClr val="bg2"/>
            </a:outerShdw>
          </a:effectLst>
        </p:spPr>
        <p:txBody>
          <a:bodyPr wrap="none" lIns="90488" tIns="44450" rIns="90488" bIns="44450" anchor="ctr"/>
          <a:lstStyle/>
          <a:p>
            <a:pPr algn="ctr" eaLnBrk="0" hangingPunct="0">
              <a:defRPr/>
            </a:pPr>
            <a:r>
              <a:rPr lang="en-GB">
                <a:latin typeface="Times New Roman" pitchFamily="18" charset="0"/>
              </a:rPr>
              <a:t>X does occur -</a:t>
            </a:r>
          </a:p>
          <a:p>
            <a:pPr algn="ctr" eaLnBrk="0" hangingPunct="0">
              <a:defRPr/>
            </a:pPr>
            <a:r>
              <a:rPr lang="en-GB">
                <a:latin typeface="Times New Roman" pitchFamily="18" charset="0"/>
              </a:rPr>
              <a:t> theory supported</a:t>
            </a:r>
          </a:p>
        </p:txBody>
      </p:sp>
      <p:sp>
        <p:nvSpPr>
          <p:cNvPr id="8" name="Rectangle 10"/>
          <p:cNvSpPr>
            <a:spLocks noChangeArrowheads="1"/>
          </p:cNvSpPr>
          <p:nvPr/>
        </p:nvSpPr>
        <p:spPr bwMode="auto">
          <a:xfrm>
            <a:off x="5945188" y="5113040"/>
            <a:ext cx="2511425" cy="911225"/>
          </a:xfrm>
          <a:prstGeom prst="rect">
            <a:avLst/>
          </a:prstGeom>
          <a:solidFill>
            <a:schemeClr val="bg1"/>
          </a:solidFill>
          <a:ln w="12700">
            <a:solidFill>
              <a:schemeClr val="tx1"/>
            </a:solidFill>
            <a:miter lim="800000"/>
            <a:headEnd/>
            <a:tailEnd/>
          </a:ln>
          <a:effectLst>
            <a:outerShdw dist="107763" dir="2700000" algn="ctr" rotWithShape="0">
              <a:schemeClr val="bg2"/>
            </a:outerShdw>
          </a:effectLst>
        </p:spPr>
        <p:txBody>
          <a:bodyPr wrap="none" lIns="90488" tIns="44450" rIns="90488" bIns="44450" anchor="ctr"/>
          <a:lstStyle/>
          <a:p>
            <a:pPr algn="ctr" eaLnBrk="0" hangingPunct="0">
              <a:defRPr/>
            </a:pPr>
            <a:r>
              <a:rPr lang="en-GB" dirty="0">
                <a:latin typeface="Times New Roman" pitchFamily="18" charset="0"/>
              </a:rPr>
              <a:t>X does not occur -</a:t>
            </a:r>
          </a:p>
          <a:p>
            <a:pPr algn="ctr" eaLnBrk="0" hangingPunct="0">
              <a:defRPr/>
            </a:pPr>
            <a:r>
              <a:rPr lang="en-GB" dirty="0">
                <a:latin typeface="Times New Roman" pitchFamily="18" charset="0"/>
              </a:rPr>
              <a:t>theory challenged</a:t>
            </a:r>
          </a:p>
        </p:txBody>
      </p:sp>
      <p:sp>
        <p:nvSpPr>
          <p:cNvPr id="9" name="Rectangle 11"/>
          <p:cNvSpPr>
            <a:spLocks noChangeArrowheads="1"/>
          </p:cNvSpPr>
          <p:nvPr/>
        </p:nvSpPr>
        <p:spPr bwMode="auto">
          <a:xfrm>
            <a:off x="6019800" y="3587452"/>
            <a:ext cx="2206625" cy="682625"/>
          </a:xfrm>
          <a:prstGeom prst="rect">
            <a:avLst/>
          </a:prstGeom>
          <a:solidFill>
            <a:schemeClr val="bg1"/>
          </a:solidFill>
          <a:ln w="12700">
            <a:solidFill>
              <a:schemeClr val="tx1"/>
            </a:solidFill>
            <a:miter lim="800000"/>
            <a:headEnd/>
            <a:tailEnd/>
          </a:ln>
          <a:effectLst>
            <a:outerShdw dist="107763" dir="2700000" algn="ctr" rotWithShape="0">
              <a:schemeClr val="bg2"/>
            </a:outerShdw>
          </a:effectLst>
        </p:spPr>
        <p:txBody>
          <a:bodyPr wrap="none" lIns="90488" tIns="44450" rIns="90488" bIns="44450" anchor="ctr"/>
          <a:lstStyle/>
          <a:p>
            <a:pPr algn="ctr" eaLnBrk="0" hangingPunct="0">
              <a:defRPr/>
            </a:pPr>
            <a:r>
              <a:rPr lang="en-GB">
                <a:latin typeface="Times New Roman" pitchFamily="18" charset="0"/>
              </a:rPr>
              <a:t>Test X</a:t>
            </a:r>
          </a:p>
        </p:txBody>
      </p:sp>
      <p:sp>
        <p:nvSpPr>
          <p:cNvPr id="10" name="Line 12"/>
          <p:cNvSpPr>
            <a:spLocks noChangeShapeType="1"/>
          </p:cNvSpPr>
          <p:nvPr/>
        </p:nvSpPr>
        <p:spPr bwMode="auto">
          <a:xfrm flipV="1">
            <a:off x="6934200" y="3011190"/>
            <a:ext cx="0" cy="576262"/>
          </a:xfrm>
          <a:prstGeom prst="line">
            <a:avLst/>
          </a:prstGeom>
          <a:noFill/>
          <a:ln w="25400">
            <a:solidFill>
              <a:schemeClr val="tx1"/>
            </a:solidFill>
            <a:round/>
            <a:headEnd/>
            <a:tailEnd type="triangle" w="med" len="med"/>
          </a:ln>
        </p:spPr>
        <p:txBody>
          <a:bodyPr wrap="none" anchor="ctr"/>
          <a:lstStyle/>
          <a:p>
            <a:endParaRPr lang="en-IE"/>
          </a:p>
        </p:txBody>
      </p:sp>
      <p:sp>
        <p:nvSpPr>
          <p:cNvPr id="11" name="Line 13"/>
          <p:cNvSpPr>
            <a:spLocks noChangeShapeType="1"/>
          </p:cNvSpPr>
          <p:nvPr/>
        </p:nvSpPr>
        <p:spPr bwMode="auto">
          <a:xfrm>
            <a:off x="5629275" y="3968452"/>
            <a:ext cx="263525" cy="0"/>
          </a:xfrm>
          <a:prstGeom prst="line">
            <a:avLst/>
          </a:prstGeom>
          <a:noFill/>
          <a:ln w="25400">
            <a:solidFill>
              <a:schemeClr val="tx1"/>
            </a:solidFill>
            <a:round/>
            <a:headEnd/>
            <a:tailEnd type="triangle" w="med" len="med"/>
          </a:ln>
        </p:spPr>
        <p:txBody>
          <a:bodyPr wrap="none" anchor="ctr"/>
          <a:lstStyle/>
          <a:p>
            <a:endParaRPr lang="en-IE"/>
          </a:p>
        </p:txBody>
      </p:sp>
      <p:sp>
        <p:nvSpPr>
          <p:cNvPr id="12" name="Line 14"/>
          <p:cNvSpPr>
            <a:spLocks noChangeShapeType="1"/>
          </p:cNvSpPr>
          <p:nvPr/>
        </p:nvSpPr>
        <p:spPr bwMode="auto">
          <a:xfrm>
            <a:off x="6934200" y="4349452"/>
            <a:ext cx="0" cy="762000"/>
          </a:xfrm>
          <a:prstGeom prst="line">
            <a:avLst/>
          </a:prstGeom>
          <a:noFill/>
          <a:ln w="25400">
            <a:solidFill>
              <a:schemeClr val="tx1"/>
            </a:solidFill>
            <a:round/>
            <a:headEnd/>
            <a:tailEnd type="triangle" w="med" len="med"/>
          </a:ln>
        </p:spPr>
        <p:txBody>
          <a:bodyPr wrap="none" anchor="ctr"/>
          <a:lstStyle/>
          <a:p>
            <a:endParaRPr lang="en-IE"/>
          </a:p>
        </p:txBody>
      </p:sp>
      <p:sp>
        <p:nvSpPr>
          <p:cNvPr id="13" name="Line 15"/>
          <p:cNvSpPr>
            <a:spLocks noChangeShapeType="1"/>
          </p:cNvSpPr>
          <p:nvPr/>
        </p:nvSpPr>
        <p:spPr bwMode="auto">
          <a:xfrm>
            <a:off x="2809875" y="3968452"/>
            <a:ext cx="263525" cy="0"/>
          </a:xfrm>
          <a:prstGeom prst="line">
            <a:avLst/>
          </a:prstGeom>
          <a:noFill/>
          <a:ln w="25400">
            <a:solidFill>
              <a:schemeClr val="tx1"/>
            </a:solidFill>
            <a:round/>
            <a:headEnd/>
            <a:tailEnd type="triangle" w="med" len="med"/>
          </a:ln>
        </p:spPr>
        <p:txBody>
          <a:bodyPr wrap="none" anchor="ctr"/>
          <a:lstStyle/>
          <a:p>
            <a:endParaRPr lang="en-IE"/>
          </a:p>
        </p:txBody>
      </p:sp>
      <p:sp>
        <p:nvSpPr>
          <p:cNvPr id="15" name="Rectangle 14"/>
          <p:cNvSpPr/>
          <p:nvPr/>
        </p:nvSpPr>
        <p:spPr>
          <a:xfrm>
            <a:off x="523875" y="5036416"/>
            <a:ext cx="4572000" cy="923330"/>
          </a:xfrm>
          <a:prstGeom prst="rect">
            <a:avLst/>
          </a:prstGeom>
        </p:spPr>
        <p:txBody>
          <a:bodyPr>
            <a:spAutoFit/>
          </a:bodyPr>
          <a:lstStyle/>
          <a:p>
            <a:r>
              <a:rPr lang="en-GB" b="1" i="1" dirty="0"/>
              <a:t>A hypothesis states that there is a relationship between two concepts and specifies the direction of that relationship.</a:t>
            </a:r>
            <a:endParaRPr lang="en-IE" dirty="0"/>
          </a:p>
        </p:txBody>
      </p:sp>
      <p:sp>
        <p:nvSpPr>
          <p:cNvPr id="16" name="Rectangle 15"/>
          <p:cNvSpPr/>
          <p:nvPr/>
        </p:nvSpPr>
        <p:spPr>
          <a:xfrm>
            <a:off x="484909" y="1363395"/>
            <a:ext cx="4572000" cy="2031325"/>
          </a:xfrm>
          <a:prstGeom prst="rect">
            <a:avLst/>
          </a:prstGeom>
        </p:spPr>
        <p:txBody>
          <a:bodyPr>
            <a:spAutoFit/>
          </a:bodyPr>
          <a:lstStyle/>
          <a:p>
            <a:pPr defTabSz="762000" eaLnBrk="0" hangingPunct="0"/>
            <a:r>
              <a:rPr lang="en-GB" dirty="0">
                <a:latin typeface="Times New Roman" pitchFamily="18" charset="0"/>
              </a:rPr>
              <a:t>The elements in the boxes are called </a:t>
            </a:r>
            <a:r>
              <a:rPr lang="en-GB" b="1" dirty="0">
                <a:latin typeface="Times New Roman" pitchFamily="18" charset="0"/>
              </a:rPr>
              <a:t>concepts.</a:t>
            </a:r>
          </a:p>
          <a:p>
            <a:pPr defTabSz="762000" eaLnBrk="0" hangingPunct="0"/>
            <a:endParaRPr lang="en-GB" dirty="0">
              <a:latin typeface="Times New Roman" pitchFamily="18" charset="0"/>
            </a:endParaRPr>
          </a:p>
          <a:p>
            <a:pPr defTabSz="762000" eaLnBrk="0" hangingPunct="0"/>
            <a:r>
              <a:rPr lang="en-GB" dirty="0">
                <a:latin typeface="Times New Roman" pitchFamily="18" charset="0"/>
              </a:rPr>
              <a:t>The lines between the boxes are called </a:t>
            </a:r>
            <a:r>
              <a:rPr lang="en-GB" b="1" dirty="0">
                <a:latin typeface="Times New Roman" pitchFamily="18" charset="0"/>
              </a:rPr>
              <a:t>relationships.</a:t>
            </a:r>
          </a:p>
          <a:p>
            <a:pPr defTabSz="762000" eaLnBrk="0" hangingPunct="0"/>
            <a:endParaRPr lang="en-GB" dirty="0">
              <a:latin typeface="Times New Roman" pitchFamily="18" charset="0"/>
            </a:endParaRPr>
          </a:p>
          <a:p>
            <a:pPr defTabSz="762000" eaLnBrk="0" hangingPunct="0"/>
            <a:r>
              <a:rPr lang="en-GB" b="1" dirty="0">
                <a:latin typeface="Times New Roman" pitchFamily="18" charset="0"/>
              </a:rPr>
              <a:t>Theories</a:t>
            </a:r>
            <a:r>
              <a:rPr lang="en-GB" dirty="0">
                <a:latin typeface="Times New Roman" pitchFamily="18" charset="0"/>
              </a:rPr>
              <a:t> are composed of concepts linked by</a:t>
            </a:r>
          </a:p>
          <a:p>
            <a:pPr defTabSz="762000" eaLnBrk="0" hangingPunct="0"/>
            <a:r>
              <a:rPr lang="en-GB" dirty="0">
                <a:latin typeface="Times New Roman" pitchFamily="18" charset="0"/>
              </a:rPr>
              <a:t> relationships.</a:t>
            </a:r>
          </a:p>
        </p:txBody>
      </p: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41</a:t>
            </a:fld>
            <a:endParaRPr lang="en-IE" dirty="0"/>
          </a:p>
        </p:txBody>
      </p:sp>
    </p:spTree>
    <p:custDataLst>
      <p:tags r:id="rId1"/>
    </p:custDataLst>
    <p:extLst>
      <p:ext uri="{BB962C8B-B14F-4D97-AF65-F5344CB8AC3E}">
        <p14:creationId xmlns:p14="http://schemas.microsoft.com/office/powerpoint/2010/main" val="1639878691"/>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Knowing your approach</a:t>
            </a:r>
          </a:p>
        </p:txBody>
      </p:sp>
      <p:sp>
        <p:nvSpPr>
          <p:cNvPr id="5" name="Rectangle 4"/>
          <p:cNvSpPr/>
          <p:nvPr/>
        </p:nvSpPr>
        <p:spPr>
          <a:xfrm>
            <a:off x="179512" y="1216784"/>
            <a:ext cx="4572000" cy="3416320"/>
          </a:xfrm>
          <a:prstGeom prst="rect">
            <a:avLst/>
          </a:prstGeom>
        </p:spPr>
        <p:txBody>
          <a:bodyPr>
            <a:spAutoFit/>
          </a:bodyPr>
          <a:lstStyle/>
          <a:p>
            <a:r>
              <a:rPr lang="en-GB" sz="2400" b="1" i="1" dirty="0">
                <a:latin typeface="+mj-lt"/>
              </a:rPr>
              <a:t>has implications for your strategies…</a:t>
            </a:r>
          </a:p>
          <a:p>
            <a:endParaRPr lang="en-GB" sz="2400" b="1" i="1" dirty="0">
              <a:latin typeface="+mj-lt"/>
            </a:endParaRPr>
          </a:p>
          <a:p>
            <a:pPr>
              <a:buClr>
                <a:srgbClr val="FF3300"/>
              </a:buClr>
              <a:buFontTx/>
              <a:buChar char="•"/>
            </a:pPr>
            <a:r>
              <a:rPr lang="en-GB" sz="2400" dirty="0">
                <a:latin typeface="+mj-lt"/>
              </a:rPr>
              <a:t> What kind of evidence is acceptable/ appropriate.</a:t>
            </a:r>
          </a:p>
          <a:p>
            <a:pPr>
              <a:buClr>
                <a:srgbClr val="FF3300"/>
              </a:buClr>
              <a:buFontTx/>
              <a:buChar char="•"/>
            </a:pPr>
            <a:endParaRPr lang="en-GB" sz="2400" dirty="0">
              <a:latin typeface="+mj-lt"/>
            </a:endParaRPr>
          </a:p>
          <a:p>
            <a:pPr>
              <a:buClr>
                <a:srgbClr val="FF3300"/>
              </a:buClr>
              <a:buFontTx/>
              <a:buChar char="•"/>
            </a:pPr>
            <a:r>
              <a:rPr lang="en-GB" sz="2400" dirty="0">
                <a:latin typeface="+mj-lt"/>
              </a:rPr>
              <a:t> How such evidence is collected.</a:t>
            </a:r>
          </a:p>
          <a:p>
            <a:pPr>
              <a:buClr>
                <a:srgbClr val="FF3300"/>
              </a:buClr>
              <a:buFontTx/>
              <a:buChar char="•"/>
            </a:pPr>
            <a:endParaRPr lang="en-GB" sz="2400" dirty="0">
              <a:latin typeface="+mj-lt"/>
            </a:endParaRPr>
          </a:p>
          <a:p>
            <a:pPr>
              <a:buClr>
                <a:srgbClr val="FF3300"/>
              </a:buClr>
              <a:buFontTx/>
              <a:buChar char="•"/>
            </a:pPr>
            <a:r>
              <a:rPr lang="en-GB" sz="2400" dirty="0">
                <a:latin typeface="+mj-lt"/>
              </a:rPr>
              <a:t> How the evidence is interpreted.</a:t>
            </a:r>
          </a:p>
        </p:txBody>
      </p:sp>
      <p:sp>
        <p:nvSpPr>
          <p:cNvPr id="6" name="Rectangle 5"/>
          <p:cNvSpPr/>
          <p:nvPr/>
        </p:nvSpPr>
        <p:spPr>
          <a:xfrm>
            <a:off x="4565460" y="2924944"/>
            <a:ext cx="4471036" cy="2862322"/>
          </a:xfrm>
          <a:prstGeom prst="rect">
            <a:avLst/>
          </a:prstGeom>
          <a:ln w="3175">
            <a:solidFill>
              <a:schemeClr val="tx1"/>
            </a:solidFill>
          </a:ln>
        </p:spPr>
        <p:txBody>
          <a:bodyPr wrap="square">
            <a:spAutoFit/>
          </a:bodyPr>
          <a:lstStyle/>
          <a:p>
            <a:pPr>
              <a:buClr>
                <a:srgbClr val="FF3300"/>
              </a:buClr>
            </a:pPr>
            <a:r>
              <a:rPr lang="en-GB" b="1" i="1" dirty="0">
                <a:latin typeface="+mj-lt"/>
              </a:rPr>
              <a:t>You need to…. </a:t>
            </a:r>
          </a:p>
          <a:p>
            <a:pPr>
              <a:buClr>
                <a:srgbClr val="FF3300"/>
              </a:buClr>
            </a:pPr>
            <a:endParaRPr lang="en-GB" dirty="0">
              <a:latin typeface="+mj-lt"/>
            </a:endParaRPr>
          </a:p>
          <a:p>
            <a:pPr>
              <a:buClr>
                <a:srgbClr val="FF3300"/>
              </a:buClr>
              <a:buFontTx/>
              <a:buChar char="•"/>
            </a:pPr>
            <a:r>
              <a:rPr lang="en-GB" dirty="0">
                <a:latin typeface="+mj-lt"/>
              </a:rPr>
              <a:t> Sort out which approaches are NOT appropriate and say why.</a:t>
            </a:r>
          </a:p>
          <a:p>
            <a:pPr>
              <a:buClr>
                <a:srgbClr val="FF3300"/>
              </a:buClr>
            </a:pPr>
            <a:endParaRPr lang="en-GB" dirty="0">
              <a:latin typeface="+mj-lt"/>
            </a:endParaRPr>
          </a:p>
          <a:p>
            <a:pPr>
              <a:buClr>
                <a:srgbClr val="FF3300"/>
              </a:buClr>
              <a:buFontTx/>
              <a:buChar char="•"/>
            </a:pPr>
            <a:r>
              <a:rPr lang="en-GB" dirty="0">
                <a:latin typeface="+mj-lt"/>
              </a:rPr>
              <a:t> Practical issues matter – you may have limited access to certain types of data, or</a:t>
            </a:r>
          </a:p>
          <a:p>
            <a:pPr>
              <a:buClr>
                <a:srgbClr val="FF3300"/>
              </a:buClr>
            </a:pPr>
            <a:r>
              <a:rPr lang="en-GB" dirty="0">
                <a:latin typeface="+mj-lt"/>
              </a:rPr>
              <a:t> insufficient knowledge of the topic.</a:t>
            </a:r>
          </a:p>
          <a:p>
            <a:pPr>
              <a:buClr>
                <a:srgbClr val="FF3300"/>
              </a:buClr>
            </a:pPr>
            <a:endParaRPr lang="en-GB" dirty="0">
              <a:latin typeface="+mj-lt"/>
            </a:endParaRPr>
          </a:p>
          <a:p>
            <a:pPr>
              <a:buClr>
                <a:srgbClr val="FF3300"/>
              </a:buClr>
            </a:pPr>
            <a:r>
              <a:rPr lang="en-GB" dirty="0">
                <a:latin typeface="+mj-lt"/>
              </a:rPr>
              <a:t>This will constrain your options.</a:t>
            </a:r>
          </a:p>
        </p:txBody>
      </p: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42</a:t>
            </a:fld>
            <a:endParaRPr lang="en-IE" dirty="0"/>
          </a:p>
        </p:txBody>
      </p:sp>
    </p:spTree>
    <p:custDataLst>
      <p:tags r:id="rId1"/>
    </p:custDataLst>
    <p:extLst>
      <p:ext uri="{BB962C8B-B14F-4D97-AF65-F5344CB8AC3E}">
        <p14:creationId xmlns:p14="http://schemas.microsoft.com/office/powerpoint/2010/main" val="2313204999"/>
      </p:ext>
    </p:extLst>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Combining Approaches</a:t>
            </a:r>
          </a:p>
        </p:txBody>
      </p:sp>
      <p:sp>
        <p:nvSpPr>
          <p:cNvPr id="5" name="Rectangle 4"/>
          <p:cNvSpPr/>
          <p:nvPr/>
        </p:nvSpPr>
        <p:spPr>
          <a:xfrm>
            <a:off x="467544" y="1556792"/>
            <a:ext cx="4572000" cy="3416320"/>
          </a:xfrm>
          <a:prstGeom prst="rect">
            <a:avLst/>
          </a:prstGeom>
        </p:spPr>
        <p:txBody>
          <a:bodyPr>
            <a:spAutoFit/>
          </a:bodyPr>
          <a:lstStyle/>
          <a:p>
            <a:r>
              <a:rPr lang="en-GB" b="1" i="1" dirty="0">
                <a:latin typeface="+mj-lt"/>
              </a:rPr>
              <a:t>It may be advantageous to combine methods.</a:t>
            </a:r>
          </a:p>
          <a:p>
            <a:endParaRPr lang="en-GB" b="1" i="1" dirty="0">
              <a:latin typeface="+mj-lt"/>
            </a:endParaRPr>
          </a:p>
          <a:p>
            <a:r>
              <a:rPr lang="en-GB" dirty="0">
                <a:latin typeface="+mj-lt"/>
              </a:rPr>
              <a:t>If there is a wealth of material from which</a:t>
            </a:r>
          </a:p>
          <a:p>
            <a:r>
              <a:rPr lang="en-GB" dirty="0">
                <a:latin typeface="+mj-lt"/>
              </a:rPr>
              <a:t>it is easy to define a hypothesis the choice is the</a:t>
            </a:r>
          </a:p>
          <a:p>
            <a:r>
              <a:rPr lang="en-GB" b="1" dirty="0">
                <a:latin typeface="+mj-lt"/>
              </a:rPr>
              <a:t>deductive</a:t>
            </a:r>
            <a:r>
              <a:rPr lang="en-GB" dirty="0">
                <a:latin typeface="+mj-lt"/>
              </a:rPr>
              <a:t> approach.</a:t>
            </a:r>
          </a:p>
          <a:p>
            <a:endParaRPr lang="en-GB" dirty="0">
              <a:latin typeface="+mj-lt"/>
            </a:endParaRPr>
          </a:p>
          <a:p>
            <a:r>
              <a:rPr lang="en-GB" dirty="0">
                <a:latin typeface="+mj-lt"/>
              </a:rPr>
              <a:t>If the field is new and you need to generate data</a:t>
            </a:r>
          </a:p>
          <a:p>
            <a:r>
              <a:rPr lang="en-GB" dirty="0">
                <a:latin typeface="+mj-lt"/>
              </a:rPr>
              <a:t>and reflect on the themes, the choice is </a:t>
            </a:r>
            <a:r>
              <a:rPr lang="en-GB" b="1" dirty="0">
                <a:latin typeface="+mj-lt"/>
              </a:rPr>
              <a:t>inductive</a:t>
            </a:r>
            <a:r>
              <a:rPr lang="en-GB" dirty="0">
                <a:latin typeface="+mj-lt"/>
              </a:rPr>
              <a:t>.</a:t>
            </a:r>
          </a:p>
          <a:p>
            <a:endParaRPr lang="en-GB" dirty="0">
              <a:latin typeface="Times New Roman" pitchFamily="18" charset="0"/>
            </a:endParaRPr>
          </a:p>
        </p:txBody>
      </p:sp>
      <p:sp>
        <p:nvSpPr>
          <p:cNvPr id="6" name="Rectangle 5"/>
          <p:cNvSpPr/>
          <p:nvPr/>
        </p:nvSpPr>
        <p:spPr>
          <a:xfrm>
            <a:off x="4893390" y="3680450"/>
            <a:ext cx="4067944" cy="2585323"/>
          </a:xfrm>
          <a:prstGeom prst="rect">
            <a:avLst/>
          </a:prstGeom>
          <a:ln w="3175">
            <a:solidFill>
              <a:schemeClr val="tx1"/>
            </a:solidFill>
          </a:ln>
        </p:spPr>
        <p:txBody>
          <a:bodyPr wrap="square">
            <a:spAutoFit/>
          </a:bodyPr>
          <a:lstStyle/>
          <a:p>
            <a:r>
              <a:rPr lang="en-GB" dirty="0">
                <a:latin typeface="+mj-lt"/>
              </a:rPr>
              <a:t>As always, </a:t>
            </a:r>
            <a:r>
              <a:rPr lang="en-GB" dirty="0">
                <a:solidFill>
                  <a:srgbClr val="CC0000"/>
                </a:solidFill>
                <a:latin typeface="+mj-lt"/>
              </a:rPr>
              <a:t>time</a:t>
            </a:r>
            <a:r>
              <a:rPr lang="en-GB" dirty="0">
                <a:latin typeface="+mj-lt"/>
              </a:rPr>
              <a:t> and </a:t>
            </a:r>
            <a:r>
              <a:rPr lang="en-GB" dirty="0">
                <a:solidFill>
                  <a:srgbClr val="FF3300"/>
                </a:solidFill>
                <a:latin typeface="+mj-lt"/>
              </a:rPr>
              <a:t>risk</a:t>
            </a:r>
            <a:r>
              <a:rPr lang="en-GB" dirty="0">
                <a:latin typeface="+mj-lt"/>
              </a:rPr>
              <a:t> are constraints </a:t>
            </a:r>
          </a:p>
          <a:p>
            <a:r>
              <a:rPr lang="en-GB" dirty="0">
                <a:latin typeface="+mj-lt"/>
              </a:rPr>
              <a:t>Also – what about the audience for your work –Do their preferences differ from your own?</a:t>
            </a:r>
          </a:p>
          <a:p>
            <a:r>
              <a:rPr lang="en-GB" dirty="0">
                <a:latin typeface="+mj-lt"/>
              </a:rPr>
              <a:t>What will they accept?</a:t>
            </a:r>
          </a:p>
          <a:p>
            <a:endParaRPr lang="en-GB" dirty="0">
              <a:latin typeface="+mj-lt"/>
            </a:endParaRPr>
          </a:p>
          <a:p>
            <a:r>
              <a:rPr lang="en-GB" dirty="0">
                <a:latin typeface="+mj-lt"/>
              </a:rPr>
              <a:t>NOTE : A hybrid approach that mixes </a:t>
            </a:r>
            <a:r>
              <a:rPr lang="en-GB" dirty="0" err="1">
                <a:latin typeface="+mj-lt"/>
              </a:rPr>
              <a:t>Qual</a:t>
            </a:r>
            <a:r>
              <a:rPr lang="en-GB" dirty="0">
                <a:latin typeface="+mj-lt"/>
              </a:rPr>
              <a:t> and Quants may be possible but you need to discuss this with your Supervisor!</a:t>
            </a:r>
            <a:endParaRPr lang="en-GB" b="1" i="1" dirty="0">
              <a:latin typeface="+mj-lt"/>
            </a:endParaRPr>
          </a:p>
        </p:txBody>
      </p: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43</a:t>
            </a:fld>
            <a:endParaRPr lang="en-IE" dirty="0"/>
          </a:p>
        </p:txBody>
      </p:sp>
    </p:spTree>
    <p:custDataLst>
      <p:tags r:id="rId1"/>
    </p:custDataLst>
    <p:extLst>
      <p:ext uri="{BB962C8B-B14F-4D97-AF65-F5344CB8AC3E}">
        <p14:creationId xmlns:p14="http://schemas.microsoft.com/office/powerpoint/2010/main" val="2082932220"/>
      </p:ext>
    </p:extLst>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A clear research strategy</a:t>
            </a:r>
          </a:p>
        </p:txBody>
      </p:sp>
      <p:sp>
        <p:nvSpPr>
          <p:cNvPr id="5" name="Rectangle 4"/>
          <p:cNvSpPr/>
          <p:nvPr/>
        </p:nvSpPr>
        <p:spPr>
          <a:xfrm>
            <a:off x="395536" y="1556792"/>
            <a:ext cx="4572000" cy="3416320"/>
          </a:xfrm>
          <a:prstGeom prst="rect">
            <a:avLst/>
          </a:prstGeom>
        </p:spPr>
        <p:txBody>
          <a:bodyPr>
            <a:spAutoFit/>
          </a:bodyPr>
          <a:lstStyle/>
          <a:p>
            <a:r>
              <a:rPr lang="en-GB" b="1" i="1" dirty="0">
                <a:latin typeface="+mj-lt"/>
              </a:rPr>
              <a:t>FIRST, be clear about your research questions and objectives.</a:t>
            </a:r>
          </a:p>
          <a:p>
            <a:endParaRPr lang="en-GB" b="1" i="1" dirty="0">
              <a:latin typeface="+mj-lt"/>
            </a:endParaRPr>
          </a:p>
          <a:p>
            <a:pPr>
              <a:buClr>
                <a:srgbClr val="FF3300"/>
              </a:buClr>
              <a:buFontTx/>
              <a:buChar char="•"/>
            </a:pPr>
            <a:r>
              <a:rPr lang="en-GB" dirty="0">
                <a:latin typeface="+mj-lt"/>
              </a:rPr>
              <a:t> A strategy is a general plan of how you will go about answering your research question(s).</a:t>
            </a:r>
          </a:p>
          <a:p>
            <a:pPr>
              <a:buClr>
                <a:srgbClr val="FF3300"/>
              </a:buClr>
              <a:buFontTx/>
              <a:buChar char="•"/>
            </a:pPr>
            <a:endParaRPr lang="en-GB" dirty="0">
              <a:latin typeface="+mj-lt"/>
            </a:endParaRPr>
          </a:p>
          <a:p>
            <a:pPr>
              <a:buClr>
                <a:srgbClr val="FF3300"/>
              </a:buClr>
              <a:buFontTx/>
              <a:buChar char="•"/>
            </a:pPr>
            <a:r>
              <a:rPr lang="en-GB" dirty="0">
                <a:latin typeface="+mj-lt"/>
              </a:rPr>
              <a:t> It will contain clear objectives derived from the question.</a:t>
            </a:r>
          </a:p>
          <a:p>
            <a:pPr>
              <a:buClr>
                <a:srgbClr val="FF3300"/>
              </a:buClr>
            </a:pPr>
            <a:r>
              <a:rPr lang="en-GB" i="1" dirty="0">
                <a:latin typeface="+mj-lt"/>
              </a:rPr>
              <a:t>You must - </a:t>
            </a:r>
          </a:p>
          <a:p>
            <a:pPr>
              <a:buClr>
                <a:srgbClr val="FF3300"/>
              </a:buClr>
              <a:buFontTx/>
              <a:buChar char="•"/>
            </a:pPr>
            <a:r>
              <a:rPr lang="en-GB" dirty="0">
                <a:latin typeface="+mj-lt"/>
              </a:rPr>
              <a:t> specify the data sources.</a:t>
            </a:r>
          </a:p>
          <a:p>
            <a:pPr>
              <a:buClr>
                <a:srgbClr val="FF3300"/>
              </a:buClr>
              <a:buFontTx/>
              <a:buChar char="•"/>
            </a:pPr>
            <a:r>
              <a:rPr lang="en-GB" dirty="0">
                <a:latin typeface="+mj-lt"/>
              </a:rPr>
              <a:t> Consider the constraints </a:t>
            </a:r>
            <a:r>
              <a:rPr lang="en-GB" dirty="0" err="1">
                <a:latin typeface="+mj-lt"/>
              </a:rPr>
              <a:t>e.g</a:t>
            </a:r>
            <a:r>
              <a:rPr lang="en-GB" dirty="0">
                <a:latin typeface="+mj-lt"/>
              </a:rPr>
              <a:t> access, time, location, money, ethical issues.</a:t>
            </a:r>
          </a:p>
        </p:txBody>
      </p:sp>
      <p:sp>
        <p:nvSpPr>
          <p:cNvPr id="6" name="Text Box 7"/>
          <p:cNvSpPr txBox="1">
            <a:spLocks noChangeArrowheads="1"/>
          </p:cNvSpPr>
          <p:nvPr/>
        </p:nvSpPr>
        <p:spPr bwMode="auto">
          <a:xfrm>
            <a:off x="5070765" y="2563157"/>
            <a:ext cx="3821716" cy="3170099"/>
          </a:xfrm>
          <a:prstGeom prst="rect">
            <a:avLst/>
          </a:prstGeom>
          <a:noFill/>
          <a:ln w="3175">
            <a:solidFill>
              <a:schemeClr val="tx1"/>
            </a:solidFill>
            <a:miter lim="800000"/>
            <a:headEnd/>
            <a:tailEnd/>
          </a:ln>
        </p:spPr>
        <p:txBody>
          <a:bodyPr wrap="square">
            <a:spAutoFit/>
          </a:bodyPr>
          <a:lstStyle/>
          <a:p>
            <a:r>
              <a:rPr lang="en-GB" sz="2000" b="1" i="1" dirty="0">
                <a:latin typeface="+mj-lt"/>
              </a:rPr>
              <a:t>Be clear about your research question(s) and objectives.</a:t>
            </a:r>
          </a:p>
          <a:p>
            <a:endParaRPr lang="en-GB" sz="2000" b="1" i="1" dirty="0">
              <a:latin typeface="+mj-lt"/>
            </a:endParaRPr>
          </a:p>
          <a:p>
            <a:r>
              <a:rPr lang="en-GB" sz="2000" dirty="0">
                <a:latin typeface="+mj-lt"/>
              </a:rPr>
              <a:t>You will need to provide valid reasons for all your choices.</a:t>
            </a:r>
          </a:p>
          <a:p>
            <a:r>
              <a:rPr lang="en-GB" sz="2000" dirty="0">
                <a:latin typeface="+mj-lt"/>
              </a:rPr>
              <a:t>The justification must be based on your research questions and objectives.</a:t>
            </a:r>
          </a:p>
          <a:p>
            <a:endParaRPr lang="en-GB" sz="2000" dirty="0">
              <a:latin typeface="+mj-lt"/>
            </a:endParaRPr>
          </a:p>
          <a:p>
            <a:r>
              <a:rPr lang="en-GB" sz="2000" b="1" i="1" dirty="0">
                <a:solidFill>
                  <a:srgbClr val="FF3300"/>
                </a:solidFill>
                <a:latin typeface="+mj-lt"/>
              </a:rPr>
              <a:t>Think carefully about every stage!</a:t>
            </a:r>
          </a:p>
        </p:txBody>
      </p: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44</a:t>
            </a:fld>
            <a:endParaRPr lang="en-IE" dirty="0"/>
          </a:p>
        </p:txBody>
      </p:sp>
    </p:spTree>
    <p:custDataLst>
      <p:tags r:id="rId1"/>
    </p:custDataLst>
    <p:extLst>
      <p:ext uri="{BB962C8B-B14F-4D97-AF65-F5344CB8AC3E}">
        <p14:creationId xmlns:p14="http://schemas.microsoft.com/office/powerpoint/2010/main" val="4011516083"/>
      </p:ext>
    </p:extLst>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Role of the Researcher</a:t>
            </a:r>
          </a:p>
        </p:txBody>
      </p:sp>
      <p:sp>
        <p:nvSpPr>
          <p:cNvPr id="5" name="Rectangle 3"/>
          <p:cNvSpPr>
            <a:spLocks noGrp="1" noChangeArrowheads="1"/>
          </p:cNvSpPr>
          <p:nvPr>
            <p:ph idx="1"/>
          </p:nvPr>
        </p:nvSpPr>
        <p:spPr>
          <a:xfrm>
            <a:off x="827584" y="1556792"/>
            <a:ext cx="7162800" cy="5029200"/>
          </a:xfrm>
        </p:spPr>
        <p:txBody>
          <a:bodyPr/>
          <a:lstStyle/>
          <a:p>
            <a:r>
              <a:rPr lang="en-US" dirty="0"/>
              <a:t>Observer</a:t>
            </a:r>
          </a:p>
          <a:p>
            <a:pPr lvl="1"/>
            <a:r>
              <a:rPr lang="en-US" dirty="0"/>
              <a:t>Someone who watches and measures</a:t>
            </a:r>
          </a:p>
          <a:p>
            <a:pPr lvl="2"/>
            <a:r>
              <a:rPr lang="en-US" dirty="0"/>
              <a:t>Case studies, Ethnography</a:t>
            </a:r>
          </a:p>
          <a:p>
            <a:pPr lvl="1"/>
            <a:r>
              <a:rPr lang="en-US" dirty="0"/>
              <a:t>Someone who designs and measures</a:t>
            </a:r>
          </a:p>
          <a:p>
            <a:pPr lvl="2"/>
            <a:r>
              <a:rPr lang="en-US" dirty="0"/>
              <a:t>Experiment, Survey</a:t>
            </a:r>
          </a:p>
          <a:p>
            <a:r>
              <a:rPr lang="en-US" dirty="0"/>
              <a:t>Intervener</a:t>
            </a:r>
          </a:p>
          <a:p>
            <a:pPr lvl="1"/>
            <a:r>
              <a:rPr lang="en-US" dirty="0"/>
              <a:t>Someone who changes and measures</a:t>
            </a:r>
          </a:p>
          <a:p>
            <a:pPr lvl="2"/>
            <a:r>
              <a:rPr lang="en-US" dirty="0"/>
              <a:t>Action Research</a:t>
            </a:r>
          </a:p>
        </p:txBody>
      </p: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45</a:t>
            </a:fld>
            <a:endParaRPr lang="en-IE" dirty="0"/>
          </a:p>
        </p:txBody>
      </p:sp>
    </p:spTree>
    <p:custDataLst>
      <p:tags r:id="rId1"/>
    </p:custDataLst>
    <p:extLst>
      <p:ext uri="{BB962C8B-B14F-4D97-AF65-F5344CB8AC3E}">
        <p14:creationId xmlns:p14="http://schemas.microsoft.com/office/powerpoint/2010/main" val="425187684"/>
      </p:ext>
    </p:extLst>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What is your research title?</a:t>
            </a:r>
          </a:p>
        </p:txBody>
      </p:sp>
      <p:sp>
        <p:nvSpPr>
          <p:cNvPr id="9" name="Rectangle 3"/>
          <p:cNvSpPr>
            <a:spLocks noGrp="1" noChangeArrowheads="1"/>
          </p:cNvSpPr>
          <p:nvPr>
            <p:ph sz="half" idx="1"/>
          </p:nvPr>
        </p:nvSpPr>
        <p:spPr>
          <a:xfrm>
            <a:off x="611560" y="1704675"/>
            <a:ext cx="3924300" cy="4281488"/>
          </a:xfrm>
        </p:spPr>
        <p:txBody>
          <a:bodyPr rtlCol="0">
            <a:normAutofit/>
          </a:bodyPr>
          <a:lstStyle/>
          <a:p>
            <a:pPr eaLnBrk="1" fontAlgn="auto" hangingPunct="1">
              <a:spcAft>
                <a:spcPts val="0"/>
              </a:spcAft>
              <a:buFont typeface="Arial" pitchFamily="34" charset="0"/>
              <a:buChar char="•"/>
              <a:defRPr/>
            </a:pPr>
            <a:r>
              <a:rPr lang="en-GB" sz="2400" dirty="0"/>
              <a:t>Personal area of interest</a:t>
            </a:r>
          </a:p>
          <a:p>
            <a:pPr eaLnBrk="1" fontAlgn="auto" hangingPunct="1">
              <a:spcAft>
                <a:spcPts val="0"/>
              </a:spcAft>
              <a:buFont typeface="Arial" pitchFamily="34" charset="0"/>
              <a:buChar char="•"/>
              <a:defRPr/>
            </a:pPr>
            <a:r>
              <a:rPr lang="en-GB" sz="2400" dirty="0"/>
              <a:t>Relevant academic literature – key journals.. </a:t>
            </a:r>
          </a:p>
          <a:p>
            <a:pPr eaLnBrk="1" fontAlgn="auto" hangingPunct="1">
              <a:spcAft>
                <a:spcPts val="0"/>
              </a:spcAft>
              <a:buFont typeface="Arial" pitchFamily="34" charset="0"/>
              <a:buChar char="•"/>
              <a:defRPr/>
            </a:pPr>
            <a:r>
              <a:rPr lang="en-GB" sz="2400" dirty="0"/>
              <a:t>Class notes…papers</a:t>
            </a:r>
          </a:p>
          <a:p>
            <a:pPr eaLnBrk="1" fontAlgn="auto" hangingPunct="1">
              <a:spcAft>
                <a:spcPts val="0"/>
              </a:spcAft>
              <a:buFont typeface="Arial" pitchFamily="34" charset="0"/>
              <a:buChar char="•"/>
              <a:defRPr/>
            </a:pPr>
            <a:r>
              <a:rPr lang="en-GB" sz="2400" dirty="0"/>
              <a:t>Other dissertations</a:t>
            </a:r>
          </a:p>
          <a:p>
            <a:pPr eaLnBrk="1" fontAlgn="auto" hangingPunct="1">
              <a:spcAft>
                <a:spcPts val="0"/>
              </a:spcAft>
              <a:buFont typeface="Arial" pitchFamily="34" charset="0"/>
              <a:buChar char="•"/>
              <a:defRPr/>
            </a:pPr>
            <a:r>
              <a:rPr lang="en-GB" sz="2400" dirty="0"/>
              <a:t>Previous work or research experience</a:t>
            </a:r>
          </a:p>
          <a:p>
            <a:pPr eaLnBrk="1" fontAlgn="auto" hangingPunct="1">
              <a:spcAft>
                <a:spcPts val="0"/>
              </a:spcAft>
              <a:buFont typeface="Arial" pitchFamily="34" charset="0"/>
              <a:buChar char="•"/>
              <a:defRPr/>
            </a:pPr>
            <a:r>
              <a:rPr lang="en-GB" sz="2400" dirty="0"/>
              <a:t>Techniques: brainstorming, relevance trees</a:t>
            </a:r>
            <a:endParaRPr lang="en-GB" dirty="0"/>
          </a:p>
        </p:txBody>
      </p:sp>
      <p:sp>
        <p:nvSpPr>
          <p:cNvPr id="10" name="Content Placeholder 6"/>
          <p:cNvSpPr txBox="1">
            <a:spLocks/>
          </p:cNvSpPr>
          <p:nvPr/>
        </p:nvSpPr>
        <p:spPr>
          <a:xfrm>
            <a:off x="4644008" y="1732206"/>
            <a:ext cx="4152900" cy="3733800"/>
          </a:xfrm>
          <a:prstGeom prst="rect">
            <a:avLst/>
          </a:prstGeom>
        </p:spPr>
        <p:txBody>
          <a:bodyPr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r>
              <a:rPr lang="en-GB" sz="2400" dirty="0"/>
              <a:t>Keep a idea file / diary</a:t>
            </a:r>
          </a:p>
          <a:p>
            <a:pPr>
              <a:defRPr/>
            </a:pPr>
            <a:r>
              <a:rPr lang="en-GB" sz="2400" dirty="0"/>
              <a:t>Avoid a topic that has a very limited literature</a:t>
            </a:r>
          </a:p>
          <a:p>
            <a:pPr>
              <a:defRPr/>
            </a:pPr>
            <a:r>
              <a:rPr lang="en-GB" sz="2400" dirty="0"/>
              <a:t>Do not try research ‘all and sundry’ on the topic – the only good dissertation is a finished one!</a:t>
            </a:r>
          </a:p>
          <a:p>
            <a:pPr>
              <a:defRPr/>
            </a:pPr>
            <a:r>
              <a:rPr lang="en-GB" sz="2400" dirty="0"/>
              <a:t>Think about the boundaries – what is outside? What is inside?</a:t>
            </a:r>
          </a:p>
          <a:p>
            <a:pPr>
              <a:defRPr/>
            </a:pPr>
            <a:endParaRPr lang="en-IE" sz="2400" dirty="0"/>
          </a:p>
        </p:txBody>
      </p: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46</a:t>
            </a:fld>
            <a:endParaRPr lang="en-IE" dirty="0"/>
          </a:p>
        </p:txBody>
      </p:sp>
    </p:spTree>
    <p:custDataLst>
      <p:tags r:id="rId1"/>
    </p:custDataLst>
    <p:extLst>
      <p:ext uri="{BB962C8B-B14F-4D97-AF65-F5344CB8AC3E}">
        <p14:creationId xmlns:p14="http://schemas.microsoft.com/office/powerpoint/2010/main" val="2886602235"/>
      </p:ext>
    </p:extLst>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What is your research title?</a:t>
            </a:r>
          </a:p>
        </p:txBody>
      </p:sp>
      <p:sp>
        <p:nvSpPr>
          <p:cNvPr id="6" name="Rectangle 3"/>
          <p:cNvSpPr>
            <a:spLocks noGrp="1" noChangeArrowheads="1"/>
          </p:cNvSpPr>
          <p:nvPr>
            <p:ph idx="1"/>
          </p:nvPr>
        </p:nvSpPr>
        <p:spPr>
          <a:xfrm>
            <a:off x="507206" y="1993393"/>
            <a:ext cx="8065294" cy="3766185"/>
          </a:xfrm>
        </p:spPr>
        <p:txBody>
          <a:bodyPr/>
          <a:lstStyle/>
          <a:p>
            <a:pPr eaLnBrk="1" hangingPunct="1"/>
            <a:r>
              <a:rPr lang="en-GB" sz="2400"/>
              <a:t>Inverted pyramid (Jankowicz, 1991)</a:t>
            </a:r>
          </a:p>
          <a:p>
            <a:pPr lvl="1" eaLnBrk="1" hangingPunct="1">
              <a:buFontTx/>
              <a:buNone/>
            </a:pPr>
            <a:endParaRPr lang="en-GB"/>
          </a:p>
        </p:txBody>
      </p:sp>
      <p:sp>
        <p:nvSpPr>
          <p:cNvPr id="7" name="AutoShape 5"/>
          <p:cNvSpPr>
            <a:spLocks noChangeArrowheads="1"/>
          </p:cNvSpPr>
          <p:nvPr/>
        </p:nvSpPr>
        <p:spPr bwMode="auto">
          <a:xfrm rot="10800000">
            <a:off x="1331641" y="2708920"/>
            <a:ext cx="6324600" cy="3200400"/>
          </a:xfrm>
          <a:prstGeom prst="triangle">
            <a:avLst>
              <a:gd name="adj" fmla="val 50000"/>
            </a:avLst>
          </a:prstGeom>
          <a:solidFill>
            <a:schemeClr val="accent3">
              <a:lumMod val="20000"/>
              <a:lumOff val="80000"/>
            </a:schemeClr>
          </a:solidFill>
          <a:ln w="9525">
            <a:solidFill>
              <a:schemeClr val="accent1">
                <a:lumMod val="20000"/>
                <a:lumOff val="80000"/>
              </a:schemeClr>
            </a:solidFill>
            <a:miter lim="800000"/>
            <a:headEnd/>
            <a:tailEnd/>
          </a:ln>
        </p:spPr>
        <p:txBody>
          <a:bodyPr rot="10800000" wrap="none" anchor="ctr"/>
          <a:lstStyle/>
          <a:p>
            <a:pPr algn="ctr">
              <a:defRPr/>
            </a:pPr>
            <a:endParaRPr lang="en-GB" dirty="0">
              <a:solidFill>
                <a:schemeClr val="bg1"/>
              </a:solidFill>
            </a:endParaRPr>
          </a:p>
        </p:txBody>
      </p:sp>
      <p:sp>
        <p:nvSpPr>
          <p:cNvPr id="8" name="Text Box 9"/>
          <p:cNvSpPr txBox="1">
            <a:spLocks noChangeArrowheads="1"/>
          </p:cNvSpPr>
          <p:nvPr/>
        </p:nvSpPr>
        <p:spPr bwMode="auto">
          <a:xfrm>
            <a:off x="3389041" y="2861320"/>
            <a:ext cx="234795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b="1" dirty="0"/>
              <a:t>Area</a:t>
            </a:r>
            <a:r>
              <a:rPr lang="en-GB" dirty="0"/>
              <a:t>: Marketing </a:t>
            </a:r>
            <a:endParaRPr lang="en-GB" sz="1600" dirty="0"/>
          </a:p>
        </p:txBody>
      </p:sp>
      <p:sp>
        <p:nvSpPr>
          <p:cNvPr id="9" name="Text Box 10"/>
          <p:cNvSpPr txBox="1">
            <a:spLocks noChangeArrowheads="1"/>
          </p:cNvSpPr>
          <p:nvPr/>
        </p:nvSpPr>
        <p:spPr bwMode="auto">
          <a:xfrm>
            <a:off x="3236641" y="3851920"/>
            <a:ext cx="29718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b="1" dirty="0"/>
              <a:t>Field</a:t>
            </a:r>
            <a:r>
              <a:rPr lang="en-GB" dirty="0"/>
              <a:t>: Social Marketing</a:t>
            </a:r>
            <a:endParaRPr lang="en-GB" sz="1600" dirty="0"/>
          </a:p>
        </p:txBody>
      </p:sp>
      <p:sp>
        <p:nvSpPr>
          <p:cNvPr id="10" name="Text Box 11"/>
          <p:cNvSpPr txBox="1">
            <a:spLocks noChangeArrowheads="1"/>
          </p:cNvSpPr>
          <p:nvPr/>
        </p:nvSpPr>
        <p:spPr bwMode="auto">
          <a:xfrm>
            <a:off x="3998641" y="4690120"/>
            <a:ext cx="1065213"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b="1"/>
              <a:t>Aspect</a:t>
            </a:r>
            <a:br>
              <a:rPr lang="en-GB" b="1"/>
            </a:br>
            <a:r>
              <a:rPr lang="en-GB" b="1"/>
              <a:t>/Topic</a:t>
            </a:r>
          </a:p>
        </p:txBody>
      </p:sp>
      <p:sp>
        <p:nvSpPr>
          <p:cNvPr id="11" name="Text Box 12"/>
          <p:cNvSpPr txBox="1">
            <a:spLocks noChangeArrowheads="1"/>
          </p:cNvSpPr>
          <p:nvPr/>
        </p:nvSpPr>
        <p:spPr bwMode="auto">
          <a:xfrm>
            <a:off x="5228954" y="5223520"/>
            <a:ext cx="36150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sz="1600" dirty="0"/>
              <a:t>Assessing the impact of social marketing </a:t>
            </a:r>
          </a:p>
          <a:p>
            <a:pPr eaLnBrk="1" hangingPunct="1"/>
            <a:r>
              <a:rPr lang="en-GB" sz="1600" dirty="0"/>
              <a:t>on consumer loyalty</a:t>
            </a:r>
          </a:p>
        </p:txBody>
      </p:sp>
      <p:sp>
        <p:nvSpPr>
          <p:cNvPr id="12" name="Line 13"/>
          <p:cNvSpPr>
            <a:spLocks noChangeShapeType="1"/>
          </p:cNvSpPr>
          <p:nvPr/>
        </p:nvSpPr>
        <p:spPr bwMode="auto">
          <a:xfrm>
            <a:off x="5065441" y="4994920"/>
            <a:ext cx="76200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3" name="Line 14"/>
          <p:cNvSpPr>
            <a:spLocks noChangeShapeType="1"/>
          </p:cNvSpPr>
          <p:nvPr/>
        </p:nvSpPr>
        <p:spPr bwMode="auto">
          <a:xfrm>
            <a:off x="4455841" y="5452120"/>
            <a:ext cx="762000" cy="152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cxnSp>
        <p:nvCxnSpPr>
          <p:cNvPr id="14" name="Straight Connector 13"/>
          <p:cNvCxnSpPr/>
          <p:nvPr/>
        </p:nvCxnSpPr>
        <p:spPr>
          <a:xfrm>
            <a:off x="2219054" y="3594745"/>
            <a:ext cx="4608512" cy="0"/>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47</a:t>
            </a:fld>
            <a:endParaRPr lang="en-IE" dirty="0"/>
          </a:p>
        </p:txBody>
      </p:sp>
    </p:spTree>
    <p:custDataLst>
      <p:tags r:id="rId1"/>
    </p:custDataLst>
    <p:extLst>
      <p:ext uri="{BB962C8B-B14F-4D97-AF65-F5344CB8AC3E}">
        <p14:creationId xmlns:p14="http://schemas.microsoft.com/office/powerpoint/2010/main" val="907114362"/>
      </p:ext>
    </p:extLst>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What is your research title?</a:t>
            </a:r>
          </a:p>
        </p:txBody>
      </p:sp>
      <p:sp>
        <p:nvSpPr>
          <p:cNvPr id="5" name="Rectangle 3"/>
          <p:cNvSpPr>
            <a:spLocks noGrp="1" noChangeArrowheads="1"/>
          </p:cNvSpPr>
          <p:nvPr>
            <p:ph idx="1"/>
          </p:nvPr>
        </p:nvSpPr>
        <p:spPr/>
        <p:txBody>
          <a:bodyPr>
            <a:normAutofit fontScale="92500" lnSpcReduction="20000"/>
          </a:bodyPr>
          <a:lstStyle/>
          <a:p>
            <a:pPr marL="609600" indent="-609600" eaLnBrk="1" hangingPunct="1">
              <a:buFont typeface="Wingdings" pitchFamily="2" charset="2"/>
              <a:buAutoNum type="arabicParenR"/>
            </a:pPr>
            <a:r>
              <a:rPr lang="en-GB" sz="2500" dirty="0">
                <a:latin typeface="Tahoma" pitchFamily="34" charset="0"/>
              </a:rPr>
              <a:t>Ask your supervisor, manager, friends, colleagues, customers,</a:t>
            </a:r>
          </a:p>
          <a:p>
            <a:pPr marL="609600" indent="-609600" eaLnBrk="1" hangingPunct="1">
              <a:buFont typeface="Wingdings" pitchFamily="2" charset="2"/>
              <a:buAutoNum type="arabicParenR"/>
            </a:pPr>
            <a:r>
              <a:rPr lang="en-GB" sz="2500" dirty="0">
                <a:latin typeface="Tahoma" pitchFamily="34" charset="0"/>
              </a:rPr>
              <a:t>Look at previous research work – ‘further research’</a:t>
            </a:r>
          </a:p>
          <a:p>
            <a:pPr marL="609600" indent="-609600" eaLnBrk="1" hangingPunct="1">
              <a:buFont typeface="Wingdings" pitchFamily="2" charset="2"/>
              <a:buAutoNum type="arabicParenR"/>
            </a:pPr>
            <a:r>
              <a:rPr lang="en-GB" sz="2500" dirty="0">
                <a:latin typeface="Tahoma" pitchFamily="34" charset="0"/>
              </a:rPr>
              <a:t>Develop some of your previous research, or your practice at work</a:t>
            </a:r>
          </a:p>
          <a:p>
            <a:pPr marL="609600" indent="-609600" eaLnBrk="1" hangingPunct="1">
              <a:buFont typeface="Wingdings" pitchFamily="2" charset="2"/>
              <a:buAutoNum type="arabicParenR"/>
            </a:pPr>
            <a:r>
              <a:rPr lang="en-GB" sz="2500" dirty="0">
                <a:latin typeface="Tahoma" pitchFamily="34" charset="0"/>
              </a:rPr>
              <a:t>Relate it to your other interests</a:t>
            </a:r>
          </a:p>
          <a:p>
            <a:pPr marL="609600" indent="-609600" eaLnBrk="1" hangingPunct="1">
              <a:buFont typeface="Wingdings" pitchFamily="2" charset="2"/>
              <a:buAutoNum type="arabicParenR"/>
            </a:pPr>
            <a:r>
              <a:rPr lang="en-GB" sz="2500" dirty="0">
                <a:latin typeface="Tahoma" pitchFamily="34" charset="0"/>
              </a:rPr>
              <a:t>Think of a titles</a:t>
            </a:r>
          </a:p>
          <a:p>
            <a:pPr marL="609600" indent="-609600">
              <a:buFont typeface="Wingdings" pitchFamily="2" charset="2"/>
              <a:buAutoNum type="arabicParenR" startAt="6"/>
            </a:pPr>
            <a:r>
              <a:rPr lang="en-GB" sz="2500" dirty="0">
                <a:latin typeface="Tahoma" pitchFamily="34" charset="0"/>
              </a:rPr>
              <a:t>Start from a quote that engages you</a:t>
            </a:r>
          </a:p>
          <a:p>
            <a:pPr marL="609600" indent="-609600">
              <a:buFont typeface="Wingdings" pitchFamily="2" charset="2"/>
              <a:buAutoNum type="arabicParenR" startAt="6"/>
            </a:pPr>
            <a:r>
              <a:rPr lang="en-GB" sz="2500" dirty="0">
                <a:latin typeface="Tahoma" pitchFamily="34" charset="0"/>
              </a:rPr>
              <a:t>Follow your hunches – something puzzling, unresolved</a:t>
            </a:r>
          </a:p>
          <a:p>
            <a:pPr marL="609600" indent="-609600">
              <a:buFont typeface="Wingdings" pitchFamily="2" charset="2"/>
              <a:buAutoNum type="arabicParenR" startAt="6"/>
            </a:pPr>
            <a:r>
              <a:rPr lang="en-GB" sz="2500" dirty="0">
                <a:latin typeface="Tahoma" pitchFamily="34" charset="0"/>
              </a:rPr>
              <a:t>Draw yourself a picture or a diagram – spider diagram</a:t>
            </a:r>
          </a:p>
          <a:p>
            <a:pPr marL="609600" indent="-609600">
              <a:buFont typeface="Wingdings" pitchFamily="2" charset="2"/>
              <a:buAutoNum type="arabicParenR" startAt="6"/>
            </a:pPr>
            <a:r>
              <a:rPr lang="en-GB" sz="2500" dirty="0">
                <a:latin typeface="Tahoma" pitchFamily="34" charset="0"/>
              </a:rPr>
              <a:t>Just start anywhere – if all else fails</a:t>
            </a:r>
          </a:p>
          <a:p>
            <a:pPr marL="609600" indent="-609600">
              <a:buFont typeface="Wingdings" pitchFamily="2" charset="2"/>
              <a:buAutoNum type="arabicParenR" startAt="6"/>
            </a:pPr>
            <a:r>
              <a:rPr lang="en-GB" sz="2500" dirty="0">
                <a:latin typeface="Tahoma" pitchFamily="34" charset="0"/>
              </a:rPr>
              <a:t>Be prepared to change direction - flexibility</a:t>
            </a:r>
          </a:p>
          <a:p>
            <a:pPr marL="609600" indent="-609600" eaLnBrk="1" hangingPunct="1">
              <a:buFont typeface="Wingdings" pitchFamily="2" charset="2"/>
              <a:buAutoNum type="arabicParenR"/>
            </a:pPr>
            <a:endParaRPr lang="en-GB" sz="2500" dirty="0">
              <a:latin typeface="Tahoma" pitchFamily="34" charset="0"/>
            </a:endParaRPr>
          </a:p>
        </p:txBody>
      </p: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48</a:t>
            </a:fld>
            <a:endParaRPr lang="en-IE" dirty="0"/>
          </a:p>
        </p:txBody>
      </p:sp>
    </p:spTree>
    <p:custDataLst>
      <p:tags r:id="rId1"/>
    </p:custDataLst>
    <p:extLst>
      <p:ext uri="{BB962C8B-B14F-4D97-AF65-F5344CB8AC3E}">
        <p14:creationId xmlns:p14="http://schemas.microsoft.com/office/powerpoint/2010/main" val="72721427"/>
      </p:ext>
    </p:extLst>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229600" cy="645550"/>
          </a:xfrm>
        </p:spPr>
        <p:txBody>
          <a:bodyPr>
            <a:normAutofit fontScale="90000"/>
          </a:bodyPr>
          <a:lstStyle/>
          <a:p>
            <a:r>
              <a:rPr lang="en-IE" dirty="0"/>
              <a:t>What is your research title?</a:t>
            </a:r>
          </a:p>
        </p:txBody>
      </p:sp>
      <p:graphicFrame>
        <p:nvGraphicFramePr>
          <p:cNvPr id="5" name="Content Placeholder 6"/>
          <p:cNvGraphicFramePr>
            <a:graphicFrameLocks noGrp="1"/>
          </p:cNvGraphicFramePr>
          <p:nvPr>
            <p:ph idx="1"/>
            <p:extLst>
              <p:ext uri="{D42A27DB-BD31-4B8C-83A1-F6EECF244321}">
                <p14:modId xmlns:p14="http://schemas.microsoft.com/office/powerpoint/2010/main" val="2206981158"/>
              </p:ext>
            </p:extLst>
          </p:nvPr>
        </p:nvGraphicFramePr>
        <p:xfrm>
          <a:off x="217025" y="897040"/>
          <a:ext cx="8709950" cy="4784256"/>
        </p:xfrm>
        <a:graphic>
          <a:graphicData uri="http://schemas.openxmlformats.org/drawingml/2006/table">
            <a:tbl>
              <a:tblPr firstRow="1" bandRow="1">
                <a:tableStyleId>{ED083AE6-46FA-4A59-8FB0-9F97EB10719F}</a:tableStyleId>
              </a:tblPr>
              <a:tblGrid>
                <a:gridCol w="4354975">
                  <a:extLst>
                    <a:ext uri="{9D8B030D-6E8A-4147-A177-3AD203B41FA5}">
                      <a16:colId xmlns:a16="http://schemas.microsoft.com/office/drawing/2014/main" val="20000"/>
                    </a:ext>
                  </a:extLst>
                </a:gridCol>
                <a:gridCol w="4354975">
                  <a:extLst>
                    <a:ext uri="{9D8B030D-6E8A-4147-A177-3AD203B41FA5}">
                      <a16:colId xmlns:a16="http://schemas.microsoft.com/office/drawing/2014/main" val="20001"/>
                    </a:ext>
                  </a:extLst>
                </a:gridCol>
              </a:tblGrid>
              <a:tr h="526647">
                <a:tc>
                  <a:txBody>
                    <a:bodyPr/>
                    <a:lstStyle/>
                    <a:p>
                      <a:r>
                        <a:rPr lang="en-IE" sz="1800" dirty="0"/>
                        <a:t>WHAT?</a:t>
                      </a:r>
                    </a:p>
                  </a:txBody>
                  <a:tcPr marL="92184" marR="92184"/>
                </a:tc>
                <a:tc>
                  <a:txBody>
                    <a:bodyPr/>
                    <a:lstStyle/>
                    <a:p>
                      <a:r>
                        <a:rPr lang="en-IE" sz="1800" dirty="0"/>
                        <a:t>WHY?</a:t>
                      </a:r>
                    </a:p>
                  </a:txBody>
                  <a:tcPr marL="92184" marR="92184"/>
                </a:tc>
                <a:extLst>
                  <a:ext uri="{0D108BD9-81ED-4DB2-BD59-A6C34878D82A}">
                    <a16:rowId xmlns:a16="http://schemas.microsoft.com/office/drawing/2014/main" val="10000"/>
                  </a:ext>
                </a:extLst>
              </a:tr>
              <a:tr h="1986064">
                <a:tc>
                  <a:txBody>
                    <a:bodyPr/>
                    <a:lstStyle/>
                    <a:p>
                      <a:r>
                        <a:rPr lang="en-IE" sz="1800" dirty="0"/>
                        <a:t>What puzzles/intrigues me!</a:t>
                      </a:r>
                    </a:p>
                    <a:p>
                      <a:r>
                        <a:rPr lang="en-IE" sz="1800" dirty="0"/>
                        <a:t>What do I want</a:t>
                      </a:r>
                      <a:r>
                        <a:rPr lang="en-IE" sz="1800" baseline="0" dirty="0"/>
                        <a:t> to know more about/understand better?</a:t>
                      </a:r>
                    </a:p>
                    <a:p>
                      <a:r>
                        <a:rPr lang="en-IE" sz="1800" baseline="0" dirty="0"/>
                        <a:t>What are my key research questions?</a:t>
                      </a:r>
                      <a:endParaRPr lang="en-IE" sz="1800" dirty="0"/>
                    </a:p>
                  </a:txBody>
                  <a:tcPr marL="92184" marR="92184">
                    <a:noFill/>
                  </a:tcPr>
                </a:tc>
                <a:tc>
                  <a:txBody>
                    <a:bodyPr/>
                    <a:lstStyle/>
                    <a:p>
                      <a:r>
                        <a:rPr lang="en-IE" sz="1800" dirty="0"/>
                        <a:t>Why will this be of enough</a:t>
                      </a:r>
                      <a:r>
                        <a:rPr lang="en-IE" sz="1800" baseline="0" dirty="0"/>
                        <a:t> interest to others to be published as a thesis, book, paper, guide to practitioners or policy makers?</a:t>
                      </a:r>
                    </a:p>
                    <a:p>
                      <a:r>
                        <a:rPr lang="en-IE" sz="1800" baseline="0" dirty="0"/>
                        <a:t>Can the research be justified as a ‘contribution to knowledge’?</a:t>
                      </a:r>
                      <a:endParaRPr lang="en-IE" sz="1800" dirty="0"/>
                    </a:p>
                  </a:txBody>
                  <a:tcPr marL="92184" marR="92184">
                    <a:noFill/>
                  </a:tcPr>
                </a:tc>
                <a:extLst>
                  <a:ext uri="{0D108BD9-81ED-4DB2-BD59-A6C34878D82A}">
                    <a16:rowId xmlns:a16="http://schemas.microsoft.com/office/drawing/2014/main" val="10001"/>
                  </a:ext>
                </a:extLst>
              </a:tr>
              <a:tr h="534185">
                <a:tc>
                  <a:txBody>
                    <a:bodyPr/>
                    <a:lstStyle/>
                    <a:p>
                      <a:r>
                        <a:rPr lang="en-IE" sz="1800" b="1" dirty="0"/>
                        <a:t>HOW</a:t>
                      </a:r>
                      <a:r>
                        <a:rPr lang="en-IE" sz="1800" b="1" baseline="0" dirty="0"/>
                        <a:t> – conceptually?</a:t>
                      </a:r>
                      <a:endParaRPr lang="en-IE" sz="1800" b="1" dirty="0"/>
                    </a:p>
                  </a:txBody>
                  <a:tcPr marL="92184" marR="92184"/>
                </a:tc>
                <a:tc>
                  <a:txBody>
                    <a:bodyPr/>
                    <a:lstStyle/>
                    <a:p>
                      <a:r>
                        <a:rPr lang="en-IE" sz="1800" b="1" dirty="0"/>
                        <a:t>HOW – practically?</a:t>
                      </a:r>
                    </a:p>
                  </a:txBody>
                  <a:tcPr marL="92184" marR="92184"/>
                </a:tc>
                <a:extLst>
                  <a:ext uri="{0D108BD9-81ED-4DB2-BD59-A6C34878D82A}">
                    <a16:rowId xmlns:a16="http://schemas.microsoft.com/office/drawing/2014/main" val="10002"/>
                  </a:ext>
                </a:extLst>
              </a:tr>
              <a:tr h="1624962">
                <a:tc>
                  <a:txBody>
                    <a:bodyPr/>
                    <a:lstStyle/>
                    <a:p>
                      <a:r>
                        <a:rPr lang="en-IE" sz="1800" dirty="0"/>
                        <a:t>What models, concepts and theories can I draw on/develop to answer my research questions!</a:t>
                      </a:r>
                    </a:p>
                    <a:p>
                      <a:r>
                        <a:rPr lang="en-IE" sz="1800" dirty="0"/>
                        <a:t>How can</a:t>
                      </a:r>
                      <a:r>
                        <a:rPr lang="en-IE" sz="1800" baseline="0" dirty="0"/>
                        <a:t> these be brought together into a basic conceptual framework to guide my investigation?</a:t>
                      </a:r>
                      <a:endParaRPr lang="en-IE" sz="1800" dirty="0"/>
                    </a:p>
                  </a:txBody>
                  <a:tcPr marL="92184" marR="92184">
                    <a:noFill/>
                  </a:tcPr>
                </a:tc>
                <a:tc>
                  <a:txBody>
                    <a:bodyPr/>
                    <a:lstStyle/>
                    <a:p>
                      <a:r>
                        <a:rPr lang="en-IE" sz="1800" dirty="0"/>
                        <a:t>What</a:t>
                      </a:r>
                      <a:r>
                        <a:rPr lang="en-IE" sz="1800" baseline="0" dirty="0"/>
                        <a:t> investigative styles and techniques shall I use to apply my conceptual framework (both to gather material and analyse it)?</a:t>
                      </a:r>
                    </a:p>
                    <a:p>
                      <a:r>
                        <a:rPr lang="en-IE" sz="1800" baseline="0" dirty="0"/>
                        <a:t>How shall I gain and maintain access to information sources?</a:t>
                      </a:r>
                      <a:endParaRPr lang="en-IE" sz="1800" dirty="0"/>
                    </a:p>
                  </a:txBody>
                  <a:tcPr marL="92184" marR="92184">
                    <a:noFill/>
                  </a:tcPr>
                </a:tc>
                <a:extLst>
                  <a:ext uri="{0D108BD9-81ED-4DB2-BD59-A6C34878D82A}">
                    <a16:rowId xmlns:a16="http://schemas.microsoft.com/office/drawing/2014/main" val="10003"/>
                  </a:ext>
                </a:extLst>
              </a:tr>
            </a:tbl>
          </a:graphicData>
        </a:graphic>
      </p:graphicFrame>
      <p:sp>
        <p:nvSpPr>
          <p:cNvPr id="6" name="TextBox 5"/>
          <p:cNvSpPr txBox="1"/>
          <p:nvPr/>
        </p:nvSpPr>
        <p:spPr>
          <a:xfrm>
            <a:off x="6948264" y="6124654"/>
            <a:ext cx="1656184" cy="369332"/>
          </a:xfrm>
          <a:prstGeom prst="rect">
            <a:avLst/>
          </a:prstGeom>
          <a:noFill/>
        </p:spPr>
        <p:txBody>
          <a:bodyPr wrap="square" rtlCol="0">
            <a:spAutoFit/>
          </a:bodyPr>
          <a:lstStyle/>
          <a:p>
            <a:r>
              <a:rPr lang="en-IE" dirty="0"/>
              <a:t>Watson, 1994</a:t>
            </a:r>
          </a:p>
        </p:txBody>
      </p: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49</a:t>
            </a:fld>
            <a:endParaRPr lang="en-IE" dirty="0"/>
          </a:p>
        </p:txBody>
      </p:sp>
    </p:spTree>
    <p:custDataLst>
      <p:tags r:id="rId1"/>
    </p:custDataLst>
    <p:extLst>
      <p:ext uri="{BB962C8B-B14F-4D97-AF65-F5344CB8AC3E}">
        <p14:creationId xmlns:p14="http://schemas.microsoft.com/office/powerpoint/2010/main" val="1536739673"/>
      </p:ext>
    </p:extLst>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Morphological Analysis</a:t>
            </a:r>
          </a:p>
        </p:txBody>
      </p:sp>
      <p:graphicFrame>
        <p:nvGraphicFramePr>
          <p:cNvPr id="5" name="Content Placeholder 7"/>
          <p:cNvGraphicFramePr>
            <a:graphicFrameLocks noGrp="1"/>
          </p:cNvGraphicFramePr>
          <p:nvPr>
            <p:ph idx="1"/>
          </p:nvPr>
        </p:nvGraphicFramePr>
        <p:xfrm>
          <a:off x="539552" y="1772816"/>
          <a:ext cx="8066088" cy="3852864"/>
        </p:xfrm>
        <a:graphic>
          <a:graphicData uri="http://schemas.openxmlformats.org/drawingml/2006/table">
            <a:tbl>
              <a:tblPr firstRow="1" bandRow="1">
                <a:tableStyleId>{5C22544A-7EE6-4342-B048-85BDC9FD1C3A}</a:tableStyleId>
              </a:tblPr>
              <a:tblGrid>
                <a:gridCol w="2016522">
                  <a:extLst>
                    <a:ext uri="{9D8B030D-6E8A-4147-A177-3AD203B41FA5}">
                      <a16:colId xmlns:a16="http://schemas.microsoft.com/office/drawing/2014/main" val="20000"/>
                    </a:ext>
                  </a:extLst>
                </a:gridCol>
                <a:gridCol w="2016522">
                  <a:extLst>
                    <a:ext uri="{9D8B030D-6E8A-4147-A177-3AD203B41FA5}">
                      <a16:colId xmlns:a16="http://schemas.microsoft.com/office/drawing/2014/main" val="20001"/>
                    </a:ext>
                  </a:extLst>
                </a:gridCol>
                <a:gridCol w="2016522">
                  <a:extLst>
                    <a:ext uri="{9D8B030D-6E8A-4147-A177-3AD203B41FA5}">
                      <a16:colId xmlns:a16="http://schemas.microsoft.com/office/drawing/2014/main" val="20002"/>
                    </a:ext>
                  </a:extLst>
                </a:gridCol>
                <a:gridCol w="2016522">
                  <a:extLst>
                    <a:ext uri="{9D8B030D-6E8A-4147-A177-3AD203B41FA5}">
                      <a16:colId xmlns:a16="http://schemas.microsoft.com/office/drawing/2014/main" val="20003"/>
                    </a:ext>
                  </a:extLst>
                </a:gridCol>
              </a:tblGrid>
              <a:tr h="536754">
                <a:tc>
                  <a:txBody>
                    <a:bodyPr/>
                    <a:lstStyle/>
                    <a:p>
                      <a:r>
                        <a:rPr lang="en-IE" sz="1800" dirty="0"/>
                        <a:t>Topic</a:t>
                      </a:r>
                    </a:p>
                  </a:txBody>
                  <a:tcPr marL="92184" marR="92184"/>
                </a:tc>
                <a:tc>
                  <a:txBody>
                    <a:bodyPr/>
                    <a:lstStyle/>
                    <a:p>
                      <a:r>
                        <a:rPr lang="en-IE" sz="1800" dirty="0"/>
                        <a:t>Aim</a:t>
                      </a:r>
                    </a:p>
                  </a:txBody>
                  <a:tcPr marL="92184" marR="92184"/>
                </a:tc>
                <a:tc>
                  <a:txBody>
                    <a:bodyPr/>
                    <a:lstStyle/>
                    <a:p>
                      <a:r>
                        <a:rPr lang="en-IE" sz="1800" dirty="0"/>
                        <a:t>Design</a:t>
                      </a:r>
                    </a:p>
                  </a:txBody>
                  <a:tcPr marL="92184" marR="92184"/>
                </a:tc>
                <a:tc>
                  <a:txBody>
                    <a:bodyPr/>
                    <a:lstStyle/>
                    <a:p>
                      <a:r>
                        <a:rPr lang="en-IE" sz="1800" dirty="0"/>
                        <a:t>Focus</a:t>
                      </a:r>
                    </a:p>
                  </a:txBody>
                  <a:tcPr marL="92184" marR="92184"/>
                </a:tc>
                <a:extLst>
                  <a:ext uri="{0D108BD9-81ED-4DB2-BD59-A6C34878D82A}">
                    <a16:rowId xmlns:a16="http://schemas.microsoft.com/office/drawing/2014/main" val="10000"/>
                  </a:ext>
                </a:extLst>
              </a:tr>
              <a:tr h="926452">
                <a:tc>
                  <a:txBody>
                    <a:bodyPr/>
                    <a:lstStyle/>
                    <a:p>
                      <a:r>
                        <a:rPr lang="en-IE" sz="1800" dirty="0"/>
                        <a:t>Business process re-engineering</a:t>
                      </a:r>
                    </a:p>
                  </a:txBody>
                  <a:tcPr marL="92184" marR="92184"/>
                </a:tc>
                <a:tc>
                  <a:txBody>
                    <a:bodyPr/>
                    <a:lstStyle/>
                    <a:p>
                      <a:r>
                        <a:rPr lang="en-IE" sz="1800" dirty="0"/>
                        <a:t>Classification</a:t>
                      </a:r>
                    </a:p>
                  </a:txBody>
                  <a:tcPr marL="92184" marR="92184"/>
                </a:tc>
                <a:tc>
                  <a:txBody>
                    <a:bodyPr/>
                    <a:lstStyle/>
                    <a:p>
                      <a:r>
                        <a:rPr lang="en-IE" sz="1800" dirty="0"/>
                        <a:t>Action research</a:t>
                      </a:r>
                    </a:p>
                  </a:txBody>
                  <a:tcPr marL="92184" marR="92184"/>
                </a:tc>
                <a:tc>
                  <a:txBody>
                    <a:bodyPr/>
                    <a:lstStyle/>
                    <a:p>
                      <a:r>
                        <a:rPr lang="en-IE" sz="1800" dirty="0"/>
                        <a:t>Professional or interest group</a:t>
                      </a:r>
                    </a:p>
                  </a:txBody>
                  <a:tcPr marL="92184" marR="92184"/>
                </a:tc>
                <a:extLst>
                  <a:ext uri="{0D108BD9-81ED-4DB2-BD59-A6C34878D82A}">
                    <a16:rowId xmlns:a16="http://schemas.microsoft.com/office/drawing/2014/main" val="10001"/>
                  </a:ext>
                </a:extLst>
              </a:tr>
              <a:tr h="926452">
                <a:tc>
                  <a:txBody>
                    <a:bodyPr/>
                    <a:lstStyle/>
                    <a:p>
                      <a:r>
                        <a:rPr lang="en-IE" sz="1800" dirty="0"/>
                        <a:t>Globalisation</a:t>
                      </a:r>
                    </a:p>
                  </a:txBody>
                  <a:tcPr marL="92184" marR="92184"/>
                </a:tc>
                <a:tc>
                  <a:txBody>
                    <a:bodyPr/>
                    <a:lstStyle/>
                    <a:p>
                      <a:r>
                        <a:rPr lang="en-IE" sz="1800" dirty="0"/>
                        <a:t>Explanation</a:t>
                      </a:r>
                    </a:p>
                  </a:txBody>
                  <a:tcPr marL="92184" marR="92184"/>
                </a:tc>
                <a:tc>
                  <a:txBody>
                    <a:bodyPr/>
                    <a:lstStyle/>
                    <a:p>
                      <a:r>
                        <a:rPr lang="en-IE" sz="1800" dirty="0"/>
                        <a:t>Ethnographic accounts</a:t>
                      </a:r>
                    </a:p>
                  </a:txBody>
                  <a:tcPr marL="92184" marR="92184"/>
                </a:tc>
                <a:tc>
                  <a:txBody>
                    <a:bodyPr/>
                    <a:lstStyle/>
                    <a:p>
                      <a:r>
                        <a:rPr lang="en-IE" sz="1800" dirty="0"/>
                        <a:t>Single organisation</a:t>
                      </a:r>
                    </a:p>
                  </a:txBody>
                  <a:tcPr marL="92184" marR="92184"/>
                </a:tc>
                <a:extLst>
                  <a:ext uri="{0D108BD9-81ED-4DB2-BD59-A6C34878D82A}">
                    <a16:rowId xmlns:a16="http://schemas.microsoft.com/office/drawing/2014/main" val="10002"/>
                  </a:ext>
                </a:extLst>
              </a:tr>
              <a:tr h="926452">
                <a:tc>
                  <a:txBody>
                    <a:bodyPr/>
                    <a:lstStyle/>
                    <a:p>
                      <a:r>
                        <a:rPr lang="en-IE" sz="1800" dirty="0"/>
                        <a:t>Internal markets</a:t>
                      </a:r>
                    </a:p>
                  </a:txBody>
                  <a:tcPr marL="92184" marR="92184"/>
                </a:tc>
                <a:tc>
                  <a:txBody>
                    <a:bodyPr/>
                    <a:lstStyle/>
                    <a:p>
                      <a:r>
                        <a:rPr lang="en-IE" sz="1800" dirty="0"/>
                        <a:t>Technique development</a:t>
                      </a:r>
                    </a:p>
                  </a:txBody>
                  <a:tcPr marL="92184" marR="92184"/>
                </a:tc>
                <a:tc>
                  <a:txBody>
                    <a:bodyPr/>
                    <a:lstStyle/>
                    <a:p>
                      <a:r>
                        <a:rPr lang="en-IE" sz="1800" dirty="0"/>
                        <a:t>Mathematical models</a:t>
                      </a:r>
                    </a:p>
                  </a:txBody>
                  <a:tcPr marL="92184" marR="92184"/>
                </a:tc>
                <a:tc>
                  <a:txBody>
                    <a:bodyPr/>
                    <a:lstStyle/>
                    <a:p>
                      <a:r>
                        <a:rPr lang="en-IE" sz="1800" dirty="0"/>
                        <a:t>Several organisations</a:t>
                      </a:r>
                    </a:p>
                  </a:txBody>
                  <a:tcPr marL="92184" marR="92184"/>
                </a:tc>
                <a:extLst>
                  <a:ext uri="{0D108BD9-81ED-4DB2-BD59-A6C34878D82A}">
                    <a16:rowId xmlns:a16="http://schemas.microsoft.com/office/drawing/2014/main" val="10003"/>
                  </a:ext>
                </a:extLst>
              </a:tr>
              <a:tr h="536754">
                <a:tc>
                  <a:txBody>
                    <a:bodyPr/>
                    <a:lstStyle/>
                    <a:p>
                      <a:r>
                        <a:rPr lang="en-IE" sz="1800" dirty="0"/>
                        <a:t>Business ethics</a:t>
                      </a:r>
                    </a:p>
                  </a:txBody>
                  <a:tcPr marL="92184" marR="92184"/>
                </a:tc>
                <a:tc>
                  <a:txBody>
                    <a:bodyPr/>
                    <a:lstStyle/>
                    <a:p>
                      <a:r>
                        <a:rPr lang="en-IE" sz="1800" dirty="0"/>
                        <a:t>Evaluation</a:t>
                      </a:r>
                    </a:p>
                  </a:txBody>
                  <a:tcPr marL="92184" marR="92184"/>
                </a:tc>
                <a:tc>
                  <a:txBody>
                    <a:bodyPr/>
                    <a:lstStyle/>
                    <a:p>
                      <a:r>
                        <a:rPr lang="en-IE" sz="1800" dirty="0"/>
                        <a:t>Case study</a:t>
                      </a:r>
                    </a:p>
                  </a:txBody>
                  <a:tcPr marL="92184" marR="92184"/>
                </a:tc>
                <a:tc>
                  <a:txBody>
                    <a:bodyPr/>
                    <a:lstStyle/>
                    <a:p>
                      <a:r>
                        <a:rPr lang="en-IE" sz="1800" dirty="0"/>
                        <a:t>Single project</a:t>
                      </a:r>
                    </a:p>
                  </a:txBody>
                  <a:tcPr marL="92184" marR="92184"/>
                </a:tc>
                <a:extLst>
                  <a:ext uri="{0D108BD9-81ED-4DB2-BD59-A6C34878D82A}">
                    <a16:rowId xmlns:a16="http://schemas.microsoft.com/office/drawing/2014/main" val="10004"/>
                  </a:ext>
                </a:extLst>
              </a:tr>
            </a:tbl>
          </a:graphicData>
        </a:graphic>
      </p:graphicFrame>
      <p:sp>
        <p:nvSpPr>
          <p:cNvPr id="6" name="Text Box 4"/>
          <p:cNvSpPr txBox="1">
            <a:spLocks noChangeArrowheads="1"/>
          </p:cNvSpPr>
          <p:nvPr/>
        </p:nvSpPr>
        <p:spPr bwMode="auto">
          <a:xfrm>
            <a:off x="6372200" y="5949280"/>
            <a:ext cx="2068513"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sz="1600" dirty="0">
                <a:latin typeface="Tahoma" pitchFamily="34" charset="0"/>
              </a:rPr>
              <a:t>[Fisher, 2007, p.  39]</a:t>
            </a:r>
          </a:p>
        </p:txBody>
      </p: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50</a:t>
            </a:fld>
            <a:endParaRPr lang="en-IE" dirty="0"/>
          </a:p>
        </p:txBody>
      </p:sp>
    </p:spTree>
    <p:custDataLst>
      <p:tags r:id="rId1"/>
    </p:custDataLst>
    <p:extLst>
      <p:ext uri="{BB962C8B-B14F-4D97-AF65-F5344CB8AC3E}">
        <p14:creationId xmlns:p14="http://schemas.microsoft.com/office/powerpoint/2010/main" val="102746307"/>
      </p:ext>
    </p:extLst>
  </p:cSld>
  <p:clrMapOvr>
    <a:masterClrMapping/>
  </p:clrMapOvr>
  <p:transition spd="med"/>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Significant Research</a:t>
            </a:r>
          </a:p>
        </p:txBody>
      </p:sp>
      <p:sp>
        <p:nvSpPr>
          <p:cNvPr id="3" name="Content Placeholder 2"/>
          <p:cNvSpPr>
            <a:spLocks noGrp="1"/>
          </p:cNvSpPr>
          <p:nvPr>
            <p:ph idx="1"/>
          </p:nvPr>
        </p:nvSpPr>
        <p:spPr/>
        <p:txBody>
          <a:bodyPr>
            <a:normAutofit/>
          </a:bodyPr>
          <a:lstStyle/>
          <a:p>
            <a:pPr>
              <a:lnSpc>
                <a:spcPct val="80000"/>
              </a:lnSpc>
            </a:pPr>
            <a:r>
              <a:rPr lang="en-IE" sz="2800" dirty="0"/>
              <a:t>An outcome of investigator involvement in the physical and social world of organisations</a:t>
            </a:r>
          </a:p>
          <a:p>
            <a:pPr>
              <a:lnSpc>
                <a:spcPct val="80000"/>
              </a:lnSpc>
            </a:pPr>
            <a:r>
              <a:rPr lang="en-IE" sz="2800" dirty="0"/>
              <a:t>An outcome of investigator interest, resolve, and effort</a:t>
            </a:r>
          </a:p>
          <a:p>
            <a:pPr>
              <a:lnSpc>
                <a:spcPct val="80000"/>
              </a:lnSpc>
            </a:pPr>
            <a:r>
              <a:rPr lang="en-IE" sz="2800" dirty="0"/>
              <a:t>Is an outcome of intellectual rigor</a:t>
            </a:r>
          </a:p>
          <a:p>
            <a:pPr>
              <a:lnSpc>
                <a:spcPct val="80000"/>
              </a:lnSpc>
            </a:pPr>
            <a:r>
              <a:rPr lang="en-IE" sz="2800" dirty="0"/>
              <a:t>Reaches into the uncertain world of organisations and returns with something clear, tangible, and well understood</a:t>
            </a:r>
          </a:p>
          <a:p>
            <a:pPr>
              <a:lnSpc>
                <a:spcPct val="80000"/>
              </a:lnSpc>
            </a:pPr>
            <a:r>
              <a:rPr lang="en-IE" sz="2800" dirty="0"/>
              <a:t>Focuses on real problems</a:t>
            </a:r>
          </a:p>
          <a:p>
            <a:pPr>
              <a:lnSpc>
                <a:spcPct val="80000"/>
              </a:lnSpc>
            </a:pPr>
            <a:r>
              <a:rPr lang="en-IE" sz="2800" dirty="0"/>
              <a:t>Is concerned with theory, with a desire for understanding, and with explanation</a:t>
            </a:r>
            <a:endParaRPr lang="en-GB" sz="2800" dirty="0"/>
          </a:p>
          <a:p>
            <a:endParaRPr lang="en-IE" dirty="0"/>
          </a:p>
        </p:txBody>
      </p:sp>
      <p:sp>
        <p:nvSpPr>
          <p:cNvPr id="5" name="Text Box 4"/>
          <p:cNvSpPr txBox="1">
            <a:spLocks noChangeArrowheads="1"/>
          </p:cNvSpPr>
          <p:nvPr/>
        </p:nvSpPr>
        <p:spPr bwMode="auto">
          <a:xfrm>
            <a:off x="5358823" y="5822950"/>
            <a:ext cx="37560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IE" sz="2000" dirty="0"/>
              <a:t>[Campbell et al., 1982, p. 107-109]</a:t>
            </a:r>
            <a:endParaRPr lang="en-GB" sz="2000" dirty="0"/>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51</a:t>
            </a:fld>
            <a:endParaRPr lang="en-IE" dirty="0"/>
          </a:p>
        </p:txBody>
      </p:sp>
    </p:spTree>
    <p:custDataLst>
      <p:tags r:id="rId1"/>
    </p:custDataLst>
    <p:extLst>
      <p:ext uri="{BB962C8B-B14F-4D97-AF65-F5344CB8AC3E}">
        <p14:creationId xmlns:p14="http://schemas.microsoft.com/office/powerpoint/2010/main" val="770590844"/>
      </p:ext>
    </p:extLst>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Not Significant Research</a:t>
            </a:r>
          </a:p>
        </p:txBody>
      </p:sp>
      <p:sp>
        <p:nvSpPr>
          <p:cNvPr id="3" name="Content Placeholder 2"/>
          <p:cNvSpPr>
            <a:spLocks noGrp="1"/>
          </p:cNvSpPr>
          <p:nvPr>
            <p:ph idx="1"/>
          </p:nvPr>
        </p:nvSpPr>
        <p:spPr/>
        <p:txBody>
          <a:bodyPr>
            <a:normAutofit fontScale="85000" lnSpcReduction="20000"/>
          </a:bodyPr>
          <a:lstStyle/>
          <a:p>
            <a:pPr>
              <a:lnSpc>
                <a:spcPct val="90000"/>
              </a:lnSpc>
            </a:pPr>
            <a:r>
              <a:rPr lang="en-IE" b="1" dirty="0"/>
              <a:t>Expedience</a:t>
            </a:r>
            <a:r>
              <a:rPr lang="en-IE" dirty="0"/>
              <a:t> – undertook the research project because it was easy, cheap, quick, or convenient</a:t>
            </a:r>
          </a:p>
          <a:p>
            <a:pPr marL="0" indent="0">
              <a:lnSpc>
                <a:spcPct val="90000"/>
              </a:lnSpc>
              <a:buNone/>
            </a:pPr>
            <a:endParaRPr lang="en-IE" dirty="0"/>
          </a:p>
          <a:p>
            <a:pPr>
              <a:lnSpc>
                <a:spcPct val="90000"/>
              </a:lnSpc>
            </a:pPr>
            <a:r>
              <a:rPr lang="en-IE" b="1" dirty="0"/>
              <a:t>Method</a:t>
            </a:r>
            <a:r>
              <a:rPr lang="en-IE" dirty="0"/>
              <a:t> – statistical technique or the method to be employed took priority over theory and understanding</a:t>
            </a:r>
          </a:p>
          <a:p>
            <a:pPr marL="0" indent="0">
              <a:lnSpc>
                <a:spcPct val="90000"/>
              </a:lnSpc>
              <a:buNone/>
            </a:pPr>
            <a:endParaRPr lang="en-IE" dirty="0"/>
          </a:p>
          <a:p>
            <a:pPr>
              <a:lnSpc>
                <a:spcPct val="90000"/>
              </a:lnSpc>
            </a:pPr>
            <a:r>
              <a:rPr lang="en-IE" b="1" dirty="0"/>
              <a:t>Motivation</a:t>
            </a:r>
            <a:r>
              <a:rPr lang="en-IE" dirty="0"/>
              <a:t> – absence of interest in the problem or in the discovery of new knowledge tended to result in research that produced little new knowledge</a:t>
            </a:r>
          </a:p>
          <a:p>
            <a:pPr marL="0" indent="0">
              <a:lnSpc>
                <a:spcPct val="90000"/>
              </a:lnSpc>
              <a:buNone/>
            </a:pPr>
            <a:endParaRPr lang="en-IE" dirty="0"/>
          </a:p>
          <a:p>
            <a:pPr>
              <a:lnSpc>
                <a:spcPct val="90000"/>
              </a:lnSpc>
            </a:pPr>
            <a:r>
              <a:rPr lang="en-IE" b="1" dirty="0"/>
              <a:t>Lack of theory</a:t>
            </a:r>
            <a:r>
              <a:rPr lang="en-IE" dirty="0"/>
              <a:t> – investigator simply did not provide enough though to make the study work. Theoretical development requires extensive intellectual effort.</a:t>
            </a:r>
          </a:p>
          <a:p>
            <a:endParaRPr lang="en-IE" dirty="0"/>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52</a:t>
            </a:fld>
            <a:endParaRPr lang="en-IE" dirty="0"/>
          </a:p>
        </p:txBody>
      </p:sp>
    </p:spTree>
    <p:custDataLst>
      <p:tags r:id="rId1"/>
    </p:custDataLst>
    <p:extLst>
      <p:ext uri="{BB962C8B-B14F-4D97-AF65-F5344CB8AC3E}">
        <p14:creationId xmlns:p14="http://schemas.microsoft.com/office/powerpoint/2010/main" val="896957717"/>
      </p:ext>
    </p:extLst>
  </p:cSld>
  <p:clrMapOvr>
    <a:masterClrMapping/>
  </p:clrMapOvr>
  <p:transition spd="med"/>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Research Proposal Design</a:t>
            </a:r>
          </a:p>
        </p:txBody>
      </p:sp>
      <p:sp>
        <p:nvSpPr>
          <p:cNvPr id="3" name="Content Placeholder 2"/>
          <p:cNvSpPr>
            <a:spLocks noGrp="1"/>
          </p:cNvSpPr>
          <p:nvPr>
            <p:ph idx="1"/>
          </p:nvPr>
        </p:nvSpPr>
        <p:spPr/>
        <p:txBody>
          <a:bodyPr/>
          <a:lstStyle/>
          <a:p>
            <a:r>
              <a:rPr lang="en-GB" dirty="0"/>
              <a:t>Common features:</a:t>
            </a:r>
            <a:br>
              <a:rPr lang="en-GB" dirty="0"/>
            </a:br>
            <a:br>
              <a:rPr lang="en-GB" dirty="0"/>
            </a:br>
            <a:r>
              <a:rPr lang="en-GB" dirty="0"/>
              <a:t>An explanation, in a compact and precise fashion, of the nature of the research; why it is needed; how it will be done; the likely outcomes; and in most cases, exactly what resources are required to carry it out </a:t>
            </a:r>
            <a:br>
              <a:rPr lang="en-GB" dirty="0"/>
            </a:br>
            <a:r>
              <a:rPr lang="en-GB" sz="2400" dirty="0"/>
              <a:t>(</a:t>
            </a:r>
            <a:r>
              <a:rPr lang="en-GB" sz="2400" dirty="0" err="1"/>
              <a:t>Walliman</a:t>
            </a:r>
            <a:r>
              <a:rPr lang="en-GB" sz="2400" dirty="0"/>
              <a:t>, 2001)</a:t>
            </a:r>
          </a:p>
          <a:p>
            <a:endParaRPr lang="en-IE" dirty="0"/>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53</a:t>
            </a:fld>
            <a:endParaRPr lang="en-IE" dirty="0"/>
          </a:p>
        </p:txBody>
      </p:sp>
    </p:spTree>
    <p:custDataLst>
      <p:tags r:id="rId1"/>
    </p:custDataLst>
    <p:extLst>
      <p:ext uri="{BB962C8B-B14F-4D97-AF65-F5344CB8AC3E}">
        <p14:creationId xmlns:p14="http://schemas.microsoft.com/office/powerpoint/2010/main" val="3970317649"/>
      </p:ext>
    </p:extLst>
  </p:cSld>
  <p:clrMapOvr>
    <a:masterClrMapping/>
  </p:clrMapOvr>
  <p:transition spd="med"/>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Proposal: Rationale for Research</a:t>
            </a:r>
          </a:p>
        </p:txBody>
      </p:sp>
      <p:sp>
        <p:nvSpPr>
          <p:cNvPr id="3" name="Content Placeholder 2"/>
          <p:cNvSpPr>
            <a:spLocks noGrp="1"/>
          </p:cNvSpPr>
          <p:nvPr>
            <p:ph idx="1"/>
          </p:nvPr>
        </p:nvSpPr>
        <p:spPr/>
        <p:txBody>
          <a:bodyPr>
            <a:normAutofit lnSpcReduction="10000"/>
          </a:bodyPr>
          <a:lstStyle/>
          <a:p>
            <a:r>
              <a:rPr lang="en-IE" dirty="0"/>
              <a:t>Background</a:t>
            </a:r>
          </a:p>
          <a:p>
            <a:r>
              <a:rPr lang="en-IE" dirty="0"/>
              <a:t>Context</a:t>
            </a:r>
          </a:p>
          <a:p>
            <a:r>
              <a:rPr lang="en-IE" dirty="0"/>
              <a:t>Motivations</a:t>
            </a:r>
          </a:p>
          <a:p>
            <a:pPr lvl="1"/>
            <a:r>
              <a:rPr lang="en-IE" dirty="0"/>
              <a:t>Substantive</a:t>
            </a:r>
          </a:p>
          <a:p>
            <a:pPr lvl="1"/>
            <a:r>
              <a:rPr lang="en-IE" dirty="0"/>
              <a:t>Academic</a:t>
            </a:r>
          </a:p>
          <a:p>
            <a:pPr lvl="1"/>
            <a:r>
              <a:rPr lang="en-IE" dirty="0"/>
              <a:t>Personal</a:t>
            </a:r>
          </a:p>
          <a:p>
            <a:r>
              <a:rPr lang="en-IE" dirty="0"/>
              <a:t>Literature foundation</a:t>
            </a:r>
          </a:p>
          <a:p>
            <a:r>
              <a:rPr lang="en-IE" dirty="0"/>
              <a:t>Convince reader of need for study</a:t>
            </a:r>
          </a:p>
          <a:p>
            <a:endParaRPr lang="en-IE" dirty="0"/>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54</a:t>
            </a:fld>
            <a:endParaRPr lang="en-IE" dirty="0"/>
          </a:p>
        </p:txBody>
      </p:sp>
    </p:spTree>
    <p:custDataLst>
      <p:tags r:id="rId1"/>
    </p:custDataLst>
    <p:extLst>
      <p:ext uri="{BB962C8B-B14F-4D97-AF65-F5344CB8AC3E}">
        <p14:creationId xmlns:p14="http://schemas.microsoft.com/office/powerpoint/2010/main" val="2213573070"/>
      </p:ext>
    </p:extLst>
  </p:cSld>
  <p:clrMapOvr>
    <a:masterClrMapping/>
  </p:clrMapOvr>
  <p:transition spd="med"/>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Proposal: Literature Review</a:t>
            </a:r>
          </a:p>
        </p:txBody>
      </p:sp>
      <p:sp>
        <p:nvSpPr>
          <p:cNvPr id="3" name="Content Placeholder 2"/>
          <p:cNvSpPr>
            <a:spLocks noGrp="1"/>
          </p:cNvSpPr>
          <p:nvPr>
            <p:ph idx="1"/>
          </p:nvPr>
        </p:nvSpPr>
        <p:spPr/>
        <p:txBody>
          <a:bodyPr>
            <a:normAutofit fontScale="92500" lnSpcReduction="10000"/>
          </a:bodyPr>
          <a:lstStyle/>
          <a:p>
            <a:r>
              <a:rPr lang="en-IE" dirty="0"/>
              <a:t>All social research has a relevant literature, and no research takes place in a vacuum. It is therefore part of the researcher’s responsibility to:</a:t>
            </a:r>
          </a:p>
          <a:p>
            <a:pPr lvl="1"/>
            <a:r>
              <a:rPr lang="en-IE" dirty="0"/>
              <a:t>Identify the literature that is relevant to the study and to be familiar with it;</a:t>
            </a:r>
          </a:p>
          <a:p>
            <a:pPr lvl="1"/>
            <a:r>
              <a:rPr lang="en-IE" dirty="0"/>
              <a:t>Locate the present study in relation to the literature; </a:t>
            </a:r>
          </a:p>
          <a:p>
            <a:pPr lvl="1"/>
            <a:r>
              <a:rPr lang="en-IE" dirty="0"/>
              <a:t>Determine how the literature will be handled in the proposal and, later, in the dissertation</a:t>
            </a:r>
          </a:p>
          <a:p>
            <a:endParaRPr lang="en-IE" dirty="0"/>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55</a:t>
            </a:fld>
            <a:endParaRPr lang="en-IE" dirty="0"/>
          </a:p>
        </p:txBody>
      </p:sp>
    </p:spTree>
    <p:custDataLst>
      <p:tags r:id="rId1"/>
    </p:custDataLst>
    <p:extLst>
      <p:ext uri="{BB962C8B-B14F-4D97-AF65-F5344CB8AC3E}">
        <p14:creationId xmlns:p14="http://schemas.microsoft.com/office/powerpoint/2010/main" val="2129012789"/>
      </p:ext>
    </p:extLst>
  </p:cSld>
  <p:clrMapOvr>
    <a:masterClrMapping/>
  </p:clrMapOvr>
  <p:transition spd="med"/>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Proposal: Literature / Theory</a:t>
            </a:r>
          </a:p>
        </p:txBody>
      </p:sp>
      <p:sp>
        <p:nvSpPr>
          <p:cNvPr id="3" name="Content Placeholder 2"/>
          <p:cNvSpPr>
            <a:spLocks noGrp="1"/>
          </p:cNvSpPr>
          <p:nvPr>
            <p:ph idx="1"/>
          </p:nvPr>
        </p:nvSpPr>
        <p:spPr/>
        <p:txBody>
          <a:bodyPr>
            <a:normAutofit/>
          </a:bodyPr>
          <a:lstStyle/>
          <a:p>
            <a:pPr>
              <a:defRPr/>
            </a:pPr>
            <a:r>
              <a:rPr lang="en-GB" dirty="0"/>
              <a:t>Any theories, assumptions in the study</a:t>
            </a:r>
          </a:p>
          <a:p>
            <a:pPr>
              <a:defRPr/>
            </a:pPr>
            <a:r>
              <a:rPr lang="en-GB" dirty="0"/>
              <a:t>Critical analysis of major research studies already conducted and other key contributions</a:t>
            </a:r>
          </a:p>
          <a:p>
            <a:pPr>
              <a:defRPr/>
            </a:pPr>
            <a:r>
              <a:rPr lang="en-GB" dirty="0"/>
              <a:t>Quote from the experts, classical pieces of research, leading commentators in key academic journals  </a:t>
            </a:r>
          </a:p>
          <a:p>
            <a:pPr>
              <a:defRPr/>
            </a:pPr>
            <a:r>
              <a:rPr lang="en-GB" dirty="0"/>
              <a:t>Other academic references to be followed up on</a:t>
            </a:r>
          </a:p>
          <a:p>
            <a:endParaRPr lang="en-IE" dirty="0"/>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56</a:t>
            </a:fld>
            <a:endParaRPr lang="en-IE" dirty="0"/>
          </a:p>
        </p:txBody>
      </p:sp>
    </p:spTree>
    <p:custDataLst>
      <p:tags r:id="rId1"/>
    </p:custDataLst>
    <p:extLst>
      <p:ext uri="{BB962C8B-B14F-4D97-AF65-F5344CB8AC3E}">
        <p14:creationId xmlns:p14="http://schemas.microsoft.com/office/powerpoint/2010/main" val="3077367268"/>
      </p:ext>
    </p:extLst>
  </p:cSld>
  <p:clrMapOvr>
    <a:masterClrMapping/>
  </p:clrMapOvr>
  <p:transition spd="med"/>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Proposal: Literature Map</a:t>
            </a:r>
          </a:p>
        </p:txBody>
      </p:sp>
      <p:graphicFrame>
        <p:nvGraphicFramePr>
          <p:cNvPr id="5" name="Content Placeholder 3"/>
          <p:cNvGraphicFramePr>
            <a:graphicFrameLocks noGrp="1"/>
          </p:cNvGraphicFramePr>
          <p:nvPr>
            <p:ph idx="1"/>
          </p:nvPr>
        </p:nvGraphicFramePr>
        <p:xfrm>
          <a:off x="395536" y="1340768"/>
          <a:ext cx="8352928" cy="4680519"/>
        </p:xfrm>
        <a:graphic>
          <a:graphicData uri="http://schemas.openxmlformats.org/drawingml/2006/table">
            <a:tbl>
              <a:tblPr firstRow="1" bandRow="1">
                <a:tableStyleId>{5C22544A-7EE6-4342-B048-85BDC9FD1C3A}</a:tableStyleId>
              </a:tblPr>
              <a:tblGrid>
                <a:gridCol w="1656184">
                  <a:extLst>
                    <a:ext uri="{9D8B030D-6E8A-4147-A177-3AD203B41FA5}">
                      <a16:colId xmlns:a16="http://schemas.microsoft.com/office/drawing/2014/main" val="20000"/>
                    </a:ext>
                  </a:extLst>
                </a:gridCol>
                <a:gridCol w="1008112">
                  <a:extLst>
                    <a:ext uri="{9D8B030D-6E8A-4147-A177-3AD203B41FA5}">
                      <a16:colId xmlns:a16="http://schemas.microsoft.com/office/drawing/2014/main" val="20001"/>
                    </a:ext>
                  </a:extLst>
                </a:gridCol>
                <a:gridCol w="1296144">
                  <a:extLst>
                    <a:ext uri="{9D8B030D-6E8A-4147-A177-3AD203B41FA5}">
                      <a16:colId xmlns:a16="http://schemas.microsoft.com/office/drawing/2014/main" val="20002"/>
                    </a:ext>
                  </a:extLst>
                </a:gridCol>
                <a:gridCol w="1080120">
                  <a:extLst>
                    <a:ext uri="{9D8B030D-6E8A-4147-A177-3AD203B41FA5}">
                      <a16:colId xmlns:a16="http://schemas.microsoft.com/office/drawing/2014/main" val="20003"/>
                    </a:ext>
                  </a:extLst>
                </a:gridCol>
                <a:gridCol w="1152128">
                  <a:extLst>
                    <a:ext uri="{9D8B030D-6E8A-4147-A177-3AD203B41FA5}">
                      <a16:colId xmlns:a16="http://schemas.microsoft.com/office/drawing/2014/main" val="20004"/>
                    </a:ext>
                  </a:extLst>
                </a:gridCol>
                <a:gridCol w="1008112">
                  <a:extLst>
                    <a:ext uri="{9D8B030D-6E8A-4147-A177-3AD203B41FA5}">
                      <a16:colId xmlns:a16="http://schemas.microsoft.com/office/drawing/2014/main" val="20005"/>
                    </a:ext>
                  </a:extLst>
                </a:gridCol>
                <a:gridCol w="1152128">
                  <a:extLst>
                    <a:ext uri="{9D8B030D-6E8A-4147-A177-3AD203B41FA5}">
                      <a16:colId xmlns:a16="http://schemas.microsoft.com/office/drawing/2014/main" val="20006"/>
                    </a:ext>
                  </a:extLst>
                </a:gridCol>
              </a:tblGrid>
              <a:tr h="635630">
                <a:tc>
                  <a:txBody>
                    <a:bodyPr/>
                    <a:lstStyle/>
                    <a:p>
                      <a:pPr algn="ctr"/>
                      <a:r>
                        <a:rPr lang="en-IE" sz="1600" b="1" dirty="0">
                          <a:latin typeface="Arial Narrow" pitchFamily="34" charset="0"/>
                        </a:rPr>
                        <a:t>Author and Date</a:t>
                      </a:r>
                    </a:p>
                  </a:txBody>
                  <a:tcPr marL="91447" marR="91447" marT="45701" marB="45701"/>
                </a:tc>
                <a:tc>
                  <a:txBody>
                    <a:bodyPr/>
                    <a:lstStyle/>
                    <a:p>
                      <a:pPr algn="ctr"/>
                      <a:r>
                        <a:rPr lang="en-IE" sz="1600" b="1" dirty="0">
                          <a:latin typeface="Arial Narrow" pitchFamily="34" charset="0"/>
                        </a:rPr>
                        <a:t>RQs/</a:t>
                      </a:r>
                      <a:r>
                        <a:rPr lang="en-IE" sz="1600" b="1" dirty="0" err="1">
                          <a:latin typeface="Arial Narrow" pitchFamily="34" charset="0"/>
                        </a:rPr>
                        <a:t>Hyp</a:t>
                      </a:r>
                      <a:endParaRPr lang="en-IE" sz="1600" b="1" dirty="0">
                        <a:latin typeface="Arial Narrow" pitchFamily="34" charset="0"/>
                      </a:endParaRPr>
                    </a:p>
                  </a:txBody>
                  <a:tcPr marL="91447" marR="91447" marT="45701" marB="45701"/>
                </a:tc>
                <a:tc>
                  <a:txBody>
                    <a:bodyPr/>
                    <a:lstStyle/>
                    <a:p>
                      <a:pPr algn="ctr"/>
                      <a:r>
                        <a:rPr lang="en-IE" sz="1600" b="1" dirty="0">
                          <a:latin typeface="Arial Narrow" pitchFamily="34" charset="0"/>
                        </a:rPr>
                        <a:t>Methodology Categories</a:t>
                      </a:r>
                    </a:p>
                  </a:txBody>
                  <a:tcPr marL="91447" marR="91447" marT="45701" marB="45701"/>
                </a:tc>
                <a:tc>
                  <a:txBody>
                    <a:bodyPr/>
                    <a:lstStyle/>
                    <a:p>
                      <a:pPr algn="ctr"/>
                      <a:r>
                        <a:rPr lang="en-IE" sz="1600" b="1" dirty="0">
                          <a:latin typeface="Arial Narrow" pitchFamily="34" charset="0"/>
                        </a:rPr>
                        <a:t>Sample Size</a:t>
                      </a:r>
                    </a:p>
                  </a:txBody>
                  <a:tcPr marL="91447" marR="91447" marT="45701" marB="45701"/>
                </a:tc>
                <a:tc>
                  <a:txBody>
                    <a:bodyPr/>
                    <a:lstStyle/>
                    <a:p>
                      <a:pPr algn="ctr"/>
                      <a:r>
                        <a:rPr lang="en-IE" sz="1600" b="1" dirty="0">
                          <a:latin typeface="Arial Narrow" pitchFamily="34" charset="0"/>
                        </a:rPr>
                        <a:t>Response Rate </a:t>
                      </a:r>
                    </a:p>
                  </a:txBody>
                  <a:tcPr marL="91447" marR="91447" marT="45701" marB="45701"/>
                </a:tc>
                <a:tc>
                  <a:txBody>
                    <a:bodyPr/>
                    <a:lstStyle/>
                    <a:p>
                      <a:pPr algn="ctr"/>
                      <a:r>
                        <a:rPr lang="en-IE" sz="1600" b="1" dirty="0">
                          <a:latin typeface="Arial Narrow" pitchFamily="34" charset="0"/>
                        </a:rPr>
                        <a:t>Key Findings</a:t>
                      </a:r>
                    </a:p>
                  </a:txBody>
                  <a:tcPr marL="91447" marR="91447" marT="45701" marB="45701"/>
                </a:tc>
                <a:tc>
                  <a:txBody>
                    <a:bodyPr/>
                    <a:lstStyle/>
                    <a:p>
                      <a:pPr algn="ctr"/>
                      <a:r>
                        <a:rPr lang="en-IE" sz="1600" b="1" dirty="0">
                          <a:latin typeface="Arial Narrow" pitchFamily="34" charset="0"/>
                        </a:rPr>
                        <a:t>Location/ Country</a:t>
                      </a:r>
                    </a:p>
                  </a:txBody>
                  <a:tcPr marL="91447" marR="91447" marT="45701" marB="45701"/>
                </a:tc>
                <a:extLst>
                  <a:ext uri="{0D108BD9-81ED-4DB2-BD59-A6C34878D82A}">
                    <a16:rowId xmlns:a16="http://schemas.microsoft.com/office/drawing/2014/main" val="10000"/>
                  </a:ext>
                </a:extLst>
              </a:tr>
              <a:tr h="602421">
                <a:tc>
                  <a:txBody>
                    <a:bodyPr/>
                    <a:lstStyle/>
                    <a:p>
                      <a:r>
                        <a:rPr lang="en-IE" sz="1800" dirty="0" err="1"/>
                        <a:t>Bloggs</a:t>
                      </a:r>
                      <a:r>
                        <a:rPr lang="en-IE" sz="1800" baseline="0" dirty="0"/>
                        <a:t> (2004)</a:t>
                      </a:r>
                      <a:endParaRPr lang="en-IE" sz="1800" dirty="0"/>
                    </a:p>
                  </a:txBody>
                  <a:tcPr marL="91447" marR="91447" marT="45701" marB="45701"/>
                </a:tc>
                <a:tc>
                  <a:txBody>
                    <a:bodyPr/>
                    <a:lstStyle/>
                    <a:p>
                      <a:endParaRPr lang="en-IE" sz="1800" dirty="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extLst>
                  <a:ext uri="{0D108BD9-81ED-4DB2-BD59-A6C34878D82A}">
                    <a16:rowId xmlns:a16="http://schemas.microsoft.com/office/drawing/2014/main" val="10001"/>
                  </a:ext>
                </a:extLst>
              </a:tr>
              <a:tr h="860617">
                <a:tc>
                  <a:txBody>
                    <a:bodyPr/>
                    <a:lstStyle/>
                    <a:p>
                      <a:r>
                        <a:rPr lang="en-IE" sz="1800" dirty="0"/>
                        <a:t>Barney</a:t>
                      </a:r>
                      <a:r>
                        <a:rPr lang="en-IE" sz="1800" baseline="0" dirty="0"/>
                        <a:t> et al. (2008)</a:t>
                      </a:r>
                      <a:endParaRPr lang="en-IE" sz="1800" dirty="0"/>
                    </a:p>
                  </a:txBody>
                  <a:tcPr marL="91447" marR="91447" marT="45701" marB="45701"/>
                </a:tc>
                <a:tc>
                  <a:txBody>
                    <a:bodyPr/>
                    <a:lstStyle/>
                    <a:p>
                      <a:endParaRPr lang="en-IE" sz="1800" dirty="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dirty="0"/>
                    </a:p>
                  </a:txBody>
                  <a:tcPr marL="91447" marR="91447" marT="45701" marB="45701"/>
                </a:tc>
                <a:extLst>
                  <a:ext uri="{0D108BD9-81ED-4DB2-BD59-A6C34878D82A}">
                    <a16:rowId xmlns:a16="http://schemas.microsoft.com/office/drawing/2014/main" val="10002"/>
                  </a:ext>
                </a:extLst>
              </a:tr>
              <a:tr h="1118813">
                <a:tc>
                  <a:txBody>
                    <a:bodyPr/>
                    <a:lstStyle/>
                    <a:p>
                      <a:r>
                        <a:rPr lang="en-IE" sz="1800" dirty="0" err="1"/>
                        <a:t>Troggs</a:t>
                      </a:r>
                      <a:r>
                        <a:rPr lang="en-IE" sz="1800" dirty="0"/>
                        <a:t> and </a:t>
                      </a:r>
                      <a:r>
                        <a:rPr lang="en-IE" sz="1800" dirty="0" err="1"/>
                        <a:t>Hoggs</a:t>
                      </a:r>
                      <a:r>
                        <a:rPr lang="en-IE" sz="1800" dirty="0"/>
                        <a:t> (1998)</a:t>
                      </a:r>
                    </a:p>
                  </a:txBody>
                  <a:tcPr marL="91447" marR="91447" marT="45701" marB="45701"/>
                </a:tc>
                <a:tc>
                  <a:txBody>
                    <a:bodyPr/>
                    <a:lstStyle/>
                    <a:p>
                      <a:endParaRPr lang="en-IE" sz="1800"/>
                    </a:p>
                  </a:txBody>
                  <a:tcPr marL="91447" marR="91447" marT="45701" marB="45701"/>
                </a:tc>
                <a:tc>
                  <a:txBody>
                    <a:bodyPr/>
                    <a:lstStyle/>
                    <a:p>
                      <a:endParaRPr lang="en-IE" sz="1800" dirty="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dirty="0"/>
                    </a:p>
                  </a:txBody>
                  <a:tcPr marL="91447" marR="91447" marT="45701" marB="45701"/>
                </a:tc>
                <a:extLst>
                  <a:ext uri="{0D108BD9-81ED-4DB2-BD59-A6C34878D82A}">
                    <a16:rowId xmlns:a16="http://schemas.microsoft.com/office/drawing/2014/main" val="10003"/>
                  </a:ext>
                </a:extLst>
              </a:tr>
              <a:tr h="602421">
                <a:tc>
                  <a:txBody>
                    <a:bodyPr/>
                    <a:lstStyle/>
                    <a:p>
                      <a:r>
                        <a:rPr lang="en-IE" sz="1800" dirty="0" err="1"/>
                        <a:t>Sloggs</a:t>
                      </a:r>
                      <a:r>
                        <a:rPr lang="en-IE" sz="1800" dirty="0"/>
                        <a:t> (1984)</a:t>
                      </a:r>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dirty="0"/>
                    </a:p>
                  </a:txBody>
                  <a:tcPr marL="91447" marR="91447" marT="45701" marB="45701"/>
                </a:tc>
                <a:extLst>
                  <a:ext uri="{0D108BD9-81ED-4DB2-BD59-A6C34878D82A}">
                    <a16:rowId xmlns:a16="http://schemas.microsoft.com/office/drawing/2014/main" val="10004"/>
                  </a:ext>
                </a:extLst>
              </a:tr>
              <a:tr h="860617">
                <a:tc>
                  <a:txBody>
                    <a:bodyPr/>
                    <a:lstStyle/>
                    <a:p>
                      <a:r>
                        <a:rPr lang="en-IE" sz="1800" dirty="0" err="1"/>
                        <a:t>Cloggs</a:t>
                      </a:r>
                      <a:r>
                        <a:rPr lang="en-IE" sz="1800" baseline="0" dirty="0"/>
                        <a:t> et al. (1997)</a:t>
                      </a:r>
                      <a:endParaRPr lang="en-IE" sz="1800" dirty="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dirty="0"/>
                    </a:p>
                  </a:txBody>
                  <a:tcPr marL="91447" marR="91447" marT="45701" marB="45701"/>
                </a:tc>
                <a:tc>
                  <a:txBody>
                    <a:bodyPr/>
                    <a:lstStyle/>
                    <a:p>
                      <a:endParaRPr lang="en-IE" sz="1800"/>
                    </a:p>
                  </a:txBody>
                  <a:tcPr marL="91447" marR="91447" marT="45701" marB="45701"/>
                </a:tc>
                <a:tc>
                  <a:txBody>
                    <a:bodyPr/>
                    <a:lstStyle/>
                    <a:p>
                      <a:endParaRPr lang="en-IE" sz="1800"/>
                    </a:p>
                  </a:txBody>
                  <a:tcPr marL="91447" marR="91447" marT="45701" marB="45701"/>
                </a:tc>
                <a:tc>
                  <a:txBody>
                    <a:bodyPr/>
                    <a:lstStyle/>
                    <a:p>
                      <a:endParaRPr lang="en-IE" sz="1800" dirty="0"/>
                    </a:p>
                  </a:txBody>
                  <a:tcPr marL="91447" marR="91447" marT="45701" marB="45701"/>
                </a:tc>
                <a:extLst>
                  <a:ext uri="{0D108BD9-81ED-4DB2-BD59-A6C34878D82A}">
                    <a16:rowId xmlns:a16="http://schemas.microsoft.com/office/drawing/2014/main" val="10005"/>
                  </a:ext>
                </a:extLst>
              </a:tr>
            </a:tbl>
          </a:graphicData>
        </a:graphic>
      </p:graphicFrame>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57</a:t>
            </a:fld>
            <a:endParaRPr lang="en-IE" dirty="0"/>
          </a:p>
        </p:txBody>
      </p:sp>
    </p:spTree>
    <p:custDataLst>
      <p:tags r:id="rId1"/>
    </p:custDataLst>
    <p:extLst>
      <p:ext uri="{BB962C8B-B14F-4D97-AF65-F5344CB8AC3E}">
        <p14:creationId xmlns:p14="http://schemas.microsoft.com/office/powerpoint/2010/main" val="666828050"/>
      </p:ext>
    </p:extLst>
  </p:cSld>
  <p:clrMapOvr>
    <a:masterClrMapping/>
  </p:clrMapOvr>
  <p:transition spd="med"/>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Proposal: Research Problem</a:t>
            </a:r>
          </a:p>
        </p:txBody>
      </p:sp>
      <p:sp>
        <p:nvSpPr>
          <p:cNvPr id="3" name="Content Placeholder 2"/>
          <p:cNvSpPr>
            <a:spLocks noGrp="1"/>
          </p:cNvSpPr>
          <p:nvPr>
            <p:ph idx="1"/>
          </p:nvPr>
        </p:nvSpPr>
        <p:spPr/>
        <p:txBody>
          <a:bodyPr>
            <a:normAutofit fontScale="92500" lnSpcReduction="10000"/>
          </a:bodyPr>
          <a:lstStyle/>
          <a:p>
            <a:r>
              <a:rPr lang="en-GB" b="1" dirty="0"/>
              <a:t>Research Problem</a:t>
            </a:r>
          </a:p>
          <a:p>
            <a:pPr lvl="1"/>
            <a:r>
              <a:rPr lang="en-GB" dirty="0"/>
              <a:t>Clearly stated and specific. </a:t>
            </a:r>
          </a:p>
          <a:p>
            <a:pPr lvl="1"/>
            <a:r>
              <a:rPr lang="en-GB" dirty="0"/>
              <a:t>Clear boundaries to study</a:t>
            </a:r>
          </a:p>
          <a:p>
            <a:pPr lvl="1"/>
            <a:r>
              <a:rPr lang="en-GB" dirty="0"/>
              <a:t>Research justification, significance</a:t>
            </a:r>
          </a:p>
          <a:p>
            <a:pPr lvl="1"/>
            <a:r>
              <a:rPr lang="en-GB" dirty="0"/>
              <a:t>Rooted in the academic literature</a:t>
            </a:r>
          </a:p>
          <a:p>
            <a:r>
              <a:rPr lang="en-GB" b="1" dirty="0"/>
              <a:t>Research questions/objectives/hypotheses</a:t>
            </a:r>
          </a:p>
          <a:p>
            <a:pPr lvl="1"/>
            <a:r>
              <a:rPr lang="en-GB" dirty="0"/>
              <a:t>Logical link to research problem</a:t>
            </a:r>
          </a:p>
          <a:p>
            <a:pPr lvl="1"/>
            <a:r>
              <a:rPr lang="en-GB" dirty="0"/>
              <a:t>Able to find the answers? Plausible vs Ambitious</a:t>
            </a:r>
          </a:p>
          <a:p>
            <a:endParaRPr lang="en-IE" dirty="0"/>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58</a:t>
            </a:fld>
            <a:endParaRPr lang="en-IE" dirty="0"/>
          </a:p>
        </p:txBody>
      </p:sp>
    </p:spTree>
    <p:custDataLst>
      <p:tags r:id="rId1"/>
    </p:custDataLst>
    <p:extLst>
      <p:ext uri="{BB962C8B-B14F-4D97-AF65-F5344CB8AC3E}">
        <p14:creationId xmlns:p14="http://schemas.microsoft.com/office/powerpoint/2010/main" val="2010492638"/>
      </p:ext>
    </p:extLst>
  </p:cSld>
  <p:clrMapOvr>
    <a:masterClrMapping/>
  </p:clrMapOvr>
  <p:transition spd="med"/>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Proposal: Research Questions</a:t>
            </a:r>
          </a:p>
        </p:txBody>
      </p:sp>
      <p:sp>
        <p:nvSpPr>
          <p:cNvPr id="3" name="Content Placeholder 2"/>
          <p:cNvSpPr>
            <a:spLocks noGrp="1"/>
          </p:cNvSpPr>
          <p:nvPr>
            <p:ph idx="1"/>
          </p:nvPr>
        </p:nvSpPr>
        <p:spPr/>
        <p:txBody>
          <a:bodyPr>
            <a:normAutofit fontScale="92500" lnSpcReduction="20000"/>
          </a:bodyPr>
          <a:lstStyle/>
          <a:p>
            <a:pPr>
              <a:defRPr/>
            </a:pPr>
            <a:r>
              <a:rPr lang="en-GB" dirty="0"/>
              <a:t>Aim to have one overall research question: What? How? Do? Is? Are? Why?</a:t>
            </a:r>
          </a:p>
          <a:p>
            <a:pPr>
              <a:defRPr/>
            </a:pPr>
            <a:r>
              <a:rPr lang="en-GB" dirty="0"/>
              <a:t>Break this question down into more detailed objectives (aim for 3):</a:t>
            </a:r>
          </a:p>
          <a:p>
            <a:pPr lvl="1">
              <a:defRPr/>
            </a:pPr>
            <a:r>
              <a:rPr lang="en-GB" dirty="0"/>
              <a:t>To </a:t>
            </a:r>
            <a:r>
              <a:rPr lang="en-GB" dirty="0" err="1"/>
              <a:t>investigate..to</a:t>
            </a:r>
            <a:r>
              <a:rPr lang="en-GB" dirty="0"/>
              <a:t> </a:t>
            </a:r>
            <a:r>
              <a:rPr lang="en-GB" dirty="0" err="1"/>
              <a:t>examine..to</a:t>
            </a:r>
            <a:r>
              <a:rPr lang="en-GB" dirty="0"/>
              <a:t> establish…to </a:t>
            </a:r>
            <a:r>
              <a:rPr lang="en-GB" dirty="0" err="1"/>
              <a:t>determine..to</a:t>
            </a:r>
            <a:r>
              <a:rPr lang="en-GB" dirty="0"/>
              <a:t> analyse…to </a:t>
            </a:r>
            <a:r>
              <a:rPr lang="en-GB" dirty="0" err="1"/>
              <a:t>develop..to</a:t>
            </a:r>
            <a:r>
              <a:rPr lang="en-GB" dirty="0"/>
              <a:t> assess..</a:t>
            </a:r>
          </a:p>
          <a:p>
            <a:pPr>
              <a:defRPr/>
            </a:pPr>
            <a:r>
              <a:rPr lang="en-GB" dirty="0"/>
              <a:t>Research question(s) needs to be well defined – the better the research process input, the better the research process output</a:t>
            </a:r>
          </a:p>
          <a:p>
            <a:pPr>
              <a:defRPr/>
            </a:pPr>
            <a:r>
              <a:rPr lang="en-GB" dirty="0"/>
              <a:t>Use literature review as a basis</a:t>
            </a:r>
          </a:p>
          <a:p>
            <a:endParaRPr lang="en-IE" dirty="0"/>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59</a:t>
            </a:fld>
            <a:endParaRPr lang="en-IE" dirty="0"/>
          </a:p>
        </p:txBody>
      </p:sp>
    </p:spTree>
    <p:custDataLst>
      <p:tags r:id="rId1"/>
    </p:custDataLst>
    <p:extLst>
      <p:ext uri="{BB962C8B-B14F-4D97-AF65-F5344CB8AC3E}">
        <p14:creationId xmlns:p14="http://schemas.microsoft.com/office/powerpoint/2010/main" val="3664200837"/>
      </p:ext>
    </p:extLst>
  </p:cSld>
  <p:clrMapOvr>
    <a:masterClrMapping/>
  </p:clrMapOvr>
  <p:transition spd="med"/>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Proposal: Research Objectives</a:t>
            </a:r>
          </a:p>
        </p:txBody>
      </p:sp>
      <p:sp>
        <p:nvSpPr>
          <p:cNvPr id="3" name="Content Placeholder 2"/>
          <p:cNvSpPr>
            <a:spLocks noGrp="1"/>
          </p:cNvSpPr>
          <p:nvPr>
            <p:ph idx="1"/>
          </p:nvPr>
        </p:nvSpPr>
        <p:spPr/>
        <p:txBody>
          <a:bodyPr/>
          <a:lstStyle/>
          <a:p>
            <a:pPr>
              <a:lnSpc>
                <a:spcPct val="90000"/>
              </a:lnSpc>
              <a:buClr>
                <a:schemeClr val="tx1"/>
              </a:buClr>
              <a:buSzPct val="75000"/>
            </a:pPr>
            <a:r>
              <a:rPr lang="en-GB" dirty="0">
                <a:latin typeface="Arial" charset="0"/>
              </a:rPr>
              <a:t>Focus the study</a:t>
            </a:r>
          </a:p>
          <a:p>
            <a:pPr>
              <a:lnSpc>
                <a:spcPct val="90000"/>
              </a:lnSpc>
              <a:buClr>
                <a:schemeClr val="tx1"/>
              </a:buClr>
              <a:buSzPct val="75000"/>
            </a:pPr>
            <a:r>
              <a:rPr lang="en-GB" dirty="0">
                <a:latin typeface="Arial" charset="0"/>
              </a:rPr>
              <a:t>Avoid data collection that is not central to the identified research problem</a:t>
            </a:r>
          </a:p>
          <a:p>
            <a:pPr>
              <a:lnSpc>
                <a:spcPct val="90000"/>
              </a:lnSpc>
              <a:buClr>
                <a:schemeClr val="tx1"/>
              </a:buClr>
              <a:buSzPct val="75000"/>
            </a:pPr>
            <a:r>
              <a:rPr lang="en-GB" dirty="0">
                <a:latin typeface="Arial" charset="0"/>
              </a:rPr>
              <a:t>Assists the organisation of the study into distinct elements</a:t>
            </a:r>
            <a:br>
              <a:rPr lang="en-GB" dirty="0">
                <a:latin typeface="Arial" charset="0"/>
              </a:rPr>
            </a:br>
            <a:r>
              <a:rPr lang="en-GB" sz="1800" i="1" dirty="0">
                <a:latin typeface="Arial" charset="0"/>
              </a:rPr>
              <a:t>[McGarry,1993]</a:t>
            </a:r>
          </a:p>
          <a:p>
            <a:pPr>
              <a:lnSpc>
                <a:spcPct val="90000"/>
              </a:lnSpc>
              <a:buClr>
                <a:schemeClr val="tx1"/>
              </a:buClr>
              <a:buSzPct val="75000"/>
            </a:pPr>
            <a:r>
              <a:rPr lang="en-GB" dirty="0">
                <a:latin typeface="Arial" charset="0"/>
              </a:rPr>
              <a:t>As a methodological link – statement normally suggests an appropriate research method</a:t>
            </a:r>
          </a:p>
          <a:p>
            <a:endParaRPr lang="en-IE" dirty="0"/>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60</a:t>
            </a:fld>
            <a:endParaRPr lang="en-IE" dirty="0"/>
          </a:p>
        </p:txBody>
      </p:sp>
    </p:spTree>
    <p:custDataLst>
      <p:tags r:id="rId1"/>
    </p:custDataLst>
    <p:extLst>
      <p:ext uri="{BB962C8B-B14F-4D97-AF65-F5344CB8AC3E}">
        <p14:creationId xmlns:p14="http://schemas.microsoft.com/office/powerpoint/2010/main" val="2646993927"/>
      </p:ext>
    </p:extLst>
  </p:cSld>
  <p:clrMapOvr>
    <a:masterClrMapping/>
  </p:clrMapOvr>
  <p:transition spd="med"/>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Proposal: Methodology</a:t>
            </a:r>
          </a:p>
        </p:txBody>
      </p:sp>
      <p:sp>
        <p:nvSpPr>
          <p:cNvPr id="3" name="Content Placeholder 2"/>
          <p:cNvSpPr>
            <a:spLocks noGrp="1"/>
          </p:cNvSpPr>
          <p:nvPr>
            <p:ph idx="1"/>
          </p:nvPr>
        </p:nvSpPr>
        <p:spPr/>
        <p:txBody>
          <a:bodyPr/>
          <a:lstStyle/>
          <a:p>
            <a:r>
              <a:rPr lang="en-GB" dirty="0"/>
              <a:t>Justification and limitations of research methods</a:t>
            </a:r>
            <a:br>
              <a:rPr lang="en-GB" dirty="0"/>
            </a:br>
            <a:endParaRPr lang="en-GB" dirty="0"/>
          </a:p>
          <a:p>
            <a:r>
              <a:rPr lang="en-GB" dirty="0"/>
              <a:t>How research questions will be answered – method</a:t>
            </a:r>
            <a:br>
              <a:rPr lang="en-GB" dirty="0"/>
            </a:br>
            <a:endParaRPr lang="en-GB" dirty="0"/>
          </a:p>
          <a:p>
            <a:r>
              <a:rPr lang="en-GB" dirty="0"/>
              <a:t>Access to the data</a:t>
            </a:r>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61</a:t>
            </a:fld>
            <a:endParaRPr lang="en-IE" dirty="0"/>
          </a:p>
        </p:txBody>
      </p:sp>
    </p:spTree>
    <p:custDataLst>
      <p:tags r:id="rId1"/>
    </p:custDataLst>
    <p:extLst>
      <p:ext uri="{BB962C8B-B14F-4D97-AF65-F5344CB8AC3E}">
        <p14:creationId xmlns:p14="http://schemas.microsoft.com/office/powerpoint/2010/main" val="1923440001"/>
      </p:ext>
    </p:extLst>
  </p:cSld>
  <p:clrMapOvr>
    <a:masterClrMapping/>
  </p:clrMapOvr>
  <p:transition spd="med"/>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Proposal: Indicative Timetable</a:t>
            </a:r>
          </a:p>
        </p:txBody>
      </p:sp>
      <p:pic>
        <p:nvPicPr>
          <p:cNvPr id="5" name="Picture 2" descr="http://www.orgtopia.com/wp-content/uploads/2009/11/Gantt-Char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2924944"/>
            <a:ext cx="6913562" cy="32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855292" y="1455573"/>
            <a:ext cx="6741043" cy="840230"/>
          </a:xfrm>
          <a:prstGeom prst="rect">
            <a:avLst/>
          </a:prstGeom>
        </p:spPr>
        <p:txBody>
          <a:bodyPr wrap="square">
            <a:spAutoFit/>
          </a:bodyPr>
          <a:lstStyle/>
          <a:p>
            <a:pPr marL="742950" lvl="1" indent="-285750">
              <a:lnSpc>
                <a:spcPct val="90000"/>
              </a:lnSpc>
              <a:buFont typeface="Arial" panose="020B0604020202020204" pitchFamily="34" charset="0"/>
              <a:buChar char="•"/>
            </a:pPr>
            <a:r>
              <a:rPr lang="en-GB" dirty="0"/>
              <a:t>Anticipated completion date for each activity</a:t>
            </a:r>
          </a:p>
          <a:p>
            <a:pPr marL="742950" lvl="1" indent="-285750">
              <a:lnSpc>
                <a:spcPct val="90000"/>
              </a:lnSpc>
              <a:buFont typeface="Arial" panose="020B0604020202020204" pitchFamily="34" charset="0"/>
              <a:buChar char="•"/>
            </a:pPr>
            <a:r>
              <a:rPr lang="en-GB" dirty="0"/>
              <a:t>Precision difficult but allocate sufficient time for each phase and allow for contingencies, editing, binding</a:t>
            </a:r>
          </a:p>
        </p:txBody>
      </p:sp>
      <p:sp>
        <p:nvSpPr>
          <p:cNvPr id="7" name="Text Box 4"/>
          <p:cNvSpPr txBox="1">
            <a:spLocks noChangeArrowheads="1"/>
          </p:cNvSpPr>
          <p:nvPr/>
        </p:nvSpPr>
        <p:spPr bwMode="auto">
          <a:xfrm>
            <a:off x="3419872" y="2295803"/>
            <a:ext cx="4724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sz="2000" dirty="0">
                <a:latin typeface="Arial Narrow" pitchFamily="34" charset="0"/>
              </a:rPr>
              <a:t>(Hussey and Hussey, 1997, p. 132-133)</a:t>
            </a:r>
          </a:p>
        </p:txBody>
      </p: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62</a:t>
            </a:fld>
            <a:endParaRPr lang="en-IE" dirty="0"/>
          </a:p>
        </p:txBody>
      </p:sp>
    </p:spTree>
    <p:custDataLst>
      <p:tags r:id="rId1"/>
    </p:custDataLst>
    <p:extLst>
      <p:ext uri="{BB962C8B-B14F-4D97-AF65-F5344CB8AC3E}">
        <p14:creationId xmlns:p14="http://schemas.microsoft.com/office/powerpoint/2010/main" val="2078460736"/>
      </p:ext>
    </p:extLst>
  </p:cSld>
  <p:clrMapOvr>
    <a:masterClrMapping/>
  </p:clrMapOvr>
  <p:transition spd="med"/>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Evaluate your own Proposal</a:t>
            </a:r>
          </a:p>
        </p:txBody>
      </p:sp>
      <p:sp>
        <p:nvSpPr>
          <p:cNvPr id="5" name="Rectangle 4"/>
          <p:cNvSpPr/>
          <p:nvPr/>
        </p:nvSpPr>
        <p:spPr>
          <a:xfrm>
            <a:off x="611560" y="1582341"/>
            <a:ext cx="6246440" cy="4093428"/>
          </a:xfrm>
          <a:prstGeom prst="rect">
            <a:avLst/>
          </a:prstGeom>
        </p:spPr>
        <p:txBody>
          <a:bodyPr wrap="square">
            <a:spAutoFit/>
          </a:bodyPr>
          <a:lstStyle/>
          <a:p>
            <a:pPr marL="285750" indent="-285750">
              <a:buFont typeface="Arial" panose="020B0604020202020204" pitchFamily="34" charset="0"/>
              <a:buChar char="•"/>
            </a:pPr>
            <a:r>
              <a:rPr lang="en-GB" sz="2000" dirty="0"/>
              <a:t>Is the question clear and reasonable, and will the answer to the question extend knowledge in your field of study?</a:t>
            </a:r>
            <a:br>
              <a:rPr lang="en-GB" sz="2000" dirty="0"/>
            </a:br>
            <a:endParaRPr lang="en-GB" sz="2000" dirty="0"/>
          </a:p>
          <a:p>
            <a:pPr marL="285750" indent="-285750">
              <a:buFont typeface="Arial" panose="020B0604020202020204" pitchFamily="34" charset="0"/>
              <a:buChar char="•"/>
            </a:pPr>
            <a:r>
              <a:rPr lang="en-GB" sz="2000" dirty="0"/>
              <a:t>Have you located your question within a context of previous study that demonstrates that you have mastered and taken into consideration the relevant background literature?</a:t>
            </a:r>
            <a:br>
              <a:rPr lang="en-GB" sz="2000" dirty="0"/>
            </a:br>
            <a:endParaRPr lang="en-GB" sz="2000" dirty="0"/>
          </a:p>
          <a:p>
            <a:pPr marL="285750" indent="-285750">
              <a:buFont typeface="Arial" panose="020B0604020202020204" pitchFamily="34" charset="0"/>
              <a:buChar char="•"/>
            </a:pPr>
            <a:r>
              <a:rPr lang="en-GB" sz="2000" dirty="0"/>
              <a:t>Is the proposed method suitable for exploring your question?</a:t>
            </a:r>
          </a:p>
          <a:p>
            <a:br>
              <a:rPr lang="en-GB" sz="2000" dirty="0"/>
            </a:br>
            <a:r>
              <a:rPr lang="en-GB" sz="2000" dirty="0" err="1"/>
              <a:t>Rudestam</a:t>
            </a:r>
            <a:r>
              <a:rPr lang="en-GB" sz="2000" dirty="0"/>
              <a:t> and Newton (2001, p. 17)</a:t>
            </a:r>
            <a:endParaRPr lang="en-IE" sz="2000" dirty="0"/>
          </a:p>
        </p:txBody>
      </p:sp>
      <p:pic>
        <p:nvPicPr>
          <p:cNvPr id="6" name="Picture 4" descr="http://photo.goodreads.com/books/1175787947l/55726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58000" y="3072989"/>
            <a:ext cx="1836738"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63</a:t>
            </a:fld>
            <a:endParaRPr lang="en-IE" dirty="0"/>
          </a:p>
        </p:txBody>
      </p:sp>
    </p:spTree>
    <p:custDataLst>
      <p:tags r:id="rId1"/>
    </p:custDataLst>
    <p:extLst>
      <p:ext uri="{BB962C8B-B14F-4D97-AF65-F5344CB8AC3E}">
        <p14:creationId xmlns:p14="http://schemas.microsoft.com/office/powerpoint/2010/main" val="1898101419"/>
      </p:ext>
    </p:extLst>
  </p:cSld>
  <p:clrMapOvr>
    <a:masterClrMapping/>
  </p:clrMapOvr>
  <p:transition spd="med"/>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E" dirty="0"/>
              <a:t>Why a proposal may not be accepted…</a:t>
            </a:r>
          </a:p>
        </p:txBody>
      </p:sp>
      <p:sp>
        <p:nvSpPr>
          <p:cNvPr id="3" name="Content Placeholder 2"/>
          <p:cNvSpPr>
            <a:spLocks noGrp="1"/>
          </p:cNvSpPr>
          <p:nvPr>
            <p:ph idx="1"/>
          </p:nvPr>
        </p:nvSpPr>
        <p:spPr/>
        <p:txBody>
          <a:bodyPr>
            <a:normAutofit fontScale="70000" lnSpcReduction="20000"/>
          </a:bodyPr>
          <a:lstStyle/>
          <a:p>
            <a:pPr marL="457200" indent="-457200">
              <a:buFontTx/>
              <a:buAutoNum type="arabicParenR"/>
            </a:pPr>
            <a:r>
              <a:rPr lang="en-GB" dirty="0"/>
              <a:t>Ignore guidelines, omit information…</a:t>
            </a:r>
          </a:p>
          <a:p>
            <a:pPr marL="457200" indent="-457200">
              <a:buFontTx/>
              <a:buAutoNum type="arabicParenR"/>
            </a:pPr>
            <a:r>
              <a:rPr lang="en-GB" dirty="0"/>
              <a:t>Title unrelated to objectives, both unrelated to method</a:t>
            </a:r>
          </a:p>
          <a:p>
            <a:pPr marL="457200" indent="-457200">
              <a:buFontTx/>
              <a:buAutoNum type="arabicParenR"/>
            </a:pPr>
            <a:r>
              <a:rPr lang="en-GB" dirty="0"/>
              <a:t>Objectives woolly, ill-defined </a:t>
            </a:r>
          </a:p>
          <a:p>
            <a:pPr marL="457200" indent="-457200">
              <a:buFontTx/>
              <a:buAutoNum type="arabicParenR"/>
            </a:pPr>
            <a:r>
              <a:rPr lang="en-GB" dirty="0"/>
              <a:t>Research problem vague or obscured by other discussion</a:t>
            </a:r>
          </a:p>
          <a:p>
            <a:pPr marL="457200" indent="-457200">
              <a:buFontTx/>
              <a:buAutoNum type="arabicParenR"/>
            </a:pPr>
            <a:r>
              <a:rPr lang="en-GB" dirty="0"/>
              <a:t>Leave design / methodology implicit – let them guess</a:t>
            </a:r>
          </a:p>
          <a:p>
            <a:pPr marL="457200" indent="-457200">
              <a:buFontTx/>
              <a:buAutoNum type="arabicParenR"/>
            </a:pPr>
            <a:r>
              <a:rPr lang="en-GB" dirty="0"/>
              <a:t>Mundane task, routine consultancy or poorly conceptualised data trawl masquerade as a research project</a:t>
            </a:r>
          </a:p>
          <a:p>
            <a:pPr marL="457200" indent="-457200">
              <a:buFontTx/>
              <a:buAutoNum type="arabicParenR"/>
            </a:pPr>
            <a:r>
              <a:rPr lang="en-GB" dirty="0"/>
              <a:t>Unrealistic in what can be achieved with time/resources available</a:t>
            </a:r>
          </a:p>
          <a:p>
            <a:pPr marL="457200" indent="-457200">
              <a:buFontTx/>
              <a:buAutoNum type="arabicParenR"/>
            </a:pPr>
            <a:r>
              <a:rPr lang="en-GB" dirty="0"/>
              <a:t>Very brief or long- winded, repetitive. Going for quantity not quality</a:t>
            </a:r>
          </a:p>
          <a:p>
            <a:pPr marL="457200" indent="-457200">
              <a:buFontTx/>
              <a:buAutoNum type="arabicParenR"/>
            </a:pPr>
            <a:r>
              <a:rPr lang="en-GB" dirty="0"/>
              <a:t>Clearly setting out what your findings will be and how your ideological stance makes this inevitable</a:t>
            </a:r>
          </a:p>
          <a:p>
            <a:pPr marL="457200" indent="-457200">
              <a:buFontTx/>
              <a:buAutoNum type="arabicParenR"/>
            </a:pPr>
            <a:r>
              <a:rPr lang="en-GB" dirty="0"/>
              <a:t>No theoretical framework</a:t>
            </a:r>
          </a:p>
          <a:p>
            <a:endParaRPr lang="en-IE" dirty="0"/>
          </a:p>
        </p:txBody>
      </p:sp>
      <p:sp>
        <p:nvSpPr>
          <p:cNvPr id="5" name="Text Box 5"/>
          <p:cNvSpPr txBox="1">
            <a:spLocks noChangeArrowheads="1"/>
          </p:cNvSpPr>
          <p:nvPr/>
        </p:nvSpPr>
        <p:spPr bwMode="auto">
          <a:xfrm>
            <a:off x="5796136" y="5679288"/>
            <a:ext cx="2678596"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GB" sz="1400" dirty="0">
                <a:latin typeface="Arial Narrow" pitchFamily="34" charset="0"/>
              </a:rPr>
              <a:t>Robson (1993) cited in Hussey and Hussey (1997, p. 132-133)</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64</a:t>
            </a:fld>
            <a:endParaRPr lang="en-IE" dirty="0"/>
          </a:p>
        </p:txBody>
      </p:sp>
    </p:spTree>
    <p:custDataLst>
      <p:tags r:id="rId1"/>
    </p:custDataLst>
    <p:extLst>
      <p:ext uri="{BB962C8B-B14F-4D97-AF65-F5344CB8AC3E}">
        <p14:creationId xmlns:p14="http://schemas.microsoft.com/office/powerpoint/2010/main" val="3703502814"/>
      </p:ext>
    </p:extLst>
  </p:cSld>
  <p:clrMapOvr>
    <a:masterClrMapping/>
  </p:clrMapOvr>
  <p:transition spd="med"/>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a:t>Further Readings</a:t>
            </a:r>
          </a:p>
        </p:txBody>
      </p:sp>
      <p:sp>
        <p:nvSpPr>
          <p:cNvPr id="3" name="Content Placeholder 2"/>
          <p:cNvSpPr>
            <a:spLocks noGrp="1"/>
          </p:cNvSpPr>
          <p:nvPr>
            <p:ph idx="1"/>
          </p:nvPr>
        </p:nvSpPr>
        <p:spPr/>
        <p:txBody>
          <a:bodyPr>
            <a:normAutofit fontScale="92500" lnSpcReduction="20000"/>
          </a:bodyPr>
          <a:lstStyle/>
          <a:p>
            <a:r>
              <a:rPr lang="en-IE" dirty="0"/>
              <a:t>Kelly, M. (1998) ‘Writing a Research Proposal’, in C. Seale (ed.) </a:t>
            </a:r>
            <a:r>
              <a:rPr lang="en-IE" i="1" dirty="0"/>
              <a:t>Researching Society and Culture</a:t>
            </a:r>
            <a:r>
              <a:rPr lang="en-IE" dirty="0"/>
              <a:t>, London: Sage, pp. 111-122.</a:t>
            </a:r>
            <a:br>
              <a:rPr lang="en-IE" dirty="0"/>
            </a:br>
            <a:endParaRPr lang="en-IE" dirty="0"/>
          </a:p>
          <a:p>
            <a:r>
              <a:rPr lang="en-IE" dirty="0"/>
              <a:t>Smith, C. B. (1991) </a:t>
            </a:r>
            <a:r>
              <a:rPr lang="en-IE" i="1" dirty="0"/>
              <a:t>Business Research</a:t>
            </a:r>
            <a:r>
              <a:rPr lang="en-IE" dirty="0"/>
              <a:t>, Chicago: Nelson Hall [Chapter 2: Selecting and developing the research problem].</a:t>
            </a:r>
            <a:br>
              <a:rPr lang="en-IE" dirty="0"/>
            </a:br>
            <a:endParaRPr lang="en-IE" dirty="0"/>
          </a:p>
          <a:p>
            <a:r>
              <a:rPr lang="en-IE" dirty="0" err="1"/>
              <a:t>Ghauri</a:t>
            </a:r>
            <a:r>
              <a:rPr lang="en-IE" dirty="0"/>
              <a:t>, P. and </a:t>
            </a:r>
            <a:r>
              <a:rPr lang="en-IE" dirty="0" err="1"/>
              <a:t>Gronhaug</a:t>
            </a:r>
            <a:r>
              <a:rPr lang="en-IE" dirty="0"/>
              <a:t>, K. (2005) </a:t>
            </a:r>
            <a:r>
              <a:rPr lang="en-IE" i="1" dirty="0"/>
              <a:t>Research Methods</a:t>
            </a:r>
            <a:r>
              <a:rPr lang="en-IE" dirty="0"/>
              <a:t>, 3</a:t>
            </a:r>
            <a:r>
              <a:rPr lang="en-IE" baseline="30000" dirty="0"/>
              <a:t>rd</a:t>
            </a:r>
            <a:r>
              <a:rPr lang="en-IE" dirty="0"/>
              <a:t> </a:t>
            </a:r>
            <a:r>
              <a:rPr lang="en-IE" dirty="0" err="1"/>
              <a:t>Edn</a:t>
            </a:r>
            <a:r>
              <a:rPr lang="en-IE" dirty="0"/>
              <a:t>., Harlow, Essex: Prentice Hall. [Chapter 4: Research Problem]</a:t>
            </a:r>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65</a:t>
            </a:fld>
            <a:endParaRPr lang="en-IE" dirty="0"/>
          </a:p>
        </p:txBody>
      </p:sp>
    </p:spTree>
    <p:custDataLst>
      <p:tags r:id="rId1"/>
    </p:custDataLst>
    <p:extLst>
      <p:ext uri="{BB962C8B-B14F-4D97-AF65-F5344CB8AC3E}">
        <p14:creationId xmlns:p14="http://schemas.microsoft.com/office/powerpoint/2010/main" val="1768252992"/>
      </p:ext>
    </p:extLst>
  </p:cSld>
  <p:clrMapOvr>
    <a:masterClrMapping/>
  </p:clrMapOvr>
  <p:transition spd="med"/>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92990" y="2217995"/>
            <a:ext cx="7848872" cy="830997"/>
          </a:xfrm>
          <a:prstGeom prst="rect">
            <a:avLst/>
          </a:prstGeom>
          <a:solidFill>
            <a:schemeClr val="accent6">
              <a:lumMod val="75000"/>
            </a:schemeClr>
          </a:solidFill>
        </p:spPr>
        <p:txBody>
          <a:bodyPr wrap="square">
            <a:spAutoFit/>
          </a:bodyPr>
          <a:lstStyle/>
          <a:p>
            <a:pPr algn="ctr"/>
            <a:r>
              <a:rPr lang="en-IE" sz="4800" b="1" dirty="0"/>
              <a:t>An Example</a:t>
            </a:r>
          </a:p>
        </p:txBody>
      </p:sp>
      <p:sp>
        <p:nvSpPr>
          <p:cNvPr id="4" name="Slide Number Placeholder 3"/>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66</a:t>
            </a:fld>
            <a:endParaRPr lang="en-IE"/>
          </a:p>
        </p:txBody>
      </p:sp>
    </p:spTree>
    <p:custDataLst>
      <p:tags r:id="rId1"/>
    </p:custDataLst>
    <p:extLst>
      <p:ext uri="{BB962C8B-B14F-4D97-AF65-F5344CB8AC3E}">
        <p14:creationId xmlns:p14="http://schemas.microsoft.com/office/powerpoint/2010/main" val="2384508400"/>
      </p:ext>
    </p:extLst>
  </p:cSld>
  <p:clrMapOvr>
    <a:masterClrMapping/>
  </p:clrMapOvr>
  <p:transition spd="med"/>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04565" y="620688"/>
            <a:ext cx="7848872" cy="1384995"/>
          </a:xfrm>
          <a:prstGeom prst="rect">
            <a:avLst/>
          </a:prstGeom>
          <a:solidFill>
            <a:schemeClr val="accent6">
              <a:lumMod val="75000"/>
            </a:schemeClr>
          </a:solidFill>
        </p:spPr>
        <p:txBody>
          <a:bodyPr wrap="square">
            <a:spAutoFit/>
          </a:bodyPr>
          <a:lstStyle/>
          <a:p>
            <a:pPr algn="ctr"/>
            <a:r>
              <a:rPr lang="en-IE" sz="2800" b="1" dirty="0"/>
              <a:t>‘Our restaurant isn’t profitable… We’re going out of business?...’</a:t>
            </a:r>
          </a:p>
          <a:p>
            <a:pPr algn="ctr"/>
            <a:endParaRPr lang="en-IE" sz="2800" b="1"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76903" y="2276872"/>
            <a:ext cx="6304197" cy="39836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67</a:t>
            </a:fld>
            <a:endParaRPr lang="en-IE"/>
          </a:p>
        </p:txBody>
      </p:sp>
    </p:spTree>
    <p:custDataLst>
      <p:tags r:id="rId1"/>
    </p:custDataLst>
    <p:extLst>
      <p:ext uri="{BB962C8B-B14F-4D97-AF65-F5344CB8AC3E}">
        <p14:creationId xmlns:p14="http://schemas.microsoft.com/office/powerpoint/2010/main" val="1530068483"/>
      </p:ext>
    </p:extLst>
  </p:cSld>
  <p:clrMapOvr>
    <a:masterClrMapping/>
  </p:clrMapOvr>
  <p:transition spd="med"/>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68</a:t>
            </a:fld>
            <a:endParaRPr lang="en-IE" dirty="0"/>
          </a:p>
        </p:txBody>
      </p:sp>
      <p:sp>
        <p:nvSpPr>
          <p:cNvPr id="4" name="Rectangle 3"/>
          <p:cNvSpPr/>
          <p:nvPr/>
        </p:nvSpPr>
        <p:spPr>
          <a:xfrm>
            <a:off x="647564" y="980728"/>
            <a:ext cx="7848872" cy="1815882"/>
          </a:xfrm>
          <a:prstGeom prst="rect">
            <a:avLst/>
          </a:prstGeom>
          <a:solidFill>
            <a:schemeClr val="accent6">
              <a:lumMod val="75000"/>
            </a:schemeClr>
          </a:solidFill>
        </p:spPr>
        <p:txBody>
          <a:bodyPr wrap="square">
            <a:spAutoFit/>
          </a:bodyPr>
          <a:lstStyle/>
          <a:p>
            <a:pPr algn="ctr"/>
            <a:r>
              <a:rPr lang="en-IE" sz="2800" b="1" dirty="0"/>
              <a:t>Research question: a study is to identify whether non-price variables alone can be used to increase customer satisfaction with service delivery in a restaurant </a:t>
            </a:r>
          </a:p>
        </p:txBody>
      </p:sp>
      <p:sp>
        <p:nvSpPr>
          <p:cNvPr id="5" name="Rectangle 4"/>
          <p:cNvSpPr/>
          <p:nvPr/>
        </p:nvSpPr>
        <p:spPr>
          <a:xfrm>
            <a:off x="623887" y="3140968"/>
            <a:ext cx="7848872" cy="2677656"/>
          </a:xfrm>
          <a:prstGeom prst="rect">
            <a:avLst/>
          </a:prstGeom>
          <a:solidFill>
            <a:schemeClr val="accent6">
              <a:lumMod val="60000"/>
              <a:lumOff val="40000"/>
            </a:schemeClr>
          </a:solidFill>
        </p:spPr>
        <p:txBody>
          <a:bodyPr wrap="square">
            <a:spAutoFit/>
          </a:bodyPr>
          <a:lstStyle/>
          <a:p>
            <a:pPr algn="ctr"/>
            <a:r>
              <a:rPr lang="en-IE" sz="2800" b="1" dirty="0"/>
              <a:t>What is the Research:</a:t>
            </a:r>
          </a:p>
          <a:p>
            <a:pPr algn="ctr"/>
            <a:r>
              <a:rPr lang="en-IE" sz="2800" b="1" dirty="0"/>
              <a:t>Time;</a:t>
            </a:r>
          </a:p>
          <a:p>
            <a:pPr algn="ctr"/>
            <a:r>
              <a:rPr lang="en-IE" sz="2800" b="1" dirty="0"/>
              <a:t>Philosophy;</a:t>
            </a:r>
          </a:p>
          <a:p>
            <a:pPr algn="ctr"/>
            <a:r>
              <a:rPr lang="en-IE" sz="2800" b="1" dirty="0"/>
              <a:t> Strategy;</a:t>
            </a:r>
          </a:p>
          <a:p>
            <a:pPr algn="ctr"/>
            <a:r>
              <a:rPr lang="en-IE" sz="2800" b="1" dirty="0"/>
              <a:t> Approach;</a:t>
            </a:r>
          </a:p>
          <a:p>
            <a:pPr algn="ctr"/>
            <a:r>
              <a:rPr lang="en-IE" sz="2800" b="1" dirty="0"/>
              <a:t>Collection method(s)</a:t>
            </a:r>
          </a:p>
        </p:txBody>
      </p:sp>
    </p:spTree>
    <p:custDataLst>
      <p:tags r:id="rId1"/>
    </p:custDataLst>
    <p:extLst>
      <p:ext uri="{BB962C8B-B14F-4D97-AF65-F5344CB8AC3E}">
        <p14:creationId xmlns:p14="http://schemas.microsoft.com/office/powerpoint/2010/main" val="3061198468"/>
      </p:ext>
    </p:extLst>
  </p:cSld>
  <p:clrMapOvr>
    <a:masterClrMapping/>
  </p:clrMapOvr>
  <p:transition spd="med"/>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omposite model pic.jpg"/>
          <p:cNvPicPr/>
          <p:nvPr/>
        </p:nvPicPr>
        <p:blipFill>
          <a:blip r:embed="rId3" cstate="print"/>
          <a:stretch>
            <a:fillRect/>
          </a:stretch>
        </p:blipFill>
        <p:spPr>
          <a:xfrm>
            <a:off x="3707904" y="44624"/>
            <a:ext cx="4730468" cy="3528392"/>
          </a:xfrm>
          <a:prstGeom prst="rect">
            <a:avLst/>
          </a:prstGeom>
        </p:spPr>
      </p:pic>
      <p:pic>
        <p:nvPicPr>
          <p:cNvPr id="4" name="Picture 3" descr="idef3 map.jpg"/>
          <p:cNvPicPr/>
          <p:nvPr/>
        </p:nvPicPr>
        <p:blipFill>
          <a:blip r:embed="rId4" cstate="print"/>
          <a:stretch>
            <a:fillRect/>
          </a:stretch>
        </p:blipFill>
        <p:spPr>
          <a:xfrm>
            <a:off x="770141" y="4217137"/>
            <a:ext cx="5731510" cy="1969135"/>
          </a:xfrm>
          <a:prstGeom prst="rect">
            <a:avLst/>
          </a:prstGeom>
        </p:spPr>
      </p:pic>
      <p:pic>
        <p:nvPicPr>
          <p:cNvPr id="5" name="Picture 4" descr="gaps model jpeg.jpg"/>
          <p:cNvPicPr/>
          <p:nvPr/>
        </p:nvPicPr>
        <p:blipFill>
          <a:blip r:embed="rId5" cstate="print"/>
          <a:stretch>
            <a:fillRect/>
          </a:stretch>
        </p:blipFill>
        <p:spPr>
          <a:xfrm>
            <a:off x="206405" y="266700"/>
            <a:ext cx="3429491" cy="3450331"/>
          </a:xfrm>
          <a:prstGeom prst="rect">
            <a:avLst/>
          </a:prstGeom>
        </p:spPr>
      </p:pic>
      <p:sp>
        <p:nvSpPr>
          <p:cNvPr id="6" name="TextBox 5"/>
          <p:cNvSpPr txBox="1"/>
          <p:nvPr/>
        </p:nvSpPr>
        <p:spPr>
          <a:xfrm>
            <a:off x="539552" y="3789040"/>
            <a:ext cx="1512168" cy="276999"/>
          </a:xfrm>
          <a:prstGeom prst="rect">
            <a:avLst/>
          </a:prstGeom>
          <a:noFill/>
        </p:spPr>
        <p:txBody>
          <a:bodyPr wrap="square" rtlCol="0">
            <a:spAutoFit/>
          </a:bodyPr>
          <a:lstStyle/>
          <a:p>
            <a:r>
              <a:rPr lang="en-IE" sz="1200" dirty="0"/>
              <a:t>Gap Model</a:t>
            </a:r>
          </a:p>
        </p:txBody>
      </p:sp>
      <p:pic>
        <p:nvPicPr>
          <p:cNvPr id="7" name="Picture 6" descr="customer improvent model.jpg"/>
          <p:cNvPicPr/>
          <p:nvPr/>
        </p:nvPicPr>
        <p:blipFill>
          <a:blip r:embed="rId6" cstate="print"/>
          <a:stretch>
            <a:fillRect/>
          </a:stretch>
        </p:blipFill>
        <p:spPr>
          <a:xfrm>
            <a:off x="6501651" y="2564904"/>
            <a:ext cx="2660015" cy="4142740"/>
          </a:xfrm>
          <a:prstGeom prst="rect">
            <a:avLst/>
          </a:prstGeom>
        </p:spPr>
      </p:pic>
      <p:sp>
        <p:nvSpPr>
          <p:cNvPr id="8" name="TextBox 7"/>
          <p:cNvSpPr txBox="1"/>
          <p:nvPr/>
        </p:nvSpPr>
        <p:spPr>
          <a:xfrm>
            <a:off x="746236" y="6211828"/>
            <a:ext cx="2088232" cy="369332"/>
          </a:xfrm>
          <a:prstGeom prst="rect">
            <a:avLst/>
          </a:prstGeom>
          <a:noFill/>
        </p:spPr>
        <p:txBody>
          <a:bodyPr wrap="square" rtlCol="0">
            <a:spAutoFit/>
          </a:bodyPr>
          <a:lstStyle/>
          <a:p>
            <a:r>
              <a:rPr lang="en-IE" dirty="0"/>
              <a:t>Service Quality</a:t>
            </a:r>
          </a:p>
        </p:txBody>
      </p:sp>
      <p:sp>
        <p:nvSpPr>
          <p:cNvPr id="9" name="TextBox 8"/>
          <p:cNvSpPr txBox="1"/>
          <p:nvPr/>
        </p:nvSpPr>
        <p:spPr>
          <a:xfrm>
            <a:off x="7020272" y="266700"/>
            <a:ext cx="1872208" cy="523220"/>
          </a:xfrm>
          <a:prstGeom prst="rect">
            <a:avLst/>
          </a:prstGeom>
          <a:noFill/>
        </p:spPr>
        <p:txBody>
          <a:bodyPr wrap="square" rtlCol="0">
            <a:spAutoFit/>
          </a:bodyPr>
          <a:lstStyle/>
          <a:p>
            <a:r>
              <a:rPr lang="en-IE" sz="2800" b="1" dirty="0"/>
              <a:t>Framework</a:t>
            </a:r>
          </a:p>
        </p:txBody>
      </p:sp>
      <p:sp>
        <p:nvSpPr>
          <p:cNvPr id="10" name="Slide Number Placeholder 9"/>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69</a:t>
            </a:fld>
            <a:endParaRPr lang="en-IE"/>
          </a:p>
        </p:txBody>
      </p:sp>
    </p:spTree>
    <p:custDataLst>
      <p:tags r:id="rId1"/>
    </p:custDataLst>
    <p:extLst>
      <p:ext uri="{BB962C8B-B14F-4D97-AF65-F5344CB8AC3E}">
        <p14:creationId xmlns:p14="http://schemas.microsoft.com/office/powerpoint/2010/main" val="1387988017"/>
      </p:ext>
    </p:extLst>
  </p:cSld>
  <p:clrMapOvr>
    <a:masterClrMapping/>
  </p:clrMapOvr>
  <p:transition spd="med"/>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IE" dirty="0"/>
              <a:t>Touchpoints</a:t>
            </a:r>
          </a:p>
        </p:txBody>
      </p: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70</a:t>
            </a:fld>
            <a:endParaRPr lang="en-IE" dirty="0"/>
          </a:p>
        </p:txBody>
      </p:sp>
      <p:pic>
        <p:nvPicPr>
          <p:cNvPr id="1028" name="Picture 4" descr="Image result for touchpoints service desig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45019" y="1556792"/>
            <a:ext cx="6076950" cy="4562476"/>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695376415"/>
      </p:ext>
    </p:extLst>
  </p:cSld>
  <p:clrMapOvr>
    <a:masterClrMapping/>
  </p:clrMapOvr>
  <p:transition spd="med"/>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4114137375"/>
              </p:ext>
            </p:extLst>
          </p:nvPr>
        </p:nvGraphicFramePr>
        <p:xfrm>
          <a:off x="306729" y="572947"/>
          <a:ext cx="8585750" cy="6415984"/>
        </p:xfrm>
        <a:graphic>
          <a:graphicData uri="http://schemas.openxmlformats.org/drawingml/2006/table">
            <a:tbl>
              <a:tblPr firstRow="1" firstCol="1" bandRow="1">
                <a:tableStyleId>{5C22544A-7EE6-4342-B048-85BDC9FD1C3A}</a:tableStyleId>
              </a:tblPr>
              <a:tblGrid>
                <a:gridCol w="496243">
                  <a:extLst>
                    <a:ext uri="{9D8B030D-6E8A-4147-A177-3AD203B41FA5}">
                      <a16:colId xmlns:a16="http://schemas.microsoft.com/office/drawing/2014/main" val="20000"/>
                    </a:ext>
                  </a:extLst>
                </a:gridCol>
                <a:gridCol w="2104852">
                  <a:extLst>
                    <a:ext uri="{9D8B030D-6E8A-4147-A177-3AD203B41FA5}">
                      <a16:colId xmlns:a16="http://schemas.microsoft.com/office/drawing/2014/main" val="20001"/>
                    </a:ext>
                  </a:extLst>
                </a:gridCol>
                <a:gridCol w="3642834">
                  <a:extLst>
                    <a:ext uri="{9D8B030D-6E8A-4147-A177-3AD203B41FA5}">
                      <a16:colId xmlns:a16="http://schemas.microsoft.com/office/drawing/2014/main" val="20002"/>
                    </a:ext>
                  </a:extLst>
                </a:gridCol>
                <a:gridCol w="2341821">
                  <a:extLst>
                    <a:ext uri="{9D8B030D-6E8A-4147-A177-3AD203B41FA5}">
                      <a16:colId xmlns:a16="http://schemas.microsoft.com/office/drawing/2014/main" val="20003"/>
                    </a:ext>
                  </a:extLst>
                </a:gridCol>
              </a:tblGrid>
              <a:tr h="354405">
                <a:tc>
                  <a:txBody>
                    <a:bodyPr/>
                    <a:lstStyle/>
                    <a:p>
                      <a:pPr algn="ctr">
                        <a:lnSpc>
                          <a:spcPct val="200000"/>
                        </a:lnSpc>
                        <a:spcAft>
                          <a:spcPts val="0"/>
                        </a:spcAft>
                      </a:pPr>
                      <a:r>
                        <a:rPr lang="en-IE" sz="1400" dirty="0">
                          <a:effectLst/>
                        </a:rPr>
                        <a:t> </a:t>
                      </a:r>
                      <a:endParaRPr lang="en-IE" sz="1400" dirty="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Experience Sequence</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dirty="0">
                          <a:effectLst/>
                        </a:rPr>
                        <a:t>Consumer Perception</a:t>
                      </a:r>
                      <a:endParaRPr lang="en-IE" sz="1400" dirty="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Responsibility</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00"/>
                  </a:ext>
                </a:extLst>
              </a:tr>
              <a:tr h="484759">
                <a:tc>
                  <a:txBody>
                    <a:bodyPr/>
                    <a:lstStyle/>
                    <a:p>
                      <a:pPr algn="ctr">
                        <a:lnSpc>
                          <a:spcPct val="200000"/>
                        </a:lnSpc>
                        <a:spcAft>
                          <a:spcPts val="0"/>
                        </a:spcAft>
                      </a:pPr>
                      <a:r>
                        <a:rPr lang="en-IE" sz="1400">
                          <a:effectLst/>
                        </a:rPr>
                        <a:t>1</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dirty="0">
                          <a:effectLst/>
                        </a:rPr>
                        <a:t>Enter</a:t>
                      </a:r>
                      <a:endParaRPr lang="en-IE" sz="1400" dirty="0">
                        <a:effectLst/>
                        <a:latin typeface="Calibri"/>
                        <a:ea typeface="Calibri"/>
                        <a:cs typeface="Times New Roman"/>
                      </a:endParaRPr>
                    </a:p>
                  </a:txBody>
                  <a:tcPr marL="68580" marR="68580" marT="0" marB="0" anchor="ctr"/>
                </a:tc>
                <a:tc>
                  <a:txBody>
                    <a:bodyPr/>
                    <a:lstStyle/>
                    <a:p>
                      <a:pPr algn="ctr">
                        <a:lnSpc>
                          <a:spcPct val="100000"/>
                        </a:lnSpc>
                        <a:spcAft>
                          <a:spcPts val="0"/>
                        </a:spcAft>
                      </a:pPr>
                      <a:r>
                        <a:rPr lang="en-IE" sz="1400" dirty="0">
                          <a:effectLst/>
                        </a:rPr>
                        <a:t>First impressions: decor, ambience, physical environment</a:t>
                      </a:r>
                      <a:endParaRPr lang="en-IE" sz="1400" dirty="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Manager</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01"/>
                  </a:ext>
                </a:extLst>
              </a:tr>
              <a:tr h="354405">
                <a:tc>
                  <a:txBody>
                    <a:bodyPr/>
                    <a:lstStyle/>
                    <a:p>
                      <a:pPr algn="ctr">
                        <a:lnSpc>
                          <a:spcPct val="200000"/>
                        </a:lnSpc>
                        <a:spcAft>
                          <a:spcPts val="0"/>
                        </a:spcAft>
                      </a:pPr>
                      <a:r>
                        <a:rPr lang="en-IE" sz="1400">
                          <a:effectLst/>
                        </a:rPr>
                        <a:t>2</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Greeting</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Friendly, courteous</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Host/ Waiter</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02"/>
                  </a:ext>
                </a:extLst>
              </a:tr>
              <a:tr h="354405">
                <a:tc>
                  <a:txBody>
                    <a:bodyPr/>
                    <a:lstStyle/>
                    <a:p>
                      <a:pPr algn="ctr">
                        <a:lnSpc>
                          <a:spcPct val="200000"/>
                        </a:lnSpc>
                        <a:spcAft>
                          <a:spcPts val="0"/>
                        </a:spcAft>
                      </a:pPr>
                      <a:r>
                        <a:rPr lang="en-IE" sz="1400">
                          <a:effectLst/>
                        </a:rPr>
                        <a:t>3</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Wine List</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Understandable, choice</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Host /Waiter / Manager</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03"/>
                  </a:ext>
                </a:extLst>
              </a:tr>
              <a:tr h="354405">
                <a:tc>
                  <a:txBody>
                    <a:bodyPr/>
                    <a:lstStyle/>
                    <a:p>
                      <a:pPr algn="ctr">
                        <a:lnSpc>
                          <a:spcPct val="200000"/>
                        </a:lnSpc>
                        <a:spcAft>
                          <a:spcPts val="0"/>
                        </a:spcAft>
                      </a:pPr>
                      <a:r>
                        <a:rPr lang="en-IE" sz="1400">
                          <a:effectLst/>
                        </a:rPr>
                        <a:t>4</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Menu</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Understandable, choice,</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Waiter / Kitchen</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04"/>
                  </a:ext>
                </a:extLst>
              </a:tr>
              <a:tr h="354405">
                <a:tc>
                  <a:txBody>
                    <a:bodyPr/>
                    <a:lstStyle/>
                    <a:p>
                      <a:pPr algn="ctr">
                        <a:lnSpc>
                          <a:spcPct val="200000"/>
                        </a:lnSpc>
                        <a:spcAft>
                          <a:spcPts val="0"/>
                        </a:spcAft>
                      </a:pPr>
                      <a:r>
                        <a:rPr lang="en-IE" sz="1400">
                          <a:effectLst/>
                        </a:rPr>
                        <a:t>5</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Wait for table</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Acceptable, delays expleined</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Host</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05"/>
                  </a:ext>
                </a:extLst>
              </a:tr>
              <a:tr h="354405">
                <a:tc>
                  <a:txBody>
                    <a:bodyPr/>
                    <a:lstStyle/>
                    <a:p>
                      <a:pPr algn="ctr">
                        <a:lnSpc>
                          <a:spcPct val="200000"/>
                        </a:lnSpc>
                        <a:spcAft>
                          <a:spcPts val="0"/>
                        </a:spcAft>
                      </a:pPr>
                      <a:r>
                        <a:rPr lang="en-IE" sz="1400">
                          <a:effectLst/>
                        </a:rPr>
                        <a:t>6</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Order</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dirty="0">
                          <a:effectLst/>
                        </a:rPr>
                        <a:t>Questions answered, courteous waiter</a:t>
                      </a:r>
                      <a:endParaRPr lang="en-IE" sz="1400" dirty="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Waiter</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06"/>
                  </a:ext>
                </a:extLst>
              </a:tr>
              <a:tr h="354405">
                <a:tc>
                  <a:txBody>
                    <a:bodyPr/>
                    <a:lstStyle/>
                    <a:p>
                      <a:pPr algn="ctr">
                        <a:lnSpc>
                          <a:spcPct val="200000"/>
                        </a:lnSpc>
                        <a:spcAft>
                          <a:spcPts val="0"/>
                        </a:spcAft>
                      </a:pPr>
                      <a:r>
                        <a:rPr lang="en-IE" sz="1400">
                          <a:effectLst/>
                        </a:rPr>
                        <a:t>7</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Starters</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Presentation, quality, anticipation</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Kitchen</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07"/>
                  </a:ext>
                </a:extLst>
              </a:tr>
              <a:tr h="354405">
                <a:tc>
                  <a:txBody>
                    <a:bodyPr/>
                    <a:lstStyle/>
                    <a:p>
                      <a:pPr algn="ctr">
                        <a:lnSpc>
                          <a:spcPct val="200000"/>
                        </a:lnSpc>
                        <a:spcAft>
                          <a:spcPts val="0"/>
                        </a:spcAft>
                      </a:pPr>
                      <a:r>
                        <a:rPr lang="en-IE" sz="1400">
                          <a:effectLst/>
                        </a:rPr>
                        <a:t>8</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Wait for Main</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Too long, too short, informed of delays</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dirty="0">
                          <a:effectLst/>
                        </a:rPr>
                        <a:t>Kitchen, Waiter</a:t>
                      </a:r>
                      <a:endParaRPr lang="en-IE" sz="1400" dirty="0">
                        <a:effectLst/>
                        <a:latin typeface="Calibri"/>
                        <a:ea typeface="Calibri"/>
                        <a:cs typeface="Times New Roman"/>
                      </a:endParaRPr>
                    </a:p>
                  </a:txBody>
                  <a:tcPr marL="68580" marR="68580" marT="0" marB="0" anchor="ctr"/>
                </a:tc>
                <a:extLst>
                  <a:ext uri="{0D108BD9-81ED-4DB2-BD59-A6C34878D82A}">
                    <a16:rowId xmlns:a16="http://schemas.microsoft.com/office/drawing/2014/main" val="10008"/>
                  </a:ext>
                </a:extLst>
              </a:tr>
              <a:tr h="354405">
                <a:tc>
                  <a:txBody>
                    <a:bodyPr/>
                    <a:lstStyle/>
                    <a:p>
                      <a:pPr algn="ctr">
                        <a:lnSpc>
                          <a:spcPct val="200000"/>
                        </a:lnSpc>
                        <a:spcAft>
                          <a:spcPts val="0"/>
                        </a:spcAft>
                      </a:pPr>
                      <a:r>
                        <a:rPr lang="en-IE" sz="1400">
                          <a:effectLst/>
                        </a:rPr>
                        <a:t>9</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Mains</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Presentation, quality, anticipation</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dirty="0">
                          <a:effectLst/>
                        </a:rPr>
                        <a:t>Kitchen</a:t>
                      </a:r>
                      <a:endParaRPr lang="en-IE" sz="1400" dirty="0">
                        <a:effectLst/>
                        <a:latin typeface="Calibri"/>
                        <a:ea typeface="Calibri"/>
                        <a:cs typeface="Times New Roman"/>
                      </a:endParaRPr>
                    </a:p>
                  </a:txBody>
                  <a:tcPr marL="68580" marR="68580" marT="0" marB="0" anchor="ctr"/>
                </a:tc>
                <a:extLst>
                  <a:ext uri="{0D108BD9-81ED-4DB2-BD59-A6C34878D82A}">
                    <a16:rowId xmlns:a16="http://schemas.microsoft.com/office/drawing/2014/main" val="10009"/>
                  </a:ext>
                </a:extLst>
              </a:tr>
              <a:tr h="354405">
                <a:tc>
                  <a:txBody>
                    <a:bodyPr/>
                    <a:lstStyle/>
                    <a:p>
                      <a:pPr algn="ctr">
                        <a:lnSpc>
                          <a:spcPct val="200000"/>
                        </a:lnSpc>
                        <a:spcAft>
                          <a:spcPts val="0"/>
                        </a:spcAft>
                      </a:pPr>
                      <a:r>
                        <a:rPr lang="en-IE" sz="1400">
                          <a:effectLst/>
                        </a:rPr>
                        <a:t>10</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Dessert Menu</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Understandable, choice</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Kitchen / Waiter</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10"/>
                  </a:ext>
                </a:extLst>
              </a:tr>
              <a:tr h="354405">
                <a:tc>
                  <a:txBody>
                    <a:bodyPr/>
                    <a:lstStyle/>
                    <a:p>
                      <a:pPr algn="ctr">
                        <a:lnSpc>
                          <a:spcPct val="200000"/>
                        </a:lnSpc>
                        <a:spcAft>
                          <a:spcPts val="0"/>
                        </a:spcAft>
                      </a:pPr>
                      <a:r>
                        <a:rPr lang="en-IE" sz="1400">
                          <a:effectLst/>
                        </a:rPr>
                        <a:t>11</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Wait for Dessert, tea , coffee</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Too long, too short, informed of delays</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Kitchen / Waiter</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11"/>
                  </a:ext>
                </a:extLst>
              </a:tr>
              <a:tr h="354405">
                <a:tc>
                  <a:txBody>
                    <a:bodyPr/>
                    <a:lstStyle/>
                    <a:p>
                      <a:pPr algn="ctr">
                        <a:lnSpc>
                          <a:spcPct val="200000"/>
                        </a:lnSpc>
                        <a:spcAft>
                          <a:spcPts val="0"/>
                        </a:spcAft>
                      </a:pPr>
                      <a:r>
                        <a:rPr lang="en-IE" sz="1400">
                          <a:effectLst/>
                        </a:rPr>
                        <a:t>12</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Dessert</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Presentation, quality, anticipation</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Kitchen</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12"/>
                  </a:ext>
                </a:extLst>
              </a:tr>
              <a:tr h="354405">
                <a:tc>
                  <a:txBody>
                    <a:bodyPr/>
                    <a:lstStyle/>
                    <a:p>
                      <a:pPr algn="ctr">
                        <a:lnSpc>
                          <a:spcPct val="200000"/>
                        </a:lnSpc>
                        <a:spcAft>
                          <a:spcPts val="0"/>
                        </a:spcAft>
                      </a:pPr>
                      <a:r>
                        <a:rPr lang="en-IE" sz="1400">
                          <a:effectLst/>
                        </a:rPr>
                        <a:t>13</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Bathroom</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Clean, signed</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Manager</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13"/>
                  </a:ext>
                </a:extLst>
              </a:tr>
              <a:tr h="354405">
                <a:tc>
                  <a:txBody>
                    <a:bodyPr/>
                    <a:lstStyle/>
                    <a:p>
                      <a:pPr algn="ctr">
                        <a:lnSpc>
                          <a:spcPct val="200000"/>
                        </a:lnSpc>
                        <a:spcAft>
                          <a:spcPts val="0"/>
                        </a:spcAft>
                      </a:pPr>
                      <a:r>
                        <a:rPr lang="en-IE" sz="1400">
                          <a:effectLst/>
                        </a:rPr>
                        <a:t>14</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Bill</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Correct, reasonable, thanks given</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Manager / Waiter</a:t>
                      </a:r>
                      <a:endParaRPr lang="en-IE" sz="1400">
                        <a:effectLst/>
                        <a:latin typeface="Calibri"/>
                        <a:ea typeface="Calibri"/>
                        <a:cs typeface="Times New Roman"/>
                      </a:endParaRPr>
                    </a:p>
                  </a:txBody>
                  <a:tcPr marL="68580" marR="68580" marT="0" marB="0" anchor="ctr"/>
                </a:tc>
                <a:extLst>
                  <a:ext uri="{0D108BD9-81ED-4DB2-BD59-A6C34878D82A}">
                    <a16:rowId xmlns:a16="http://schemas.microsoft.com/office/drawing/2014/main" val="10014"/>
                  </a:ext>
                </a:extLst>
              </a:tr>
              <a:tr h="354405">
                <a:tc>
                  <a:txBody>
                    <a:bodyPr/>
                    <a:lstStyle/>
                    <a:p>
                      <a:pPr algn="ctr">
                        <a:lnSpc>
                          <a:spcPct val="200000"/>
                        </a:lnSpc>
                        <a:spcAft>
                          <a:spcPts val="0"/>
                        </a:spcAft>
                      </a:pPr>
                      <a:r>
                        <a:rPr lang="en-IE" sz="1400">
                          <a:effectLst/>
                        </a:rPr>
                        <a:t>15</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Exit</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a:effectLst/>
                        </a:rPr>
                        <a:t>Overall Impressions, repurchase intention</a:t>
                      </a:r>
                      <a:endParaRPr lang="en-IE" sz="1400">
                        <a:effectLst/>
                        <a:latin typeface="Calibri"/>
                        <a:ea typeface="Calibri"/>
                        <a:cs typeface="Times New Roman"/>
                      </a:endParaRPr>
                    </a:p>
                  </a:txBody>
                  <a:tcPr marL="68580" marR="68580" marT="0" marB="0" anchor="ctr"/>
                </a:tc>
                <a:tc>
                  <a:txBody>
                    <a:bodyPr/>
                    <a:lstStyle/>
                    <a:p>
                      <a:pPr algn="ctr">
                        <a:lnSpc>
                          <a:spcPct val="200000"/>
                        </a:lnSpc>
                        <a:spcAft>
                          <a:spcPts val="0"/>
                        </a:spcAft>
                      </a:pPr>
                      <a:r>
                        <a:rPr lang="en-IE" sz="1400" dirty="0">
                          <a:effectLst/>
                        </a:rPr>
                        <a:t>Manager / Waiter</a:t>
                      </a:r>
                      <a:endParaRPr lang="en-IE" sz="1400" dirty="0">
                        <a:effectLst/>
                        <a:latin typeface="Calibri"/>
                        <a:ea typeface="Calibri"/>
                        <a:cs typeface="Times New Roman"/>
                      </a:endParaRPr>
                    </a:p>
                  </a:txBody>
                  <a:tcPr marL="68580" marR="68580" marT="0" marB="0" anchor="ctr"/>
                </a:tc>
                <a:extLst>
                  <a:ext uri="{0D108BD9-81ED-4DB2-BD59-A6C34878D82A}">
                    <a16:rowId xmlns:a16="http://schemas.microsoft.com/office/drawing/2014/main" val="10015"/>
                  </a:ext>
                </a:extLst>
              </a:tr>
            </a:tbl>
          </a:graphicData>
        </a:graphic>
      </p:graphicFrame>
      <p:sp>
        <p:nvSpPr>
          <p:cNvPr id="4" name="TextBox 3"/>
          <p:cNvSpPr txBox="1"/>
          <p:nvPr/>
        </p:nvSpPr>
        <p:spPr>
          <a:xfrm>
            <a:off x="6372199" y="136525"/>
            <a:ext cx="2520280" cy="523220"/>
          </a:xfrm>
          <a:prstGeom prst="rect">
            <a:avLst/>
          </a:prstGeom>
          <a:noFill/>
        </p:spPr>
        <p:txBody>
          <a:bodyPr wrap="square" rtlCol="0">
            <a:spAutoFit/>
          </a:bodyPr>
          <a:lstStyle/>
          <a:p>
            <a:r>
              <a:rPr lang="en-IE" sz="2800" b="1" dirty="0" err="1"/>
              <a:t>Touchpoints</a:t>
            </a:r>
            <a:endParaRPr lang="en-IE" sz="2800" b="1" dirty="0"/>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71</a:t>
            </a:fld>
            <a:endParaRPr lang="en-IE"/>
          </a:p>
        </p:txBody>
      </p:sp>
    </p:spTree>
    <p:custDataLst>
      <p:tags r:id="rId1"/>
    </p:custDataLst>
    <p:extLst>
      <p:ext uri="{BB962C8B-B14F-4D97-AF65-F5344CB8AC3E}">
        <p14:creationId xmlns:p14="http://schemas.microsoft.com/office/powerpoint/2010/main" val="168042703"/>
      </p:ext>
    </p:extLst>
  </p:cSld>
  <p:clrMapOvr>
    <a:masterClrMapping/>
  </p:clrMapOvr>
  <p:transition spd="med"/>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27584" y="446434"/>
            <a:ext cx="4392488" cy="5909310"/>
          </a:xfrm>
          <a:prstGeom prst="rect">
            <a:avLst/>
          </a:prstGeom>
        </p:spPr>
        <p:txBody>
          <a:bodyPr wrap="square">
            <a:spAutoFit/>
          </a:bodyPr>
          <a:lstStyle/>
          <a:p>
            <a:pPr lvl="0"/>
            <a:r>
              <a:rPr lang="en-IE" b="1" dirty="0"/>
              <a:t>Introduction </a:t>
            </a:r>
            <a:endParaRPr lang="en-IE" dirty="0"/>
          </a:p>
          <a:p>
            <a:r>
              <a:rPr lang="en-IE" dirty="0"/>
              <a:t>A short piece informing the nature and purpose of the study</a:t>
            </a:r>
          </a:p>
          <a:p>
            <a:pPr lvl="0"/>
            <a:r>
              <a:rPr lang="en-IE" b="1" dirty="0"/>
              <a:t>Section A: Warm up questions </a:t>
            </a:r>
            <a:endParaRPr lang="en-IE" dirty="0"/>
          </a:p>
          <a:p>
            <a:r>
              <a:rPr lang="en-IE" dirty="0"/>
              <a:t>These will be easy to answer questions, designed to relax the respondent and encourage continuation. Their purpose is to test the cognitive component of beliefs.</a:t>
            </a:r>
          </a:p>
          <a:p>
            <a:pPr lvl="0"/>
            <a:r>
              <a:rPr lang="en-IE" b="1" dirty="0"/>
              <a:t>Section B: Journey map </a:t>
            </a:r>
            <a:endParaRPr lang="en-IE" dirty="0"/>
          </a:p>
          <a:p>
            <a:r>
              <a:rPr lang="en-IE" dirty="0"/>
              <a:t>This is the main body of questions, which are designed to find out the emotional response and attitude towards each of the </a:t>
            </a:r>
            <a:r>
              <a:rPr lang="en-IE" dirty="0" err="1"/>
              <a:t>touchpoints</a:t>
            </a:r>
            <a:r>
              <a:rPr lang="en-IE" dirty="0"/>
              <a:t> identified in Part A i.e. the affective component of attitude. </a:t>
            </a:r>
          </a:p>
          <a:p>
            <a:pPr lvl="0"/>
            <a:r>
              <a:rPr lang="en-IE" b="1" dirty="0"/>
              <a:t>Section C: Overall satisfaction and repurchase intentions.</a:t>
            </a:r>
            <a:endParaRPr lang="en-IE" dirty="0"/>
          </a:p>
          <a:p>
            <a:r>
              <a:rPr lang="en-IE" dirty="0"/>
              <a:t>This section looks at the behavioural component of attitude. They aim to find out what the consumer feels as an overall level of satisfaction, and their intentions regarding re-purchase.</a:t>
            </a:r>
          </a:p>
        </p:txBody>
      </p:sp>
      <p:sp>
        <p:nvSpPr>
          <p:cNvPr id="4" name="Form"/>
          <p:cNvSpPr>
            <a:spLocks noEditPoints="1" noChangeArrowheads="1"/>
          </p:cNvSpPr>
          <p:nvPr/>
        </p:nvSpPr>
        <p:spPr bwMode="auto">
          <a:xfrm>
            <a:off x="5868144" y="2060848"/>
            <a:ext cx="2304256" cy="3155429"/>
          </a:xfrm>
          <a:custGeom>
            <a:avLst/>
            <a:gdLst>
              <a:gd name="T0" fmla="*/ 0 w 21600"/>
              <a:gd name="T1" fmla="*/ 0 h 21600"/>
              <a:gd name="T2" fmla="*/ 10800 w 21600"/>
              <a:gd name="T3" fmla="*/ 0 h 21600"/>
              <a:gd name="T4" fmla="*/ 21600 w 21600"/>
              <a:gd name="T5" fmla="*/ 0 h 21600"/>
              <a:gd name="T6" fmla="*/ 21600 w 21600"/>
              <a:gd name="T7" fmla="*/ 10800 h 21600"/>
              <a:gd name="T8" fmla="*/ 21600 w 21600"/>
              <a:gd name="T9" fmla="*/ 21600 h 21600"/>
              <a:gd name="T10" fmla="*/ 10800 w 21600"/>
              <a:gd name="T11" fmla="*/ 21600 h 21600"/>
              <a:gd name="T12" fmla="*/ 0 w 21600"/>
              <a:gd name="T13" fmla="*/ 10800 h 21600"/>
              <a:gd name="T14" fmla="*/ 4740 w 21600"/>
              <a:gd name="T15" fmla="*/ 1309 h 21600"/>
              <a:gd name="T16" fmla="*/ 19410 w 21600"/>
              <a:gd name="T17" fmla="*/ 16331 h 21600"/>
            </a:gdLst>
            <a:ahLst/>
            <a:cxnLst>
              <a:cxn ang="0">
                <a:pos x="T0" y="T1"/>
              </a:cxn>
              <a:cxn ang="0">
                <a:pos x="T2" y="T3"/>
              </a:cxn>
              <a:cxn ang="0">
                <a:pos x="T4" y="T5"/>
              </a:cxn>
              <a:cxn ang="0">
                <a:pos x="T6" y="T7"/>
              </a:cxn>
              <a:cxn ang="0">
                <a:pos x="T8" y="T9"/>
              </a:cxn>
              <a:cxn ang="0">
                <a:pos x="T10" y="T11"/>
              </a:cxn>
              <a:cxn ang="0">
                <a:pos x="T12" y="T13"/>
              </a:cxn>
            </a:cxnLst>
            <a:rect l="T14" t="T15" r="T16" b="T17"/>
            <a:pathLst>
              <a:path w="21600" h="21600" extrusionOk="0">
                <a:moveTo>
                  <a:pt x="10757" y="21632"/>
                </a:moveTo>
                <a:lnTo>
                  <a:pt x="5187" y="21632"/>
                </a:lnTo>
                <a:lnTo>
                  <a:pt x="85" y="17509"/>
                </a:lnTo>
                <a:lnTo>
                  <a:pt x="85" y="10849"/>
                </a:lnTo>
                <a:lnTo>
                  <a:pt x="85" y="81"/>
                </a:lnTo>
                <a:lnTo>
                  <a:pt x="10757" y="81"/>
                </a:lnTo>
                <a:lnTo>
                  <a:pt x="21706" y="81"/>
                </a:lnTo>
                <a:lnTo>
                  <a:pt x="21706" y="10652"/>
                </a:lnTo>
                <a:lnTo>
                  <a:pt x="21706" y="21632"/>
                </a:lnTo>
                <a:lnTo>
                  <a:pt x="10757" y="21632"/>
                </a:lnTo>
                <a:close/>
              </a:path>
              <a:path w="21600" h="21600" extrusionOk="0">
                <a:moveTo>
                  <a:pt x="85" y="17509"/>
                </a:moveTo>
                <a:lnTo>
                  <a:pt x="5187" y="17509"/>
                </a:lnTo>
                <a:lnTo>
                  <a:pt x="5187" y="21632"/>
                </a:lnTo>
                <a:lnTo>
                  <a:pt x="85" y="17509"/>
                </a:lnTo>
                <a:close/>
              </a:path>
              <a:path w="21600" h="21600" extrusionOk="0">
                <a:moveTo>
                  <a:pt x="12840" y="18507"/>
                </a:moveTo>
                <a:lnTo>
                  <a:pt x="16051" y="18507"/>
                </a:lnTo>
                <a:lnTo>
                  <a:pt x="16051" y="19260"/>
                </a:lnTo>
                <a:lnTo>
                  <a:pt x="12840" y="19260"/>
                </a:lnTo>
                <a:lnTo>
                  <a:pt x="12840" y="18507"/>
                </a:lnTo>
                <a:close/>
              </a:path>
              <a:path w="21600" h="21600" extrusionOk="0">
                <a:moveTo>
                  <a:pt x="16731" y="18507"/>
                </a:moveTo>
                <a:lnTo>
                  <a:pt x="19941" y="18507"/>
                </a:lnTo>
                <a:lnTo>
                  <a:pt x="19941" y="19260"/>
                </a:lnTo>
                <a:lnTo>
                  <a:pt x="16731" y="19260"/>
                </a:lnTo>
                <a:lnTo>
                  <a:pt x="16731" y="18507"/>
                </a:lnTo>
                <a:close/>
              </a:path>
              <a:path w="21600" h="21600" extrusionOk="0">
                <a:moveTo>
                  <a:pt x="1913" y="1194"/>
                </a:moveTo>
                <a:lnTo>
                  <a:pt x="3699" y="1194"/>
                </a:lnTo>
                <a:lnTo>
                  <a:pt x="2678" y="1832"/>
                </a:lnTo>
                <a:lnTo>
                  <a:pt x="2296" y="1538"/>
                </a:lnTo>
                <a:lnTo>
                  <a:pt x="2125" y="1636"/>
                </a:lnTo>
                <a:lnTo>
                  <a:pt x="2700" y="2078"/>
                </a:lnTo>
                <a:lnTo>
                  <a:pt x="3699" y="1440"/>
                </a:lnTo>
                <a:lnTo>
                  <a:pt x="3699" y="2176"/>
                </a:lnTo>
                <a:lnTo>
                  <a:pt x="1913" y="2176"/>
                </a:lnTo>
                <a:lnTo>
                  <a:pt x="1913" y="1194"/>
                </a:lnTo>
                <a:close/>
              </a:path>
              <a:path w="21600" h="21600" extrusionOk="0">
                <a:moveTo>
                  <a:pt x="1913" y="2765"/>
                </a:moveTo>
                <a:lnTo>
                  <a:pt x="3699" y="2765"/>
                </a:lnTo>
                <a:lnTo>
                  <a:pt x="2678" y="3403"/>
                </a:lnTo>
                <a:lnTo>
                  <a:pt x="2296" y="3109"/>
                </a:lnTo>
                <a:lnTo>
                  <a:pt x="2125" y="3207"/>
                </a:lnTo>
                <a:lnTo>
                  <a:pt x="2700" y="3649"/>
                </a:lnTo>
                <a:lnTo>
                  <a:pt x="3699" y="3010"/>
                </a:lnTo>
                <a:lnTo>
                  <a:pt x="3699" y="3747"/>
                </a:lnTo>
                <a:lnTo>
                  <a:pt x="1913" y="3747"/>
                </a:lnTo>
                <a:lnTo>
                  <a:pt x="1913" y="2765"/>
                </a:lnTo>
                <a:close/>
              </a:path>
              <a:path w="21600" h="21600" extrusionOk="0">
                <a:moveTo>
                  <a:pt x="1913" y="4336"/>
                </a:moveTo>
                <a:lnTo>
                  <a:pt x="3699" y="4336"/>
                </a:lnTo>
                <a:lnTo>
                  <a:pt x="2678" y="4974"/>
                </a:lnTo>
                <a:lnTo>
                  <a:pt x="2296" y="4680"/>
                </a:lnTo>
                <a:lnTo>
                  <a:pt x="2125" y="4778"/>
                </a:lnTo>
                <a:lnTo>
                  <a:pt x="2700" y="5220"/>
                </a:lnTo>
                <a:lnTo>
                  <a:pt x="3699" y="4581"/>
                </a:lnTo>
                <a:lnTo>
                  <a:pt x="3699" y="5318"/>
                </a:lnTo>
                <a:lnTo>
                  <a:pt x="1913" y="5318"/>
                </a:lnTo>
                <a:lnTo>
                  <a:pt x="1913" y="4336"/>
                </a:lnTo>
                <a:close/>
              </a:path>
              <a:path w="21600" h="21600" extrusionOk="0">
                <a:moveTo>
                  <a:pt x="1913" y="5907"/>
                </a:moveTo>
                <a:lnTo>
                  <a:pt x="3699" y="5907"/>
                </a:lnTo>
                <a:lnTo>
                  <a:pt x="2678" y="6545"/>
                </a:lnTo>
                <a:lnTo>
                  <a:pt x="2296" y="6250"/>
                </a:lnTo>
                <a:lnTo>
                  <a:pt x="2125" y="6349"/>
                </a:lnTo>
                <a:lnTo>
                  <a:pt x="2700" y="6790"/>
                </a:lnTo>
                <a:lnTo>
                  <a:pt x="3699" y="6152"/>
                </a:lnTo>
                <a:lnTo>
                  <a:pt x="3699" y="6889"/>
                </a:lnTo>
                <a:lnTo>
                  <a:pt x="1913" y="6889"/>
                </a:lnTo>
                <a:lnTo>
                  <a:pt x="1913" y="5907"/>
                </a:lnTo>
                <a:close/>
              </a:path>
              <a:path w="21600" h="21600" extrusionOk="0">
                <a:moveTo>
                  <a:pt x="1913" y="7478"/>
                </a:moveTo>
                <a:lnTo>
                  <a:pt x="3699" y="7478"/>
                </a:lnTo>
                <a:lnTo>
                  <a:pt x="2678" y="8116"/>
                </a:lnTo>
                <a:lnTo>
                  <a:pt x="2296" y="7821"/>
                </a:lnTo>
                <a:lnTo>
                  <a:pt x="2125" y="7919"/>
                </a:lnTo>
                <a:lnTo>
                  <a:pt x="2700" y="8361"/>
                </a:lnTo>
                <a:lnTo>
                  <a:pt x="3699" y="7723"/>
                </a:lnTo>
                <a:lnTo>
                  <a:pt x="3699" y="8460"/>
                </a:lnTo>
                <a:lnTo>
                  <a:pt x="1913" y="8460"/>
                </a:lnTo>
                <a:lnTo>
                  <a:pt x="1913" y="7478"/>
                </a:lnTo>
                <a:close/>
              </a:path>
              <a:path w="21600" h="21600" extrusionOk="0">
                <a:moveTo>
                  <a:pt x="1913" y="9049"/>
                </a:moveTo>
                <a:lnTo>
                  <a:pt x="3699" y="9049"/>
                </a:lnTo>
                <a:lnTo>
                  <a:pt x="2678" y="9687"/>
                </a:lnTo>
                <a:lnTo>
                  <a:pt x="2296" y="9392"/>
                </a:lnTo>
                <a:lnTo>
                  <a:pt x="2125" y="9490"/>
                </a:lnTo>
                <a:lnTo>
                  <a:pt x="2700" y="9932"/>
                </a:lnTo>
                <a:lnTo>
                  <a:pt x="3699" y="9294"/>
                </a:lnTo>
                <a:lnTo>
                  <a:pt x="3699" y="10030"/>
                </a:lnTo>
                <a:lnTo>
                  <a:pt x="1913" y="10030"/>
                </a:lnTo>
                <a:lnTo>
                  <a:pt x="1913" y="9049"/>
                </a:lnTo>
                <a:close/>
              </a:path>
              <a:path w="21600" h="21600" extrusionOk="0">
                <a:moveTo>
                  <a:pt x="1913" y="10620"/>
                </a:moveTo>
                <a:lnTo>
                  <a:pt x="3699" y="10620"/>
                </a:lnTo>
                <a:lnTo>
                  <a:pt x="2678" y="11258"/>
                </a:lnTo>
                <a:lnTo>
                  <a:pt x="2296" y="10963"/>
                </a:lnTo>
                <a:lnTo>
                  <a:pt x="2125" y="11061"/>
                </a:lnTo>
                <a:lnTo>
                  <a:pt x="2700" y="11503"/>
                </a:lnTo>
                <a:lnTo>
                  <a:pt x="3699" y="10865"/>
                </a:lnTo>
                <a:lnTo>
                  <a:pt x="3699" y="11601"/>
                </a:lnTo>
                <a:lnTo>
                  <a:pt x="1913" y="11601"/>
                </a:lnTo>
                <a:lnTo>
                  <a:pt x="1913" y="10620"/>
                </a:lnTo>
                <a:close/>
              </a:path>
              <a:path w="21600" h="21600" extrusionOk="0">
                <a:moveTo>
                  <a:pt x="1913" y="12190"/>
                </a:moveTo>
                <a:lnTo>
                  <a:pt x="3699" y="12190"/>
                </a:lnTo>
                <a:lnTo>
                  <a:pt x="2678" y="12829"/>
                </a:lnTo>
                <a:lnTo>
                  <a:pt x="2296" y="12534"/>
                </a:lnTo>
                <a:lnTo>
                  <a:pt x="2125" y="12632"/>
                </a:lnTo>
                <a:lnTo>
                  <a:pt x="2700" y="13074"/>
                </a:lnTo>
                <a:lnTo>
                  <a:pt x="3699" y="12436"/>
                </a:lnTo>
                <a:lnTo>
                  <a:pt x="3699" y="13172"/>
                </a:lnTo>
                <a:lnTo>
                  <a:pt x="1913" y="13172"/>
                </a:lnTo>
                <a:lnTo>
                  <a:pt x="1913" y="12190"/>
                </a:lnTo>
                <a:close/>
              </a:path>
              <a:path w="21600" h="21600" extrusionOk="0">
                <a:moveTo>
                  <a:pt x="1913" y="13761"/>
                </a:moveTo>
                <a:lnTo>
                  <a:pt x="3699" y="13761"/>
                </a:lnTo>
                <a:lnTo>
                  <a:pt x="2678" y="14400"/>
                </a:lnTo>
                <a:lnTo>
                  <a:pt x="2296" y="14105"/>
                </a:lnTo>
                <a:lnTo>
                  <a:pt x="2125" y="14203"/>
                </a:lnTo>
                <a:lnTo>
                  <a:pt x="2700" y="14645"/>
                </a:lnTo>
                <a:lnTo>
                  <a:pt x="3699" y="14007"/>
                </a:lnTo>
                <a:lnTo>
                  <a:pt x="3699" y="14743"/>
                </a:lnTo>
                <a:lnTo>
                  <a:pt x="1913" y="14743"/>
                </a:lnTo>
                <a:lnTo>
                  <a:pt x="1913" y="13761"/>
                </a:lnTo>
                <a:close/>
              </a:path>
              <a:path w="21600" h="21600" extrusionOk="0">
                <a:moveTo>
                  <a:pt x="1913" y="15332"/>
                </a:moveTo>
                <a:lnTo>
                  <a:pt x="3699" y="15332"/>
                </a:lnTo>
                <a:lnTo>
                  <a:pt x="2678" y="15970"/>
                </a:lnTo>
                <a:lnTo>
                  <a:pt x="2296" y="15676"/>
                </a:lnTo>
                <a:lnTo>
                  <a:pt x="2125" y="15774"/>
                </a:lnTo>
                <a:lnTo>
                  <a:pt x="2700" y="16216"/>
                </a:lnTo>
                <a:lnTo>
                  <a:pt x="3699" y="15578"/>
                </a:lnTo>
                <a:lnTo>
                  <a:pt x="3699" y="16314"/>
                </a:lnTo>
                <a:lnTo>
                  <a:pt x="1913" y="16314"/>
                </a:lnTo>
                <a:lnTo>
                  <a:pt x="1913" y="15332"/>
                </a:lnTo>
                <a:close/>
              </a:path>
            </a:pathLst>
          </a:custGeom>
          <a:solidFill>
            <a:srgbClr val="D8EBB3"/>
          </a:solidFill>
          <a:ln w="9525">
            <a:solidFill>
              <a:srgbClr val="000000"/>
            </a:solidFill>
            <a:miter lim="800000"/>
            <a:headEnd/>
            <a:tailEnd/>
          </a:ln>
          <a:effectLst>
            <a:outerShdw dist="107763" dir="2700000" algn="ctr" rotWithShape="0">
              <a:srgbClr val="808080"/>
            </a:outerShdw>
          </a:effectLst>
        </p:spPr>
        <p:txBody>
          <a:bodyPr vert="horz" wrap="square" lIns="91440" tIns="45720" rIns="91440" bIns="45720" numCol="1" anchor="t" anchorCtr="0" compatLnSpc="1">
            <a:prstTxWarp prst="textNoShape">
              <a:avLst/>
            </a:prstTxWarp>
          </a:bodyPr>
          <a:lstStyle/>
          <a:p>
            <a:endParaRPr lang="en-IE"/>
          </a:p>
        </p:txBody>
      </p:sp>
      <p:sp>
        <p:nvSpPr>
          <p:cNvPr id="5" name="TextBox 4"/>
          <p:cNvSpPr txBox="1"/>
          <p:nvPr/>
        </p:nvSpPr>
        <p:spPr>
          <a:xfrm>
            <a:off x="5292080" y="464285"/>
            <a:ext cx="3456384" cy="707886"/>
          </a:xfrm>
          <a:prstGeom prst="rect">
            <a:avLst/>
          </a:prstGeom>
          <a:noFill/>
        </p:spPr>
        <p:txBody>
          <a:bodyPr wrap="square" rtlCol="0">
            <a:spAutoFit/>
          </a:bodyPr>
          <a:lstStyle/>
          <a:p>
            <a:r>
              <a:rPr lang="en-IE" sz="4000" dirty="0" err="1">
                <a:ln w="19050">
                  <a:solidFill>
                    <a:schemeClr val="tx1"/>
                  </a:solidFill>
                </a:ln>
              </a:rPr>
              <a:t>Qn</a:t>
            </a:r>
            <a:r>
              <a:rPr lang="en-IE" sz="4000" dirty="0">
                <a:ln w="19050">
                  <a:solidFill>
                    <a:schemeClr val="tx1"/>
                  </a:solidFill>
                </a:ln>
              </a:rPr>
              <a:t> - Structure</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72</a:t>
            </a:fld>
            <a:endParaRPr lang="en-IE"/>
          </a:p>
        </p:txBody>
      </p:sp>
    </p:spTree>
    <p:custDataLst>
      <p:tags r:id="rId1"/>
    </p:custDataLst>
    <p:extLst>
      <p:ext uri="{BB962C8B-B14F-4D97-AF65-F5344CB8AC3E}">
        <p14:creationId xmlns:p14="http://schemas.microsoft.com/office/powerpoint/2010/main" val="1417361052"/>
      </p:ext>
    </p:extLst>
  </p:cSld>
  <p:clrMapOvr>
    <a:masterClrMapping/>
  </p:clrMapOvr>
  <p:transition spd="med"/>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55576" y="1052736"/>
            <a:ext cx="7704856" cy="4801314"/>
          </a:xfrm>
          <a:prstGeom prst="rect">
            <a:avLst/>
          </a:prstGeom>
        </p:spPr>
        <p:txBody>
          <a:bodyPr wrap="square">
            <a:spAutoFit/>
          </a:bodyPr>
          <a:lstStyle/>
          <a:p>
            <a:r>
              <a:rPr lang="en-IE" b="1" i="1" dirty="0"/>
              <a:t>Q1. Are you a local resident?</a:t>
            </a:r>
            <a:endParaRPr lang="en-IE" dirty="0"/>
          </a:p>
          <a:p>
            <a:r>
              <a:rPr lang="en-IE" dirty="0"/>
              <a:t>This is a simple warm up question with a dichotomous yes/no answer. While not directly related to the experience, it will be a useful variable for management to examine in relation to a repurchase decision or recommendation. No neutral position has been included as there is no inferred bias from this statement.</a:t>
            </a:r>
          </a:p>
          <a:p>
            <a:endParaRPr lang="en-IE" b="1" i="1" dirty="0"/>
          </a:p>
          <a:p>
            <a:r>
              <a:rPr lang="en-IE" b="1" i="1" dirty="0"/>
              <a:t>Q2. Have you ever dined at our Restaurant before?</a:t>
            </a:r>
            <a:endParaRPr lang="en-IE" dirty="0"/>
          </a:p>
          <a:p>
            <a:r>
              <a:rPr lang="en-IE" dirty="0"/>
              <a:t>This is another clear-cut, dichotomous answer. This can be used to </a:t>
            </a:r>
            <a:r>
              <a:rPr lang="en-IE" dirty="0" err="1"/>
              <a:t>guage</a:t>
            </a:r>
            <a:r>
              <a:rPr lang="en-IE" dirty="0"/>
              <a:t> if satisfaction levels are higher among regular diners. The answer will be branched in order to see how new customers heard about our restaurant.</a:t>
            </a:r>
          </a:p>
          <a:p>
            <a:endParaRPr lang="en-IE" b="1" i="1" dirty="0"/>
          </a:p>
          <a:p>
            <a:r>
              <a:rPr lang="en-IE" b="1" i="1" dirty="0"/>
              <a:t>If NO: Were you recommended to dine here?</a:t>
            </a:r>
            <a:endParaRPr lang="en-IE" dirty="0"/>
          </a:p>
          <a:p>
            <a:r>
              <a:rPr lang="en-IE" dirty="0"/>
              <a:t>This question is not of particular consequence, but can be used to help managers see the pattern of word-of-mouth marketing about their business.</a:t>
            </a:r>
          </a:p>
          <a:p>
            <a:endParaRPr lang="en-IE" b="1" i="1" dirty="0"/>
          </a:p>
          <a:p>
            <a:r>
              <a:rPr lang="en-IE" b="1" i="1" dirty="0"/>
              <a:t>Q3. Did you reserve a table?</a:t>
            </a:r>
            <a:endParaRPr lang="en-IE" dirty="0"/>
          </a:p>
          <a:p>
            <a:r>
              <a:rPr lang="en-IE" dirty="0"/>
              <a:t>A dichotomous yes/no, again with no bias inferred due to it being a point of fact. </a:t>
            </a:r>
          </a:p>
        </p:txBody>
      </p:sp>
      <p:sp>
        <p:nvSpPr>
          <p:cNvPr id="4" name="TextBox 3"/>
          <p:cNvSpPr txBox="1"/>
          <p:nvPr/>
        </p:nvSpPr>
        <p:spPr>
          <a:xfrm>
            <a:off x="7020272" y="266700"/>
            <a:ext cx="1872208" cy="523220"/>
          </a:xfrm>
          <a:prstGeom prst="rect">
            <a:avLst/>
          </a:prstGeom>
          <a:noFill/>
        </p:spPr>
        <p:txBody>
          <a:bodyPr wrap="square" rtlCol="0">
            <a:spAutoFit/>
          </a:bodyPr>
          <a:lstStyle/>
          <a:p>
            <a:r>
              <a:rPr lang="en-IE" sz="2800" b="1" dirty="0"/>
              <a:t>EXAMPLE</a:t>
            </a:r>
          </a:p>
        </p:txBody>
      </p:sp>
      <p:sp>
        <p:nvSpPr>
          <p:cNvPr id="5" name="TextBox 4"/>
          <p:cNvSpPr txBox="1"/>
          <p:nvPr/>
        </p:nvSpPr>
        <p:spPr>
          <a:xfrm>
            <a:off x="3419872" y="260648"/>
            <a:ext cx="2132315" cy="707886"/>
          </a:xfrm>
          <a:prstGeom prst="rect">
            <a:avLst/>
          </a:prstGeom>
          <a:noFill/>
        </p:spPr>
        <p:txBody>
          <a:bodyPr wrap="none" rtlCol="0">
            <a:spAutoFit/>
          </a:bodyPr>
          <a:lstStyle/>
          <a:p>
            <a:r>
              <a:rPr lang="en-IE" sz="4000" dirty="0"/>
              <a:t>Section A</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73</a:t>
            </a:fld>
            <a:endParaRPr lang="en-IE"/>
          </a:p>
        </p:txBody>
      </p:sp>
    </p:spTree>
    <p:custDataLst>
      <p:tags r:id="rId1"/>
    </p:custDataLst>
    <p:extLst>
      <p:ext uri="{BB962C8B-B14F-4D97-AF65-F5344CB8AC3E}">
        <p14:creationId xmlns:p14="http://schemas.microsoft.com/office/powerpoint/2010/main" val="448860930"/>
      </p:ext>
    </p:extLst>
  </p:cSld>
  <p:clrMapOvr>
    <a:masterClrMapping/>
  </p:clrMapOvr>
  <p:transition spd="med"/>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23528" y="260648"/>
            <a:ext cx="8568952" cy="3693319"/>
          </a:xfrm>
          <a:prstGeom prst="rect">
            <a:avLst/>
          </a:prstGeom>
        </p:spPr>
        <p:txBody>
          <a:bodyPr wrap="square">
            <a:spAutoFit/>
          </a:bodyPr>
          <a:lstStyle/>
          <a:p>
            <a:r>
              <a:rPr lang="en-IE" b="1" dirty="0"/>
              <a:t>Section B</a:t>
            </a:r>
            <a:r>
              <a:rPr lang="en-IE" dirty="0"/>
              <a:t> will be rated by respondents by multiple choice using a </a:t>
            </a:r>
            <a:r>
              <a:rPr lang="en-IE" b="1" dirty="0"/>
              <a:t>hybrid </a:t>
            </a:r>
            <a:r>
              <a:rPr lang="en-IE" b="1" dirty="0" err="1"/>
              <a:t>ordinally</a:t>
            </a:r>
            <a:r>
              <a:rPr lang="en-IE" b="1" dirty="0"/>
              <a:t>-interval scale.</a:t>
            </a:r>
            <a:r>
              <a:rPr lang="en-IE" dirty="0"/>
              <a:t> An ordinal scale will simply provide the rank order of each </a:t>
            </a:r>
            <a:r>
              <a:rPr lang="en-IE" dirty="0" err="1"/>
              <a:t>touchpoint</a:t>
            </a:r>
            <a:r>
              <a:rPr lang="en-IE" dirty="0"/>
              <a:t>. While useful, it does not have a distance property and cannot then be used to measure absolute differences between each point on the scale. By transforming the ordinal scale in to an interval scale, statistical analysis can be carried out.</a:t>
            </a:r>
          </a:p>
          <a:p>
            <a:endParaRPr lang="en-IE" dirty="0"/>
          </a:p>
          <a:p>
            <a:r>
              <a:rPr lang="en-IE" b="1" dirty="0"/>
              <a:t>There are 5 primary scale point descriptors for Section B, which are based on the definition of service quality used in this study; meeting or exceeding expectations.</a:t>
            </a:r>
          </a:p>
          <a:p>
            <a:endParaRPr lang="en-IE" dirty="0"/>
          </a:p>
          <a:p>
            <a:r>
              <a:rPr lang="en-IE" dirty="0"/>
              <a:t>The mid-point, average or neutral position is where expectations are ‘met’. At the positive extreme of the scale is ‘expectations are exceeded’, and at the negative extreme ‘expectations are not met’.</a:t>
            </a:r>
          </a:p>
          <a:p>
            <a:endParaRPr lang="en-IE" dirty="0"/>
          </a:p>
        </p:txBody>
      </p:sp>
      <p:graphicFrame>
        <p:nvGraphicFramePr>
          <p:cNvPr id="7" name="Table 6"/>
          <p:cNvGraphicFramePr>
            <a:graphicFrameLocks noGrp="1"/>
          </p:cNvGraphicFramePr>
          <p:nvPr/>
        </p:nvGraphicFramePr>
        <p:xfrm>
          <a:off x="611562" y="3861048"/>
          <a:ext cx="6300716" cy="792088"/>
        </p:xfrm>
        <a:graphic>
          <a:graphicData uri="http://schemas.openxmlformats.org/drawingml/2006/table">
            <a:tbl>
              <a:tblPr firstRow="1" firstCol="1" bandRow="1">
                <a:tableStyleId>{5C22544A-7EE6-4342-B048-85BDC9FD1C3A}</a:tableStyleId>
              </a:tblPr>
              <a:tblGrid>
                <a:gridCol w="1049892">
                  <a:extLst>
                    <a:ext uri="{9D8B030D-6E8A-4147-A177-3AD203B41FA5}">
                      <a16:colId xmlns:a16="http://schemas.microsoft.com/office/drawing/2014/main" val="20000"/>
                    </a:ext>
                  </a:extLst>
                </a:gridCol>
                <a:gridCol w="1049892">
                  <a:extLst>
                    <a:ext uri="{9D8B030D-6E8A-4147-A177-3AD203B41FA5}">
                      <a16:colId xmlns:a16="http://schemas.microsoft.com/office/drawing/2014/main" val="20001"/>
                    </a:ext>
                  </a:extLst>
                </a:gridCol>
                <a:gridCol w="1049892">
                  <a:extLst>
                    <a:ext uri="{9D8B030D-6E8A-4147-A177-3AD203B41FA5}">
                      <a16:colId xmlns:a16="http://schemas.microsoft.com/office/drawing/2014/main" val="20002"/>
                    </a:ext>
                  </a:extLst>
                </a:gridCol>
                <a:gridCol w="1049892">
                  <a:extLst>
                    <a:ext uri="{9D8B030D-6E8A-4147-A177-3AD203B41FA5}">
                      <a16:colId xmlns:a16="http://schemas.microsoft.com/office/drawing/2014/main" val="20003"/>
                    </a:ext>
                  </a:extLst>
                </a:gridCol>
                <a:gridCol w="1050574">
                  <a:extLst>
                    <a:ext uri="{9D8B030D-6E8A-4147-A177-3AD203B41FA5}">
                      <a16:colId xmlns:a16="http://schemas.microsoft.com/office/drawing/2014/main" val="20004"/>
                    </a:ext>
                  </a:extLst>
                </a:gridCol>
                <a:gridCol w="1050574">
                  <a:extLst>
                    <a:ext uri="{9D8B030D-6E8A-4147-A177-3AD203B41FA5}">
                      <a16:colId xmlns:a16="http://schemas.microsoft.com/office/drawing/2014/main" val="20005"/>
                    </a:ext>
                  </a:extLst>
                </a:gridCol>
              </a:tblGrid>
              <a:tr h="792088">
                <a:tc>
                  <a:txBody>
                    <a:bodyPr/>
                    <a:lstStyle/>
                    <a:p>
                      <a:pPr algn="ctr">
                        <a:lnSpc>
                          <a:spcPct val="115000"/>
                        </a:lnSpc>
                        <a:spcAft>
                          <a:spcPts val="0"/>
                        </a:spcAft>
                      </a:pPr>
                      <a:r>
                        <a:rPr lang="en-IE" sz="1200" dirty="0">
                          <a:effectLst/>
                        </a:rPr>
                        <a:t>N/A</a:t>
                      </a:r>
                      <a:endParaRPr lang="en-IE" sz="1100" dirty="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a:effectLst/>
                        </a:rPr>
                        <a:t>Very Disappointed</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a:effectLst/>
                        </a:rPr>
                        <a:t>Slightly disappointed</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a:effectLst/>
                        </a:rPr>
                        <a:t>Met my expectations</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a:effectLst/>
                        </a:rPr>
                        <a:t>Slightly better than I expected</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dirty="0">
                          <a:effectLst/>
                        </a:rPr>
                        <a:t>Far better than I expected</a:t>
                      </a:r>
                      <a:endParaRPr lang="en-IE" sz="1100" dirty="0">
                        <a:effectLst/>
                        <a:latin typeface="Calibri"/>
                        <a:ea typeface="Calibri"/>
                        <a:cs typeface="Times New Roman"/>
                      </a:endParaRPr>
                    </a:p>
                  </a:txBody>
                  <a:tcPr marL="68580" marR="68580" marT="0" marB="0" anchor="ctr"/>
                </a:tc>
                <a:extLst>
                  <a:ext uri="{0D108BD9-81ED-4DB2-BD59-A6C34878D82A}">
                    <a16:rowId xmlns:a16="http://schemas.microsoft.com/office/drawing/2014/main" val="10000"/>
                  </a:ext>
                </a:extLst>
              </a:tr>
            </a:tbl>
          </a:graphicData>
        </a:graphic>
      </p:graphicFrame>
      <p:graphicFrame>
        <p:nvGraphicFramePr>
          <p:cNvPr id="8" name="Table 7"/>
          <p:cNvGraphicFramePr>
            <a:graphicFrameLocks noGrp="1"/>
          </p:cNvGraphicFramePr>
          <p:nvPr/>
        </p:nvGraphicFramePr>
        <p:xfrm>
          <a:off x="863570" y="4941168"/>
          <a:ext cx="5868670" cy="1026922"/>
        </p:xfrm>
        <a:graphic>
          <a:graphicData uri="http://schemas.openxmlformats.org/drawingml/2006/table">
            <a:tbl>
              <a:tblPr firstRow="1" firstCol="1" bandRow="1">
                <a:tableStyleId>{5C22544A-7EE6-4342-B048-85BDC9FD1C3A}</a:tableStyleId>
              </a:tblPr>
              <a:tblGrid>
                <a:gridCol w="977900">
                  <a:extLst>
                    <a:ext uri="{9D8B030D-6E8A-4147-A177-3AD203B41FA5}">
                      <a16:colId xmlns:a16="http://schemas.microsoft.com/office/drawing/2014/main" val="20000"/>
                    </a:ext>
                  </a:extLst>
                </a:gridCol>
                <a:gridCol w="977900">
                  <a:extLst>
                    <a:ext uri="{9D8B030D-6E8A-4147-A177-3AD203B41FA5}">
                      <a16:colId xmlns:a16="http://schemas.microsoft.com/office/drawing/2014/main" val="20001"/>
                    </a:ext>
                  </a:extLst>
                </a:gridCol>
                <a:gridCol w="977900">
                  <a:extLst>
                    <a:ext uri="{9D8B030D-6E8A-4147-A177-3AD203B41FA5}">
                      <a16:colId xmlns:a16="http://schemas.microsoft.com/office/drawing/2014/main" val="20002"/>
                    </a:ext>
                  </a:extLst>
                </a:gridCol>
                <a:gridCol w="977900">
                  <a:extLst>
                    <a:ext uri="{9D8B030D-6E8A-4147-A177-3AD203B41FA5}">
                      <a16:colId xmlns:a16="http://schemas.microsoft.com/office/drawing/2014/main" val="20003"/>
                    </a:ext>
                  </a:extLst>
                </a:gridCol>
                <a:gridCol w="978535">
                  <a:extLst>
                    <a:ext uri="{9D8B030D-6E8A-4147-A177-3AD203B41FA5}">
                      <a16:colId xmlns:a16="http://schemas.microsoft.com/office/drawing/2014/main" val="20004"/>
                    </a:ext>
                  </a:extLst>
                </a:gridCol>
                <a:gridCol w="978535">
                  <a:extLst>
                    <a:ext uri="{9D8B030D-6E8A-4147-A177-3AD203B41FA5}">
                      <a16:colId xmlns:a16="http://schemas.microsoft.com/office/drawing/2014/main" val="20005"/>
                    </a:ext>
                  </a:extLst>
                </a:gridCol>
              </a:tblGrid>
              <a:tr h="0">
                <a:tc>
                  <a:txBody>
                    <a:bodyPr/>
                    <a:lstStyle/>
                    <a:p>
                      <a:pPr algn="ctr">
                        <a:lnSpc>
                          <a:spcPct val="115000"/>
                        </a:lnSpc>
                        <a:spcAft>
                          <a:spcPts val="0"/>
                        </a:spcAft>
                      </a:pPr>
                      <a:r>
                        <a:rPr lang="en-IE" sz="1200" dirty="0">
                          <a:effectLst/>
                        </a:rPr>
                        <a:t>N/A</a:t>
                      </a:r>
                      <a:endParaRPr lang="en-IE" sz="1100" dirty="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a:effectLst/>
                        </a:rPr>
                        <a:t>Very Disappointed</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a:effectLst/>
                        </a:rPr>
                        <a:t>Slightly disappointed</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a:effectLst/>
                        </a:rPr>
                        <a:t>Met my expectations</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a:effectLst/>
                        </a:rPr>
                        <a:t>Slightly better than I expected</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dirty="0">
                          <a:effectLst/>
                        </a:rPr>
                        <a:t>Far better than I expected</a:t>
                      </a:r>
                      <a:endParaRPr lang="en-IE" sz="1100" dirty="0">
                        <a:effectLst/>
                        <a:latin typeface="Calibri"/>
                        <a:ea typeface="Calibri"/>
                        <a:cs typeface="Times New Roman"/>
                      </a:endParaRPr>
                    </a:p>
                  </a:txBody>
                  <a:tcPr marL="68580" marR="68580" marT="0" marB="0" anchor="ctr"/>
                </a:tc>
                <a:extLst>
                  <a:ext uri="{0D108BD9-81ED-4DB2-BD59-A6C34878D82A}">
                    <a16:rowId xmlns:a16="http://schemas.microsoft.com/office/drawing/2014/main" val="10000"/>
                  </a:ext>
                </a:extLst>
              </a:tr>
              <a:tr h="0">
                <a:tc>
                  <a:txBody>
                    <a:bodyPr/>
                    <a:lstStyle/>
                    <a:p>
                      <a:pPr algn="ctr">
                        <a:lnSpc>
                          <a:spcPct val="115000"/>
                        </a:lnSpc>
                        <a:spcAft>
                          <a:spcPts val="0"/>
                        </a:spcAft>
                      </a:pPr>
                      <a:r>
                        <a:rPr lang="en-IE" sz="1200">
                          <a:effectLst/>
                        </a:rPr>
                        <a:t>0</a:t>
                      </a:r>
                      <a:endParaRPr lang="en-IE" sz="1100">
                        <a:effectLst/>
                      </a:endParaRPr>
                    </a:p>
                    <a:p>
                      <a:pPr algn="ctr">
                        <a:lnSpc>
                          <a:spcPct val="115000"/>
                        </a:lnSpc>
                        <a:spcAft>
                          <a:spcPts val="0"/>
                        </a:spcAft>
                      </a:pPr>
                      <a:r>
                        <a:rPr lang="en-IE" sz="1200">
                          <a:effectLst/>
                        </a:rPr>
                        <a:t> </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a:effectLst/>
                        </a:rPr>
                        <a:t>1</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a:effectLst/>
                        </a:rPr>
                        <a:t>2</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a:effectLst/>
                        </a:rPr>
                        <a:t>3</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a:effectLst/>
                        </a:rPr>
                        <a:t>4</a:t>
                      </a:r>
                      <a:endParaRPr lang="en-IE" sz="1100">
                        <a:effectLst/>
                        <a:latin typeface="Calibri"/>
                        <a:ea typeface="Calibri"/>
                        <a:cs typeface="Times New Roman"/>
                      </a:endParaRPr>
                    </a:p>
                  </a:txBody>
                  <a:tcPr marL="68580" marR="68580" marT="0" marB="0" anchor="ctr"/>
                </a:tc>
                <a:tc>
                  <a:txBody>
                    <a:bodyPr/>
                    <a:lstStyle/>
                    <a:p>
                      <a:pPr algn="ctr">
                        <a:lnSpc>
                          <a:spcPct val="115000"/>
                        </a:lnSpc>
                        <a:spcAft>
                          <a:spcPts val="0"/>
                        </a:spcAft>
                      </a:pPr>
                      <a:r>
                        <a:rPr lang="en-IE" sz="1200" dirty="0">
                          <a:effectLst/>
                        </a:rPr>
                        <a:t>5</a:t>
                      </a:r>
                      <a:endParaRPr lang="en-IE" sz="1100" dirty="0">
                        <a:effectLst/>
                        <a:latin typeface="Calibri"/>
                        <a:ea typeface="Calibri"/>
                        <a:cs typeface="Times New Roman"/>
                      </a:endParaRPr>
                    </a:p>
                  </a:txBody>
                  <a:tcPr marL="68580" marR="68580" marT="0" marB="0" anchor="ctr"/>
                </a:tc>
                <a:extLst>
                  <a:ext uri="{0D108BD9-81ED-4DB2-BD59-A6C34878D82A}">
                    <a16:rowId xmlns:a16="http://schemas.microsoft.com/office/drawing/2014/main" val="10001"/>
                  </a:ext>
                </a:extLst>
              </a:tr>
            </a:tbl>
          </a:graphicData>
        </a:graphic>
      </p:graphicFrame>
      <p:sp>
        <p:nvSpPr>
          <p:cNvPr id="9" name="Rectangle 8"/>
          <p:cNvSpPr/>
          <p:nvPr/>
        </p:nvSpPr>
        <p:spPr>
          <a:xfrm>
            <a:off x="6948264" y="3429000"/>
            <a:ext cx="1835696" cy="3416320"/>
          </a:xfrm>
          <a:prstGeom prst="rect">
            <a:avLst/>
          </a:prstGeom>
          <a:solidFill>
            <a:schemeClr val="bg2">
              <a:lumMod val="90000"/>
            </a:schemeClr>
          </a:solidFill>
        </p:spPr>
        <p:txBody>
          <a:bodyPr wrap="square">
            <a:spAutoFit/>
          </a:bodyPr>
          <a:lstStyle/>
          <a:p>
            <a:r>
              <a:rPr lang="en-IE" dirty="0">
                <a:solidFill>
                  <a:schemeClr val="bg1"/>
                </a:solidFill>
              </a:rPr>
              <a:t>The secondary scale point descriptors are then assigned an arbitrary cardinal number starting at 0 on the left, up to 5 on the positive extreme. The full </a:t>
            </a:r>
            <a:r>
              <a:rPr lang="en-IE" dirty="0" err="1">
                <a:solidFill>
                  <a:schemeClr val="bg1"/>
                </a:solidFill>
              </a:rPr>
              <a:t>ordinally</a:t>
            </a:r>
            <a:r>
              <a:rPr lang="en-IE" dirty="0">
                <a:solidFill>
                  <a:schemeClr val="bg1"/>
                </a:solidFill>
              </a:rPr>
              <a:t>-interval scale is therefore:</a:t>
            </a:r>
          </a:p>
        </p:txBody>
      </p:sp>
      <p:sp>
        <p:nvSpPr>
          <p:cNvPr id="11" name="Rectangle 10"/>
          <p:cNvSpPr/>
          <p:nvPr/>
        </p:nvSpPr>
        <p:spPr>
          <a:xfrm>
            <a:off x="323527" y="6275546"/>
            <a:ext cx="5832649" cy="369332"/>
          </a:xfrm>
          <a:prstGeom prst="rect">
            <a:avLst/>
          </a:prstGeom>
          <a:solidFill>
            <a:schemeClr val="bg2">
              <a:lumMod val="50000"/>
            </a:schemeClr>
          </a:solidFill>
        </p:spPr>
        <p:txBody>
          <a:bodyPr wrap="square">
            <a:spAutoFit/>
          </a:bodyPr>
          <a:lstStyle/>
          <a:p>
            <a:r>
              <a:rPr lang="en-IE" b="1" dirty="0">
                <a:solidFill>
                  <a:schemeClr val="bg1"/>
                </a:solidFill>
              </a:rPr>
              <a:t>statistical analysis can be carried out on each </a:t>
            </a:r>
            <a:r>
              <a:rPr lang="en-IE" b="1" dirty="0" err="1">
                <a:solidFill>
                  <a:schemeClr val="bg1"/>
                </a:solidFill>
              </a:rPr>
              <a:t>touchpoint</a:t>
            </a:r>
            <a:endParaRPr lang="en-IE" b="1" dirty="0">
              <a:solidFill>
                <a:schemeClr val="bg1"/>
              </a:solidFill>
            </a:endParaRPr>
          </a:p>
        </p:txBody>
      </p:sp>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74</a:t>
            </a:fld>
            <a:endParaRPr lang="en-IE"/>
          </a:p>
        </p:txBody>
      </p:sp>
    </p:spTree>
    <p:custDataLst>
      <p:tags r:id="rId1"/>
    </p:custDataLst>
    <p:extLst>
      <p:ext uri="{BB962C8B-B14F-4D97-AF65-F5344CB8AC3E}">
        <p14:creationId xmlns:p14="http://schemas.microsoft.com/office/powerpoint/2010/main" val="1474711659"/>
      </p:ext>
    </p:extLst>
  </p:cSld>
  <p:clrMapOvr>
    <a:masterClrMapping/>
  </p:clrMapOvr>
  <p:transition spd="med"/>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3568" y="836712"/>
            <a:ext cx="5040560" cy="4801314"/>
          </a:xfrm>
          <a:prstGeom prst="rect">
            <a:avLst/>
          </a:prstGeom>
        </p:spPr>
        <p:txBody>
          <a:bodyPr wrap="square">
            <a:spAutoFit/>
          </a:bodyPr>
          <a:lstStyle/>
          <a:p>
            <a:r>
              <a:rPr lang="en-IE" b="1" i="1" dirty="0"/>
              <a:t>How do you feel about;</a:t>
            </a:r>
            <a:endParaRPr lang="en-IE" dirty="0"/>
          </a:p>
          <a:p>
            <a:r>
              <a:rPr lang="en-IE" b="1" i="1" dirty="0"/>
              <a:t>Q1. The way you were greeted</a:t>
            </a:r>
            <a:endParaRPr lang="en-IE" dirty="0"/>
          </a:p>
          <a:p>
            <a:r>
              <a:rPr lang="en-IE" b="1" i="1" dirty="0"/>
              <a:t>Q2. The wine list</a:t>
            </a:r>
            <a:endParaRPr lang="en-IE" dirty="0"/>
          </a:p>
          <a:p>
            <a:r>
              <a:rPr lang="en-IE" b="1" i="1" dirty="0"/>
              <a:t>Q3. The menu (Early Evening or A La Carte)</a:t>
            </a:r>
            <a:endParaRPr lang="en-IE" dirty="0"/>
          </a:p>
          <a:p>
            <a:r>
              <a:rPr lang="en-IE" b="1" i="1" dirty="0"/>
              <a:t>Q4. The waiting time for your table</a:t>
            </a:r>
            <a:endParaRPr lang="en-IE" dirty="0"/>
          </a:p>
          <a:p>
            <a:r>
              <a:rPr lang="en-IE" b="1" i="1" dirty="0"/>
              <a:t>Q5. The dining room design</a:t>
            </a:r>
            <a:endParaRPr lang="en-IE" dirty="0"/>
          </a:p>
          <a:p>
            <a:r>
              <a:rPr lang="en-IE" b="1" i="1" dirty="0"/>
              <a:t>Q6. The service from your waiter</a:t>
            </a:r>
            <a:endParaRPr lang="en-IE" dirty="0"/>
          </a:p>
          <a:p>
            <a:r>
              <a:rPr lang="en-IE" b="1" i="1" dirty="0"/>
              <a:t>Q7. The ability of your waiter to answer questions</a:t>
            </a:r>
            <a:endParaRPr lang="en-IE" dirty="0"/>
          </a:p>
          <a:p>
            <a:r>
              <a:rPr lang="en-IE" b="1" i="1" dirty="0"/>
              <a:t>Q8. The quality of your starters</a:t>
            </a:r>
            <a:endParaRPr lang="en-IE" dirty="0"/>
          </a:p>
          <a:p>
            <a:r>
              <a:rPr lang="en-IE" b="1" i="1" dirty="0"/>
              <a:t>Q9. The quality of your main course</a:t>
            </a:r>
            <a:endParaRPr lang="en-IE" dirty="0"/>
          </a:p>
          <a:p>
            <a:r>
              <a:rPr lang="en-IE" b="1" i="1" dirty="0"/>
              <a:t>Q10. The waiting time between meals</a:t>
            </a:r>
            <a:endParaRPr lang="en-IE" dirty="0"/>
          </a:p>
          <a:p>
            <a:r>
              <a:rPr lang="en-IE" b="1" i="1" dirty="0"/>
              <a:t>Q11. The dessert menu</a:t>
            </a:r>
            <a:endParaRPr lang="en-IE" dirty="0"/>
          </a:p>
          <a:p>
            <a:r>
              <a:rPr lang="en-IE" b="1" i="1" dirty="0"/>
              <a:t>Q12. The quality of dessert</a:t>
            </a:r>
            <a:endParaRPr lang="en-IE" dirty="0"/>
          </a:p>
          <a:p>
            <a:r>
              <a:rPr lang="en-IE" b="1" i="1" dirty="0"/>
              <a:t>Q13. The final bill</a:t>
            </a:r>
            <a:endParaRPr lang="en-IE" dirty="0"/>
          </a:p>
          <a:p>
            <a:r>
              <a:rPr lang="en-IE" b="1" i="1" dirty="0"/>
              <a:t>Q14. The cleanliness of the bathrooms</a:t>
            </a:r>
            <a:endParaRPr lang="en-IE" dirty="0"/>
          </a:p>
          <a:p>
            <a:r>
              <a:rPr lang="en-IE" b="1" i="1" dirty="0"/>
              <a:t>If there is a particular area you feel we excel at, or need to improve in please detail it here</a:t>
            </a:r>
            <a:endParaRPr lang="en-IE" dirty="0"/>
          </a:p>
        </p:txBody>
      </p:sp>
      <p:sp>
        <p:nvSpPr>
          <p:cNvPr id="4" name="TextBox 3"/>
          <p:cNvSpPr txBox="1"/>
          <p:nvPr/>
        </p:nvSpPr>
        <p:spPr>
          <a:xfrm>
            <a:off x="5148064" y="482769"/>
            <a:ext cx="2114681" cy="707886"/>
          </a:xfrm>
          <a:prstGeom prst="rect">
            <a:avLst/>
          </a:prstGeom>
          <a:noFill/>
        </p:spPr>
        <p:txBody>
          <a:bodyPr wrap="none" rtlCol="0">
            <a:spAutoFit/>
          </a:bodyPr>
          <a:lstStyle/>
          <a:p>
            <a:r>
              <a:rPr lang="en-IE" sz="4000" dirty="0"/>
              <a:t>Section B</a:t>
            </a:r>
          </a:p>
        </p:txBody>
      </p:sp>
      <p:sp>
        <p:nvSpPr>
          <p:cNvPr id="5" name="Slide Number Placeholder 4"/>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75</a:t>
            </a:fld>
            <a:endParaRPr lang="en-IE"/>
          </a:p>
        </p:txBody>
      </p:sp>
    </p:spTree>
    <p:custDataLst>
      <p:tags r:id="rId1"/>
    </p:custDataLst>
    <p:extLst>
      <p:ext uri="{BB962C8B-B14F-4D97-AF65-F5344CB8AC3E}">
        <p14:creationId xmlns:p14="http://schemas.microsoft.com/office/powerpoint/2010/main" val="2457638667"/>
      </p:ext>
    </p:extLst>
  </p:cSld>
  <p:clrMapOvr>
    <a:masterClrMapping/>
  </p:clrMapOvr>
  <p:transition spd="med"/>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33549" y="1168877"/>
            <a:ext cx="4572000" cy="5078313"/>
          </a:xfrm>
          <a:prstGeom prst="rect">
            <a:avLst/>
          </a:prstGeom>
        </p:spPr>
        <p:txBody>
          <a:bodyPr>
            <a:spAutoFit/>
          </a:bodyPr>
          <a:lstStyle/>
          <a:p>
            <a:r>
              <a:rPr lang="en-IE" b="1" i="1" dirty="0"/>
              <a:t>Q1. How would you rate your overall experience at Sample Restaurant?</a:t>
            </a:r>
            <a:endParaRPr lang="en-IE" dirty="0"/>
          </a:p>
          <a:p>
            <a:r>
              <a:rPr lang="en-IE" dirty="0"/>
              <a:t>This will be a multiple choice question, using the same scale as Part B so it can be statistically analysed. </a:t>
            </a:r>
          </a:p>
          <a:p>
            <a:endParaRPr lang="en-IE" dirty="0"/>
          </a:p>
          <a:p>
            <a:r>
              <a:rPr lang="en-IE" b="1" i="1" dirty="0"/>
              <a:t>Q2. Did you have any issues or problems during your experience?</a:t>
            </a:r>
            <a:endParaRPr lang="en-IE" dirty="0"/>
          </a:p>
          <a:p>
            <a:r>
              <a:rPr lang="en-IE" dirty="0"/>
              <a:t>This is a dichotomous yes/no answer, as it is fact driven, that will branch down. Although the question looks to be related to problems, its real purpose is to do with staff and service recovery.</a:t>
            </a:r>
          </a:p>
          <a:p>
            <a:r>
              <a:rPr lang="en-IE" dirty="0"/>
              <a:t> This question has been buried as respondents may be uneasy or unwilling to answer a question that could possibly be directly attributed to one staff member.</a:t>
            </a:r>
          </a:p>
          <a:p>
            <a:r>
              <a:rPr lang="en-IE" b="1" i="1" dirty="0"/>
              <a:t>	</a:t>
            </a:r>
            <a:endParaRPr lang="en-IE" dirty="0"/>
          </a:p>
        </p:txBody>
      </p:sp>
      <p:sp>
        <p:nvSpPr>
          <p:cNvPr id="4" name="Rectangle 3"/>
          <p:cNvSpPr/>
          <p:nvPr/>
        </p:nvSpPr>
        <p:spPr>
          <a:xfrm>
            <a:off x="5182831" y="2276872"/>
            <a:ext cx="3942184" cy="3970318"/>
          </a:xfrm>
          <a:prstGeom prst="rect">
            <a:avLst/>
          </a:prstGeom>
        </p:spPr>
        <p:txBody>
          <a:bodyPr wrap="square">
            <a:spAutoFit/>
          </a:bodyPr>
          <a:lstStyle/>
          <a:p>
            <a:r>
              <a:rPr lang="en-IE" b="1" i="1" dirty="0"/>
              <a:t>If YES: Did you find our staff able to deal with it satisfactorily?</a:t>
            </a:r>
            <a:endParaRPr lang="en-IE" dirty="0"/>
          </a:p>
          <a:p>
            <a:r>
              <a:rPr lang="en-IE" dirty="0"/>
              <a:t>This is the buried question, but is restricted to a yes/no answer in order to encourage a response. </a:t>
            </a:r>
          </a:p>
          <a:p>
            <a:r>
              <a:rPr lang="en-IE" i="1" dirty="0"/>
              <a:t>	</a:t>
            </a:r>
            <a:r>
              <a:rPr lang="en-IE" b="1" i="1" dirty="0"/>
              <a:t>If NO: What could we have done to improve the service?</a:t>
            </a:r>
            <a:endParaRPr lang="en-IE" dirty="0"/>
          </a:p>
          <a:p>
            <a:r>
              <a:rPr lang="en-IE" dirty="0"/>
              <a:t>This is an optional, open ended questions whereby those who are very unhappy with service recovery would be expected to be opinionated as to how they want the matter resolved. This gives them the chance to air their opinion.</a:t>
            </a:r>
          </a:p>
        </p:txBody>
      </p:sp>
      <p:sp>
        <p:nvSpPr>
          <p:cNvPr id="5" name="TextBox 4"/>
          <p:cNvSpPr txBox="1"/>
          <p:nvPr/>
        </p:nvSpPr>
        <p:spPr>
          <a:xfrm>
            <a:off x="3419872" y="260648"/>
            <a:ext cx="2109873" cy="707886"/>
          </a:xfrm>
          <a:prstGeom prst="rect">
            <a:avLst/>
          </a:prstGeom>
          <a:noFill/>
        </p:spPr>
        <p:txBody>
          <a:bodyPr wrap="none" rtlCol="0">
            <a:spAutoFit/>
          </a:bodyPr>
          <a:lstStyle/>
          <a:p>
            <a:r>
              <a:rPr lang="en-IE" sz="4000" dirty="0"/>
              <a:t>Section C</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76</a:t>
            </a:fld>
            <a:endParaRPr lang="en-IE"/>
          </a:p>
        </p:txBody>
      </p:sp>
    </p:spTree>
    <p:custDataLst>
      <p:tags r:id="rId1"/>
    </p:custDataLst>
    <p:extLst>
      <p:ext uri="{BB962C8B-B14F-4D97-AF65-F5344CB8AC3E}">
        <p14:creationId xmlns:p14="http://schemas.microsoft.com/office/powerpoint/2010/main" val="2155617158"/>
      </p:ext>
    </p:extLst>
  </p:cSld>
  <p:clrMapOvr>
    <a:masterClrMapping/>
  </p:clrMapOvr>
  <p:transition spd="med"/>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9552" y="311439"/>
            <a:ext cx="3528392" cy="4247317"/>
          </a:xfrm>
          <a:prstGeom prst="rect">
            <a:avLst/>
          </a:prstGeom>
        </p:spPr>
        <p:txBody>
          <a:bodyPr wrap="square">
            <a:spAutoFit/>
          </a:bodyPr>
          <a:lstStyle/>
          <a:p>
            <a:r>
              <a:rPr lang="en-IE" b="1" i="1" dirty="0"/>
              <a:t>Q3. Based on your experience this evening, would you dine in Restaurant  again?</a:t>
            </a:r>
            <a:endParaRPr lang="en-IE" dirty="0"/>
          </a:p>
          <a:p>
            <a:r>
              <a:rPr lang="en-IE" dirty="0"/>
              <a:t>This is a dichotomous question, but also gives a neutral category of ‘Don’t know’ for those who may not want to say either way, or who may not actually know as they are still in the process of consuming the service.</a:t>
            </a:r>
          </a:p>
          <a:p>
            <a:r>
              <a:rPr lang="en-IE" dirty="0"/>
              <a:t>This could be a sensitive question and so has been left to the later part of the survey where the respondent should feel comfortable to be honest.</a:t>
            </a:r>
          </a:p>
        </p:txBody>
      </p:sp>
      <p:sp>
        <p:nvSpPr>
          <p:cNvPr id="4" name="Rectangle 3"/>
          <p:cNvSpPr/>
          <p:nvPr/>
        </p:nvSpPr>
        <p:spPr>
          <a:xfrm>
            <a:off x="4211960" y="2276872"/>
            <a:ext cx="4572000" cy="3970318"/>
          </a:xfrm>
          <a:prstGeom prst="rect">
            <a:avLst/>
          </a:prstGeom>
        </p:spPr>
        <p:txBody>
          <a:bodyPr>
            <a:spAutoFit/>
          </a:bodyPr>
          <a:lstStyle/>
          <a:p>
            <a:r>
              <a:rPr lang="en-IE" b="1" i="1" dirty="0"/>
              <a:t>Q4. Would you recommend Restaurant to a friend?</a:t>
            </a:r>
            <a:endParaRPr lang="en-IE" dirty="0"/>
          </a:p>
          <a:p>
            <a:r>
              <a:rPr lang="en-IE" dirty="0"/>
              <a:t>Again, a neutral category has been added for the same reasons as Q3. This could be a sensitive question for some people, and has therefore been left till the end.</a:t>
            </a:r>
          </a:p>
          <a:p>
            <a:r>
              <a:rPr lang="en-IE" b="1" i="1" dirty="0"/>
              <a:t>If you have any further comments or suggestions, please let us know</a:t>
            </a:r>
            <a:endParaRPr lang="en-IE" dirty="0"/>
          </a:p>
          <a:p>
            <a:r>
              <a:rPr lang="en-IE" dirty="0"/>
              <a:t>The survey closes on an open ended question where respondents can comment on any area of service delivery. This gives control to the respondent , and also allows them to comment on an area that may have been overlooked by the researcher.</a:t>
            </a:r>
          </a:p>
        </p:txBody>
      </p:sp>
      <p:sp>
        <p:nvSpPr>
          <p:cNvPr id="5" name="TextBox 4"/>
          <p:cNvSpPr txBox="1"/>
          <p:nvPr/>
        </p:nvSpPr>
        <p:spPr>
          <a:xfrm>
            <a:off x="5220072" y="476672"/>
            <a:ext cx="2109873" cy="707886"/>
          </a:xfrm>
          <a:prstGeom prst="rect">
            <a:avLst/>
          </a:prstGeom>
          <a:noFill/>
        </p:spPr>
        <p:txBody>
          <a:bodyPr wrap="none" rtlCol="0">
            <a:spAutoFit/>
          </a:bodyPr>
          <a:lstStyle/>
          <a:p>
            <a:r>
              <a:rPr lang="en-IE" sz="4000" dirty="0"/>
              <a:t>Section C</a:t>
            </a:r>
          </a:p>
        </p:txBody>
      </p:sp>
      <p:sp>
        <p:nvSpPr>
          <p:cNvPr id="6" name="Slide Number Placeholder 5"/>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77</a:t>
            </a:fld>
            <a:endParaRPr lang="en-IE"/>
          </a:p>
        </p:txBody>
      </p:sp>
    </p:spTree>
    <p:custDataLst>
      <p:tags r:id="rId1"/>
    </p:custDataLst>
    <p:extLst>
      <p:ext uri="{BB962C8B-B14F-4D97-AF65-F5344CB8AC3E}">
        <p14:creationId xmlns:p14="http://schemas.microsoft.com/office/powerpoint/2010/main" val="2499191698"/>
      </p:ext>
    </p:extLst>
  </p:cSld>
  <p:clrMapOvr>
    <a:masterClrMapping/>
  </p:clrMapOvr>
  <p:transition spd="med"/>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700087"/>
            <a:ext cx="4248472" cy="54578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19947" y="700088"/>
            <a:ext cx="4200525" cy="54578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78</a:t>
            </a:fld>
            <a:endParaRPr lang="en-IE"/>
          </a:p>
        </p:txBody>
      </p:sp>
    </p:spTree>
    <p:custDataLst>
      <p:tags r:id="rId1"/>
    </p:custDataLst>
    <p:extLst>
      <p:ext uri="{BB962C8B-B14F-4D97-AF65-F5344CB8AC3E}">
        <p14:creationId xmlns:p14="http://schemas.microsoft.com/office/powerpoint/2010/main" val="2944704537"/>
      </p:ext>
    </p:extLst>
  </p:cSld>
  <p:clrMapOvr>
    <a:masterClrMapping/>
  </p:clrMapOvr>
  <p:transition spd="med"/>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01455" y="476672"/>
            <a:ext cx="4391025" cy="54578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1651" y="476672"/>
            <a:ext cx="4124325" cy="545782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Slide Number Placeholder 2"/>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07C15D5-4BAC-444F-9F8F-17F3238FE97D}" type="slidenum">
              <a:rPr lang="en-IE" smtClean="0"/>
              <a:pPr/>
              <a:t>79</a:t>
            </a:fld>
            <a:endParaRPr lang="en-IE"/>
          </a:p>
        </p:txBody>
      </p:sp>
    </p:spTree>
    <p:custDataLst>
      <p:tags r:id="rId1"/>
    </p:custDataLst>
    <p:extLst>
      <p:ext uri="{BB962C8B-B14F-4D97-AF65-F5344CB8AC3E}">
        <p14:creationId xmlns:p14="http://schemas.microsoft.com/office/powerpoint/2010/main" val="1849530797"/>
      </p:ext>
    </p:extLst>
  </p:cSld>
  <p:clrMapOvr>
    <a:masterClrMapping/>
  </p:clrMapOvr>
  <p:transition spd="med"/>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5896</Words>
  <Application>Microsoft Office PowerPoint</Application>
  <PresentationFormat>On-screen Show (4:3)</PresentationFormat>
  <Paragraphs>883</Paragraphs>
  <Slides>79</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79</vt:i4>
      </vt:variant>
    </vt:vector>
  </HeadingPairs>
  <TitlesOfParts>
    <vt:vector size="88" baseType="lpstr">
      <vt:lpstr>Arial</vt:lpstr>
      <vt:lpstr>Arial Narrow</vt:lpstr>
      <vt:lpstr>Calibri</vt:lpstr>
      <vt:lpstr>Helvetica</vt:lpstr>
      <vt:lpstr>Symbol</vt:lpstr>
      <vt:lpstr>Tahoma</vt:lpstr>
      <vt:lpstr>Times New Roman</vt:lpstr>
      <vt:lpstr>Wingdings</vt:lpstr>
      <vt:lpstr>Office Theme</vt:lpstr>
      <vt:lpstr>Research Methods </vt:lpstr>
      <vt:lpstr>Course Objectives</vt:lpstr>
      <vt:lpstr>Course Structure</vt:lpstr>
      <vt:lpstr>Readings</vt:lpstr>
      <vt:lpstr>Other References</vt:lpstr>
      <vt:lpstr>Helpful Links</vt:lpstr>
      <vt:lpstr>Course Topics</vt:lpstr>
      <vt:lpstr>Module Output</vt:lpstr>
      <vt:lpstr>Introduction</vt:lpstr>
      <vt:lpstr>Learners should consider…</vt:lpstr>
      <vt:lpstr>Assessment is based on… </vt:lpstr>
      <vt:lpstr>What is Research?</vt:lpstr>
      <vt:lpstr>Overview of Good Research</vt:lpstr>
      <vt:lpstr>Quality</vt:lpstr>
      <vt:lpstr>Overview of Good Research</vt:lpstr>
      <vt:lpstr>Overview of Good Research</vt:lpstr>
      <vt:lpstr>Key Questions</vt:lpstr>
      <vt:lpstr>Research is not…</vt:lpstr>
      <vt:lpstr>Research Process</vt:lpstr>
      <vt:lpstr>Academic Research</vt:lpstr>
      <vt:lpstr>Ethical Research</vt:lpstr>
      <vt:lpstr>Ethical Research</vt:lpstr>
      <vt:lpstr>Research Process</vt:lpstr>
      <vt:lpstr>Literature Review</vt:lpstr>
      <vt:lpstr>Conceptual Framework</vt:lpstr>
      <vt:lpstr>Research Process</vt:lpstr>
      <vt:lpstr>Types of Research</vt:lpstr>
      <vt:lpstr>Different Approaches to Research</vt:lpstr>
      <vt:lpstr>Research Philosophies</vt:lpstr>
      <vt:lpstr>Research Paradigm</vt:lpstr>
      <vt:lpstr>Research Paradigm</vt:lpstr>
      <vt:lpstr>Assumptions of the main Paradigms</vt:lpstr>
      <vt:lpstr>PowerPoint Presentation</vt:lpstr>
      <vt:lpstr>Approaches to Research</vt:lpstr>
      <vt:lpstr>Research Philosophy or Epistemology</vt:lpstr>
      <vt:lpstr>Positivism</vt:lpstr>
      <vt:lpstr>Interpretivism</vt:lpstr>
      <vt:lpstr>Choosing a research approach?</vt:lpstr>
      <vt:lpstr>Choosing a research approach?</vt:lpstr>
      <vt:lpstr>Steps in the logic of a hypothetico-deductive method</vt:lpstr>
      <vt:lpstr>Deduction: testing theory</vt:lpstr>
      <vt:lpstr>Knowing your approach</vt:lpstr>
      <vt:lpstr>Combining Approaches</vt:lpstr>
      <vt:lpstr>A clear research strategy</vt:lpstr>
      <vt:lpstr>Role of the Researcher</vt:lpstr>
      <vt:lpstr>What is your research title?</vt:lpstr>
      <vt:lpstr>What is your research title?</vt:lpstr>
      <vt:lpstr>What is your research title?</vt:lpstr>
      <vt:lpstr>What is your research title?</vt:lpstr>
      <vt:lpstr>Morphological Analysis</vt:lpstr>
      <vt:lpstr>Significant Research</vt:lpstr>
      <vt:lpstr>Not Significant Research</vt:lpstr>
      <vt:lpstr>Research Proposal Design</vt:lpstr>
      <vt:lpstr>Proposal: Rationale for Research</vt:lpstr>
      <vt:lpstr>Proposal: Literature Review</vt:lpstr>
      <vt:lpstr>Proposal: Literature / Theory</vt:lpstr>
      <vt:lpstr>Proposal: Literature Map</vt:lpstr>
      <vt:lpstr>Proposal: Research Problem</vt:lpstr>
      <vt:lpstr>Proposal: Research Questions</vt:lpstr>
      <vt:lpstr>Proposal: Research Objectives</vt:lpstr>
      <vt:lpstr>Proposal: Methodology</vt:lpstr>
      <vt:lpstr>Proposal: Indicative Timetable</vt:lpstr>
      <vt:lpstr>Evaluate your own Proposal</vt:lpstr>
      <vt:lpstr>Why a proposal may not be accepted…</vt:lpstr>
      <vt:lpstr>Further Readings</vt:lpstr>
      <vt:lpstr>PowerPoint Presentation</vt:lpstr>
      <vt:lpstr>PowerPoint Presentation</vt:lpstr>
      <vt:lpstr>PowerPoint Presentation</vt:lpstr>
      <vt:lpstr>PowerPoint Presentation</vt:lpstr>
      <vt:lpstr>Touchpoints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Research Methods (Masters in Business)</dc:title>
  <dc:creator>Denis Coleman</dc:creator>
  <cp:lastModifiedBy>Denis Coleman</cp:lastModifiedBy>
  <cp:revision>2</cp:revision>
  <dcterms:modified xsi:type="dcterms:W3CDTF">2022-06-26T15:11:52Z</dcterms:modified>
</cp:coreProperties>
</file>