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4"/>
  </p:notesMasterIdLst>
  <p:sldIdLst>
    <p:sldId id="256" r:id="rId2"/>
    <p:sldId id="257" r:id="rId3"/>
    <p:sldId id="258" r:id="rId4"/>
    <p:sldId id="259" r:id="rId5"/>
    <p:sldId id="260" r:id="rId6"/>
    <p:sldId id="263" r:id="rId7"/>
    <p:sldId id="264" r:id="rId8"/>
    <p:sldId id="265" r:id="rId9"/>
    <p:sldId id="266" r:id="rId10"/>
    <p:sldId id="261" r:id="rId11"/>
    <p:sldId id="262"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1284D5-DE2B-4053-9B0A-CD981B995987}" v="424" dt="2024-12-27T15:31:01.6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77" autoAdjust="0"/>
    <p:restoredTop sz="81830" autoAdjust="0"/>
  </p:normalViewPr>
  <p:slideViewPr>
    <p:cSldViewPr snapToGrid="0">
      <p:cViewPr varScale="1">
        <p:scale>
          <a:sx n="82" d="100"/>
          <a:sy n="82" d="100"/>
        </p:scale>
        <p:origin x="73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 Thomas" userId="90774816bacd003b" providerId="LiveId" clId="{AF1284D5-DE2B-4053-9B0A-CD981B995987}"/>
    <pc:docChg chg="undo redo custSel addSld delSld modSld">
      <pc:chgData name="Seren Thomas" userId="90774816bacd003b" providerId="LiveId" clId="{AF1284D5-DE2B-4053-9B0A-CD981B995987}" dt="2024-12-27T15:37:54.040" v="6385" actId="14100"/>
      <pc:docMkLst>
        <pc:docMk/>
      </pc:docMkLst>
      <pc:sldChg chg="addSp delSp modSp mod modTransition modAnim setClrOvrMap">
        <pc:chgData name="Seren Thomas" userId="90774816bacd003b" providerId="LiveId" clId="{AF1284D5-DE2B-4053-9B0A-CD981B995987}" dt="2024-12-27T15:37:54.040" v="6385" actId="14100"/>
        <pc:sldMkLst>
          <pc:docMk/>
          <pc:sldMk cId="3186232385" sldId="256"/>
        </pc:sldMkLst>
        <pc:spChg chg="mod">
          <ac:chgData name="Seren Thomas" userId="90774816bacd003b" providerId="LiveId" clId="{AF1284D5-DE2B-4053-9B0A-CD981B995987}" dt="2024-12-27T15:37:54.040" v="6385" actId="14100"/>
          <ac:spMkLst>
            <pc:docMk/>
            <pc:sldMk cId="3186232385" sldId="256"/>
            <ac:spMk id="2" creationId="{C574437A-39FD-CDBC-EEB4-16A3C69AA037}"/>
          </ac:spMkLst>
        </pc:spChg>
        <pc:spChg chg="mod">
          <ac:chgData name="Seren Thomas" userId="90774816bacd003b" providerId="LiveId" clId="{AF1284D5-DE2B-4053-9B0A-CD981B995987}" dt="2024-12-26T01:51:34.706" v="2453" actId="1076"/>
          <ac:spMkLst>
            <pc:docMk/>
            <pc:sldMk cId="3186232385" sldId="256"/>
            <ac:spMk id="3" creationId="{49225C73-BA41-558C-F66F-BF3EE0E8C028}"/>
          </ac:spMkLst>
        </pc:spChg>
        <pc:spChg chg="add del">
          <ac:chgData name="Seren Thomas" userId="90774816bacd003b" providerId="LiveId" clId="{AF1284D5-DE2B-4053-9B0A-CD981B995987}" dt="2024-12-25T21:34:32.526" v="1966" actId="26606"/>
          <ac:spMkLst>
            <pc:docMk/>
            <pc:sldMk cId="3186232385" sldId="256"/>
            <ac:spMk id="34" creationId="{33E93247-6229-44AB-A550-739E971E690B}"/>
          </ac:spMkLst>
        </pc:spChg>
        <pc:picChg chg="add mod ord">
          <ac:chgData name="Seren Thomas" userId="90774816bacd003b" providerId="LiveId" clId="{AF1284D5-DE2B-4053-9B0A-CD981B995987}" dt="2024-12-25T21:39:26.003" v="1976" actId="1076"/>
          <ac:picMkLst>
            <pc:docMk/>
            <pc:sldMk cId="3186232385" sldId="256"/>
            <ac:picMk id="6146" creationId="{088BF6A7-1E04-6169-56B3-04F6418AC2FE}"/>
          </ac:picMkLst>
        </pc:picChg>
        <pc:cxnChg chg="add del">
          <ac:chgData name="Seren Thomas" userId="90774816bacd003b" providerId="LiveId" clId="{AF1284D5-DE2B-4053-9B0A-CD981B995987}" dt="2024-12-25T21:34:32.526" v="1966" actId="26606"/>
          <ac:cxnSpMkLst>
            <pc:docMk/>
            <pc:sldMk cId="3186232385" sldId="256"/>
            <ac:cxnSpMk id="36" creationId="{EE2E603F-4A95-4FE8-BB06-211DFD75DBEF}"/>
          </ac:cxnSpMkLst>
        </pc:cxnChg>
        <pc:cxnChg chg="add del">
          <ac:chgData name="Seren Thomas" userId="90774816bacd003b" providerId="LiveId" clId="{AF1284D5-DE2B-4053-9B0A-CD981B995987}" dt="2024-12-25T21:34:32.526" v="1966" actId="26606"/>
          <ac:cxnSpMkLst>
            <pc:docMk/>
            <pc:sldMk cId="3186232385" sldId="256"/>
            <ac:cxnSpMk id="38" creationId="{D7CC41EB-2D81-4303-9171-6401B388BA35}"/>
          </ac:cxnSpMkLst>
        </pc:cxnChg>
      </pc:sldChg>
      <pc:sldChg chg="addSp delSp modSp mod modTransition setBg">
        <pc:chgData name="Seren Thomas" userId="90774816bacd003b" providerId="LiveId" clId="{AF1284D5-DE2B-4053-9B0A-CD981B995987}" dt="2024-12-26T01:51:43.019" v="2454" actId="2711"/>
        <pc:sldMkLst>
          <pc:docMk/>
          <pc:sldMk cId="2854070820" sldId="257"/>
        </pc:sldMkLst>
        <pc:spChg chg="mod">
          <ac:chgData name="Seren Thomas" userId="90774816bacd003b" providerId="LiveId" clId="{AF1284D5-DE2B-4053-9B0A-CD981B995987}" dt="2024-12-25T21:40:54.522" v="1989" actId="115"/>
          <ac:spMkLst>
            <pc:docMk/>
            <pc:sldMk cId="2854070820" sldId="257"/>
            <ac:spMk id="2" creationId="{CBE00FAF-A22F-5B8E-1A4B-BEAE19E2CF45}"/>
          </ac:spMkLst>
        </pc:spChg>
        <pc:spChg chg="add">
          <ac:chgData name="Seren Thomas" userId="90774816bacd003b" providerId="LiveId" clId="{AF1284D5-DE2B-4053-9B0A-CD981B995987}" dt="2024-12-15T12:30:11.579" v="1066" actId="26606"/>
          <ac:spMkLst>
            <pc:docMk/>
            <pc:sldMk cId="2854070820" sldId="257"/>
            <ac:spMk id="10" creationId="{985184E4-C93A-4E34-8365-1886AAC5DE60}"/>
          </ac:spMkLst>
        </pc:spChg>
        <pc:graphicFrameChg chg="add mod modGraphic">
          <ac:chgData name="Seren Thomas" userId="90774816bacd003b" providerId="LiveId" clId="{AF1284D5-DE2B-4053-9B0A-CD981B995987}" dt="2024-12-26T01:51:43.019" v="2454" actId="2711"/>
          <ac:graphicFrameMkLst>
            <pc:docMk/>
            <pc:sldMk cId="2854070820" sldId="257"/>
            <ac:graphicFrameMk id="5" creationId="{2ACEA371-FB70-3343-79E8-9F0484F6D405}"/>
          </ac:graphicFrameMkLst>
        </pc:graphicFrameChg>
        <pc:cxnChg chg="add">
          <ac:chgData name="Seren Thomas" userId="90774816bacd003b" providerId="LiveId" clId="{AF1284D5-DE2B-4053-9B0A-CD981B995987}" dt="2024-12-15T12:30:11.579" v="1066" actId="26606"/>
          <ac:cxnSpMkLst>
            <pc:docMk/>
            <pc:sldMk cId="2854070820" sldId="257"/>
            <ac:cxnSpMk id="12" creationId="{8AB0D40B-37F7-4F1F-B956-AFC12066ABE3}"/>
          </ac:cxnSpMkLst>
        </pc:cxnChg>
      </pc:sldChg>
      <pc:sldChg chg="addSp modSp new mod modTransition setBg modNotesTx">
        <pc:chgData name="Seren Thomas" userId="90774816bacd003b" providerId="LiveId" clId="{AF1284D5-DE2B-4053-9B0A-CD981B995987}" dt="2024-12-27T15:20:22.590" v="6185" actId="123"/>
        <pc:sldMkLst>
          <pc:docMk/>
          <pc:sldMk cId="1892669378" sldId="258"/>
        </pc:sldMkLst>
        <pc:spChg chg="mod">
          <ac:chgData name="Seren Thomas" userId="90774816bacd003b" providerId="LiveId" clId="{AF1284D5-DE2B-4053-9B0A-CD981B995987}" dt="2024-12-25T21:40:41.510" v="1988" actId="115"/>
          <ac:spMkLst>
            <pc:docMk/>
            <pc:sldMk cId="1892669378" sldId="258"/>
            <ac:spMk id="2" creationId="{9A9D2D4F-DB45-B937-0EA3-B037E214A25D}"/>
          </ac:spMkLst>
        </pc:spChg>
        <pc:spChg chg="mod">
          <ac:chgData name="Seren Thomas" userId="90774816bacd003b" providerId="LiveId" clId="{AF1284D5-DE2B-4053-9B0A-CD981B995987}" dt="2024-12-27T15:20:22.590" v="6185" actId="123"/>
          <ac:spMkLst>
            <pc:docMk/>
            <pc:sldMk cId="1892669378" sldId="258"/>
            <ac:spMk id="3" creationId="{5BD57889-AB45-3658-DBB8-8D81BF601832}"/>
          </ac:spMkLst>
        </pc:spChg>
        <pc:spChg chg="add">
          <ac:chgData name="Seren Thomas" userId="90774816bacd003b" providerId="LiveId" clId="{AF1284D5-DE2B-4053-9B0A-CD981B995987}" dt="2024-12-25T21:30:02.228" v="1959" actId="26606"/>
          <ac:spMkLst>
            <pc:docMk/>
            <pc:sldMk cId="1892669378" sldId="258"/>
            <ac:spMk id="9" creationId="{E49D7415-2F11-44C2-B6AA-13A25B6814B9}"/>
          </ac:spMkLst>
        </pc:spChg>
        <pc:picChg chg="add mod ord">
          <ac:chgData name="Seren Thomas" userId="90774816bacd003b" providerId="LiveId" clId="{AF1284D5-DE2B-4053-9B0A-CD981B995987}" dt="2024-12-25T21:40:23.916" v="1985" actId="1076"/>
          <ac:picMkLst>
            <pc:docMk/>
            <pc:sldMk cId="1892669378" sldId="258"/>
            <ac:picMk id="4" creationId="{AD2C515F-2DEC-552F-6ADB-174632F129C0}"/>
          </ac:picMkLst>
        </pc:picChg>
        <pc:cxnChg chg="add">
          <ac:chgData name="Seren Thomas" userId="90774816bacd003b" providerId="LiveId" clId="{AF1284D5-DE2B-4053-9B0A-CD981B995987}" dt="2024-12-25T21:30:02.228" v="1959" actId="26606"/>
          <ac:cxnSpMkLst>
            <pc:docMk/>
            <pc:sldMk cId="1892669378" sldId="258"/>
            <ac:cxnSpMk id="11" creationId="{40ADC89C-EB4E-4AA5-ABBD-448BEC5FA3C4}"/>
          </ac:cxnSpMkLst>
        </pc:cxnChg>
      </pc:sldChg>
      <pc:sldChg chg="addSp delSp modSp new mod modTransition setBg modAnim modNotesTx">
        <pc:chgData name="Seren Thomas" userId="90774816bacd003b" providerId="LiveId" clId="{AF1284D5-DE2B-4053-9B0A-CD981B995987}" dt="2024-12-26T16:10:31.692" v="2695" actId="20577"/>
        <pc:sldMkLst>
          <pc:docMk/>
          <pc:sldMk cId="3396620626" sldId="259"/>
        </pc:sldMkLst>
        <pc:spChg chg="mod">
          <ac:chgData name="Seren Thomas" userId="90774816bacd003b" providerId="LiveId" clId="{AF1284D5-DE2B-4053-9B0A-CD981B995987}" dt="2024-12-25T21:57:31.525" v="2004" actId="26606"/>
          <ac:spMkLst>
            <pc:docMk/>
            <pc:sldMk cId="3396620626" sldId="259"/>
            <ac:spMk id="2" creationId="{799AECD2-0E46-5C89-42FF-E1C362E30CFE}"/>
          </ac:spMkLst>
        </pc:spChg>
        <pc:spChg chg="add">
          <ac:chgData name="Seren Thomas" userId="90774816bacd003b" providerId="LiveId" clId="{AF1284D5-DE2B-4053-9B0A-CD981B995987}" dt="2024-12-25T21:57:31.525" v="2004" actId="26606"/>
          <ac:spMkLst>
            <pc:docMk/>
            <pc:sldMk cId="3396620626" sldId="259"/>
            <ac:spMk id="1048" creationId="{F68B2C62-7648-4430-90D5-AE0F252AF113}"/>
          </ac:spMkLst>
        </pc:spChg>
        <pc:graphicFrameChg chg="add mod modGraphic">
          <ac:chgData name="Seren Thomas" userId="90774816bacd003b" providerId="LiveId" clId="{AF1284D5-DE2B-4053-9B0A-CD981B995987}" dt="2024-12-26T02:05:50.644" v="2508" actId="12269"/>
          <ac:graphicFrameMkLst>
            <pc:docMk/>
            <pc:sldMk cId="3396620626" sldId="259"/>
            <ac:graphicFrameMk id="1037" creationId="{9BC37C44-CA83-4E37-9913-B63557E72DCE}"/>
          </ac:graphicFrameMkLst>
        </pc:graphicFrameChg>
        <pc:cxnChg chg="add">
          <ac:chgData name="Seren Thomas" userId="90774816bacd003b" providerId="LiveId" clId="{AF1284D5-DE2B-4053-9B0A-CD981B995987}" dt="2024-12-25T21:57:31.525" v="2004" actId="26606"/>
          <ac:cxnSpMkLst>
            <pc:docMk/>
            <pc:sldMk cId="3396620626" sldId="259"/>
            <ac:cxnSpMk id="1050" creationId="{AAD0195E-7F27-4D06-9427-0C121D721A14}"/>
          </ac:cxnSpMkLst>
        </pc:cxnChg>
        <pc:cxnChg chg="add">
          <ac:chgData name="Seren Thomas" userId="90774816bacd003b" providerId="LiveId" clId="{AF1284D5-DE2B-4053-9B0A-CD981B995987}" dt="2024-12-25T21:57:31.525" v="2004" actId="26606"/>
          <ac:cxnSpMkLst>
            <pc:docMk/>
            <pc:sldMk cId="3396620626" sldId="259"/>
            <ac:cxnSpMk id="1052" creationId="{9D74C2FC-3228-4FC1-B97B-87AD35508D91}"/>
          </ac:cxnSpMkLst>
        </pc:cxnChg>
      </pc:sldChg>
      <pc:sldChg chg="new add del">
        <pc:chgData name="Seren Thomas" userId="90774816bacd003b" providerId="LiveId" clId="{AF1284D5-DE2B-4053-9B0A-CD981B995987}" dt="2024-12-01T21:24:29.640" v="22" actId="680"/>
        <pc:sldMkLst>
          <pc:docMk/>
          <pc:sldMk cId="2003543900" sldId="260"/>
        </pc:sldMkLst>
      </pc:sldChg>
      <pc:sldChg chg="addSp delSp modSp new mod modTransition setBg modNotesTx">
        <pc:chgData name="Seren Thomas" userId="90774816bacd003b" providerId="LiveId" clId="{AF1284D5-DE2B-4053-9B0A-CD981B995987}" dt="2024-12-27T14:35:20.914" v="5714" actId="20577"/>
        <pc:sldMkLst>
          <pc:docMk/>
          <pc:sldMk cId="2083274263" sldId="260"/>
        </pc:sldMkLst>
        <pc:spChg chg="mod">
          <ac:chgData name="Seren Thomas" userId="90774816bacd003b" providerId="LiveId" clId="{AF1284D5-DE2B-4053-9B0A-CD981B995987}" dt="2024-12-25T21:47:11.846" v="1991" actId="115"/>
          <ac:spMkLst>
            <pc:docMk/>
            <pc:sldMk cId="2083274263" sldId="260"/>
            <ac:spMk id="2" creationId="{DF9AFAFA-CA5A-3982-F6FC-AFE9DBF56633}"/>
          </ac:spMkLst>
        </pc:spChg>
        <pc:spChg chg="add del mod">
          <ac:chgData name="Seren Thomas" userId="90774816bacd003b" providerId="LiveId" clId="{AF1284D5-DE2B-4053-9B0A-CD981B995987}" dt="2024-12-27T14:35:20.914" v="5714" actId="20577"/>
          <ac:spMkLst>
            <pc:docMk/>
            <pc:sldMk cId="2083274263" sldId="260"/>
            <ac:spMk id="3" creationId="{BEDBBD84-721C-0104-99C0-2EEF4A6666F4}"/>
          </ac:spMkLst>
        </pc:spChg>
        <pc:spChg chg="add del">
          <ac:chgData name="Seren Thomas" userId="90774816bacd003b" providerId="LiveId" clId="{AF1284D5-DE2B-4053-9B0A-CD981B995987}" dt="2024-12-25T14:19:42.782" v="1926" actId="26606"/>
          <ac:spMkLst>
            <pc:docMk/>
            <pc:sldMk cId="2083274263" sldId="260"/>
            <ac:spMk id="2071" creationId="{660EB578-C970-4186-B93C-45851BBC6E34}"/>
          </ac:spMkLst>
        </pc:spChg>
        <pc:picChg chg="add mod ord">
          <ac:chgData name="Seren Thomas" userId="90774816bacd003b" providerId="LiveId" clId="{AF1284D5-DE2B-4053-9B0A-CD981B995987}" dt="2024-12-25T14:21:49.396" v="1934" actId="14861"/>
          <ac:picMkLst>
            <pc:docMk/>
            <pc:sldMk cId="2083274263" sldId="260"/>
            <ac:picMk id="2052" creationId="{FD19277E-1CE0-69BA-F325-36093F9E2C9B}"/>
          </ac:picMkLst>
        </pc:picChg>
        <pc:cxnChg chg="add del">
          <ac:chgData name="Seren Thomas" userId="90774816bacd003b" providerId="LiveId" clId="{AF1284D5-DE2B-4053-9B0A-CD981B995987}" dt="2024-12-25T14:19:42.782" v="1926" actId="26606"/>
          <ac:cxnSpMkLst>
            <pc:docMk/>
            <pc:sldMk cId="2083274263" sldId="260"/>
            <ac:cxnSpMk id="2072" creationId="{CDF57B02-07BB-407B-BB36-06D9C64A673E}"/>
          </ac:cxnSpMkLst>
        </pc:cxnChg>
        <pc:cxnChg chg="add del">
          <ac:chgData name="Seren Thomas" userId="90774816bacd003b" providerId="LiveId" clId="{AF1284D5-DE2B-4053-9B0A-CD981B995987}" dt="2024-12-25T14:19:42.782" v="1926" actId="26606"/>
          <ac:cxnSpMkLst>
            <pc:docMk/>
            <pc:sldMk cId="2083274263" sldId="260"/>
            <ac:cxnSpMk id="2073" creationId="{C6855964-C920-48EB-8804-74291211C8A9}"/>
          </ac:cxnSpMkLst>
        </pc:cxnChg>
      </pc:sldChg>
      <pc:sldChg chg="addSp delSp modSp new mod modTransition setBg modAnim modNotesTx">
        <pc:chgData name="Seren Thomas" userId="90774816bacd003b" providerId="LiveId" clId="{AF1284D5-DE2B-4053-9B0A-CD981B995987}" dt="2024-12-26T16:02:34.028" v="2665" actId="123"/>
        <pc:sldMkLst>
          <pc:docMk/>
          <pc:sldMk cId="457095299" sldId="261"/>
        </pc:sldMkLst>
        <pc:spChg chg="mod">
          <ac:chgData name="Seren Thomas" userId="90774816bacd003b" providerId="LiveId" clId="{AF1284D5-DE2B-4053-9B0A-CD981B995987}" dt="2024-12-25T23:08:06.895" v="2377" actId="26606"/>
          <ac:spMkLst>
            <pc:docMk/>
            <pc:sldMk cId="457095299" sldId="261"/>
            <ac:spMk id="2" creationId="{6213C005-A8B2-71C1-D81F-B57D686B42D4}"/>
          </ac:spMkLst>
        </pc:spChg>
        <pc:spChg chg="add del mod">
          <ac:chgData name="Seren Thomas" userId="90774816bacd003b" providerId="LiveId" clId="{AF1284D5-DE2B-4053-9B0A-CD981B995987}" dt="2024-12-26T16:02:34.028" v="2665" actId="123"/>
          <ac:spMkLst>
            <pc:docMk/>
            <pc:sldMk cId="457095299" sldId="261"/>
            <ac:spMk id="3" creationId="{07F87674-6650-3A97-6B4B-14962D2F85D2}"/>
          </ac:spMkLst>
        </pc:spChg>
        <pc:spChg chg="add">
          <ac:chgData name="Seren Thomas" userId="90774816bacd003b" providerId="LiveId" clId="{AF1284D5-DE2B-4053-9B0A-CD981B995987}" dt="2024-12-25T23:08:06.895" v="2377" actId="26606"/>
          <ac:spMkLst>
            <pc:docMk/>
            <pc:sldMk cId="457095299" sldId="261"/>
            <ac:spMk id="13" creationId="{E49D7415-2F11-44C2-B6AA-13A25B6814B9}"/>
          </ac:spMkLst>
        </pc:spChg>
        <pc:picChg chg="add mod">
          <ac:chgData name="Seren Thomas" userId="90774816bacd003b" providerId="LiveId" clId="{AF1284D5-DE2B-4053-9B0A-CD981B995987}" dt="2024-12-25T23:08:31.968" v="2382" actId="1076"/>
          <ac:picMkLst>
            <pc:docMk/>
            <pc:sldMk cId="457095299" sldId="261"/>
            <ac:picMk id="6" creationId="{0315DD88-5E6D-F75F-79B9-19ACFC925873}"/>
          </ac:picMkLst>
        </pc:picChg>
        <pc:cxnChg chg="add">
          <ac:chgData name="Seren Thomas" userId="90774816bacd003b" providerId="LiveId" clId="{AF1284D5-DE2B-4053-9B0A-CD981B995987}" dt="2024-12-25T23:08:06.895" v="2377" actId="26606"/>
          <ac:cxnSpMkLst>
            <pc:docMk/>
            <pc:sldMk cId="457095299" sldId="261"/>
            <ac:cxnSpMk id="14" creationId="{40ADC89C-EB4E-4AA5-ABBD-448BEC5FA3C4}"/>
          </ac:cxnSpMkLst>
        </pc:cxnChg>
      </pc:sldChg>
      <pc:sldChg chg="modSp new mod modTransition modAnim">
        <pc:chgData name="Seren Thomas" userId="90774816bacd003b" providerId="LiveId" clId="{AF1284D5-DE2B-4053-9B0A-CD981B995987}" dt="2024-12-27T15:33:32.781" v="6362" actId="20577"/>
        <pc:sldMkLst>
          <pc:docMk/>
          <pc:sldMk cId="549536967" sldId="262"/>
        </pc:sldMkLst>
        <pc:spChg chg="mod">
          <ac:chgData name="Seren Thomas" userId="90774816bacd003b" providerId="LiveId" clId="{AF1284D5-DE2B-4053-9B0A-CD981B995987}" dt="2024-12-26T17:51:14.856" v="3618" actId="1076"/>
          <ac:spMkLst>
            <pc:docMk/>
            <pc:sldMk cId="549536967" sldId="262"/>
            <ac:spMk id="2" creationId="{F66F718B-7713-C910-522C-35023A9F552C}"/>
          </ac:spMkLst>
        </pc:spChg>
        <pc:spChg chg="mod">
          <ac:chgData name="Seren Thomas" userId="90774816bacd003b" providerId="LiveId" clId="{AF1284D5-DE2B-4053-9B0A-CD981B995987}" dt="2024-12-27T15:33:32.781" v="6362" actId="20577"/>
          <ac:spMkLst>
            <pc:docMk/>
            <pc:sldMk cId="549536967" sldId="262"/>
            <ac:spMk id="3" creationId="{E727E794-7484-0D8D-FAED-0181CE93E0BF}"/>
          </ac:spMkLst>
        </pc:spChg>
      </pc:sldChg>
      <pc:sldChg chg="addSp delSp modSp new mod modTransition setBg modNotesTx">
        <pc:chgData name="Seren Thomas" userId="90774816bacd003b" providerId="LiveId" clId="{AF1284D5-DE2B-4053-9B0A-CD981B995987}" dt="2024-12-27T14:52:31.765" v="5808" actId="20577"/>
        <pc:sldMkLst>
          <pc:docMk/>
          <pc:sldMk cId="2966176311" sldId="263"/>
        </pc:sldMkLst>
        <pc:spChg chg="mod">
          <ac:chgData name="Seren Thomas" userId="90774816bacd003b" providerId="LiveId" clId="{AF1284D5-DE2B-4053-9B0A-CD981B995987}" dt="2024-12-25T22:49:46.417" v="2049" actId="26606"/>
          <ac:spMkLst>
            <pc:docMk/>
            <pc:sldMk cId="2966176311" sldId="263"/>
            <ac:spMk id="2" creationId="{1566BFAD-3889-A1AB-8199-5347422FB49E}"/>
          </ac:spMkLst>
        </pc:spChg>
        <pc:spChg chg="mod">
          <ac:chgData name="Seren Thomas" userId="90774816bacd003b" providerId="LiveId" clId="{AF1284D5-DE2B-4053-9B0A-CD981B995987}" dt="2024-12-26T02:36:01.408" v="2620" actId="1036"/>
          <ac:spMkLst>
            <pc:docMk/>
            <pc:sldMk cId="2966176311" sldId="263"/>
            <ac:spMk id="3" creationId="{DDFAF6E5-9980-F4A5-7019-9DED2894B9CE}"/>
          </ac:spMkLst>
        </pc:spChg>
        <pc:spChg chg="add">
          <ac:chgData name="Seren Thomas" userId="90774816bacd003b" providerId="LiveId" clId="{AF1284D5-DE2B-4053-9B0A-CD981B995987}" dt="2024-12-25T22:49:46.417" v="2049" actId="26606"/>
          <ac:spMkLst>
            <pc:docMk/>
            <pc:sldMk cId="2966176311" sldId="263"/>
            <ac:spMk id="3083" creationId="{E49D7415-2F11-44C2-B6AA-13A25B6814B9}"/>
          </ac:spMkLst>
        </pc:spChg>
        <pc:picChg chg="add mod ord">
          <ac:chgData name="Seren Thomas" userId="90774816bacd003b" providerId="LiveId" clId="{AF1284D5-DE2B-4053-9B0A-CD981B995987}" dt="2024-12-26T01:52:49.087" v="2463" actId="1076"/>
          <ac:picMkLst>
            <pc:docMk/>
            <pc:sldMk cId="2966176311" sldId="263"/>
            <ac:picMk id="3074" creationId="{EFCBF629-9535-3E6B-6CC4-BB219D2F4B15}"/>
          </ac:picMkLst>
        </pc:picChg>
        <pc:cxnChg chg="add">
          <ac:chgData name="Seren Thomas" userId="90774816bacd003b" providerId="LiveId" clId="{AF1284D5-DE2B-4053-9B0A-CD981B995987}" dt="2024-12-25T22:49:46.417" v="2049" actId="26606"/>
          <ac:cxnSpMkLst>
            <pc:docMk/>
            <pc:sldMk cId="2966176311" sldId="263"/>
            <ac:cxnSpMk id="3084" creationId="{4583FD9E-C5A7-96F7-951D-7D292013CD58}"/>
          </ac:cxnSpMkLst>
        </pc:cxnChg>
      </pc:sldChg>
      <pc:sldChg chg="addSp delSp modSp new mod modTransition setBg modAnim modNotesTx">
        <pc:chgData name="Seren Thomas" userId="90774816bacd003b" providerId="LiveId" clId="{AF1284D5-DE2B-4053-9B0A-CD981B995987}" dt="2024-12-26T02:36:10.605" v="2621" actId="1076"/>
        <pc:sldMkLst>
          <pc:docMk/>
          <pc:sldMk cId="3504915306" sldId="264"/>
        </pc:sldMkLst>
        <pc:spChg chg="mod">
          <ac:chgData name="Seren Thomas" userId="90774816bacd003b" providerId="LiveId" clId="{AF1284D5-DE2B-4053-9B0A-CD981B995987}" dt="2024-12-25T22:52:51.194" v="2060" actId="26606"/>
          <ac:spMkLst>
            <pc:docMk/>
            <pc:sldMk cId="3504915306" sldId="264"/>
            <ac:spMk id="2" creationId="{9566DDC6-967A-BCF7-1754-287DD0F1F290}"/>
          </ac:spMkLst>
        </pc:spChg>
        <pc:spChg chg="mod">
          <ac:chgData name="Seren Thomas" userId="90774816bacd003b" providerId="LiveId" clId="{AF1284D5-DE2B-4053-9B0A-CD981B995987}" dt="2024-12-26T02:36:10.605" v="2621" actId="1076"/>
          <ac:spMkLst>
            <pc:docMk/>
            <pc:sldMk cId="3504915306" sldId="264"/>
            <ac:spMk id="3" creationId="{ECF215C6-41C0-6994-BD9E-CA3FEB09C58B}"/>
          </ac:spMkLst>
        </pc:spChg>
        <pc:spChg chg="add">
          <ac:chgData name="Seren Thomas" userId="90774816bacd003b" providerId="LiveId" clId="{AF1284D5-DE2B-4053-9B0A-CD981B995987}" dt="2024-12-25T22:52:51.194" v="2060" actId="26606"/>
          <ac:spMkLst>
            <pc:docMk/>
            <pc:sldMk cId="3504915306" sldId="264"/>
            <ac:spMk id="4115" creationId="{E49D7415-2F11-44C2-B6AA-13A25B6814B9}"/>
          </ac:spMkLst>
        </pc:spChg>
        <pc:picChg chg="add mod">
          <ac:chgData name="Seren Thomas" userId="90774816bacd003b" providerId="LiveId" clId="{AF1284D5-DE2B-4053-9B0A-CD981B995987}" dt="2024-12-25T22:59:46.371" v="2077" actId="14861"/>
          <ac:picMkLst>
            <pc:docMk/>
            <pc:sldMk cId="3504915306" sldId="264"/>
            <ac:picMk id="4100" creationId="{9C22C363-CA95-DE19-E4C9-E800A8B46194}"/>
          </ac:picMkLst>
        </pc:picChg>
        <pc:cxnChg chg="add">
          <ac:chgData name="Seren Thomas" userId="90774816bacd003b" providerId="LiveId" clId="{AF1284D5-DE2B-4053-9B0A-CD981B995987}" dt="2024-12-25T22:52:51.194" v="2060" actId="26606"/>
          <ac:cxnSpMkLst>
            <pc:docMk/>
            <pc:sldMk cId="3504915306" sldId="264"/>
            <ac:cxnSpMk id="4117" creationId="{7D3DF08D-8EDA-0FB3-59D9-B692F2ADD1EA}"/>
          </ac:cxnSpMkLst>
        </pc:cxnChg>
      </pc:sldChg>
      <pc:sldChg chg="addSp delSp modSp new mod modTransition modNotesTx">
        <pc:chgData name="Seren Thomas" userId="90774816bacd003b" providerId="LiveId" clId="{AF1284D5-DE2B-4053-9B0A-CD981B995987}" dt="2024-12-27T15:30:54.565" v="6360"/>
        <pc:sldMkLst>
          <pc:docMk/>
          <pc:sldMk cId="3463270091" sldId="265"/>
        </pc:sldMkLst>
        <pc:spChg chg="mod">
          <ac:chgData name="Seren Thomas" userId="90774816bacd003b" providerId="LiveId" clId="{AF1284D5-DE2B-4053-9B0A-CD981B995987}" dt="2024-12-25T21:47:31.661" v="1994" actId="115"/>
          <ac:spMkLst>
            <pc:docMk/>
            <pc:sldMk cId="3463270091" sldId="265"/>
            <ac:spMk id="2" creationId="{49AC2884-F074-6C07-7016-34097C80EEE1}"/>
          </ac:spMkLst>
        </pc:spChg>
        <pc:spChg chg="add del mod">
          <ac:chgData name="Seren Thomas" userId="90774816bacd003b" providerId="LiveId" clId="{AF1284D5-DE2B-4053-9B0A-CD981B995987}" dt="2024-12-27T15:22:28.418" v="6204" actId="478"/>
          <ac:spMkLst>
            <pc:docMk/>
            <pc:sldMk cId="3463270091" sldId="265"/>
            <ac:spMk id="4" creationId="{955DDBA8-BA13-922E-EE0E-18E1AF50F651}"/>
          </ac:spMkLst>
        </pc:spChg>
        <pc:spChg chg="add del mod">
          <ac:chgData name="Seren Thomas" userId="90774816bacd003b" providerId="LiveId" clId="{AF1284D5-DE2B-4053-9B0A-CD981B995987}" dt="2024-12-27T15:25:27.830" v="6313" actId="26606"/>
          <ac:spMkLst>
            <pc:docMk/>
            <pc:sldMk cId="3463270091" sldId="265"/>
            <ac:spMk id="8" creationId="{EB8EE4E8-31B7-727A-63C9-0C36D865FCF3}"/>
          </ac:spMkLst>
        </pc:spChg>
        <pc:graphicFrameChg chg="add del mod modGraphic">
          <ac:chgData name="Seren Thomas" userId="90774816bacd003b" providerId="LiveId" clId="{AF1284D5-DE2B-4053-9B0A-CD981B995987}" dt="2024-12-27T15:23:56.187" v="6213" actId="478"/>
          <ac:graphicFrameMkLst>
            <pc:docMk/>
            <pc:sldMk cId="3463270091" sldId="265"/>
            <ac:graphicFrameMk id="5" creationId="{47B84E28-E82F-079F-ED18-744A7FDF708D}"/>
          </ac:graphicFrameMkLst>
        </pc:graphicFrameChg>
        <pc:graphicFrameChg chg="add del modGraphic">
          <ac:chgData name="Seren Thomas" userId="90774816bacd003b" providerId="LiveId" clId="{AF1284D5-DE2B-4053-9B0A-CD981B995987}" dt="2024-12-27T15:23:05.914" v="6206" actId="478"/>
          <ac:graphicFrameMkLst>
            <pc:docMk/>
            <pc:sldMk cId="3463270091" sldId="265"/>
            <ac:graphicFrameMk id="6" creationId="{A2597053-B6D2-63AE-9C39-B900755C000A}"/>
          </ac:graphicFrameMkLst>
        </pc:graphicFrameChg>
        <pc:graphicFrameChg chg="add del modGraphic">
          <ac:chgData name="Seren Thomas" userId="90774816bacd003b" providerId="LiveId" clId="{AF1284D5-DE2B-4053-9B0A-CD981B995987}" dt="2024-12-27T15:24:47.214" v="6310" actId="1032"/>
          <ac:graphicFrameMkLst>
            <pc:docMk/>
            <pc:sldMk cId="3463270091" sldId="265"/>
            <ac:graphicFrameMk id="9" creationId="{602D0EF4-C23A-C3DC-3B6C-7BAE1EB07152}"/>
          </ac:graphicFrameMkLst>
        </pc:graphicFrameChg>
        <pc:graphicFrameChg chg="add del modGraphic">
          <ac:chgData name="Seren Thomas" userId="90774816bacd003b" providerId="LiveId" clId="{AF1284D5-DE2B-4053-9B0A-CD981B995987}" dt="2024-12-27T15:25:02.918" v="6312" actId="1032"/>
          <ac:graphicFrameMkLst>
            <pc:docMk/>
            <pc:sldMk cId="3463270091" sldId="265"/>
            <ac:graphicFrameMk id="10" creationId="{4FF1FC8E-E7B9-3B3A-D6F9-20782A511AC7}"/>
          </ac:graphicFrameMkLst>
        </pc:graphicFrameChg>
        <pc:graphicFrameChg chg="add mod modGraphic">
          <ac:chgData name="Seren Thomas" userId="90774816bacd003b" providerId="LiveId" clId="{AF1284D5-DE2B-4053-9B0A-CD981B995987}" dt="2024-12-27T15:30:54.565" v="6360"/>
          <ac:graphicFrameMkLst>
            <pc:docMk/>
            <pc:sldMk cId="3463270091" sldId="265"/>
            <ac:graphicFrameMk id="11" creationId="{0A02E29E-30C1-EB55-4868-09D8D92E7D1C}"/>
          </ac:graphicFrameMkLst>
        </pc:graphicFrameChg>
      </pc:sldChg>
      <pc:sldChg chg="addSp modSp new mod modTransition modAnim modNotesTx">
        <pc:chgData name="Seren Thomas" userId="90774816bacd003b" providerId="LiveId" clId="{AF1284D5-DE2B-4053-9B0A-CD981B995987}" dt="2024-12-27T14:40:53.208" v="5731" actId="20577"/>
        <pc:sldMkLst>
          <pc:docMk/>
          <pc:sldMk cId="3654639527" sldId="266"/>
        </pc:sldMkLst>
        <pc:spChg chg="mod">
          <ac:chgData name="Seren Thomas" userId="90774816bacd003b" providerId="LiveId" clId="{AF1284D5-DE2B-4053-9B0A-CD981B995987}" dt="2024-12-25T21:47:37.905" v="1995" actId="115"/>
          <ac:spMkLst>
            <pc:docMk/>
            <pc:sldMk cId="3654639527" sldId="266"/>
            <ac:spMk id="2" creationId="{75F11FAE-AF5C-C81B-B1A2-DFE92B9F492B}"/>
          </ac:spMkLst>
        </pc:spChg>
        <pc:spChg chg="mod">
          <ac:chgData name="Seren Thomas" userId="90774816bacd003b" providerId="LiveId" clId="{AF1284D5-DE2B-4053-9B0A-CD981B995987}" dt="2024-12-26T15:40:47.950" v="2662" actId="20577"/>
          <ac:spMkLst>
            <pc:docMk/>
            <pc:sldMk cId="3654639527" sldId="266"/>
            <ac:spMk id="3" creationId="{C1DA2E74-211B-BB0A-60B0-359679CB795E}"/>
          </ac:spMkLst>
        </pc:spChg>
        <pc:picChg chg="add mod">
          <ac:chgData name="Seren Thomas" userId="90774816bacd003b" providerId="LiveId" clId="{AF1284D5-DE2B-4053-9B0A-CD981B995987}" dt="2024-12-25T23:06:55.244" v="2373" actId="339"/>
          <ac:picMkLst>
            <pc:docMk/>
            <pc:sldMk cId="3654639527" sldId="266"/>
            <ac:picMk id="5122" creationId="{25F3C883-1614-CE38-0FBE-4C76042FA2EB}"/>
          </ac:picMkLst>
        </pc:picChg>
      </pc:sldChg>
      <pc:sldChg chg="addSp delSp modSp new del mod modTransition">
        <pc:chgData name="Seren Thomas" userId="90774816bacd003b" providerId="LiveId" clId="{AF1284D5-DE2B-4053-9B0A-CD981B995987}" dt="2024-12-25T22:46:55.668" v="2040" actId="47"/>
        <pc:sldMkLst>
          <pc:docMk/>
          <pc:sldMk cId="1373068673" sldId="267"/>
        </pc:sldMkLst>
      </pc:sldChg>
      <pc:sldChg chg="new del">
        <pc:chgData name="Seren Thomas" userId="90774816bacd003b" providerId="LiveId" clId="{AF1284D5-DE2B-4053-9B0A-CD981B995987}" dt="2024-12-15T12:17:30.673" v="518" actId="47"/>
        <pc:sldMkLst>
          <pc:docMk/>
          <pc:sldMk cId="2594259949" sldId="267"/>
        </pc:sldMkLst>
      </pc:sldChg>
      <pc:sldChg chg="delSp modSp new mod modTransition">
        <pc:chgData name="Seren Thomas" userId="90774816bacd003b" providerId="LiveId" clId="{AF1284D5-DE2B-4053-9B0A-CD981B995987}" dt="2024-12-27T15:35:24.665" v="6384" actId="20577"/>
        <pc:sldMkLst>
          <pc:docMk/>
          <pc:sldMk cId="3904473928" sldId="267"/>
        </pc:sldMkLst>
        <pc:spChg chg="del">
          <ac:chgData name="Seren Thomas" userId="90774816bacd003b" providerId="LiveId" clId="{AF1284D5-DE2B-4053-9B0A-CD981B995987}" dt="2024-12-26T16:22:26.313" v="2708" actId="478"/>
          <ac:spMkLst>
            <pc:docMk/>
            <pc:sldMk cId="3904473928" sldId="267"/>
            <ac:spMk id="2" creationId="{E2EEBC8E-98D6-C61B-C452-936A4621D347}"/>
          </ac:spMkLst>
        </pc:spChg>
        <pc:spChg chg="mod">
          <ac:chgData name="Seren Thomas" userId="90774816bacd003b" providerId="LiveId" clId="{AF1284D5-DE2B-4053-9B0A-CD981B995987}" dt="2024-12-27T15:35:24.665" v="6384" actId="20577"/>
          <ac:spMkLst>
            <pc:docMk/>
            <pc:sldMk cId="3904473928" sldId="267"/>
            <ac:spMk id="3" creationId="{3FF35DF0-945C-EB95-98FD-02FC4120D9A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B4CF17-C21E-4CC5-B54E-879EAE86E527}" type="doc">
      <dgm:prSet loTypeId="urn:microsoft.com/office/officeart/2005/8/layout/vList2" loCatId="list" qsTypeId="urn:microsoft.com/office/officeart/2005/8/quickstyle/simple5" qsCatId="simple" csTypeId="urn:microsoft.com/office/officeart/2005/8/colors/colorful1" csCatId="colorful" phldr="1"/>
      <dgm:spPr>
        <a:scene3d>
          <a:camera prst="orthographicFront">
            <a:rot lat="0" lon="0" rev="0"/>
          </a:camera>
          <a:lightRig rig="soft" dir="t">
            <a:rot lat="0" lon="0" rev="0"/>
          </a:lightRig>
        </a:scene3d>
      </dgm:spPr>
      <dgm:t>
        <a:bodyPr/>
        <a:lstStyle/>
        <a:p>
          <a:endParaRPr lang="en-US"/>
        </a:p>
      </dgm:t>
    </dgm:pt>
    <dgm:pt modelId="{C92A3D6D-6B73-4B29-A861-01294AF16F6A}">
      <dgm:prSet custT="1"/>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2000" dirty="0">
              <a:latin typeface="Aptos" panose="020B0004020202020204" pitchFamily="34" charset="0"/>
              <a:cs typeface="Arial" panose="020B0604020202020204" pitchFamily="34" charset="0"/>
            </a:rPr>
            <a:t>Introduction</a:t>
          </a:r>
          <a:endParaRPr lang="en-US" sz="2000" dirty="0">
            <a:latin typeface="Aptos" panose="020B0004020202020204" pitchFamily="34" charset="0"/>
            <a:cs typeface="Arial" panose="020B0604020202020204" pitchFamily="34" charset="0"/>
          </a:endParaRPr>
        </a:p>
      </dgm:t>
    </dgm:pt>
    <dgm:pt modelId="{7E29E2F1-90E2-4414-96D5-458DE9DEC038}" type="parTrans" cxnId="{07819359-C222-4A98-940A-A96CF2FA13DB}">
      <dgm:prSet/>
      <dgm:spPr/>
      <dgm:t>
        <a:bodyPr/>
        <a:lstStyle/>
        <a:p>
          <a:endParaRPr lang="en-US" sz="1600">
            <a:latin typeface="Aptos" panose="020B0004020202020204" pitchFamily="34" charset="0"/>
            <a:cs typeface="Arial" panose="020B0604020202020204" pitchFamily="34" charset="0"/>
          </a:endParaRPr>
        </a:p>
      </dgm:t>
    </dgm:pt>
    <dgm:pt modelId="{2BDECC94-9996-42BF-8099-8F7D0BC45961}" type="sibTrans" cxnId="{07819359-C222-4A98-940A-A96CF2FA13DB}">
      <dgm:prSet/>
      <dgm:spPr/>
      <dgm:t>
        <a:bodyPr/>
        <a:lstStyle/>
        <a:p>
          <a:endParaRPr lang="en-US" sz="1600">
            <a:latin typeface="Aptos" panose="020B0004020202020204" pitchFamily="34" charset="0"/>
            <a:cs typeface="Arial" panose="020B0604020202020204" pitchFamily="34" charset="0"/>
          </a:endParaRPr>
        </a:p>
      </dgm:t>
    </dgm:pt>
    <dgm:pt modelId="{CC2BA9E1-D9E1-4586-98A5-D65574551DEC}">
      <dgm:prSet custT="1"/>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2000" dirty="0">
              <a:latin typeface="Aptos" panose="020B0004020202020204" pitchFamily="34" charset="0"/>
              <a:cs typeface="Arial" panose="020B0604020202020204" pitchFamily="34" charset="0"/>
            </a:rPr>
            <a:t>Theoretical Framework</a:t>
          </a:r>
          <a:endParaRPr lang="en-US" sz="2000" dirty="0">
            <a:latin typeface="Aptos" panose="020B0004020202020204" pitchFamily="34" charset="0"/>
            <a:cs typeface="Arial" panose="020B0604020202020204" pitchFamily="34" charset="0"/>
          </a:endParaRPr>
        </a:p>
      </dgm:t>
    </dgm:pt>
    <dgm:pt modelId="{C8AE2013-BE2E-4C44-9ACB-9A37B4F14E7A}" type="parTrans" cxnId="{1398EE73-F757-4C37-93B9-01355C559503}">
      <dgm:prSet/>
      <dgm:spPr/>
      <dgm:t>
        <a:bodyPr/>
        <a:lstStyle/>
        <a:p>
          <a:endParaRPr lang="en-US" sz="1600">
            <a:latin typeface="Aptos" panose="020B0004020202020204" pitchFamily="34" charset="0"/>
            <a:cs typeface="Arial" panose="020B0604020202020204" pitchFamily="34" charset="0"/>
          </a:endParaRPr>
        </a:p>
      </dgm:t>
    </dgm:pt>
    <dgm:pt modelId="{78F5BB72-96A9-4E22-B6AC-DE80EEF3A031}" type="sibTrans" cxnId="{1398EE73-F757-4C37-93B9-01355C559503}">
      <dgm:prSet/>
      <dgm:spPr/>
      <dgm:t>
        <a:bodyPr/>
        <a:lstStyle/>
        <a:p>
          <a:endParaRPr lang="en-US" sz="1600">
            <a:latin typeface="Aptos" panose="020B0004020202020204" pitchFamily="34" charset="0"/>
            <a:cs typeface="Arial" panose="020B0604020202020204" pitchFamily="34" charset="0"/>
          </a:endParaRPr>
        </a:p>
      </dgm:t>
    </dgm:pt>
    <dgm:pt modelId="{9C93E00E-63FE-4D84-B199-D486EFDE0D55}">
      <dgm:prSet custT="1"/>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2000">
              <a:latin typeface="Aptos" panose="020B0004020202020204" pitchFamily="34" charset="0"/>
              <a:cs typeface="Arial" panose="020B0604020202020204" pitchFamily="34" charset="0"/>
            </a:rPr>
            <a:t>Community Policing</a:t>
          </a:r>
          <a:endParaRPr lang="en-US" sz="2000">
            <a:latin typeface="Aptos" panose="020B0004020202020204" pitchFamily="34" charset="0"/>
            <a:cs typeface="Arial" panose="020B0604020202020204" pitchFamily="34" charset="0"/>
          </a:endParaRPr>
        </a:p>
      </dgm:t>
    </dgm:pt>
    <dgm:pt modelId="{233A6EE6-ED8E-491D-9A9C-4080ADD78C0E}" type="parTrans" cxnId="{B59BBA50-9C27-40E5-9AD0-6B5650A44680}">
      <dgm:prSet/>
      <dgm:spPr/>
      <dgm:t>
        <a:bodyPr/>
        <a:lstStyle/>
        <a:p>
          <a:endParaRPr lang="en-US" sz="1600">
            <a:latin typeface="Aptos" panose="020B0004020202020204" pitchFamily="34" charset="0"/>
            <a:cs typeface="Arial" panose="020B0604020202020204" pitchFamily="34" charset="0"/>
          </a:endParaRPr>
        </a:p>
      </dgm:t>
    </dgm:pt>
    <dgm:pt modelId="{F73ED0AF-438E-437B-82A6-1745E9DD9466}" type="sibTrans" cxnId="{B59BBA50-9C27-40E5-9AD0-6B5650A44680}">
      <dgm:prSet/>
      <dgm:spPr/>
      <dgm:t>
        <a:bodyPr/>
        <a:lstStyle/>
        <a:p>
          <a:endParaRPr lang="en-US" sz="1600">
            <a:latin typeface="Aptos" panose="020B0004020202020204" pitchFamily="34" charset="0"/>
            <a:cs typeface="Arial" panose="020B0604020202020204" pitchFamily="34" charset="0"/>
          </a:endParaRPr>
        </a:p>
      </dgm:t>
    </dgm:pt>
    <dgm:pt modelId="{4488FB97-6D21-4534-8021-C8A8BD752B19}">
      <dgm:prSet custT="1"/>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2000">
              <a:latin typeface="Aptos" panose="020B0004020202020204" pitchFamily="34" charset="0"/>
              <a:cs typeface="Arial" panose="020B0604020202020204" pitchFamily="34" charset="0"/>
            </a:rPr>
            <a:t>Hotspot Policing</a:t>
          </a:r>
          <a:endParaRPr lang="en-US" sz="2000">
            <a:latin typeface="Aptos" panose="020B0004020202020204" pitchFamily="34" charset="0"/>
            <a:cs typeface="Arial" panose="020B0604020202020204" pitchFamily="34" charset="0"/>
          </a:endParaRPr>
        </a:p>
      </dgm:t>
    </dgm:pt>
    <dgm:pt modelId="{68FACD68-55D5-43C3-918F-CCA8F8796C95}" type="parTrans" cxnId="{26EB8CBC-9211-44EF-850A-25E0026AC6A5}">
      <dgm:prSet/>
      <dgm:spPr/>
      <dgm:t>
        <a:bodyPr/>
        <a:lstStyle/>
        <a:p>
          <a:endParaRPr lang="en-US" sz="1600">
            <a:latin typeface="Aptos" panose="020B0004020202020204" pitchFamily="34" charset="0"/>
            <a:cs typeface="Arial" panose="020B0604020202020204" pitchFamily="34" charset="0"/>
          </a:endParaRPr>
        </a:p>
      </dgm:t>
    </dgm:pt>
    <dgm:pt modelId="{7F70C776-7E0A-4EE9-A090-6ADF3EA548F9}" type="sibTrans" cxnId="{26EB8CBC-9211-44EF-850A-25E0026AC6A5}">
      <dgm:prSet/>
      <dgm:spPr/>
      <dgm:t>
        <a:bodyPr/>
        <a:lstStyle/>
        <a:p>
          <a:endParaRPr lang="en-US" sz="1600">
            <a:latin typeface="Aptos" panose="020B0004020202020204" pitchFamily="34" charset="0"/>
            <a:cs typeface="Arial" panose="020B0604020202020204" pitchFamily="34" charset="0"/>
          </a:endParaRPr>
        </a:p>
      </dgm:t>
    </dgm:pt>
    <dgm:pt modelId="{2BFCAB78-3F07-4F8F-8532-965AE755ADB0}">
      <dgm:prSet custT="1"/>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2000">
              <a:latin typeface="Aptos" panose="020B0004020202020204" pitchFamily="34" charset="0"/>
              <a:cs typeface="Arial" panose="020B0604020202020204" pitchFamily="34" charset="0"/>
            </a:rPr>
            <a:t>Intelligence-Led Policing</a:t>
          </a:r>
          <a:endParaRPr lang="en-US" sz="2000" dirty="0">
            <a:latin typeface="Aptos" panose="020B0004020202020204" pitchFamily="34" charset="0"/>
            <a:cs typeface="Arial" panose="020B0604020202020204" pitchFamily="34" charset="0"/>
          </a:endParaRPr>
        </a:p>
      </dgm:t>
    </dgm:pt>
    <dgm:pt modelId="{DA45CE9E-A859-415F-9FBC-3DC74AF18D3B}" type="parTrans" cxnId="{143AA110-592C-42A4-A0B2-029FF20CB304}">
      <dgm:prSet/>
      <dgm:spPr/>
      <dgm:t>
        <a:bodyPr/>
        <a:lstStyle/>
        <a:p>
          <a:endParaRPr lang="en-US" sz="1600">
            <a:latin typeface="Aptos" panose="020B0004020202020204" pitchFamily="34" charset="0"/>
            <a:cs typeface="Arial" panose="020B0604020202020204" pitchFamily="34" charset="0"/>
          </a:endParaRPr>
        </a:p>
      </dgm:t>
    </dgm:pt>
    <dgm:pt modelId="{D0E9A9A8-CD68-42EB-B153-9484F67F6E1E}" type="sibTrans" cxnId="{143AA110-592C-42A4-A0B2-029FF20CB304}">
      <dgm:prSet/>
      <dgm:spPr/>
      <dgm:t>
        <a:bodyPr/>
        <a:lstStyle/>
        <a:p>
          <a:endParaRPr lang="en-US" sz="1600">
            <a:latin typeface="Aptos" panose="020B0004020202020204" pitchFamily="34" charset="0"/>
            <a:cs typeface="Arial" panose="020B0604020202020204" pitchFamily="34" charset="0"/>
          </a:endParaRPr>
        </a:p>
      </dgm:t>
    </dgm:pt>
    <dgm:pt modelId="{EFFF0985-8151-4B9B-AA8C-4DF3FA8BDBDD}">
      <dgm:prSet custT="1"/>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2000" dirty="0">
              <a:latin typeface="Aptos" panose="020B0004020202020204" pitchFamily="34" charset="0"/>
              <a:cs typeface="Arial" panose="020B0604020202020204" pitchFamily="34" charset="0"/>
            </a:rPr>
            <a:t>Multi-Agency Approaches</a:t>
          </a:r>
          <a:endParaRPr lang="en-US" sz="2000" dirty="0">
            <a:latin typeface="Aptos" panose="020B0004020202020204" pitchFamily="34" charset="0"/>
            <a:cs typeface="Arial" panose="020B0604020202020204" pitchFamily="34" charset="0"/>
          </a:endParaRPr>
        </a:p>
      </dgm:t>
    </dgm:pt>
    <dgm:pt modelId="{138F8481-FF74-45DF-B85F-DC5021A10259}" type="parTrans" cxnId="{DF9D877F-D697-4418-A04E-602FF5585BD6}">
      <dgm:prSet/>
      <dgm:spPr/>
      <dgm:t>
        <a:bodyPr/>
        <a:lstStyle/>
        <a:p>
          <a:endParaRPr lang="en-US" sz="1600">
            <a:latin typeface="Aptos" panose="020B0004020202020204" pitchFamily="34" charset="0"/>
            <a:cs typeface="Arial" panose="020B0604020202020204" pitchFamily="34" charset="0"/>
          </a:endParaRPr>
        </a:p>
      </dgm:t>
    </dgm:pt>
    <dgm:pt modelId="{D2A3E9E8-5781-41B5-B8AA-B93DB39D66FC}" type="sibTrans" cxnId="{DF9D877F-D697-4418-A04E-602FF5585BD6}">
      <dgm:prSet/>
      <dgm:spPr/>
      <dgm:t>
        <a:bodyPr/>
        <a:lstStyle/>
        <a:p>
          <a:endParaRPr lang="en-US" sz="1600">
            <a:latin typeface="Aptos" panose="020B0004020202020204" pitchFamily="34" charset="0"/>
            <a:cs typeface="Arial" panose="020B0604020202020204" pitchFamily="34" charset="0"/>
          </a:endParaRPr>
        </a:p>
      </dgm:t>
    </dgm:pt>
    <dgm:pt modelId="{7F79E850-EC6E-46EB-92E9-31C86B227DD6}">
      <dgm:prSet custT="1"/>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2000">
              <a:latin typeface="Aptos" panose="020B0004020202020204" pitchFamily="34" charset="0"/>
              <a:cs typeface="Arial" panose="020B0604020202020204" pitchFamily="34" charset="0"/>
            </a:rPr>
            <a:t>Challenges </a:t>
          </a:r>
          <a:endParaRPr lang="en-US" sz="2000">
            <a:latin typeface="Aptos" panose="020B0004020202020204" pitchFamily="34" charset="0"/>
            <a:cs typeface="Arial" panose="020B0604020202020204" pitchFamily="34" charset="0"/>
          </a:endParaRPr>
        </a:p>
      </dgm:t>
    </dgm:pt>
    <dgm:pt modelId="{53F7F08F-F549-4E2F-BE97-C990C5922351}" type="parTrans" cxnId="{A5712057-F848-4415-9C95-A4F5C179AD53}">
      <dgm:prSet/>
      <dgm:spPr/>
      <dgm:t>
        <a:bodyPr/>
        <a:lstStyle/>
        <a:p>
          <a:endParaRPr lang="en-US" sz="1600">
            <a:latin typeface="Aptos" panose="020B0004020202020204" pitchFamily="34" charset="0"/>
            <a:cs typeface="Arial" panose="020B0604020202020204" pitchFamily="34" charset="0"/>
          </a:endParaRPr>
        </a:p>
      </dgm:t>
    </dgm:pt>
    <dgm:pt modelId="{224E9618-6B66-4555-84AC-633CE3331945}" type="sibTrans" cxnId="{A5712057-F848-4415-9C95-A4F5C179AD53}">
      <dgm:prSet/>
      <dgm:spPr/>
      <dgm:t>
        <a:bodyPr/>
        <a:lstStyle/>
        <a:p>
          <a:endParaRPr lang="en-US" sz="1600">
            <a:latin typeface="Aptos" panose="020B0004020202020204" pitchFamily="34" charset="0"/>
            <a:cs typeface="Arial" panose="020B0604020202020204" pitchFamily="34" charset="0"/>
          </a:endParaRPr>
        </a:p>
      </dgm:t>
    </dgm:pt>
    <dgm:pt modelId="{5EBB1957-16BA-424A-A110-3C11D5FECF33}">
      <dgm:prSet custT="1"/>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2000">
              <a:latin typeface="Aptos" panose="020B0004020202020204" pitchFamily="34" charset="0"/>
              <a:cs typeface="Arial" panose="020B0604020202020204" pitchFamily="34" charset="0"/>
            </a:rPr>
            <a:t>Summary</a:t>
          </a:r>
          <a:endParaRPr lang="en-US" sz="2000">
            <a:latin typeface="Aptos" panose="020B0004020202020204" pitchFamily="34" charset="0"/>
            <a:cs typeface="Arial" panose="020B0604020202020204" pitchFamily="34" charset="0"/>
          </a:endParaRPr>
        </a:p>
      </dgm:t>
    </dgm:pt>
    <dgm:pt modelId="{F7316DFA-E1A6-4244-96C8-C428B5F42722}" type="parTrans" cxnId="{390323D0-ABBB-46B5-86D0-613C4C9A1DBA}">
      <dgm:prSet/>
      <dgm:spPr/>
      <dgm:t>
        <a:bodyPr/>
        <a:lstStyle/>
        <a:p>
          <a:endParaRPr lang="en-US" sz="1600">
            <a:latin typeface="Aptos" panose="020B0004020202020204" pitchFamily="34" charset="0"/>
            <a:cs typeface="Arial" panose="020B0604020202020204" pitchFamily="34" charset="0"/>
          </a:endParaRPr>
        </a:p>
      </dgm:t>
    </dgm:pt>
    <dgm:pt modelId="{04BBE320-A672-4C50-A66D-248EAD593A76}" type="sibTrans" cxnId="{390323D0-ABBB-46B5-86D0-613C4C9A1DBA}">
      <dgm:prSet/>
      <dgm:spPr/>
      <dgm:t>
        <a:bodyPr/>
        <a:lstStyle/>
        <a:p>
          <a:endParaRPr lang="en-US" sz="1600">
            <a:latin typeface="Aptos" panose="020B0004020202020204" pitchFamily="34" charset="0"/>
            <a:cs typeface="Arial" panose="020B0604020202020204" pitchFamily="34" charset="0"/>
          </a:endParaRPr>
        </a:p>
      </dgm:t>
    </dgm:pt>
    <dgm:pt modelId="{05872769-65A1-49B4-BB27-A9165C890799}">
      <dgm:prSet custT="1"/>
      <dgm:spPr>
        <a:scene3d>
          <a:camera prst="orthographicFront">
            <a:rot lat="0" lon="0" rev="0"/>
          </a:camera>
          <a:lightRig rig="soft" dir="t">
            <a:rot lat="0" lon="0" rev="0"/>
          </a:lightRig>
        </a:scene3d>
        <a:sp3d contourW="44450" prstMaterial="matte">
          <a:bevelT w="63500" h="63500" prst="artDeco"/>
          <a:contourClr>
            <a:srgbClr val="FFFFFF"/>
          </a:contourClr>
        </a:sp3d>
      </dgm:spPr>
      <dgm:t>
        <a:bodyPr/>
        <a:lstStyle/>
        <a:p>
          <a:r>
            <a:rPr lang="en-GB" sz="2000" dirty="0">
              <a:latin typeface="Aptos" panose="020B0004020202020204" pitchFamily="34" charset="0"/>
              <a:cs typeface="Arial" panose="020B0604020202020204" pitchFamily="34" charset="0"/>
            </a:rPr>
            <a:t>Reference List</a:t>
          </a:r>
          <a:endParaRPr lang="en-US" sz="2000" dirty="0">
            <a:latin typeface="Aptos" panose="020B0004020202020204" pitchFamily="34" charset="0"/>
            <a:cs typeface="Arial" panose="020B0604020202020204" pitchFamily="34" charset="0"/>
          </a:endParaRPr>
        </a:p>
      </dgm:t>
    </dgm:pt>
    <dgm:pt modelId="{45199B9D-52A5-4C4A-9B6D-8E05D142C987}" type="parTrans" cxnId="{83032299-071F-4D87-B068-F5471079DE79}">
      <dgm:prSet/>
      <dgm:spPr/>
      <dgm:t>
        <a:bodyPr/>
        <a:lstStyle/>
        <a:p>
          <a:endParaRPr lang="en-US" sz="1600">
            <a:latin typeface="Aptos" panose="020B0004020202020204" pitchFamily="34" charset="0"/>
            <a:cs typeface="Arial" panose="020B0604020202020204" pitchFamily="34" charset="0"/>
          </a:endParaRPr>
        </a:p>
      </dgm:t>
    </dgm:pt>
    <dgm:pt modelId="{B3A7EB9E-57BA-4A5F-B741-2F68D3790364}" type="sibTrans" cxnId="{83032299-071F-4D87-B068-F5471079DE79}">
      <dgm:prSet/>
      <dgm:spPr/>
      <dgm:t>
        <a:bodyPr/>
        <a:lstStyle/>
        <a:p>
          <a:endParaRPr lang="en-US" sz="1600">
            <a:latin typeface="Aptos" panose="020B0004020202020204" pitchFamily="34" charset="0"/>
            <a:cs typeface="Arial" panose="020B0604020202020204" pitchFamily="34" charset="0"/>
          </a:endParaRPr>
        </a:p>
      </dgm:t>
    </dgm:pt>
    <dgm:pt modelId="{1CBF0252-3AAB-4BE2-BC31-EDB6B8A2EB40}" type="pres">
      <dgm:prSet presAssocID="{B4B4CF17-C21E-4CC5-B54E-879EAE86E527}" presName="linear" presStyleCnt="0">
        <dgm:presLayoutVars>
          <dgm:animLvl val="lvl"/>
          <dgm:resizeHandles val="exact"/>
        </dgm:presLayoutVars>
      </dgm:prSet>
      <dgm:spPr/>
    </dgm:pt>
    <dgm:pt modelId="{38891AAE-9201-477A-8DE7-3763BBC18DA4}" type="pres">
      <dgm:prSet presAssocID="{C92A3D6D-6B73-4B29-A861-01294AF16F6A}" presName="parentText" presStyleLbl="node1" presStyleIdx="0" presStyleCnt="9">
        <dgm:presLayoutVars>
          <dgm:chMax val="0"/>
          <dgm:bulletEnabled val="1"/>
        </dgm:presLayoutVars>
      </dgm:prSet>
      <dgm:spPr/>
    </dgm:pt>
    <dgm:pt modelId="{C8833551-7887-489C-B7A6-0EE3495F090F}" type="pres">
      <dgm:prSet presAssocID="{2BDECC94-9996-42BF-8099-8F7D0BC45961}"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2B918A66-FFB1-49D0-98C4-9FEB93CA40CB}" type="pres">
      <dgm:prSet presAssocID="{CC2BA9E1-D9E1-4586-98A5-D65574551DEC}" presName="parentText" presStyleLbl="node1" presStyleIdx="1" presStyleCnt="9">
        <dgm:presLayoutVars>
          <dgm:chMax val="0"/>
          <dgm:bulletEnabled val="1"/>
        </dgm:presLayoutVars>
      </dgm:prSet>
      <dgm:spPr/>
    </dgm:pt>
    <dgm:pt modelId="{DFF5505F-4022-432A-9A9F-1E81CA5D539F}" type="pres">
      <dgm:prSet presAssocID="{78F5BB72-96A9-4E22-B6AC-DE80EEF3A031}"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6D7757C5-FD4C-4204-9C94-97DE1E941EE5}" type="pres">
      <dgm:prSet presAssocID="{9C93E00E-63FE-4D84-B199-D486EFDE0D55}" presName="parentText" presStyleLbl="node1" presStyleIdx="2" presStyleCnt="9">
        <dgm:presLayoutVars>
          <dgm:chMax val="0"/>
          <dgm:bulletEnabled val="1"/>
        </dgm:presLayoutVars>
      </dgm:prSet>
      <dgm:spPr/>
    </dgm:pt>
    <dgm:pt modelId="{D406ADC9-B167-4CED-AF84-FD0AEF32635A}" type="pres">
      <dgm:prSet presAssocID="{F73ED0AF-438E-437B-82A6-1745E9DD9466}"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0127E38F-CC53-4F74-9E0F-C038E05BBE93}" type="pres">
      <dgm:prSet presAssocID="{4488FB97-6D21-4534-8021-C8A8BD752B19}" presName="parentText" presStyleLbl="node1" presStyleIdx="3" presStyleCnt="9">
        <dgm:presLayoutVars>
          <dgm:chMax val="0"/>
          <dgm:bulletEnabled val="1"/>
        </dgm:presLayoutVars>
      </dgm:prSet>
      <dgm:spPr/>
    </dgm:pt>
    <dgm:pt modelId="{12ED08E2-18E2-437F-B3E9-870E48445328}" type="pres">
      <dgm:prSet presAssocID="{7F70C776-7E0A-4EE9-A090-6ADF3EA548F9}"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6F9F4E41-340B-4ECD-B34F-553A2A834EC0}" type="pres">
      <dgm:prSet presAssocID="{2BFCAB78-3F07-4F8F-8532-965AE755ADB0}" presName="parentText" presStyleLbl="node1" presStyleIdx="4" presStyleCnt="9">
        <dgm:presLayoutVars>
          <dgm:chMax val="0"/>
          <dgm:bulletEnabled val="1"/>
        </dgm:presLayoutVars>
      </dgm:prSet>
      <dgm:spPr/>
    </dgm:pt>
    <dgm:pt modelId="{23C2C244-A7E0-43E9-AB83-0D25EFF56669}" type="pres">
      <dgm:prSet presAssocID="{D0E9A9A8-CD68-42EB-B153-9484F67F6E1E}"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B312DD95-2979-42AF-A4FE-AB8ACEA437C6}" type="pres">
      <dgm:prSet presAssocID="{EFFF0985-8151-4B9B-AA8C-4DF3FA8BDBDD}" presName="parentText" presStyleLbl="node1" presStyleIdx="5" presStyleCnt="9">
        <dgm:presLayoutVars>
          <dgm:chMax val="0"/>
          <dgm:bulletEnabled val="1"/>
        </dgm:presLayoutVars>
      </dgm:prSet>
      <dgm:spPr/>
    </dgm:pt>
    <dgm:pt modelId="{D61F66F3-3AB2-40D5-9D6E-375B718F6653}" type="pres">
      <dgm:prSet presAssocID="{D2A3E9E8-5781-41B5-B8AA-B93DB39D66FC}"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C45080A6-BC9B-4E0F-A4B3-8AA1777BD311}" type="pres">
      <dgm:prSet presAssocID="{7F79E850-EC6E-46EB-92E9-31C86B227DD6}" presName="parentText" presStyleLbl="node1" presStyleIdx="6" presStyleCnt="9">
        <dgm:presLayoutVars>
          <dgm:chMax val="0"/>
          <dgm:bulletEnabled val="1"/>
        </dgm:presLayoutVars>
      </dgm:prSet>
      <dgm:spPr/>
    </dgm:pt>
    <dgm:pt modelId="{D1389E7D-8112-4D0D-8251-CAC1C47526D5}" type="pres">
      <dgm:prSet presAssocID="{224E9618-6B66-4555-84AC-633CE3331945}"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A066EA7B-F80C-4DCF-A9F5-756DC016AD2B}" type="pres">
      <dgm:prSet presAssocID="{5EBB1957-16BA-424A-A110-3C11D5FECF33}" presName="parentText" presStyleLbl="node1" presStyleIdx="7" presStyleCnt="9">
        <dgm:presLayoutVars>
          <dgm:chMax val="0"/>
          <dgm:bulletEnabled val="1"/>
        </dgm:presLayoutVars>
      </dgm:prSet>
      <dgm:spPr/>
    </dgm:pt>
    <dgm:pt modelId="{426383BC-3B11-427F-83F0-D6FC5654C116}" type="pres">
      <dgm:prSet presAssocID="{04BBE320-A672-4C50-A66D-248EAD593A76}" presName="spacer" presStyleCnt="0"/>
      <dgm:spPr>
        <a:scene3d>
          <a:camera prst="orthographicFront">
            <a:rot lat="0" lon="0" rev="0"/>
          </a:camera>
          <a:lightRig rig="soft" dir="t">
            <a:rot lat="0" lon="0" rev="0"/>
          </a:lightRig>
        </a:scene3d>
        <a:sp3d contourW="44450" prstMaterial="matte">
          <a:bevelT w="63500" h="63500" prst="artDeco"/>
          <a:contourClr>
            <a:srgbClr val="FFFFFF"/>
          </a:contourClr>
        </a:sp3d>
      </dgm:spPr>
    </dgm:pt>
    <dgm:pt modelId="{B7A8C5A1-9EAB-4309-8836-392E692C5C0B}" type="pres">
      <dgm:prSet presAssocID="{05872769-65A1-49B4-BB27-A9165C890799}" presName="parentText" presStyleLbl="node1" presStyleIdx="8" presStyleCnt="9">
        <dgm:presLayoutVars>
          <dgm:chMax val="0"/>
          <dgm:bulletEnabled val="1"/>
        </dgm:presLayoutVars>
      </dgm:prSet>
      <dgm:spPr/>
    </dgm:pt>
  </dgm:ptLst>
  <dgm:cxnLst>
    <dgm:cxn modelId="{143AA110-592C-42A4-A0B2-029FF20CB304}" srcId="{B4B4CF17-C21E-4CC5-B54E-879EAE86E527}" destId="{2BFCAB78-3F07-4F8F-8532-965AE755ADB0}" srcOrd="4" destOrd="0" parTransId="{DA45CE9E-A859-415F-9FBC-3DC74AF18D3B}" sibTransId="{D0E9A9A8-CD68-42EB-B153-9484F67F6E1E}"/>
    <dgm:cxn modelId="{4793011A-F954-4299-BD40-D29D8B9968BF}" type="presOf" srcId="{05872769-65A1-49B4-BB27-A9165C890799}" destId="{B7A8C5A1-9EAB-4309-8836-392E692C5C0B}" srcOrd="0" destOrd="0" presId="urn:microsoft.com/office/officeart/2005/8/layout/vList2"/>
    <dgm:cxn modelId="{64319C1E-D936-4694-935A-991DCD5E9E1B}" type="presOf" srcId="{C92A3D6D-6B73-4B29-A861-01294AF16F6A}" destId="{38891AAE-9201-477A-8DE7-3763BBC18DA4}" srcOrd="0" destOrd="0" presId="urn:microsoft.com/office/officeart/2005/8/layout/vList2"/>
    <dgm:cxn modelId="{742FCC2B-9D2E-4BB6-ABB9-C0C41ECFBE55}" type="presOf" srcId="{2BFCAB78-3F07-4F8F-8532-965AE755ADB0}" destId="{6F9F4E41-340B-4ECD-B34F-553A2A834EC0}" srcOrd="0" destOrd="0" presId="urn:microsoft.com/office/officeart/2005/8/layout/vList2"/>
    <dgm:cxn modelId="{E2211C2E-BEBE-4496-A243-31F4F4CB08F2}" type="presOf" srcId="{9C93E00E-63FE-4D84-B199-D486EFDE0D55}" destId="{6D7757C5-FD4C-4204-9C94-97DE1E941EE5}" srcOrd="0" destOrd="0" presId="urn:microsoft.com/office/officeart/2005/8/layout/vList2"/>
    <dgm:cxn modelId="{4FCAAB3D-1C97-46AC-9A85-4169468C5BBE}" type="presOf" srcId="{EFFF0985-8151-4B9B-AA8C-4DF3FA8BDBDD}" destId="{B312DD95-2979-42AF-A4FE-AB8ACEA437C6}" srcOrd="0" destOrd="0" presId="urn:microsoft.com/office/officeart/2005/8/layout/vList2"/>
    <dgm:cxn modelId="{B59BBA50-9C27-40E5-9AD0-6B5650A44680}" srcId="{B4B4CF17-C21E-4CC5-B54E-879EAE86E527}" destId="{9C93E00E-63FE-4D84-B199-D486EFDE0D55}" srcOrd="2" destOrd="0" parTransId="{233A6EE6-ED8E-491D-9A9C-4080ADD78C0E}" sibTransId="{F73ED0AF-438E-437B-82A6-1745E9DD9466}"/>
    <dgm:cxn modelId="{1398EE73-F757-4C37-93B9-01355C559503}" srcId="{B4B4CF17-C21E-4CC5-B54E-879EAE86E527}" destId="{CC2BA9E1-D9E1-4586-98A5-D65574551DEC}" srcOrd="1" destOrd="0" parTransId="{C8AE2013-BE2E-4C44-9ACB-9A37B4F14E7A}" sibTransId="{78F5BB72-96A9-4E22-B6AC-DE80EEF3A031}"/>
    <dgm:cxn modelId="{A5712057-F848-4415-9C95-A4F5C179AD53}" srcId="{B4B4CF17-C21E-4CC5-B54E-879EAE86E527}" destId="{7F79E850-EC6E-46EB-92E9-31C86B227DD6}" srcOrd="6" destOrd="0" parTransId="{53F7F08F-F549-4E2F-BE97-C990C5922351}" sibTransId="{224E9618-6B66-4555-84AC-633CE3331945}"/>
    <dgm:cxn modelId="{29E9CD57-9D6E-4305-81A2-AF309027A3F8}" type="presOf" srcId="{5EBB1957-16BA-424A-A110-3C11D5FECF33}" destId="{A066EA7B-F80C-4DCF-A9F5-756DC016AD2B}" srcOrd="0" destOrd="0" presId="urn:microsoft.com/office/officeart/2005/8/layout/vList2"/>
    <dgm:cxn modelId="{07819359-C222-4A98-940A-A96CF2FA13DB}" srcId="{B4B4CF17-C21E-4CC5-B54E-879EAE86E527}" destId="{C92A3D6D-6B73-4B29-A861-01294AF16F6A}" srcOrd="0" destOrd="0" parTransId="{7E29E2F1-90E2-4414-96D5-458DE9DEC038}" sibTransId="{2BDECC94-9996-42BF-8099-8F7D0BC45961}"/>
    <dgm:cxn modelId="{DF9D877F-D697-4418-A04E-602FF5585BD6}" srcId="{B4B4CF17-C21E-4CC5-B54E-879EAE86E527}" destId="{EFFF0985-8151-4B9B-AA8C-4DF3FA8BDBDD}" srcOrd="5" destOrd="0" parTransId="{138F8481-FF74-45DF-B85F-DC5021A10259}" sibTransId="{D2A3E9E8-5781-41B5-B8AA-B93DB39D66FC}"/>
    <dgm:cxn modelId="{1B71D885-8FB5-4D89-B7A6-9E6A3D8AC2D5}" type="presOf" srcId="{CC2BA9E1-D9E1-4586-98A5-D65574551DEC}" destId="{2B918A66-FFB1-49D0-98C4-9FEB93CA40CB}" srcOrd="0" destOrd="0" presId="urn:microsoft.com/office/officeart/2005/8/layout/vList2"/>
    <dgm:cxn modelId="{E32C0F96-DD32-4AE5-B3B3-E36BF0D46C49}" type="presOf" srcId="{B4B4CF17-C21E-4CC5-B54E-879EAE86E527}" destId="{1CBF0252-3AAB-4BE2-BC31-EDB6B8A2EB40}" srcOrd="0" destOrd="0" presId="urn:microsoft.com/office/officeart/2005/8/layout/vList2"/>
    <dgm:cxn modelId="{83032299-071F-4D87-B068-F5471079DE79}" srcId="{B4B4CF17-C21E-4CC5-B54E-879EAE86E527}" destId="{05872769-65A1-49B4-BB27-A9165C890799}" srcOrd="8" destOrd="0" parTransId="{45199B9D-52A5-4C4A-9B6D-8E05D142C987}" sibTransId="{B3A7EB9E-57BA-4A5F-B741-2F68D3790364}"/>
    <dgm:cxn modelId="{6A0A28B6-B7AB-4872-A947-8CADD3D4EEF3}" type="presOf" srcId="{4488FB97-6D21-4534-8021-C8A8BD752B19}" destId="{0127E38F-CC53-4F74-9E0F-C038E05BBE93}" srcOrd="0" destOrd="0" presId="urn:microsoft.com/office/officeart/2005/8/layout/vList2"/>
    <dgm:cxn modelId="{26EB8CBC-9211-44EF-850A-25E0026AC6A5}" srcId="{B4B4CF17-C21E-4CC5-B54E-879EAE86E527}" destId="{4488FB97-6D21-4534-8021-C8A8BD752B19}" srcOrd="3" destOrd="0" parTransId="{68FACD68-55D5-43C3-918F-CCA8F8796C95}" sibTransId="{7F70C776-7E0A-4EE9-A090-6ADF3EA548F9}"/>
    <dgm:cxn modelId="{390323D0-ABBB-46B5-86D0-613C4C9A1DBA}" srcId="{B4B4CF17-C21E-4CC5-B54E-879EAE86E527}" destId="{5EBB1957-16BA-424A-A110-3C11D5FECF33}" srcOrd="7" destOrd="0" parTransId="{F7316DFA-E1A6-4244-96C8-C428B5F42722}" sibTransId="{04BBE320-A672-4C50-A66D-248EAD593A76}"/>
    <dgm:cxn modelId="{5E92F3D8-E3BE-416B-BCEC-187225CC7784}" type="presOf" srcId="{7F79E850-EC6E-46EB-92E9-31C86B227DD6}" destId="{C45080A6-BC9B-4E0F-A4B3-8AA1777BD311}" srcOrd="0" destOrd="0" presId="urn:microsoft.com/office/officeart/2005/8/layout/vList2"/>
    <dgm:cxn modelId="{76C96AAE-05A0-4F15-8507-18503BD75AD7}" type="presParOf" srcId="{1CBF0252-3AAB-4BE2-BC31-EDB6B8A2EB40}" destId="{38891AAE-9201-477A-8DE7-3763BBC18DA4}" srcOrd="0" destOrd="0" presId="urn:microsoft.com/office/officeart/2005/8/layout/vList2"/>
    <dgm:cxn modelId="{42B1F5CB-4DCD-46C0-9F2D-5FD74C7766B2}" type="presParOf" srcId="{1CBF0252-3AAB-4BE2-BC31-EDB6B8A2EB40}" destId="{C8833551-7887-489C-B7A6-0EE3495F090F}" srcOrd="1" destOrd="0" presId="urn:microsoft.com/office/officeart/2005/8/layout/vList2"/>
    <dgm:cxn modelId="{E172E9C5-A86B-4D7F-943E-BFA84463F3E9}" type="presParOf" srcId="{1CBF0252-3AAB-4BE2-BC31-EDB6B8A2EB40}" destId="{2B918A66-FFB1-49D0-98C4-9FEB93CA40CB}" srcOrd="2" destOrd="0" presId="urn:microsoft.com/office/officeart/2005/8/layout/vList2"/>
    <dgm:cxn modelId="{EEFF591F-6B83-43F0-A2FF-EDAB676EE19F}" type="presParOf" srcId="{1CBF0252-3AAB-4BE2-BC31-EDB6B8A2EB40}" destId="{DFF5505F-4022-432A-9A9F-1E81CA5D539F}" srcOrd="3" destOrd="0" presId="urn:microsoft.com/office/officeart/2005/8/layout/vList2"/>
    <dgm:cxn modelId="{B079DA6D-FE2B-4AE2-B537-ADCB6A930245}" type="presParOf" srcId="{1CBF0252-3AAB-4BE2-BC31-EDB6B8A2EB40}" destId="{6D7757C5-FD4C-4204-9C94-97DE1E941EE5}" srcOrd="4" destOrd="0" presId="urn:microsoft.com/office/officeart/2005/8/layout/vList2"/>
    <dgm:cxn modelId="{CCBDB9B4-B3EA-49F9-B31C-5C29A6B9FB95}" type="presParOf" srcId="{1CBF0252-3AAB-4BE2-BC31-EDB6B8A2EB40}" destId="{D406ADC9-B167-4CED-AF84-FD0AEF32635A}" srcOrd="5" destOrd="0" presId="urn:microsoft.com/office/officeart/2005/8/layout/vList2"/>
    <dgm:cxn modelId="{EF0EC2AE-FBEE-4908-8DDD-730B5401F16C}" type="presParOf" srcId="{1CBF0252-3AAB-4BE2-BC31-EDB6B8A2EB40}" destId="{0127E38F-CC53-4F74-9E0F-C038E05BBE93}" srcOrd="6" destOrd="0" presId="urn:microsoft.com/office/officeart/2005/8/layout/vList2"/>
    <dgm:cxn modelId="{76ABCABC-28A5-4038-A19B-14D847EC061E}" type="presParOf" srcId="{1CBF0252-3AAB-4BE2-BC31-EDB6B8A2EB40}" destId="{12ED08E2-18E2-437F-B3E9-870E48445328}" srcOrd="7" destOrd="0" presId="urn:microsoft.com/office/officeart/2005/8/layout/vList2"/>
    <dgm:cxn modelId="{4375571F-B1AD-4113-924B-01B104CAA2FB}" type="presParOf" srcId="{1CBF0252-3AAB-4BE2-BC31-EDB6B8A2EB40}" destId="{6F9F4E41-340B-4ECD-B34F-553A2A834EC0}" srcOrd="8" destOrd="0" presId="urn:microsoft.com/office/officeart/2005/8/layout/vList2"/>
    <dgm:cxn modelId="{2F3E25AB-6572-455D-8851-9845F2E11AC0}" type="presParOf" srcId="{1CBF0252-3AAB-4BE2-BC31-EDB6B8A2EB40}" destId="{23C2C244-A7E0-43E9-AB83-0D25EFF56669}" srcOrd="9" destOrd="0" presId="urn:microsoft.com/office/officeart/2005/8/layout/vList2"/>
    <dgm:cxn modelId="{9A174279-8CDB-4871-AF3B-D59E98804208}" type="presParOf" srcId="{1CBF0252-3AAB-4BE2-BC31-EDB6B8A2EB40}" destId="{B312DD95-2979-42AF-A4FE-AB8ACEA437C6}" srcOrd="10" destOrd="0" presId="urn:microsoft.com/office/officeart/2005/8/layout/vList2"/>
    <dgm:cxn modelId="{592F5B08-EDC7-4CAE-BB1D-D25B29921CFB}" type="presParOf" srcId="{1CBF0252-3AAB-4BE2-BC31-EDB6B8A2EB40}" destId="{D61F66F3-3AB2-40D5-9D6E-375B718F6653}" srcOrd="11" destOrd="0" presId="urn:microsoft.com/office/officeart/2005/8/layout/vList2"/>
    <dgm:cxn modelId="{386005D4-80A9-4CD3-99DA-4760EDE2913E}" type="presParOf" srcId="{1CBF0252-3AAB-4BE2-BC31-EDB6B8A2EB40}" destId="{C45080A6-BC9B-4E0F-A4B3-8AA1777BD311}" srcOrd="12" destOrd="0" presId="urn:microsoft.com/office/officeart/2005/8/layout/vList2"/>
    <dgm:cxn modelId="{ADA10E72-A7CC-4B15-94E6-13F05C62482F}" type="presParOf" srcId="{1CBF0252-3AAB-4BE2-BC31-EDB6B8A2EB40}" destId="{D1389E7D-8112-4D0D-8251-CAC1C47526D5}" srcOrd="13" destOrd="0" presId="urn:microsoft.com/office/officeart/2005/8/layout/vList2"/>
    <dgm:cxn modelId="{A059DFC3-982B-44E0-A4F7-E2A84302D2C4}" type="presParOf" srcId="{1CBF0252-3AAB-4BE2-BC31-EDB6B8A2EB40}" destId="{A066EA7B-F80C-4DCF-A9F5-756DC016AD2B}" srcOrd="14" destOrd="0" presId="urn:microsoft.com/office/officeart/2005/8/layout/vList2"/>
    <dgm:cxn modelId="{2262821A-332F-460E-82C7-8D237347227E}" type="presParOf" srcId="{1CBF0252-3AAB-4BE2-BC31-EDB6B8A2EB40}" destId="{426383BC-3B11-427F-83F0-D6FC5654C116}" srcOrd="15" destOrd="0" presId="urn:microsoft.com/office/officeart/2005/8/layout/vList2"/>
    <dgm:cxn modelId="{2CDC2900-E22A-4BE4-9E85-F96BC41FF9A4}" type="presParOf" srcId="{1CBF0252-3AAB-4BE2-BC31-EDB6B8A2EB40}" destId="{B7A8C5A1-9EAB-4309-8836-392E692C5C0B}"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DCAE96-D817-4852-A5C0-ECEE3EB08B5F}" type="doc">
      <dgm:prSet loTypeId="urn:microsoft.com/office/officeart/2018/5/layout/IconCircleLabelList" loCatId="icon" qsTypeId="urn:microsoft.com/office/officeart/2005/8/quickstyle/simple5" qsCatId="simple" csTypeId="urn:microsoft.com/office/officeart/2018/5/colors/Iconchunking_neutralicon_colorful1" csCatId="colorful" phldr="1"/>
      <dgm:spPr/>
      <dgm:t>
        <a:bodyPr/>
        <a:lstStyle/>
        <a:p>
          <a:endParaRPr lang="en-US"/>
        </a:p>
      </dgm:t>
    </dgm:pt>
    <dgm:pt modelId="{5E6D31D2-4EC1-45A7-A421-B82F8C5A71D3}">
      <dgm:prSet/>
      <dgm:spPr/>
      <dgm:t>
        <a:bodyPr/>
        <a:lstStyle/>
        <a:p>
          <a:pPr>
            <a:lnSpc>
              <a:spcPct val="100000"/>
            </a:lnSpc>
            <a:defRPr cap="all"/>
          </a:pPr>
          <a:r>
            <a:rPr lang="en-GB" dirty="0">
              <a:latin typeface="Aptos" panose="020B0004020202020204" pitchFamily="34" charset="0"/>
              <a:cs typeface="Arial" panose="020B0604020202020204" pitchFamily="34" charset="0"/>
            </a:rPr>
            <a:t>What is Routine Activity Theory?</a:t>
          </a:r>
          <a:endParaRPr lang="en-US" dirty="0">
            <a:latin typeface="Aptos" panose="020B0004020202020204" pitchFamily="34" charset="0"/>
            <a:cs typeface="Arial" panose="020B0604020202020204" pitchFamily="34" charset="0"/>
          </a:endParaRPr>
        </a:p>
      </dgm:t>
    </dgm:pt>
    <dgm:pt modelId="{779062D0-1A9F-4952-9DFB-18C760E82928}" type="parTrans" cxnId="{512C5F76-0C5A-4189-ABFC-4207BEE0EB4B}">
      <dgm:prSet/>
      <dgm:spPr/>
      <dgm:t>
        <a:bodyPr/>
        <a:lstStyle/>
        <a:p>
          <a:endParaRPr lang="en-US"/>
        </a:p>
      </dgm:t>
    </dgm:pt>
    <dgm:pt modelId="{32338846-C9EB-432A-AD7C-721B8A7516EA}" type="sibTrans" cxnId="{512C5F76-0C5A-4189-ABFC-4207BEE0EB4B}">
      <dgm:prSet/>
      <dgm:spPr/>
      <dgm:t>
        <a:bodyPr/>
        <a:lstStyle/>
        <a:p>
          <a:endParaRPr lang="en-US"/>
        </a:p>
      </dgm:t>
    </dgm:pt>
    <dgm:pt modelId="{E023E869-C1B4-4E27-B771-331211851824}">
      <dgm:prSet/>
      <dgm:spPr/>
      <dgm:t>
        <a:bodyPr/>
        <a:lstStyle/>
        <a:p>
          <a:pPr>
            <a:lnSpc>
              <a:spcPct val="100000"/>
            </a:lnSpc>
            <a:defRPr cap="all"/>
          </a:pPr>
          <a:r>
            <a:rPr lang="en-GB" dirty="0">
              <a:latin typeface="Aptos" panose="020B0004020202020204" pitchFamily="34" charset="0"/>
              <a:cs typeface="Arial" panose="020B0604020202020204" pitchFamily="34" charset="0"/>
            </a:rPr>
            <a:t>What is Broken Windows Theory?</a:t>
          </a:r>
          <a:endParaRPr lang="en-US" dirty="0">
            <a:latin typeface="Aptos" panose="020B0004020202020204" pitchFamily="34" charset="0"/>
            <a:cs typeface="Arial" panose="020B0604020202020204" pitchFamily="34" charset="0"/>
          </a:endParaRPr>
        </a:p>
      </dgm:t>
    </dgm:pt>
    <dgm:pt modelId="{D4F193F5-9C96-4160-BDDB-3753197DAEEA}" type="parTrans" cxnId="{540B7D2C-43BD-4FF2-809B-0D38BA7D47A2}">
      <dgm:prSet/>
      <dgm:spPr/>
      <dgm:t>
        <a:bodyPr/>
        <a:lstStyle/>
        <a:p>
          <a:endParaRPr lang="en-US"/>
        </a:p>
      </dgm:t>
    </dgm:pt>
    <dgm:pt modelId="{FC847ACA-F109-45AF-8D17-C42B3E84A61A}" type="sibTrans" cxnId="{540B7D2C-43BD-4FF2-809B-0D38BA7D47A2}">
      <dgm:prSet/>
      <dgm:spPr/>
      <dgm:t>
        <a:bodyPr/>
        <a:lstStyle/>
        <a:p>
          <a:endParaRPr lang="en-US"/>
        </a:p>
      </dgm:t>
    </dgm:pt>
    <dgm:pt modelId="{98174C4B-DD4D-4E28-8E7C-86218C887A07}" type="pres">
      <dgm:prSet presAssocID="{F7DCAE96-D817-4852-A5C0-ECEE3EB08B5F}" presName="root" presStyleCnt="0">
        <dgm:presLayoutVars>
          <dgm:dir/>
          <dgm:resizeHandles val="exact"/>
        </dgm:presLayoutVars>
      </dgm:prSet>
      <dgm:spPr/>
    </dgm:pt>
    <dgm:pt modelId="{8F048867-D60B-4FD9-A5A8-53D040653C37}" type="pres">
      <dgm:prSet presAssocID="{5E6D31D2-4EC1-45A7-A421-B82F8C5A71D3}" presName="compNode" presStyleCnt="0"/>
      <dgm:spPr/>
    </dgm:pt>
    <dgm:pt modelId="{8EE5CF6B-71B4-4016-B456-53160071ECBB}" type="pres">
      <dgm:prSet presAssocID="{5E6D31D2-4EC1-45A7-A421-B82F8C5A71D3}" presName="iconBgRect" presStyleLbl="bgShp" presStyleIdx="0" presStyleCnt="2"/>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65B14CAF-C7E5-46C4-97BA-DB0ED7BD592B}" type="pres">
      <dgm:prSet presAssocID="{5E6D31D2-4EC1-45A7-A421-B82F8C5A71D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nce"/>
        </a:ext>
      </dgm:extLst>
    </dgm:pt>
    <dgm:pt modelId="{2F0D8CD5-114C-4743-8368-C450F3A569C4}" type="pres">
      <dgm:prSet presAssocID="{5E6D31D2-4EC1-45A7-A421-B82F8C5A71D3}" presName="spaceRect" presStyleCnt="0"/>
      <dgm:spPr/>
    </dgm:pt>
    <dgm:pt modelId="{925E5B53-C1B9-4F69-9D91-EB4EFE217349}" type="pres">
      <dgm:prSet presAssocID="{5E6D31D2-4EC1-45A7-A421-B82F8C5A71D3}" presName="textRect" presStyleLbl="revTx" presStyleIdx="0" presStyleCnt="2" custLinFactNeighborY="-27214">
        <dgm:presLayoutVars>
          <dgm:chMax val="1"/>
          <dgm:chPref val="1"/>
        </dgm:presLayoutVars>
      </dgm:prSet>
      <dgm:spPr/>
    </dgm:pt>
    <dgm:pt modelId="{99233337-E092-45BE-BC72-2F8B74C2A1FF}" type="pres">
      <dgm:prSet presAssocID="{32338846-C9EB-432A-AD7C-721B8A7516EA}" presName="sibTrans" presStyleCnt="0"/>
      <dgm:spPr/>
    </dgm:pt>
    <dgm:pt modelId="{1ED83CD6-6002-49FE-9419-CB105EF27024}" type="pres">
      <dgm:prSet presAssocID="{E023E869-C1B4-4E27-B771-331211851824}" presName="compNode" presStyleCnt="0"/>
      <dgm:spPr/>
    </dgm:pt>
    <dgm:pt modelId="{9D66598F-FF17-419F-BDE2-784EA00A29BF}" type="pres">
      <dgm:prSet presAssocID="{E023E869-C1B4-4E27-B771-331211851824}" presName="iconBgRect" presStyleLbl="bgShp" presStyleIdx="1" presStyleCnt="2"/>
      <dgm:spPr>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gm:spPr>
    </dgm:pt>
    <dgm:pt modelId="{22B8E954-93AF-4172-8CFF-617D2B566CD3}" type="pres">
      <dgm:prSet presAssocID="{E023E869-C1B4-4E27-B771-331211851824}"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Window with solid fill"/>
        </a:ext>
      </dgm:extLst>
    </dgm:pt>
    <dgm:pt modelId="{3771E5D6-975E-4B43-A13D-05423940BC53}" type="pres">
      <dgm:prSet presAssocID="{E023E869-C1B4-4E27-B771-331211851824}" presName="spaceRect" presStyleCnt="0"/>
      <dgm:spPr/>
    </dgm:pt>
    <dgm:pt modelId="{6F48E7F8-B8FE-4331-BDDE-D7F3E3C2135C}" type="pres">
      <dgm:prSet presAssocID="{E023E869-C1B4-4E27-B771-331211851824}" presName="textRect" presStyleLbl="revTx" presStyleIdx="1" presStyleCnt="2" custLinFactNeighborY="-31102">
        <dgm:presLayoutVars>
          <dgm:chMax val="1"/>
          <dgm:chPref val="1"/>
        </dgm:presLayoutVars>
      </dgm:prSet>
      <dgm:spPr/>
    </dgm:pt>
  </dgm:ptLst>
  <dgm:cxnLst>
    <dgm:cxn modelId="{DCA53B00-8FCD-4925-9F7C-E47E17052F83}" type="presOf" srcId="{5E6D31D2-4EC1-45A7-A421-B82F8C5A71D3}" destId="{925E5B53-C1B9-4F69-9D91-EB4EFE217349}" srcOrd="0" destOrd="0" presId="urn:microsoft.com/office/officeart/2018/5/layout/IconCircleLabelList"/>
    <dgm:cxn modelId="{540B7D2C-43BD-4FF2-809B-0D38BA7D47A2}" srcId="{F7DCAE96-D817-4852-A5C0-ECEE3EB08B5F}" destId="{E023E869-C1B4-4E27-B771-331211851824}" srcOrd="1" destOrd="0" parTransId="{D4F193F5-9C96-4160-BDDB-3753197DAEEA}" sibTransId="{FC847ACA-F109-45AF-8D17-C42B3E84A61A}"/>
    <dgm:cxn modelId="{FCF72967-E153-4E2D-99F2-755F3204768B}" type="presOf" srcId="{F7DCAE96-D817-4852-A5C0-ECEE3EB08B5F}" destId="{98174C4B-DD4D-4E28-8E7C-86218C887A07}" srcOrd="0" destOrd="0" presId="urn:microsoft.com/office/officeart/2018/5/layout/IconCircleLabelList"/>
    <dgm:cxn modelId="{512C5F76-0C5A-4189-ABFC-4207BEE0EB4B}" srcId="{F7DCAE96-D817-4852-A5C0-ECEE3EB08B5F}" destId="{5E6D31D2-4EC1-45A7-A421-B82F8C5A71D3}" srcOrd="0" destOrd="0" parTransId="{779062D0-1A9F-4952-9DFB-18C760E82928}" sibTransId="{32338846-C9EB-432A-AD7C-721B8A7516EA}"/>
    <dgm:cxn modelId="{BB73D58D-E465-4E83-A6F7-984AEB161F2D}" type="presOf" srcId="{E023E869-C1B4-4E27-B771-331211851824}" destId="{6F48E7F8-B8FE-4331-BDDE-D7F3E3C2135C}" srcOrd="0" destOrd="0" presId="urn:microsoft.com/office/officeart/2018/5/layout/IconCircleLabelList"/>
    <dgm:cxn modelId="{991C031F-A3E4-4E1B-BFE6-341CEB507E75}" type="presParOf" srcId="{98174C4B-DD4D-4E28-8E7C-86218C887A07}" destId="{8F048867-D60B-4FD9-A5A8-53D040653C37}" srcOrd="0" destOrd="0" presId="urn:microsoft.com/office/officeart/2018/5/layout/IconCircleLabelList"/>
    <dgm:cxn modelId="{A9ED592D-1E25-4A6A-A5CD-549818EDE884}" type="presParOf" srcId="{8F048867-D60B-4FD9-A5A8-53D040653C37}" destId="{8EE5CF6B-71B4-4016-B456-53160071ECBB}" srcOrd="0" destOrd="0" presId="urn:microsoft.com/office/officeart/2018/5/layout/IconCircleLabelList"/>
    <dgm:cxn modelId="{D3ED95DE-8B5B-4224-B68B-0AF0BA1A7A7F}" type="presParOf" srcId="{8F048867-D60B-4FD9-A5A8-53D040653C37}" destId="{65B14CAF-C7E5-46C4-97BA-DB0ED7BD592B}" srcOrd="1" destOrd="0" presId="urn:microsoft.com/office/officeart/2018/5/layout/IconCircleLabelList"/>
    <dgm:cxn modelId="{50C3F287-0971-4137-B9CA-71D1C923FA5D}" type="presParOf" srcId="{8F048867-D60B-4FD9-A5A8-53D040653C37}" destId="{2F0D8CD5-114C-4743-8368-C450F3A569C4}" srcOrd="2" destOrd="0" presId="urn:microsoft.com/office/officeart/2018/5/layout/IconCircleLabelList"/>
    <dgm:cxn modelId="{7DEBB589-EF1A-4AAE-9909-FA1D69231CAB}" type="presParOf" srcId="{8F048867-D60B-4FD9-A5A8-53D040653C37}" destId="{925E5B53-C1B9-4F69-9D91-EB4EFE217349}" srcOrd="3" destOrd="0" presId="urn:microsoft.com/office/officeart/2018/5/layout/IconCircleLabelList"/>
    <dgm:cxn modelId="{DA6647AC-24BB-4FE5-9C6F-A1A33E654C5D}" type="presParOf" srcId="{98174C4B-DD4D-4E28-8E7C-86218C887A07}" destId="{99233337-E092-45BE-BC72-2F8B74C2A1FF}" srcOrd="1" destOrd="0" presId="urn:microsoft.com/office/officeart/2018/5/layout/IconCircleLabelList"/>
    <dgm:cxn modelId="{963E4A36-95D6-4313-8A50-EDC5E4A03A22}" type="presParOf" srcId="{98174C4B-DD4D-4E28-8E7C-86218C887A07}" destId="{1ED83CD6-6002-49FE-9419-CB105EF27024}" srcOrd="2" destOrd="0" presId="urn:microsoft.com/office/officeart/2018/5/layout/IconCircleLabelList"/>
    <dgm:cxn modelId="{452361A6-0019-4146-BF10-506E59AA3B77}" type="presParOf" srcId="{1ED83CD6-6002-49FE-9419-CB105EF27024}" destId="{9D66598F-FF17-419F-BDE2-784EA00A29BF}" srcOrd="0" destOrd="0" presId="urn:microsoft.com/office/officeart/2018/5/layout/IconCircleLabelList"/>
    <dgm:cxn modelId="{F1F4AA60-313F-4978-8E4C-F94D032B8409}" type="presParOf" srcId="{1ED83CD6-6002-49FE-9419-CB105EF27024}" destId="{22B8E954-93AF-4172-8CFF-617D2B566CD3}" srcOrd="1" destOrd="0" presId="urn:microsoft.com/office/officeart/2018/5/layout/IconCircleLabelList"/>
    <dgm:cxn modelId="{15F68A28-0C48-4850-A802-E0D8C9F56FE2}" type="presParOf" srcId="{1ED83CD6-6002-49FE-9419-CB105EF27024}" destId="{3771E5D6-975E-4B43-A13D-05423940BC53}" srcOrd="2" destOrd="0" presId="urn:microsoft.com/office/officeart/2018/5/layout/IconCircleLabelList"/>
    <dgm:cxn modelId="{0E793EE8-8FAB-49F9-803C-F54414489D2D}" type="presParOf" srcId="{1ED83CD6-6002-49FE-9419-CB105EF27024}" destId="{6F48E7F8-B8FE-4331-BDDE-D7F3E3C2135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490C5B-5FFD-45D7-A47D-70F3359D49D6}" type="doc">
      <dgm:prSet loTypeId="urn:microsoft.com/office/officeart/2008/layout/AlternatingHexagons" loCatId="list" qsTypeId="urn:microsoft.com/office/officeart/2005/8/quickstyle/simple5" qsCatId="simple" csTypeId="urn:microsoft.com/office/officeart/2005/8/colors/colorful1" csCatId="colorful" phldr="1"/>
      <dgm:spPr>
        <a:scene3d>
          <a:camera prst="orthographicFront">
            <a:rot lat="0" lon="0" rev="0"/>
          </a:camera>
          <a:lightRig rig="soft" dir="t">
            <a:rot lat="0" lon="0" rev="0"/>
          </a:lightRig>
        </a:scene3d>
      </dgm:spPr>
      <dgm:t>
        <a:bodyPr/>
        <a:lstStyle/>
        <a:p>
          <a:endParaRPr lang="en-US"/>
        </a:p>
      </dgm:t>
    </dgm:pt>
    <dgm:pt modelId="{CF59088F-6440-447A-9CA4-D63249C3FA99}">
      <dgm:prSet custT="1"/>
      <dgm:spPr>
        <a:scene3d>
          <a:camera prst="orthographicFront">
            <a:rot lat="0" lon="0" rev="0"/>
          </a:camera>
          <a:lightRig rig="soft" dir="t">
            <a:rot lat="0" lon="0" rev="0"/>
          </a:lightRig>
        </a:scene3d>
        <a:sp3d contourW="44450" prstMaterial="matte">
          <a:bevelT w="63500" h="63500" prst="angle"/>
          <a:contourClr>
            <a:srgbClr val="FFFFFF"/>
          </a:contourClr>
        </a:sp3d>
      </dgm:spPr>
      <dgm:t>
        <a:bodyPr/>
        <a:lstStyle/>
        <a:p>
          <a:r>
            <a:rPr lang="en-GB" sz="2000" dirty="0">
              <a:latin typeface="Aptos" panose="020B0004020202020204" pitchFamily="34" charset="0"/>
            </a:rPr>
            <a:t>What are Multi-Agency approaches?</a:t>
          </a:r>
          <a:endParaRPr lang="en-US" sz="2000" dirty="0">
            <a:latin typeface="Aptos" panose="020B0004020202020204" pitchFamily="34" charset="0"/>
          </a:endParaRPr>
        </a:p>
      </dgm:t>
    </dgm:pt>
    <dgm:pt modelId="{D2420F18-AA55-4F17-9D01-87A519209B37}" type="parTrans" cxnId="{6DD8E7CD-77EA-47C1-A0D0-6B76BFED2AB5}">
      <dgm:prSet/>
      <dgm:spPr/>
      <dgm:t>
        <a:bodyPr/>
        <a:lstStyle/>
        <a:p>
          <a:endParaRPr lang="en-US" sz="2000"/>
        </a:p>
      </dgm:t>
    </dgm:pt>
    <dgm:pt modelId="{86062C2A-C643-4CCB-9DFB-9ECEE26A2157}" type="sibTrans" cxnId="{6DD8E7CD-77EA-47C1-A0D0-6B76BFED2AB5}">
      <dgm:prSet custT="1"/>
      <dgm:spPr>
        <a:scene3d>
          <a:camera prst="orthographicFront">
            <a:rot lat="0" lon="0" rev="0"/>
          </a:camera>
          <a:lightRig rig="soft" dir="t">
            <a:rot lat="0" lon="0" rev="0"/>
          </a:lightRig>
        </a:scene3d>
        <a:sp3d contourW="44450" prstMaterial="matte">
          <a:bevelT w="63500" h="63500" prst="angle"/>
          <a:contourClr>
            <a:srgbClr val="FFFFFF"/>
          </a:contourClr>
        </a:sp3d>
      </dgm:spPr>
      <dgm:t>
        <a:bodyPr/>
        <a:lstStyle/>
        <a:p>
          <a:endParaRPr lang="en-US" sz="2000"/>
        </a:p>
      </dgm:t>
    </dgm:pt>
    <dgm:pt modelId="{6976F0AA-7483-4200-8321-155BFDF48B9F}">
      <dgm:prSet custT="1"/>
      <dgm:spPr>
        <a:scene3d>
          <a:camera prst="orthographicFront">
            <a:rot lat="0" lon="0" rev="0"/>
          </a:camera>
          <a:lightRig rig="soft" dir="t">
            <a:rot lat="0" lon="0" rev="0"/>
          </a:lightRig>
        </a:scene3d>
        <a:sp3d contourW="44450" prstMaterial="matte">
          <a:bevelT w="63500" h="63500" prst="angle"/>
          <a:contourClr>
            <a:srgbClr val="FFFFFF"/>
          </a:contourClr>
        </a:sp3d>
      </dgm:spPr>
      <dgm:t>
        <a:bodyPr/>
        <a:lstStyle/>
        <a:p>
          <a:r>
            <a:rPr lang="en-GB" sz="2000" dirty="0">
              <a:latin typeface="Aptos" panose="020B0004020202020204" pitchFamily="34" charset="0"/>
            </a:rPr>
            <a:t>How important are they in reducing crime?</a:t>
          </a:r>
          <a:endParaRPr lang="en-US" sz="2000" dirty="0">
            <a:latin typeface="Aptos" panose="020B0004020202020204" pitchFamily="34" charset="0"/>
          </a:endParaRPr>
        </a:p>
      </dgm:t>
    </dgm:pt>
    <dgm:pt modelId="{81563F3B-83C8-4CC9-9F6A-CBD78A8A1EC8}" type="parTrans" cxnId="{E3D9836F-B662-4D4F-9A4F-ED2AF42ACD9C}">
      <dgm:prSet/>
      <dgm:spPr/>
      <dgm:t>
        <a:bodyPr/>
        <a:lstStyle/>
        <a:p>
          <a:endParaRPr lang="en-US" sz="2000"/>
        </a:p>
      </dgm:t>
    </dgm:pt>
    <dgm:pt modelId="{5F2FD942-4EBD-4CA4-BBD3-6A09C2E9D623}" type="sibTrans" cxnId="{E3D9836F-B662-4D4F-9A4F-ED2AF42ACD9C}">
      <dgm:prSet custT="1"/>
      <dgm:spPr>
        <a:scene3d>
          <a:camera prst="orthographicFront">
            <a:rot lat="0" lon="0" rev="0"/>
          </a:camera>
          <a:lightRig rig="soft" dir="t">
            <a:rot lat="0" lon="0" rev="0"/>
          </a:lightRig>
        </a:scene3d>
        <a:sp3d contourW="44450" prstMaterial="matte">
          <a:bevelT w="63500" h="63500" prst="angle"/>
          <a:contourClr>
            <a:srgbClr val="FFFFFF"/>
          </a:contourClr>
        </a:sp3d>
      </dgm:spPr>
      <dgm:t>
        <a:bodyPr/>
        <a:lstStyle/>
        <a:p>
          <a:endParaRPr lang="en-US" sz="2000"/>
        </a:p>
      </dgm:t>
    </dgm:pt>
    <dgm:pt modelId="{751B4BFC-C6A6-4BEC-B0C8-D1F3BC7F8A98}" type="pres">
      <dgm:prSet presAssocID="{68490C5B-5FFD-45D7-A47D-70F3359D49D6}" presName="Name0" presStyleCnt="0">
        <dgm:presLayoutVars>
          <dgm:chMax/>
          <dgm:chPref/>
          <dgm:dir/>
          <dgm:animLvl val="lvl"/>
        </dgm:presLayoutVars>
      </dgm:prSet>
      <dgm:spPr/>
    </dgm:pt>
    <dgm:pt modelId="{83DFD600-1E5E-4DC6-97E9-C7931738AB49}" type="pres">
      <dgm:prSet presAssocID="{CF59088F-6440-447A-9CA4-D63249C3FA99}" presName="composite"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5D67A4E8-1722-45D6-A2D5-96C3BF7E0BF7}" type="pres">
      <dgm:prSet presAssocID="{CF59088F-6440-447A-9CA4-D63249C3FA99}" presName="Parent1" presStyleLbl="node1" presStyleIdx="0" presStyleCnt="4" custScaleX="126030">
        <dgm:presLayoutVars>
          <dgm:chMax val="1"/>
          <dgm:chPref val="1"/>
          <dgm:bulletEnabled val="1"/>
        </dgm:presLayoutVars>
      </dgm:prSet>
      <dgm:spPr/>
    </dgm:pt>
    <dgm:pt modelId="{78E4F4A9-290C-4AB1-901E-0803FD464E8D}" type="pres">
      <dgm:prSet presAssocID="{CF59088F-6440-447A-9CA4-D63249C3FA99}" presName="Childtext1" presStyleLbl="revTx" presStyleIdx="0" presStyleCnt="2" custLinFactNeighborX="14063" custLinFactNeighborY="-769">
        <dgm:presLayoutVars>
          <dgm:chMax val="0"/>
          <dgm:chPref val="0"/>
          <dgm:bulletEnabled val="1"/>
        </dgm:presLayoutVars>
      </dgm:prSet>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16C0B7FC-9239-45D0-B791-8C6AECAE3B85}" type="pres">
      <dgm:prSet presAssocID="{CF59088F-6440-447A-9CA4-D63249C3FA99}" presName="BalanceSpacing"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1464BD0E-DF26-4CFD-812A-214C839D4A52}" type="pres">
      <dgm:prSet presAssocID="{CF59088F-6440-447A-9CA4-D63249C3FA99}" presName="BalanceSpacing1"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D65BEA50-F6AC-46EF-AA5C-562084EE485B}" type="pres">
      <dgm:prSet presAssocID="{86062C2A-C643-4CCB-9DFB-9ECEE26A2157}" presName="Accent1Text" presStyleLbl="node1" presStyleIdx="1" presStyleCnt="4" custScaleX="117434" custLinFactNeighborX="-24405" custLinFactNeighborY="-66"/>
      <dgm:spPr/>
    </dgm:pt>
    <dgm:pt modelId="{3CAD550B-E962-4A60-B5B8-61A6E33271F1}" type="pres">
      <dgm:prSet presAssocID="{86062C2A-C643-4CCB-9DFB-9ECEE26A2157}" presName="spaceBetweenRectangles"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DE645099-E5FA-4C29-8A25-D6CAB6A8D679}" type="pres">
      <dgm:prSet presAssocID="{6976F0AA-7483-4200-8321-155BFDF48B9F}" presName="composite"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7848AF10-4656-413B-93E6-EB83C0CCB3F1}" type="pres">
      <dgm:prSet presAssocID="{6976F0AA-7483-4200-8321-155BFDF48B9F}" presName="Parent1" presStyleLbl="node1" presStyleIdx="2" presStyleCnt="4" custScaleX="118907" custLinFactNeighborX="-10611" custLinFactNeighborY="-3211">
        <dgm:presLayoutVars>
          <dgm:chMax val="1"/>
          <dgm:chPref val="1"/>
          <dgm:bulletEnabled val="1"/>
        </dgm:presLayoutVars>
      </dgm:prSet>
      <dgm:spPr/>
    </dgm:pt>
    <dgm:pt modelId="{0C8D5E5D-A824-4367-8C5E-3AF67FB019E0}" type="pres">
      <dgm:prSet presAssocID="{6976F0AA-7483-4200-8321-155BFDF48B9F}" presName="Childtext1" presStyleLbl="revTx" presStyleIdx="1" presStyleCnt="2">
        <dgm:presLayoutVars>
          <dgm:chMax val="0"/>
          <dgm:chPref val="0"/>
          <dgm:bulletEnabled val="1"/>
        </dgm:presLayoutVars>
      </dgm:prSet>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DE5761A5-B1BB-46CB-A83B-54E569F79513}" type="pres">
      <dgm:prSet presAssocID="{6976F0AA-7483-4200-8321-155BFDF48B9F}" presName="BalanceSpacing"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EBD7CEB3-C923-4CDE-96AF-97C287DDFA09}" type="pres">
      <dgm:prSet presAssocID="{6976F0AA-7483-4200-8321-155BFDF48B9F}" presName="BalanceSpacing1" presStyleCnt="0"/>
      <dgm:spPr>
        <a:scene3d>
          <a:camera prst="orthographicFront">
            <a:rot lat="0" lon="0" rev="0"/>
          </a:camera>
          <a:lightRig rig="soft" dir="t">
            <a:rot lat="0" lon="0" rev="0"/>
          </a:lightRig>
        </a:scene3d>
        <a:sp3d contourW="44450" prstMaterial="matte">
          <a:bevelT w="63500" h="63500" prst="angle"/>
          <a:contourClr>
            <a:srgbClr val="FFFFFF"/>
          </a:contourClr>
        </a:sp3d>
      </dgm:spPr>
    </dgm:pt>
    <dgm:pt modelId="{D1A19E24-7AB5-48B4-A5A1-CD6DA3F736D8}" type="pres">
      <dgm:prSet presAssocID="{5F2FD942-4EBD-4CA4-BBD3-6A09C2E9D623}" presName="Accent1Text" presStyleLbl="node1" presStyleIdx="3" presStyleCnt="4" custScaleX="118441" custLinFactNeighborX="10612" custLinFactNeighborY="-839"/>
      <dgm:spPr/>
    </dgm:pt>
  </dgm:ptLst>
  <dgm:cxnLst>
    <dgm:cxn modelId="{3199CE21-B90C-412D-9789-F407BE5AD34F}" type="presOf" srcId="{CF59088F-6440-447A-9CA4-D63249C3FA99}" destId="{5D67A4E8-1722-45D6-A2D5-96C3BF7E0BF7}" srcOrd="0" destOrd="0" presId="urn:microsoft.com/office/officeart/2008/layout/AlternatingHexagons"/>
    <dgm:cxn modelId="{52B0396C-8FD0-4F3C-BA00-0A200172DE91}" type="presOf" srcId="{5F2FD942-4EBD-4CA4-BBD3-6A09C2E9D623}" destId="{D1A19E24-7AB5-48B4-A5A1-CD6DA3F736D8}" srcOrd="0" destOrd="0" presId="urn:microsoft.com/office/officeart/2008/layout/AlternatingHexagons"/>
    <dgm:cxn modelId="{E3D9836F-B662-4D4F-9A4F-ED2AF42ACD9C}" srcId="{68490C5B-5FFD-45D7-A47D-70F3359D49D6}" destId="{6976F0AA-7483-4200-8321-155BFDF48B9F}" srcOrd="1" destOrd="0" parTransId="{81563F3B-83C8-4CC9-9F6A-CBD78A8A1EC8}" sibTransId="{5F2FD942-4EBD-4CA4-BBD3-6A09C2E9D623}"/>
    <dgm:cxn modelId="{D300F183-A303-4958-8C8F-B11D9BFC2E4E}" type="presOf" srcId="{6976F0AA-7483-4200-8321-155BFDF48B9F}" destId="{7848AF10-4656-413B-93E6-EB83C0CCB3F1}" srcOrd="0" destOrd="0" presId="urn:microsoft.com/office/officeart/2008/layout/AlternatingHexagons"/>
    <dgm:cxn modelId="{6DD8E7CD-77EA-47C1-A0D0-6B76BFED2AB5}" srcId="{68490C5B-5FFD-45D7-A47D-70F3359D49D6}" destId="{CF59088F-6440-447A-9CA4-D63249C3FA99}" srcOrd="0" destOrd="0" parTransId="{D2420F18-AA55-4F17-9D01-87A519209B37}" sibTransId="{86062C2A-C643-4CCB-9DFB-9ECEE26A2157}"/>
    <dgm:cxn modelId="{AC7DA3EC-FAF7-49C7-81E0-8E123988A8DF}" type="presOf" srcId="{86062C2A-C643-4CCB-9DFB-9ECEE26A2157}" destId="{D65BEA50-F6AC-46EF-AA5C-562084EE485B}" srcOrd="0" destOrd="0" presId="urn:microsoft.com/office/officeart/2008/layout/AlternatingHexagons"/>
    <dgm:cxn modelId="{7958E0F4-C90A-4581-9FCF-75586092AFB3}" type="presOf" srcId="{68490C5B-5FFD-45D7-A47D-70F3359D49D6}" destId="{751B4BFC-C6A6-4BEC-B0C8-D1F3BC7F8A98}" srcOrd="0" destOrd="0" presId="urn:microsoft.com/office/officeart/2008/layout/AlternatingHexagons"/>
    <dgm:cxn modelId="{5DEB7FE6-C820-42AF-AEDB-133A2CD87211}" type="presParOf" srcId="{751B4BFC-C6A6-4BEC-B0C8-D1F3BC7F8A98}" destId="{83DFD600-1E5E-4DC6-97E9-C7931738AB49}" srcOrd="0" destOrd="0" presId="urn:microsoft.com/office/officeart/2008/layout/AlternatingHexagons"/>
    <dgm:cxn modelId="{BA6F68D0-875F-4897-9840-0383A4440325}" type="presParOf" srcId="{83DFD600-1E5E-4DC6-97E9-C7931738AB49}" destId="{5D67A4E8-1722-45D6-A2D5-96C3BF7E0BF7}" srcOrd="0" destOrd="0" presId="urn:microsoft.com/office/officeart/2008/layout/AlternatingHexagons"/>
    <dgm:cxn modelId="{5FFFB41C-98E7-4B2C-85C5-7283058F51C4}" type="presParOf" srcId="{83DFD600-1E5E-4DC6-97E9-C7931738AB49}" destId="{78E4F4A9-290C-4AB1-901E-0803FD464E8D}" srcOrd="1" destOrd="0" presId="urn:microsoft.com/office/officeart/2008/layout/AlternatingHexagons"/>
    <dgm:cxn modelId="{7742B97B-12CD-4A00-A1F5-A3F61706BC32}" type="presParOf" srcId="{83DFD600-1E5E-4DC6-97E9-C7931738AB49}" destId="{16C0B7FC-9239-45D0-B791-8C6AECAE3B85}" srcOrd="2" destOrd="0" presId="urn:microsoft.com/office/officeart/2008/layout/AlternatingHexagons"/>
    <dgm:cxn modelId="{170E0FB0-F48D-458A-971B-6C89600364FD}" type="presParOf" srcId="{83DFD600-1E5E-4DC6-97E9-C7931738AB49}" destId="{1464BD0E-DF26-4CFD-812A-214C839D4A52}" srcOrd="3" destOrd="0" presId="urn:microsoft.com/office/officeart/2008/layout/AlternatingHexagons"/>
    <dgm:cxn modelId="{718A6187-CC46-46F6-84E3-6B49041FF162}" type="presParOf" srcId="{83DFD600-1E5E-4DC6-97E9-C7931738AB49}" destId="{D65BEA50-F6AC-46EF-AA5C-562084EE485B}" srcOrd="4" destOrd="0" presId="urn:microsoft.com/office/officeart/2008/layout/AlternatingHexagons"/>
    <dgm:cxn modelId="{ECE22C65-925A-4649-BF74-FC4445F006A4}" type="presParOf" srcId="{751B4BFC-C6A6-4BEC-B0C8-D1F3BC7F8A98}" destId="{3CAD550B-E962-4A60-B5B8-61A6E33271F1}" srcOrd="1" destOrd="0" presId="urn:microsoft.com/office/officeart/2008/layout/AlternatingHexagons"/>
    <dgm:cxn modelId="{929B7484-5228-4C33-94C3-9B95198FBC93}" type="presParOf" srcId="{751B4BFC-C6A6-4BEC-B0C8-D1F3BC7F8A98}" destId="{DE645099-E5FA-4C29-8A25-D6CAB6A8D679}" srcOrd="2" destOrd="0" presId="urn:microsoft.com/office/officeart/2008/layout/AlternatingHexagons"/>
    <dgm:cxn modelId="{39B5A198-5FC0-4AA0-AF32-BFC3F539C030}" type="presParOf" srcId="{DE645099-E5FA-4C29-8A25-D6CAB6A8D679}" destId="{7848AF10-4656-413B-93E6-EB83C0CCB3F1}" srcOrd="0" destOrd="0" presId="urn:microsoft.com/office/officeart/2008/layout/AlternatingHexagons"/>
    <dgm:cxn modelId="{1E32D3C9-F15F-4688-926C-A26CB81DB1C0}" type="presParOf" srcId="{DE645099-E5FA-4C29-8A25-D6CAB6A8D679}" destId="{0C8D5E5D-A824-4367-8C5E-3AF67FB019E0}" srcOrd="1" destOrd="0" presId="urn:microsoft.com/office/officeart/2008/layout/AlternatingHexagons"/>
    <dgm:cxn modelId="{13F97B20-8E75-4748-AF42-E5123C87B307}" type="presParOf" srcId="{DE645099-E5FA-4C29-8A25-D6CAB6A8D679}" destId="{DE5761A5-B1BB-46CB-A83B-54E569F79513}" srcOrd="2" destOrd="0" presId="urn:microsoft.com/office/officeart/2008/layout/AlternatingHexagons"/>
    <dgm:cxn modelId="{C0017AE6-5DC7-4EB0-A5A5-0AD56C5DFCF3}" type="presParOf" srcId="{DE645099-E5FA-4C29-8A25-D6CAB6A8D679}" destId="{EBD7CEB3-C923-4CDE-96AF-97C287DDFA09}" srcOrd="3" destOrd="0" presId="urn:microsoft.com/office/officeart/2008/layout/AlternatingHexagons"/>
    <dgm:cxn modelId="{79F2908F-251A-4C6D-AA7E-E16F7D0763FF}" type="presParOf" srcId="{DE645099-E5FA-4C29-8A25-D6CAB6A8D679}" destId="{D1A19E24-7AB5-48B4-A5A1-CD6DA3F736D8}"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891AAE-9201-477A-8DE7-3763BBC18DA4}">
      <dsp:nvSpPr>
        <dsp:cNvPr id="0" name=""/>
        <dsp:cNvSpPr/>
      </dsp:nvSpPr>
      <dsp:spPr>
        <a:xfrm>
          <a:off x="0" y="23819"/>
          <a:ext cx="6362789" cy="5241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cs typeface="Arial" panose="020B0604020202020204" pitchFamily="34" charset="0"/>
            </a:rPr>
            <a:t>Introduction</a:t>
          </a:r>
          <a:endParaRPr lang="en-US" sz="2000" kern="1200" dirty="0">
            <a:latin typeface="Aptos" panose="020B0004020202020204" pitchFamily="34" charset="0"/>
            <a:cs typeface="Arial" panose="020B0604020202020204" pitchFamily="34" charset="0"/>
          </a:endParaRPr>
        </a:p>
      </dsp:txBody>
      <dsp:txXfrm>
        <a:off x="25587" y="49406"/>
        <a:ext cx="6311615" cy="472986"/>
      </dsp:txXfrm>
    </dsp:sp>
    <dsp:sp modelId="{2B918A66-FFB1-49D0-98C4-9FEB93CA40CB}">
      <dsp:nvSpPr>
        <dsp:cNvPr id="0" name=""/>
        <dsp:cNvSpPr/>
      </dsp:nvSpPr>
      <dsp:spPr>
        <a:xfrm>
          <a:off x="0" y="628619"/>
          <a:ext cx="6362789" cy="52416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cs typeface="Arial" panose="020B0604020202020204" pitchFamily="34" charset="0"/>
            </a:rPr>
            <a:t>Theoretical Framework</a:t>
          </a:r>
          <a:endParaRPr lang="en-US" sz="2000" kern="1200" dirty="0">
            <a:latin typeface="Aptos" panose="020B0004020202020204" pitchFamily="34" charset="0"/>
            <a:cs typeface="Arial" panose="020B0604020202020204" pitchFamily="34" charset="0"/>
          </a:endParaRPr>
        </a:p>
      </dsp:txBody>
      <dsp:txXfrm>
        <a:off x="25587" y="654206"/>
        <a:ext cx="6311615" cy="472986"/>
      </dsp:txXfrm>
    </dsp:sp>
    <dsp:sp modelId="{6D7757C5-FD4C-4204-9C94-97DE1E941EE5}">
      <dsp:nvSpPr>
        <dsp:cNvPr id="0" name=""/>
        <dsp:cNvSpPr/>
      </dsp:nvSpPr>
      <dsp:spPr>
        <a:xfrm>
          <a:off x="0" y="1233419"/>
          <a:ext cx="6362789" cy="52416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ptos" panose="020B0004020202020204" pitchFamily="34" charset="0"/>
              <a:cs typeface="Arial" panose="020B0604020202020204" pitchFamily="34" charset="0"/>
            </a:rPr>
            <a:t>Community Policing</a:t>
          </a:r>
          <a:endParaRPr lang="en-US" sz="2000" kern="1200">
            <a:latin typeface="Aptos" panose="020B0004020202020204" pitchFamily="34" charset="0"/>
            <a:cs typeface="Arial" panose="020B0604020202020204" pitchFamily="34" charset="0"/>
          </a:endParaRPr>
        </a:p>
      </dsp:txBody>
      <dsp:txXfrm>
        <a:off x="25587" y="1259006"/>
        <a:ext cx="6311615" cy="472986"/>
      </dsp:txXfrm>
    </dsp:sp>
    <dsp:sp modelId="{0127E38F-CC53-4F74-9E0F-C038E05BBE93}">
      <dsp:nvSpPr>
        <dsp:cNvPr id="0" name=""/>
        <dsp:cNvSpPr/>
      </dsp:nvSpPr>
      <dsp:spPr>
        <a:xfrm>
          <a:off x="0" y="1838220"/>
          <a:ext cx="6362789" cy="5241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ptos" panose="020B0004020202020204" pitchFamily="34" charset="0"/>
              <a:cs typeface="Arial" panose="020B0604020202020204" pitchFamily="34" charset="0"/>
            </a:rPr>
            <a:t>Hotspot Policing</a:t>
          </a:r>
          <a:endParaRPr lang="en-US" sz="2000" kern="1200">
            <a:latin typeface="Aptos" panose="020B0004020202020204" pitchFamily="34" charset="0"/>
            <a:cs typeface="Arial" panose="020B0604020202020204" pitchFamily="34" charset="0"/>
          </a:endParaRPr>
        </a:p>
      </dsp:txBody>
      <dsp:txXfrm>
        <a:off x="25587" y="1863807"/>
        <a:ext cx="6311615" cy="472986"/>
      </dsp:txXfrm>
    </dsp:sp>
    <dsp:sp modelId="{6F9F4E41-340B-4ECD-B34F-553A2A834EC0}">
      <dsp:nvSpPr>
        <dsp:cNvPr id="0" name=""/>
        <dsp:cNvSpPr/>
      </dsp:nvSpPr>
      <dsp:spPr>
        <a:xfrm>
          <a:off x="0" y="2443020"/>
          <a:ext cx="6362789" cy="52416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ptos" panose="020B0004020202020204" pitchFamily="34" charset="0"/>
              <a:cs typeface="Arial" panose="020B0604020202020204" pitchFamily="34" charset="0"/>
            </a:rPr>
            <a:t>Intelligence-Led Policing</a:t>
          </a:r>
          <a:endParaRPr lang="en-US" sz="2000" kern="1200" dirty="0">
            <a:latin typeface="Aptos" panose="020B0004020202020204" pitchFamily="34" charset="0"/>
            <a:cs typeface="Arial" panose="020B0604020202020204" pitchFamily="34" charset="0"/>
          </a:endParaRPr>
        </a:p>
      </dsp:txBody>
      <dsp:txXfrm>
        <a:off x="25587" y="2468607"/>
        <a:ext cx="6311615" cy="472986"/>
      </dsp:txXfrm>
    </dsp:sp>
    <dsp:sp modelId="{B312DD95-2979-42AF-A4FE-AB8ACEA437C6}">
      <dsp:nvSpPr>
        <dsp:cNvPr id="0" name=""/>
        <dsp:cNvSpPr/>
      </dsp:nvSpPr>
      <dsp:spPr>
        <a:xfrm>
          <a:off x="0" y="3047820"/>
          <a:ext cx="6362789" cy="5241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cs typeface="Arial" panose="020B0604020202020204" pitchFamily="34" charset="0"/>
            </a:rPr>
            <a:t>Multi-Agency Approaches</a:t>
          </a:r>
          <a:endParaRPr lang="en-US" sz="2000" kern="1200" dirty="0">
            <a:latin typeface="Aptos" panose="020B0004020202020204" pitchFamily="34" charset="0"/>
            <a:cs typeface="Arial" panose="020B0604020202020204" pitchFamily="34" charset="0"/>
          </a:endParaRPr>
        </a:p>
      </dsp:txBody>
      <dsp:txXfrm>
        <a:off x="25587" y="3073407"/>
        <a:ext cx="6311615" cy="472986"/>
      </dsp:txXfrm>
    </dsp:sp>
    <dsp:sp modelId="{C45080A6-BC9B-4E0F-A4B3-8AA1777BD311}">
      <dsp:nvSpPr>
        <dsp:cNvPr id="0" name=""/>
        <dsp:cNvSpPr/>
      </dsp:nvSpPr>
      <dsp:spPr>
        <a:xfrm>
          <a:off x="0" y="3652620"/>
          <a:ext cx="6362789" cy="52416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ptos" panose="020B0004020202020204" pitchFamily="34" charset="0"/>
              <a:cs typeface="Arial" panose="020B0604020202020204" pitchFamily="34" charset="0"/>
            </a:rPr>
            <a:t>Challenges </a:t>
          </a:r>
          <a:endParaRPr lang="en-US" sz="2000" kern="1200">
            <a:latin typeface="Aptos" panose="020B0004020202020204" pitchFamily="34" charset="0"/>
            <a:cs typeface="Arial" panose="020B0604020202020204" pitchFamily="34" charset="0"/>
          </a:endParaRPr>
        </a:p>
      </dsp:txBody>
      <dsp:txXfrm>
        <a:off x="25587" y="3678207"/>
        <a:ext cx="6311615" cy="472986"/>
      </dsp:txXfrm>
    </dsp:sp>
    <dsp:sp modelId="{A066EA7B-F80C-4DCF-A9F5-756DC016AD2B}">
      <dsp:nvSpPr>
        <dsp:cNvPr id="0" name=""/>
        <dsp:cNvSpPr/>
      </dsp:nvSpPr>
      <dsp:spPr>
        <a:xfrm>
          <a:off x="0" y="4257419"/>
          <a:ext cx="6362789" cy="52416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ptos" panose="020B0004020202020204" pitchFamily="34" charset="0"/>
              <a:cs typeface="Arial" panose="020B0604020202020204" pitchFamily="34" charset="0"/>
            </a:rPr>
            <a:t>Summary</a:t>
          </a:r>
          <a:endParaRPr lang="en-US" sz="2000" kern="1200">
            <a:latin typeface="Aptos" panose="020B0004020202020204" pitchFamily="34" charset="0"/>
            <a:cs typeface="Arial" panose="020B0604020202020204" pitchFamily="34" charset="0"/>
          </a:endParaRPr>
        </a:p>
      </dsp:txBody>
      <dsp:txXfrm>
        <a:off x="25587" y="4283006"/>
        <a:ext cx="6311615" cy="472986"/>
      </dsp:txXfrm>
    </dsp:sp>
    <dsp:sp modelId="{B7A8C5A1-9EAB-4309-8836-392E692C5C0B}">
      <dsp:nvSpPr>
        <dsp:cNvPr id="0" name=""/>
        <dsp:cNvSpPr/>
      </dsp:nvSpPr>
      <dsp:spPr>
        <a:xfrm>
          <a:off x="0" y="4862220"/>
          <a:ext cx="6362789" cy="5241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cs typeface="Arial" panose="020B0604020202020204" pitchFamily="34" charset="0"/>
            </a:rPr>
            <a:t>Reference List</a:t>
          </a:r>
          <a:endParaRPr lang="en-US" sz="2000" kern="1200" dirty="0">
            <a:latin typeface="Aptos" panose="020B0004020202020204" pitchFamily="34" charset="0"/>
            <a:cs typeface="Arial" panose="020B0604020202020204" pitchFamily="34" charset="0"/>
          </a:endParaRPr>
        </a:p>
      </dsp:txBody>
      <dsp:txXfrm>
        <a:off x="25587" y="4887807"/>
        <a:ext cx="6311615" cy="4729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E5CF6B-71B4-4016-B456-53160071ECBB}">
      <dsp:nvSpPr>
        <dsp:cNvPr id="0" name=""/>
        <dsp:cNvSpPr/>
      </dsp:nvSpPr>
      <dsp:spPr>
        <a:xfrm>
          <a:off x="2132905" y="70074"/>
          <a:ext cx="2196000" cy="2196000"/>
        </a:xfrm>
        <a:prstGeom prst="ellipse">
          <a:avLst/>
        </a:prstGeom>
        <a:solidFill>
          <a:schemeClr val="accent2">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65B14CAF-C7E5-46C4-97BA-DB0ED7BD592B}">
      <dsp:nvSpPr>
        <dsp:cNvPr id="0" name=""/>
        <dsp:cNvSpPr/>
      </dsp:nvSpPr>
      <dsp:spPr>
        <a:xfrm>
          <a:off x="2600905" y="538074"/>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25E5B53-C1B9-4F69-9D91-EB4EFE217349}">
      <dsp:nvSpPr>
        <dsp:cNvPr id="0" name=""/>
        <dsp:cNvSpPr/>
      </dsp:nvSpPr>
      <dsp:spPr>
        <a:xfrm>
          <a:off x="1430905" y="2754134"/>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Aptos" panose="020B0004020202020204" pitchFamily="34" charset="0"/>
              <a:cs typeface="Arial" panose="020B0604020202020204" pitchFamily="34" charset="0"/>
            </a:rPr>
            <a:t>What is Routine Activity Theory?</a:t>
          </a:r>
          <a:endParaRPr lang="en-US" sz="2300" kern="1200" dirty="0">
            <a:latin typeface="Aptos" panose="020B0004020202020204" pitchFamily="34" charset="0"/>
            <a:cs typeface="Arial" panose="020B0604020202020204" pitchFamily="34" charset="0"/>
          </a:endParaRPr>
        </a:p>
      </dsp:txBody>
      <dsp:txXfrm>
        <a:off x="1430905" y="2754134"/>
        <a:ext cx="3600000" cy="720000"/>
      </dsp:txXfrm>
    </dsp:sp>
    <dsp:sp modelId="{9D66598F-FF17-419F-BDE2-784EA00A29BF}">
      <dsp:nvSpPr>
        <dsp:cNvPr id="0" name=""/>
        <dsp:cNvSpPr/>
      </dsp:nvSpPr>
      <dsp:spPr>
        <a:xfrm>
          <a:off x="6362905" y="70074"/>
          <a:ext cx="2196000" cy="2196000"/>
        </a:xfrm>
        <a:prstGeom prst="ellipse">
          <a:avLst/>
        </a:prstGeom>
        <a:solidFill>
          <a:schemeClr val="accent3">
            <a:hueOff val="0"/>
            <a:satOff val="0"/>
            <a:lumOff val="0"/>
            <a:alphaOff val="0"/>
          </a:schemeClr>
        </a:solidFill>
        <a:ln>
          <a:noFill/>
        </a:ln>
        <a:effectLst>
          <a:outerShdw blurRad="107950" dist="12700" dir="5400000" algn="ctr" rotWithShape="0">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dsp:spPr>
      <dsp:style>
        <a:lnRef idx="0">
          <a:scrgbClr r="0" g="0" b="0"/>
        </a:lnRef>
        <a:fillRef idx="1">
          <a:scrgbClr r="0" g="0" b="0"/>
        </a:fillRef>
        <a:effectRef idx="2">
          <a:scrgbClr r="0" g="0" b="0"/>
        </a:effectRef>
        <a:fontRef idx="minor"/>
      </dsp:style>
    </dsp:sp>
    <dsp:sp modelId="{22B8E954-93AF-4172-8CFF-617D2B566CD3}">
      <dsp:nvSpPr>
        <dsp:cNvPr id="0" name=""/>
        <dsp:cNvSpPr/>
      </dsp:nvSpPr>
      <dsp:spPr>
        <a:xfrm>
          <a:off x="6830906" y="538074"/>
          <a:ext cx="1260000" cy="126000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F48E7F8-B8FE-4331-BDDE-D7F3E3C2135C}">
      <dsp:nvSpPr>
        <dsp:cNvPr id="0" name=""/>
        <dsp:cNvSpPr/>
      </dsp:nvSpPr>
      <dsp:spPr>
        <a:xfrm>
          <a:off x="5660905" y="27261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Aptos" panose="020B0004020202020204" pitchFamily="34" charset="0"/>
              <a:cs typeface="Arial" panose="020B0604020202020204" pitchFamily="34" charset="0"/>
            </a:rPr>
            <a:t>What is Broken Windows Theory?</a:t>
          </a:r>
          <a:endParaRPr lang="en-US" sz="2300" kern="1200" dirty="0">
            <a:latin typeface="Aptos" panose="020B0004020202020204" pitchFamily="34" charset="0"/>
            <a:cs typeface="Arial" panose="020B0604020202020204" pitchFamily="34" charset="0"/>
          </a:endParaRPr>
        </a:p>
      </dsp:txBody>
      <dsp:txXfrm>
        <a:off x="5660905" y="2726140"/>
        <a:ext cx="36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7A4E8-1722-45D6-A2D5-96C3BF7E0BF7}">
      <dsp:nvSpPr>
        <dsp:cNvPr id="0" name=""/>
        <dsp:cNvSpPr/>
      </dsp:nvSpPr>
      <dsp:spPr>
        <a:xfrm rot="5400000">
          <a:off x="4784886" y="-96159"/>
          <a:ext cx="2021433" cy="2216422"/>
        </a:xfrm>
        <a:prstGeom prst="hexagon">
          <a:avLst>
            <a:gd name="adj" fmla="val 25000"/>
            <a:gd name="vf" fmla="val 11547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ptos" panose="020B0004020202020204" pitchFamily="34" charset="0"/>
            </a:rPr>
            <a:t>What are Multi-Agency approaches?</a:t>
          </a:r>
          <a:endParaRPr lang="en-US" sz="2000" kern="1200" dirty="0">
            <a:latin typeface="Aptos" panose="020B0004020202020204" pitchFamily="34" charset="0"/>
          </a:endParaRPr>
        </a:p>
      </dsp:txBody>
      <dsp:txXfrm rot="-5400000">
        <a:off x="5056796" y="338242"/>
        <a:ext cx="1477614" cy="1347622"/>
      </dsp:txXfrm>
    </dsp:sp>
    <dsp:sp modelId="{78E4F4A9-290C-4AB1-901E-0803FD464E8D}">
      <dsp:nvSpPr>
        <dsp:cNvPr id="0" name=""/>
        <dsp:cNvSpPr/>
      </dsp:nvSpPr>
      <dsp:spPr>
        <a:xfrm>
          <a:off x="7045542" y="396294"/>
          <a:ext cx="2255919" cy="1212859"/>
        </a:xfrm>
        <a:prstGeom prst="rect">
          <a:avLst/>
        </a:prstGeom>
        <a:noFill/>
        <a:ln>
          <a:noFill/>
        </a:ln>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0">
          <a:scrgbClr r="0" g="0" b="0"/>
        </a:fillRef>
        <a:effectRef idx="0">
          <a:scrgbClr r="0" g="0" b="0"/>
        </a:effectRef>
        <a:fontRef idx="minor"/>
      </dsp:style>
    </dsp:sp>
    <dsp:sp modelId="{D65BEA50-F6AC-46EF-AA5C-562084EE485B}">
      <dsp:nvSpPr>
        <dsp:cNvPr id="0" name=""/>
        <dsp:cNvSpPr/>
      </dsp:nvSpPr>
      <dsp:spPr>
        <a:xfrm rot="5400000">
          <a:off x="2456350" y="-21907"/>
          <a:ext cx="2021433" cy="2065249"/>
        </a:xfrm>
        <a:prstGeom prst="hexagon">
          <a:avLst>
            <a:gd name="adj" fmla="val 25000"/>
            <a:gd name="vf" fmla="val 11547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778651" y="336907"/>
        <a:ext cx="1376833" cy="1347622"/>
      </dsp:txXfrm>
    </dsp:sp>
    <dsp:sp modelId="{7848AF10-4656-413B-93E6-EB83C0CCB3F1}">
      <dsp:nvSpPr>
        <dsp:cNvPr id="0" name=""/>
        <dsp:cNvSpPr/>
      </dsp:nvSpPr>
      <dsp:spPr>
        <a:xfrm rot="5400000">
          <a:off x="3644968" y="1617358"/>
          <a:ext cx="2021433" cy="2091154"/>
        </a:xfrm>
        <a:prstGeom prst="hexagon">
          <a:avLst>
            <a:gd name="adj" fmla="val 25000"/>
            <a:gd name="vf" fmla="val 11547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ptos" panose="020B0004020202020204" pitchFamily="34" charset="0"/>
            </a:rPr>
            <a:t>How important are they in reducing crime?</a:t>
          </a:r>
          <a:endParaRPr lang="en-US" sz="2000" kern="1200" dirty="0">
            <a:latin typeface="Aptos" panose="020B0004020202020204" pitchFamily="34" charset="0"/>
          </a:endParaRPr>
        </a:p>
      </dsp:txBody>
      <dsp:txXfrm rot="-5400000">
        <a:off x="3958634" y="1989125"/>
        <a:ext cx="1394102" cy="1347622"/>
      </dsp:txXfrm>
    </dsp:sp>
    <dsp:sp modelId="{0C8D5E5D-A824-4367-8C5E-3AF67FB019E0}">
      <dsp:nvSpPr>
        <dsp:cNvPr id="0" name=""/>
        <dsp:cNvSpPr/>
      </dsp:nvSpPr>
      <dsp:spPr>
        <a:xfrm>
          <a:off x="1707052" y="2121414"/>
          <a:ext cx="2183147" cy="1212859"/>
        </a:xfrm>
        <a:prstGeom prst="rect">
          <a:avLst/>
        </a:prstGeom>
        <a:noFill/>
        <a:ln>
          <a:noFill/>
        </a:ln>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0">
          <a:scrgbClr r="0" g="0" b="0"/>
        </a:fillRef>
        <a:effectRef idx="0">
          <a:scrgbClr r="0" g="0" b="0"/>
        </a:effectRef>
        <a:fontRef idx="minor"/>
      </dsp:style>
    </dsp:sp>
    <dsp:sp modelId="{D1A19E24-7AB5-48B4-A5A1-CD6DA3F736D8}">
      <dsp:nvSpPr>
        <dsp:cNvPr id="0" name=""/>
        <dsp:cNvSpPr/>
      </dsp:nvSpPr>
      <dsp:spPr>
        <a:xfrm rot="5400000">
          <a:off x="5917545" y="1669404"/>
          <a:ext cx="2021433" cy="2082959"/>
        </a:xfrm>
        <a:prstGeom prst="hexagon">
          <a:avLst>
            <a:gd name="adj" fmla="val 25000"/>
            <a:gd name="vf" fmla="val 11547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soft" dir="t">
            <a:rot lat="0" lon="0" rev="0"/>
          </a:lightRig>
        </a:scene3d>
        <a:sp3d contourW="44450" prstMaterial="matte">
          <a:bevelT w="63500" h="63500" prst="angle"/>
          <a:contourClr>
            <a:srgbClr val="FFFFFF"/>
          </a:contourClr>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6233943" y="2037073"/>
        <a:ext cx="1388639" cy="13476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27076A-24C2-480A-BAFA-6DE1EAA89E4D}" type="datetimeFigureOut">
              <a:rPr lang="en-GB" smtClean="0"/>
              <a:t>27/12/2024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CE2D7E-1C8B-444B-8276-6C76751E2742}" type="slidenum">
              <a:rPr lang="en-GB" smtClean="0"/>
              <a:t>‹#›</a:t>
            </a:fld>
            <a:endParaRPr lang="en-GB"/>
          </a:p>
        </p:txBody>
      </p:sp>
    </p:spTree>
    <p:extLst>
      <p:ext uri="{BB962C8B-B14F-4D97-AF65-F5344CB8AC3E}">
        <p14:creationId xmlns:p14="http://schemas.microsoft.com/office/powerpoint/2010/main" val="198954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CE2D7E-1C8B-444B-8276-6C76751E2742}" type="slidenum">
              <a:rPr lang="en-GB" smtClean="0"/>
              <a:t>1</a:t>
            </a:fld>
            <a:endParaRPr lang="en-GB"/>
          </a:p>
        </p:txBody>
      </p:sp>
    </p:spTree>
    <p:extLst>
      <p:ext uri="{BB962C8B-B14F-4D97-AF65-F5344CB8AC3E}">
        <p14:creationId xmlns:p14="http://schemas.microsoft.com/office/powerpoint/2010/main" val="3922881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Effective policing strategies play a crucial role in reducing crime by addressing its root causes, deterring criminal behaviour and fostering trust between law enforcement and communities (</a:t>
            </a:r>
            <a:r>
              <a:rPr lang="en-GB" sz="1800" kern="100" dirty="0">
                <a:effectLst/>
                <a:latin typeface="Aptos" panose="020B0004020202020204" pitchFamily="34" charset="0"/>
                <a:ea typeface="Aptos" panose="020B0004020202020204" pitchFamily="34" charset="0"/>
                <a:cs typeface="Arial" panose="020B0604020202020204" pitchFamily="34" charset="0"/>
              </a:rPr>
              <a:t>Wood, 2022)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Policing today is increasingly evidence based, focusing on approaches that are both proactive and responsive to local needs.</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By analysing the strengths, challenges and real-world applications, particularly within UK forces, we aim to demonstrate how these strategies contribute to safer communities. </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strategies are linked to criminal logical theories such as Routine Active Theory and Broken Window Theory to provide a theoretical framework. Their measurable outcomes and adaptability to specific contexts are also evaluated, demonstrating how effective implementation contributes to crime reduction and improved public confidence in policing (</a:t>
            </a:r>
            <a:r>
              <a:rPr lang="en-GB" sz="1800" kern="100" dirty="0">
                <a:effectLst/>
                <a:latin typeface="Aptos" panose="020B0004020202020204" pitchFamily="34" charset="0"/>
                <a:ea typeface="Aptos" panose="020B0004020202020204" pitchFamily="34" charset="0"/>
                <a:cs typeface="Arial" panose="020B0604020202020204" pitchFamily="34" charset="0"/>
              </a:rPr>
              <a:t>Williams, 2023)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5ACE2D7E-1C8B-444B-8276-6C76751E2742}" type="slidenum">
              <a:rPr lang="en-GB" smtClean="0"/>
              <a:t>3</a:t>
            </a:fld>
            <a:endParaRPr lang="en-GB"/>
          </a:p>
        </p:txBody>
      </p:sp>
    </p:spTree>
    <p:extLst>
      <p:ext uri="{BB962C8B-B14F-4D97-AF65-F5344CB8AC3E}">
        <p14:creationId xmlns:p14="http://schemas.microsoft.com/office/powerpoint/2010/main" val="3810463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Effective policing strategies are grounded in criminal logical theories that provide insight into crime causation and prevention. One key framework is Routine Active Theory, which explains that crime occurs when a motivated offender encounters a suitable target in the absence of capable guardianship (</a:t>
            </a:r>
            <a:r>
              <a:rPr lang="en-GB" sz="1800" kern="100" dirty="0" err="1">
                <a:latin typeface="Aptos" panose="020B0004020202020204" pitchFamily="34" charset="0"/>
                <a:ea typeface="Aptos" panose="020B0004020202020204" pitchFamily="34" charset="0"/>
                <a:cs typeface="Arial" panose="020B0604020202020204" pitchFamily="34" charset="0"/>
              </a:rPr>
              <a:t>CriminologyWeb</a:t>
            </a:r>
            <a:r>
              <a:rPr lang="en-GB" sz="1800" kern="100" dirty="0">
                <a:latin typeface="Aptos" panose="020B0004020202020204" pitchFamily="34" charset="0"/>
                <a:ea typeface="Aptos" panose="020B0004020202020204" pitchFamily="34" charset="0"/>
                <a:cs typeface="Arial" panose="020B0604020202020204" pitchFamily="34" charset="0"/>
              </a:rPr>
              <a:t>, 2021)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Policing strategies such as hot spot policing community patrols aim to increase guardianship and deter offenders by disrupting this opportunity structure.</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Another influential theory is Broken Windows Theory, which posits that visible signs of disorder such as vandalism or neglect can lead to further criminal activity (</a:t>
            </a:r>
            <a:r>
              <a:rPr lang="en-GB" sz="1800" kern="100" dirty="0">
                <a:effectLst/>
                <a:latin typeface="Aptos" panose="020B0004020202020204" pitchFamily="34" charset="0"/>
                <a:ea typeface="Aptos" panose="020B0004020202020204" pitchFamily="34" charset="0"/>
                <a:cs typeface="Arial" panose="020B0604020202020204" pitchFamily="34" charset="0"/>
              </a:rPr>
              <a:t>Ruhl, 2024)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Community policing strategies focus on addressing these minor issues early, fostering a sense of order and reducing the likelihood of more serious crime.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These theories underline the importance of proactive approaches in policing demonstrating how strategies that address environmental and situational factors can significantly reduce crime. They provide a foundation for understanding the rationale behind evidence-based policing practises.</a:t>
            </a:r>
          </a:p>
          <a:p>
            <a:endParaRPr lang="en-GB" dirty="0"/>
          </a:p>
        </p:txBody>
      </p:sp>
      <p:sp>
        <p:nvSpPr>
          <p:cNvPr id="4" name="Slide Number Placeholder 3"/>
          <p:cNvSpPr>
            <a:spLocks noGrp="1"/>
          </p:cNvSpPr>
          <p:nvPr>
            <p:ph type="sldNum" sz="quarter" idx="5"/>
          </p:nvPr>
        </p:nvSpPr>
        <p:spPr/>
        <p:txBody>
          <a:bodyPr/>
          <a:lstStyle/>
          <a:p>
            <a:fld id="{5ACE2D7E-1C8B-444B-8276-6C76751E2742}" type="slidenum">
              <a:rPr lang="en-GB" smtClean="0"/>
              <a:t>4</a:t>
            </a:fld>
            <a:endParaRPr lang="en-GB"/>
          </a:p>
        </p:txBody>
      </p:sp>
    </p:spTree>
    <p:extLst>
      <p:ext uri="{BB962C8B-B14F-4D97-AF65-F5344CB8AC3E}">
        <p14:creationId xmlns:p14="http://schemas.microsoft.com/office/powerpoint/2010/main" val="789509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Community policing is a strategy focused on building strong relationships between police and the communities they serve. This approach aims to reduce crime by fostering trust, improving communication and encouraging collaboration to address local concerns. Officers engage with the residents, businesses and community groups to identify issues, develop solutions and promote safety.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study by The Police Foundation highlighted that Neighbourhood Policing Teams (NPTs) have successfully reduced anti-social behaviour in urban areas by addressing root causes such as youth unemployment and social isolation (</a:t>
            </a:r>
            <a:r>
              <a:rPr lang="en-GB" sz="1800" kern="100" dirty="0">
                <a:latin typeface="Aptos" panose="020B0004020202020204" pitchFamily="34" charset="0"/>
                <a:ea typeface="Aptos" panose="020B0004020202020204" pitchFamily="34" charset="0"/>
                <a:cs typeface="Arial" panose="020B0604020202020204" pitchFamily="34" charset="0"/>
              </a:rPr>
              <a:t>Higgins, 2018)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 July of 2024 </a:t>
            </a:r>
            <a:r>
              <a:rPr lang="en-GB" b="0" i="0" dirty="0">
                <a:solidFill>
                  <a:srgbClr val="1F2025"/>
                </a:solidFill>
                <a:effectLst/>
                <a:latin typeface="Lato-Regular"/>
              </a:rPr>
              <a:t>Dyfed-Powys Police recorded 33,553 crimes of which were made up of thefts, criminal damage and shoplifting (</a:t>
            </a:r>
            <a:r>
              <a:rPr lang="en-GB" sz="1200" kern="100" dirty="0">
                <a:latin typeface="Aptos" panose="020B0004020202020204" pitchFamily="34" charset="0"/>
                <a:ea typeface="Aptos" panose="020B0004020202020204" pitchFamily="34" charset="0"/>
                <a:cs typeface="Arial" panose="020B0604020202020204" pitchFamily="34" charset="0"/>
              </a:rPr>
              <a:t>Dyfed-Powys Police, 2024)</a:t>
            </a:r>
            <a:r>
              <a:rPr lang="en-GB" b="0" i="0" dirty="0">
                <a:solidFill>
                  <a:srgbClr val="1F2025"/>
                </a:solidFill>
                <a:effectLst/>
                <a:latin typeface="Lato-Regular"/>
              </a:rPr>
              <a:t>. These are crimes that are often dealt with by NPTs and these figures make up almost 30% of all crimes recorded within a 12-month period .</a:t>
            </a:r>
            <a:endParaRPr lang="en-GB" dirty="0"/>
          </a:p>
        </p:txBody>
      </p:sp>
      <p:sp>
        <p:nvSpPr>
          <p:cNvPr id="4" name="Slide Number Placeholder 3"/>
          <p:cNvSpPr>
            <a:spLocks noGrp="1"/>
          </p:cNvSpPr>
          <p:nvPr>
            <p:ph type="sldNum" sz="quarter" idx="5"/>
          </p:nvPr>
        </p:nvSpPr>
        <p:spPr/>
        <p:txBody>
          <a:bodyPr/>
          <a:lstStyle/>
          <a:p>
            <a:fld id="{5ACE2D7E-1C8B-444B-8276-6C76751E2742}" type="slidenum">
              <a:rPr lang="en-GB" smtClean="0"/>
              <a:t>5</a:t>
            </a:fld>
            <a:endParaRPr lang="en-GB"/>
          </a:p>
        </p:txBody>
      </p:sp>
    </p:spTree>
    <p:extLst>
      <p:ext uri="{BB962C8B-B14F-4D97-AF65-F5344CB8AC3E}">
        <p14:creationId xmlns:p14="http://schemas.microsoft.com/office/powerpoint/2010/main" val="3159183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Hotspot policing focuses on targeting high crime areas, or “hotspots” to reduce crime rates and improve public safety (</a:t>
            </a:r>
            <a:r>
              <a:rPr lang="en-GB" sz="1800" kern="100" dirty="0">
                <a:effectLst/>
                <a:latin typeface="Aptos" panose="020B0004020202020204" pitchFamily="34" charset="0"/>
                <a:ea typeface="Aptos" panose="020B0004020202020204" pitchFamily="34" charset="0"/>
                <a:cs typeface="Arial" panose="020B0604020202020204" pitchFamily="34" charset="0"/>
              </a:rPr>
              <a:t>Clark, 2024)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By analysing crime data police can identify specific locations where criminal activity is concentrated. Resources are then allocated to these areas, with increased patrols and targeted interventions designed to disrupt criminal behaviour.</a:t>
            </a:r>
          </a:p>
          <a:p>
            <a:pPr algn="just">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just"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successful example of hotspot policing in the UK is Operation Sceptre, national anti-knife crime initiative (</a:t>
            </a:r>
            <a:r>
              <a:rPr lang="en-GB" sz="1800" kern="100" dirty="0">
                <a:effectLst/>
                <a:latin typeface="Aptos" panose="020B0004020202020204" pitchFamily="34" charset="0"/>
                <a:ea typeface="Aptos" panose="020B0004020202020204" pitchFamily="34" charset="0"/>
                <a:cs typeface="Arial" panose="020B0604020202020204" pitchFamily="34" charset="0"/>
              </a:rPr>
              <a:t>Youth Endowment Fund, 2021)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This operation involves intensified patrols, stop and search operations and weapon sweeps in areas with high knife crime rates. It aims to disrupt criminal activity and reduce the possession and use of knives. Operation sceptre has led to a number of positive outcomes such as a seizure of knives and a reduction in knife related incidents in targeted areas. Hampshire &amp; Isle of Wight Constabulary recovered 338 knives and made 20 knife related arrests in November of 2024 alone (</a:t>
            </a:r>
            <a:r>
              <a:rPr lang="en-GB" sz="1800" dirty="0">
                <a:latin typeface="Aptos" panose="020B0004020202020204" pitchFamily="34" charset="0"/>
              </a:rPr>
              <a:t>Hampshire &amp; Isle of Wight Constabulary, 2024)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
        <p:nvSpPr>
          <p:cNvPr id="4" name="Slide Number Placeholder 3"/>
          <p:cNvSpPr>
            <a:spLocks noGrp="1"/>
          </p:cNvSpPr>
          <p:nvPr>
            <p:ph type="sldNum" sz="quarter" idx="5"/>
          </p:nvPr>
        </p:nvSpPr>
        <p:spPr/>
        <p:txBody>
          <a:bodyPr/>
          <a:lstStyle/>
          <a:p>
            <a:fld id="{5ACE2D7E-1C8B-444B-8276-6C76751E2742}" type="slidenum">
              <a:rPr lang="en-GB" smtClean="0"/>
              <a:t>6</a:t>
            </a:fld>
            <a:endParaRPr lang="en-GB"/>
          </a:p>
        </p:txBody>
      </p:sp>
    </p:spTree>
    <p:extLst>
      <p:ext uri="{BB962C8B-B14F-4D97-AF65-F5344CB8AC3E}">
        <p14:creationId xmlns:p14="http://schemas.microsoft.com/office/powerpoint/2010/main" val="42759446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Intelligence-led policing is a proactive strategy that uses intelligence to guide police operations and decision making. Instead of reacting to crimes it focuses on gathering, analysing and acting on data to prevent crime. This approach relies on various intelligence sources including surveillance, informants and data analysis to identify patterns of criminal activity.</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Successful intelligence-led operations have resulted in the seizure of drugs, weapons and the arrest of key figures involved in the county lines networks. A 2024 report by the NPCC found that three in every four county lines offenders have one or more previous arrests for offences involving violence and or the possession of weapons (</a:t>
            </a:r>
            <a:r>
              <a:rPr lang="en-GB" sz="1800" kern="100" dirty="0">
                <a:latin typeface="Aptos" panose="020B0004020202020204" pitchFamily="34" charset="0"/>
                <a:ea typeface="Aptos" panose="020B0004020202020204" pitchFamily="34" charset="0"/>
                <a:cs typeface="Arial" panose="020B0604020202020204" pitchFamily="34" charset="0"/>
              </a:rPr>
              <a:t>National Police Chiefs’ Council, 2024)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While this strategy has been effective in tackling serious crimes like county lines trafficking challenges include ensuring the accuracy of data and addressing privacy concerns associated with surveillance and information sharing.</a:t>
            </a:r>
          </a:p>
          <a:p>
            <a:endParaRPr lang="en-GB" dirty="0"/>
          </a:p>
        </p:txBody>
      </p:sp>
      <p:sp>
        <p:nvSpPr>
          <p:cNvPr id="4" name="Slide Number Placeholder 3"/>
          <p:cNvSpPr>
            <a:spLocks noGrp="1"/>
          </p:cNvSpPr>
          <p:nvPr>
            <p:ph type="sldNum" sz="quarter" idx="5"/>
          </p:nvPr>
        </p:nvSpPr>
        <p:spPr/>
        <p:txBody>
          <a:bodyPr/>
          <a:lstStyle/>
          <a:p>
            <a:fld id="{5ACE2D7E-1C8B-444B-8276-6C76751E2742}" type="slidenum">
              <a:rPr lang="en-GB" smtClean="0"/>
              <a:t>7</a:t>
            </a:fld>
            <a:endParaRPr lang="en-GB"/>
          </a:p>
        </p:txBody>
      </p:sp>
    </p:spTree>
    <p:extLst>
      <p:ext uri="{BB962C8B-B14F-4D97-AF65-F5344CB8AC3E}">
        <p14:creationId xmlns:p14="http://schemas.microsoft.com/office/powerpoint/2010/main" val="2294411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Multi agency approaches involve collaboration between different organisations such as the police, social services, health professionals and other local authorities to address complex issues like crime and social harm. These partnerships allow for a more holistic response to crime prevention, offering tailored support and interventions for individuals and communities. One example of this multi agency approach is </a:t>
            </a:r>
            <a:r>
              <a:rPr lang="en-GB" sz="2800" dirty="0"/>
              <a:t>South Wales Police collaboration with partners through the Adverse Childhood Experiences (ACE) programme to identify and support children affected by trauma, aiming to reduce their risk of future criminal behaviour and improve long-term outcomes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a:t>
            </a:r>
            <a:r>
              <a:rPr lang="en-GB" sz="2800" kern="100" dirty="0">
                <a:latin typeface="Aptos" panose="020B0004020202020204" pitchFamily="34" charset="0"/>
                <a:cs typeface="Arial" panose="020B0604020202020204" pitchFamily="34" charset="0"/>
              </a:rPr>
              <a:t>Michael, 2023)</a:t>
            </a:r>
            <a:r>
              <a:rPr lang="en-GB" sz="2800" dirty="0"/>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Another effective example is Integrated Offender Management (IOM) which aims to reduce reoffending by managing high risk offenders through coordinated interventions (</a:t>
            </a:r>
            <a:r>
              <a:rPr lang="en-GB" sz="1800" dirty="0">
                <a:latin typeface="Aptos" panose="020B0004020202020204" pitchFamily="34" charset="0"/>
              </a:rPr>
              <a:t>Powell, Baker and Selvamanickam, 2024)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IOM involves sharing intelligence between agencies including probation services, the police and local councils to ensure that offenders receive the support they need while also being closely monitored.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effectiveness of IOM is evident in its impact on reoffending rates. A 2024 Annual Assessment of Policing in England and Wales found that offenders participating in IOM had a 10% lower re offending rate compared to those not involved in the programme (</a:t>
            </a:r>
            <a:r>
              <a:rPr lang="en-GB" sz="1800" kern="100" dirty="0">
                <a:latin typeface="Aptos" panose="020B0004020202020204" pitchFamily="34" charset="0"/>
                <a:ea typeface="Aptos" panose="020B0004020202020204" pitchFamily="34" charset="0"/>
                <a:cs typeface="Arial" panose="020B0604020202020204" pitchFamily="34" charset="0"/>
              </a:rPr>
              <a:t>Cooke, 2024)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This shows the value of multi-agency cooperation in reducing crime and improving rehabilitation.</a:t>
            </a:r>
          </a:p>
          <a:p>
            <a:endParaRPr lang="en-GB" dirty="0"/>
          </a:p>
        </p:txBody>
      </p:sp>
      <p:sp>
        <p:nvSpPr>
          <p:cNvPr id="4" name="Slide Number Placeholder 3"/>
          <p:cNvSpPr>
            <a:spLocks noGrp="1"/>
          </p:cNvSpPr>
          <p:nvPr>
            <p:ph type="sldNum" sz="quarter" idx="5"/>
          </p:nvPr>
        </p:nvSpPr>
        <p:spPr/>
        <p:txBody>
          <a:bodyPr/>
          <a:lstStyle/>
          <a:p>
            <a:fld id="{5ACE2D7E-1C8B-444B-8276-6C76751E2742}" type="slidenum">
              <a:rPr lang="en-GB" smtClean="0"/>
              <a:t>8</a:t>
            </a:fld>
            <a:endParaRPr lang="en-GB"/>
          </a:p>
        </p:txBody>
      </p:sp>
    </p:spTree>
    <p:extLst>
      <p:ext uri="{BB962C8B-B14F-4D97-AF65-F5344CB8AC3E}">
        <p14:creationId xmlns:p14="http://schemas.microsoft.com/office/powerpoint/2010/main" val="3541873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Policing faces a range of challenges that impact the effectiveness of crime prevention and public safety efforts. One of the key challenges is the increasingly complexity of crime such as organised crime, cyber-crime and county lines drug trafficking (</a:t>
            </a:r>
            <a:r>
              <a:rPr lang="en-GB" sz="1800" kern="100" dirty="0">
                <a:effectLst/>
                <a:latin typeface="Aptos" panose="020B0004020202020204" pitchFamily="34" charset="0"/>
                <a:ea typeface="Aptos" panose="020B0004020202020204" pitchFamily="34" charset="0"/>
                <a:cs typeface="Arial" panose="020B0604020202020204" pitchFamily="34" charset="0"/>
              </a:rPr>
              <a:t>Bottomley, 2020).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These crimes often cross borders and require extensive collaboration between agencies and across jurisdictions. For example, tackling county lines drug trafficking involves intelligence sharing across local police forces, the National Crime Agency and other organisations.</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Another challenge is the strain on police resources. In recent years budget cuts have led to fewer officers and staff, which limits the ability to respond to increasing demands. The National Police Wellbeing survey of 2023 revealed that 69% of officers reported high levels of fatigue and over 20% of them were also reporting high levels of stress and burnout (</a:t>
            </a:r>
            <a:r>
              <a:rPr lang="en-GB" sz="1800" dirty="0">
                <a:latin typeface="Aptos" panose="020B0004020202020204" pitchFamily="34" charset="0"/>
              </a:rPr>
              <a:t>Graham, Plater and Brown, 2023)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Finally public trust remains a critical issue,  with allegations of misconduct and issues such as racial profiling affecting relationships between police and communities. These challenges require constant adaption and improvement to policing strategies.</a:t>
            </a:r>
          </a:p>
          <a:p>
            <a:endParaRPr lang="en-GB" dirty="0"/>
          </a:p>
        </p:txBody>
      </p:sp>
      <p:sp>
        <p:nvSpPr>
          <p:cNvPr id="4" name="Slide Number Placeholder 3"/>
          <p:cNvSpPr>
            <a:spLocks noGrp="1"/>
          </p:cNvSpPr>
          <p:nvPr>
            <p:ph type="sldNum" sz="quarter" idx="5"/>
          </p:nvPr>
        </p:nvSpPr>
        <p:spPr/>
        <p:txBody>
          <a:bodyPr/>
          <a:lstStyle/>
          <a:p>
            <a:fld id="{5ACE2D7E-1C8B-444B-8276-6C76751E2742}" type="slidenum">
              <a:rPr lang="en-GB" smtClean="0"/>
              <a:t>9</a:t>
            </a:fld>
            <a:endParaRPr lang="en-GB"/>
          </a:p>
        </p:txBody>
      </p:sp>
    </p:spTree>
    <p:extLst>
      <p:ext uri="{BB962C8B-B14F-4D97-AF65-F5344CB8AC3E}">
        <p14:creationId xmlns:p14="http://schemas.microsoft.com/office/powerpoint/2010/main" val="2769934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Policing strategies must evolve to address emerging crimes like cybercrime, organised crime and the challenges posed by new technologies. Flexibility and collaboration with other sectors such as health and social services are crucial for a holistic response.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highlights the ongoing challenge of balancing proven strategies with the need for innovation to protect communities and reduce crime in an ever-evolving world.</a:t>
            </a:r>
          </a:p>
          <a:p>
            <a:endParaRPr lang="en-GB" dirty="0"/>
          </a:p>
        </p:txBody>
      </p:sp>
      <p:sp>
        <p:nvSpPr>
          <p:cNvPr id="4" name="Slide Number Placeholder 3"/>
          <p:cNvSpPr>
            <a:spLocks noGrp="1"/>
          </p:cNvSpPr>
          <p:nvPr>
            <p:ph type="sldNum" sz="quarter" idx="5"/>
          </p:nvPr>
        </p:nvSpPr>
        <p:spPr/>
        <p:txBody>
          <a:bodyPr/>
          <a:lstStyle/>
          <a:p>
            <a:fld id="{5ACE2D7E-1C8B-444B-8276-6C76751E2742}" type="slidenum">
              <a:rPr lang="en-GB" smtClean="0"/>
              <a:t>10</a:t>
            </a:fld>
            <a:endParaRPr lang="en-GB"/>
          </a:p>
        </p:txBody>
      </p:sp>
    </p:spTree>
    <p:extLst>
      <p:ext uri="{BB962C8B-B14F-4D97-AF65-F5344CB8AC3E}">
        <p14:creationId xmlns:p14="http://schemas.microsoft.com/office/powerpoint/2010/main" val="10690391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CE2D7E-1C8B-444B-8276-6C76751E2742}" type="slidenum">
              <a:rPr lang="en-GB" smtClean="0"/>
              <a:t>11</a:t>
            </a:fld>
            <a:endParaRPr lang="en-GB"/>
          </a:p>
        </p:txBody>
      </p:sp>
    </p:spTree>
    <p:extLst>
      <p:ext uri="{BB962C8B-B14F-4D97-AF65-F5344CB8AC3E}">
        <p14:creationId xmlns:p14="http://schemas.microsoft.com/office/powerpoint/2010/main" val="591633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CE2D7E-1C8B-444B-8276-6C76751E2742}" type="slidenum">
              <a:rPr lang="en-GB" smtClean="0"/>
              <a:t>12</a:t>
            </a:fld>
            <a:endParaRPr lang="en-GB"/>
          </a:p>
        </p:txBody>
      </p:sp>
    </p:spTree>
    <p:extLst>
      <p:ext uri="{BB962C8B-B14F-4D97-AF65-F5344CB8AC3E}">
        <p14:creationId xmlns:p14="http://schemas.microsoft.com/office/powerpoint/2010/main" val="371540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12/27/2024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20686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12/27/2024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86390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12/27/2024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88384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12/27/2024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93143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12/27/2024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41399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12/27/2024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44157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12/27/2024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77658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12/27/2024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70065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12/27/2024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70439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12/27/2024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69129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12/27/2024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28629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12/27/2024</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117103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1" r:id="rId6"/>
    <p:sldLayoutId id="2147483756" r:id="rId7"/>
    <p:sldLayoutId id="2147483752" r:id="rId8"/>
    <p:sldLayoutId id="2147483753" r:id="rId9"/>
    <p:sldLayoutId id="2147483754" r:id="rId10"/>
    <p:sldLayoutId id="214748375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mergencyservicestimes.com/2024/07/11/the-impact-of-hotspot-policing-reducing-crime-one-neighbourhood-at-a-time/" TargetMode="External"/><Relationship Id="rId7" Type="http://schemas.openxmlformats.org/officeDocument/2006/relationships/hyperlink" Target="https://www.hampshire.police.uk/news/hampshire/news/news/2024/november/338-knives-taken-off-the-streets-as-part-of-operation-sceptre-in-hampshire-and-the-isle-of-wight/"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dyfed-powys.police.uk/news/dyfed-powys/news/2024/october-2024/new-community-policing-strategy-will-increase-visibility-of-neighbourhood-policing-officers" TargetMode="External"/><Relationship Id="rId5" Type="http://schemas.openxmlformats.org/officeDocument/2006/relationships/hyperlink" Target="https://www.youtube.com/watch?v=PTdvABcsJCc" TargetMode="External"/><Relationship Id="rId4" Type="http://schemas.openxmlformats.org/officeDocument/2006/relationships/hyperlink" Target="https://hmicfrs.justiceinspectorates.gov.uk/publication-html/state-of-policing-the-annual-assessment-of-policing-in-england-and-wales-2023/"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news/more-bobbies-on-the-beat-as-pm-puts-peoples-priorities-first" TargetMode="External"/><Relationship Id="rId7" Type="http://schemas.openxmlformats.org/officeDocument/2006/relationships/hyperlink" Target="https://youthendowmentfund.org.uk/toolkit/hot-spots-policin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simplypsychology.org/broken-windows-theory.html" TargetMode="External"/><Relationship Id="rId5" Type="http://schemas.openxmlformats.org/officeDocument/2006/relationships/hyperlink" Target="https://www.ons.gov.uk/peoplepopulationandcommunity/crimeandjustice/bulletins/crimeinenglandandwales/yearendingjune2024#cite-this-statistical-bulletin" TargetMode="External"/><Relationship Id="rId4" Type="http://schemas.openxmlformats.org/officeDocument/2006/relationships/hyperlink" Target="https://www.nationalcrimeagency.gov.uk/what-we-do/crime-threats/drug-trafficking/county-lin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74437A-39FD-CDBC-EEB4-16A3C69AA037}"/>
              </a:ext>
            </a:extLst>
          </p:cNvPr>
          <p:cNvSpPr>
            <a:spLocks noGrp="1"/>
          </p:cNvSpPr>
          <p:nvPr>
            <p:ph type="ctrTitle"/>
          </p:nvPr>
        </p:nvSpPr>
        <p:spPr>
          <a:xfrm>
            <a:off x="7697755" y="1341630"/>
            <a:ext cx="4017995" cy="3249032"/>
          </a:xfrm>
        </p:spPr>
        <p:txBody>
          <a:bodyPr>
            <a:noAutofit/>
          </a:bodyPr>
          <a:lstStyle/>
          <a:p>
            <a:r>
              <a:rPr lang="en-GB" sz="2600" dirty="0"/>
              <a:t>Identify the importance of effective policing strategies in reducing crime. Make links to local police forces.</a:t>
            </a:r>
            <a:br>
              <a:rPr lang="en-GB" sz="2600" dirty="0"/>
            </a:br>
            <a:br>
              <a:rPr lang="en-GB" sz="2600" dirty="0"/>
            </a:br>
            <a:r>
              <a:rPr lang="en-GB" sz="2600" dirty="0"/>
              <a:t>(BMPL5015)</a:t>
            </a:r>
          </a:p>
        </p:txBody>
      </p:sp>
      <p:sp>
        <p:nvSpPr>
          <p:cNvPr id="3" name="Subtitle 2">
            <a:extLst>
              <a:ext uri="{FF2B5EF4-FFF2-40B4-BE49-F238E27FC236}">
                <a16:creationId xmlns:a16="http://schemas.microsoft.com/office/drawing/2014/main" id="{49225C73-BA41-558C-F66F-BF3EE0E8C028}"/>
              </a:ext>
            </a:extLst>
          </p:cNvPr>
          <p:cNvSpPr>
            <a:spLocks noGrp="1"/>
          </p:cNvSpPr>
          <p:nvPr>
            <p:ph type="subTitle" idx="1"/>
          </p:nvPr>
        </p:nvSpPr>
        <p:spPr>
          <a:xfrm>
            <a:off x="7697755" y="4590661"/>
            <a:ext cx="3259785" cy="925710"/>
          </a:xfrm>
        </p:spPr>
        <p:txBody>
          <a:bodyPr>
            <a:normAutofit/>
          </a:bodyPr>
          <a:lstStyle/>
          <a:p>
            <a:r>
              <a:rPr lang="en-GB" dirty="0">
                <a:latin typeface="Aptos" panose="020B0004020202020204" pitchFamily="34" charset="0"/>
              </a:rPr>
              <a:t>Written and Spoken by Seren Thomas (2305811)</a:t>
            </a:r>
          </a:p>
        </p:txBody>
      </p:sp>
      <p:cxnSp>
        <p:nvCxnSpPr>
          <p:cNvPr id="36" name="Straight Connector 3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146" name="Picture 2" descr="Home | South Wales Police">
            <a:extLst>
              <a:ext uri="{FF2B5EF4-FFF2-40B4-BE49-F238E27FC236}">
                <a16:creationId xmlns:a16="http://schemas.microsoft.com/office/drawing/2014/main" id="{088BF6A7-1E04-6169-56B3-04F6418AC2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469" y="1520892"/>
            <a:ext cx="6499292" cy="3655852"/>
          </a:xfrm>
          <a:prstGeom prst="rect">
            <a:avLst/>
          </a:prstGeom>
          <a:no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ngle"/>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623238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BE00FAF-A22F-5B8E-1A4B-BEAE19E2CF45}"/>
              </a:ext>
            </a:extLst>
          </p:cNvPr>
          <p:cNvSpPr>
            <a:spLocks noGrp="1"/>
          </p:cNvSpPr>
          <p:nvPr>
            <p:ph type="title"/>
          </p:nvPr>
        </p:nvSpPr>
        <p:spPr>
          <a:xfrm>
            <a:off x="704088" y="554762"/>
            <a:ext cx="3454957" cy="4559890"/>
          </a:xfrm>
        </p:spPr>
        <p:txBody>
          <a:bodyPr>
            <a:normAutofit/>
          </a:bodyPr>
          <a:lstStyle/>
          <a:p>
            <a:r>
              <a:rPr lang="en-GB" sz="3600" u="sng" dirty="0"/>
              <a:t>Contents Page</a:t>
            </a:r>
          </a:p>
        </p:txBody>
      </p:sp>
      <p:graphicFrame>
        <p:nvGraphicFramePr>
          <p:cNvPr id="5" name="Content Placeholder 2">
            <a:extLst>
              <a:ext uri="{FF2B5EF4-FFF2-40B4-BE49-F238E27FC236}">
                <a16:creationId xmlns:a16="http://schemas.microsoft.com/office/drawing/2014/main" id="{2ACEA371-FB70-3343-79E8-9F0484F6D405}"/>
              </a:ext>
            </a:extLst>
          </p:cNvPr>
          <p:cNvGraphicFramePr>
            <a:graphicFrameLocks noGrp="1"/>
          </p:cNvGraphicFramePr>
          <p:nvPr>
            <p:ph idx="1"/>
            <p:extLst>
              <p:ext uri="{D42A27DB-BD31-4B8C-83A1-F6EECF244321}">
                <p14:modId xmlns:p14="http://schemas.microsoft.com/office/powerpoint/2010/main" val="2598703568"/>
              </p:ext>
            </p:extLst>
          </p:nvPr>
        </p:nvGraphicFramePr>
        <p:xfrm>
          <a:off x="5262657" y="723900"/>
          <a:ext cx="6362789"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4070820"/>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Vector background of vibrant colours splashing">
            <a:extLst>
              <a:ext uri="{FF2B5EF4-FFF2-40B4-BE49-F238E27FC236}">
                <a16:creationId xmlns:a16="http://schemas.microsoft.com/office/drawing/2014/main" id="{AD2C515F-2DEC-552F-6ADB-174632F129C0}"/>
              </a:ext>
            </a:extLst>
          </p:cNvPr>
          <p:cNvPicPr>
            <a:picLocks noChangeAspect="1"/>
          </p:cNvPicPr>
          <p:nvPr/>
        </p:nvPicPr>
        <p:blipFill>
          <a:blip r:embed="rId3"/>
          <a:srcRect l="4451" r="-5" b="-5"/>
          <a:stretch/>
        </p:blipFill>
        <p:spPr>
          <a:xfrm>
            <a:off x="704088" y="2192476"/>
            <a:ext cx="4106414" cy="2922435"/>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pic>
      <p:sp>
        <p:nvSpPr>
          <p:cNvPr id="2" name="Title 1">
            <a:extLst>
              <a:ext uri="{FF2B5EF4-FFF2-40B4-BE49-F238E27FC236}">
                <a16:creationId xmlns:a16="http://schemas.microsoft.com/office/drawing/2014/main" id="{9A9D2D4F-DB45-B937-0EA3-B037E214A25D}"/>
              </a:ext>
            </a:extLst>
          </p:cNvPr>
          <p:cNvSpPr>
            <a:spLocks noGrp="1"/>
          </p:cNvSpPr>
          <p:nvPr>
            <p:ph type="title"/>
          </p:nvPr>
        </p:nvSpPr>
        <p:spPr>
          <a:xfrm>
            <a:off x="704088" y="555713"/>
            <a:ext cx="3721629" cy="2648594"/>
          </a:xfrm>
        </p:spPr>
        <p:txBody>
          <a:bodyPr>
            <a:normAutofit/>
          </a:bodyPr>
          <a:lstStyle/>
          <a:p>
            <a:r>
              <a:rPr lang="en-GB" u="sng" dirty="0"/>
              <a:t>Introduction</a:t>
            </a:r>
          </a:p>
        </p:txBody>
      </p:sp>
      <p:sp>
        <p:nvSpPr>
          <p:cNvPr id="3" name="Content Placeholder 2">
            <a:extLst>
              <a:ext uri="{FF2B5EF4-FFF2-40B4-BE49-F238E27FC236}">
                <a16:creationId xmlns:a16="http://schemas.microsoft.com/office/drawing/2014/main" id="{5BD57889-AB45-3658-DBB8-8D81BF601832}"/>
              </a:ext>
            </a:extLst>
          </p:cNvPr>
          <p:cNvSpPr>
            <a:spLocks noGrp="1"/>
          </p:cNvSpPr>
          <p:nvPr>
            <p:ph idx="1"/>
          </p:nvPr>
        </p:nvSpPr>
        <p:spPr>
          <a:xfrm>
            <a:off x="5327884" y="1615766"/>
            <a:ext cx="6160025" cy="4075854"/>
          </a:xfrm>
        </p:spPr>
        <p:txBody>
          <a:bodyPr>
            <a:normAutofit/>
          </a:bodyPr>
          <a:lstStyle/>
          <a:p>
            <a:pPr algn="just">
              <a:buFont typeface="Wingdings" panose="05000000000000000000" pitchFamily="2" charset="2"/>
              <a:buChar char="Ø"/>
            </a:pPr>
            <a:r>
              <a:rPr lang="en-GB" dirty="0">
                <a:latin typeface="Aptos" panose="020B0004020202020204" pitchFamily="34" charset="0"/>
                <a:cs typeface="Arial" panose="020B0604020202020204" pitchFamily="34" charset="0"/>
              </a:rPr>
              <a:t>What are effective policing strategies?</a:t>
            </a: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a:p>
            <a:pPr algn="just">
              <a:buFont typeface="Wingdings" panose="05000000000000000000" pitchFamily="2" charset="2"/>
              <a:buChar char="Ø"/>
            </a:pPr>
            <a:r>
              <a:rPr lang="en-GB" dirty="0">
                <a:latin typeface="Aptos" panose="020B0004020202020204" pitchFamily="34" charset="0"/>
                <a:cs typeface="Arial" panose="020B0604020202020204" pitchFamily="34" charset="0"/>
              </a:rPr>
              <a:t>What role does policing have in crime reduction?</a:t>
            </a: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a:p>
            <a:pPr algn="just">
              <a:buFont typeface="Wingdings" panose="05000000000000000000" pitchFamily="2" charset="2"/>
              <a:buChar char="Ø"/>
            </a:pPr>
            <a:r>
              <a:rPr lang="en-GB" kern="100" dirty="0">
                <a:effectLst/>
                <a:latin typeface="Aptos" panose="020B0004020202020204" pitchFamily="34" charset="0"/>
                <a:ea typeface="Aptos" panose="020B0004020202020204" pitchFamily="34" charset="0"/>
                <a:cs typeface="Arial" panose="020B0604020202020204" pitchFamily="34" charset="0"/>
              </a:rPr>
              <a:t>This presentation examines the importance of these strategies, exploring key methods such as Community </a:t>
            </a:r>
            <a:r>
              <a:rPr lang="en-GB" kern="100" dirty="0">
                <a:latin typeface="Aptos" panose="020B0004020202020204" pitchFamily="34" charset="0"/>
                <a:ea typeface="Aptos" panose="020B0004020202020204" pitchFamily="34" charset="0"/>
                <a:cs typeface="Arial" panose="020B0604020202020204" pitchFamily="34" charset="0"/>
              </a:rPr>
              <a:t>P</a:t>
            </a:r>
            <a:r>
              <a:rPr lang="en-GB" kern="100" dirty="0">
                <a:effectLst/>
                <a:latin typeface="Aptos" panose="020B0004020202020204" pitchFamily="34" charset="0"/>
                <a:ea typeface="Aptos" panose="020B0004020202020204" pitchFamily="34" charset="0"/>
                <a:cs typeface="Arial" panose="020B0604020202020204" pitchFamily="34" charset="0"/>
              </a:rPr>
              <a:t>olicing, Hotspot Policing, Intelligence-Led approaches and Multi-Agency </a:t>
            </a:r>
            <a:r>
              <a:rPr lang="en-GB" kern="100" dirty="0">
                <a:latin typeface="Aptos" panose="020B0004020202020204" pitchFamily="34" charset="0"/>
                <a:ea typeface="Aptos" panose="020B0004020202020204" pitchFamily="34" charset="0"/>
                <a:cs typeface="Arial" panose="020B0604020202020204" pitchFamily="34" charset="0"/>
              </a:rPr>
              <a:t>C</a:t>
            </a:r>
            <a:r>
              <a:rPr lang="en-GB" kern="100" dirty="0">
                <a:effectLst/>
                <a:latin typeface="Aptos" panose="020B0004020202020204" pitchFamily="34" charset="0"/>
                <a:ea typeface="Aptos" panose="020B0004020202020204" pitchFamily="34" charset="0"/>
                <a:cs typeface="Arial" panose="020B0604020202020204" pitchFamily="34" charset="0"/>
              </a:rPr>
              <a:t>ollaboration. </a:t>
            </a:r>
            <a:endParaRPr lang="en-GB" dirty="0">
              <a:latin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2669378"/>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8" name="Rectangle 1047">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50" name="Straight Connector 1049">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52" name="Straight Connector 1051">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99AECD2-0E46-5C89-42FF-E1C362E30CFE}"/>
              </a:ext>
            </a:extLst>
          </p:cNvPr>
          <p:cNvSpPr>
            <a:spLocks noGrp="1"/>
          </p:cNvSpPr>
          <p:nvPr>
            <p:ph type="title"/>
          </p:nvPr>
        </p:nvSpPr>
        <p:spPr>
          <a:xfrm>
            <a:off x="700087" y="909638"/>
            <a:ext cx="10691813" cy="1155618"/>
          </a:xfrm>
        </p:spPr>
        <p:txBody>
          <a:bodyPr>
            <a:normAutofit/>
          </a:bodyPr>
          <a:lstStyle/>
          <a:p>
            <a:r>
              <a:rPr lang="en-GB" u="sng" dirty="0"/>
              <a:t>Theoretical framework</a:t>
            </a:r>
          </a:p>
        </p:txBody>
      </p:sp>
      <p:graphicFrame>
        <p:nvGraphicFramePr>
          <p:cNvPr id="1037" name="Content Placeholder 2">
            <a:extLst>
              <a:ext uri="{FF2B5EF4-FFF2-40B4-BE49-F238E27FC236}">
                <a16:creationId xmlns:a16="http://schemas.microsoft.com/office/drawing/2014/main" id="{9BC37C44-CA83-4E37-9913-B63557E72DCE}"/>
              </a:ext>
            </a:extLst>
          </p:cNvPr>
          <p:cNvGraphicFramePr>
            <a:graphicFrameLocks noGrp="1"/>
          </p:cNvGraphicFramePr>
          <p:nvPr>
            <p:ph idx="1"/>
            <p:extLst>
              <p:ext uri="{D42A27DB-BD31-4B8C-83A1-F6EECF244321}">
                <p14:modId xmlns:p14="http://schemas.microsoft.com/office/powerpoint/2010/main" val="3416201988"/>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662062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37"/>
                                        </p:tgtEl>
                                        <p:attrNameLst>
                                          <p:attrName>style.visibility</p:attrName>
                                        </p:attrNameLst>
                                      </p:cBhvr>
                                      <p:to>
                                        <p:strVal val="visible"/>
                                      </p:to>
                                    </p:set>
                                    <p:animEffect transition="in" filter="fade">
                                      <p:cBhvr>
                                        <p:cTn id="7" dur="500"/>
                                        <p:tgtEl>
                                          <p:spTgt spid="10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37"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1" name="Rectangle 2070">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The role | South Wales Police">
            <a:extLst>
              <a:ext uri="{FF2B5EF4-FFF2-40B4-BE49-F238E27FC236}">
                <a16:creationId xmlns:a16="http://schemas.microsoft.com/office/drawing/2014/main" id="{FD19277E-1CE0-69BA-F325-36093F9E2C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685" r="18342" b="2"/>
          <a:stretch/>
        </p:blipFill>
        <p:spPr bwMode="auto">
          <a:xfrm>
            <a:off x="20" y="-17929"/>
            <a:ext cx="4434820" cy="6875929"/>
          </a:xfrm>
          <a:prstGeom prst="rect">
            <a:avLst/>
          </a:prstGeom>
          <a:noFill/>
          <a:ln>
            <a:noFill/>
          </a:ln>
          <a:effectLst>
            <a:outerShdw blurRad="50800" dist="38100" dir="2700000" algn="tl" rotWithShape="0">
              <a:prstClr val="black">
                <a:alpha val="40000"/>
              </a:prstClr>
            </a:outerShdw>
          </a:effectLst>
          <a:scene3d>
            <a:camera prst="orthographicFront">
              <a:rot lat="0" lon="0" rev="0"/>
            </a:camera>
            <a:lightRig rig="brightRoom" dir="t">
              <a:rot lat="0" lon="0" rev="600000"/>
            </a:lightRig>
          </a:scene3d>
          <a:sp3d prstMaterial="metal">
            <a:bevelT w="38100" h="57150" prst="angle"/>
          </a:sp3d>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F9AFAFA-CA5A-3982-F6FC-AFE9DBF56633}"/>
              </a:ext>
            </a:extLst>
          </p:cNvPr>
          <p:cNvSpPr>
            <a:spLocks noGrp="1"/>
          </p:cNvSpPr>
          <p:nvPr>
            <p:ph type="title"/>
          </p:nvPr>
        </p:nvSpPr>
        <p:spPr>
          <a:xfrm>
            <a:off x="4866968" y="914400"/>
            <a:ext cx="6627924" cy="1307592"/>
          </a:xfrm>
        </p:spPr>
        <p:txBody>
          <a:bodyPr>
            <a:normAutofit/>
          </a:bodyPr>
          <a:lstStyle/>
          <a:p>
            <a:r>
              <a:rPr lang="en-GB" u="sng" dirty="0"/>
              <a:t>Community policing</a:t>
            </a:r>
          </a:p>
        </p:txBody>
      </p:sp>
      <p:sp>
        <p:nvSpPr>
          <p:cNvPr id="3" name="Content Placeholder 2">
            <a:extLst>
              <a:ext uri="{FF2B5EF4-FFF2-40B4-BE49-F238E27FC236}">
                <a16:creationId xmlns:a16="http://schemas.microsoft.com/office/drawing/2014/main" id="{BEDBBD84-721C-0104-99C0-2EEF4A6666F4}"/>
              </a:ext>
            </a:extLst>
          </p:cNvPr>
          <p:cNvSpPr>
            <a:spLocks noGrp="1"/>
          </p:cNvSpPr>
          <p:nvPr>
            <p:ph idx="1"/>
          </p:nvPr>
        </p:nvSpPr>
        <p:spPr>
          <a:xfrm>
            <a:off x="4866968" y="2402586"/>
            <a:ext cx="6988139" cy="3561588"/>
          </a:xfrm>
        </p:spPr>
        <p:txBody>
          <a:bodyPr>
            <a:normAutofit/>
          </a:bodyPr>
          <a:lstStyle/>
          <a:p>
            <a:pPr algn="just">
              <a:buFont typeface="Wingdings" panose="05000000000000000000" pitchFamily="2" charset="2"/>
              <a:buChar char="Ø"/>
            </a:pPr>
            <a:r>
              <a:rPr lang="en-GB" dirty="0">
                <a:latin typeface="Aptos" panose="020B0004020202020204" pitchFamily="34" charset="0"/>
                <a:cs typeface="Arial" panose="020B0604020202020204" pitchFamily="34" charset="0"/>
              </a:rPr>
              <a:t>What is Community Policing? </a:t>
            </a: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a:p>
            <a:pPr algn="just">
              <a:buFont typeface="Wingdings" panose="05000000000000000000" pitchFamily="2" charset="2"/>
              <a:buChar char="Ø"/>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Key elements of community policing include visible patrols, regular meetings with community members and initiatives like neighbourhood watch schemes (</a:t>
            </a:r>
            <a:r>
              <a:rPr lang="en-GB" sz="2000" kern="100" dirty="0" err="1">
                <a:effectLst/>
                <a:latin typeface="Aptos" panose="020B0004020202020204" pitchFamily="34" charset="0"/>
                <a:ea typeface="Aptos" panose="020B0004020202020204" pitchFamily="34" charset="0"/>
                <a:cs typeface="Arial" panose="020B0604020202020204" pitchFamily="34" charset="0"/>
              </a:rPr>
              <a:t>Kilgallon</a:t>
            </a:r>
            <a:r>
              <a:rPr lang="en-GB" sz="2000" kern="100" dirty="0">
                <a:effectLst/>
                <a:latin typeface="Aptos" panose="020B0004020202020204" pitchFamily="34" charset="0"/>
                <a:ea typeface="Aptos" panose="020B0004020202020204" pitchFamily="34" charset="0"/>
                <a:cs typeface="Arial" panose="020B0604020202020204" pitchFamily="34" charset="0"/>
              </a:rPr>
              <a:t> and Wright, 2022)</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This strategy enhances the flow of information enabling the police to respond proactively to emerging problems.</a:t>
            </a: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p:txBody>
      </p:sp>
      <p:cxnSp>
        <p:nvCxnSpPr>
          <p:cNvPr id="2072" name="Straight Connector 2071">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3" name="Straight Connector 207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3274263"/>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3" name="Rectangle 308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6BFAD-3889-A1AB-8199-5347422FB49E}"/>
              </a:ext>
            </a:extLst>
          </p:cNvPr>
          <p:cNvSpPr>
            <a:spLocks noGrp="1"/>
          </p:cNvSpPr>
          <p:nvPr>
            <p:ph type="title"/>
          </p:nvPr>
        </p:nvSpPr>
        <p:spPr>
          <a:xfrm>
            <a:off x="704088" y="914400"/>
            <a:ext cx="6001512" cy="1307592"/>
          </a:xfrm>
        </p:spPr>
        <p:txBody>
          <a:bodyPr>
            <a:normAutofit/>
          </a:bodyPr>
          <a:lstStyle/>
          <a:p>
            <a:r>
              <a:rPr lang="en-GB" u="sng" dirty="0"/>
              <a:t>Hotspot policing</a:t>
            </a:r>
          </a:p>
        </p:txBody>
      </p:sp>
      <p:sp>
        <p:nvSpPr>
          <p:cNvPr id="3" name="Content Placeholder 2">
            <a:extLst>
              <a:ext uri="{FF2B5EF4-FFF2-40B4-BE49-F238E27FC236}">
                <a16:creationId xmlns:a16="http://schemas.microsoft.com/office/drawing/2014/main" id="{DDFAF6E5-9980-F4A5-7019-9DED2894B9CE}"/>
              </a:ext>
            </a:extLst>
          </p:cNvPr>
          <p:cNvSpPr>
            <a:spLocks noGrp="1"/>
          </p:cNvSpPr>
          <p:nvPr>
            <p:ph idx="1"/>
          </p:nvPr>
        </p:nvSpPr>
        <p:spPr>
          <a:xfrm>
            <a:off x="704088" y="2382012"/>
            <a:ext cx="6104382" cy="3931920"/>
          </a:xfrm>
        </p:spPr>
        <p:txBody>
          <a:bodyPr>
            <a:noAutofit/>
          </a:bodyPr>
          <a:lstStyle/>
          <a:p>
            <a:pPr algn="just">
              <a:buFont typeface="Wingdings" panose="05000000000000000000" pitchFamily="2" charset="2"/>
              <a:buChar char="Ø"/>
            </a:pPr>
            <a:r>
              <a:rPr lang="en-GB" dirty="0">
                <a:latin typeface="Aptos" panose="020B0004020202020204" pitchFamily="34" charset="0"/>
                <a:cs typeface="Arial" panose="020B0604020202020204" pitchFamily="34" charset="0"/>
              </a:rPr>
              <a:t>What is Hotspot Policing?</a:t>
            </a: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a:p>
            <a:pPr algn="just">
              <a:buFont typeface="Wingdings" panose="05000000000000000000" pitchFamily="2" charset="2"/>
              <a:buChar char="Ø"/>
            </a:pPr>
            <a:r>
              <a:rPr lang="en-GB" kern="100" dirty="0">
                <a:effectLst/>
                <a:latin typeface="Aptos" panose="020B0004020202020204" pitchFamily="34" charset="0"/>
                <a:ea typeface="Aptos" panose="020B0004020202020204" pitchFamily="34" charset="0"/>
                <a:cs typeface="Times New Roman" panose="02020603050405020304" pitchFamily="18" charset="0"/>
              </a:rPr>
              <a:t>Evidence suggests that hotspot policing can significantly reduce crime. </a:t>
            </a:r>
            <a:r>
              <a:rPr lang="en-GB" kern="100" dirty="0">
                <a:latin typeface="Aptos" panose="020B0004020202020204" pitchFamily="34" charset="0"/>
                <a:ea typeface="Aptos" panose="020B0004020202020204" pitchFamily="34" charset="0"/>
                <a:cs typeface="Times New Roman" panose="02020603050405020304" pitchFamily="18" charset="0"/>
              </a:rPr>
              <a:t>Statistics</a:t>
            </a:r>
            <a:r>
              <a:rPr lang="en-GB" kern="100" dirty="0">
                <a:effectLst/>
                <a:latin typeface="Aptos" panose="020B0004020202020204" pitchFamily="34" charset="0"/>
                <a:ea typeface="Aptos" panose="020B0004020202020204" pitchFamily="34" charset="0"/>
                <a:cs typeface="Times New Roman" panose="02020603050405020304" pitchFamily="18" charset="0"/>
              </a:rPr>
              <a:t> show a 30-40% reduction in crime rates in areas targeted by hotspot policing initiatives (</a:t>
            </a:r>
            <a:r>
              <a:rPr lang="en-GB" kern="100" dirty="0">
                <a:latin typeface="Aptos" panose="020B0004020202020204" pitchFamily="34" charset="0"/>
                <a:cs typeface="Arial" panose="020B0604020202020204" pitchFamily="34" charset="0"/>
              </a:rPr>
              <a:t>Office for National Statistics, 2024)</a:t>
            </a:r>
            <a:r>
              <a:rPr lang="en-GB" kern="100" dirty="0">
                <a:effectLst/>
                <a:latin typeface="Aptos" panose="020B0004020202020204" pitchFamily="34" charset="0"/>
                <a:ea typeface="Aptos" panose="020B0004020202020204" pitchFamily="34" charset="0"/>
                <a:cs typeface="Times New Roman" panose="02020603050405020304" pitchFamily="18" charset="0"/>
              </a:rPr>
              <a:t>. However, challenges include the potential for displacement where crime simply moves to nearby areas and the need for continuous community engagement.</a:t>
            </a:r>
          </a:p>
          <a:p>
            <a:pPr marL="0" indent="0" algn="just">
              <a:buNone/>
            </a:pPr>
            <a:r>
              <a:rPr lang="en-GB" dirty="0">
                <a:latin typeface="Aptos" panose="020B0004020202020204" pitchFamily="34" charset="0"/>
                <a:cs typeface="Arial" panose="020B0604020202020204" pitchFamily="34" charset="0"/>
              </a:rPr>
              <a:t> </a:t>
            </a: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p:txBody>
      </p:sp>
      <p:cxnSp>
        <p:nvCxnSpPr>
          <p:cNvPr id="3084" name="Straight Connector 3083">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074" name="Picture 2" descr="Heat map shows burglary hotspots in Runnymede this year - Surrey Live">
            <a:extLst>
              <a:ext uri="{FF2B5EF4-FFF2-40B4-BE49-F238E27FC236}">
                <a16:creationId xmlns:a16="http://schemas.microsoft.com/office/drawing/2014/main" id="{EFCBF629-9535-3E6B-6CC4-BB219D2F4B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07" r="-1" b="-1"/>
          <a:stretch/>
        </p:blipFill>
        <p:spPr bwMode="auto">
          <a:xfrm>
            <a:off x="6883115" y="1133636"/>
            <a:ext cx="4202057" cy="4590727"/>
          </a:xfrm>
          <a:prstGeom prst="rect">
            <a:avLst/>
          </a:prstGeom>
          <a:noFill/>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617631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wheel(1)">
                                      <p:cBhvr>
                                        <p:cTn id="7" dur="2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5" name="Rectangle 41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66DDC6-967A-BCF7-1754-287DD0F1F290}"/>
              </a:ext>
            </a:extLst>
          </p:cNvPr>
          <p:cNvSpPr>
            <a:spLocks noGrp="1"/>
          </p:cNvSpPr>
          <p:nvPr>
            <p:ph type="title"/>
          </p:nvPr>
        </p:nvSpPr>
        <p:spPr>
          <a:xfrm>
            <a:off x="704088" y="914399"/>
            <a:ext cx="5239272" cy="1621147"/>
          </a:xfrm>
        </p:spPr>
        <p:txBody>
          <a:bodyPr>
            <a:normAutofit/>
          </a:bodyPr>
          <a:lstStyle/>
          <a:p>
            <a:r>
              <a:rPr lang="en-GB" u="sng"/>
              <a:t>Intelligence-led policing</a:t>
            </a:r>
          </a:p>
        </p:txBody>
      </p:sp>
      <p:sp>
        <p:nvSpPr>
          <p:cNvPr id="3" name="Content Placeholder 2">
            <a:extLst>
              <a:ext uri="{FF2B5EF4-FFF2-40B4-BE49-F238E27FC236}">
                <a16:creationId xmlns:a16="http://schemas.microsoft.com/office/drawing/2014/main" id="{ECF215C6-41C0-6994-BD9E-CA3FEB09C58B}"/>
              </a:ext>
            </a:extLst>
          </p:cNvPr>
          <p:cNvSpPr>
            <a:spLocks noGrp="1"/>
          </p:cNvSpPr>
          <p:nvPr>
            <p:ph idx="1"/>
          </p:nvPr>
        </p:nvSpPr>
        <p:spPr>
          <a:xfrm>
            <a:off x="6405695" y="2177517"/>
            <a:ext cx="5239272" cy="4137660"/>
          </a:xfrm>
        </p:spPr>
        <p:txBody>
          <a:bodyPr>
            <a:noAutofit/>
          </a:bodyPr>
          <a:lstStyle/>
          <a:p>
            <a:pPr algn="just">
              <a:buFont typeface="Wingdings" panose="05000000000000000000" pitchFamily="2" charset="2"/>
              <a:buChar char="Ø"/>
            </a:pPr>
            <a:r>
              <a:rPr lang="en-GB" dirty="0">
                <a:latin typeface="Aptos" panose="020B0004020202020204" pitchFamily="34" charset="0"/>
                <a:cs typeface="Arial" panose="020B0604020202020204" pitchFamily="34" charset="0"/>
              </a:rPr>
              <a:t>What is Intelligence-Led Policing?</a:t>
            </a: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a:p>
            <a:pPr algn="just">
              <a:buFont typeface="Wingdings" panose="05000000000000000000" pitchFamily="2" charset="2"/>
              <a:buChar char="Ø"/>
            </a:pPr>
            <a:r>
              <a:rPr lang="en-GB" kern="100" dirty="0">
                <a:latin typeface="Aptos" panose="020B0004020202020204" pitchFamily="34" charset="0"/>
                <a:ea typeface="Aptos" panose="020B0004020202020204" pitchFamily="34" charset="0"/>
                <a:cs typeface="Times New Roman" panose="02020603050405020304" pitchFamily="18" charset="0"/>
              </a:rPr>
              <a:t>A key example is the disruption of county lines drug trafficking where intelligence sharing between forces has been pivotal (</a:t>
            </a:r>
            <a:r>
              <a:rPr lang="en-GB" sz="2000" kern="100" dirty="0">
                <a:latin typeface="Aptos" panose="020B0004020202020204" pitchFamily="34" charset="0"/>
                <a:cs typeface="Arial" panose="020B0604020202020204" pitchFamily="34" charset="0"/>
              </a:rPr>
              <a:t>National Crime Agency, 2019)</a:t>
            </a:r>
            <a:r>
              <a:rPr lang="en-GB" kern="100" dirty="0">
                <a:latin typeface="Aptos" panose="020B0004020202020204" pitchFamily="34" charset="0"/>
                <a:ea typeface="Aptos" panose="020B0004020202020204" pitchFamily="34" charset="0"/>
                <a:cs typeface="Times New Roman" panose="02020603050405020304" pitchFamily="18" charset="0"/>
              </a:rPr>
              <a:t>. Police forces collaborate sharing information on drug routes, offenders and associated violence to dismantle these operations. </a:t>
            </a:r>
            <a:r>
              <a:rPr lang="en-GB" dirty="0">
                <a:latin typeface="Aptos" panose="020B0004020202020204" pitchFamily="34" charset="0"/>
                <a:cs typeface="Arial" panose="020B0604020202020204" pitchFamily="34" charset="0"/>
              </a:rPr>
              <a:t> </a:t>
            </a: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p:txBody>
      </p:sp>
      <p:cxnSp>
        <p:nvCxnSpPr>
          <p:cNvPr id="4117"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100" name="Picture 4" descr="What is Intelligence-Led Policing? (ILP)">
            <a:extLst>
              <a:ext uri="{FF2B5EF4-FFF2-40B4-BE49-F238E27FC236}">
                <a16:creationId xmlns:a16="http://schemas.microsoft.com/office/drawing/2014/main" id="{9C22C363-CA95-DE19-E4C9-E800A8B461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2335" y="2727568"/>
            <a:ext cx="5481025" cy="2877538"/>
          </a:xfrm>
          <a:prstGeom prst="rect">
            <a:avLst/>
          </a:prstGeom>
          <a:no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ngle"/>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491530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100"/>
                                        </p:tgtEl>
                                        <p:attrNameLst>
                                          <p:attrName>style.visibility</p:attrName>
                                        </p:attrNameLst>
                                      </p:cBhvr>
                                      <p:to>
                                        <p:strVal val="visible"/>
                                      </p:to>
                                    </p:set>
                                    <p:animEffect transition="in" filter="fade">
                                      <p:cBhvr>
                                        <p:cTn id="7" dur="1000"/>
                                        <p:tgtEl>
                                          <p:spTgt spid="4100"/>
                                        </p:tgtEl>
                                      </p:cBhvr>
                                    </p:animEffect>
                                    <p:anim calcmode="lin" valueType="num">
                                      <p:cBhvr>
                                        <p:cTn id="8" dur="1000" fill="hold"/>
                                        <p:tgtEl>
                                          <p:spTgt spid="4100"/>
                                        </p:tgtEl>
                                        <p:attrNameLst>
                                          <p:attrName>ppt_x</p:attrName>
                                        </p:attrNameLst>
                                      </p:cBhvr>
                                      <p:tavLst>
                                        <p:tav tm="0">
                                          <p:val>
                                            <p:strVal val="#ppt_x"/>
                                          </p:val>
                                        </p:tav>
                                        <p:tav tm="100000">
                                          <p:val>
                                            <p:strVal val="#ppt_x"/>
                                          </p:val>
                                        </p:tav>
                                      </p:tavLst>
                                    </p:anim>
                                    <p:anim calcmode="lin" valueType="num">
                                      <p:cBhvr>
                                        <p:cTn id="9" dur="1000" fill="hold"/>
                                        <p:tgtEl>
                                          <p:spTgt spid="410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C2884-F074-6C07-7016-34097C80EEE1}"/>
              </a:ext>
            </a:extLst>
          </p:cNvPr>
          <p:cNvSpPr>
            <a:spLocks noGrp="1"/>
          </p:cNvSpPr>
          <p:nvPr>
            <p:ph type="title"/>
          </p:nvPr>
        </p:nvSpPr>
        <p:spPr/>
        <p:txBody>
          <a:bodyPr/>
          <a:lstStyle/>
          <a:p>
            <a:r>
              <a:rPr lang="en-GB" u="sng" dirty="0"/>
              <a:t>Multi-agency approaches</a:t>
            </a:r>
          </a:p>
        </p:txBody>
      </p:sp>
      <p:graphicFrame>
        <p:nvGraphicFramePr>
          <p:cNvPr id="11" name="Content Placeholder 7">
            <a:extLst>
              <a:ext uri="{FF2B5EF4-FFF2-40B4-BE49-F238E27FC236}">
                <a16:creationId xmlns:a16="http://schemas.microsoft.com/office/drawing/2014/main" id="{0A02E29E-30C1-EB55-4868-09D8D92E7D1C}"/>
              </a:ext>
            </a:extLst>
          </p:cNvPr>
          <p:cNvGraphicFramePr>
            <a:graphicFrameLocks noGrp="1"/>
          </p:cNvGraphicFramePr>
          <p:nvPr>
            <p:ph idx="1"/>
            <p:extLst>
              <p:ext uri="{D42A27DB-BD31-4B8C-83A1-F6EECF244321}">
                <p14:modId xmlns:p14="http://schemas.microsoft.com/office/powerpoint/2010/main" val="2746407324"/>
              </p:ext>
            </p:extLst>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3270091"/>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11FAE-AF5C-C81B-B1A2-DFE92B9F492B}"/>
              </a:ext>
            </a:extLst>
          </p:cNvPr>
          <p:cNvSpPr>
            <a:spLocks noGrp="1"/>
          </p:cNvSpPr>
          <p:nvPr>
            <p:ph type="title"/>
          </p:nvPr>
        </p:nvSpPr>
        <p:spPr/>
        <p:txBody>
          <a:bodyPr/>
          <a:lstStyle/>
          <a:p>
            <a:r>
              <a:rPr lang="en-GB" u="sng" dirty="0"/>
              <a:t>challenges </a:t>
            </a:r>
          </a:p>
        </p:txBody>
      </p:sp>
      <p:sp>
        <p:nvSpPr>
          <p:cNvPr id="3" name="Content Placeholder 2">
            <a:extLst>
              <a:ext uri="{FF2B5EF4-FFF2-40B4-BE49-F238E27FC236}">
                <a16:creationId xmlns:a16="http://schemas.microsoft.com/office/drawing/2014/main" id="{C1DA2E74-211B-BB0A-60B0-359679CB795E}"/>
              </a:ext>
            </a:extLst>
          </p:cNvPr>
          <p:cNvSpPr>
            <a:spLocks noGrp="1"/>
          </p:cNvSpPr>
          <p:nvPr>
            <p:ph idx="1"/>
          </p:nvPr>
        </p:nvSpPr>
        <p:spPr>
          <a:xfrm>
            <a:off x="700635" y="2600563"/>
            <a:ext cx="5395365" cy="2920698"/>
          </a:xfrm>
        </p:spPr>
        <p:txBody>
          <a:bodyPr/>
          <a:lstStyle/>
          <a:p>
            <a:pPr>
              <a:buFont typeface="Wingdings" panose="05000000000000000000" pitchFamily="2" charset="2"/>
              <a:buChar char="Ø"/>
            </a:pPr>
            <a:r>
              <a:rPr lang="en-GB" dirty="0">
                <a:latin typeface="Aptos" panose="020B0004020202020204" pitchFamily="34" charset="0"/>
                <a:cs typeface="Arial" panose="020B0604020202020204" pitchFamily="34" charset="0"/>
              </a:rPr>
              <a:t>What challenges do the police face in trying to reduce crime?</a:t>
            </a:r>
          </a:p>
          <a:p>
            <a:pPr marL="0" indent="0">
              <a:buNone/>
            </a:pPr>
            <a:r>
              <a:rPr lang="en-GB" dirty="0">
                <a:latin typeface="Aptos" panose="020B0004020202020204" pitchFamily="34" charset="0"/>
                <a:cs typeface="Arial" panose="020B0604020202020204" pitchFamily="34" charset="0"/>
              </a:rPr>
              <a:t>         - Privacy concerns</a:t>
            </a:r>
          </a:p>
          <a:p>
            <a:pPr marL="0" indent="0">
              <a:buNone/>
            </a:pPr>
            <a:r>
              <a:rPr lang="en-GB" dirty="0">
                <a:latin typeface="Aptos" panose="020B0004020202020204" pitchFamily="34" charset="0"/>
                <a:cs typeface="Arial" panose="020B0604020202020204" pitchFamily="34" charset="0"/>
              </a:rPr>
              <a:t>         - Budget constraints</a:t>
            </a:r>
          </a:p>
          <a:p>
            <a:pPr marL="0" indent="0">
              <a:buNone/>
            </a:pPr>
            <a:r>
              <a:rPr lang="en-GB" dirty="0">
                <a:latin typeface="Aptos" panose="020B0004020202020204" pitchFamily="34" charset="0"/>
                <a:cs typeface="Arial" panose="020B0604020202020204" pitchFamily="34" charset="0"/>
              </a:rPr>
              <a:t>         - Public trust issues</a:t>
            </a:r>
          </a:p>
          <a:p>
            <a:pPr>
              <a:buFont typeface="Wingdings" panose="05000000000000000000" pitchFamily="2" charset="2"/>
              <a:buChar char="Ø"/>
            </a:pPr>
            <a:endParaRPr lang="en-GB" dirty="0">
              <a:latin typeface="Aptos" panose="020B0004020202020204" pitchFamily="34" charset="0"/>
              <a:cs typeface="Arial" panose="020B0604020202020204" pitchFamily="34" charset="0"/>
            </a:endParaRPr>
          </a:p>
          <a:p>
            <a:pPr>
              <a:buFont typeface="Wingdings" panose="05000000000000000000" pitchFamily="2" charset="2"/>
              <a:buChar char="Ø"/>
            </a:pPr>
            <a:endParaRPr lang="en-GB" dirty="0">
              <a:latin typeface="Aptos" panose="020B0004020202020204" pitchFamily="34" charset="0"/>
              <a:cs typeface="Arial" panose="020B0604020202020204" pitchFamily="34" charset="0"/>
            </a:endParaRPr>
          </a:p>
        </p:txBody>
      </p:sp>
      <p:pic>
        <p:nvPicPr>
          <p:cNvPr id="5122" name="Picture 2" descr="Tips For Dealing With Challenges - Braving the Hot Mess">
            <a:extLst>
              <a:ext uri="{FF2B5EF4-FFF2-40B4-BE49-F238E27FC236}">
                <a16:creationId xmlns:a16="http://schemas.microsoft.com/office/drawing/2014/main" id="{25F3C883-1614-CE38-0FBE-4C76042FA2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6520" y="1537906"/>
            <a:ext cx="4196456" cy="3983355"/>
          </a:xfrm>
          <a:prstGeom prst="rect">
            <a:avLst/>
          </a:prstGeom>
          <a:no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ngle"/>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463952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13C005-A8B2-71C1-D81F-B57D686B42D4}"/>
              </a:ext>
            </a:extLst>
          </p:cNvPr>
          <p:cNvSpPr>
            <a:spLocks noGrp="1"/>
          </p:cNvSpPr>
          <p:nvPr>
            <p:ph type="title"/>
          </p:nvPr>
        </p:nvSpPr>
        <p:spPr>
          <a:xfrm>
            <a:off x="704088" y="555713"/>
            <a:ext cx="3721629" cy="2648594"/>
          </a:xfrm>
        </p:spPr>
        <p:txBody>
          <a:bodyPr>
            <a:normAutofit/>
          </a:bodyPr>
          <a:lstStyle/>
          <a:p>
            <a:r>
              <a:rPr lang="en-GB" u="sng" dirty="0"/>
              <a:t>summary</a:t>
            </a:r>
            <a:br>
              <a:rPr lang="en-GB" u="sng" dirty="0"/>
            </a:br>
            <a:endParaRPr lang="en-GB" u="sng" dirty="0"/>
          </a:p>
        </p:txBody>
      </p:sp>
      <p:sp>
        <p:nvSpPr>
          <p:cNvPr id="3" name="Content Placeholder 2">
            <a:extLst>
              <a:ext uri="{FF2B5EF4-FFF2-40B4-BE49-F238E27FC236}">
                <a16:creationId xmlns:a16="http://schemas.microsoft.com/office/drawing/2014/main" id="{07F87674-6650-3A97-6B4B-14962D2F85D2}"/>
              </a:ext>
            </a:extLst>
          </p:cNvPr>
          <p:cNvSpPr>
            <a:spLocks noGrp="1"/>
          </p:cNvSpPr>
          <p:nvPr>
            <p:ph idx="1"/>
          </p:nvPr>
        </p:nvSpPr>
        <p:spPr>
          <a:xfrm>
            <a:off x="5427407" y="555712"/>
            <a:ext cx="6065179" cy="5614416"/>
          </a:xfrm>
        </p:spPr>
        <p:txBody>
          <a:bodyPr>
            <a:normAutofit/>
          </a:bodyPr>
          <a:lstStyle/>
          <a:p>
            <a:pPr algn="just">
              <a:buFont typeface="Wingdings" panose="05000000000000000000" pitchFamily="2" charset="2"/>
              <a:buChar char="Ø"/>
            </a:pPr>
            <a:r>
              <a:rPr lang="en-GB" kern="100" dirty="0">
                <a:effectLst/>
                <a:latin typeface="Aptos" panose="020B0004020202020204" pitchFamily="34" charset="0"/>
                <a:ea typeface="Aptos" panose="020B0004020202020204" pitchFamily="34" charset="0"/>
                <a:cs typeface="Arial" panose="020B0604020202020204" pitchFamily="34" charset="0"/>
              </a:rPr>
              <a:t>Effective crime prevention requires a balanced approach integrating strategies such as hotspot policing, intelligence-led policing and multi-agency cooperation. Each strategy offers unique ever-evolving but their success depends on how well they are adapted to the specific needs of local communities (</a:t>
            </a:r>
            <a:r>
              <a:rPr lang="en-GB" sz="2000" kern="100" dirty="0">
                <a:latin typeface="Aptos" panose="020B0004020202020204" pitchFamily="34" charset="0"/>
                <a:ea typeface="Aptos" panose="020B0004020202020204" pitchFamily="34" charset="0"/>
                <a:cs typeface="Arial" panose="020B0604020202020204" pitchFamily="34" charset="0"/>
              </a:rPr>
              <a:t>Home Office, 2024)</a:t>
            </a:r>
            <a:r>
              <a:rPr lang="en-GB" kern="100" dirty="0">
                <a:effectLst/>
                <a:latin typeface="Aptos" panose="020B0004020202020204" pitchFamily="34" charset="0"/>
                <a:ea typeface="Aptos" panose="020B0004020202020204" pitchFamily="34" charset="0"/>
                <a:cs typeface="Arial" panose="020B0604020202020204" pitchFamily="34" charset="0"/>
              </a:rPr>
              <a:t>.  </a:t>
            </a:r>
          </a:p>
          <a:p>
            <a:pPr algn="just">
              <a:buFont typeface="Wingdings" panose="05000000000000000000" pitchFamily="2" charset="2"/>
              <a:buChar char="Ø"/>
            </a:pPr>
            <a:endParaRPr lang="en-GB" kern="100" dirty="0">
              <a:latin typeface="Aptos" panose="020B0004020202020204" pitchFamily="34" charset="0"/>
              <a:cs typeface="Arial" panose="020B0604020202020204" pitchFamily="34" charset="0"/>
            </a:endParaRPr>
          </a:p>
          <a:p>
            <a:pPr algn="just">
              <a:buFont typeface="Wingdings" panose="05000000000000000000" pitchFamily="2" charset="2"/>
              <a:buChar char="Ø"/>
            </a:pPr>
            <a:r>
              <a:rPr lang="en-GB" kern="100" dirty="0">
                <a:effectLst/>
                <a:latin typeface="Aptos" panose="020B0004020202020204" pitchFamily="34" charset="0"/>
                <a:ea typeface="Aptos" panose="020B0004020202020204" pitchFamily="34" charset="0"/>
                <a:cs typeface="Arial" panose="020B0604020202020204" pitchFamily="34" charset="0"/>
              </a:rPr>
              <a:t>As the landscape of crime continues to change, the ability of law enforcement to adapt and innovate will determine the effectiveness of these strategies. An essential question for the future of policing is: How can we ensure that the methods we use today are flexible enough to address the crimes of tomorrow?</a:t>
            </a:r>
          </a:p>
          <a:p>
            <a:pPr algn="just">
              <a:buFont typeface="Wingdings" panose="05000000000000000000" pitchFamily="2" charset="2"/>
              <a:buChar char="Ø"/>
            </a:pPr>
            <a:endParaRPr lang="en-GB" dirty="0">
              <a:latin typeface="Aptos" panose="020B00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The Subtle Art of Blaming the Victim | Psychology Today United Kingdom">
            <a:extLst>
              <a:ext uri="{FF2B5EF4-FFF2-40B4-BE49-F238E27FC236}">
                <a16:creationId xmlns:a16="http://schemas.microsoft.com/office/drawing/2014/main" id="{0315DD88-5E6D-F75F-79B9-19ACFC92587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8765" y="1865256"/>
            <a:ext cx="3099271" cy="3099271"/>
          </a:xfrm>
          <a:prstGeom prst="rect">
            <a:avLst/>
          </a:prstGeom>
          <a:noFill/>
          <a:ln>
            <a:noFill/>
          </a:ln>
          <a:effectLst>
            <a:reflection blurRad="6350" stA="50000" endA="300" endPos="55000" dir="5400000" sy="-100000" algn="bl" rotWithShape="0"/>
          </a:effectLst>
        </p:spPr>
      </p:pic>
    </p:spTree>
    <p:extLst>
      <p:ext uri="{BB962C8B-B14F-4D97-AF65-F5344CB8AC3E}">
        <p14:creationId xmlns:p14="http://schemas.microsoft.com/office/powerpoint/2010/main" val="457095299"/>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F718B-7713-C910-522C-35023A9F552C}"/>
              </a:ext>
            </a:extLst>
          </p:cNvPr>
          <p:cNvSpPr>
            <a:spLocks noGrp="1"/>
          </p:cNvSpPr>
          <p:nvPr>
            <p:ph type="title"/>
          </p:nvPr>
        </p:nvSpPr>
        <p:spPr>
          <a:xfrm>
            <a:off x="700635" y="743515"/>
            <a:ext cx="10691265" cy="1307592"/>
          </a:xfrm>
        </p:spPr>
        <p:txBody>
          <a:bodyPr/>
          <a:lstStyle/>
          <a:p>
            <a:r>
              <a:rPr lang="en-GB" u="sng" dirty="0"/>
              <a:t>Reference list </a:t>
            </a:r>
          </a:p>
        </p:txBody>
      </p:sp>
      <p:sp>
        <p:nvSpPr>
          <p:cNvPr id="3" name="Content Placeholder 2">
            <a:extLst>
              <a:ext uri="{FF2B5EF4-FFF2-40B4-BE49-F238E27FC236}">
                <a16:creationId xmlns:a16="http://schemas.microsoft.com/office/drawing/2014/main" id="{E727E794-7484-0D8D-FAED-0181CE93E0BF}"/>
              </a:ext>
            </a:extLst>
          </p:cNvPr>
          <p:cNvSpPr>
            <a:spLocks noGrp="1"/>
          </p:cNvSpPr>
          <p:nvPr>
            <p:ph idx="1"/>
          </p:nvPr>
        </p:nvSpPr>
        <p:spPr>
          <a:xfrm>
            <a:off x="700635" y="1397311"/>
            <a:ext cx="10691265" cy="4861249"/>
          </a:xfrm>
        </p:spPr>
        <p:txBody>
          <a:bodyPr>
            <a:normAutofit/>
          </a:bodyPr>
          <a:lstStyle/>
          <a:p>
            <a:pPr>
              <a:buFont typeface="Wingdings" panose="05000000000000000000" pitchFamily="2" charset="2"/>
              <a:buChar char="Ø"/>
            </a:pPr>
            <a:r>
              <a:rPr lang="en-GB" sz="1300" kern="100" dirty="0">
                <a:effectLst/>
                <a:latin typeface="Aptos" panose="020B0004020202020204" pitchFamily="34" charset="0"/>
                <a:ea typeface="Aptos" panose="020B0004020202020204" pitchFamily="34" charset="0"/>
                <a:cs typeface="Arial" panose="020B0604020202020204" pitchFamily="34" charset="0"/>
              </a:rPr>
              <a:t>Bottomley, J. (2020) </a:t>
            </a:r>
            <a:r>
              <a:rPr lang="en-GB" sz="1300" i="1" kern="100" dirty="0">
                <a:effectLst/>
                <a:latin typeface="Aptos" panose="020B0004020202020204" pitchFamily="34" charset="0"/>
                <a:ea typeface="Aptos" panose="020B0004020202020204" pitchFamily="34" charset="0"/>
                <a:cs typeface="Arial" panose="020B0604020202020204" pitchFamily="34" charset="0"/>
              </a:rPr>
              <a:t>Critical thinking skills for your policing degree</a:t>
            </a:r>
            <a:r>
              <a:rPr lang="en-GB" sz="1300" kern="100" dirty="0">
                <a:effectLst/>
                <a:latin typeface="Aptos" panose="020B0004020202020204" pitchFamily="34" charset="0"/>
                <a:ea typeface="Aptos" panose="020B0004020202020204" pitchFamily="34" charset="0"/>
                <a:cs typeface="Arial" panose="020B0604020202020204" pitchFamily="34" charset="0"/>
              </a:rPr>
              <a:t>. St Albans: Critical Publishing.</a:t>
            </a:r>
          </a:p>
          <a:p>
            <a:pPr>
              <a:buFont typeface="Wingdings" panose="05000000000000000000" pitchFamily="2" charset="2"/>
              <a:buChar char="Ø"/>
            </a:pPr>
            <a:r>
              <a:rPr lang="en-GB" sz="1300" kern="100" dirty="0">
                <a:effectLst/>
                <a:latin typeface="Aptos" panose="020B0004020202020204" pitchFamily="34" charset="0"/>
                <a:ea typeface="Aptos" panose="020B0004020202020204" pitchFamily="34" charset="0"/>
                <a:cs typeface="Arial" panose="020B0604020202020204" pitchFamily="34" charset="0"/>
              </a:rPr>
              <a:t>Clark, B. (2024) ‘The impact of hotspot policing: reducing crime, one neighbourhood at a time’ </a:t>
            </a:r>
            <a:r>
              <a:rPr lang="en-GB" sz="1300" i="1" kern="100" dirty="0">
                <a:effectLst/>
                <a:latin typeface="Aptos" panose="020B0004020202020204" pitchFamily="34" charset="0"/>
                <a:ea typeface="Aptos" panose="020B0004020202020204" pitchFamily="34" charset="0"/>
                <a:cs typeface="Arial" panose="020B0604020202020204" pitchFamily="34" charset="0"/>
              </a:rPr>
              <a:t>Emergency Services Times </a:t>
            </a:r>
            <a:r>
              <a:rPr lang="en-GB" sz="1300" kern="100" dirty="0">
                <a:effectLst/>
                <a:latin typeface="Aptos" panose="020B0004020202020204" pitchFamily="34" charset="0"/>
                <a:ea typeface="Aptos" panose="020B0004020202020204" pitchFamily="34" charset="0"/>
                <a:cs typeface="Arial" panose="020B0604020202020204" pitchFamily="34" charset="0"/>
              </a:rPr>
              <a:t>Available at: </a:t>
            </a:r>
            <a:r>
              <a:rPr lang="en-GB" sz="1300" kern="100" dirty="0">
                <a:latin typeface="Aptos" panose="020B0004020202020204" pitchFamily="34" charset="0"/>
                <a:ea typeface="Aptos" panose="020B0004020202020204" pitchFamily="34" charset="0"/>
                <a:cs typeface="Arial" panose="020B0604020202020204" pitchFamily="34" charset="0"/>
                <a:hlinkClick r:id="rId3"/>
              </a:rPr>
              <a:t>https://emergencyservicestimes.com/2024/07/11/the-impact-of-hotspot-policing-reducing-crime-one-neighbourhood-at-a-time/</a:t>
            </a:r>
            <a:r>
              <a:rPr lang="en-GB" sz="1300" kern="100" dirty="0">
                <a:latin typeface="Aptos" panose="020B0004020202020204" pitchFamily="34" charset="0"/>
                <a:ea typeface="Aptos" panose="020B0004020202020204" pitchFamily="34" charset="0"/>
                <a:cs typeface="Arial" panose="020B0604020202020204" pitchFamily="34" charset="0"/>
              </a:rPr>
              <a:t> (Accessed: 25</a:t>
            </a:r>
            <a:r>
              <a:rPr lang="en-GB" sz="1300" kern="100" baseline="30000" dirty="0">
                <a:latin typeface="Aptos" panose="020B0004020202020204" pitchFamily="34" charset="0"/>
                <a:ea typeface="Aptos" panose="020B0004020202020204" pitchFamily="34" charset="0"/>
                <a:cs typeface="Arial" panose="020B0604020202020204" pitchFamily="34" charset="0"/>
              </a:rPr>
              <a:t>th</a:t>
            </a:r>
            <a:r>
              <a:rPr lang="en-GB" sz="1300" kern="100" dirty="0">
                <a:latin typeface="Aptos" panose="020B0004020202020204" pitchFamily="34" charset="0"/>
                <a:ea typeface="Aptos" panose="020B0004020202020204" pitchFamily="34" charset="0"/>
                <a:cs typeface="Arial" panose="020B0604020202020204" pitchFamily="34" charset="0"/>
              </a:rPr>
              <a:t> December 2024).</a:t>
            </a:r>
          </a:p>
          <a:p>
            <a:pPr>
              <a:buFont typeface="Wingdings" panose="05000000000000000000" pitchFamily="2" charset="2"/>
              <a:buChar char="Ø"/>
            </a:pPr>
            <a:r>
              <a:rPr lang="en-GB" sz="1300" kern="100" dirty="0">
                <a:latin typeface="Aptos" panose="020B0004020202020204" pitchFamily="34" charset="0"/>
                <a:ea typeface="Aptos" panose="020B0004020202020204" pitchFamily="34" charset="0"/>
                <a:cs typeface="Arial" panose="020B0604020202020204" pitchFamily="34" charset="0"/>
              </a:rPr>
              <a:t>Cooke, A. (2024) ‘State of Policing: The Annual Assessment of Policing in England and Wales 2023’ </a:t>
            </a:r>
            <a:r>
              <a:rPr lang="en-GB" sz="1300" i="1" kern="100" dirty="0">
                <a:latin typeface="Aptos" panose="020B0004020202020204" pitchFamily="34" charset="0"/>
                <a:ea typeface="Aptos" panose="020B0004020202020204" pitchFamily="34" charset="0"/>
                <a:cs typeface="Arial" panose="020B0604020202020204" pitchFamily="34" charset="0"/>
              </a:rPr>
              <a:t>HMICFRS </a:t>
            </a:r>
            <a:r>
              <a:rPr lang="en-GB" sz="1300" kern="100" dirty="0">
                <a:latin typeface="Aptos" panose="020B0004020202020204" pitchFamily="34" charset="0"/>
                <a:ea typeface="Aptos" panose="020B0004020202020204" pitchFamily="34" charset="0"/>
                <a:cs typeface="Arial" panose="020B0604020202020204" pitchFamily="34" charset="0"/>
              </a:rPr>
              <a:t>Available at: </a:t>
            </a:r>
            <a:r>
              <a:rPr lang="en-GB" sz="1300" dirty="0">
                <a:latin typeface="Aptos" panose="020B0004020202020204" pitchFamily="34" charset="0"/>
                <a:hlinkClick r:id="rId4"/>
              </a:rPr>
              <a:t>https://hmicfrs.justiceinspectorates.gov.uk/publication-html/state-of-policing-the-annual-assessment-of-policing-in-england-and-wales-2023/</a:t>
            </a:r>
            <a:r>
              <a:rPr lang="en-GB" sz="1300" dirty="0">
                <a:latin typeface="Aptos" panose="020B0004020202020204" pitchFamily="34" charset="0"/>
              </a:rPr>
              <a:t> </a:t>
            </a:r>
            <a:r>
              <a:rPr lang="en-GB" sz="1300" kern="100" dirty="0">
                <a:latin typeface="Aptos" panose="020B0004020202020204" pitchFamily="34" charset="0"/>
                <a:ea typeface="Aptos" panose="020B0004020202020204" pitchFamily="34" charset="0"/>
                <a:cs typeface="Arial" panose="020B0604020202020204" pitchFamily="34" charset="0"/>
              </a:rPr>
              <a:t>(Accessed: 27</a:t>
            </a:r>
            <a:r>
              <a:rPr lang="en-GB" sz="1300" kern="100" baseline="30000" dirty="0">
                <a:latin typeface="Aptos" panose="020B0004020202020204" pitchFamily="34" charset="0"/>
                <a:ea typeface="Aptos" panose="020B0004020202020204" pitchFamily="34" charset="0"/>
                <a:cs typeface="Arial" panose="020B0604020202020204" pitchFamily="34" charset="0"/>
              </a:rPr>
              <a:t>th</a:t>
            </a:r>
            <a:r>
              <a:rPr lang="en-GB" sz="1300" kern="100" dirty="0">
                <a:latin typeface="Aptos" panose="020B0004020202020204" pitchFamily="34" charset="0"/>
                <a:ea typeface="Aptos" panose="020B0004020202020204" pitchFamily="34" charset="0"/>
                <a:cs typeface="Arial" panose="020B0604020202020204" pitchFamily="34" charset="0"/>
              </a:rPr>
              <a:t> December 2024).</a:t>
            </a:r>
          </a:p>
          <a:p>
            <a:pPr>
              <a:buFont typeface="Wingdings" panose="05000000000000000000" pitchFamily="2" charset="2"/>
              <a:buChar char="Ø"/>
            </a:pPr>
            <a:r>
              <a:rPr lang="en-GB" sz="1300" kern="100" dirty="0">
                <a:latin typeface="Aptos" panose="020B0004020202020204" pitchFamily="34" charset="0"/>
                <a:ea typeface="Aptos" panose="020B0004020202020204" pitchFamily="34" charset="0"/>
                <a:cs typeface="Arial" panose="020B0604020202020204" pitchFamily="34" charset="0"/>
              </a:rPr>
              <a:t>CriminologyWeb (2021) ‘Routine Activities Theory: Definition of the Routine Activity Approach to Crime’ [Video] Available at: </a:t>
            </a:r>
            <a:r>
              <a:rPr lang="en-GB" sz="1300" kern="100" dirty="0">
                <a:effectLst/>
                <a:latin typeface="Aptos" panose="020B0004020202020204" pitchFamily="34" charset="0"/>
                <a:ea typeface="Aptos" panose="020B0004020202020204" pitchFamily="34" charset="0"/>
                <a:cs typeface="Arial" panose="020B0604020202020204" pitchFamily="34" charset="0"/>
                <a:hlinkClick r:id="rId5"/>
              </a:rPr>
              <a:t>https://www.youtube.com/watch?v=PTdvABcsJCc</a:t>
            </a:r>
            <a:r>
              <a:rPr lang="en-GB" sz="1300" kern="100" dirty="0">
                <a:effectLst/>
                <a:latin typeface="Aptos" panose="020B0004020202020204" pitchFamily="34" charset="0"/>
                <a:ea typeface="Aptos" panose="020B0004020202020204" pitchFamily="34" charset="0"/>
                <a:cs typeface="Arial" panose="020B0604020202020204" pitchFamily="34" charset="0"/>
              </a:rPr>
              <a:t> </a:t>
            </a:r>
            <a:r>
              <a:rPr lang="en-GB" sz="1300" kern="100" dirty="0">
                <a:latin typeface="Aptos" panose="020B0004020202020204" pitchFamily="34" charset="0"/>
                <a:ea typeface="Aptos" panose="020B0004020202020204" pitchFamily="34" charset="0"/>
                <a:cs typeface="Arial" panose="020B0604020202020204" pitchFamily="34" charset="0"/>
              </a:rPr>
              <a:t>(Accessed: 24</a:t>
            </a:r>
            <a:r>
              <a:rPr lang="en-GB" sz="1300" kern="100" baseline="30000" dirty="0">
                <a:latin typeface="Aptos" panose="020B0004020202020204" pitchFamily="34" charset="0"/>
                <a:ea typeface="Aptos" panose="020B0004020202020204" pitchFamily="34" charset="0"/>
                <a:cs typeface="Arial" panose="020B0604020202020204" pitchFamily="34" charset="0"/>
              </a:rPr>
              <a:t>th</a:t>
            </a:r>
            <a:r>
              <a:rPr lang="en-GB" sz="1300" kern="100" dirty="0">
                <a:latin typeface="Aptos" panose="020B0004020202020204" pitchFamily="34" charset="0"/>
                <a:ea typeface="Aptos" panose="020B0004020202020204" pitchFamily="34" charset="0"/>
                <a:cs typeface="Arial" panose="020B0604020202020204" pitchFamily="34" charset="0"/>
              </a:rPr>
              <a:t> December 2024).</a:t>
            </a:r>
          </a:p>
          <a:p>
            <a:pPr>
              <a:buFont typeface="Wingdings" panose="05000000000000000000" pitchFamily="2" charset="2"/>
              <a:buChar char="Ø"/>
            </a:pPr>
            <a:r>
              <a:rPr lang="en-GB" sz="1300" kern="100" dirty="0">
                <a:latin typeface="Aptos" panose="020B0004020202020204" pitchFamily="34" charset="0"/>
                <a:ea typeface="Aptos" panose="020B0004020202020204" pitchFamily="34" charset="0"/>
                <a:cs typeface="Arial" panose="020B0604020202020204" pitchFamily="34" charset="0"/>
              </a:rPr>
              <a:t>Dyfed-Powys Police (2024) ‘New Community Policing Strategy will increase visibility of neighbourhood policing officers’ Available at: </a:t>
            </a:r>
            <a:r>
              <a:rPr lang="en-GB" sz="1300" dirty="0">
                <a:latin typeface="Aptos" panose="020B0004020202020204" pitchFamily="34" charset="0"/>
                <a:hlinkClick r:id="rId6"/>
              </a:rPr>
              <a:t>https://www.dyfed-powys.police.uk/news/dyfed-powys/news/2024/october-2024/new-community-policing-strategy-will-increase-visibility-of-neighbourhood-policing-officers</a:t>
            </a:r>
            <a:r>
              <a:rPr lang="en-GB" sz="1300" dirty="0">
                <a:latin typeface="Aptos" panose="020B0004020202020204" pitchFamily="34" charset="0"/>
              </a:rPr>
              <a:t> </a:t>
            </a:r>
            <a:r>
              <a:rPr lang="en-GB" sz="1300" kern="100" dirty="0">
                <a:latin typeface="Aptos" panose="020B0004020202020204" pitchFamily="34" charset="0"/>
                <a:ea typeface="Aptos" panose="020B0004020202020204" pitchFamily="34" charset="0"/>
                <a:cs typeface="Arial" panose="020B0604020202020204" pitchFamily="34" charset="0"/>
              </a:rPr>
              <a:t>(Accessed: 24</a:t>
            </a:r>
            <a:r>
              <a:rPr lang="en-GB" sz="1300" kern="100" baseline="30000" dirty="0">
                <a:latin typeface="Aptos" panose="020B0004020202020204" pitchFamily="34" charset="0"/>
                <a:ea typeface="Aptos" panose="020B0004020202020204" pitchFamily="34" charset="0"/>
                <a:cs typeface="Arial" panose="020B0604020202020204" pitchFamily="34" charset="0"/>
              </a:rPr>
              <a:t>th</a:t>
            </a:r>
            <a:r>
              <a:rPr lang="en-GB" sz="1300" kern="100" dirty="0">
                <a:latin typeface="Aptos" panose="020B0004020202020204" pitchFamily="34" charset="0"/>
                <a:ea typeface="Aptos" panose="020B0004020202020204" pitchFamily="34" charset="0"/>
                <a:cs typeface="Arial" panose="020B0604020202020204" pitchFamily="34" charset="0"/>
              </a:rPr>
              <a:t> December 2024).</a:t>
            </a:r>
          </a:p>
          <a:p>
            <a:pPr>
              <a:buFont typeface="Wingdings" panose="05000000000000000000" pitchFamily="2" charset="2"/>
              <a:buChar char="Ø"/>
            </a:pPr>
            <a:r>
              <a:rPr lang="en-GB" sz="1300" dirty="0">
                <a:latin typeface="Aptos" panose="020B0004020202020204" pitchFamily="34" charset="0"/>
              </a:rPr>
              <a:t>Graham, L. Plater, M and Brown, N. (2023) </a:t>
            </a:r>
            <a:r>
              <a:rPr lang="en-GB" sz="1300" i="1" dirty="0">
                <a:latin typeface="Aptos" panose="020B0004020202020204" pitchFamily="34" charset="0"/>
              </a:rPr>
              <a:t>National police wellbeing survey 2023. </a:t>
            </a:r>
            <a:r>
              <a:rPr lang="en-GB" sz="1300" dirty="0">
                <a:latin typeface="Aptos" panose="020B0004020202020204" pitchFamily="34" charset="0"/>
              </a:rPr>
              <a:t>Durham: Durham University Business School publication.</a:t>
            </a:r>
          </a:p>
          <a:p>
            <a:pPr>
              <a:buFont typeface="Wingdings" panose="05000000000000000000" pitchFamily="2" charset="2"/>
              <a:buChar char="Ø"/>
            </a:pPr>
            <a:r>
              <a:rPr lang="en-GB" sz="1300" dirty="0">
                <a:latin typeface="Aptos" panose="020B0004020202020204" pitchFamily="34" charset="0"/>
              </a:rPr>
              <a:t>Hampshire &amp; Isle of Wight Constabulary (2024) ‘338 Knives taken off the streets as part of Operation Sceptre in Hampshire and the Isle of Wight’ Available at: </a:t>
            </a:r>
            <a:r>
              <a:rPr lang="en-GB" sz="1300" dirty="0">
                <a:latin typeface="Aptos" panose="020B0004020202020204" pitchFamily="34" charset="0"/>
                <a:hlinkClick r:id="rId7"/>
              </a:rPr>
              <a:t>https://www.hampshire.police.uk/news/hampshire/news/news/2024/november/338-knives-taken-off-the-streets-as-part-of-operation-sceptre-in-hampshire-and-the-isle-of-wight/</a:t>
            </a:r>
            <a:r>
              <a:rPr lang="en-GB" sz="1300" dirty="0">
                <a:latin typeface="Aptos" panose="020B0004020202020204" pitchFamily="34" charset="0"/>
              </a:rPr>
              <a:t> </a:t>
            </a:r>
            <a:r>
              <a:rPr lang="en-GB" sz="1300" kern="100" dirty="0">
                <a:latin typeface="Aptos" panose="020B0004020202020204" pitchFamily="34" charset="0"/>
                <a:ea typeface="Aptos" panose="020B0004020202020204" pitchFamily="34" charset="0"/>
                <a:cs typeface="Arial" panose="020B0604020202020204" pitchFamily="34" charset="0"/>
              </a:rPr>
              <a:t>(Accessed: 25</a:t>
            </a:r>
            <a:r>
              <a:rPr lang="en-GB" sz="1300" kern="100" baseline="30000" dirty="0">
                <a:latin typeface="Aptos" panose="020B0004020202020204" pitchFamily="34" charset="0"/>
                <a:ea typeface="Aptos" panose="020B0004020202020204" pitchFamily="34" charset="0"/>
                <a:cs typeface="Arial" panose="020B0604020202020204" pitchFamily="34" charset="0"/>
              </a:rPr>
              <a:t>th</a:t>
            </a:r>
            <a:r>
              <a:rPr lang="en-GB" sz="1300" kern="100" dirty="0">
                <a:latin typeface="Aptos" panose="020B0004020202020204" pitchFamily="34" charset="0"/>
                <a:ea typeface="Aptos" panose="020B0004020202020204" pitchFamily="34" charset="0"/>
                <a:cs typeface="Arial" panose="020B0604020202020204" pitchFamily="34" charset="0"/>
              </a:rPr>
              <a:t> December 2024).</a:t>
            </a:r>
          </a:p>
          <a:p>
            <a:pPr>
              <a:buFont typeface="Wingdings" panose="05000000000000000000" pitchFamily="2" charset="2"/>
              <a:buChar char="Ø"/>
            </a:pPr>
            <a:r>
              <a:rPr lang="en-GB" sz="1300" kern="100" dirty="0">
                <a:latin typeface="Aptos" panose="020B0004020202020204" pitchFamily="34" charset="0"/>
                <a:ea typeface="Aptos" panose="020B0004020202020204" pitchFamily="34" charset="0"/>
                <a:cs typeface="Arial" panose="020B0604020202020204" pitchFamily="34" charset="0"/>
              </a:rPr>
              <a:t>Higgins, A. (2018) </a:t>
            </a:r>
            <a:r>
              <a:rPr lang="en-GB" sz="1300" i="1" kern="100" dirty="0">
                <a:latin typeface="Aptos" panose="020B0004020202020204" pitchFamily="34" charset="0"/>
                <a:ea typeface="Aptos" panose="020B0004020202020204" pitchFamily="34" charset="0"/>
                <a:cs typeface="Arial" panose="020B0604020202020204" pitchFamily="34" charset="0"/>
              </a:rPr>
              <a:t>The Future of Neighbourhood Policing. </a:t>
            </a:r>
            <a:r>
              <a:rPr lang="en-GB" sz="1300" kern="100" dirty="0">
                <a:latin typeface="Aptos" panose="020B0004020202020204" pitchFamily="34" charset="0"/>
                <a:ea typeface="Aptos" panose="020B0004020202020204" pitchFamily="34" charset="0"/>
                <a:cs typeface="Arial" panose="020B0604020202020204" pitchFamily="34" charset="0"/>
              </a:rPr>
              <a:t>London: The Police Foundation.</a:t>
            </a:r>
          </a:p>
          <a:p>
            <a:pPr>
              <a:buFont typeface="Wingdings" panose="05000000000000000000" pitchFamily="2" charset="2"/>
              <a:buChar char="Ø"/>
            </a:pPr>
            <a:endParaRPr lang="en-GB" sz="1300" kern="100" dirty="0">
              <a:latin typeface="Aptos" panose="020B0004020202020204" pitchFamily="34" charset="0"/>
              <a:ea typeface="Aptos" panose="020B0004020202020204" pitchFamily="34" charset="0"/>
              <a:cs typeface="Arial" panose="020B0604020202020204" pitchFamily="34" charset="0"/>
            </a:endParaRPr>
          </a:p>
          <a:p>
            <a:pPr marL="0" indent="0">
              <a:buNone/>
            </a:pPr>
            <a:endParaRPr lang="en-GB" sz="1300" kern="100" dirty="0">
              <a:effectLst/>
              <a:latin typeface="Aptos" panose="020B0004020202020204" pitchFamily="34" charset="0"/>
              <a:ea typeface="Aptos" panose="020B0004020202020204" pitchFamily="34" charset="0"/>
              <a:cs typeface="Arial" panose="020B0604020202020204" pitchFamily="34" charset="0"/>
            </a:endParaRPr>
          </a:p>
          <a:p>
            <a:pPr>
              <a:buFont typeface="Wingdings" panose="05000000000000000000" pitchFamily="2" charset="2"/>
              <a:buChar char="Ø"/>
            </a:pPr>
            <a:endParaRPr lang="en-GB" sz="1300" kern="100" dirty="0">
              <a:effectLst/>
              <a:latin typeface="Aptos" panose="020B0004020202020204" pitchFamily="34" charset="0"/>
              <a:ea typeface="Aptos" panose="020B0004020202020204" pitchFamily="34" charset="0"/>
              <a:cs typeface="Arial" panose="020B0604020202020204" pitchFamily="34" charset="0"/>
            </a:endParaRPr>
          </a:p>
          <a:p>
            <a:pPr>
              <a:buFont typeface="Wingdings" panose="05000000000000000000" pitchFamily="2" charset="2"/>
              <a:buChar char="Ø"/>
            </a:pPr>
            <a:endParaRPr lang="en-GB" sz="1300" dirty="0">
              <a:latin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54953696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F35DF0-945C-EB95-98FD-02FC4120D9A6}"/>
              </a:ext>
            </a:extLst>
          </p:cNvPr>
          <p:cNvSpPr>
            <a:spLocks noGrp="1"/>
          </p:cNvSpPr>
          <p:nvPr>
            <p:ph idx="1"/>
          </p:nvPr>
        </p:nvSpPr>
        <p:spPr>
          <a:xfrm>
            <a:off x="750367" y="931195"/>
            <a:ext cx="10691265" cy="5215812"/>
          </a:xfrm>
        </p:spPr>
        <p:txBody>
          <a:bodyPr>
            <a:normAutofit lnSpcReduction="10000"/>
          </a:bodyPr>
          <a:lstStyle/>
          <a:p>
            <a:pPr>
              <a:buFont typeface="Wingdings" panose="05000000000000000000" pitchFamily="2" charset="2"/>
              <a:buChar char="Ø"/>
            </a:pPr>
            <a:r>
              <a:rPr lang="en-GB" sz="1300" kern="100" dirty="0">
                <a:latin typeface="Aptos" panose="020B0004020202020204" pitchFamily="34" charset="0"/>
                <a:ea typeface="Aptos" panose="020B0004020202020204" pitchFamily="34" charset="0"/>
                <a:cs typeface="Arial" panose="020B0604020202020204" pitchFamily="34" charset="0"/>
              </a:rPr>
              <a:t>Home Office (2024) ‘More bobbies on the beat as PM puts people’s priorities first’ </a:t>
            </a:r>
            <a:r>
              <a:rPr lang="en-GB" sz="1300" i="1" kern="100" dirty="0">
                <a:latin typeface="Aptos" panose="020B0004020202020204" pitchFamily="34" charset="0"/>
                <a:ea typeface="Aptos" panose="020B0004020202020204" pitchFamily="34" charset="0"/>
                <a:cs typeface="Arial" panose="020B0604020202020204" pitchFamily="34" charset="0"/>
              </a:rPr>
              <a:t>GOV.UK </a:t>
            </a:r>
            <a:r>
              <a:rPr lang="en-GB" sz="1300" kern="100" dirty="0">
                <a:latin typeface="Aptos" panose="020B0004020202020204" pitchFamily="34" charset="0"/>
                <a:ea typeface="Aptos" panose="020B0004020202020204" pitchFamily="34" charset="0"/>
                <a:cs typeface="Arial" panose="020B0604020202020204" pitchFamily="34" charset="0"/>
              </a:rPr>
              <a:t>Available at: </a:t>
            </a:r>
            <a:r>
              <a:rPr lang="en-GB" sz="1300" kern="100" dirty="0">
                <a:latin typeface="Aptos" panose="020B0004020202020204" pitchFamily="34" charset="0"/>
                <a:ea typeface="Aptos" panose="020B0004020202020204" pitchFamily="34" charset="0"/>
                <a:cs typeface="Arial" panose="020B0604020202020204" pitchFamily="34" charset="0"/>
                <a:hlinkClick r:id="rId3"/>
              </a:rPr>
              <a:t>https://www.gov.uk/government/news/more-bobbies-on-the-beat-as-pm-puts-peoples-priorities-first</a:t>
            </a:r>
            <a:r>
              <a:rPr lang="en-GB" sz="1300" kern="100" dirty="0">
                <a:latin typeface="Aptos" panose="020B0004020202020204" pitchFamily="34" charset="0"/>
                <a:ea typeface="Aptos" panose="020B0004020202020204" pitchFamily="34" charset="0"/>
                <a:cs typeface="Arial" panose="020B0604020202020204" pitchFamily="34" charset="0"/>
              </a:rPr>
              <a:t> (Accessed: 27</a:t>
            </a:r>
            <a:r>
              <a:rPr lang="en-GB" sz="1300" kern="100" baseline="30000" dirty="0">
                <a:latin typeface="Aptos" panose="020B0004020202020204" pitchFamily="34" charset="0"/>
                <a:ea typeface="Aptos" panose="020B0004020202020204" pitchFamily="34" charset="0"/>
                <a:cs typeface="Arial" panose="020B0604020202020204" pitchFamily="34" charset="0"/>
              </a:rPr>
              <a:t>th</a:t>
            </a:r>
            <a:r>
              <a:rPr lang="en-GB" sz="1300" kern="100" dirty="0">
                <a:latin typeface="Aptos" panose="020B0004020202020204" pitchFamily="34" charset="0"/>
                <a:ea typeface="Aptos" panose="020B0004020202020204" pitchFamily="34" charset="0"/>
                <a:cs typeface="Arial" panose="020B0604020202020204" pitchFamily="34" charset="0"/>
              </a:rPr>
              <a:t> December 2024).</a:t>
            </a:r>
          </a:p>
          <a:p>
            <a:pPr>
              <a:buFont typeface="Wingdings" panose="05000000000000000000" pitchFamily="2" charset="2"/>
              <a:buChar char="Ø"/>
            </a:pPr>
            <a:r>
              <a:rPr lang="en-GB" sz="1300" kern="100" dirty="0" err="1">
                <a:effectLst/>
                <a:latin typeface="Aptos" panose="020B0004020202020204" pitchFamily="34" charset="0"/>
                <a:ea typeface="Aptos" panose="020B0004020202020204" pitchFamily="34" charset="0"/>
                <a:cs typeface="Arial" panose="020B0604020202020204" pitchFamily="34" charset="0"/>
              </a:rPr>
              <a:t>Kilgallon</a:t>
            </a:r>
            <a:r>
              <a:rPr lang="en-GB" sz="1300" kern="100" dirty="0">
                <a:effectLst/>
                <a:latin typeface="Aptos" panose="020B0004020202020204" pitchFamily="34" charset="0"/>
                <a:ea typeface="Aptos" panose="020B0004020202020204" pitchFamily="34" charset="0"/>
                <a:cs typeface="Arial" panose="020B0604020202020204" pitchFamily="34" charset="0"/>
              </a:rPr>
              <a:t>, M and Wright, M. (2022) </a:t>
            </a:r>
            <a:r>
              <a:rPr lang="en-GB" sz="1300" i="1" kern="100" dirty="0">
                <a:effectLst/>
                <a:latin typeface="Aptos" panose="020B0004020202020204" pitchFamily="34" charset="0"/>
                <a:ea typeface="Aptos" panose="020B0004020202020204" pitchFamily="34" charset="0"/>
                <a:cs typeface="Arial" panose="020B0604020202020204" pitchFamily="34" charset="0"/>
              </a:rPr>
              <a:t>Behavioural skills for effective policing</a:t>
            </a:r>
            <a:r>
              <a:rPr lang="en-GB" sz="1300" kern="100" dirty="0">
                <a:effectLst/>
                <a:latin typeface="Aptos" panose="020B0004020202020204" pitchFamily="34" charset="0"/>
                <a:ea typeface="Aptos" panose="020B0004020202020204" pitchFamily="34" charset="0"/>
                <a:cs typeface="Arial" panose="020B0604020202020204" pitchFamily="34" charset="0"/>
              </a:rPr>
              <a:t>. 1st Edition. St Albans: Critical Publishing.</a:t>
            </a:r>
          </a:p>
          <a:p>
            <a:pPr>
              <a:buFont typeface="Wingdings" panose="05000000000000000000" pitchFamily="2" charset="2"/>
              <a:buChar char="Ø"/>
            </a:pPr>
            <a:r>
              <a:rPr lang="en-GB" sz="1300" kern="100" dirty="0">
                <a:latin typeface="Aptos" panose="020B0004020202020204" pitchFamily="34" charset="0"/>
                <a:cs typeface="Arial" panose="020B0604020202020204" pitchFamily="34" charset="0"/>
              </a:rPr>
              <a:t>Michael, A. (2023) </a:t>
            </a:r>
            <a:r>
              <a:rPr lang="en-GB" sz="1300" i="1" kern="100" dirty="0">
                <a:latin typeface="Aptos" panose="020B0004020202020204" pitchFamily="34" charset="0"/>
                <a:cs typeface="Arial" panose="020B0604020202020204" pitchFamily="34" charset="0"/>
              </a:rPr>
              <a:t>South Wales Police &amp; Crime Plan 2023-27. </a:t>
            </a:r>
            <a:r>
              <a:rPr lang="en-GB" sz="1300" kern="100" dirty="0">
                <a:latin typeface="Aptos" panose="020B0004020202020204" pitchFamily="34" charset="0"/>
                <a:cs typeface="Arial" panose="020B0604020202020204" pitchFamily="34" charset="0"/>
              </a:rPr>
              <a:t>Bridgend: South Wales Police and Crime Commissioner.</a:t>
            </a:r>
          </a:p>
          <a:p>
            <a:pPr>
              <a:buFont typeface="Wingdings" panose="05000000000000000000" pitchFamily="2" charset="2"/>
              <a:buChar char="Ø"/>
            </a:pPr>
            <a:r>
              <a:rPr lang="en-GB" sz="1300" kern="100" dirty="0">
                <a:latin typeface="Aptos" panose="020B0004020202020204" pitchFamily="34" charset="0"/>
                <a:cs typeface="Arial" panose="020B0604020202020204" pitchFamily="34" charset="0"/>
              </a:rPr>
              <a:t>National Crime Agency (NCA) (2019) ‘County Lines’ Available at: </a:t>
            </a:r>
            <a:r>
              <a:rPr lang="en-GB" sz="1300" dirty="0">
                <a:latin typeface="Aptos" panose="020B0004020202020204" pitchFamily="34" charset="0"/>
                <a:hlinkClick r:id="rId4"/>
              </a:rPr>
              <a:t>https://www.nationalcrimeagency.gov.uk/what-we-do/crime-threats/drug-trafficking/county-lines</a:t>
            </a:r>
            <a:r>
              <a:rPr lang="en-GB" sz="1300" dirty="0">
                <a:latin typeface="Aptos" panose="020B0004020202020204" pitchFamily="34" charset="0"/>
              </a:rPr>
              <a:t> </a:t>
            </a:r>
            <a:r>
              <a:rPr lang="en-GB" sz="1300" kern="100" dirty="0">
                <a:latin typeface="Aptos" panose="020B0004020202020204" pitchFamily="34" charset="0"/>
                <a:ea typeface="Aptos" panose="020B0004020202020204" pitchFamily="34" charset="0"/>
                <a:cs typeface="Arial" panose="020B0604020202020204" pitchFamily="34" charset="0"/>
              </a:rPr>
              <a:t>(Accessed: 25</a:t>
            </a:r>
            <a:r>
              <a:rPr lang="en-GB" sz="1300" kern="100" baseline="30000" dirty="0">
                <a:latin typeface="Aptos" panose="020B0004020202020204" pitchFamily="34" charset="0"/>
                <a:ea typeface="Aptos" panose="020B0004020202020204" pitchFamily="34" charset="0"/>
                <a:cs typeface="Arial" panose="020B0604020202020204" pitchFamily="34" charset="0"/>
              </a:rPr>
              <a:t>th</a:t>
            </a:r>
            <a:r>
              <a:rPr lang="en-GB" sz="1300" kern="100" dirty="0">
                <a:latin typeface="Aptos" panose="020B0004020202020204" pitchFamily="34" charset="0"/>
                <a:ea typeface="Aptos" panose="020B0004020202020204" pitchFamily="34" charset="0"/>
                <a:cs typeface="Arial" panose="020B0604020202020204" pitchFamily="34" charset="0"/>
              </a:rPr>
              <a:t> December 2024).</a:t>
            </a:r>
          </a:p>
          <a:p>
            <a:pPr>
              <a:buFont typeface="Wingdings" panose="05000000000000000000" pitchFamily="2" charset="2"/>
              <a:buChar char="Ø"/>
            </a:pPr>
            <a:r>
              <a:rPr lang="en-GB" sz="1300" kern="100" dirty="0">
                <a:latin typeface="Aptos" panose="020B0004020202020204" pitchFamily="34" charset="0"/>
                <a:ea typeface="Aptos" panose="020B0004020202020204" pitchFamily="34" charset="0"/>
                <a:cs typeface="Arial" panose="020B0604020202020204" pitchFamily="34" charset="0"/>
              </a:rPr>
              <a:t>National Police Chiefs’ Council (NPCC) (2024) </a:t>
            </a:r>
            <a:r>
              <a:rPr lang="en-GB" sz="1300" i="1" kern="100" dirty="0">
                <a:latin typeface="Aptos" panose="020B0004020202020204" pitchFamily="34" charset="0"/>
                <a:ea typeface="Aptos" panose="020B0004020202020204" pitchFamily="34" charset="0"/>
                <a:cs typeface="Arial" panose="020B0604020202020204" pitchFamily="34" charset="0"/>
              </a:rPr>
              <a:t>County Lines Strategic Threat Risk Assessment. </a:t>
            </a:r>
            <a:r>
              <a:rPr lang="en-GB" sz="1300" kern="100" dirty="0">
                <a:latin typeface="Aptos" panose="020B0004020202020204" pitchFamily="34" charset="0"/>
                <a:ea typeface="Aptos" panose="020B0004020202020204" pitchFamily="34" charset="0"/>
                <a:cs typeface="Arial" panose="020B0604020202020204" pitchFamily="34" charset="0"/>
              </a:rPr>
              <a:t>London: National County Lines Coordination Centre. </a:t>
            </a:r>
          </a:p>
          <a:p>
            <a:pPr>
              <a:buFont typeface="Wingdings" panose="05000000000000000000" pitchFamily="2" charset="2"/>
              <a:buChar char="Ø"/>
            </a:pPr>
            <a:r>
              <a:rPr lang="en-GB" sz="1300" kern="100" dirty="0">
                <a:latin typeface="Aptos" panose="020B0004020202020204" pitchFamily="34" charset="0"/>
                <a:cs typeface="Arial" panose="020B0604020202020204" pitchFamily="34" charset="0"/>
              </a:rPr>
              <a:t>Office for National Statistics (ONS) (2024) ‘Crime in England and Wales: year ending June 2024’ Available at: </a:t>
            </a:r>
            <a:r>
              <a:rPr lang="en-GB" sz="1300" kern="100" dirty="0">
                <a:latin typeface="Aptos" panose="020B0004020202020204" pitchFamily="34" charset="0"/>
                <a:cs typeface="Arial" panose="020B0604020202020204" pitchFamily="34" charset="0"/>
                <a:hlinkClick r:id="rId5"/>
              </a:rPr>
              <a:t>https://www.ons.gov.uk/peoplepopulationandcommunity/crimeandjustice/bulletins/crimeinenglandandwales/yearendingjune2024#cite-this-statistical-bulletin</a:t>
            </a:r>
            <a:r>
              <a:rPr lang="en-GB" sz="1300" kern="100" dirty="0">
                <a:latin typeface="Aptos" panose="020B0004020202020204" pitchFamily="34" charset="0"/>
                <a:cs typeface="Arial" panose="020B0604020202020204" pitchFamily="34" charset="0"/>
              </a:rPr>
              <a:t> </a:t>
            </a:r>
            <a:r>
              <a:rPr lang="en-GB" sz="1300" kern="100" dirty="0">
                <a:latin typeface="Aptos" panose="020B0004020202020204" pitchFamily="34" charset="0"/>
                <a:ea typeface="Aptos" panose="020B0004020202020204" pitchFamily="34" charset="0"/>
                <a:cs typeface="Arial" panose="020B0604020202020204" pitchFamily="34" charset="0"/>
              </a:rPr>
              <a:t>(Accessed: 25</a:t>
            </a:r>
            <a:r>
              <a:rPr lang="en-GB" sz="1300" kern="100" baseline="30000" dirty="0">
                <a:latin typeface="Aptos" panose="020B0004020202020204" pitchFamily="34" charset="0"/>
                <a:ea typeface="Aptos" panose="020B0004020202020204" pitchFamily="34" charset="0"/>
                <a:cs typeface="Arial" panose="020B0604020202020204" pitchFamily="34" charset="0"/>
              </a:rPr>
              <a:t>th</a:t>
            </a:r>
            <a:r>
              <a:rPr lang="en-GB" sz="1300" kern="100" dirty="0">
                <a:latin typeface="Aptos" panose="020B0004020202020204" pitchFamily="34" charset="0"/>
                <a:ea typeface="Aptos" panose="020B0004020202020204" pitchFamily="34" charset="0"/>
                <a:cs typeface="Arial" panose="020B0604020202020204" pitchFamily="34" charset="0"/>
              </a:rPr>
              <a:t> December 2024).</a:t>
            </a:r>
          </a:p>
          <a:p>
            <a:pPr>
              <a:buFont typeface="Wingdings" panose="05000000000000000000" pitchFamily="2" charset="2"/>
              <a:buChar char="Ø"/>
            </a:pPr>
            <a:r>
              <a:rPr lang="en-GB" sz="1300" dirty="0">
                <a:latin typeface="Aptos" panose="020B0004020202020204" pitchFamily="34" charset="0"/>
              </a:rPr>
              <a:t>Powell, H. Baker, C and Selvamanickam, K. (2024) </a:t>
            </a:r>
            <a:r>
              <a:rPr lang="en-GB" sz="1300" i="1" dirty="0">
                <a:latin typeface="Aptos" panose="020B0004020202020204" pitchFamily="34" charset="0"/>
              </a:rPr>
              <a:t>Integrated Offender Management. </a:t>
            </a:r>
            <a:r>
              <a:rPr lang="en-GB" sz="1300" dirty="0">
                <a:latin typeface="Aptos" panose="020B0004020202020204" pitchFamily="34" charset="0"/>
              </a:rPr>
              <a:t>London: Ministry of Justice.</a:t>
            </a:r>
            <a:r>
              <a:rPr lang="en-GB" sz="1300" i="1" dirty="0">
                <a:latin typeface="Aptos" panose="020B0004020202020204" pitchFamily="34" charset="0"/>
              </a:rPr>
              <a:t> </a:t>
            </a:r>
          </a:p>
          <a:p>
            <a:pPr>
              <a:buFont typeface="Wingdings" panose="05000000000000000000" pitchFamily="2" charset="2"/>
              <a:buChar char="Ø"/>
            </a:pPr>
            <a:r>
              <a:rPr lang="en-GB" sz="1300" kern="100" dirty="0">
                <a:effectLst/>
                <a:latin typeface="Aptos" panose="020B0004020202020204" pitchFamily="34" charset="0"/>
                <a:ea typeface="Aptos" panose="020B0004020202020204" pitchFamily="34" charset="0"/>
                <a:cs typeface="Arial" panose="020B0604020202020204" pitchFamily="34" charset="0"/>
              </a:rPr>
              <a:t>Ruhl, C. (2024) ‘ Broken Windows Theory of Criminology’ </a:t>
            </a:r>
            <a:r>
              <a:rPr lang="en-GB" sz="1300" i="1" kern="100" dirty="0" err="1">
                <a:effectLst/>
                <a:latin typeface="Aptos" panose="020B0004020202020204" pitchFamily="34" charset="0"/>
                <a:ea typeface="Aptos" panose="020B0004020202020204" pitchFamily="34" charset="0"/>
                <a:cs typeface="Arial" panose="020B0604020202020204" pitchFamily="34" charset="0"/>
              </a:rPr>
              <a:t>SimplyPsychology</a:t>
            </a:r>
            <a:r>
              <a:rPr lang="en-GB" sz="1300" i="1" kern="100" dirty="0">
                <a:effectLst/>
                <a:latin typeface="Aptos" panose="020B0004020202020204" pitchFamily="34" charset="0"/>
                <a:ea typeface="Aptos" panose="020B0004020202020204" pitchFamily="34" charset="0"/>
                <a:cs typeface="Arial" panose="020B0604020202020204" pitchFamily="34" charset="0"/>
              </a:rPr>
              <a:t> </a:t>
            </a:r>
            <a:r>
              <a:rPr lang="en-GB" sz="1300" kern="100" dirty="0">
                <a:effectLst/>
                <a:latin typeface="Aptos" panose="020B0004020202020204" pitchFamily="34" charset="0"/>
                <a:ea typeface="Aptos" panose="020B0004020202020204" pitchFamily="34" charset="0"/>
                <a:cs typeface="Arial" panose="020B0604020202020204" pitchFamily="34" charset="0"/>
              </a:rPr>
              <a:t>Available at: </a:t>
            </a:r>
            <a:r>
              <a:rPr lang="en-GB" sz="1300" kern="100" dirty="0">
                <a:latin typeface="Aptos" panose="020B0004020202020204" pitchFamily="34" charset="0"/>
                <a:ea typeface="Aptos" panose="020B0004020202020204" pitchFamily="34" charset="0"/>
                <a:cs typeface="Arial" panose="020B0604020202020204" pitchFamily="34" charset="0"/>
                <a:hlinkClick r:id="rId6"/>
              </a:rPr>
              <a:t>https://www.simplypsychology.org/broken-windows-theory.html</a:t>
            </a:r>
            <a:r>
              <a:rPr lang="en-GB" sz="1300" kern="100" dirty="0">
                <a:latin typeface="Aptos" panose="020B0004020202020204" pitchFamily="34" charset="0"/>
                <a:ea typeface="Aptos" panose="020B0004020202020204" pitchFamily="34" charset="0"/>
                <a:cs typeface="Arial" panose="020B0604020202020204" pitchFamily="34" charset="0"/>
              </a:rPr>
              <a:t> (Accessed: 24</a:t>
            </a:r>
            <a:r>
              <a:rPr lang="en-GB" sz="1300" kern="100" baseline="30000" dirty="0">
                <a:latin typeface="Aptos" panose="020B0004020202020204" pitchFamily="34" charset="0"/>
                <a:ea typeface="Aptos" panose="020B0004020202020204" pitchFamily="34" charset="0"/>
                <a:cs typeface="Arial" panose="020B0604020202020204" pitchFamily="34" charset="0"/>
              </a:rPr>
              <a:t>th</a:t>
            </a:r>
            <a:r>
              <a:rPr lang="en-GB" sz="1300" kern="100" dirty="0">
                <a:latin typeface="Aptos" panose="020B0004020202020204" pitchFamily="34" charset="0"/>
                <a:ea typeface="Aptos" panose="020B0004020202020204" pitchFamily="34" charset="0"/>
                <a:cs typeface="Arial" panose="020B0604020202020204" pitchFamily="34" charset="0"/>
              </a:rPr>
              <a:t> December 2024).</a:t>
            </a:r>
          </a:p>
          <a:p>
            <a:pPr>
              <a:buFont typeface="Wingdings" panose="05000000000000000000" pitchFamily="2" charset="2"/>
              <a:buChar char="Ø"/>
            </a:pPr>
            <a:r>
              <a:rPr lang="en-GB" sz="1300" kern="100" dirty="0">
                <a:effectLst/>
                <a:latin typeface="Aptos" panose="020B0004020202020204" pitchFamily="34" charset="0"/>
                <a:ea typeface="Aptos" panose="020B0004020202020204" pitchFamily="34" charset="0"/>
                <a:cs typeface="Arial" panose="020B0604020202020204" pitchFamily="34" charset="0"/>
              </a:rPr>
              <a:t>Williams, B. (2023) </a:t>
            </a:r>
            <a:r>
              <a:rPr lang="en-GB" sz="1300" i="1" kern="100" dirty="0">
                <a:effectLst/>
                <a:latin typeface="Aptos" panose="020B0004020202020204" pitchFamily="34" charset="0"/>
                <a:ea typeface="Aptos" panose="020B0004020202020204" pitchFamily="34" charset="0"/>
                <a:cs typeface="Arial" panose="020B0604020202020204" pitchFamily="34" charset="0"/>
              </a:rPr>
              <a:t>Policing mental health, vulnerability and risk</a:t>
            </a:r>
            <a:r>
              <a:rPr lang="en-GB" sz="1300" kern="100" dirty="0">
                <a:effectLst/>
                <a:latin typeface="Aptos" panose="020B0004020202020204" pitchFamily="34" charset="0"/>
                <a:ea typeface="Aptos" panose="020B0004020202020204" pitchFamily="34" charset="0"/>
                <a:cs typeface="Arial" panose="020B0604020202020204" pitchFamily="34" charset="0"/>
              </a:rPr>
              <a:t>. St Albans: Critical Publishing.</a:t>
            </a:r>
          </a:p>
          <a:p>
            <a:pPr>
              <a:buFont typeface="Wingdings" panose="05000000000000000000" pitchFamily="2" charset="2"/>
              <a:buChar char="Ø"/>
            </a:pPr>
            <a:r>
              <a:rPr lang="en-GB" sz="1300" kern="100" dirty="0">
                <a:effectLst/>
                <a:latin typeface="Aptos" panose="020B0004020202020204" pitchFamily="34" charset="0"/>
                <a:ea typeface="Aptos" panose="020B0004020202020204" pitchFamily="34" charset="0"/>
                <a:cs typeface="Arial" panose="020B0604020202020204" pitchFamily="34" charset="0"/>
              </a:rPr>
              <a:t>Wood, D. (2022</a:t>
            </a:r>
            <a:r>
              <a:rPr lang="en-GB" sz="1300" i="1" kern="100" dirty="0">
                <a:effectLst/>
                <a:latin typeface="Aptos" panose="020B0004020202020204" pitchFamily="34" charset="0"/>
                <a:ea typeface="Aptos" panose="020B0004020202020204" pitchFamily="34" charset="0"/>
                <a:cs typeface="Arial" panose="020B0604020202020204" pitchFamily="34" charset="0"/>
              </a:rPr>
              <a:t>) Blackstone’s handbook for policing students</a:t>
            </a:r>
            <a:r>
              <a:rPr lang="en-GB" sz="1300" kern="100" dirty="0">
                <a:effectLst/>
                <a:latin typeface="Aptos" panose="020B0004020202020204" pitchFamily="34" charset="0"/>
                <a:ea typeface="Aptos" panose="020B0004020202020204" pitchFamily="34" charset="0"/>
                <a:cs typeface="Arial" panose="020B0604020202020204" pitchFamily="34" charset="0"/>
              </a:rPr>
              <a:t>. Seventeenth edition. </a:t>
            </a:r>
            <a:r>
              <a:rPr lang="en-GB" sz="1300" kern="100">
                <a:effectLst/>
                <a:latin typeface="Aptos" panose="020B0004020202020204" pitchFamily="34" charset="0"/>
                <a:ea typeface="Aptos" panose="020B0004020202020204" pitchFamily="34" charset="0"/>
                <a:cs typeface="Arial" panose="020B0604020202020204" pitchFamily="34" charset="0"/>
              </a:rPr>
              <a:t>Oxford: </a:t>
            </a:r>
            <a:r>
              <a:rPr lang="en-GB" sz="1300" kern="100" dirty="0">
                <a:effectLst/>
                <a:latin typeface="Aptos" panose="020B0004020202020204" pitchFamily="34" charset="0"/>
                <a:ea typeface="Aptos" panose="020B0004020202020204" pitchFamily="34" charset="0"/>
                <a:cs typeface="Arial" panose="020B0604020202020204" pitchFamily="34" charset="0"/>
              </a:rPr>
              <a:t>Oxford University Press.</a:t>
            </a:r>
          </a:p>
          <a:p>
            <a:pPr>
              <a:buFont typeface="Wingdings" panose="05000000000000000000" pitchFamily="2" charset="2"/>
              <a:buChar char="Ø"/>
            </a:pPr>
            <a:r>
              <a:rPr lang="en-GB" sz="1300" kern="100" dirty="0">
                <a:effectLst/>
                <a:latin typeface="Aptos" panose="020B0004020202020204" pitchFamily="34" charset="0"/>
                <a:ea typeface="Aptos" panose="020B0004020202020204" pitchFamily="34" charset="0"/>
                <a:cs typeface="Arial" panose="020B0604020202020204" pitchFamily="34" charset="0"/>
              </a:rPr>
              <a:t>Youth Endowment Fund (2021) ‘Hotspots Policing’ Available at: </a:t>
            </a:r>
            <a:r>
              <a:rPr lang="en-GB" sz="1300" kern="100" dirty="0">
                <a:latin typeface="Aptos" panose="020B0004020202020204" pitchFamily="34" charset="0"/>
                <a:ea typeface="Aptos" panose="020B0004020202020204" pitchFamily="34" charset="0"/>
                <a:cs typeface="Arial" panose="020B0604020202020204" pitchFamily="34" charset="0"/>
                <a:hlinkClick r:id="rId7"/>
              </a:rPr>
              <a:t>https://youthendowmentfund.org.uk/toolkit/hot-spots-policing/</a:t>
            </a:r>
            <a:r>
              <a:rPr lang="en-GB" sz="1300" kern="100" dirty="0">
                <a:latin typeface="Aptos" panose="020B0004020202020204" pitchFamily="34" charset="0"/>
                <a:ea typeface="Aptos" panose="020B0004020202020204" pitchFamily="34" charset="0"/>
                <a:cs typeface="Arial" panose="020B0604020202020204" pitchFamily="34" charset="0"/>
              </a:rPr>
              <a:t> (Accessed: 25</a:t>
            </a:r>
            <a:r>
              <a:rPr lang="en-GB" sz="1300" kern="100" baseline="30000" dirty="0">
                <a:latin typeface="Aptos" panose="020B0004020202020204" pitchFamily="34" charset="0"/>
                <a:ea typeface="Aptos" panose="020B0004020202020204" pitchFamily="34" charset="0"/>
                <a:cs typeface="Arial" panose="020B0604020202020204" pitchFamily="34" charset="0"/>
              </a:rPr>
              <a:t>th</a:t>
            </a:r>
            <a:r>
              <a:rPr lang="en-GB" sz="1300" kern="100" dirty="0">
                <a:latin typeface="Aptos" panose="020B0004020202020204" pitchFamily="34" charset="0"/>
                <a:ea typeface="Aptos" panose="020B0004020202020204" pitchFamily="34" charset="0"/>
                <a:cs typeface="Arial" panose="020B0604020202020204" pitchFamily="34" charset="0"/>
              </a:rPr>
              <a:t> December 2024).</a:t>
            </a:r>
          </a:p>
          <a:p>
            <a:pPr marL="0" indent="0">
              <a:buNone/>
            </a:pPr>
            <a:endParaRPr lang="en-GB" sz="1300" kern="100" dirty="0">
              <a:effectLst/>
              <a:latin typeface="Aptos" panose="020B0004020202020204" pitchFamily="34" charset="0"/>
              <a:ea typeface="Aptos" panose="020B0004020202020204" pitchFamily="34" charset="0"/>
              <a:cs typeface="Arial" panose="020B0604020202020204" pitchFamily="34" charset="0"/>
            </a:endParaRPr>
          </a:p>
          <a:p>
            <a:pPr>
              <a:buFont typeface="Wingdings" panose="05000000000000000000" pitchFamily="2" charset="2"/>
              <a:buChar char="Ø"/>
            </a:pPr>
            <a:endParaRPr lang="en-GB" sz="1300" kern="100" dirty="0">
              <a:effectLst/>
              <a:latin typeface="Aptos" panose="020B0004020202020204" pitchFamily="34" charset="0"/>
              <a:ea typeface="Aptos" panose="020B0004020202020204" pitchFamily="34" charset="0"/>
              <a:cs typeface="Arial" panose="020B0604020202020204" pitchFamily="34" charset="0"/>
            </a:endParaRPr>
          </a:p>
          <a:p>
            <a:pPr>
              <a:buFont typeface="Wingdings" panose="05000000000000000000" pitchFamily="2" charset="2"/>
              <a:buChar char="Ø"/>
            </a:pPr>
            <a:endParaRPr lang="en-GB" sz="1300" kern="100" dirty="0">
              <a:latin typeface="Aptos" panose="020B0004020202020204" pitchFamily="34" charset="0"/>
              <a:ea typeface="Aptos" panose="020B0004020202020204" pitchFamily="34" charset="0"/>
              <a:cs typeface="Arial" panose="020B0604020202020204" pitchFamily="34" charset="0"/>
            </a:endParaRPr>
          </a:p>
          <a:p>
            <a:pPr>
              <a:buFont typeface="Wingdings" panose="05000000000000000000" pitchFamily="2" charset="2"/>
              <a:buChar char="Ø"/>
            </a:pPr>
            <a:endParaRPr lang="en-GB" sz="1300" i="1" dirty="0">
              <a:latin typeface="Aptos" panose="020B0004020202020204" pitchFamily="34" charset="0"/>
            </a:endParaRPr>
          </a:p>
          <a:p>
            <a:pPr>
              <a:buFont typeface="Wingdings" panose="05000000000000000000" pitchFamily="2" charset="2"/>
              <a:buChar char="Ø"/>
            </a:pPr>
            <a:endParaRPr lang="en-GB" sz="1300" dirty="0">
              <a:latin typeface="Aptos" panose="020B0004020202020204" pitchFamily="34" charset="0"/>
            </a:endParaRPr>
          </a:p>
          <a:p>
            <a:pPr>
              <a:buFont typeface="Wingdings" panose="05000000000000000000" pitchFamily="2" charset="2"/>
              <a:buChar char="Ø"/>
            </a:pPr>
            <a:endParaRPr lang="en-GB" sz="1300" dirty="0">
              <a:latin typeface="Aptos" panose="020B0004020202020204" pitchFamily="34" charset="0"/>
            </a:endParaRPr>
          </a:p>
          <a:p>
            <a:pPr>
              <a:buFont typeface="Wingdings" panose="05000000000000000000" pitchFamily="2" charset="2"/>
              <a:buChar char="Ø"/>
            </a:pPr>
            <a:endParaRPr lang="en-GB" sz="1300" dirty="0">
              <a:latin typeface="Aptos" panose="020B0004020202020204" pitchFamily="34" charset="0"/>
            </a:endParaRPr>
          </a:p>
        </p:txBody>
      </p:sp>
    </p:spTree>
    <p:extLst>
      <p:ext uri="{BB962C8B-B14F-4D97-AF65-F5344CB8AC3E}">
        <p14:creationId xmlns:p14="http://schemas.microsoft.com/office/powerpoint/2010/main" val="3904473928"/>
      </p:ext>
    </p:extLst>
  </p:cSld>
  <p:clrMapOvr>
    <a:masterClrMapping/>
  </p:clrMapOvr>
  <p:transition spd="slow">
    <p:cover/>
  </p:transition>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2381</Words>
  <Application>Microsoft Office PowerPoint</Application>
  <PresentationFormat>Widescreen</PresentationFormat>
  <Paragraphs>122</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Calisto MT</vt:lpstr>
      <vt:lpstr>Lato-Regular</vt:lpstr>
      <vt:lpstr>Univers Condensed</vt:lpstr>
      <vt:lpstr>Wingdings</vt:lpstr>
      <vt:lpstr>ChronicleVTI</vt:lpstr>
      <vt:lpstr>Identify the importance of effective policing strategies in reducing crime. Make links to local police forces.  (BMPL5015)</vt:lpstr>
      <vt:lpstr>Contents Page</vt:lpstr>
      <vt:lpstr>Introduction</vt:lpstr>
      <vt:lpstr>Theoretical framework</vt:lpstr>
      <vt:lpstr>Community policing</vt:lpstr>
      <vt:lpstr>Hotspot policing</vt:lpstr>
      <vt:lpstr>Intelligence-led policing</vt:lpstr>
      <vt:lpstr>Multi-agency approaches</vt:lpstr>
      <vt:lpstr>challenges </vt:lpstr>
      <vt:lpstr>summary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Seren Thomas</dc:creator>
  <cp:lastModifiedBy>Seren Thomas</cp:lastModifiedBy>
  <cp:revision>5</cp:revision>
  <dcterms:created xsi:type="dcterms:W3CDTF">2024-12-01T20:56:53Z</dcterms:created>
  <dcterms:modified xsi:type="dcterms:W3CDTF">2024-12-27T15:37:59Z</dcterms:modified>
</cp:coreProperties>
</file>