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9"/>
  </p:notesMasterIdLst>
  <p:sldIdLst>
    <p:sldId id="256" r:id="rId2"/>
    <p:sldId id="264" r:id="rId3"/>
    <p:sldId id="259" r:id="rId4"/>
    <p:sldId id="261" r:id="rId5"/>
    <p:sldId id="276" r:id="rId6"/>
    <p:sldId id="263" r:id="rId7"/>
    <p:sldId id="274" r:id="rId8"/>
    <p:sldId id="265" r:id="rId9"/>
    <p:sldId id="277" r:id="rId10"/>
    <p:sldId id="273" r:id="rId11"/>
    <p:sldId id="278" r:id="rId12"/>
    <p:sldId id="281" r:id="rId13"/>
    <p:sldId id="262" r:id="rId14"/>
    <p:sldId id="268" r:id="rId15"/>
    <p:sldId id="270" r:id="rId16"/>
    <p:sldId id="271" r:id="rId17"/>
    <p:sldId id="28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AA6AAC6-95AD-44C7-B4F2-E90BA14C1264}">
          <p14:sldIdLst>
            <p14:sldId id="256"/>
            <p14:sldId id="264"/>
            <p14:sldId id="259"/>
            <p14:sldId id="261"/>
            <p14:sldId id="276"/>
            <p14:sldId id="263"/>
            <p14:sldId id="274"/>
            <p14:sldId id="265"/>
            <p14:sldId id="277"/>
          </p14:sldIdLst>
        </p14:section>
        <p14:section name="Untitled Section" id="{5BCD13AF-300A-4F5B-BD3D-8A39BA634C92}">
          <p14:sldIdLst>
            <p14:sldId id="273"/>
            <p14:sldId id="278"/>
            <p14:sldId id="281"/>
            <p14:sldId id="262"/>
            <p14:sldId id="268"/>
            <p14:sldId id="270"/>
            <p14:sldId id="271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6F38D9-31C9-44E1-B9BC-3418D424BCF0}" v="1" dt="2025-07-28T20:38:20.730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552" autoAdjust="0"/>
  </p:normalViewPr>
  <p:slideViewPr>
    <p:cSldViewPr snapToGrid="0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Rees" userId="e20ecef9-48e7-494f-9e38-3b5e1120aea0" providerId="ADAL" clId="{BF6F38D9-31C9-44E1-B9BC-3418D424BCF0}"/>
    <pc:docChg chg="modSld">
      <pc:chgData name="Helen Rees" userId="e20ecef9-48e7-494f-9e38-3b5e1120aea0" providerId="ADAL" clId="{BF6F38D9-31C9-44E1-B9BC-3418D424BCF0}" dt="2025-07-28T20:38:30.795" v="37" actId="14100"/>
      <pc:docMkLst>
        <pc:docMk/>
      </pc:docMkLst>
      <pc:sldChg chg="modNotesTx">
        <pc:chgData name="Helen Rees" userId="e20ecef9-48e7-494f-9e38-3b5e1120aea0" providerId="ADAL" clId="{BF6F38D9-31C9-44E1-B9BC-3418D424BCF0}" dt="2025-07-28T20:31:33.574" v="0" actId="20577"/>
        <pc:sldMkLst>
          <pc:docMk/>
          <pc:sldMk cId="2340765693" sldId="256"/>
        </pc:sldMkLst>
      </pc:sldChg>
      <pc:sldChg chg="modNotesTx">
        <pc:chgData name="Helen Rees" userId="e20ecef9-48e7-494f-9e38-3b5e1120aea0" providerId="ADAL" clId="{BF6F38D9-31C9-44E1-B9BC-3418D424BCF0}" dt="2025-07-28T20:32:00.134" v="10" actId="20577"/>
        <pc:sldMkLst>
          <pc:docMk/>
          <pc:sldMk cId="3399769095" sldId="259"/>
        </pc:sldMkLst>
      </pc:sldChg>
      <pc:sldChg chg="modNotesTx">
        <pc:chgData name="Helen Rees" userId="e20ecef9-48e7-494f-9e38-3b5e1120aea0" providerId="ADAL" clId="{BF6F38D9-31C9-44E1-B9BC-3418D424BCF0}" dt="2025-07-28T20:32:14.968" v="21" actId="20577"/>
        <pc:sldMkLst>
          <pc:docMk/>
          <pc:sldMk cId="401624313" sldId="261"/>
        </pc:sldMkLst>
      </pc:sldChg>
      <pc:sldChg chg="modNotesTx">
        <pc:chgData name="Helen Rees" userId="e20ecef9-48e7-494f-9e38-3b5e1120aea0" providerId="ADAL" clId="{BF6F38D9-31C9-44E1-B9BC-3418D424BCF0}" dt="2025-07-28T20:33:17.134" v="33" actId="6549"/>
        <pc:sldMkLst>
          <pc:docMk/>
          <pc:sldMk cId="4027269369" sldId="262"/>
        </pc:sldMkLst>
      </pc:sldChg>
      <pc:sldChg chg="modNotesTx">
        <pc:chgData name="Helen Rees" userId="e20ecef9-48e7-494f-9e38-3b5e1120aea0" providerId="ADAL" clId="{BF6F38D9-31C9-44E1-B9BC-3418D424BCF0}" dt="2025-07-28T20:32:21.608" v="22" actId="6549"/>
        <pc:sldMkLst>
          <pc:docMk/>
          <pc:sldMk cId="1750635091" sldId="263"/>
        </pc:sldMkLst>
      </pc:sldChg>
      <pc:sldChg chg="modNotesTx">
        <pc:chgData name="Helen Rees" userId="e20ecef9-48e7-494f-9e38-3b5e1120aea0" providerId="ADAL" clId="{BF6F38D9-31C9-44E1-B9BC-3418D424BCF0}" dt="2025-07-28T20:32:07.651" v="15" actId="20577"/>
        <pc:sldMkLst>
          <pc:docMk/>
          <pc:sldMk cId="3196823995" sldId="264"/>
        </pc:sldMkLst>
      </pc:sldChg>
      <pc:sldChg chg="modNotesTx">
        <pc:chgData name="Helen Rees" userId="e20ecef9-48e7-494f-9e38-3b5e1120aea0" providerId="ADAL" clId="{BF6F38D9-31C9-44E1-B9BC-3418D424BCF0}" dt="2025-07-28T20:32:42.585" v="25" actId="20577"/>
        <pc:sldMkLst>
          <pc:docMk/>
          <pc:sldMk cId="4065433736" sldId="265"/>
        </pc:sldMkLst>
      </pc:sldChg>
      <pc:sldChg chg="modSp mod">
        <pc:chgData name="Helen Rees" userId="e20ecef9-48e7-494f-9e38-3b5e1120aea0" providerId="ADAL" clId="{BF6F38D9-31C9-44E1-B9BC-3418D424BCF0}" dt="2025-07-28T20:38:30.795" v="37" actId="14100"/>
        <pc:sldMkLst>
          <pc:docMk/>
          <pc:sldMk cId="1228611291" sldId="271"/>
        </pc:sldMkLst>
        <pc:spChg chg="mod">
          <ac:chgData name="Helen Rees" userId="e20ecef9-48e7-494f-9e38-3b5e1120aea0" providerId="ADAL" clId="{BF6F38D9-31C9-44E1-B9BC-3418D424BCF0}" dt="2025-07-28T20:38:30.795" v="37" actId="14100"/>
          <ac:spMkLst>
            <pc:docMk/>
            <pc:sldMk cId="1228611291" sldId="271"/>
            <ac:spMk id="6" creationId="{82808508-C63B-0E85-D82C-F7D5DEC41BAC}"/>
          </ac:spMkLst>
        </pc:spChg>
      </pc:sldChg>
      <pc:sldChg chg="modNotesTx">
        <pc:chgData name="Helen Rees" userId="e20ecef9-48e7-494f-9e38-3b5e1120aea0" providerId="ADAL" clId="{BF6F38D9-31C9-44E1-B9BC-3418D424BCF0}" dt="2025-07-28T20:32:29.507" v="23" actId="6549"/>
        <pc:sldMkLst>
          <pc:docMk/>
          <pc:sldMk cId="666824210" sldId="274"/>
        </pc:sldMkLst>
      </pc:sldChg>
      <pc:sldChg chg="modNotesTx">
        <pc:chgData name="Helen Rees" userId="e20ecef9-48e7-494f-9e38-3b5e1120aea0" providerId="ADAL" clId="{BF6F38D9-31C9-44E1-B9BC-3418D424BCF0}" dt="2025-07-28T20:32:59.955" v="31" actId="20577"/>
        <pc:sldMkLst>
          <pc:docMk/>
          <pc:sldMk cId="4068194417" sldId="278"/>
        </pc:sldMkLst>
      </pc:sldChg>
      <pc:sldChg chg="modNotesTx">
        <pc:chgData name="Helen Rees" userId="e20ecef9-48e7-494f-9e38-3b5e1120aea0" providerId="ADAL" clId="{BF6F38D9-31C9-44E1-B9BC-3418D424BCF0}" dt="2025-07-28T20:33:05.671" v="32" actId="6549"/>
        <pc:sldMkLst>
          <pc:docMk/>
          <pc:sldMk cId="906712572" sldId="28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836A46-9342-4191-9F74-1D2584460C86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844162-072B-421B-96A3-A52F516AFAC7}">
      <dgm:prSet phldrT="[Text]"/>
      <dgm:spPr/>
      <dgm:t>
        <a:bodyPr/>
        <a:lstStyle/>
        <a:p>
          <a:r>
            <a:rPr lang="en-GB"/>
            <a:t>Strong brand and customer loyalty Use of Clubcard to identify changes in customer trends</a:t>
          </a:r>
        </a:p>
      </dgm:t>
    </dgm:pt>
    <dgm:pt modelId="{3C26E161-2C02-40EF-AC09-B001A88AB7A9}" type="parTrans" cxnId="{A450B5CA-1CDC-4AF5-AC9B-04EFD945142F}">
      <dgm:prSet/>
      <dgm:spPr/>
      <dgm:t>
        <a:bodyPr/>
        <a:lstStyle/>
        <a:p>
          <a:endParaRPr lang="en-GB"/>
        </a:p>
      </dgm:t>
    </dgm:pt>
    <dgm:pt modelId="{9724DC40-44AA-4890-8A7D-AED5BB6BD3B2}" type="sibTrans" cxnId="{A450B5CA-1CDC-4AF5-AC9B-04EFD945142F}">
      <dgm:prSet/>
      <dgm:spPr/>
      <dgm:t>
        <a:bodyPr/>
        <a:lstStyle/>
        <a:p>
          <a:endParaRPr lang="en-GB"/>
        </a:p>
      </dgm:t>
    </dgm:pt>
    <dgm:pt modelId="{2D40E487-46EC-407B-8F1B-30A5CDCDCE54}">
      <dgm:prSet phldrT="[Text]"/>
      <dgm:spPr/>
      <dgm:t>
        <a:bodyPr/>
        <a:lstStyle/>
        <a:p>
          <a:r>
            <a:rPr lang="en-GB"/>
            <a:t>Strength		</a:t>
          </a:r>
        </a:p>
      </dgm:t>
    </dgm:pt>
    <dgm:pt modelId="{7924F984-DCD7-45CF-BC90-FF76DFB40518}" type="parTrans" cxnId="{3AE16E62-B4B8-4A15-ACDD-4C2CAF77B6AB}">
      <dgm:prSet/>
      <dgm:spPr/>
      <dgm:t>
        <a:bodyPr/>
        <a:lstStyle/>
        <a:p>
          <a:endParaRPr lang="en-GB"/>
        </a:p>
      </dgm:t>
    </dgm:pt>
    <dgm:pt modelId="{ECB2F66E-0CC0-4985-9BE8-1D146C5E3C11}" type="sibTrans" cxnId="{3AE16E62-B4B8-4A15-ACDD-4C2CAF77B6AB}">
      <dgm:prSet/>
      <dgm:spPr/>
      <dgm:t>
        <a:bodyPr/>
        <a:lstStyle/>
        <a:p>
          <a:endParaRPr lang="en-GB"/>
        </a:p>
      </dgm:t>
    </dgm:pt>
    <dgm:pt modelId="{B7DBF813-346A-41FD-BF27-39A54DA0CF07}">
      <dgm:prSet phldrT="[Text]"/>
      <dgm:spPr/>
      <dgm:t>
        <a:bodyPr/>
        <a:lstStyle/>
        <a:p>
          <a:r>
            <a:rPr lang="en-GB"/>
            <a:t>Over reliance on UK Market  </a:t>
          </a:r>
        </a:p>
      </dgm:t>
    </dgm:pt>
    <dgm:pt modelId="{47DD061B-48CB-4DCE-81CD-20C747848BFB}" type="parTrans" cxnId="{CD328C0F-6B5D-48CB-BF15-80746E481C04}">
      <dgm:prSet/>
      <dgm:spPr/>
      <dgm:t>
        <a:bodyPr/>
        <a:lstStyle/>
        <a:p>
          <a:endParaRPr lang="en-GB"/>
        </a:p>
      </dgm:t>
    </dgm:pt>
    <dgm:pt modelId="{E3751904-D64D-49E1-9B4E-AA462C17756D}" type="sibTrans" cxnId="{CD328C0F-6B5D-48CB-BF15-80746E481C04}">
      <dgm:prSet/>
      <dgm:spPr/>
      <dgm:t>
        <a:bodyPr/>
        <a:lstStyle/>
        <a:p>
          <a:endParaRPr lang="en-GB"/>
        </a:p>
      </dgm:t>
    </dgm:pt>
    <dgm:pt modelId="{BF46B5E8-D09B-4EF4-83EC-AB5C8524658E}">
      <dgm:prSet phldrT="[Text]"/>
      <dgm:spPr/>
      <dgm:t>
        <a:bodyPr/>
        <a:lstStyle/>
        <a:p>
          <a:r>
            <a:rPr lang="en-GB"/>
            <a:t>Weakness</a:t>
          </a:r>
        </a:p>
      </dgm:t>
    </dgm:pt>
    <dgm:pt modelId="{2B3D31D5-7F2A-4CD5-91D1-3ED2B2C43CD0}" type="parTrans" cxnId="{3BF5D49F-5B9B-4103-91B1-6FDDF529E685}">
      <dgm:prSet/>
      <dgm:spPr/>
      <dgm:t>
        <a:bodyPr/>
        <a:lstStyle/>
        <a:p>
          <a:endParaRPr lang="en-GB"/>
        </a:p>
      </dgm:t>
    </dgm:pt>
    <dgm:pt modelId="{A790E741-6851-42AC-9422-375BC0C58008}" type="sibTrans" cxnId="{3BF5D49F-5B9B-4103-91B1-6FDDF529E685}">
      <dgm:prSet/>
      <dgm:spPr/>
      <dgm:t>
        <a:bodyPr/>
        <a:lstStyle/>
        <a:p>
          <a:endParaRPr lang="en-GB"/>
        </a:p>
      </dgm:t>
    </dgm:pt>
    <dgm:pt modelId="{5697CF52-4334-4505-A73E-9C1E11492BDF}">
      <dgm:prSet phldrT="[Text]" custT="1"/>
      <dgm:spPr/>
      <dgm:t>
        <a:bodyPr/>
        <a:lstStyle/>
        <a:p>
          <a:r>
            <a:rPr lang="en-GB" sz="1600"/>
            <a:t>Competition from other companies.</a:t>
          </a:r>
        </a:p>
        <a:p>
          <a:r>
            <a:rPr lang="en-GB" sz="1600"/>
            <a:t>Global factors </a:t>
          </a:r>
        </a:p>
      </dgm:t>
    </dgm:pt>
    <dgm:pt modelId="{E4C80210-BA50-45E1-B3F9-305FCAE648DD}" type="parTrans" cxnId="{D2E9D959-2976-4421-B23C-1F9B6D37AE92}">
      <dgm:prSet/>
      <dgm:spPr/>
      <dgm:t>
        <a:bodyPr/>
        <a:lstStyle/>
        <a:p>
          <a:endParaRPr lang="en-GB"/>
        </a:p>
      </dgm:t>
    </dgm:pt>
    <dgm:pt modelId="{2BFCD622-EE9F-4134-B9ED-067186822E3F}" type="sibTrans" cxnId="{D2E9D959-2976-4421-B23C-1F9B6D37AE92}">
      <dgm:prSet/>
      <dgm:spPr/>
      <dgm:t>
        <a:bodyPr/>
        <a:lstStyle/>
        <a:p>
          <a:endParaRPr lang="en-GB"/>
        </a:p>
      </dgm:t>
    </dgm:pt>
    <dgm:pt modelId="{A18F905F-B5BB-4816-B79E-90695108C215}">
      <dgm:prSet phldrT="[Text]"/>
      <dgm:spPr/>
      <dgm:t>
        <a:bodyPr/>
        <a:lstStyle/>
        <a:p>
          <a:r>
            <a:rPr lang="en-GB"/>
            <a:t>Threats</a:t>
          </a:r>
        </a:p>
      </dgm:t>
    </dgm:pt>
    <dgm:pt modelId="{0395F5D9-7135-426E-BC4E-F32B66314377}" type="parTrans" cxnId="{E2B49805-453B-4030-964A-4F8963D7E480}">
      <dgm:prSet/>
      <dgm:spPr/>
      <dgm:t>
        <a:bodyPr/>
        <a:lstStyle/>
        <a:p>
          <a:endParaRPr lang="en-GB"/>
        </a:p>
      </dgm:t>
    </dgm:pt>
    <dgm:pt modelId="{B99DCE45-6503-4F09-BB59-08A1F48F39CA}" type="sibTrans" cxnId="{E2B49805-453B-4030-964A-4F8963D7E480}">
      <dgm:prSet/>
      <dgm:spPr/>
      <dgm:t>
        <a:bodyPr/>
        <a:lstStyle/>
        <a:p>
          <a:endParaRPr lang="en-GB"/>
        </a:p>
      </dgm:t>
    </dgm:pt>
    <dgm:pt modelId="{7628DB55-E5BA-4A54-8B40-2E3F0B204FE8}">
      <dgm:prSet phldrT="[Text]"/>
      <dgm:spPr/>
      <dgm:t>
        <a:bodyPr/>
        <a:lstStyle/>
        <a:p>
          <a:r>
            <a:rPr lang="en-GB"/>
            <a:t>Sustainability</a:t>
          </a:r>
        </a:p>
        <a:p>
          <a:r>
            <a:rPr lang="en-GB"/>
            <a:t>Ecological</a:t>
          </a:r>
        </a:p>
        <a:p>
          <a:r>
            <a:rPr lang="en-GB"/>
            <a:t>Improved Online Shopping Experience </a:t>
          </a:r>
        </a:p>
      </dgm:t>
    </dgm:pt>
    <dgm:pt modelId="{43885D11-6A80-4253-A04E-80BE3CB5827D}" type="parTrans" cxnId="{2DD5833B-23E3-4C17-93D1-8B0F41F8323A}">
      <dgm:prSet/>
      <dgm:spPr/>
      <dgm:t>
        <a:bodyPr/>
        <a:lstStyle/>
        <a:p>
          <a:endParaRPr lang="en-GB"/>
        </a:p>
      </dgm:t>
    </dgm:pt>
    <dgm:pt modelId="{6251EA74-7CFC-49D8-BCB8-1987717014F8}" type="sibTrans" cxnId="{2DD5833B-23E3-4C17-93D1-8B0F41F8323A}">
      <dgm:prSet/>
      <dgm:spPr/>
      <dgm:t>
        <a:bodyPr/>
        <a:lstStyle/>
        <a:p>
          <a:endParaRPr lang="en-GB"/>
        </a:p>
      </dgm:t>
    </dgm:pt>
    <dgm:pt modelId="{C96EF4F2-6245-4C16-B5DA-830FEE069317}">
      <dgm:prSet phldrT="[Text]"/>
      <dgm:spPr/>
      <dgm:t>
        <a:bodyPr/>
        <a:lstStyle/>
        <a:p>
          <a:r>
            <a:rPr lang="en-GB"/>
            <a:t>Opportunity</a:t>
          </a:r>
        </a:p>
      </dgm:t>
    </dgm:pt>
    <dgm:pt modelId="{C0DCEC66-D8BC-4787-96DA-F908E3176B4E}" type="parTrans" cxnId="{FD1E1519-8554-4E24-B908-8017C971799C}">
      <dgm:prSet/>
      <dgm:spPr/>
      <dgm:t>
        <a:bodyPr/>
        <a:lstStyle/>
        <a:p>
          <a:endParaRPr lang="en-GB"/>
        </a:p>
      </dgm:t>
    </dgm:pt>
    <dgm:pt modelId="{2E2521C9-83AA-4508-827D-136AF39F6AB1}" type="sibTrans" cxnId="{FD1E1519-8554-4E24-B908-8017C971799C}">
      <dgm:prSet/>
      <dgm:spPr/>
      <dgm:t>
        <a:bodyPr/>
        <a:lstStyle/>
        <a:p>
          <a:endParaRPr lang="en-GB"/>
        </a:p>
      </dgm:t>
    </dgm:pt>
    <dgm:pt modelId="{5436D0C0-5627-4283-A7CA-DEC9F6A06CDE}">
      <dgm:prSet phldrT="[Text]"/>
      <dgm:spPr/>
      <dgm:t>
        <a:bodyPr/>
        <a:lstStyle/>
        <a:p>
          <a:endParaRPr lang="en-GB"/>
        </a:p>
      </dgm:t>
    </dgm:pt>
    <dgm:pt modelId="{B6081BAB-87FC-4D5B-85BD-77F4822EB469}" type="parTrans" cxnId="{038264B3-26FC-4F5B-98CD-021D5C8E4EE0}">
      <dgm:prSet/>
      <dgm:spPr/>
      <dgm:t>
        <a:bodyPr/>
        <a:lstStyle/>
        <a:p>
          <a:endParaRPr lang="en-GB"/>
        </a:p>
      </dgm:t>
    </dgm:pt>
    <dgm:pt modelId="{09D9CCF8-1939-4142-BFF7-C4FF9751BAB2}" type="sibTrans" cxnId="{038264B3-26FC-4F5B-98CD-021D5C8E4EE0}">
      <dgm:prSet/>
      <dgm:spPr/>
      <dgm:t>
        <a:bodyPr/>
        <a:lstStyle/>
        <a:p>
          <a:endParaRPr lang="en-GB"/>
        </a:p>
      </dgm:t>
    </dgm:pt>
    <dgm:pt modelId="{B958F0A7-F73B-4AF2-B9F9-D9E3F07217BF}">
      <dgm:prSet phldrT="[Text]"/>
      <dgm:spPr/>
      <dgm:t>
        <a:bodyPr/>
        <a:lstStyle/>
        <a:p>
          <a:endParaRPr lang="en-GB"/>
        </a:p>
      </dgm:t>
    </dgm:pt>
    <dgm:pt modelId="{835B06D5-748E-4540-B982-16E041D432C6}" type="parTrans" cxnId="{FB2E7C75-94EC-45B7-8CA7-D8EF26756FCF}">
      <dgm:prSet/>
      <dgm:spPr/>
      <dgm:t>
        <a:bodyPr/>
        <a:lstStyle/>
        <a:p>
          <a:endParaRPr lang="en-GB"/>
        </a:p>
      </dgm:t>
    </dgm:pt>
    <dgm:pt modelId="{EF0B6DB2-A33A-4AD6-9CE9-5BFC0ED90406}" type="sibTrans" cxnId="{FB2E7C75-94EC-45B7-8CA7-D8EF26756FCF}">
      <dgm:prSet/>
      <dgm:spPr/>
      <dgm:t>
        <a:bodyPr/>
        <a:lstStyle/>
        <a:p>
          <a:endParaRPr lang="en-GB"/>
        </a:p>
      </dgm:t>
    </dgm:pt>
    <dgm:pt modelId="{F7D070F8-8142-4A44-95BD-F518211A2A15}">
      <dgm:prSet phldrT="[Text]"/>
      <dgm:spPr/>
      <dgm:t>
        <a:bodyPr/>
        <a:lstStyle/>
        <a:p>
          <a:endParaRPr lang="en-GB"/>
        </a:p>
      </dgm:t>
    </dgm:pt>
    <dgm:pt modelId="{83B56777-B8CF-4CDC-837D-1DDFBED4D6ED}" type="parTrans" cxnId="{FF599923-D02C-4EBD-8AF2-68823517912F}">
      <dgm:prSet/>
      <dgm:spPr/>
      <dgm:t>
        <a:bodyPr/>
        <a:lstStyle/>
        <a:p>
          <a:endParaRPr lang="en-GB"/>
        </a:p>
      </dgm:t>
    </dgm:pt>
    <dgm:pt modelId="{B43C61A0-77E6-49D9-9033-F63C7398BC0A}" type="sibTrans" cxnId="{FF599923-D02C-4EBD-8AF2-68823517912F}">
      <dgm:prSet/>
      <dgm:spPr/>
      <dgm:t>
        <a:bodyPr/>
        <a:lstStyle/>
        <a:p>
          <a:endParaRPr lang="en-GB"/>
        </a:p>
      </dgm:t>
    </dgm:pt>
    <dgm:pt modelId="{EABB1526-0043-4CD9-8F68-CCAEED828C25}">
      <dgm:prSet phldrT="[Text]"/>
      <dgm:spPr/>
      <dgm:t>
        <a:bodyPr/>
        <a:lstStyle/>
        <a:p>
          <a:endParaRPr lang="en-GB"/>
        </a:p>
      </dgm:t>
    </dgm:pt>
    <dgm:pt modelId="{E742239D-A5D1-449E-BE71-2DC9479DF4C6}" type="parTrans" cxnId="{8CF24D30-58B8-4046-9C32-6ED5A5BD6998}">
      <dgm:prSet/>
      <dgm:spPr/>
      <dgm:t>
        <a:bodyPr/>
        <a:lstStyle/>
        <a:p>
          <a:endParaRPr lang="en-GB"/>
        </a:p>
      </dgm:t>
    </dgm:pt>
    <dgm:pt modelId="{245DD845-67CE-44D4-BA41-A919C4EC6D58}" type="sibTrans" cxnId="{8CF24D30-58B8-4046-9C32-6ED5A5BD6998}">
      <dgm:prSet/>
      <dgm:spPr/>
      <dgm:t>
        <a:bodyPr/>
        <a:lstStyle/>
        <a:p>
          <a:endParaRPr lang="en-GB"/>
        </a:p>
      </dgm:t>
    </dgm:pt>
    <dgm:pt modelId="{A1417ED7-5E38-4899-9F2E-245CC11DF851}" type="pres">
      <dgm:prSet presAssocID="{25836A46-9342-4191-9F74-1D2584460C86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B51AC21B-05AE-47C2-8432-43E6A83ED9E3}" type="pres">
      <dgm:prSet presAssocID="{25836A46-9342-4191-9F74-1D2584460C86}" presName="children" presStyleCnt="0"/>
      <dgm:spPr/>
    </dgm:pt>
    <dgm:pt modelId="{389F0DB3-F92E-4984-B515-62E943CF3D3F}" type="pres">
      <dgm:prSet presAssocID="{25836A46-9342-4191-9F74-1D2584460C86}" presName="child1group" presStyleCnt="0"/>
      <dgm:spPr/>
    </dgm:pt>
    <dgm:pt modelId="{33F932FA-7CB5-46BC-8BF8-33064F3C5351}" type="pres">
      <dgm:prSet presAssocID="{25836A46-9342-4191-9F74-1D2584460C86}" presName="child1" presStyleLbl="bgAcc1" presStyleIdx="0" presStyleCnt="4"/>
      <dgm:spPr/>
    </dgm:pt>
    <dgm:pt modelId="{0D49136C-D9D1-4F57-800F-6B8CC11DAFAA}" type="pres">
      <dgm:prSet presAssocID="{25836A46-9342-4191-9F74-1D2584460C86}" presName="child1Text" presStyleLbl="bgAcc1" presStyleIdx="0" presStyleCnt="4">
        <dgm:presLayoutVars>
          <dgm:bulletEnabled val="1"/>
        </dgm:presLayoutVars>
      </dgm:prSet>
      <dgm:spPr/>
    </dgm:pt>
    <dgm:pt modelId="{662C1F0F-4397-4191-9F0D-5A487D50EDA7}" type="pres">
      <dgm:prSet presAssocID="{25836A46-9342-4191-9F74-1D2584460C86}" presName="child2group" presStyleCnt="0"/>
      <dgm:spPr/>
    </dgm:pt>
    <dgm:pt modelId="{5C1B31BF-C379-479D-94AD-7B3E57033214}" type="pres">
      <dgm:prSet presAssocID="{25836A46-9342-4191-9F74-1D2584460C86}" presName="child2" presStyleLbl="bgAcc1" presStyleIdx="1" presStyleCnt="4"/>
      <dgm:spPr/>
    </dgm:pt>
    <dgm:pt modelId="{FD498B45-37A7-4F45-9400-AACB77563D82}" type="pres">
      <dgm:prSet presAssocID="{25836A46-9342-4191-9F74-1D2584460C86}" presName="child2Text" presStyleLbl="bgAcc1" presStyleIdx="1" presStyleCnt="4">
        <dgm:presLayoutVars>
          <dgm:bulletEnabled val="1"/>
        </dgm:presLayoutVars>
      </dgm:prSet>
      <dgm:spPr/>
    </dgm:pt>
    <dgm:pt modelId="{DE8F7CA9-10FC-4E02-AAC4-C616B7C8C685}" type="pres">
      <dgm:prSet presAssocID="{25836A46-9342-4191-9F74-1D2584460C86}" presName="child3group" presStyleCnt="0"/>
      <dgm:spPr/>
    </dgm:pt>
    <dgm:pt modelId="{26784EA5-F2FD-45B8-AE01-659E4C4827DF}" type="pres">
      <dgm:prSet presAssocID="{25836A46-9342-4191-9F74-1D2584460C86}" presName="child3" presStyleLbl="bgAcc1" presStyleIdx="2" presStyleCnt="4"/>
      <dgm:spPr/>
    </dgm:pt>
    <dgm:pt modelId="{0AF33BE8-67E9-4A1A-9D32-605F290BD59B}" type="pres">
      <dgm:prSet presAssocID="{25836A46-9342-4191-9F74-1D2584460C86}" presName="child3Text" presStyleLbl="bgAcc1" presStyleIdx="2" presStyleCnt="4">
        <dgm:presLayoutVars>
          <dgm:bulletEnabled val="1"/>
        </dgm:presLayoutVars>
      </dgm:prSet>
      <dgm:spPr/>
    </dgm:pt>
    <dgm:pt modelId="{E55EC54C-FBDF-4F3B-8E91-E4FE05A88C0B}" type="pres">
      <dgm:prSet presAssocID="{25836A46-9342-4191-9F74-1D2584460C86}" presName="child4group" presStyleCnt="0"/>
      <dgm:spPr/>
    </dgm:pt>
    <dgm:pt modelId="{AF1C2D19-31F0-4F31-954A-26CD6F30D2BE}" type="pres">
      <dgm:prSet presAssocID="{25836A46-9342-4191-9F74-1D2584460C86}" presName="child4" presStyleLbl="bgAcc1" presStyleIdx="3" presStyleCnt="4"/>
      <dgm:spPr/>
    </dgm:pt>
    <dgm:pt modelId="{C5D43FAD-59F2-4433-B399-D243D17A9E10}" type="pres">
      <dgm:prSet presAssocID="{25836A46-9342-4191-9F74-1D2584460C86}" presName="child4Text" presStyleLbl="bgAcc1" presStyleIdx="3" presStyleCnt="4">
        <dgm:presLayoutVars>
          <dgm:bulletEnabled val="1"/>
        </dgm:presLayoutVars>
      </dgm:prSet>
      <dgm:spPr/>
    </dgm:pt>
    <dgm:pt modelId="{A1CC089C-6E60-472D-8C29-A8ACD5736783}" type="pres">
      <dgm:prSet presAssocID="{25836A46-9342-4191-9F74-1D2584460C86}" presName="childPlaceholder" presStyleCnt="0"/>
      <dgm:spPr/>
    </dgm:pt>
    <dgm:pt modelId="{0D224A4C-6656-4B5A-8014-74CEA5BAB17D}" type="pres">
      <dgm:prSet presAssocID="{25836A46-9342-4191-9F74-1D2584460C86}" presName="circle" presStyleCnt="0"/>
      <dgm:spPr/>
    </dgm:pt>
    <dgm:pt modelId="{1D702531-1AB8-4204-9AEA-11295648BE7A}" type="pres">
      <dgm:prSet presAssocID="{25836A46-9342-4191-9F74-1D2584460C86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D27A0E10-E490-4323-9FD4-BB0F492F9F4C}" type="pres">
      <dgm:prSet presAssocID="{25836A46-9342-4191-9F74-1D2584460C86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151C180E-A170-4B6E-8BCA-66FA7C19C74E}" type="pres">
      <dgm:prSet presAssocID="{25836A46-9342-4191-9F74-1D2584460C86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F3F7F6BF-C3A6-4AD9-8C5E-1395A0D59906}" type="pres">
      <dgm:prSet presAssocID="{25836A46-9342-4191-9F74-1D2584460C86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0BB1997B-0D58-4A5C-A86F-CB35F0A15E71}" type="pres">
      <dgm:prSet presAssocID="{25836A46-9342-4191-9F74-1D2584460C86}" presName="quadrantPlaceholder" presStyleCnt="0"/>
      <dgm:spPr/>
    </dgm:pt>
    <dgm:pt modelId="{D8C6A033-0F21-4D65-9B17-A93312861635}" type="pres">
      <dgm:prSet presAssocID="{25836A46-9342-4191-9F74-1D2584460C86}" presName="center1" presStyleLbl="fgShp" presStyleIdx="0" presStyleCnt="2"/>
      <dgm:spPr/>
    </dgm:pt>
    <dgm:pt modelId="{C936EFD5-E1FE-4901-8A65-7D58E39252E8}" type="pres">
      <dgm:prSet presAssocID="{25836A46-9342-4191-9F74-1D2584460C86}" presName="center2" presStyleLbl="fgShp" presStyleIdx="1" presStyleCnt="2"/>
      <dgm:spPr/>
    </dgm:pt>
  </dgm:ptLst>
  <dgm:cxnLst>
    <dgm:cxn modelId="{C7A39104-2D29-4D13-95DB-147D414C2342}" type="presOf" srcId="{F7D070F8-8142-4A44-95BD-F518211A2A15}" destId="{0AF33BE8-67E9-4A1A-9D32-605F290BD59B}" srcOrd="1" destOrd="0" presId="urn:microsoft.com/office/officeart/2005/8/layout/cycle4"/>
    <dgm:cxn modelId="{E2B49805-453B-4030-964A-4F8963D7E480}" srcId="{5697CF52-4334-4505-A73E-9C1E11492BDF}" destId="{A18F905F-B5BB-4816-B79E-90695108C215}" srcOrd="2" destOrd="0" parTransId="{0395F5D9-7135-426E-BC4E-F32B66314377}" sibTransId="{B99DCE45-6503-4F09-BB59-08A1F48F39CA}"/>
    <dgm:cxn modelId="{C9017709-C8EC-4A32-B381-125C6A980C56}" type="presOf" srcId="{B958F0A7-F73B-4AF2-B9F9-D9E3F07217BF}" destId="{C5D43FAD-59F2-4433-B399-D243D17A9E10}" srcOrd="1" destOrd="1" presId="urn:microsoft.com/office/officeart/2005/8/layout/cycle4"/>
    <dgm:cxn modelId="{CD328C0F-6B5D-48CB-BF15-80746E481C04}" srcId="{25836A46-9342-4191-9F74-1D2584460C86}" destId="{B7DBF813-346A-41FD-BF27-39A54DA0CF07}" srcOrd="1" destOrd="0" parTransId="{47DD061B-48CB-4DCE-81CD-20C747848BFB}" sibTransId="{E3751904-D64D-49E1-9B4E-AA462C17756D}"/>
    <dgm:cxn modelId="{FD1E1519-8554-4E24-B908-8017C971799C}" srcId="{7628DB55-E5BA-4A54-8B40-2E3F0B204FE8}" destId="{C96EF4F2-6245-4C16-B5DA-830FEE069317}" srcOrd="2" destOrd="0" parTransId="{C0DCEC66-D8BC-4787-96DA-F908E3176B4E}" sibTransId="{2E2521C9-83AA-4508-827D-136AF39F6AB1}"/>
    <dgm:cxn modelId="{B3979F20-A2C8-4B92-90A7-130D98CC8407}" type="presOf" srcId="{5697CF52-4334-4505-A73E-9C1E11492BDF}" destId="{151C180E-A170-4B6E-8BCA-66FA7C19C74E}" srcOrd="0" destOrd="0" presId="urn:microsoft.com/office/officeart/2005/8/layout/cycle4"/>
    <dgm:cxn modelId="{FF599923-D02C-4EBD-8AF2-68823517912F}" srcId="{5697CF52-4334-4505-A73E-9C1E11492BDF}" destId="{F7D070F8-8142-4A44-95BD-F518211A2A15}" srcOrd="0" destOrd="0" parTransId="{83B56777-B8CF-4CDC-837D-1DDFBED4D6ED}" sibTransId="{B43C61A0-77E6-49D9-9033-F63C7398BC0A}"/>
    <dgm:cxn modelId="{C346C127-3725-4F3E-AD6D-E697FC3D03A4}" type="presOf" srcId="{EABB1526-0043-4CD9-8F68-CCAEED828C25}" destId="{0AF33BE8-67E9-4A1A-9D32-605F290BD59B}" srcOrd="1" destOrd="1" presId="urn:microsoft.com/office/officeart/2005/8/layout/cycle4"/>
    <dgm:cxn modelId="{8CF24D30-58B8-4046-9C32-6ED5A5BD6998}" srcId="{5697CF52-4334-4505-A73E-9C1E11492BDF}" destId="{EABB1526-0043-4CD9-8F68-CCAEED828C25}" srcOrd="1" destOrd="0" parTransId="{E742239D-A5D1-449E-BE71-2DC9479DF4C6}" sibTransId="{245DD845-67CE-44D4-BA41-A919C4EC6D58}"/>
    <dgm:cxn modelId="{CBE7AE31-4546-4C7F-AEAE-D2C17A82AFBB}" type="presOf" srcId="{BF46B5E8-D09B-4EF4-83EC-AB5C8524658E}" destId="{5C1B31BF-C379-479D-94AD-7B3E57033214}" srcOrd="0" destOrd="0" presId="urn:microsoft.com/office/officeart/2005/8/layout/cycle4"/>
    <dgm:cxn modelId="{66251235-8450-49CF-A4B0-EDE7BA4084E9}" type="presOf" srcId="{7628DB55-E5BA-4A54-8B40-2E3F0B204FE8}" destId="{F3F7F6BF-C3A6-4AD9-8C5E-1395A0D59906}" srcOrd="0" destOrd="0" presId="urn:microsoft.com/office/officeart/2005/8/layout/cycle4"/>
    <dgm:cxn modelId="{1222FF38-89EB-46F5-BA51-F9C3EDBB0C12}" type="presOf" srcId="{BF46B5E8-D09B-4EF4-83EC-AB5C8524658E}" destId="{FD498B45-37A7-4F45-9400-AACB77563D82}" srcOrd="1" destOrd="0" presId="urn:microsoft.com/office/officeart/2005/8/layout/cycle4"/>
    <dgm:cxn modelId="{2DD5833B-23E3-4C17-93D1-8B0F41F8323A}" srcId="{25836A46-9342-4191-9F74-1D2584460C86}" destId="{7628DB55-E5BA-4A54-8B40-2E3F0B204FE8}" srcOrd="3" destOrd="0" parTransId="{43885D11-6A80-4253-A04E-80BE3CB5827D}" sibTransId="{6251EA74-7CFC-49D8-BCB8-1987717014F8}"/>
    <dgm:cxn modelId="{DF661A62-F6FC-451B-AA54-27424E70D9B2}" type="presOf" srcId="{2D40E487-46EC-407B-8F1B-30A5CDCDCE54}" destId="{0D49136C-D9D1-4F57-800F-6B8CC11DAFAA}" srcOrd="1" destOrd="0" presId="urn:microsoft.com/office/officeart/2005/8/layout/cycle4"/>
    <dgm:cxn modelId="{3AE16E62-B4B8-4A15-ACDD-4C2CAF77B6AB}" srcId="{30844162-072B-421B-96A3-A52F516AFAC7}" destId="{2D40E487-46EC-407B-8F1B-30A5CDCDCE54}" srcOrd="0" destOrd="0" parTransId="{7924F984-DCD7-45CF-BC90-FF76DFB40518}" sibTransId="{ECB2F66E-0CC0-4985-9BE8-1D146C5E3C11}"/>
    <dgm:cxn modelId="{5B1DF662-6579-4EE5-80B8-2035FCF56E9A}" type="presOf" srcId="{2D40E487-46EC-407B-8F1B-30A5CDCDCE54}" destId="{33F932FA-7CB5-46BC-8BF8-33064F3C5351}" srcOrd="0" destOrd="0" presId="urn:microsoft.com/office/officeart/2005/8/layout/cycle4"/>
    <dgm:cxn modelId="{04625D43-6112-4590-9BAF-F86D59DE6F84}" type="presOf" srcId="{25836A46-9342-4191-9F74-1D2584460C86}" destId="{A1417ED7-5E38-4899-9F2E-245CC11DF851}" srcOrd="0" destOrd="0" presId="urn:microsoft.com/office/officeart/2005/8/layout/cycle4"/>
    <dgm:cxn modelId="{B0150665-FAF6-4D82-A6D4-AD932A34C5B4}" type="presOf" srcId="{F7D070F8-8142-4A44-95BD-F518211A2A15}" destId="{26784EA5-F2FD-45B8-AE01-659E4C4827DF}" srcOrd="0" destOrd="0" presId="urn:microsoft.com/office/officeart/2005/8/layout/cycle4"/>
    <dgm:cxn modelId="{5ACF3E6F-8D85-48B5-8CE5-D5010B0B5A77}" type="presOf" srcId="{C96EF4F2-6245-4C16-B5DA-830FEE069317}" destId="{AF1C2D19-31F0-4F31-954A-26CD6F30D2BE}" srcOrd="0" destOrd="2" presId="urn:microsoft.com/office/officeart/2005/8/layout/cycle4"/>
    <dgm:cxn modelId="{FB2E7C75-94EC-45B7-8CA7-D8EF26756FCF}" srcId="{7628DB55-E5BA-4A54-8B40-2E3F0B204FE8}" destId="{B958F0A7-F73B-4AF2-B9F9-D9E3F07217BF}" srcOrd="1" destOrd="0" parTransId="{835B06D5-748E-4540-B982-16E041D432C6}" sibTransId="{EF0B6DB2-A33A-4AD6-9CE9-5BFC0ED90406}"/>
    <dgm:cxn modelId="{D2E9D959-2976-4421-B23C-1F9B6D37AE92}" srcId="{25836A46-9342-4191-9F74-1D2584460C86}" destId="{5697CF52-4334-4505-A73E-9C1E11492BDF}" srcOrd="2" destOrd="0" parTransId="{E4C80210-BA50-45E1-B3F9-305FCAE648DD}" sibTransId="{2BFCD622-EE9F-4134-B9ED-067186822E3F}"/>
    <dgm:cxn modelId="{C51E0C82-180A-427D-B50B-0CBFEA050808}" type="presOf" srcId="{A18F905F-B5BB-4816-B79E-90695108C215}" destId="{0AF33BE8-67E9-4A1A-9D32-605F290BD59B}" srcOrd="1" destOrd="2" presId="urn:microsoft.com/office/officeart/2005/8/layout/cycle4"/>
    <dgm:cxn modelId="{9CECD684-74B5-426D-8203-6C6F6C3045A0}" type="presOf" srcId="{5436D0C0-5627-4283-A7CA-DEC9F6A06CDE}" destId="{C5D43FAD-59F2-4433-B399-D243D17A9E10}" srcOrd="1" destOrd="0" presId="urn:microsoft.com/office/officeart/2005/8/layout/cycle4"/>
    <dgm:cxn modelId="{A7729F9D-EE13-4F04-8B7F-7A04DD6B6041}" type="presOf" srcId="{30844162-072B-421B-96A3-A52F516AFAC7}" destId="{1D702531-1AB8-4204-9AEA-11295648BE7A}" srcOrd="0" destOrd="0" presId="urn:microsoft.com/office/officeart/2005/8/layout/cycle4"/>
    <dgm:cxn modelId="{3BF5D49F-5B9B-4103-91B1-6FDDF529E685}" srcId="{B7DBF813-346A-41FD-BF27-39A54DA0CF07}" destId="{BF46B5E8-D09B-4EF4-83EC-AB5C8524658E}" srcOrd="0" destOrd="0" parTransId="{2B3D31D5-7F2A-4CD5-91D1-3ED2B2C43CD0}" sibTransId="{A790E741-6851-42AC-9422-375BC0C58008}"/>
    <dgm:cxn modelId="{497C85A9-89F2-4340-976E-3F17149CCFC7}" type="presOf" srcId="{A18F905F-B5BB-4816-B79E-90695108C215}" destId="{26784EA5-F2FD-45B8-AE01-659E4C4827DF}" srcOrd="0" destOrd="2" presId="urn:microsoft.com/office/officeart/2005/8/layout/cycle4"/>
    <dgm:cxn modelId="{038264B3-26FC-4F5B-98CD-021D5C8E4EE0}" srcId="{7628DB55-E5BA-4A54-8B40-2E3F0B204FE8}" destId="{5436D0C0-5627-4283-A7CA-DEC9F6A06CDE}" srcOrd="0" destOrd="0" parTransId="{B6081BAB-87FC-4D5B-85BD-77F4822EB469}" sibTransId="{09D9CCF8-1939-4142-BFF7-C4FF9751BAB2}"/>
    <dgm:cxn modelId="{82B1DCC0-4555-4A69-B902-EEAC2DF18CDB}" type="presOf" srcId="{EABB1526-0043-4CD9-8F68-CCAEED828C25}" destId="{26784EA5-F2FD-45B8-AE01-659E4C4827DF}" srcOrd="0" destOrd="1" presId="urn:microsoft.com/office/officeart/2005/8/layout/cycle4"/>
    <dgm:cxn modelId="{96D9A5C7-0608-4E40-8B5A-45FC2340BA7E}" type="presOf" srcId="{C96EF4F2-6245-4C16-B5DA-830FEE069317}" destId="{C5D43FAD-59F2-4433-B399-D243D17A9E10}" srcOrd="1" destOrd="2" presId="urn:microsoft.com/office/officeart/2005/8/layout/cycle4"/>
    <dgm:cxn modelId="{A450B5CA-1CDC-4AF5-AC9B-04EFD945142F}" srcId="{25836A46-9342-4191-9F74-1D2584460C86}" destId="{30844162-072B-421B-96A3-A52F516AFAC7}" srcOrd="0" destOrd="0" parTransId="{3C26E161-2C02-40EF-AC09-B001A88AB7A9}" sibTransId="{9724DC40-44AA-4890-8A7D-AED5BB6BD3B2}"/>
    <dgm:cxn modelId="{4DE0DCCF-9DDC-4939-A13F-ECE36B9D338F}" type="presOf" srcId="{5436D0C0-5627-4283-A7CA-DEC9F6A06CDE}" destId="{AF1C2D19-31F0-4F31-954A-26CD6F30D2BE}" srcOrd="0" destOrd="0" presId="urn:microsoft.com/office/officeart/2005/8/layout/cycle4"/>
    <dgm:cxn modelId="{6EC64DD2-E1AD-4A02-9DFB-97A49FC33774}" type="presOf" srcId="{B958F0A7-F73B-4AF2-B9F9-D9E3F07217BF}" destId="{AF1C2D19-31F0-4F31-954A-26CD6F30D2BE}" srcOrd="0" destOrd="1" presId="urn:microsoft.com/office/officeart/2005/8/layout/cycle4"/>
    <dgm:cxn modelId="{DDCF51EC-1341-4B63-BC19-63B924B7A099}" type="presOf" srcId="{B7DBF813-346A-41FD-BF27-39A54DA0CF07}" destId="{D27A0E10-E490-4323-9FD4-BB0F492F9F4C}" srcOrd="0" destOrd="0" presId="urn:microsoft.com/office/officeart/2005/8/layout/cycle4"/>
    <dgm:cxn modelId="{F15E8755-58CF-4869-BB32-F9E5AEAD0049}" type="presParOf" srcId="{A1417ED7-5E38-4899-9F2E-245CC11DF851}" destId="{B51AC21B-05AE-47C2-8432-43E6A83ED9E3}" srcOrd="0" destOrd="0" presId="urn:microsoft.com/office/officeart/2005/8/layout/cycle4"/>
    <dgm:cxn modelId="{E644350C-AC9B-4C3C-B84F-6B8E79A4185E}" type="presParOf" srcId="{B51AC21B-05AE-47C2-8432-43E6A83ED9E3}" destId="{389F0DB3-F92E-4984-B515-62E943CF3D3F}" srcOrd="0" destOrd="0" presId="urn:microsoft.com/office/officeart/2005/8/layout/cycle4"/>
    <dgm:cxn modelId="{CFFFE835-7C09-4E3F-9278-55A9017A2483}" type="presParOf" srcId="{389F0DB3-F92E-4984-B515-62E943CF3D3F}" destId="{33F932FA-7CB5-46BC-8BF8-33064F3C5351}" srcOrd="0" destOrd="0" presId="urn:microsoft.com/office/officeart/2005/8/layout/cycle4"/>
    <dgm:cxn modelId="{B9CE81FF-A026-477A-A7D8-5CAE914D07F9}" type="presParOf" srcId="{389F0DB3-F92E-4984-B515-62E943CF3D3F}" destId="{0D49136C-D9D1-4F57-800F-6B8CC11DAFAA}" srcOrd="1" destOrd="0" presId="urn:microsoft.com/office/officeart/2005/8/layout/cycle4"/>
    <dgm:cxn modelId="{499FAF9B-D782-46AE-800F-5A8E5E021622}" type="presParOf" srcId="{B51AC21B-05AE-47C2-8432-43E6A83ED9E3}" destId="{662C1F0F-4397-4191-9F0D-5A487D50EDA7}" srcOrd="1" destOrd="0" presId="urn:microsoft.com/office/officeart/2005/8/layout/cycle4"/>
    <dgm:cxn modelId="{1016C4D9-1E16-40C9-8DE5-223436215024}" type="presParOf" srcId="{662C1F0F-4397-4191-9F0D-5A487D50EDA7}" destId="{5C1B31BF-C379-479D-94AD-7B3E57033214}" srcOrd="0" destOrd="0" presId="urn:microsoft.com/office/officeart/2005/8/layout/cycle4"/>
    <dgm:cxn modelId="{47CF5141-D31B-4124-A127-B8D34E06E067}" type="presParOf" srcId="{662C1F0F-4397-4191-9F0D-5A487D50EDA7}" destId="{FD498B45-37A7-4F45-9400-AACB77563D82}" srcOrd="1" destOrd="0" presId="urn:microsoft.com/office/officeart/2005/8/layout/cycle4"/>
    <dgm:cxn modelId="{BAC6A7EF-22EB-45C9-9A44-F75FB2095372}" type="presParOf" srcId="{B51AC21B-05AE-47C2-8432-43E6A83ED9E3}" destId="{DE8F7CA9-10FC-4E02-AAC4-C616B7C8C685}" srcOrd="2" destOrd="0" presId="urn:microsoft.com/office/officeart/2005/8/layout/cycle4"/>
    <dgm:cxn modelId="{790FA6C3-43C5-424B-8319-8B9BDAF4D922}" type="presParOf" srcId="{DE8F7CA9-10FC-4E02-AAC4-C616B7C8C685}" destId="{26784EA5-F2FD-45B8-AE01-659E4C4827DF}" srcOrd="0" destOrd="0" presId="urn:microsoft.com/office/officeart/2005/8/layout/cycle4"/>
    <dgm:cxn modelId="{48C52D4C-67A5-40EA-AC3B-BA5CEA55483F}" type="presParOf" srcId="{DE8F7CA9-10FC-4E02-AAC4-C616B7C8C685}" destId="{0AF33BE8-67E9-4A1A-9D32-605F290BD59B}" srcOrd="1" destOrd="0" presId="urn:microsoft.com/office/officeart/2005/8/layout/cycle4"/>
    <dgm:cxn modelId="{C2527ACB-C505-4720-AEA2-E21082FA2741}" type="presParOf" srcId="{B51AC21B-05AE-47C2-8432-43E6A83ED9E3}" destId="{E55EC54C-FBDF-4F3B-8E91-E4FE05A88C0B}" srcOrd="3" destOrd="0" presId="urn:microsoft.com/office/officeart/2005/8/layout/cycle4"/>
    <dgm:cxn modelId="{87A21CC9-8225-437E-B101-A0F4F735DD7D}" type="presParOf" srcId="{E55EC54C-FBDF-4F3B-8E91-E4FE05A88C0B}" destId="{AF1C2D19-31F0-4F31-954A-26CD6F30D2BE}" srcOrd="0" destOrd="0" presId="urn:microsoft.com/office/officeart/2005/8/layout/cycle4"/>
    <dgm:cxn modelId="{8D72510E-B7CD-4638-917B-102FD328A1F5}" type="presParOf" srcId="{E55EC54C-FBDF-4F3B-8E91-E4FE05A88C0B}" destId="{C5D43FAD-59F2-4433-B399-D243D17A9E10}" srcOrd="1" destOrd="0" presId="urn:microsoft.com/office/officeart/2005/8/layout/cycle4"/>
    <dgm:cxn modelId="{236BF0BF-009D-4065-9268-A4C25CD63BEA}" type="presParOf" srcId="{B51AC21B-05AE-47C2-8432-43E6A83ED9E3}" destId="{A1CC089C-6E60-472D-8C29-A8ACD5736783}" srcOrd="4" destOrd="0" presId="urn:microsoft.com/office/officeart/2005/8/layout/cycle4"/>
    <dgm:cxn modelId="{99A92761-8013-4B74-BF98-B33FDD7586C4}" type="presParOf" srcId="{A1417ED7-5E38-4899-9F2E-245CC11DF851}" destId="{0D224A4C-6656-4B5A-8014-74CEA5BAB17D}" srcOrd="1" destOrd="0" presId="urn:microsoft.com/office/officeart/2005/8/layout/cycle4"/>
    <dgm:cxn modelId="{6F474EB5-7B3D-42C6-BD81-68C5C74C94CF}" type="presParOf" srcId="{0D224A4C-6656-4B5A-8014-74CEA5BAB17D}" destId="{1D702531-1AB8-4204-9AEA-11295648BE7A}" srcOrd="0" destOrd="0" presId="urn:microsoft.com/office/officeart/2005/8/layout/cycle4"/>
    <dgm:cxn modelId="{22730A43-21EE-4A1B-BD04-157020A886EB}" type="presParOf" srcId="{0D224A4C-6656-4B5A-8014-74CEA5BAB17D}" destId="{D27A0E10-E490-4323-9FD4-BB0F492F9F4C}" srcOrd="1" destOrd="0" presId="urn:microsoft.com/office/officeart/2005/8/layout/cycle4"/>
    <dgm:cxn modelId="{E4749DD5-9D2B-461D-BFD9-5A6932EB4872}" type="presParOf" srcId="{0D224A4C-6656-4B5A-8014-74CEA5BAB17D}" destId="{151C180E-A170-4B6E-8BCA-66FA7C19C74E}" srcOrd="2" destOrd="0" presId="urn:microsoft.com/office/officeart/2005/8/layout/cycle4"/>
    <dgm:cxn modelId="{8DC6E389-242F-4704-9098-D5D09D803958}" type="presParOf" srcId="{0D224A4C-6656-4B5A-8014-74CEA5BAB17D}" destId="{F3F7F6BF-C3A6-4AD9-8C5E-1395A0D59906}" srcOrd="3" destOrd="0" presId="urn:microsoft.com/office/officeart/2005/8/layout/cycle4"/>
    <dgm:cxn modelId="{3829DE41-0031-48A3-81A5-1A6B0677FB33}" type="presParOf" srcId="{0D224A4C-6656-4B5A-8014-74CEA5BAB17D}" destId="{0BB1997B-0D58-4A5C-A86F-CB35F0A15E71}" srcOrd="4" destOrd="0" presId="urn:microsoft.com/office/officeart/2005/8/layout/cycle4"/>
    <dgm:cxn modelId="{02FFCEBD-8468-42A6-99D5-AB740915AC80}" type="presParOf" srcId="{A1417ED7-5E38-4899-9F2E-245CC11DF851}" destId="{D8C6A033-0F21-4D65-9B17-A93312861635}" srcOrd="2" destOrd="0" presId="urn:microsoft.com/office/officeart/2005/8/layout/cycle4"/>
    <dgm:cxn modelId="{5D13FB85-D668-4815-AB5B-7C0948956FF4}" type="presParOf" srcId="{A1417ED7-5E38-4899-9F2E-245CC11DF851}" destId="{C936EFD5-E1FE-4901-8A65-7D58E39252E8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784EA5-F2FD-45B8-AE01-659E4C4827DF}">
      <dsp:nvSpPr>
        <dsp:cNvPr id="0" name=""/>
        <dsp:cNvSpPr/>
      </dsp:nvSpPr>
      <dsp:spPr>
        <a:xfrm>
          <a:off x="4877169" y="3600647"/>
          <a:ext cx="2615764" cy="16944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Threats</a:t>
          </a:r>
        </a:p>
      </dsp:txBody>
      <dsp:txXfrm>
        <a:off x="5699120" y="4061474"/>
        <a:ext cx="1756593" cy="1196374"/>
      </dsp:txXfrm>
    </dsp:sp>
    <dsp:sp modelId="{AF1C2D19-31F0-4F31-954A-26CD6F30D2BE}">
      <dsp:nvSpPr>
        <dsp:cNvPr id="0" name=""/>
        <dsp:cNvSpPr/>
      </dsp:nvSpPr>
      <dsp:spPr>
        <a:xfrm>
          <a:off x="609343" y="3600647"/>
          <a:ext cx="2615764" cy="16944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Opportunity</a:t>
          </a:r>
        </a:p>
      </dsp:txBody>
      <dsp:txXfrm>
        <a:off x="646564" y="4061474"/>
        <a:ext cx="1756593" cy="1196374"/>
      </dsp:txXfrm>
    </dsp:sp>
    <dsp:sp modelId="{5C1B31BF-C379-479D-94AD-7B3E57033214}">
      <dsp:nvSpPr>
        <dsp:cNvPr id="0" name=""/>
        <dsp:cNvSpPr/>
      </dsp:nvSpPr>
      <dsp:spPr>
        <a:xfrm>
          <a:off x="4877169" y="0"/>
          <a:ext cx="2615764" cy="16944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Weakness</a:t>
          </a:r>
        </a:p>
      </dsp:txBody>
      <dsp:txXfrm>
        <a:off x="5699120" y="37221"/>
        <a:ext cx="1756593" cy="1196374"/>
      </dsp:txXfrm>
    </dsp:sp>
    <dsp:sp modelId="{33F932FA-7CB5-46BC-8BF8-33064F3C5351}">
      <dsp:nvSpPr>
        <dsp:cNvPr id="0" name=""/>
        <dsp:cNvSpPr/>
      </dsp:nvSpPr>
      <dsp:spPr>
        <a:xfrm>
          <a:off x="609343" y="0"/>
          <a:ext cx="2615764" cy="16944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Strength		</a:t>
          </a:r>
        </a:p>
      </dsp:txBody>
      <dsp:txXfrm>
        <a:off x="646564" y="37221"/>
        <a:ext cx="1756593" cy="1196374"/>
      </dsp:txXfrm>
    </dsp:sp>
    <dsp:sp modelId="{1D702531-1AB8-4204-9AEA-11295648BE7A}">
      <dsp:nvSpPr>
        <dsp:cNvPr id="0" name=""/>
        <dsp:cNvSpPr/>
      </dsp:nvSpPr>
      <dsp:spPr>
        <a:xfrm>
          <a:off x="1705422" y="301818"/>
          <a:ext cx="2292765" cy="229276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Strong brand and customer loyalty Use of Clubcard to identify changes in customer trends</a:t>
          </a:r>
        </a:p>
      </dsp:txBody>
      <dsp:txXfrm>
        <a:off x="2376957" y="973353"/>
        <a:ext cx="1621230" cy="1621230"/>
      </dsp:txXfrm>
    </dsp:sp>
    <dsp:sp modelId="{D27A0E10-E490-4323-9FD4-BB0F492F9F4C}">
      <dsp:nvSpPr>
        <dsp:cNvPr id="0" name=""/>
        <dsp:cNvSpPr/>
      </dsp:nvSpPr>
      <dsp:spPr>
        <a:xfrm rot="5400000">
          <a:off x="4104089" y="301818"/>
          <a:ext cx="2292765" cy="229276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Over reliance on UK Market  </a:t>
          </a:r>
        </a:p>
      </dsp:txBody>
      <dsp:txXfrm rot="-5400000">
        <a:off x="4104089" y="973353"/>
        <a:ext cx="1621230" cy="1621230"/>
      </dsp:txXfrm>
    </dsp:sp>
    <dsp:sp modelId="{151C180E-A170-4B6E-8BCA-66FA7C19C74E}">
      <dsp:nvSpPr>
        <dsp:cNvPr id="0" name=""/>
        <dsp:cNvSpPr/>
      </dsp:nvSpPr>
      <dsp:spPr>
        <a:xfrm rot="10800000">
          <a:off x="4104089" y="2700485"/>
          <a:ext cx="2292765" cy="229276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Competition from other companies.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Global factors </a:t>
          </a:r>
        </a:p>
      </dsp:txBody>
      <dsp:txXfrm rot="10800000">
        <a:off x="4104089" y="2700485"/>
        <a:ext cx="1621230" cy="1621230"/>
      </dsp:txXfrm>
    </dsp:sp>
    <dsp:sp modelId="{F3F7F6BF-C3A6-4AD9-8C5E-1395A0D59906}">
      <dsp:nvSpPr>
        <dsp:cNvPr id="0" name=""/>
        <dsp:cNvSpPr/>
      </dsp:nvSpPr>
      <dsp:spPr>
        <a:xfrm rot="16200000">
          <a:off x="1705422" y="2700485"/>
          <a:ext cx="2292765" cy="2292765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Sustainability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Ecological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Improved Online Shopping Experience </a:t>
          </a:r>
        </a:p>
      </dsp:txBody>
      <dsp:txXfrm rot="5400000">
        <a:off x="2376957" y="2700485"/>
        <a:ext cx="1621230" cy="1621230"/>
      </dsp:txXfrm>
    </dsp:sp>
    <dsp:sp modelId="{D8C6A033-0F21-4D65-9B17-A93312861635}">
      <dsp:nvSpPr>
        <dsp:cNvPr id="0" name=""/>
        <dsp:cNvSpPr/>
      </dsp:nvSpPr>
      <dsp:spPr>
        <a:xfrm>
          <a:off x="3655332" y="2170978"/>
          <a:ext cx="791612" cy="688359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36EFD5-E1FE-4901-8A65-7D58E39252E8}">
      <dsp:nvSpPr>
        <dsp:cNvPr id="0" name=""/>
        <dsp:cNvSpPr/>
      </dsp:nvSpPr>
      <dsp:spPr>
        <a:xfrm rot="10800000">
          <a:off x="3655332" y="2435732"/>
          <a:ext cx="791612" cy="688359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837180-2360-4240-A4E6-0D819D24703F}" type="datetimeFigureOut">
              <a:rPr lang="en-GB" smtClean="0"/>
              <a:t>28/07/2025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5F15DA-5AC3-4B89-815D-EAED74730F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018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702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71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209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Leanne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403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3341C-DA9D-AFB9-D258-203C1FBC3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5648AB-773A-66A8-80C1-31025F036D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B77FF6-F7E4-B9EB-2969-89CB135FAE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Leanne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D0E81-B850-1F04-4653-F041C3A339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633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Helen</a:t>
            </a:r>
          </a:p>
          <a:p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5122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485D1-2761-EDCB-3EBA-79BD020B9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D216A-4B03-DD2C-E72A-5DFD109D03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47B2E5-ED28-D51E-E6F6-D7EBD8A7C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61B3F9-CC1E-C4F5-EA5E-BDECDDE8A0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796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00"/>
                </a:solidFill>
              </a:rPr>
              <a:t>Leanne</a:t>
            </a:r>
          </a:p>
          <a:p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4021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96403F-8763-C8DA-CD60-DBA177310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D0648B-C80E-1CF6-3696-DA2ACE6578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8C310F-2FB1-43DE-3D5F-CEF1822DD8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Leanne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A7E63F-551C-27BD-DD20-AE4CD76EB7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362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2FD56-C491-01CF-0F26-6A0338E8F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3610EA-0A4F-D975-D10A-FC28550716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1966FF-84CF-F5B2-1BDB-A31F4CE796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/>
              <a:t>Leanne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79999F-E061-6E4E-E988-242AB3C675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399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11804-E5D2-4E83-17E8-E2FA38900C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13CA8B-F901-EC88-708F-EFE1B84C4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2561CB-BB46-E0C3-7703-6C9FD8902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Leanne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2BD12-4B5F-6A93-391A-9ECF31164E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832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9140C-D651-D834-04FE-7B99E714F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C5AE79-92D3-DAF0-BF50-04DF1EDE5D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049DA1-8358-4542-D7B6-58842EA9EB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6D799-8797-B525-E6D6-30A74D645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0376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Helen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5720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Helen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500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Leanne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4117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861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05D9A-6792-54EA-1DA5-F8A33EB4C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15418-7BC9-F8C4-BEB9-AC7816B241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56DE39-7761-58DB-78C5-A252A40ECB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A00DE-B943-F71E-E840-BFE907F559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5F15DA-5AC3-4B89-815D-EAED74730F0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80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031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28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86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980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607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935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735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602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13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34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75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7/28/2025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69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marketing91.com/marketing-mix-tesco/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hyperlink" Target="https://www.wikicorporates.org/wiki/Tesco_plc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kicorporates.org/wiki/Tesco_plc" TargetMode="Externa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pcc.ch/report/ar6/syr/downloads/report/IPCC_AR6_SYR_SPM.pdf" TargetMode="External"/><Relationship Id="rId13" Type="http://schemas.openxmlformats.org/officeDocument/2006/relationships/image" Target="../media/image2.png"/><Relationship Id="rId3" Type="http://schemas.openxmlformats.org/officeDocument/2006/relationships/image" Target="../media/image1.jpeg"/><Relationship Id="rId7" Type="http://schemas.openxmlformats.org/officeDocument/2006/relationships/hyperlink" Target="https://ico.org.uk/for-organisations/uk-gdpr-guidance-and-resources/individual-rights/" TargetMode="External"/><Relationship Id="rId12" Type="http://schemas.openxmlformats.org/officeDocument/2006/relationships/hyperlink" Target="https://doi.org/10.1108/00070700110694852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library.parliament.uk/research-briefings/cbp-7851/" TargetMode="External"/><Relationship Id="rId11" Type="http://schemas.openxmlformats.org/officeDocument/2006/relationships/hyperlink" Target="https://www.tescoplc.com/sustainability/" TargetMode="External"/><Relationship Id="rId5" Type="http://schemas.openxmlformats.org/officeDocument/2006/relationships/hyperlink" Target="https://doi.org/10.54097/895tzt69" TargetMode="External"/><Relationship Id="rId10" Type="http://schemas.openxmlformats.org/officeDocument/2006/relationships/hyperlink" Target="https://www.statista.com/topics/3144/online-grocery-shopping-in-the-united-kingdom/" TargetMode="External"/><Relationship Id="rId4" Type="http://schemas.openxmlformats.org/officeDocument/2006/relationships/hyperlink" Target="https://www.gov.uk/food-labelling-and-packaging" TargetMode="External"/><Relationship Id="rId9" Type="http://schemas.openxmlformats.org/officeDocument/2006/relationships/hyperlink" Target="https://nielseniq.com/global/en/insights/infographic/2023/consumer-sustainability-trends-40-claims-driving-sustainable-consumers-to-buy/" TargetMode="External"/><Relationship Id="rId14" Type="http://schemas.openxmlformats.org/officeDocument/2006/relationships/hyperlink" Target="https://www.wikicorporates.org/wiki/Tesco_plc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ikicorporates.org/wiki/Tesco_plc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wrap.ngo/resources/report/uk-plastics-pact-annual-report-2023-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70DB2474-51C9-70F1-9098-2EFFA869ECA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55F082-C7D9-57B8-A4F6-5A3373E6DD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>
                <a:solidFill>
                  <a:srgbClr val="FFFFFF"/>
                </a:solidFill>
              </a:rPr>
              <a:t>Managing Marketing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66998-7E6D-A6EE-FA73-E13D58FDC3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Leanne Burt 2315778 Helen Rees 2412021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765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7EEC53-73CC-2AA3-C03B-C05A3DA910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39A3FCE8-4C0C-D8B3-E70F-4C240262D3E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3CC9D84-F0ED-207F-677D-090A82F2E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9F6261-498C-CF95-D8E8-C70B67DC8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Changes in consumer behaviour </a:t>
            </a:r>
          </a:p>
          <a:p>
            <a:r>
              <a:rPr lang="en-GB" dirty="0"/>
              <a:t>Why is this an issue? </a:t>
            </a:r>
          </a:p>
          <a:p>
            <a:endParaRPr lang="en-GB" dirty="0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6339A0F6-A8C3-07BF-AA64-7D7ED0CEA6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6B71256-8B0D-B81F-3ED0-2C302D71B5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928" y="1762346"/>
            <a:ext cx="6753196" cy="333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8239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3D5300-D456-063B-899D-7B1229EA8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3E5E443-99DF-EF0B-3A06-81EA53A99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45060FF4-A8DD-F414-F4CA-04E4E23DBD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871889-6070-E795-66B9-E463D97B1D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60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842951-4C03-A825-C4C0-FB1D7C22E8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endParaRPr lang="en-GB" sz="3200">
              <a:solidFill>
                <a:srgbClr val="FFFFFF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C553AA0-CCFC-E0CF-11AB-09A589EF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856E78D-A706-F208-2C7A-95518973A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diagram of a company">
            <a:extLst>
              <a:ext uri="{FF2B5EF4-FFF2-40B4-BE49-F238E27FC236}">
                <a16:creationId xmlns:a16="http://schemas.microsoft.com/office/drawing/2014/main" id="{B66D5758-52C4-37A3-E125-CBC2CE9D6A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8850" y="1464019"/>
            <a:ext cx="11194302" cy="4918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769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287D6B-6EA8-80AD-1A1D-E7C667757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9E835152-88D7-6ABF-E81A-4019B210F9A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919B0E9-73F9-78C9-D0E7-41B308C0F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PESTLE</a:t>
            </a:r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1292C6AC-9A4B-531F-2E54-1BA11FFF14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3" name="Picture 2" descr="A person standing next to a map&#10;&#10;AI-generated content may be incorrect.">
            <a:extLst>
              <a:ext uri="{FF2B5EF4-FFF2-40B4-BE49-F238E27FC236}">
                <a16:creationId xmlns:a16="http://schemas.microsoft.com/office/drawing/2014/main" id="{C8AD77A4-FE9D-594E-12F2-B40EB19FDC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6527" y="1696130"/>
            <a:ext cx="7912554" cy="4445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24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12DDFE-4FB0-9CE4-4342-51664767E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E07A8A47-035C-283D-B71F-F075B3D610F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CC36DDEC-68A3-F704-A0D9-504B95BDDE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4FA1E82-B3D2-E052-2756-5F6D6197A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Consumers are increasingly demanding transparency, convenience, and sustainability, directly pressuring Tesco to adapt across multiple dimensions—product offerings, pricing, digital engagement, and supply chain management.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Economic pressures influence buying habits, with consumers shifting towards value and discount options.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Technological advancements facilitate new shopping </a:t>
            </a:r>
            <a:r>
              <a:rPr lang="en-US" err="1">
                <a:ea typeface="+mn-lt"/>
                <a:cs typeface="+mn-lt"/>
              </a:rPr>
              <a:t>behaviours</a:t>
            </a:r>
            <a:r>
              <a:rPr lang="en-US">
                <a:ea typeface="+mn-lt"/>
                <a:cs typeface="+mn-lt"/>
              </a:rPr>
              <a:t> such as online purchasing, requiring Tesco to invest heavily in technology to meet these expectations.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Regulatory and legal changes reflect and reinforce consumer concerns, particularly around health, data privacy, and sustainability, impacting Tesco’s operational and marketing strategies.</a:t>
            </a:r>
            <a:endParaRPr lang="en-US"/>
          </a:p>
          <a:p>
            <a:endParaRPr lang="en-US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EAD1EB30-3223-4694-CFCA-AA500127829E}"/>
              </a:ext>
            </a:extLst>
          </p:cNvPr>
          <p:cNvSpPr>
            <a:spLocks noGrp="1"/>
          </p:cNvSpPr>
          <p:nvPr/>
        </p:nvSpPr>
        <p:spPr>
          <a:xfrm>
            <a:off x="518097" y="827787"/>
            <a:ext cx="11192550" cy="210213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Why do these challenges result from changes in consumer buying behaviour?</a:t>
            </a:r>
          </a:p>
        </p:txBody>
      </p:sp>
    </p:spTree>
    <p:extLst>
      <p:ext uri="{BB962C8B-B14F-4D97-AF65-F5344CB8AC3E}">
        <p14:creationId xmlns:p14="http://schemas.microsoft.com/office/powerpoint/2010/main" val="1455996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2E1AFB-0437-A1CD-B369-E617F5639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613C4B2A-FE90-7EDD-EC68-0FCA89B9B1F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2727" y="3581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7C2E78D-F8F2-3633-0A73-DA7B602B8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SWOT</a:t>
            </a:r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C54E87F4-50AB-F675-124D-DE5357E203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058481-3C48-1B68-6497-9841ED502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2085592" y="1620955"/>
            <a:ext cx="8037402" cy="452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635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BC9A49-D441-C27F-4796-B7CD06874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B0D64874-5202-DC40-BA16-434A7F97CED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2727" y="3581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D13A72E-9BD8-4CC0-38D1-67F980167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SWOT</a:t>
            </a:r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47A7AD6C-4E70-F2C3-E0AE-0BD400C1BE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AB37809-DD5A-BA80-714A-BD086D379A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8179852"/>
              </p:ext>
            </p:extLst>
          </p:nvPr>
        </p:nvGraphicFramePr>
        <p:xfrm>
          <a:off x="2303362" y="978408"/>
          <a:ext cx="8102278" cy="5295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666824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31E9AA-9CFB-18AA-F414-B1A5136F2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4D990442-84D1-C1DE-A2DA-6B0B76822D8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AD59EE8-0677-D288-39C6-8BF6AA5E9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33942"/>
            <a:ext cx="11155680" cy="1463040"/>
          </a:xfrm>
        </p:spPr>
        <p:txBody>
          <a:bodyPr/>
          <a:lstStyle/>
          <a:p>
            <a:r>
              <a:rPr lang="en-GB"/>
              <a:t>PORTER’s FIVE FORCES</a:t>
            </a:r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869F3F34-08E4-A4EF-5004-05D651A5E1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3" name="Picture 2" descr="A diagram of a business&#10;&#10;AI-generated content may be incorrect.">
            <a:extLst>
              <a:ext uri="{FF2B5EF4-FFF2-40B4-BE49-F238E27FC236}">
                <a16:creationId xmlns:a16="http://schemas.microsoft.com/office/drawing/2014/main" id="{0F06A8A2-AD52-17E4-EC7C-989CCCD1F7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7261" y="1363384"/>
            <a:ext cx="8462663" cy="4769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4337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5DFDF0-A572-08BE-187C-1870E12268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93BB7D26-9A5B-B5E3-AF5E-7361EDB150A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A937DCC3-0ACA-087A-EFA0-541030BA76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7268747-6947-1061-63CF-C20FE5616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Consumers’ growing preference for online, convenient, and sustainable shopping shifts competitive dynamics, increasing pressure from digital entrants and substitutes.</a:t>
            </a:r>
          </a:p>
          <a:p>
            <a:r>
              <a:rPr lang="en-US">
                <a:ea typeface="+mn-lt"/>
                <a:cs typeface="+mn-lt"/>
              </a:rPr>
              <a:t>Economic factors influencing buyer power, combined with high transparency demands, shape Tesco’s supplier relations and pricing strategies. The recent Cost of Living crisis, following the Covid-19 Pandemic led customers to change their buying </a:t>
            </a:r>
            <a:r>
              <a:rPr lang="en-GB">
                <a:ea typeface="+mn-lt"/>
                <a:cs typeface="+mn-lt"/>
              </a:rPr>
              <a:t>behaviours</a:t>
            </a:r>
            <a:r>
              <a:rPr lang="en-US">
                <a:ea typeface="+mn-lt"/>
                <a:cs typeface="+mn-lt"/>
              </a:rPr>
              <a:t> in a simply bid to save as much money as possible.</a:t>
            </a:r>
          </a:p>
          <a:p>
            <a:r>
              <a:rPr lang="en-US">
                <a:ea typeface="+mn-lt"/>
                <a:cs typeface="+mn-lt"/>
              </a:rPr>
              <a:t>Competitor innovations directly respond to evolving consumer expectations, intensifying rivalry and pushing Tesco to adapt quickly.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itle 4">
            <a:extLst>
              <a:ext uri="{FF2B5EF4-FFF2-40B4-BE49-F238E27FC236}">
                <a16:creationId xmlns:a16="http://schemas.microsoft.com/office/drawing/2014/main" id="{A5074991-4BF8-B04F-7D3B-1811B9214CD5}"/>
              </a:ext>
            </a:extLst>
          </p:cNvPr>
          <p:cNvSpPr>
            <a:spLocks noGrp="1"/>
          </p:cNvSpPr>
          <p:nvPr/>
        </p:nvSpPr>
        <p:spPr>
          <a:xfrm>
            <a:off x="518097" y="827787"/>
            <a:ext cx="11192550" cy="210213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Why do these challenges result from changes in consumer buying behaviour?</a:t>
            </a:r>
          </a:p>
        </p:txBody>
      </p:sp>
    </p:spTree>
    <p:extLst>
      <p:ext uri="{BB962C8B-B14F-4D97-AF65-F5344CB8AC3E}">
        <p14:creationId xmlns:p14="http://schemas.microsoft.com/office/powerpoint/2010/main" val="343390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99636D-D3CF-9449-E936-C879051D2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0A372DC6-D42E-CE82-E243-6A534C8526A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AFA3097-9648-3307-A849-883F6223D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Kotters</a:t>
            </a:r>
            <a:r>
              <a:rPr lang="en-GB"/>
              <a:t> 8 Step Change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76CCE-8D6B-18DD-CC24-72D0A9475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16370"/>
            <a:ext cx="11155680" cy="38613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87A1123D-A965-5526-0793-3C6AA6931B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3" name="Picture 2" descr="A diagram of steps to a change&#10;&#10;AI-generated content may be incorrect.">
            <a:extLst>
              <a:ext uri="{FF2B5EF4-FFF2-40B4-BE49-F238E27FC236}">
                <a16:creationId xmlns:a16="http://schemas.microsoft.com/office/drawing/2014/main" id="{0D48C921-CB62-D923-41C2-49D1D011F08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5112" y="2050852"/>
            <a:ext cx="10906157" cy="339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413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9116FF8-B6C5-7797-684F-FA00CE7CE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E690A684-7A42-F08F-EC65-C23C12BEC5A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ADADB76C-A046-5374-8516-E46C4240D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547087"/>
            <a:ext cx="11155680" cy="1463040"/>
          </a:xfrm>
        </p:spPr>
        <p:txBody>
          <a:bodyPr/>
          <a:lstStyle/>
          <a:p>
            <a:r>
              <a:rPr lang="en-GB" err="1"/>
              <a:t>Kotters</a:t>
            </a:r>
            <a:r>
              <a:rPr lang="en-GB"/>
              <a:t> 8 Step Change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74266A-C30B-EB02-AED8-7B9927F1E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16370"/>
            <a:ext cx="11155680" cy="38613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087F61C2-34DF-0FDB-7972-DBFB1C7587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5321020-B64A-9D55-AC81-DE2269821E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3095" y="1197274"/>
            <a:ext cx="4736980" cy="549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194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C739AC-4CAF-4703-0EA4-1FB3ED4CF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8B6096FD-5033-ECEF-8C79-426485D797D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106682" y="-252987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9942592-8035-2CFE-D0CB-0951658EE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TARGETING POSITIONING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24C118-E545-C870-A883-C5A90FFCC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82B6F4-250C-13CF-4F7A-DAA04DD13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112" y="2083981"/>
            <a:ext cx="11170920" cy="4261955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dirty="0"/>
              <a:t> </a:t>
            </a:r>
          </a:p>
          <a:p>
            <a:pPr lvl="1"/>
            <a:r>
              <a:rPr lang="en-GB" sz="2400" dirty="0"/>
              <a:t>Segmentation  </a:t>
            </a:r>
          </a:p>
          <a:p>
            <a:pPr lvl="2"/>
            <a:r>
              <a:rPr lang="en-GB" sz="2000" dirty="0"/>
              <a:t>Diverse preferences of customers </a:t>
            </a:r>
          </a:p>
          <a:p>
            <a:pPr lvl="1"/>
            <a:r>
              <a:rPr lang="en-GB" sz="2400" dirty="0"/>
              <a:t>Targeting</a:t>
            </a:r>
          </a:p>
          <a:p>
            <a:pPr lvl="2"/>
            <a:r>
              <a:rPr lang="en-GB" sz="1800" dirty="0"/>
              <a:t>Tailored and personalised discounts and rewards to encourage repeat custom</a:t>
            </a:r>
          </a:p>
          <a:p>
            <a:pPr lvl="2"/>
            <a:r>
              <a:rPr lang="en-GB" sz="1800" dirty="0"/>
              <a:t>Digital and media marketing</a:t>
            </a:r>
            <a:endParaRPr lang="en-GB" sz="2000" dirty="0"/>
          </a:p>
          <a:p>
            <a:pPr lvl="1"/>
            <a:r>
              <a:rPr lang="en-GB" sz="2400" dirty="0"/>
              <a:t>Positioning</a:t>
            </a:r>
          </a:p>
          <a:p>
            <a:pPr lvl="2"/>
            <a:r>
              <a:rPr lang="en-GB" sz="1800" dirty="0"/>
              <a:t>Offers good value for money</a:t>
            </a:r>
          </a:p>
          <a:p>
            <a:pPr lvl="2"/>
            <a:r>
              <a:rPr lang="en-GB" sz="1800" dirty="0"/>
              <a:t>High quality products at affordable prices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82CDE130-BAB8-1B75-DD68-B472510834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712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539BC9-B893-1FA0-6D98-7704F14729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3DE163C2-BCA1-FCC9-53EA-8541BE06D62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129542" y="-288798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A7F4BEE7-A13E-0B10-174D-08032F38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 TARGETING POSITIONING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3D85D3-6328-BDDE-FC75-7B8645FDA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9DC0698E-E3EE-477B-251B-9B49D27608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333E7F28-E1B3-D679-F735-D6AA94D97FF1}"/>
              </a:ext>
            </a:extLst>
          </p:cNvPr>
          <p:cNvGrpSpPr/>
          <p:nvPr/>
        </p:nvGrpSpPr>
        <p:grpSpPr>
          <a:xfrm>
            <a:off x="2333625" y="1704974"/>
            <a:ext cx="6696075" cy="4505325"/>
            <a:chOff x="2929890" y="2004782"/>
            <a:chExt cx="5429250" cy="4207248"/>
          </a:xfrm>
        </p:grpSpPr>
        <p:pic>
          <p:nvPicPr>
            <p:cNvPr id="1026" name="Picture 2" descr=" Tesco positioning map">
              <a:extLst>
                <a:ext uri="{FF2B5EF4-FFF2-40B4-BE49-F238E27FC236}">
                  <a16:creationId xmlns:a16="http://schemas.microsoft.com/office/drawing/2014/main" id="{AB934CF0-6ED5-31BA-2BA2-7CA777AFE94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9890" y="2004782"/>
              <a:ext cx="5429250" cy="42072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71C846BC-ABB9-19D7-75A2-B9EA83737806}"/>
                </a:ext>
              </a:extLst>
            </p:cNvPr>
            <p:cNvSpPr txBox="1"/>
            <p:nvPr/>
          </p:nvSpPr>
          <p:spPr>
            <a:xfrm>
              <a:off x="3152775" y="5580567"/>
              <a:ext cx="1905000" cy="2308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900">
                  <a:solidFill>
                    <a:schemeClr val="bg1"/>
                  </a:solidFill>
                </a:rPr>
                <a:t>Image: Business-</a:t>
              </a:r>
              <a:r>
                <a:rPr lang="en-GB" sz="900" err="1">
                  <a:solidFill>
                    <a:schemeClr val="bg1"/>
                  </a:solidFill>
                </a:rPr>
                <a:t>Essay.Com</a:t>
              </a:r>
              <a:endParaRPr lang="en-GB" sz="9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72693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C5FA38-D6B3-7C02-D46E-70BD8F824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A37F076D-2264-7F1A-2367-717B711B280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EFCFC2C-1162-F2B9-BEAD-8171857F7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A7F8D3-23E7-F80D-C9AA-2EF6AFCF5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946031"/>
            <a:ext cx="11155680" cy="4187669"/>
          </a:xfrm>
        </p:spPr>
        <p:txBody>
          <a:bodyPr/>
          <a:lstStyle/>
          <a:p>
            <a:r>
              <a:rPr lang="en-GB"/>
              <a:t>Tesco’s current approach to managing change demonstrates effective short-term adaptation, grounded in strong leadership, loyalty data, and clear messaging.</a:t>
            </a:r>
          </a:p>
          <a:p>
            <a:r>
              <a:rPr lang="en-GB"/>
              <a:t>However, it lacks the transformational change required to leap ahead of discounters in terms of cost structure and perceived value. </a:t>
            </a:r>
          </a:p>
          <a:p>
            <a:r>
              <a:rPr lang="en-GB"/>
              <a:t>By embedding more agile, customer-centric, and efficiency-driven strategies—such as revamping its discount offering and reengineering its supply chain—Tesco can better align with long-term market expectations. </a:t>
            </a:r>
          </a:p>
          <a:p>
            <a:r>
              <a:rPr lang="en-GB"/>
              <a:t>The key risk is balancing innovation with brand integrity and avoiding further consumer confusion. A multi-pronged approach, guided by Kotter’s model and supported by targeted operational investment, is the most sustainable path forward.</a:t>
            </a:r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41361AF5-2876-DBBD-DA02-933CEB437A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9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D99EA2-269B-F5D0-6B13-D0057FEDF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C3871F6C-A04A-3BA0-27B7-4A50A5F9CC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F62AEC0-A14B-6224-2938-74A9A09C8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E0C80F-B371-B69B-E78F-3AC5ACDE4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773503"/>
            <a:ext cx="11155680" cy="41060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Tesco should maintain continuous communication emphasizing evolving consumer needs.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Invest in middle management training to better empower change champions throughout the organisation.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Refine strategy with clear, measurable milestones tied to consumer behaviour changes.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Increase two-way communication and feedback loops to improve engagement and address concerns.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Provide targeted support and resources to all employee levels to overcome resistance.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Balance short-term wins with sustained efforts toward structural change.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Manage change pace carefully and ensure alignment across functions.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Strengthen culture through ongoing training, leadership modelling, and consistent reinforcement.</a:t>
            </a:r>
            <a:endParaRPr lang="en-GB"/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6D6A42B3-A49E-F07A-161B-BD680B333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808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3E4AD8-F596-45D9-FBF0-5A96A98FE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EB2C7680-8912-AD35-32D7-ED3B37E1C61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FF01577-CC20-FBE0-B78F-E244146D0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647729"/>
            <a:ext cx="11155680" cy="1463040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808508-C63B-0E85-D82C-F7D5DEC41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227163"/>
            <a:ext cx="11155680" cy="52426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/>
              <a:t>Burnes, B. (2008) </a:t>
            </a:r>
            <a:r>
              <a:rPr lang="en-GB" sz="1200" i="1" dirty="0"/>
              <a:t>Managing change: a strategic approach to organisational dynamics</a:t>
            </a:r>
            <a:r>
              <a:rPr lang="en-GB" sz="1200" dirty="0"/>
              <a:t>. 4. ed., [</a:t>
            </a:r>
            <a:r>
              <a:rPr lang="en-GB" sz="1200" dirty="0" err="1"/>
              <a:t>Nachdr</a:t>
            </a:r>
            <a:r>
              <a:rPr lang="en-GB" sz="1200" dirty="0"/>
              <a:t>.]. Harlow: Prentice Hall.</a:t>
            </a:r>
          </a:p>
          <a:p>
            <a:r>
              <a:rPr lang="en-GB" sz="1200" dirty="0"/>
              <a:t>CIM (2025) ‘The 7 P’s of Marketing’, 30 June. Available at: https://www.cim.co.uk/content-insights/articles/the-7ps-of-marketing/ (Accessed: 27 July 2025).</a:t>
            </a:r>
          </a:p>
          <a:p>
            <a:r>
              <a:rPr lang="en-GB" sz="1200" dirty="0"/>
              <a:t>DEFRA (2023) </a:t>
            </a:r>
            <a:r>
              <a:rPr lang="en-GB" sz="1200" i="1" dirty="0"/>
              <a:t>Food labelling and standards regulations</a:t>
            </a:r>
            <a:r>
              <a:rPr lang="en-GB" sz="1200" dirty="0"/>
              <a:t>. Available at: </a:t>
            </a:r>
            <a:r>
              <a:rPr lang="en-GB" sz="1200" dirty="0">
                <a:hlinkClick r:id="rId4"/>
              </a:rPr>
              <a:t>Food labelling and packaging: Overview - GOV.UK</a:t>
            </a:r>
            <a:r>
              <a:rPr lang="en-GB" sz="1200" dirty="0"/>
              <a:t> (Accessed: 19 July 2025).</a:t>
            </a:r>
          </a:p>
          <a:p>
            <a:r>
              <a:rPr lang="en-GB" sz="1200" dirty="0"/>
              <a:t>Fill, C. (2009) </a:t>
            </a:r>
            <a:r>
              <a:rPr lang="en-GB" sz="1200" i="1" dirty="0"/>
              <a:t>Marketing communications</a:t>
            </a:r>
            <a:r>
              <a:rPr lang="en-GB" sz="1200" dirty="0"/>
              <a:t>. 5th ed. Harlow: Financial Times Prentice Hall.</a:t>
            </a:r>
          </a:p>
          <a:p>
            <a:r>
              <a:rPr lang="en-GB" sz="1200" dirty="0"/>
              <a:t>Fu, R. (2024) ‘Analysis of Business Operation Mode and Marketing Strategy of British Mainstream Supermarket: Case study of Tesco’, </a:t>
            </a:r>
            <a:r>
              <a:rPr lang="en-GB" sz="1200" i="1" dirty="0"/>
              <a:t>Journal of Education, Humanities and Social Sciences</a:t>
            </a:r>
            <a:r>
              <a:rPr lang="en-GB" sz="1200" dirty="0"/>
              <a:t>, 43, pp. 279–285. Available at: </a:t>
            </a:r>
            <a:r>
              <a:rPr lang="en-GB" sz="1200" dirty="0">
                <a:hlinkClick r:id="rId5"/>
              </a:rPr>
              <a:t>https://doi.org/10.54097/895tzt69</a:t>
            </a:r>
            <a:r>
              <a:rPr lang="en-GB" sz="1200" dirty="0"/>
              <a:t>.</a:t>
            </a:r>
          </a:p>
          <a:p>
            <a:r>
              <a:rPr lang="en-GB" sz="1200" dirty="0"/>
              <a:t>House of Commons (2022) </a:t>
            </a:r>
            <a:r>
              <a:rPr lang="en-GB" sz="1200" i="1" dirty="0"/>
              <a:t>Brexit: impact on UK trade</a:t>
            </a:r>
            <a:r>
              <a:rPr lang="en-GB" sz="1200" dirty="0"/>
              <a:t>. Available at: </a:t>
            </a:r>
            <a:r>
              <a:rPr lang="en-GB" sz="1200" dirty="0">
                <a:hlinkClick r:id="rId6"/>
              </a:rPr>
              <a:t>Statistics on UK-EU trade - House of Commons Library</a:t>
            </a:r>
            <a:r>
              <a:rPr lang="en-GB" sz="1200" dirty="0"/>
              <a:t> (Accessed: 20 July 2025).</a:t>
            </a:r>
          </a:p>
          <a:p>
            <a:r>
              <a:rPr lang="en-GB" sz="1200" dirty="0"/>
              <a:t>ICO (2023) </a:t>
            </a:r>
            <a:r>
              <a:rPr lang="en-GB" sz="1200" i="1" dirty="0"/>
              <a:t>Guide to GDPR compliance</a:t>
            </a:r>
            <a:r>
              <a:rPr lang="en-GB" sz="1200" dirty="0"/>
              <a:t>. Information Commissioner’s Office. Available at: </a:t>
            </a:r>
            <a:r>
              <a:rPr lang="en-GB" sz="1200" dirty="0">
                <a:hlinkClick r:id="rId7"/>
              </a:rPr>
              <a:t>Individual rights - guidance and resources | ICO</a:t>
            </a:r>
            <a:r>
              <a:rPr lang="en-GB" sz="1200" dirty="0"/>
              <a:t>  (Accessed: 19 July 2025).</a:t>
            </a:r>
          </a:p>
          <a:p>
            <a:r>
              <a:rPr lang="en-GB" sz="1200" dirty="0"/>
              <a:t>IPCC (2023) </a:t>
            </a:r>
            <a:r>
              <a:rPr lang="en-GB" sz="1200" i="1" dirty="0"/>
              <a:t>Climate change impacts on food supply chains</a:t>
            </a:r>
            <a:r>
              <a:rPr lang="en-GB" sz="1200" dirty="0"/>
              <a:t>. Intergovernmental Panel on Climate Change. Available at: </a:t>
            </a:r>
            <a:r>
              <a:rPr lang="en-GB" sz="1200" dirty="0">
                <a:hlinkClick r:id="rId8"/>
              </a:rPr>
              <a:t>IPCC_AR6_SYR_SPM.pdf</a:t>
            </a:r>
            <a:r>
              <a:rPr lang="en-GB" sz="1200" dirty="0"/>
              <a:t> (Accessed: 19 July 2025).</a:t>
            </a:r>
          </a:p>
          <a:p>
            <a:r>
              <a:rPr lang="en-GB" sz="1200" dirty="0"/>
              <a:t>Nielsen (2023) ‘Trends in consumer health and sustainability’, </a:t>
            </a:r>
            <a:r>
              <a:rPr lang="en-GB" sz="1200" i="1" dirty="0"/>
              <a:t>Nielsen Consumer Insights</a:t>
            </a:r>
            <a:r>
              <a:rPr lang="en-GB" sz="1200" dirty="0"/>
              <a:t>. Available at: </a:t>
            </a:r>
            <a:r>
              <a:rPr lang="en-GB" sz="1200" dirty="0">
                <a:hlinkClick r:id="rId9"/>
              </a:rPr>
              <a:t>Consumer Sustainability Trends - NIQ</a:t>
            </a:r>
            <a:r>
              <a:rPr lang="en-GB" sz="1200" dirty="0"/>
              <a:t> (Accessed: 19 July 2025).</a:t>
            </a:r>
          </a:p>
          <a:p>
            <a:r>
              <a:rPr lang="en-GB" sz="1200" dirty="0"/>
              <a:t>Pereira, D. (2024) ‘Tesco - SWOT Analysis’, </a:t>
            </a:r>
            <a:r>
              <a:rPr lang="en-GB" sz="1200" i="1" dirty="0"/>
              <a:t>The Business Model Analyst</a:t>
            </a:r>
            <a:r>
              <a:rPr lang="en-GB" sz="1200" dirty="0"/>
              <a:t>, 12 December. Available at: https://businessmodelanalyst.com/tesco-swot-analysis/?srsltid=AfmBOooYYZ9cdWvCbZTPTdAnFRWyq6SnzlnW2qJKn07UdbNQ23gI-14w (Accessed: 16 June 2025).</a:t>
            </a:r>
          </a:p>
          <a:p>
            <a:r>
              <a:rPr lang="en-GB" sz="1200" dirty="0"/>
              <a:t>Statista (2024) ‘Online grocery shopping penetration UK’, </a:t>
            </a:r>
            <a:r>
              <a:rPr lang="en-GB" sz="1200" i="1" dirty="0"/>
              <a:t>Statista</a:t>
            </a:r>
            <a:r>
              <a:rPr lang="en-GB" sz="1200" dirty="0"/>
              <a:t>. Available at: </a:t>
            </a:r>
            <a:r>
              <a:rPr lang="en-GB" sz="1200" dirty="0">
                <a:hlinkClick r:id="rId10"/>
              </a:rPr>
              <a:t>Online grocery shopping in the United Kingdom (UK) - statistics and facts | Statista</a:t>
            </a:r>
            <a:r>
              <a:rPr lang="en-GB" sz="1200" dirty="0"/>
              <a:t> (Accessed: 20 July 2025).</a:t>
            </a:r>
          </a:p>
          <a:p>
            <a:r>
              <a:rPr lang="en-GB" sz="1200" dirty="0"/>
              <a:t>Tesco PLC (2023) </a:t>
            </a:r>
            <a:r>
              <a:rPr lang="en-GB" sz="1200" i="1" dirty="0"/>
              <a:t>Little Helps Plan</a:t>
            </a:r>
            <a:r>
              <a:rPr lang="en-GB" sz="1200" dirty="0"/>
              <a:t>. Available at: </a:t>
            </a:r>
            <a:r>
              <a:rPr lang="en-GB" sz="1200" dirty="0">
                <a:hlinkClick r:id="rId11"/>
              </a:rPr>
              <a:t>Sustainability</a:t>
            </a:r>
            <a:r>
              <a:rPr lang="en-GB" sz="1200" dirty="0"/>
              <a:t> (Accessed: 20 July 2025).</a:t>
            </a:r>
          </a:p>
          <a:p>
            <a:r>
              <a:rPr lang="en-GB" sz="1200" dirty="0"/>
              <a:t>Vignali, C. (2001) ‘Tesco’s adaptation to the Irish market’, </a:t>
            </a:r>
            <a:r>
              <a:rPr lang="en-GB" sz="1200" i="1" dirty="0"/>
              <a:t>British Food Journal</a:t>
            </a:r>
            <a:r>
              <a:rPr lang="en-GB" sz="1200" dirty="0"/>
              <a:t>, 103(2), pp. 146–163. Available at: </a:t>
            </a:r>
            <a:r>
              <a:rPr lang="en-GB" sz="1200" dirty="0">
                <a:hlinkClick r:id="rId12"/>
              </a:rPr>
              <a:t>https://doi.org/10.1108/00070700110694852</a:t>
            </a:r>
            <a:r>
              <a:rPr lang="en-GB" sz="1200" dirty="0"/>
              <a:t>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5A2B8FD0-1CD7-3EC0-AD6C-323894108C5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611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316C5C-7301-A9F5-54B3-95A6EB927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ful wavy concept">
            <a:extLst>
              <a:ext uri="{FF2B5EF4-FFF2-40B4-BE49-F238E27FC236}">
                <a16:creationId xmlns:a16="http://schemas.microsoft.com/office/drawing/2014/main" id="{0F793350-9406-8AB8-10AA-473FDEC7A1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1684" b="14046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EC6B77C-EFA3-EA78-EC2E-5C203B7BC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87A569-D5E1-B8CC-8CF6-78C33CBDE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946031"/>
            <a:ext cx="11155680" cy="393356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Deloitte (2023) </a:t>
            </a:r>
            <a:r>
              <a:rPr lang="en-GB" i="1">
                <a:ea typeface="+mn-lt"/>
                <a:cs typeface="+mn-lt"/>
              </a:rPr>
              <a:t>Big data and retail transformation</a:t>
            </a:r>
            <a:r>
              <a:rPr lang="en-GB">
                <a:ea typeface="+mn-lt"/>
                <a:cs typeface="+mn-lt"/>
              </a:rPr>
              <a:t>. Deloitte Insights.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Mintel (2023) </a:t>
            </a:r>
            <a:r>
              <a:rPr lang="en-GB" i="1">
                <a:ea typeface="+mn-lt"/>
                <a:cs typeface="+mn-lt"/>
              </a:rPr>
              <a:t>UK grocery retailing report</a:t>
            </a:r>
            <a:r>
              <a:rPr lang="en-GB">
                <a:ea typeface="+mn-lt"/>
                <a:cs typeface="+mn-lt"/>
              </a:rPr>
              <a:t>. Mintel Group Ltd.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WRAP (2023) </a:t>
            </a:r>
            <a:r>
              <a:rPr lang="en-GB" i="1">
                <a:ea typeface="+mn-lt"/>
                <a:cs typeface="+mn-lt"/>
              </a:rPr>
              <a:t>Plastic packaging and waste reduction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4"/>
              </a:rPr>
              <a:t>UK Plastics Pact Annual Report 2023-24 | WRAP - The Waste and Resources Action Programme</a:t>
            </a:r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 descr="A red and blue logo&#10;&#10;AI-generated content may be incorrect.">
            <a:extLst>
              <a:ext uri="{FF2B5EF4-FFF2-40B4-BE49-F238E27FC236}">
                <a16:creationId xmlns:a16="http://schemas.microsoft.com/office/drawing/2014/main" id="{4160BFD4-1EED-F179-39DE-9A11967DDA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245914" y="6133700"/>
            <a:ext cx="1625367" cy="46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7351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1071</Words>
  <Application>Microsoft Office PowerPoint</Application>
  <PresentationFormat>Widescreen</PresentationFormat>
  <Paragraphs>124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Arial</vt:lpstr>
      <vt:lpstr>Bierstadt</vt:lpstr>
      <vt:lpstr>GestaltVTI</vt:lpstr>
      <vt:lpstr>Managing Marketing Change</vt:lpstr>
      <vt:lpstr>INTRODUCTION</vt:lpstr>
      <vt:lpstr> </vt:lpstr>
      <vt:lpstr>PESTLE</vt:lpstr>
      <vt:lpstr>PowerPoint Presentation</vt:lpstr>
      <vt:lpstr>SWOT</vt:lpstr>
      <vt:lpstr>SWOT</vt:lpstr>
      <vt:lpstr>PORTER’s FIVE FORCES</vt:lpstr>
      <vt:lpstr>PowerPoint Presentation</vt:lpstr>
      <vt:lpstr>Kotters 8 Step Change Model</vt:lpstr>
      <vt:lpstr>Kotters 8 Step Change Model</vt:lpstr>
      <vt:lpstr>SEGMENTATION TARGETING POSITIONING</vt:lpstr>
      <vt:lpstr>SEGMENTATION TARGETING POSITIONING</vt:lpstr>
      <vt:lpstr>CONCLUSIONS</vt:lpstr>
      <vt:lpstr>RECOMMENDATIONS</vt:lpstr>
      <vt:lpstr>References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Rees</dc:creator>
  <cp:lastModifiedBy>Helen Rees</cp:lastModifiedBy>
  <cp:revision>2</cp:revision>
  <dcterms:created xsi:type="dcterms:W3CDTF">2025-06-01T15:14:53Z</dcterms:created>
  <dcterms:modified xsi:type="dcterms:W3CDTF">2025-07-28T20:38:35Z</dcterms:modified>
</cp:coreProperties>
</file>