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6"/>
  </p:notesMasterIdLst>
  <p:sldIdLst>
    <p:sldId id="292" r:id="rId9"/>
    <p:sldId id="294" r:id="rId10"/>
    <p:sldId id="295" r:id="rId11"/>
    <p:sldId id="484" r:id="rId12"/>
    <p:sldId id="418" r:id="rId13"/>
    <p:sldId id="500" r:id="rId14"/>
    <p:sldId id="400" r:id="rId15"/>
    <p:sldId id="508" r:id="rId16"/>
    <p:sldId id="509" r:id="rId17"/>
    <p:sldId id="510" r:id="rId18"/>
    <p:sldId id="511" r:id="rId19"/>
    <p:sldId id="512" r:id="rId20"/>
    <p:sldId id="513" r:id="rId21"/>
    <p:sldId id="514" r:id="rId22"/>
    <p:sldId id="515" r:id="rId23"/>
    <p:sldId id="516" r:id="rId24"/>
    <p:sldId id="517" r:id="rId25"/>
    <p:sldId id="520" r:id="rId26"/>
    <p:sldId id="521" r:id="rId27"/>
    <p:sldId id="522" r:id="rId28"/>
    <p:sldId id="523" r:id="rId29"/>
    <p:sldId id="524" r:id="rId30"/>
    <p:sldId id="525" r:id="rId31"/>
    <p:sldId id="526" r:id="rId32"/>
    <p:sldId id="527" r:id="rId33"/>
    <p:sldId id="528" r:id="rId34"/>
    <p:sldId id="46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6/28/2021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smtClean="0">
                <a:effectLst>
                  <a:outerShdw blurRad="38100" dist="38100" dir="2700000" algn="tl">
                    <a:srgbClr val="000000">
                      <a:alpha val="43137"/>
                    </a:srgbClr>
                  </a:outerShdw>
                </a:effectLst>
              </a:rPr>
              <a:t>Cybersecurity Framework</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a:t>
            </a:r>
            <a:r>
              <a:rPr lang="en-GB" sz="1600" i="1" dirty="0" smtClean="0"/>
              <a:t>components, the </a:t>
            </a:r>
            <a:r>
              <a:rPr lang="en-GB" sz="1600" i="1" dirty="0"/>
              <a:t>importance of documenting </a:t>
            </a:r>
            <a:r>
              <a:rPr lang="en-GB" sz="1600" i="1" dirty="0" smtClean="0"/>
              <a:t>a network, </a:t>
            </a:r>
            <a:r>
              <a:rPr lang="en-US" sz="1600" i="1" dirty="0" smtClean="0">
                <a:solidFill>
                  <a:schemeClr val="tx1">
                    <a:lumMod val="50000"/>
                  </a:schemeClr>
                </a:solidFill>
              </a:rPr>
              <a:t>the </a:t>
            </a:r>
            <a:r>
              <a:rPr lang="en-US" sz="1600" i="1" dirty="0">
                <a:solidFill>
                  <a:schemeClr val="tx1">
                    <a:lumMod val="50000"/>
                  </a:schemeClr>
                </a:solidFill>
              </a:rPr>
              <a:t>different types of network cables used in a home </a:t>
            </a:r>
            <a:r>
              <a:rPr lang="en-US" sz="1600" i="1" dirty="0" smtClean="0">
                <a:solidFill>
                  <a:schemeClr val="tx1">
                    <a:lumMod val="50000"/>
                  </a:schemeClr>
                </a:solidFill>
              </a:rPr>
              <a:t>network, how network </a:t>
            </a:r>
            <a:r>
              <a:rPr lang="en-US" sz="1600" i="1" dirty="0">
                <a:solidFill>
                  <a:schemeClr val="tx1">
                    <a:lumMod val="50000"/>
                  </a:schemeClr>
                </a:solidFill>
              </a:rPr>
              <a:t>cables are very vital component which helps in establishing a successful </a:t>
            </a:r>
            <a:r>
              <a:rPr lang="en-US" sz="1600" i="1" dirty="0" smtClean="0">
                <a:solidFill>
                  <a:schemeClr val="tx1">
                    <a:lumMod val="50000"/>
                  </a:schemeClr>
                </a:solidFill>
              </a:rPr>
              <a:t>network, the </a:t>
            </a:r>
            <a:r>
              <a:rPr lang="en-US" sz="1600" i="1" dirty="0">
                <a:solidFill>
                  <a:schemeClr val="tx1">
                    <a:lumMod val="50000"/>
                  </a:schemeClr>
                </a:solidFill>
              </a:rPr>
              <a:t>need of standard protocols in a network and </a:t>
            </a:r>
            <a:r>
              <a:rPr lang="en-US" sz="1600" i="1" dirty="0" smtClean="0">
                <a:solidFill>
                  <a:schemeClr val="tx1">
                    <a:lumMod val="50000"/>
                  </a:schemeClr>
                </a:solidFill>
              </a:rPr>
              <a:t>the </a:t>
            </a:r>
            <a:r>
              <a:rPr lang="en-US" sz="1600" i="1" dirty="0">
                <a:solidFill>
                  <a:schemeClr val="tx1">
                    <a:lumMod val="50000"/>
                  </a:schemeClr>
                </a:solidFill>
              </a:rPr>
              <a:t>communication principles used with in the network.  </a:t>
            </a:r>
            <a:endParaRPr lang="en-US" sz="1600" i="1" dirty="0" smtClean="0">
              <a:solidFill>
                <a:schemeClr val="tx1">
                  <a:lumMod val="50000"/>
                </a:schemeClr>
              </a:solidFill>
            </a:endParaRPr>
          </a:p>
          <a:p>
            <a:pPr algn="just"/>
            <a:endParaRPr lang="en-US" sz="1600" i="1" dirty="0">
              <a:solidFill>
                <a:schemeClr val="tx1">
                  <a:lumMod val="50000"/>
                </a:schemeClr>
              </a:solidFill>
            </a:endParaRPr>
          </a:p>
          <a:p>
            <a:pPr algn="just"/>
            <a:r>
              <a:rPr lang="en-US" sz="1600" i="1" dirty="0" smtClean="0">
                <a:solidFill>
                  <a:schemeClr val="tx1">
                    <a:lumMod val="50000"/>
                  </a:schemeClr>
                </a:solidFill>
              </a:rPr>
              <a:t>After </a:t>
            </a:r>
            <a:r>
              <a:rPr lang="en-US" sz="1600" i="1" dirty="0">
                <a:solidFill>
                  <a:schemeClr val="tx1">
                    <a:lumMod val="50000"/>
                  </a:schemeClr>
                </a:solidFill>
              </a:rPr>
              <a:t>having a better understanding on the connecting components and the rules in establishing the communication, </a:t>
            </a:r>
            <a:r>
              <a:rPr lang="en-US" sz="1600" i="1" dirty="0" smtClean="0">
                <a:solidFill>
                  <a:schemeClr val="tx1">
                    <a:lumMod val="50000"/>
                  </a:schemeClr>
                </a:solidFill>
              </a:rPr>
              <a:t>the session elaborated the </a:t>
            </a:r>
            <a:r>
              <a:rPr lang="en-US" sz="1600" i="1" dirty="0">
                <a:solidFill>
                  <a:schemeClr val="tx1">
                    <a:lumMod val="50000"/>
                  </a:schemeClr>
                </a:solidFill>
              </a:rPr>
              <a:t>Ethernet </a:t>
            </a:r>
            <a:r>
              <a:rPr lang="en-US" sz="1600" i="1" dirty="0" smtClean="0">
                <a:solidFill>
                  <a:schemeClr val="tx1">
                    <a:lumMod val="50000"/>
                  </a:schemeClr>
                </a:solidFill>
              </a:rPr>
              <a:t>frame, the </a:t>
            </a:r>
            <a:r>
              <a:rPr lang="en-US" sz="1600" i="1" dirty="0">
                <a:solidFill>
                  <a:schemeClr val="tx1">
                    <a:lumMod val="50000"/>
                  </a:schemeClr>
                </a:solidFill>
              </a:rPr>
              <a:t>purpose of </a:t>
            </a:r>
            <a:r>
              <a:rPr lang="en-US" sz="1600" i="1" dirty="0" smtClean="0">
                <a:solidFill>
                  <a:schemeClr val="tx1">
                    <a:lumMod val="50000"/>
                  </a:schemeClr>
                </a:solidFill>
              </a:rPr>
              <a:t>routing, the </a:t>
            </a:r>
            <a:r>
              <a:rPr lang="en-US" sz="1600" i="1" dirty="0">
                <a:solidFill>
                  <a:schemeClr val="tx1">
                    <a:lumMod val="50000"/>
                  </a:schemeClr>
                </a:solidFill>
              </a:rPr>
              <a:t>purpose of logical addressing (IP </a:t>
            </a:r>
            <a:r>
              <a:rPr lang="en-US" sz="1600" i="1" dirty="0" smtClean="0">
                <a:solidFill>
                  <a:schemeClr val="tx1">
                    <a:lumMod val="50000"/>
                  </a:schemeClr>
                </a:solidFill>
              </a:rPr>
              <a:t>Address), How </a:t>
            </a:r>
            <a:r>
              <a:rPr lang="en-US" sz="1600" i="1" dirty="0">
                <a:solidFill>
                  <a:schemeClr val="tx1">
                    <a:lumMod val="50000"/>
                  </a:schemeClr>
                </a:solidFill>
              </a:rPr>
              <a:t>IP address are classified/ derived, how they are organized, how they are used </a:t>
            </a:r>
            <a:r>
              <a:rPr lang="en-US" sz="1600" i="1" dirty="0" err="1" smtClean="0">
                <a:solidFill>
                  <a:schemeClr val="tx1">
                    <a:lumMod val="50000"/>
                  </a:schemeClr>
                </a:solidFill>
              </a:rPr>
              <a:t>etc</a:t>
            </a:r>
            <a:r>
              <a:rPr lang="en-US" sz="1600" i="1" dirty="0" smtClean="0">
                <a:solidFill>
                  <a:schemeClr val="tx1">
                    <a:lumMod val="50000"/>
                  </a:schemeClr>
                </a:solidFill>
              </a:rPr>
              <a:t>, followed by the different </a:t>
            </a:r>
            <a:r>
              <a:rPr lang="en-US" sz="1600" i="1" dirty="0">
                <a:solidFill>
                  <a:schemeClr val="tx1">
                    <a:lumMod val="50000"/>
                  </a:schemeClr>
                </a:solidFill>
              </a:rPr>
              <a:t>methods of assigning IP addresses (static and </a:t>
            </a:r>
            <a:r>
              <a:rPr lang="en-US" sz="1600" i="1" dirty="0" smtClean="0">
                <a:solidFill>
                  <a:schemeClr val="tx1">
                    <a:lumMod val="50000"/>
                  </a:schemeClr>
                </a:solidFill>
              </a:rPr>
              <a:t>dynamic), the </a:t>
            </a:r>
            <a:r>
              <a:rPr lang="en-US" sz="1600" i="1" dirty="0">
                <a:solidFill>
                  <a:schemeClr val="tx1">
                    <a:lumMod val="50000"/>
                  </a:schemeClr>
                </a:solidFill>
              </a:rPr>
              <a:t>concept of NAT. Finally, the features of </a:t>
            </a:r>
            <a:r>
              <a:rPr lang="en-US" sz="1600" i="1" dirty="0" smtClean="0">
                <a:solidFill>
                  <a:schemeClr val="tx1">
                    <a:lumMod val="50000"/>
                  </a:schemeClr>
                </a:solidFill>
              </a:rPr>
              <a:t>IPv6. We also discussed </a:t>
            </a:r>
            <a:r>
              <a:rPr lang="en-US" sz="1600" i="1" dirty="0">
                <a:solidFill>
                  <a:schemeClr val="tx1">
                    <a:lumMod val="50000"/>
                  </a:schemeClr>
                </a:solidFill>
              </a:rPr>
              <a:t>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US" dirty="0" smtClean="0">
                <a:solidFill>
                  <a:schemeClr val="bg1"/>
                </a:solidFill>
              </a:rPr>
              <a:t>Network Types, Data Transmission</a:t>
            </a:r>
            <a:r>
              <a:rPr lang="en-GB" dirty="0" smtClean="0">
                <a:solidFill>
                  <a:schemeClr val="bg1"/>
                </a:solidFill>
              </a:rPr>
              <a:t>, </a:t>
            </a:r>
            <a:r>
              <a:rPr lang="en-US" dirty="0" smtClean="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a:t>
            </a:r>
            <a:r>
              <a:rPr lang="en-US" dirty="0" smtClean="0">
                <a:solidFill>
                  <a:schemeClr val="bg1"/>
                </a:solidFill>
              </a:rPr>
              <a:t>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smtClean="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 </a:t>
            </a:r>
            <a:r>
              <a:rPr lang="en-GB" dirty="0" smtClean="0">
                <a:solidFill>
                  <a:schemeClr val="bg1"/>
                </a:solidFill>
              </a:rPr>
              <a:t>Communication Principles</a:t>
            </a:r>
          </a:p>
          <a:p>
            <a:pPr marL="285750" indent="-285750" fontAlgn="t">
              <a:buFont typeface="Wingdings" panose="05000000000000000000" pitchFamily="2" charset="2"/>
              <a:buChar char="ü"/>
            </a:pPr>
            <a:r>
              <a:rPr lang="en-GB" dirty="0" smtClean="0">
                <a:solidFill>
                  <a:schemeClr val="bg1"/>
                </a:solidFill>
              </a:rPr>
              <a:t>Routing, DHCPv4, Network </a:t>
            </a:r>
            <a:r>
              <a:rPr lang="en-GB" dirty="0">
                <a:solidFill>
                  <a:schemeClr val="bg1"/>
                </a:solidFill>
              </a:rPr>
              <a:t>Address Translation</a:t>
            </a:r>
          </a:p>
          <a:p>
            <a:pPr marL="285750" indent="-285750" fontAlgn="t">
              <a:buFont typeface="Wingdings" panose="05000000000000000000" pitchFamily="2" charset="2"/>
              <a:buChar char="ü"/>
            </a:pPr>
            <a:r>
              <a:rPr lang="en-GB" dirty="0">
                <a:solidFill>
                  <a:schemeClr val="bg1"/>
                </a:solidFill>
              </a:rPr>
              <a:t>TCP, UDP </a:t>
            </a:r>
            <a:r>
              <a:rPr lang="en-GB" dirty="0" smtClean="0">
                <a:solidFill>
                  <a:schemeClr val="bg1"/>
                </a:solidFill>
              </a:rPr>
              <a:t>Functions, DNS, Other Services</a:t>
            </a:r>
          </a:p>
          <a:p>
            <a:pPr marL="285750" indent="-285750" fontAlgn="t">
              <a:buFont typeface="Wingdings" panose="05000000000000000000" pitchFamily="2" charset="2"/>
              <a:buChar char="ü"/>
            </a:pPr>
            <a:r>
              <a:rPr lang="en-GB" dirty="0" smtClean="0">
                <a:solidFill>
                  <a:schemeClr val="bg1"/>
                </a:solidFill>
              </a:rPr>
              <a:t>Home network (Basics) Infrastructure and technologies</a:t>
            </a:r>
            <a:endParaRPr lang="en-GB"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Beyond </a:t>
            </a:r>
            <a:r>
              <a:rPr lang="en-GB" dirty="0">
                <a:solidFill>
                  <a:schemeClr val="bg1"/>
                </a:solidFill>
              </a:rPr>
              <a:t>Home </a:t>
            </a:r>
            <a:r>
              <a:rPr lang="en-GB" dirty="0" smtClean="0">
                <a:solidFill>
                  <a:schemeClr val="bg1"/>
                </a:solidFill>
              </a:rPr>
              <a:t>Networks (ISP, Virtualization)</a:t>
            </a:r>
            <a:endParaRPr lang="en-GB"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a:t>
            </a:r>
            <a:r>
              <a:rPr lang="en-US" i="1" dirty="0">
                <a:solidFill>
                  <a:schemeClr val="tx1">
                    <a:lumMod val="50000"/>
                  </a:schemeClr>
                </a:solidFill>
              </a:rPr>
              <a:t>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a:t>
            </a:r>
            <a:r>
              <a:rPr lang="en-US" i="1" dirty="0" smtClean="0">
                <a:solidFill>
                  <a:schemeClr val="tx1">
                    <a:lumMod val="50000"/>
                  </a:schemeClr>
                </a:solidFill>
              </a:rPr>
              <a:t>common </a:t>
            </a:r>
            <a:r>
              <a:rPr lang="en-US" i="1" dirty="0">
                <a:solidFill>
                  <a:schemeClr val="tx1">
                    <a:lumMod val="50000"/>
                  </a:schemeClr>
                </a:solidFill>
              </a:rPr>
              <a:t>characteristics comprising cybersecurity world, cyber criminals and cybersecurity </a:t>
            </a:r>
            <a:r>
              <a:rPr lang="en-US" i="1" dirty="0" smtClean="0">
                <a:solidFill>
                  <a:schemeClr val="tx1">
                    <a:lumMod val="50000"/>
                  </a:schemeClr>
                </a:solidFill>
              </a:rPr>
              <a:t>specialists, </a:t>
            </a:r>
            <a:r>
              <a:rPr lang="en-US" i="1" dirty="0">
                <a:solidFill>
                  <a:schemeClr val="tx1">
                    <a:lumMod val="50000"/>
                  </a:schemeClr>
                </a:solidFill>
              </a:rPr>
              <a:t>t</a:t>
            </a:r>
            <a:r>
              <a:rPr lang="en-US" i="1" dirty="0" smtClean="0">
                <a:solidFill>
                  <a:schemeClr val="tx1">
                    <a:lumMod val="50000"/>
                  </a:schemeClr>
                </a:solidFill>
              </a:rPr>
              <a:t>he </a:t>
            </a:r>
            <a:r>
              <a:rPr lang="en-US" i="1" dirty="0">
                <a:solidFill>
                  <a:schemeClr val="tx1">
                    <a:lumMod val="50000"/>
                  </a:schemeClr>
                </a:solidFill>
              </a:rPr>
              <a:t>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a demonstration to show the security factors between SSH and Telnet </a:t>
            </a:r>
            <a:r>
              <a:rPr lang="en-US" i="1" dirty="0" smtClean="0">
                <a:solidFill>
                  <a:srgbClr val="FF0000"/>
                </a:solidFill>
              </a:rPr>
              <a:t>was done.</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smtClean="0">
                <a:solidFill>
                  <a:schemeClr val="bg1"/>
                </a:solidFill>
              </a:rPr>
              <a:t>So far…</a:t>
            </a:r>
          </a:p>
          <a:p>
            <a:pPr marL="285750" indent="-285750" fontAlgn="t">
              <a:buFont typeface="Wingdings" panose="05000000000000000000" pitchFamily="2" charset="2"/>
              <a:buChar char="ü"/>
            </a:pPr>
            <a:r>
              <a:rPr lang="en-GB" dirty="0" smtClean="0">
                <a:solidFill>
                  <a:schemeClr val="bg1"/>
                </a:solidFill>
              </a:rPr>
              <a:t>Security </a:t>
            </a:r>
            <a:r>
              <a:rPr lang="en-GB" dirty="0">
                <a:solidFill>
                  <a:schemeClr val="bg1"/>
                </a:solidFill>
              </a:rPr>
              <a:t>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smtClean="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smtClean="0">
                <a:solidFill>
                  <a:schemeClr val="accent6"/>
                </a:solidFill>
                <a:effectLst>
                  <a:outerShdw blurRad="38100" dist="38100" dir="2700000" algn="tl">
                    <a:srgbClr val="000000">
                      <a:alpha val="43137"/>
                    </a:srgbClr>
                  </a:outerShdw>
                </a:effectLst>
              </a:rPr>
              <a:t>Any questions?</a:t>
            </a:r>
            <a:endParaRPr lang="en-US" b="1" i="1" dirty="0">
              <a:solidFill>
                <a:schemeClr val="accent6"/>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 and c</a:t>
            </a:r>
            <a:r>
              <a:rPr lang="en-US" dirty="0" err="1" smtClean="0">
                <a:solidFill>
                  <a:schemeClr val="bg1"/>
                </a:solidFill>
              </a:rPr>
              <a:t>omplete</a:t>
            </a:r>
            <a:r>
              <a:rPr lang="en-US" dirty="0" smtClean="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t>
            </a:r>
            <a:r>
              <a:rPr lang="en-GB" dirty="0" smtClean="0">
                <a:solidFill>
                  <a:schemeClr val="bg1"/>
                </a:solidFill>
              </a:rPr>
              <a:t>Address, </a:t>
            </a: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3770263"/>
          </a:xfrm>
          <a:prstGeom prst="rect">
            <a:avLst/>
          </a:prstGeom>
        </p:spPr>
        <p:txBody>
          <a:bodyPr wrap="square">
            <a:spAutoFit/>
          </a:bodyPr>
          <a:lstStyle/>
          <a:p>
            <a:pPr algn="just">
              <a:spcBef>
                <a:spcPts val="0"/>
              </a:spcBef>
            </a:pPr>
            <a:r>
              <a:rPr lang="en-US" i="1" dirty="0" smtClean="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In our upcoming lectures, you will gain more clarity on </a:t>
            </a:r>
          </a:p>
          <a:p>
            <a:pPr algn="just">
              <a:spcBef>
                <a:spcPts val="0"/>
              </a:spcBef>
            </a:pPr>
            <a:r>
              <a:rPr lang="en-US" dirty="0" smtClean="0"/>
              <a:t>types </a:t>
            </a:r>
            <a:r>
              <a:rPr lang="en-US" dirty="0"/>
              <a:t>of malware and malicious </a:t>
            </a:r>
            <a:r>
              <a:rPr lang="en-US" dirty="0" smtClean="0"/>
              <a:t>code</a:t>
            </a:r>
            <a:r>
              <a:rPr lang="en-US" i="1" dirty="0" smtClean="0">
                <a:solidFill>
                  <a:schemeClr val="tx1">
                    <a:lumMod val="50000"/>
                  </a:schemeClr>
                </a:solidFill>
              </a:rPr>
              <a:t>,</a:t>
            </a:r>
            <a:r>
              <a:rPr lang="en-US" dirty="0"/>
              <a:t> </a:t>
            </a:r>
            <a:r>
              <a:rPr lang="en-US" dirty="0" smtClean="0"/>
              <a:t>the </a:t>
            </a:r>
            <a:r>
              <a:rPr lang="en-US" dirty="0"/>
              <a:t>tactics, techniques </a:t>
            </a:r>
            <a:r>
              <a:rPr lang="en-US" dirty="0" smtClean="0"/>
              <a:t>&amp; procedures used by </a:t>
            </a:r>
            <a:r>
              <a:rPr lang="en-US" dirty="0"/>
              <a:t>cyber </a:t>
            </a:r>
            <a:r>
              <a:rPr lang="en-US" dirty="0" smtClean="0"/>
              <a:t>criminals</a:t>
            </a:r>
            <a:r>
              <a:rPr lang="en-US" i="1" dirty="0" smtClean="0">
                <a:solidFill>
                  <a:schemeClr val="tx1">
                    <a:lumMod val="50000"/>
                  </a:schemeClr>
                </a:solidFill>
              </a:rPr>
              <a:t>, </a:t>
            </a:r>
            <a:r>
              <a:rPr lang="en-US" dirty="0" smtClean="0"/>
              <a:t>different </a:t>
            </a:r>
            <a:r>
              <a:rPr lang="en-US" dirty="0"/>
              <a:t>methods used in </a:t>
            </a:r>
            <a:r>
              <a:rPr lang="en-US" dirty="0" smtClean="0"/>
              <a:t>social engineering, different </a:t>
            </a:r>
            <a:r>
              <a:rPr lang="en-US" dirty="0"/>
              <a:t>types of cyberattacks</a:t>
            </a:r>
            <a:endParaRPr lang="en-US" i="1" dirty="0" smtClean="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During today’s tutorial session,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862322"/>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The Cybersecurity Cube</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CIA Triad</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States of Data</a:t>
            </a:r>
          </a:p>
          <a:p>
            <a:pPr marL="285750" indent="-285750" fontAlgn="t">
              <a:buFont typeface="Wingdings" panose="05000000000000000000" pitchFamily="2" charset="2"/>
              <a:buChar char="ü"/>
            </a:pPr>
            <a:r>
              <a:rPr lang="en-GB" b="1" dirty="0" smtClean="0">
                <a:solidFill>
                  <a:schemeClr val="bg1"/>
                </a:solidFill>
              </a:rPr>
              <a:t>Cybersecurity Countermeasures</a:t>
            </a:r>
          </a:p>
          <a:p>
            <a:pPr marL="285750" indent="-285750" fontAlgn="t">
              <a:buFont typeface="Wingdings" panose="05000000000000000000" pitchFamily="2" charset="2"/>
              <a:buChar char="ü"/>
            </a:pPr>
            <a:r>
              <a:rPr lang="en-GB" b="1" dirty="0" smtClean="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Threats, Vulnerabilities and Attacks</a:t>
            </a:r>
          </a:p>
          <a:p>
            <a:pPr marL="742950" lvl="1" indent="-285750" fontAlgn="t">
              <a:buFont typeface="Wingdings" panose="05000000000000000000" pitchFamily="2" charset="2"/>
              <a:buChar char="ü"/>
            </a:pPr>
            <a:r>
              <a:rPr lang="en-GB" b="1" i="1" dirty="0" smtClean="0">
                <a:solidFill>
                  <a:schemeClr val="bg1"/>
                </a:solidFill>
              </a:rPr>
              <a:t>Malwares, Malicious codes, Deception and Attacks</a:t>
            </a: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r>
              <a:rPr lang="en-US" b="1" dirty="0" smtClean="0">
                <a:solidFill>
                  <a:schemeClr val="bg1"/>
                </a:solidFill>
              </a:rPr>
              <a:t>Working with </a:t>
            </a:r>
            <a:r>
              <a:rPr lang="en-US" b="1" dirty="0" smtClean="0">
                <a:solidFill>
                  <a:schemeClr val="bg1"/>
                </a:solidFill>
              </a:rPr>
              <a:t>Ubuntu - </a:t>
            </a:r>
            <a:r>
              <a:rPr lang="en-GB" b="1" dirty="0" smtClean="0">
                <a:solidFill>
                  <a:schemeClr val="bg1"/>
                </a:solidFill>
              </a:rPr>
              <a:t>Account </a:t>
            </a:r>
            <a:r>
              <a:rPr lang="en-GB" b="1" dirty="0">
                <a:solidFill>
                  <a:schemeClr val="bg1"/>
                </a:solidFill>
              </a:rPr>
              <a:t>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smtClean="0">
                <a:solidFill>
                  <a:srgbClr val="002060"/>
                </a:solidFill>
              </a:rPr>
              <a:t>The </a:t>
            </a:r>
            <a:r>
              <a:rPr lang="en-US" b="1" dirty="0">
                <a:solidFill>
                  <a:srgbClr val="002060"/>
                </a:solidFill>
              </a:rPr>
              <a:t>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These </a:t>
            </a:r>
            <a:r>
              <a:rPr lang="en-US" dirty="0">
                <a:solidFill>
                  <a:srgbClr val="002060"/>
                </a:solidFill>
              </a:rPr>
              <a:t>three principles are confidentiality, integrity and availability.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Use </a:t>
            </a:r>
            <a:r>
              <a:rPr lang="en-US" dirty="0">
                <a:solidFill>
                  <a:srgbClr val="002060"/>
                </a:solidFill>
              </a:rPr>
              <a:t>the acronym CIA to remember these three </a:t>
            </a:r>
            <a:r>
              <a:rPr lang="en-US" dirty="0" smtClean="0">
                <a:solidFill>
                  <a:srgbClr val="002060"/>
                </a:solidFill>
              </a:rPr>
              <a:t>principles.</a:t>
            </a:r>
          </a:p>
          <a:p>
            <a:pPr marL="0" lvl="1" algn="just"/>
            <a:endParaRPr lang="en-US" b="1" dirty="0" smtClean="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smtClean="0">
                <a:solidFill>
                  <a:srgbClr val="002060"/>
                </a:solidFill>
              </a:rPr>
              <a:t>The </a:t>
            </a:r>
            <a:r>
              <a:rPr lang="en-US" b="1" dirty="0">
                <a:solidFill>
                  <a:srgbClr val="002060"/>
                </a:solidFill>
              </a:rPr>
              <a:t>States of Data</a:t>
            </a:r>
          </a:p>
          <a:p>
            <a:pPr marL="800100" lvl="1" indent="-342900" algn="just">
              <a:buFont typeface="Wingdings" panose="05000000000000000000" pitchFamily="2" charset="2"/>
              <a:buChar char="ü"/>
            </a:pPr>
            <a:r>
              <a:rPr lang="en-US" dirty="0">
                <a:solidFill>
                  <a:srgbClr val="002060"/>
                </a:solidFill>
              </a:rPr>
              <a:t>The cyber world is a world of data; </a:t>
            </a: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As stated in our earlier lectures, Cybersecurity </a:t>
            </a:r>
            <a:r>
              <a:rPr lang="en-US" dirty="0">
                <a:solidFill>
                  <a:srgbClr val="002060"/>
                </a:solidFill>
              </a:rPr>
              <a:t>specialists focus on protecting data.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second dimension of the cybersecurity cube focuses on the problems of protecting all of the states of data in the cyber world. </a:t>
            </a:r>
            <a:endParaRPr lang="en-US" dirty="0" smtClean="0">
              <a:solidFill>
                <a:srgbClr val="002060"/>
              </a:solidFill>
            </a:endParaRP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has three possible </a:t>
            </a:r>
            <a:r>
              <a:rPr lang="en-US" dirty="0" smtClean="0">
                <a:solidFill>
                  <a:srgbClr val="002060"/>
                </a:solidFill>
              </a:rPr>
              <a:t>states:</a:t>
            </a: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at rest or in storage </a:t>
            </a:r>
            <a:endParaRPr lang="en-US" dirty="0" smtClean="0">
              <a:solidFill>
                <a:srgbClr val="002060"/>
              </a:solidFill>
            </a:endParaRP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in transit </a:t>
            </a:r>
            <a:endParaRPr lang="en-US" dirty="0" smtClean="0">
              <a:solidFill>
                <a:srgbClr val="002060"/>
              </a:solidFill>
            </a:endParaRPr>
          </a:p>
          <a:p>
            <a:pPr marL="1257300" lvl="2"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in </a:t>
            </a:r>
            <a:r>
              <a:rPr lang="en-US" dirty="0" smtClean="0">
                <a:solidFill>
                  <a:srgbClr val="002060"/>
                </a:solidFill>
              </a:rPr>
              <a:t>process</a:t>
            </a: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smtClean="0">
                <a:solidFill>
                  <a:srgbClr val="002060"/>
                </a:solidFill>
              </a:rPr>
              <a:t>Cybersecurity </a:t>
            </a:r>
            <a:r>
              <a:rPr lang="en-US" b="1" dirty="0">
                <a:solidFill>
                  <a:srgbClr val="002060"/>
                </a:solidFill>
              </a:rPr>
              <a:t>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endParaRPr lang="en-US" dirty="0" smtClean="0">
              <a:solidFill>
                <a:srgbClr val="002060"/>
              </a:solidFill>
            </a:endParaRP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smtClean="0">
              <a:solidFill>
                <a:srgbClr val="002060"/>
              </a:solidFill>
            </a:endParaRPr>
          </a:p>
          <a:p>
            <a:pPr lvl="2" indent="-342900" algn="just">
              <a:buFont typeface="Wingdings" panose="05000000000000000000" pitchFamily="2" charset="2"/>
              <a:buChar char="ü"/>
            </a:pPr>
            <a:r>
              <a:rPr lang="en-US" b="1" dirty="0" smtClean="0">
                <a:solidFill>
                  <a:srgbClr val="002060"/>
                </a:solidFill>
              </a:rPr>
              <a:t>Policies </a:t>
            </a:r>
            <a:r>
              <a:rPr lang="en-US" b="1" dirty="0">
                <a:solidFill>
                  <a:srgbClr val="002060"/>
                </a:solidFill>
              </a:rPr>
              <a:t>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smtClean="0">
              <a:solidFill>
                <a:srgbClr val="002060"/>
              </a:solidFill>
            </a:endParaRPr>
          </a:p>
          <a:p>
            <a:pPr lvl="2" indent="-342900" algn="just">
              <a:buFont typeface="Wingdings" panose="05000000000000000000" pitchFamily="2" charset="2"/>
              <a:buChar char="ü"/>
            </a:pPr>
            <a:r>
              <a:rPr lang="en-US" b="1" dirty="0" smtClean="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a:t>
            </a:r>
            <a:r>
              <a:rPr lang="en-US" sz="2133" dirty="0" smtClean="0"/>
              <a:t>Dimension - </a:t>
            </a:r>
            <a:r>
              <a:rPr lang="en-US" sz="2133" dirty="0"/>
              <a:t>The Principle of Confidentiality</a:t>
            </a:r>
          </a:p>
        </p:txBody>
      </p:sp>
      <p:sp>
        <p:nvSpPr>
          <p:cNvPr id="17" name="Rectangle 16"/>
          <p:cNvSpPr/>
          <p:nvPr/>
        </p:nvSpPr>
        <p:spPr>
          <a:xfrm>
            <a:off x="3541986" y="723535"/>
            <a:ext cx="8523890" cy="4801314"/>
          </a:xfrm>
          <a:prstGeom prst="rect">
            <a:avLst/>
          </a:prstGeom>
        </p:spPr>
        <p:txBody>
          <a:bodyPr wrap="square">
            <a:spAutoFit/>
          </a:bodyPr>
          <a:lstStyle/>
          <a:p>
            <a:pPr marL="800100" lvl="1" indent="-342900" algn="just">
              <a:buFont typeface="Wingdings" panose="05000000000000000000" pitchFamily="2" charset="2"/>
              <a:buChar char="ü"/>
            </a:pPr>
            <a:r>
              <a:rPr lang="en-US" dirty="0" smtClean="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Another term for </a:t>
            </a:r>
            <a:r>
              <a:rPr lang="en-US" b="1" dirty="0">
                <a:effectLst>
                  <a:outerShdw blurRad="38100" dist="38100" dir="2700000" algn="tl">
                    <a:srgbClr val="000000">
                      <a:alpha val="43137"/>
                    </a:srgbClr>
                  </a:outerShdw>
                </a:effectLst>
              </a:rPr>
              <a:t>confidentiality is privacy</a:t>
            </a:r>
            <a:r>
              <a:rPr lang="en-US" dirty="0">
                <a:solidFill>
                  <a:srgbClr val="002060"/>
                </a:solidFill>
              </a:rPr>
              <a:t>. </a:t>
            </a:r>
          </a:p>
          <a:p>
            <a:pPr marL="800100" lvl="1" indent="-342900" algn="just">
              <a:buFont typeface="Wingdings" panose="05000000000000000000" pitchFamily="2" charset="2"/>
              <a:buChar char="ü"/>
            </a:pPr>
            <a:endParaRPr lang="en-US" dirty="0" smtClean="0">
              <a:solidFill>
                <a:srgbClr val="002060"/>
              </a:solidFill>
            </a:endParaRPr>
          </a:p>
          <a:p>
            <a:pPr marL="800100" lvl="1" indent="-342900" algn="just">
              <a:buFont typeface="Wingdings" panose="05000000000000000000" pitchFamily="2" charset="2"/>
              <a:buChar char="ü"/>
            </a:pPr>
            <a:r>
              <a:rPr lang="en-US" dirty="0" smtClean="0">
                <a:solidFill>
                  <a:srgbClr val="002060"/>
                </a:solidFill>
              </a:rPr>
              <a:t>Organizations </a:t>
            </a:r>
            <a:r>
              <a:rPr lang="en-US" dirty="0">
                <a:solidFill>
                  <a:srgbClr val="002060"/>
                </a:solidFill>
              </a:rPr>
              <a:t>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smtClean="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a:t>
            </a:r>
            <a:r>
              <a:rPr lang="en-US" b="1" dirty="0" smtClean="0">
                <a:solidFill>
                  <a:srgbClr val="002060"/>
                </a:solidFill>
              </a:rPr>
              <a:t>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endParaRPr lang="en-US" dirty="0" smtClean="0">
              <a:solidFill>
                <a:srgbClr val="00206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endParaRPr lang="en-US" dirty="0" smtClean="0">
              <a:solidFill>
                <a:srgbClr val="002060"/>
              </a:solidFill>
            </a:endParaRP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a:t>
            </a:r>
            <a:r>
              <a:rPr lang="en-US" sz="2133" dirty="0"/>
              <a:t>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smtClean="0">
                <a:solidFill>
                  <a:srgbClr val="002060"/>
                </a:solidFill>
              </a:rPr>
              <a:t>Controlling </a:t>
            </a:r>
            <a:r>
              <a:rPr lang="en-US" b="1" dirty="0">
                <a:solidFill>
                  <a:srgbClr val="002060"/>
                </a:solidFill>
              </a:rPr>
              <a:t>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endParaRPr lang="en-US" dirty="0" smtClean="0">
              <a:solidFill>
                <a:srgbClr val="002060"/>
              </a:solidFill>
            </a:endParaRPr>
          </a:p>
          <a:p>
            <a:pPr lvl="1"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endParaRPr lang="en-US" dirty="0" smtClean="0">
              <a:solidFill>
                <a:srgbClr val="002060"/>
              </a:solidFill>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smtClean="0">
                <a:solidFill>
                  <a:srgbClr val="FF0000"/>
                </a:solidFill>
              </a:rPr>
              <a:t> </a:t>
            </a:r>
          </a:p>
          <a:p>
            <a:pPr lvl="2" indent="-342900" algn="just">
              <a:buFont typeface="Wingdings" panose="05000000000000000000" pitchFamily="2" charset="2"/>
              <a:buChar char="ü"/>
            </a:pPr>
            <a:endParaRPr lang="en-US" b="1" dirty="0" smtClean="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smtClean="0">
                <a:effectLst>
                  <a:outerShdw blurRad="38100" dist="38100" dir="2700000" algn="tl">
                    <a:srgbClr val="000000">
                      <a:alpha val="43137"/>
                    </a:srgbClr>
                  </a:outerShdw>
                </a:effectLst>
              </a:rPr>
              <a:t>Authorization</a:t>
            </a:r>
            <a:endParaRPr lang="en-US" b="1" dirty="0">
              <a:effectLst>
                <a:outerShdw blurRad="38100" dist="38100" dir="2700000" algn="tl">
                  <a:srgbClr val="000000">
                    <a:alpha val="43137"/>
                  </a:srgbClr>
                </a:outerShdw>
              </a:effectLst>
            </a:endParaRP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smtClean="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smtClean="0">
                <a:effectLst>
                  <a:outerShdw blurRad="38100" dist="38100" dir="2700000" algn="tl">
                    <a:srgbClr val="000000">
                      <a:alpha val="43137"/>
                    </a:srgbClr>
                  </a:outerShdw>
                </a:effectLst>
              </a:rPr>
              <a:t>Accounting</a:t>
            </a:r>
            <a:r>
              <a:rPr lang="en-US" dirty="0" smtClean="0">
                <a:solidFill>
                  <a:srgbClr val="002060"/>
                </a:solidFill>
              </a:rPr>
              <a:t> </a:t>
            </a:r>
            <a:endParaRPr lang="en-US" dirty="0">
              <a:solidFill>
                <a:srgbClr val="002060"/>
              </a:solidFill>
            </a:endParaRP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a:t>
            </a:r>
            <a:r>
              <a:rPr lang="en-US" sz="2133" dirty="0"/>
              <a:t>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Confidentiality </a:t>
            </a:r>
            <a:r>
              <a:rPr lang="en-US" dirty="0">
                <a:solidFill>
                  <a:srgbClr val="002060"/>
                </a:solidFill>
              </a:rPr>
              <a:t>and privacy seem interchangeable, but from a legal standpoint, they mean different things. </a:t>
            </a:r>
            <a:endParaRPr lang="en-US"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Most </a:t>
            </a:r>
            <a:r>
              <a:rPr lang="en-US" b="1" dirty="0">
                <a:solidFill>
                  <a:srgbClr val="002060"/>
                </a:solidFill>
              </a:rPr>
              <a:t>privacy data is confidential, but not all confidential data is private. </a:t>
            </a:r>
            <a:endParaRPr lang="en-US" b="1" dirty="0" smtClean="0">
              <a:solidFill>
                <a:srgbClr val="002060"/>
              </a:solidFill>
            </a:endParaRP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Access </a:t>
            </a:r>
            <a:r>
              <a:rPr lang="en-US" dirty="0">
                <a:solidFill>
                  <a:srgbClr val="002060"/>
                </a:solidFill>
              </a:rPr>
              <a:t>to confidential information occurs after confirming proper authorization. </a:t>
            </a:r>
            <a:endParaRPr lang="en-US" dirty="0" smtClean="0">
              <a:solidFill>
                <a:srgbClr val="002060"/>
              </a:solidFill>
            </a:endParaRP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Financial </a:t>
            </a:r>
            <a:r>
              <a:rPr lang="en-US" dirty="0">
                <a:solidFill>
                  <a:srgbClr val="002060"/>
                </a:solidFill>
              </a:rPr>
              <a:t>institutions, hospitals, medical professionals, law firms, and businesses handle confidential information. </a:t>
            </a:r>
            <a:endParaRPr lang="en-US" dirty="0" smtClean="0">
              <a:solidFill>
                <a:srgbClr val="002060"/>
              </a:solidFill>
            </a:endParaRP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Confidential </a:t>
            </a:r>
            <a:r>
              <a:rPr lang="en-US" dirty="0">
                <a:solidFill>
                  <a:srgbClr val="002060"/>
                </a:solidFill>
              </a:rPr>
              <a:t>information has a non-public status. Maintaining confidentiality is more of an ethical </a:t>
            </a:r>
            <a:r>
              <a:rPr lang="en-US" dirty="0" smtClean="0">
                <a:solidFill>
                  <a:srgbClr val="002060"/>
                </a:solidFill>
              </a:rPr>
              <a:t>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Privacy </a:t>
            </a:r>
            <a:r>
              <a:rPr lang="en-US" dirty="0">
                <a:solidFill>
                  <a:srgbClr val="002060"/>
                </a:solidFill>
              </a:rPr>
              <a:t>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Principle </a:t>
            </a:r>
            <a:r>
              <a:rPr lang="en-US" sz="2133" dirty="0"/>
              <a:t>of Data </a:t>
            </a:r>
            <a:r>
              <a:rPr lang="en-US" sz="2133" dirty="0" smtClean="0"/>
              <a:t>Integrity</a:t>
            </a:r>
            <a:endParaRPr lang="en-US" sz="2133" dirty="0"/>
          </a:p>
        </p:txBody>
      </p:sp>
      <p:sp>
        <p:nvSpPr>
          <p:cNvPr id="17" name="Rectangle 16"/>
          <p:cNvSpPr/>
          <p:nvPr/>
        </p:nvSpPr>
        <p:spPr>
          <a:xfrm>
            <a:off x="3458360" y="699269"/>
            <a:ext cx="8671035" cy="5078313"/>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Integrity </a:t>
            </a:r>
            <a:r>
              <a:rPr lang="en-US" dirty="0">
                <a:solidFill>
                  <a:srgbClr val="002060"/>
                </a:solidFill>
              </a:rPr>
              <a:t>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t>
            </a:r>
            <a:r>
              <a:rPr lang="en-US" dirty="0" smtClean="0">
                <a:solidFill>
                  <a:srgbClr val="002060"/>
                </a:solidFill>
              </a:rPr>
              <a:t>Another </a:t>
            </a:r>
            <a:r>
              <a:rPr lang="en-US" dirty="0">
                <a:solidFill>
                  <a:srgbClr val="002060"/>
                </a:solidFill>
              </a:rPr>
              <a:t>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Methods </a:t>
            </a:r>
            <a:r>
              <a:rPr lang="en-US" dirty="0">
                <a:solidFill>
                  <a:srgbClr val="002060"/>
                </a:solidFill>
              </a:rPr>
              <a:t>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Need </a:t>
            </a:r>
            <a:r>
              <a:rPr lang="en-US" b="1" dirty="0">
                <a:solidFill>
                  <a:srgbClr val="002060"/>
                </a:solidFill>
              </a:rPr>
              <a:t>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endParaRPr lang="en-US" dirty="0" smtClean="0">
              <a:solidFill>
                <a:srgbClr val="002060"/>
              </a:solidFill>
            </a:endParaRPr>
          </a:p>
          <a:p>
            <a:pPr marL="1257300" lvl="3" indent="-342900" algn="just">
              <a:buFont typeface="Wingdings" panose="05000000000000000000" pitchFamily="2" charset="2"/>
              <a:buChar char="ü"/>
            </a:pPr>
            <a:r>
              <a:rPr lang="en-US" dirty="0" smtClean="0">
                <a:solidFill>
                  <a:srgbClr val="002060"/>
                </a:solidFill>
              </a:rPr>
              <a:t>For </a:t>
            </a:r>
            <a:r>
              <a:rPr lang="en-US" dirty="0">
                <a:solidFill>
                  <a:srgbClr val="002060"/>
                </a:solidFill>
              </a:rPr>
              <a:t>example</a:t>
            </a:r>
            <a:r>
              <a:rPr lang="en-US" dirty="0" smtClean="0">
                <a:solidFill>
                  <a:srgbClr val="002060"/>
                </a:solidFill>
              </a:rPr>
              <a:t>, </a:t>
            </a:r>
            <a:r>
              <a:rPr lang="en-US" dirty="0" smtClean="0">
                <a:solidFill>
                  <a:srgbClr val="FF0000"/>
                </a:solidFill>
              </a:rPr>
              <a:t>Facebook </a:t>
            </a:r>
            <a:r>
              <a:rPr lang="en-US" dirty="0">
                <a:solidFill>
                  <a:srgbClr val="FF0000"/>
                </a:solidFill>
              </a:rPr>
              <a:t>does not verify the data that a user posts in a profile</a:t>
            </a:r>
            <a:r>
              <a:rPr lang="en-US" dirty="0">
                <a:solidFill>
                  <a:srgbClr val="002060"/>
                </a:solidFill>
              </a:rPr>
              <a:t>. </a:t>
            </a:r>
            <a:endParaRPr lang="en-US" dirty="0" smtClean="0">
              <a:solidFill>
                <a:srgbClr val="002060"/>
              </a:solidFill>
            </a:endParaRPr>
          </a:p>
          <a:p>
            <a:pPr marL="1257300" lvl="3" indent="-342900" algn="just">
              <a:buFont typeface="Wingdings" panose="05000000000000000000" pitchFamily="2" charset="2"/>
              <a:buChar char="ü"/>
            </a:pPr>
            <a:r>
              <a:rPr lang="en-US" dirty="0" smtClean="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endParaRPr lang="en-US" dirty="0" smtClean="0">
              <a:solidFill>
                <a:srgbClr val="002060"/>
              </a:solidFill>
            </a:endParaRP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smtClean="0">
              <a:solidFill>
                <a:srgbClr val="002060"/>
              </a:solidFill>
            </a:endParaRPr>
          </a:p>
          <a:p>
            <a:pPr marL="342900" lvl="1" indent="-342900" algn="just">
              <a:buFont typeface="Wingdings" panose="05000000000000000000" pitchFamily="2" charset="2"/>
              <a:buChar char="ü"/>
            </a:pPr>
            <a:r>
              <a:rPr lang="en-US" b="1" dirty="0" smtClean="0">
                <a:solidFill>
                  <a:srgbClr val="002060"/>
                </a:solidFill>
              </a:rPr>
              <a:t>Integrity </a:t>
            </a:r>
            <a:r>
              <a:rPr lang="en-US" b="1" dirty="0">
                <a:solidFill>
                  <a:srgbClr val="002060"/>
                </a:solidFill>
              </a:rPr>
              <a:t>Checks</a:t>
            </a:r>
          </a:p>
          <a:p>
            <a:pPr marL="800100" lvl="2" indent="-342900" algn="just">
              <a:buFont typeface="Wingdings" panose="05000000000000000000" pitchFamily="2" charset="2"/>
              <a:buChar char="ü"/>
            </a:pPr>
            <a:r>
              <a:rPr lang="en-US" dirty="0">
                <a:solidFill>
                  <a:srgbClr val="002060"/>
                </a:solidFill>
              </a:rPr>
              <a:t>An integrity check is a way to measure the </a:t>
            </a:r>
            <a:r>
              <a:rPr lang="en-US" dirty="0">
                <a:solidFill>
                  <a:srgbClr val="00B050"/>
                </a:solidFill>
              </a:rPr>
              <a:t>consistency of a collection of data </a:t>
            </a:r>
            <a:r>
              <a:rPr lang="en-US" dirty="0">
                <a:solidFill>
                  <a:srgbClr val="002060"/>
                </a:solidFill>
              </a:rPr>
              <a:t>(a file, a picture, or a record). The integrity check performs a process called a hash function to take a snapshot of data at an instant in time</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Data Availability</a:t>
            </a:r>
            <a:endParaRPr lang="en-US" sz="2133" dirty="0"/>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smtClean="0">
                <a:solidFill>
                  <a:srgbClr val="002060"/>
                </a:solidFill>
              </a:rPr>
              <a:t>Data </a:t>
            </a:r>
            <a:r>
              <a:rPr lang="en-US" dirty="0">
                <a:solidFill>
                  <a:srgbClr val="002060"/>
                </a:solidFill>
              </a:rPr>
              <a:t>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endParaRPr lang="en-US" dirty="0" smtClean="0">
              <a:solidFill>
                <a:srgbClr val="002060"/>
              </a:solidFill>
            </a:endParaRP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Cyberattacks </a:t>
            </a:r>
            <a:r>
              <a:rPr lang="en-US" dirty="0">
                <a:solidFill>
                  <a:srgbClr val="002060"/>
                </a:solidFill>
              </a:rPr>
              <a:t>and system failures can prevent access to information systems and services</a:t>
            </a:r>
            <a:r>
              <a:rPr lang="en-US" dirty="0" smtClean="0">
                <a:solidFill>
                  <a:srgbClr val="002060"/>
                </a:solidFill>
              </a:rPr>
              <a:t>. </a:t>
            </a:r>
          </a:p>
          <a:p>
            <a:pPr marL="342900" lvl="1" indent="-342900" algn="just">
              <a:buFont typeface="Wingdings" panose="05000000000000000000" pitchFamily="2" charset="2"/>
              <a:buChar char="ü"/>
            </a:pPr>
            <a:endParaRPr lang="en-US" dirty="0" smtClean="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Methods </a:t>
            </a:r>
            <a:r>
              <a:rPr lang="en-US" dirty="0">
                <a:solidFill>
                  <a:srgbClr val="002060"/>
                </a:solidFill>
              </a:rPr>
              <a:t>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a:t>
            </a:r>
            <a:r>
              <a:rPr lang="en-US" dirty="0" smtClean="0">
                <a:solidFill>
                  <a:srgbClr val="002060"/>
                </a:solidFill>
              </a:rPr>
              <a:t>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smtClean="0">
                <a:solidFill>
                  <a:srgbClr val="002060"/>
                </a:solidFill>
              </a:rPr>
              <a:t>High </a:t>
            </a:r>
            <a:r>
              <a:rPr lang="en-US" dirty="0">
                <a:solidFill>
                  <a:srgbClr val="002060"/>
                </a:solidFill>
              </a:rPr>
              <a:t>availability systems typically include three design principles: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eliminate </a:t>
            </a:r>
            <a:r>
              <a:rPr lang="en-US" dirty="0">
                <a:solidFill>
                  <a:srgbClr val="002060"/>
                </a:solidFill>
              </a:rPr>
              <a:t>single points of failure,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provide </a:t>
            </a:r>
            <a:r>
              <a:rPr lang="en-US" dirty="0">
                <a:solidFill>
                  <a:srgbClr val="002060"/>
                </a:solidFill>
              </a:rPr>
              <a:t>for reliable crossover, and </a:t>
            </a:r>
            <a:endParaRPr lang="en-US" dirty="0" smtClean="0">
              <a:solidFill>
                <a:srgbClr val="002060"/>
              </a:solidFill>
            </a:endParaRPr>
          </a:p>
          <a:p>
            <a:pPr marL="800100" lvl="2" indent="-342900" algn="just">
              <a:buFont typeface="Wingdings" panose="05000000000000000000" pitchFamily="2" charset="2"/>
              <a:buChar char="ü"/>
            </a:pPr>
            <a:r>
              <a:rPr lang="en-US" dirty="0" smtClean="0">
                <a:solidFill>
                  <a:srgbClr val="002060"/>
                </a:solidFill>
              </a:rPr>
              <a:t>detect </a:t>
            </a:r>
            <a:r>
              <a:rPr lang="en-US" dirty="0">
                <a:solidFill>
                  <a:srgbClr val="002060"/>
                </a:solidFill>
              </a:rPr>
              <a:t>failures as they occur</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a:t>
            </a:r>
            <a:r>
              <a:rPr lang="en-US" sz="2133" dirty="0"/>
              <a:t>1</a:t>
            </a:r>
            <a:r>
              <a:rPr lang="en-US" sz="2133" baseline="30000" dirty="0"/>
              <a:t>st</a:t>
            </a:r>
            <a:r>
              <a:rPr lang="en-US" sz="2133" dirty="0"/>
              <a:t> Dimension </a:t>
            </a:r>
            <a:r>
              <a:rPr lang="en-US" sz="2133" dirty="0" smtClean="0"/>
              <a:t>– Data Availability</a:t>
            </a:r>
            <a:endParaRPr lang="en-US" sz="2133" dirty="0"/>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smtClean="0">
                <a:solidFill>
                  <a:srgbClr val="002060"/>
                </a:solidFill>
              </a:rPr>
              <a:t>Organizations </a:t>
            </a:r>
            <a:r>
              <a:rPr lang="en-US" dirty="0">
                <a:solidFill>
                  <a:srgbClr val="002060"/>
                </a:solidFill>
              </a:rPr>
              <a:t>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t>
            </a:r>
            <a:r>
              <a:rPr lang="en-US" dirty="0" smtClean="0">
                <a:solidFill>
                  <a:srgbClr val="002060"/>
                </a:solidFill>
              </a:rPr>
              <a:t>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smtClean="0">
                <a:solidFill>
                  <a:srgbClr val="002060"/>
                </a:solidFill>
              </a:rPr>
              <a:t>Stored </a:t>
            </a:r>
            <a:r>
              <a:rPr lang="en-US" dirty="0">
                <a:solidFill>
                  <a:srgbClr val="002060"/>
                </a:solidFill>
              </a:rPr>
              <a:t>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Data </a:t>
            </a:r>
            <a:r>
              <a:rPr lang="en-US" dirty="0">
                <a:solidFill>
                  <a:srgbClr val="002060"/>
                </a:solidFill>
              </a:rPr>
              <a:t>at rest means that a type of storage device retains the data when no user or process is using it.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storage device can be local (on a computing device) or centralized (on the network). </a:t>
            </a:r>
            <a:endParaRPr lang="en-US" dirty="0" smtClean="0">
              <a:solidFill>
                <a:srgbClr val="002060"/>
              </a:solidFill>
            </a:endParaRPr>
          </a:p>
          <a:p>
            <a:pPr marL="285750" indent="-285750" algn="just">
              <a:buFont typeface="Wingdings" panose="05000000000000000000" pitchFamily="2" charset="2"/>
              <a:buChar char="ü"/>
            </a:pPr>
            <a:r>
              <a:rPr lang="en-US" dirty="0" smtClean="0">
                <a:solidFill>
                  <a:srgbClr val="002060"/>
                </a:solidFill>
              </a:rPr>
              <a:t>A </a:t>
            </a:r>
            <a:r>
              <a:rPr lang="en-US" dirty="0">
                <a:solidFill>
                  <a:srgbClr val="002060"/>
                </a:solidFill>
              </a:rPr>
              <a:t>number of options exist for storing </a:t>
            </a:r>
            <a:r>
              <a:rPr lang="en-US" dirty="0" smtClean="0">
                <a:solidFill>
                  <a:srgbClr val="002060"/>
                </a:solidFill>
              </a:rPr>
              <a:t>data.</a:t>
            </a:r>
          </a:p>
          <a:p>
            <a:pPr marL="742950" lvl="1" indent="-285750" algn="just">
              <a:buFont typeface="Wingdings" panose="05000000000000000000" pitchFamily="2" charset="2"/>
              <a:buChar char="ü"/>
            </a:pPr>
            <a:endParaRPr lang="en-US" b="1" dirty="0" smtClean="0">
              <a:solidFill>
                <a:srgbClr val="002060"/>
              </a:solidFill>
            </a:endParaRPr>
          </a:p>
          <a:p>
            <a:pPr marL="742950" lvl="1" indent="-285750" algn="just">
              <a:buFont typeface="Wingdings" panose="05000000000000000000" pitchFamily="2" charset="2"/>
              <a:buChar char="ü"/>
            </a:pPr>
            <a:r>
              <a:rPr lang="en-US" b="1" dirty="0" smtClean="0">
                <a:solidFill>
                  <a:srgbClr val="002060"/>
                </a:solidFill>
              </a:rPr>
              <a:t>Redundant </a:t>
            </a:r>
            <a:r>
              <a:rPr lang="en-US" b="1" dirty="0">
                <a:solidFill>
                  <a:srgbClr val="002060"/>
                </a:solidFill>
              </a:rPr>
              <a:t>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a:t>
            </a:r>
            <a:r>
              <a:rPr lang="en-US" dirty="0" smtClean="0">
                <a:solidFill>
                  <a:srgbClr val="002060"/>
                </a:solidFill>
              </a:rPr>
              <a:t>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t="1" b="65195"/>
          <a:stretch/>
        </p:blipFill>
        <p:spPr>
          <a:xfrm>
            <a:off x="3955619" y="1455288"/>
            <a:ext cx="7798252" cy="1809786"/>
          </a:xfrm>
          <a:prstGeom prst="rect">
            <a:avLst/>
          </a:prstGeom>
        </p:spPr>
      </p:pic>
      <p:pic>
        <p:nvPicPr>
          <p:cNvPr id="8" name="Picture 7"/>
          <p:cNvPicPr>
            <a:picLocks noChangeAspect="1"/>
          </p:cNvPicPr>
          <p:nvPr/>
        </p:nvPicPr>
        <p:blipFill>
          <a:blip r:embed="rId3"/>
          <a:stretch>
            <a:fillRect/>
          </a:stretch>
        </p:blipFill>
        <p:spPr>
          <a:xfrm>
            <a:off x="1250731" y="1455288"/>
            <a:ext cx="2164504" cy="742736"/>
          </a:xfrm>
          <a:prstGeom prst="rect">
            <a:avLst/>
          </a:prstGeom>
        </p:spPr>
      </p:pic>
      <p:sp>
        <p:nvSpPr>
          <p:cNvPr id="3" name="Rectangle 2"/>
          <p:cNvSpPr/>
          <p:nvPr/>
        </p:nvSpPr>
        <p:spPr>
          <a:xfrm>
            <a:off x="423720" y="786598"/>
            <a:ext cx="11462853" cy="3970318"/>
          </a:xfrm>
          <a:prstGeom prst="rect">
            <a:avLst/>
          </a:prstGeom>
        </p:spPr>
        <p:txBody>
          <a:bodyPr wrap="square">
            <a:spAutoFit/>
          </a:bodyPr>
          <a:lstStyle/>
          <a:p>
            <a:pPr marL="0" lvl="1" algn="just"/>
            <a:r>
              <a:rPr lang="en-US" b="1" dirty="0">
                <a:solidFill>
                  <a:srgbClr val="002060"/>
                </a:solidFill>
              </a:rPr>
              <a:t>Direct-attached storage</a:t>
            </a:r>
            <a:r>
              <a:rPr lang="en-US" dirty="0">
                <a:solidFill>
                  <a:srgbClr val="002060"/>
                </a:solidFill>
              </a:rPr>
              <a:t> (DAS) is storage connected to a computer. </a:t>
            </a:r>
            <a:r>
              <a:rPr lang="en-US" dirty="0" smtClean="0">
                <a:solidFill>
                  <a:srgbClr val="002060"/>
                </a:solidFill>
              </a:rPr>
              <a:t>A </a:t>
            </a:r>
            <a:r>
              <a:rPr lang="en-US" dirty="0">
                <a:solidFill>
                  <a:srgbClr val="002060"/>
                </a:solidFill>
              </a:rPr>
              <a:t>hard drive or USB flash drive is an example of direct-attached storage</a:t>
            </a:r>
            <a:r>
              <a:rPr lang="en-US" dirty="0" smtClean="0">
                <a:solidFill>
                  <a:srgbClr val="002060"/>
                </a:solidFill>
              </a:rPr>
              <a:t>.</a:t>
            </a:r>
          </a:p>
          <a:p>
            <a:pPr marL="0" lvl="1" algn="just"/>
            <a:endParaRPr lang="en-US" dirty="0" smtClean="0">
              <a:solidFill>
                <a:srgbClr val="002060"/>
              </a:solidFill>
            </a:endParaRPr>
          </a:p>
          <a:p>
            <a:pPr marL="0" lvl="1" algn="just"/>
            <a:endParaRPr lang="en-US" dirty="0" smtClean="0">
              <a:solidFill>
                <a:srgbClr val="002060"/>
              </a:solidFill>
            </a:endParaRPr>
          </a:p>
          <a:p>
            <a:pPr marL="0" lvl="1" algn="just"/>
            <a:endParaRPr lang="en-US" dirty="0" smtClean="0">
              <a:solidFill>
                <a:srgbClr val="002060"/>
              </a:solidFill>
            </a:endParaRPr>
          </a:p>
          <a:p>
            <a:pPr>
              <a:buFont typeface="Wingdings" panose="05000000000000000000" pitchFamily="2" charset="2"/>
              <a:buChar char="ü"/>
            </a:pPr>
            <a:endParaRPr lang="en-GB" dirty="0" smtClean="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r>
              <a:rPr lang="en-GB" dirty="0" smtClean="0">
                <a:solidFill>
                  <a:srgbClr val="002060"/>
                </a:solidFill>
              </a:rPr>
              <a:t>Block </a:t>
            </a:r>
            <a:r>
              <a:rPr lang="en-GB" dirty="0">
                <a:solidFill>
                  <a:srgbClr val="002060"/>
                </a:solidFill>
              </a:rPr>
              <a:t>Storage</a:t>
            </a:r>
          </a:p>
          <a:p>
            <a:pPr>
              <a:buFont typeface="Wingdings" panose="05000000000000000000" pitchFamily="2" charset="2"/>
              <a:buChar char="ü"/>
            </a:pPr>
            <a:r>
              <a:rPr lang="en-GB" dirty="0">
                <a:solidFill>
                  <a:srgbClr val="002060"/>
                </a:solidFill>
              </a:rPr>
              <a:t>Single Machine</a:t>
            </a:r>
          </a:p>
          <a:p>
            <a:pPr>
              <a:buFont typeface="Wingdings" panose="05000000000000000000" pitchFamily="2" charset="2"/>
              <a:buChar char="ü"/>
            </a:pPr>
            <a:r>
              <a:rPr lang="en-GB" dirty="0">
                <a:solidFill>
                  <a:srgbClr val="002060"/>
                </a:solidFill>
              </a:rPr>
              <a:t>No Resource Management</a:t>
            </a:r>
          </a:p>
          <a:p>
            <a:pPr>
              <a:buFont typeface="Wingdings" panose="05000000000000000000" pitchFamily="2" charset="2"/>
              <a:buChar char="ü"/>
            </a:pPr>
            <a:r>
              <a:rPr lang="en-GB" dirty="0">
                <a:solidFill>
                  <a:srgbClr val="002060"/>
                </a:solidFill>
              </a:rPr>
              <a:t>No Sharing</a:t>
            </a:r>
          </a:p>
          <a:p>
            <a:pPr>
              <a:buFont typeface="Wingdings" panose="05000000000000000000" pitchFamily="2" charset="2"/>
              <a:buChar char="ü"/>
            </a:pPr>
            <a:r>
              <a:rPr lang="en-GB" dirty="0">
                <a:solidFill>
                  <a:srgbClr val="002060"/>
                </a:solidFill>
              </a:rPr>
              <a:t>Limited Scalability</a:t>
            </a:r>
          </a:p>
          <a:p>
            <a:pPr>
              <a:buFont typeface="Wingdings" panose="05000000000000000000" pitchFamily="2" charset="2"/>
              <a:buChar char="ü"/>
            </a:pPr>
            <a:r>
              <a:rPr lang="en-GB" dirty="0">
                <a:solidFill>
                  <a:srgbClr val="002060"/>
                </a:solidFill>
              </a:rPr>
              <a:t>Reboot during installation/ troubleshooting – Prominent to Downtime.</a:t>
            </a:r>
          </a:p>
          <a:p>
            <a:pPr>
              <a:buFont typeface="Wingdings" panose="05000000000000000000" pitchFamily="2" charset="2"/>
              <a:buChar char="ü"/>
            </a:pPr>
            <a:r>
              <a:rPr lang="en-GB" dirty="0">
                <a:solidFill>
                  <a:srgbClr val="002060"/>
                </a:solidFill>
              </a:rPr>
              <a:t>Suitable for High Data Availability Environment</a:t>
            </a:r>
            <a:r>
              <a:rPr lang="en-GB" dirty="0" smtClean="0">
                <a:solidFill>
                  <a:srgbClr val="002060"/>
                </a:solidFill>
              </a:rPr>
              <a:t>.</a:t>
            </a: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spTree>
    <p:extLst>
      <p:ext uri="{BB962C8B-B14F-4D97-AF65-F5344CB8AC3E}">
        <p14:creationId xmlns:p14="http://schemas.microsoft.com/office/powerpoint/2010/main" val="2375208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862322"/>
          </a:xfrm>
          <a:prstGeom prst="rect">
            <a:avLst/>
          </a:prstGeom>
        </p:spPr>
        <p:txBody>
          <a:bodyPr wrap="square">
            <a:spAutoFit/>
          </a:bodyPr>
          <a:lstStyle/>
          <a:p>
            <a:pPr marL="0" lvl="1" algn="just"/>
            <a:r>
              <a:rPr lang="en-US" dirty="0">
                <a:solidFill>
                  <a:srgbClr val="002060"/>
                </a:solidFill>
              </a:rPr>
              <a:t>A </a:t>
            </a:r>
            <a:r>
              <a:rPr lang="en-US" b="1" dirty="0">
                <a:solidFill>
                  <a:srgbClr val="002060"/>
                </a:solidFill>
              </a:rPr>
              <a:t>network attached storage </a:t>
            </a:r>
            <a:r>
              <a:rPr lang="en-US" dirty="0">
                <a:solidFill>
                  <a:srgbClr val="002060"/>
                </a:solidFill>
              </a:rPr>
              <a:t>(NAS) device is a storage device connected to a network that allows storage and retrieval of data from a centralized location by authorized network users. NAS devices are flexible and scalable, meaning administrators can increase the capacity as needed.</a:t>
            </a:r>
          </a:p>
          <a:p>
            <a:pPr indent="-285750">
              <a:buFont typeface="Wingdings" panose="05000000000000000000" pitchFamily="2" charset="2"/>
              <a:buChar char="ü"/>
            </a:pPr>
            <a:r>
              <a:rPr lang="en-GB" dirty="0" smtClean="0">
                <a:solidFill>
                  <a:srgbClr val="002060"/>
                </a:solidFill>
              </a:rPr>
              <a:t>Concept </a:t>
            </a:r>
            <a:r>
              <a:rPr lang="en-GB" dirty="0">
                <a:solidFill>
                  <a:srgbClr val="002060"/>
                </a:solidFill>
              </a:rPr>
              <a:t>of File Sharing : File access method</a:t>
            </a:r>
          </a:p>
          <a:p>
            <a:pPr indent="-285750">
              <a:buFont typeface="Wingdings" panose="05000000000000000000" pitchFamily="2" charset="2"/>
              <a:buChar char="ü"/>
            </a:pPr>
            <a:r>
              <a:rPr lang="en-GB" dirty="0">
                <a:solidFill>
                  <a:srgbClr val="002060"/>
                </a:solidFill>
              </a:rPr>
              <a:t>Uses Ethernet (Connected via NIC)</a:t>
            </a:r>
          </a:p>
          <a:p>
            <a:pPr indent="-285750">
              <a:buFont typeface="Wingdings" panose="05000000000000000000" pitchFamily="2" charset="2"/>
              <a:buChar char="ü"/>
            </a:pPr>
            <a:r>
              <a:rPr lang="en-GB" dirty="0">
                <a:solidFill>
                  <a:srgbClr val="002060"/>
                </a:solidFill>
              </a:rPr>
              <a:t>Layer over TCP/IP protocol</a:t>
            </a:r>
          </a:p>
          <a:p>
            <a:pPr indent="-285750">
              <a:buFont typeface="Wingdings" panose="05000000000000000000" pitchFamily="2" charset="2"/>
              <a:buChar char="ü"/>
            </a:pPr>
            <a:r>
              <a:rPr lang="en-GB" dirty="0">
                <a:solidFill>
                  <a:srgbClr val="002060"/>
                </a:solidFill>
              </a:rPr>
              <a:t>Connected to Workstations </a:t>
            </a:r>
          </a:p>
          <a:p>
            <a:pPr indent="-285750">
              <a:buFont typeface="Wingdings" panose="05000000000000000000" pitchFamily="2" charset="2"/>
              <a:buChar char="ü"/>
            </a:pPr>
            <a:r>
              <a:rPr lang="en-US" dirty="0">
                <a:solidFill>
                  <a:srgbClr val="002060"/>
                </a:solidFill>
              </a:rPr>
              <a:t>Comparatively efficient enough to DAS</a:t>
            </a:r>
          </a:p>
          <a:p>
            <a:pPr indent="-285750">
              <a:buFont typeface="Wingdings" panose="05000000000000000000" pitchFamily="2" charset="2"/>
              <a:buChar char="ü"/>
            </a:pPr>
            <a:r>
              <a:rPr lang="en-US" dirty="0">
                <a:solidFill>
                  <a:srgbClr val="002060"/>
                </a:solidFill>
              </a:rPr>
              <a:t>Capable of Sharing and Managing  </a:t>
            </a:r>
          </a:p>
          <a:p>
            <a:pPr indent="-285750">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6" name="Picture 5"/>
          <p:cNvPicPr>
            <a:picLocks noChangeAspect="1"/>
          </p:cNvPicPr>
          <p:nvPr/>
        </p:nvPicPr>
        <p:blipFill rotWithShape="1">
          <a:blip r:embed="rId2"/>
          <a:srcRect l="-1" t="5975" r="32738" b="42498"/>
          <a:stretch/>
        </p:blipFill>
        <p:spPr>
          <a:xfrm>
            <a:off x="4864089" y="1992856"/>
            <a:ext cx="7159119" cy="3656891"/>
          </a:xfrm>
          <a:prstGeom prst="rect">
            <a:avLst/>
          </a:prstGeom>
        </p:spPr>
      </p:pic>
      <p:pic>
        <p:nvPicPr>
          <p:cNvPr id="9" name="Picture 8"/>
          <p:cNvPicPr>
            <a:picLocks noChangeAspect="1"/>
          </p:cNvPicPr>
          <p:nvPr/>
        </p:nvPicPr>
        <p:blipFill rotWithShape="1">
          <a:blip r:embed="rId2"/>
          <a:srcRect l="67385" t="10737" b="54566"/>
          <a:stretch/>
        </p:blipFill>
        <p:spPr>
          <a:xfrm>
            <a:off x="787505" y="3495124"/>
            <a:ext cx="2918215" cy="2070100"/>
          </a:xfrm>
          <a:prstGeom prst="rect">
            <a:avLst/>
          </a:prstGeom>
        </p:spPr>
      </p:pic>
    </p:spTree>
    <p:extLst>
      <p:ext uri="{BB962C8B-B14F-4D97-AF65-F5344CB8AC3E}">
        <p14:creationId xmlns:p14="http://schemas.microsoft.com/office/powerpoint/2010/main" val="17695340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17" y="738619"/>
            <a:ext cx="11462853" cy="2585323"/>
          </a:xfrm>
          <a:prstGeom prst="rect">
            <a:avLst/>
          </a:prstGeom>
        </p:spPr>
        <p:txBody>
          <a:bodyPr wrap="square">
            <a:spAutoFit/>
          </a:bodyPr>
          <a:lstStyle/>
          <a:p>
            <a:pPr marL="0" lvl="1" algn="just"/>
            <a:r>
              <a:rPr lang="en-US" dirty="0" smtClean="0">
                <a:solidFill>
                  <a:srgbClr val="002060"/>
                </a:solidFill>
              </a:rPr>
              <a:t>A </a:t>
            </a:r>
            <a:r>
              <a:rPr lang="en-US" b="1" dirty="0">
                <a:solidFill>
                  <a:srgbClr val="002060"/>
                </a:solidFill>
              </a:rPr>
              <a:t>storage area network</a:t>
            </a:r>
            <a:r>
              <a:rPr lang="en-US" dirty="0">
                <a:solidFill>
                  <a:srgbClr val="002060"/>
                </a:solidFill>
              </a:rPr>
              <a:t> (SAN) architecture is a network-based storage system. SAN systems connect to the network using high-speed interfaces allowing improved performance and the ability to connect multiple servers to a centralized disk storage repository.</a:t>
            </a:r>
          </a:p>
          <a:p>
            <a:pPr marL="0" lvl="1" algn="just"/>
            <a:endParaRPr lang="en-US" dirty="0" smtClean="0">
              <a:solidFill>
                <a:srgbClr val="002060"/>
              </a:solidFill>
            </a:endParaRPr>
          </a:p>
          <a:p>
            <a:pPr marL="0" lvl="1" algn="just"/>
            <a:endParaRPr lang="en-US" dirty="0" smtClean="0">
              <a:solidFill>
                <a:srgbClr val="002060"/>
              </a:solidFill>
            </a:endParaRPr>
          </a:p>
          <a:p>
            <a:pPr marL="0" lvl="1" algn="just"/>
            <a:endParaRPr lang="en-US" dirty="0" smtClean="0">
              <a:solidFill>
                <a:srgbClr val="002060"/>
              </a:solidFill>
            </a:endParaRPr>
          </a:p>
          <a:p>
            <a:pPr>
              <a:buFont typeface="Wingdings" panose="05000000000000000000" pitchFamily="2" charset="2"/>
              <a:buChar char="ü"/>
            </a:pPr>
            <a:endParaRPr lang="en-GB" dirty="0" smtClean="0">
              <a:solidFill>
                <a:srgbClr val="002060"/>
              </a:solidFill>
            </a:endParaRPr>
          </a:p>
          <a:p>
            <a:pPr>
              <a:buFont typeface="Wingdings" panose="05000000000000000000" pitchFamily="2" charset="2"/>
              <a:buChar char="ü"/>
            </a:pPr>
            <a:endParaRPr lang="en-GB" dirty="0">
              <a:solidFill>
                <a:srgbClr val="002060"/>
              </a:solidFill>
            </a:endParaRPr>
          </a:p>
          <a:p>
            <a:pPr>
              <a:buFont typeface="Wingdings" panose="05000000000000000000" pitchFamily="2" charset="2"/>
              <a:buChar char="ü"/>
            </a:pPr>
            <a:endParaRPr lang="en-US" dirty="0">
              <a:solidFill>
                <a:srgbClr val="002060"/>
              </a:solidFill>
            </a:endParaRPr>
          </a:p>
        </p:txBody>
      </p:sp>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133" dirty="0">
                <a:solidFill>
                  <a:srgbClr val="004C69"/>
                </a:solidFill>
              </a:rPr>
              <a:t>Cybersecurity Cube – 2nd Dimension – Data/ Information States</a:t>
            </a:r>
          </a:p>
        </p:txBody>
      </p:sp>
      <p:pic>
        <p:nvPicPr>
          <p:cNvPr id="4" name="Picture 3"/>
          <p:cNvPicPr>
            <a:picLocks noChangeAspect="1"/>
          </p:cNvPicPr>
          <p:nvPr/>
        </p:nvPicPr>
        <p:blipFill rotWithShape="1">
          <a:blip r:embed="rId2"/>
          <a:srcRect r="41553" b="54925"/>
          <a:stretch/>
        </p:blipFill>
        <p:spPr>
          <a:xfrm>
            <a:off x="94593" y="1955549"/>
            <a:ext cx="6148552" cy="3161864"/>
          </a:xfrm>
          <a:prstGeom prst="rect">
            <a:avLst/>
          </a:prstGeom>
        </p:spPr>
      </p:pic>
      <p:sp>
        <p:nvSpPr>
          <p:cNvPr id="2" name="Rectangle 1"/>
          <p:cNvSpPr/>
          <p:nvPr/>
        </p:nvSpPr>
        <p:spPr>
          <a:xfrm>
            <a:off x="6329906" y="1572286"/>
            <a:ext cx="5862094" cy="2062103"/>
          </a:xfrm>
          <a:prstGeom prst="rect">
            <a:avLst/>
          </a:prstGeom>
        </p:spPr>
        <p:txBody>
          <a:bodyPr wrap="square">
            <a:spAutoFit/>
          </a:bodyPr>
          <a:lstStyle/>
          <a:p>
            <a:pPr indent="-285750">
              <a:buFont typeface="Wingdings" panose="05000000000000000000" pitchFamily="2" charset="2"/>
              <a:buChar char="ü"/>
            </a:pPr>
            <a:r>
              <a:rPr lang="en-GB" sz="1600" dirty="0">
                <a:solidFill>
                  <a:srgbClr val="002060"/>
                </a:solidFill>
              </a:rPr>
              <a:t>Block Storage Sharing</a:t>
            </a:r>
          </a:p>
          <a:p>
            <a:pPr indent="-285750">
              <a:buFont typeface="Wingdings" panose="05000000000000000000" pitchFamily="2" charset="2"/>
              <a:buChar char="ü"/>
            </a:pPr>
            <a:r>
              <a:rPr lang="en-GB" sz="1600" dirty="0">
                <a:solidFill>
                  <a:srgbClr val="002060"/>
                </a:solidFill>
              </a:rPr>
              <a:t>Concept of Drive Mounting: Block access</a:t>
            </a:r>
          </a:p>
          <a:p>
            <a:pPr indent="-285750">
              <a:buFont typeface="Wingdings" panose="05000000000000000000" pitchFamily="2" charset="2"/>
              <a:buChar char="ü"/>
            </a:pPr>
            <a:r>
              <a:rPr lang="en-GB" sz="1600" dirty="0">
                <a:solidFill>
                  <a:srgbClr val="002060"/>
                </a:solidFill>
              </a:rPr>
              <a:t>Uses </a:t>
            </a:r>
            <a:r>
              <a:rPr lang="en-GB" sz="1600" dirty="0" err="1">
                <a:solidFill>
                  <a:srgbClr val="002060"/>
                </a:solidFill>
              </a:rPr>
              <a:t>Fiber</a:t>
            </a:r>
            <a:r>
              <a:rPr lang="en-GB" sz="1600" dirty="0">
                <a:solidFill>
                  <a:srgbClr val="002060"/>
                </a:solidFill>
              </a:rPr>
              <a:t> Channel (Connected via HBA)</a:t>
            </a:r>
          </a:p>
          <a:p>
            <a:pPr indent="-285750">
              <a:buFont typeface="Wingdings" panose="05000000000000000000" pitchFamily="2" charset="2"/>
              <a:buChar char="ü"/>
            </a:pPr>
            <a:r>
              <a:rPr lang="en-GB" sz="1600" dirty="0">
                <a:solidFill>
                  <a:srgbClr val="002060"/>
                </a:solidFill>
              </a:rPr>
              <a:t>Proprietary Protocols or Simple Network Management Protocols</a:t>
            </a:r>
          </a:p>
          <a:p>
            <a:pPr indent="-285750">
              <a:buFont typeface="Wingdings" panose="05000000000000000000" pitchFamily="2" charset="2"/>
              <a:buChar char="ü"/>
            </a:pPr>
            <a:r>
              <a:rPr lang="en-GB" sz="1600" dirty="0">
                <a:solidFill>
                  <a:srgbClr val="002060"/>
                </a:solidFill>
              </a:rPr>
              <a:t>Connected to Servers </a:t>
            </a:r>
          </a:p>
          <a:p>
            <a:pPr indent="-285750">
              <a:buFont typeface="Wingdings" panose="05000000000000000000" pitchFamily="2" charset="2"/>
              <a:buChar char="ü"/>
            </a:pPr>
            <a:r>
              <a:rPr lang="en-US" sz="1600" dirty="0">
                <a:solidFill>
                  <a:srgbClr val="002060"/>
                </a:solidFill>
              </a:rPr>
              <a:t>Highly efficient of other storage techniques</a:t>
            </a:r>
          </a:p>
          <a:p>
            <a:pPr indent="-285750">
              <a:buFont typeface="Wingdings" panose="05000000000000000000" pitchFamily="2" charset="2"/>
              <a:buChar char="ü"/>
            </a:pPr>
            <a:r>
              <a:rPr lang="en-US" sz="1600" dirty="0">
                <a:solidFill>
                  <a:srgbClr val="002060"/>
                </a:solidFill>
              </a:rPr>
              <a:t>High Integrity</a:t>
            </a:r>
          </a:p>
          <a:p>
            <a:pPr indent="-285750">
              <a:buFont typeface="Wingdings" panose="05000000000000000000" pitchFamily="2" charset="2"/>
              <a:buChar char="ü"/>
            </a:pPr>
            <a:r>
              <a:rPr lang="en-US" sz="1600" dirty="0">
                <a:solidFill>
                  <a:srgbClr val="002060"/>
                </a:solidFill>
              </a:rPr>
              <a:t>Dedicated Storage System</a:t>
            </a:r>
          </a:p>
        </p:txBody>
      </p:sp>
      <p:pic>
        <p:nvPicPr>
          <p:cNvPr id="6" name="Picture 5"/>
          <p:cNvPicPr>
            <a:picLocks noChangeAspect="1"/>
          </p:cNvPicPr>
          <p:nvPr/>
        </p:nvPicPr>
        <p:blipFill rotWithShape="1">
          <a:blip r:embed="rId2"/>
          <a:srcRect l="66676" t="1872" b="83765"/>
          <a:stretch/>
        </p:blipFill>
        <p:spPr>
          <a:xfrm>
            <a:off x="7556432" y="4230891"/>
            <a:ext cx="3409042" cy="979715"/>
          </a:xfrm>
          <a:prstGeom prst="rect">
            <a:avLst/>
          </a:prstGeom>
        </p:spPr>
      </p:pic>
      <p:pic>
        <p:nvPicPr>
          <p:cNvPr id="7" name="Picture 6"/>
          <p:cNvPicPr>
            <a:picLocks noChangeAspect="1"/>
          </p:cNvPicPr>
          <p:nvPr/>
        </p:nvPicPr>
        <p:blipFill rotWithShape="1">
          <a:blip r:embed="rId3"/>
          <a:srcRect t="4086"/>
          <a:stretch/>
        </p:blipFill>
        <p:spPr>
          <a:xfrm>
            <a:off x="3637455" y="4449377"/>
            <a:ext cx="1764862" cy="1132122"/>
          </a:xfrm>
          <a:prstGeom prst="rect">
            <a:avLst/>
          </a:prstGeom>
        </p:spPr>
      </p:pic>
    </p:spTree>
    <p:extLst>
      <p:ext uri="{BB962C8B-B14F-4D97-AF65-F5344CB8AC3E}">
        <p14:creationId xmlns:p14="http://schemas.microsoft.com/office/powerpoint/2010/main" val="1790092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2559282" y="1165718"/>
            <a:ext cx="9390980" cy="3970318"/>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Data </a:t>
            </a:r>
            <a:r>
              <a:rPr lang="en-US" b="1" dirty="0">
                <a:solidFill>
                  <a:srgbClr val="002060"/>
                </a:solidFill>
              </a:rPr>
              <a:t>transmission </a:t>
            </a:r>
            <a:r>
              <a:rPr lang="en-US" dirty="0">
                <a:solidFill>
                  <a:srgbClr val="002060"/>
                </a:solidFill>
              </a:rPr>
              <a:t>involves sending information from one device to another. </a:t>
            </a:r>
            <a:endParaRPr lang="en-US" dirty="0" smtClean="0">
              <a:solidFill>
                <a:srgbClr val="002060"/>
              </a:solidFill>
            </a:endParaRP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dirty="0">
                <a:solidFill>
                  <a:srgbClr val="002060"/>
                </a:solidFill>
              </a:rPr>
              <a:t>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2</a:t>
            </a:r>
            <a:r>
              <a:rPr lang="en-US" sz="2133" baseline="30000" dirty="0" smtClean="0"/>
              <a:t>nd</a:t>
            </a:r>
            <a:r>
              <a:rPr lang="en-US" sz="2133" dirty="0" smtClean="0"/>
              <a:t> Dimension – Data/ Information States</a:t>
            </a:r>
            <a:endParaRPr lang="en-US" sz="2133" dirty="0"/>
          </a:p>
        </p:txBody>
      </p:sp>
      <p:sp>
        <p:nvSpPr>
          <p:cNvPr id="17" name="Rectangle 16"/>
          <p:cNvSpPr/>
          <p:nvPr/>
        </p:nvSpPr>
        <p:spPr>
          <a:xfrm>
            <a:off x="147145" y="1134189"/>
            <a:ext cx="11834649" cy="4524315"/>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Data </a:t>
            </a:r>
            <a:r>
              <a:rPr lang="en-US" b="1" dirty="0">
                <a:solidFill>
                  <a:srgbClr val="002060"/>
                </a:solidFill>
              </a:rPr>
              <a:t>transmission </a:t>
            </a:r>
            <a:r>
              <a:rPr lang="en-US" dirty="0">
                <a:solidFill>
                  <a:srgbClr val="002060"/>
                </a:solidFill>
              </a:rPr>
              <a:t>involves sending information from one device to another. </a:t>
            </a:r>
            <a:endParaRPr lang="en-US" dirty="0" smtClean="0">
              <a:solidFill>
                <a:srgbClr val="002060"/>
              </a:solidFill>
            </a:endParaRP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endParaRPr lang="en-US" dirty="0" smtClean="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r>
              <a:rPr lang="en-US" b="1" dirty="0" smtClean="0">
                <a:effectLst>
                  <a:outerShdw blurRad="38100" dist="38100" dir="2700000" algn="tl">
                    <a:srgbClr val="000000">
                      <a:alpha val="43137"/>
                    </a:srgbClr>
                  </a:outerShdw>
                </a:effectLst>
              </a:rPr>
              <a: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Data </a:t>
            </a:r>
            <a:r>
              <a:rPr lang="en-US" dirty="0">
                <a:solidFill>
                  <a:srgbClr val="002060"/>
                </a:solidFill>
              </a:rPr>
              <a:t>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endParaRPr lang="en-US" dirty="0" smtClean="0">
              <a:solidFill>
                <a:srgbClr val="002060"/>
              </a:solidFill>
            </a:endParaRPr>
          </a:p>
          <a:p>
            <a:pPr marL="179388" indent="-179388" algn="just">
              <a:buFont typeface="Wingdings" panose="05000000000000000000" pitchFamily="2" charset="2"/>
              <a:buChar char="ü"/>
            </a:pPr>
            <a:r>
              <a:rPr lang="en-US" dirty="0" smtClean="0">
                <a:solidFill>
                  <a:srgbClr val="002060"/>
                </a:solidFill>
              </a:rPr>
              <a:t>Malicious </a:t>
            </a:r>
            <a:r>
              <a:rPr lang="en-US" dirty="0">
                <a:solidFill>
                  <a:srgbClr val="002060"/>
                </a:solidFill>
              </a:rPr>
              <a:t>code also results in data corruption</a:t>
            </a:r>
            <a:r>
              <a:rPr lang="en-US" dirty="0" smtClean="0">
                <a:solidFill>
                  <a:srgbClr val="002060"/>
                </a:solidFill>
              </a:rPr>
              <a:t>.</a:t>
            </a:r>
            <a:endParaRPr lang="en-US" dirty="0">
              <a:solidFill>
                <a:srgbClr val="002060"/>
              </a:solidFill>
            </a:endParaRP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Software-based </a:t>
            </a:r>
            <a:r>
              <a:rPr lang="en-US" b="1" dirty="0">
                <a:solidFill>
                  <a:srgbClr val="002060"/>
                </a:solidFill>
              </a:rPr>
              <a:t>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endParaRPr lang="en-US" dirty="0" smtClean="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several software-based technologies used to safeguard an organization’s assets.</a:t>
            </a:r>
          </a:p>
          <a:p>
            <a:pPr marL="179388" indent="-179388" algn="just">
              <a:buFont typeface="Wingdings" panose="05000000000000000000" pitchFamily="2" charset="2"/>
              <a:buChar char="ü"/>
            </a:pPr>
            <a:endParaRPr lang="en-US" b="1" dirty="0" smtClean="0">
              <a:solidFill>
                <a:srgbClr val="002060"/>
              </a:solidFill>
            </a:endParaRPr>
          </a:p>
          <a:p>
            <a:pPr marL="179388" indent="-179388" algn="just">
              <a:buFont typeface="Wingdings" panose="05000000000000000000" pitchFamily="2" charset="2"/>
              <a:buChar char="ü"/>
            </a:pPr>
            <a:r>
              <a:rPr lang="en-US" b="1" dirty="0" smtClean="0">
                <a:solidFill>
                  <a:srgbClr val="002060"/>
                </a:solidFill>
              </a:rPr>
              <a:t>Hardware-based </a:t>
            </a:r>
            <a:r>
              <a:rPr lang="en-US" b="1" dirty="0">
                <a:solidFill>
                  <a:srgbClr val="002060"/>
                </a:solidFill>
              </a:rPr>
              <a:t>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smtClean="0">
              <a:solidFill>
                <a:srgbClr val="002060"/>
              </a:solidFill>
            </a:endParaRPr>
          </a:p>
          <a:p>
            <a:pPr marL="106362" indent="-179388" algn="just">
              <a:buFont typeface="Wingdings" panose="05000000000000000000" pitchFamily="2" charset="2"/>
              <a:buChar char="ü"/>
            </a:pPr>
            <a:r>
              <a:rPr lang="en-US" b="1" dirty="0" smtClean="0">
                <a:solidFill>
                  <a:srgbClr val="002060"/>
                </a:solidFill>
              </a:rPr>
              <a:t>Technology Safeguards (Network-based, Cloud-based)</a:t>
            </a:r>
            <a:endParaRPr lang="en-US" b="1" dirty="0">
              <a:solidFill>
                <a:srgbClr val="002060"/>
              </a:solidFill>
            </a:endParaRPr>
          </a:p>
          <a:p>
            <a:pPr marL="563562" lvl="1" indent="-179388" algn="just">
              <a:buFont typeface="Wingdings" panose="05000000000000000000" pitchFamily="2" charset="2"/>
              <a:buChar char="ü"/>
            </a:pPr>
            <a:r>
              <a:rPr lang="en-US" dirty="0" smtClean="0">
                <a:solidFill>
                  <a:srgbClr val="002060"/>
                </a:solidFill>
              </a:rPr>
              <a:t>Technological countermeasures can also include </a:t>
            </a:r>
            <a:r>
              <a:rPr lang="en-US" b="1" dirty="0" smtClean="0">
                <a:solidFill>
                  <a:srgbClr val="002060"/>
                </a:solidFill>
              </a:rPr>
              <a:t>network-based technologies</a:t>
            </a:r>
            <a:r>
              <a:rPr lang="en-US" dirty="0" smtClean="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smtClean="0"/>
              <a:t>.</a:t>
            </a:r>
            <a:endParaRPr lang="en-US" dirty="0"/>
          </a:p>
          <a:p>
            <a:pPr marL="1020762" lvl="2" indent="-179388" algn="just">
              <a:buFont typeface="Wingdings" panose="05000000000000000000" pitchFamily="2" charset="2"/>
              <a:buChar char="ü"/>
            </a:pPr>
            <a:r>
              <a:rPr lang="en-US" b="1" dirty="0" smtClean="0">
                <a:solidFill>
                  <a:srgbClr val="002060"/>
                </a:solidFill>
              </a:rPr>
              <a:t>Virtual Private Network </a:t>
            </a:r>
            <a:r>
              <a:rPr lang="en-US" dirty="0" smtClean="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smtClean="0">
                <a:solidFill>
                  <a:srgbClr val="002060"/>
                </a:solidFill>
              </a:rPr>
              <a:t>Network access control</a:t>
            </a:r>
            <a:r>
              <a:rPr lang="en-US" dirty="0" smtClean="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smtClean="0">
                <a:solidFill>
                  <a:srgbClr val="002060"/>
                </a:solidFill>
              </a:rPr>
              <a:t>Wireless access point security</a:t>
            </a:r>
            <a:r>
              <a:rPr lang="en-US" dirty="0" smtClean="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Awareness Program</a:t>
            </a:r>
            <a:endParaRPr lang="en-US" b="1" dirty="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A </a:t>
            </a:r>
            <a:r>
              <a:rPr lang="en-US" dirty="0">
                <a:solidFill>
                  <a:srgbClr val="002060"/>
                </a:solidFill>
              </a:rPr>
              <a:t>security awareness program is extremely important for an organization. </a:t>
            </a:r>
            <a:endParaRPr lang="en-US" dirty="0" smtClean="0">
              <a:solidFill>
                <a:srgbClr val="002060"/>
              </a:solidFill>
            </a:endParaRPr>
          </a:p>
          <a:p>
            <a:pPr marL="636588" lvl="1" indent="-179388" algn="just">
              <a:buFont typeface="Wingdings" panose="05000000000000000000" pitchFamily="2" charset="2"/>
              <a:buChar char="ü"/>
            </a:pPr>
            <a:r>
              <a:rPr lang="en-US" dirty="0" smtClean="0">
                <a:solidFill>
                  <a:srgbClr val="002060"/>
                </a:solidFill>
              </a:rPr>
              <a:t>An </a:t>
            </a:r>
            <a:r>
              <a:rPr lang="en-US" dirty="0">
                <a:solidFill>
                  <a:srgbClr val="002060"/>
                </a:solidFill>
              </a:rPr>
              <a:t>employee may not be purposefully malicious but just unaware of what the proper procedures are</a:t>
            </a:r>
            <a:r>
              <a:rPr lang="en-US" dirty="0" smtClean="0">
                <a:solidFill>
                  <a:srgbClr val="002060"/>
                </a:solidFill>
              </a:rPr>
              <a:t>. </a:t>
            </a:r>
          </a:p>
          <a:p>
            <a:pPr marL="636588" lvl="1" indent="-179388" algn="just">
              <a:buFont typeface="Wingdings" panose="05000000000000000000" pitchFamily="2" charset="2"/>
              <a:buChar char="ü"/>
            </a:pPr>
            <a:r>
              <a:rPr lang="en-US" dirty="0" smtClean="0">
                <a:solidFill>
                  <a:srgbClr val="002060"/>
                </a:solidFill>
              </a:rPr>
              <a:t>There </a:t>
            </a:r>
            <a:r>
              <a:rPr lang="en-US" dirty="0">
                <a:solidFill>
                  <a:srgbClr val="002060"/>
                </a:solidFill>
              </a:rPr>
              <a:t>are several ways to implement a formal training </a:t>
            </a:r>
            <a:r>
              <a:rPr lang="en-US" dirty="0" smtClean="0">
                <a:solidFill>
                  <a:srgbClr val="002060"/>
                </a:solidFill>
              </a:rPr>
              <a:t>program:</a:t>
            </a:r>
          </a:p>
          <a:p>
            <a:pPr marL="1093788" lvl="2" indent="-179388" algn="just">
              <a:buFont typeface="Wingdings" panose="05000000000000000000" pitchFamily="2" charset="2"/>
              <a:buChar char="ü"/>
            </a:pPr>
            <a:r>
              <a:rPr lang="en-US" dirty="0" smtClean="0">
                <a:solidFill>
                  <a:srgbClr val="002060"/>
                </a:solidFill>
              </a:rPr>
              <a:t>Make </a:t>
            </a:r>
            <a:r>
              <a:rPr lang="en-US" dirty="0">
                <a:solidFill>
                  <a:srgbClr val="002060"/>
                </a:solidFill>
              </a:rPr>
              <a:t>security awareness training a part of the employee’s onboarding </a:t>
            </a:r>
            <a:r>
              <a:rPr lang="en-US" dirty="0" smtClean="0">
                <a:solidFill>
                  <a:srgbClr val="002060"/>
                </a:solidFill>
              </a:rPr>
              <a:t>process</a:t>
            </a:r>
          </a:p>
          <a:p>
            <a:pPr marL="1093788" lvl="2" indent="-179388" algn="just">
              <a:buFont typeface="Wingdings" panose="05000000000000000000" pitchFamily="2" charset="2"/>
              <a:buChar char="ü"/>
            </a:pPr>
            <a:r>
              <a:rPr lang="en-US" dirty="0" smtClean="0">
                <a:solidFill>
                  <a:srgbClr val="002060"/>
                </a:solidFill>
              </a:rPr>
              <a:t>Tie </a:t>
            </a:r>
            <a:r>
              <a:rPr lang="en-US" dirty="0">
                <a:solidFill>
                  <a:srgbClr val="002060"/>
                </a:solidFill>
              </a:rPr>
              <a:t>security awareness to job requirements or performance </a:t>
            </a:r>
            <a:r>
              <a:rPr lang="en-US" dirty="0" smtClean="0">
                <a:solidFill>
                  <a:srgbClr val="002060"/>
                </a:solidFill>
              </a:rPr>
              <a:t>evaluations</a:t>
            </a:r>
          </a:p>
          <a:p>
            <a:pPr marL="1093788" lvl="2" indent="-179388" algn="just">
              <a:buFont typeface="Wingdings" panose="05000000000000000000" pitchFamily="2" charset="2"/>
              <a:buChar char="ü"/>
            </a:pPr>
            <a:r>
              <a:rPr lang="en-US" dirty="0" smtClean="0">
                <a:solidFill>
                  <a:srgbClr val="002060"/>
                </a:solidFill>
              </a:rPr>
              <a:t>Conduct </a:t>
            </a:r>
            <a:r>
              <a:rPr lang="en-US" dirty="0">
                <a:solidFill>
                  <a:srgbClr val="002060"/>
                </a:solidFill>
              </a:rPr>
              <a:t>in-person training </a:t>
            </a:r>
            <a:r>
              <a:rPr lang="en-US" dirty="0" smtClean="0">
                <a:solidFill>
                  <a:srgbClr val="002060"/>
                </a:solidFill>
              </a:rPr>
              <a:t>sessions</a:t>
            </a:r>
          </a:p>
          <a:p>
            <a:pPr marL="1093788" lvl="2" indent="-179388" algn="just">
              <a:buFont typeface="Wingdings" panose="05000000000000000000" pitchFamily="2" charset="2"/>
              <a:buChar char="ü"/>
            </a:pPr>
            <a:r>
              <a:rPr lang="en-US" dirty="0" smtClean="0">
                <a:solidFill>
                  <a:srgbClr val="002060"/>
                </a:solidFill>
              </a:rPr>
              <a:t>Complete </a:t>
            </a:r>
            <a:r>
              <a:rPr lang="en-US" dirty="0">
                <a:solidFill>
                  <a:srgbClr val="002060"/>
                </a:solidFill>
              </a:rPr>
              <a:t>online </a:t>
            </a:r>
            <a:r>
              <a:rPr lang="en-US" dirty="0" smtClean="0">
                <a:solidFill>
                  <a:srgbClr val="002060"/>
                </a:solidFill>
              </a:rPr>
              <a:t>courses</a:t>
            </a:r>
          </a:p>
          <a:p>
            <a:pPr marL="1093788" lvl="2" indent="-179388" algn="just">
              <a:buFont typeface="Wingdings" panose="05000000000000000000" pitchFamily="2" charset="2"/>
              <a:buChar char="ü"/>
            </a:pPr>
            <a:r>
              <a:rPr lang="en-US" dirty="0" smtClean="0">
                <a:solidFill>
                  <a:srgbClr val="002060"/>
                </a:solidFill>
              </a:rPr>
              <a:t>Security </a:t>
            </a:r>
            <a:r>
              <a:rPr lang="en-US" dirty="0">
                <a:solidFill>
                  <a:srgbClr val="002060"/>
                </a:solidFill>
              </a:rPr>
              <a:t>awareness should be an ongoing process since new threats and techniques are always on the horizon</a:t>
            </a:r>
            <a:r>
              <a:rPr lang="en-US" dirty="0" smtClean="0">
                <a:solidFill>
                  <a:srgbClr val="002060"/>
                </a:solidFill>
              </a:rPr>
              <a:t>.</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Cube – 3</a:t>
            </a:r>
            <a:r>
              <a:rPr lang="en-US" sz="2133" baseline="30000" dirty="0" smtClean="0"/>
              <a:t>rd</a:t>
            </a:r>
            <a:r>
              <a:rPr lang="en-US" sz="2133" dirty="0" smtClean="0"/>
              <a:t> Dimension – Countermeasures</a:t>
            </a:r>
            <a:endParaRPr lang="en-US" sz="2133" dirty="0"/>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smtClean="0">
                <a:solidFill>
                  <a:srgbClr val="002060"/>
                </a:solidFill>
              </a:rPr>
              <a:t>Security Policies </a:t>
            </a:r>
          </a:p>
          <a:p>
            <a:pPr marL="636588" lvl="1" indent="-179388" algn="just">
              <a:buFont typeface="Wingdings" panose="05000000000000000000" pitchFamily="2" charset="2"/>
              <a:buChar char="ü"/>
            </a:pPr>
            <a:r>
              <a:rPr lang="en-US" dirty="0" smtClean="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a:t>
            </a:r>
            <a:r>
              <a:rPr lang="en-US" dirty="0" smtClean="0">
                <a:solidFill>
                  <a:srgbClr val="002060"/>
                </a:solidFill>
              </a:rPr>
              <a:t>These </a:t>
            </a:r>
            <a:r>
              <a:rPr lang="en-US" dirty="0">
                <a:solidFill>
                  <a:srgbClr val="002060"/>
                </a:solidFill>
              </a:rPr>
              <a:t>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Standards</a:t>
            </a:r>
            <a:r>
              <a:rPr lang="en-US" dirty="0" smtClean="0">
                <a:solidFill>
                  <a:srgbClr val="002060"/>
                </a:solidFill>
              </a:rPr>
              <a:t> </a:t>
            </a:r>
            <a:r>
              <a:rPr lang="en-US" dirty="0">
                <a:solidFill>
                  <a:srgbClr val="002060"/>
                </a:solidFill>
              </a:rPr>
              <a:t>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Guidelines</a:t>
            </a:r>
            <a:r>
              <a:rPr lang="en-US" dirty="0" smtClean="0">
                <a:solidFill>
                  <a:srgbClr val="002060"/>
                </a:solidFill>
              </a:rPr>
              <a:t> </a:t>
            </a:r>
            <a:r>
              <a:rPr lang="en-US" dirty="0">
                <a:solidFill>
                  <a:srgbClr val="002060"/>
                </a:solidFill>
              </a:rPr>
              <a:t>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smtClean="0">
              <a:solidFill>
                <a:srgbClr val="002060"/>
              </a:solidFill>
            </a:endParaRPr>
          </a:p>
          <a:p>
            <a:pPr marL="636588" lvl="1" indent="-179388" algn="just">
              <a:buFont typeface="Wingdings" panose="05000000000000000000" pitchFamily="2" charset="2"/>
              <a:buChar char="ü"/>
            </a:pPr>
            <a:r>
              <a:rPr lang="en-US" b="1" dirty="0" smtClean="0">
                <a:solidFill>
                  <a:srgbClr val="002060"/>
                </a:solidFill>
              </a:rPr>
              <a:t>Procedure </a:t>
            </a:r>
            <a:r>
              <a:rPr lang="en-US" b="1" dirty="0">
                <a:solidFill>
                  <a:srgbClr val="002060"/>
                </a:solidFill>
              </a:rPr>
              <a:t>documents </a:t>
            </a:r>
            <a:r>
              <a:rPr lang="en-US" dirty="0">
                <a:solidFill>
                  <a:srgbClr val="002060"/>
                </a:solidFill>
              </a:rPr>
              <a:t>are longer and more detailed than standards and guidelines. Procedure documents include implementation details that usually contain step-by-step instructions and graphics</a:t>
            </a:r>
            <a:r>
              <a:rPr lang="en-US" dirty="0" smtClean="0">
                <a:solidFill>
                  <a:srgbClr val="002060"/>
                </a:solidFill>
              </a:rPr>
              <a:t>.</a:t>
            </a:r>
            <a:endParaRPr lang="en-US" b="1" dirty="0" smtClean="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Framework</a:t>
            </a:r>
            <a:endParaRPr lang="en-US" sz="2133" dirty="0"/>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smtClean="0">
                <a:solidFill>
                  <a:srgbClr val="002060"/>
                </a:solidFill>
              </a:rPr>
              <a:t>Security </a:t>
            </a:r>
            <a:r>
              <a:rPr lang="en-US" i="1" dirty="0">
                <a:solidFill>
                  <a:srgbClr val="002060"/>
                </a:solidFill>
              </a:rPr>
              <a:t>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smtClean="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endParaRPr lang="en-US" dirty="0" smtClean="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smtClean="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a:t>
            </a:r>
            <a:r>
              <a:rPr lang="en-US" sz="1600" i="1" dirty="0" smtClean="0"/>
              <a:t>ISO </a:t>
            </a:r>
            <a:r>
              <a:rPr lang="en-US" sz="1600" i="1" dirty="0"/>
              <a:t>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a:t>
            </a:r>
            <a:r>
              <a:rPr lang="en-US" sz="2133" dirty="0" smtClean="0"/>
              <a:t>Framework</a:t>
            </a:r>
            <a:endParaRPr lang="en-US" sz="2133" dirty="0"/>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smtClean="0">
                <a:solidFill>
                  <a:srgbClr val="002060"/>
                </a:solidFill>
              </a:rPr>
              <a:t>The </a:t>
            </a:r>
            <a:r>
              <a:rPr lang="en-US" b="1" i="1" dirty="0">
                <a:solidFill>
                  <a:srgbClr val="002060"/>
                </a:solidFill>
              </a:rPr>
              <a:t>ISO Cybersecurity Model and Safeguards</a:t>
            </a:r>
          </a:p>
          <a:p>
            <a:pPr algn="just"/>
            <a:endParaRPr lang="en-US" i="1" dirty="0" smtClean="0">
              <a:solidFill>
                <a:srgbClr val="002060"/>
              </a:solidFill>
            </a:endParaRPr>
          </a:p>
          <a:p>
            <a:pPr algn="just"/>
            <a:r>
              <a:rPr lang="en-US" i="1" dirty="0" smtClean="0">
                <a:solidFill>
                  <a:srgbClr val="002060"/>
                </a:solidFill>
              </a:rPr>
              <a:t>The </a:t>
            </a:r>
            <a:r>
              <a:rPr lang="en-US" i="1" dirty="0">
                <a:solidFill>
                  <a:srgbClr val="002060"/>
                </a:solidFill>
              </a:rPr>
              <a:t>ISO 27001 control objectives relate directly to the organization’s cybersecurity policies, procedures and guidelines which upper management determines. </a:t>
            </a:r>
          </a:p>
          <a:p>
            <a:pPr algn="just"/>
            <a:endParaRPr lang="en-US" i="1" dirty="0" smtClean="0">
              <a:solidFill>
                <a:srgbClr val="002060"/>
              </a:solidFill>
            </a:endParaRPr>
          </a:p>
          <a:p>
            <a:pPr algn="just"/>
            <a:r>
              <a:rPr lang="en-US" i="1" dirty="0" smtClean="0">
                <a:solidFill>
                  <a:srgbClr val="002060"/>
                </a:solidFill>
              </a:rPr>
              <a:t>The </a:t>
            </a:r>
            <a:r>
              <a:rPr lang="en-US" i="1" dirty="0">
                <a:solidFill>
                  <a:srgbClr val="002060"/>
                </a:solidFill>
              </a:rPr>
              <a:t>ISO 27002 controls provide technical direction. For example, upper management establishes a policy specifying the protection of all data coming in to or out of the organization. Implementing the technology to meet the policy objectives would not involve upper management. </a:t>
            </a:r>
            <a:endParaRPr lang="en-US" i="1" dirty="0" smtClean="0">
              <a:solidFill>
                <a:srgbClr val="002060"/>
              </a:solidFill>
            </a:endParaRP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r>
              <a:rPr lang="en-US" i="1" dirty="0" smtClean="0">
                <a:solidFill>
                  <a:srgbClr val="002060"/>
                </a:solidFill>
              </a:rPr>
              <a:t>.</a:t>
            </a:r>
            <a:endParaRPr lang="en-US" dirty="0" smtClean="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a:t>
            </a:r>
            <a:r>
              <a:rPr lang="en-US" sz="1600" i="1" dirty="0" smtClean="0"/>
              <a:t>ISO </a:t>
            </a:r>
            <a:r>
              <a:rPr lang="en-US" sz="1600" i="1" dirty="0"/>
              <a:t>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We discussed </a:t>
            </a:r>
            <a:r>
              <a:rPr lang="en-US" sz="1600" dirty="0">
                <a:solidFill>
                  <a:schemeClr val="bg1"/>
                </a:solidFill>
                <a:latin typeface="Arial" panose="020B0604020202020204" pitchFamily="34" charset="0"/>
                <a:cs typeface="Arial" panose="020B0604020202020204" pitchFamily="34" charset="0"/>
              </a:rPr>
              <a:t>the three dimensions of the cybersecurity sorcery cube. </a:t>
            </a:r>
            <a:endParaRPr lang="en-US" sz="1600" dirty="0" smtClean="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How </a:t>
            </a:r>
            <a:r>
              <a:rPr lang="en-US" sz="1600" dirty="0">
                <a:solidFill>
                  <a:schemeClr val="bg1"/>
                </a:solidFill>
                <a:latin typeface="Arial" panose="020B0604020202020204" pitchFamily="34" charset="0"/>
                <a:cs typeface="Arial" panose="020B0604020202020204" pitchFamily="34" charset="0"/>
              </a:rPr>
              <a:t>each of the three dimensions contributes to that </a:t>
            </a:r>
            <a:r>
              <a:rPr lang="en-US" sz="1600" dirty="0" smtClean="0">
                <a:solidFill>
                  <a:schemeClr val="bg1"/>
                </a:solidFill>
                <a:latin typeface="Arial" panose="020B0604020202020204" pitchFamily="34" charset="0"/>
                <a:cs typeface="Arial" panose="020B0604020202020204" pitchFamily="34" charset="0"/>
              </a:rPr>
              <a:t>effort? </a:t>
            </a: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The </a:t>
            </a:r>
            <a:r>
              <a:rPr lang="en-US" sz="1600" dirty="0">
                <a:solidFill>
                  <a:schemeClr val="bg1"/>
                </a:solidFill>
                <a:latin typeface="Arial" panose="020B0604020202020204" pitchFamily="34" charset="0"/>
                <a:cs typeface="Arial" panose="020B0604020202020204" pitchFamily="34" charset="0"/>
              </a:rPr>
              <a:t>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We also discussed </a:t>
            </a:r>
            <a:r>
              <a:rPr lang="en-US" sz="1600" dirty="0">
                <a:solidFill>
                  <a:srgbClr val="E1BC4C"/>
                </a:solidFill>
                <a:latin typeface="Arial" panose="020B0604020202020204" pitchFamily="34" charset="0"/>
                <a:cs typeface="Arial" panose="020B0604020202020204" pitchFamily="34" charset="0"/>
              </a:rPr>
              <a:t>how security professionals use controls to identify the technologies, devices, and products to protect the organization</a:t>
            </a:r>
            <a:r>
              <a:rPr lang="en-US" sz="1600" dirty="0" smtClean="0">
                <a:solidFill>
                  <a:srgbClr val="E1BC4C"/>
                </a:solidFill>
                <a:latin typeface="Arial" panose="020B0604020202020204" pitchFamily="34" charset="0"/>
                <a:cs typeface="Arial" panose="020B0604020202020204" pitchFamily="34" charset="0"/>
              </a:rPr>
              <a:t>.</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schemas.microsoft.com/office/2006/metadata/properties"/>
    <ds:schemaRef ds:uri="http://schemas.microsoft.com/office/2006/documentManagement/type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1853</TotalTime>
  <Words>3100</Words>
  <Application>Microsoft Office PowerPoint</Application>
  <PresentationFormat>Widescreen</PresentationFormat>
  <Paragraphs>301</Paragraphs>
  <Slides>27</Slides>
  <Notes>17</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27</vt:i4>
      </vt:variant>
    </vt:vector>
  </HeadingPairs>
  <TitlesOfParts>
    <vt:vector size="37" baseType="lpstr">
      <vt:lpstr>Arial</vt:lpstr>
      <vt:lpstr>Calibri</vt:lpstr>
      <vt:lpstr>Calibri Light</vt:lpstr>
      <vt:lpstr>CiscoSans ExtraLight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Cybersecurity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PowerPoint Presentation</vt:lpstr>
      <vt:lpstr>PowerPoint Presentation</vt:lpstr>
      <vt:lpstr>Cybersecurity Cube – 2nd Dimension – Data/ Information States</vt:lpstr>
      <vt:lpstr>Cybersecurity Cube – 2nd Dimension – Data/ Information States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160</cp:revision>
  <dcterms:created xsi:type="dcterms:W3CDTF">2021-03-05T06:07:01Z</dcterms:created>
  <dcterms:modified xsi:type="dcterms:W3CDTF">2021-06-28T08:57:45Z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