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5" r:id="rId4"/>
    <p:sldId id="281" r:id="rId5"/>
    <p:sldId id="282" r:id="rId6"/>
    <p:sldId id="283" r:id="rId7"/>
    <p:sldId id="284" r:id="rId8"/>
    <p:sldId id="286" r:id="rId9"/>
    <p:sldId id="259" r:id="rId10"/>
    <p:sldId id="260" r:id="rId11"/>
    <p:sldId id="261" r:id="rId12"/>
    <p:sldId id="262" r:id="rId13"/>
    <p:sldId id="274" r:id="rId14"/>
    <p:sldId id="275" r:id="rId15"/>
    <p:sldId id="276" r:id="rId16"/>
    <p:sldId id="277" r:id="rId17"/>
    <p:sldId id="278" r:id="rId18"/>
    <p:sldId id="267" r:id="rId19"/>
    <p:sldId id="270" r:id="rId20"/>
    <p:sldId id="271" r:id="rId21"/>
    <p:sldId id="272" r:id="rId22"/>
    <p:sldId id="273" r:id="rId23"/>
    <p:sldId id="287" r:id="rId24"/>
    <p:sldId id="28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92" d="100"/>
          <a:sy n="92"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3668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4379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17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3973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6022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934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6293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6655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0961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9616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3877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66">
            <a:alpha val="4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03891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8"/>
            <a:ext cx="7772400" cy="2160240"/>
          </a:xfrm>
        </p:spPr>
        <p:txBody>
          <a:bodyPr>
            <a:normAutofit/>
          </a:bodyPr>
          <a:lstStyle/>
          <a:p>
            <a:r>
              <a:rPr lang="en-GB" dirty="0"/>
              <a:t/>
            </a:r>
            <a:br>
              <a:rPr lang="en-GB" dirty="0"/>
            </a:br>
            <a:endParaRPr lang="en-GB" dirty="0"/>
          </a:p>
        </p:txBody>
      </p:sp>
      <p:sp>
        <p:nvSpPr>
          <p:cNvPr id="3" name="Subtitle 2"/>
          <p:cNvSpPr>
            <a:spLocks noGrp="1"/>
          </p:cNvSpPr>
          <p:nvPr>
            <p:ph type="subTitle" idx="1"/>
          </p:nvPr>
        </p:nvSpPr>
        <p:spPr>
          <a:xfrm>
            <a:off x="251520" y="5649686"/>
            <a:ext cx="8496944" cy="1208314"/>
          </a:xfrm>
        </p:spPr>
        <p:txBody>
          <a:bodyPr>
            <a:normAutofit/>
          </a:bodyPr>
          <a:lstStyle/>
          <a:p>
            <a:r>
              <a:rPr lang="en-GB" sz="4000" b="1" dirty="0" smtClean="0">
                <a:solidFill>
                  <a:schemeClr val="tx1"/>
                </a:solidFill>
              </a:rPr>
              <a:t>Rome and </a:t>
            </a:r>
            <a:r>
              <a:rPr lang="en-GB" sz="4000" b="1" dirty="0" smtClean="0">
                <a:solidFill>
                  <a:schemeClr val="tx1"/>
                </a:solidFill>
              </a:rPr>
              <a:t>China: Trade and Knowledge</a:t>
            </a:r>
            <a:endParaRPr lang="en-GB" sz="1000" b="1" dirty="0">
              <a:solidFill>
                <a:schemeClr val="tx1"/>
              </a:solidFill>
            </a:endParaRPr>
          </a:p>
        </p:txBody>
      </p:sp>
      <p:pic>
        <p:nvPicPr>
          <p:cNvPr id="4" name="Picture 3"/>
          <p:cNvPicPr>
            <a:picLocks noChangeAspect="1"/>
          </p:cNvPicPr>
          <p:nvPr/>
        </p:nvPicPr>
        <p:blipFill>
          <a:blip r:embed="rId2"/>
          <a:stretch>
            <a:fillRect/>
          </a:stretch>
        </p:blipFill>
        <p:spPr>
          <a:xfrm>
            <a:off x="1756220" y="2082802"/>
            <a:ext cx="5627096" cy="3164098"/>
          </a:xfrm>
          <a:prstGeom prst="rect">
            <a:avLst/>
          </a:prstGeom>
        </p:spPr>
      </p:pic>
      <p:sp>
        <p:nvSpPr>
          <p:cNvPr id="5" name="Rectangle 4"/>
          <p:cNvSpPr/>
          <p:nvPr/>
        </p:nvSpPr>
        <p:spPr>
          <a:xfrm>
            <a:off x="975461" y="359253"/>
            <a:ext cx="7188613" cy="1723549"/>
          </a:xfrm>
          <a:prstGeom prst="rect">
            <a:avLst/>
          </a:prstGeom>
        </p:spPr>
        <p:txBody>
          <a:bodyPr wrap="square">
            <a:spAutoFit/>
          </a:bodyPr>
          <a:lstStyle/>
          <a:p>
            <a:pPr algn="ctr"/>
            <a:r>
              <a:rPr lang="en-GB" sz="4400" b="1" dirty="0">
                <a:solidFill>
                  <a:prstClr val="black"/>
                </a:solidFill>
                <a:ea typeface="+mj-ea"/>
                <a:cs typeface="+mj-cs"/>
              </a:rPr>
              <a:t>What makes civilisation?</a:t>
            </a:r>
            <a:br>
              <a:rPr lang="en-GB" sz="4400" b="1" dirty="0">
                <a:solidFill>
                  <a:prstClr val="black"/>
                </a:solidFill>
                <a:ea typeface="+mj-ea"/>
                <a:cs typeface="+mj-cs"/>
              </a:rPr>
            </a:br>
            <a:r>
              <a:rPr lang="en-GB" sz="4400" b="1" dirty="0" smtClean="0">
                <a:solidFill>
                  <a:prstClr val="black"/>
                </a:solidFill>
                <a:ea typeface="+mj-ea"/>
                <a:cs typeface="+mj-cs"/>
              </a:rPr>
              <a:t>HPAR4006</a:t>
            </a:r>
            <a:r>
              <a:rPr lang="en-GB" sz="4400" dirty="0">
                <a:solidFill>
                  <a:prstClr val="black"/>
                </a:solidFill>
                <a:ea typeface="+mj-ea"/>
                <a:cs typeface="+mj-cs"/>
              </a:rPr>
              <a:t/>
            </a:r>
            <a:br>
              <a:rPr lang="en-GB" sz="4400" dirty="0">
                <a:solidFill>
                  <a:prstClr val="black"/>
                </a:solidFill>
                <a:ea typeface="+mj-ea"/>
                <a:cs typeface="+mj-cs"/>
              </a:rPr>
            </a:br>
            <a:endParaRPr lang="en-GB" dirty="0"/>
          </a:p>
        </p:txBody>
      </p:sp>
    </p:spTree>
    <p:extLst>
      <p:ext uri="{BB962C8B-B14F-4D97-AF65-F5344CB8AC3E}">
        <p14:creationId xmlns:p14="http://schemas.microsoft.com/office/powerpoint/2010/main" val="3566703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3031"/>
            <a:ext cx="8229600" cy="953037"/>
          </a:xfrm>
        </p:spPr>
        <p:txBody>
          <a:bodyPr/>
          <a:lstStyle/>
          <a:p>
            <a:r>
              <a:rPr lang="en-GB" b="1" dirty="0" smtClean="0"/>
              <a:t>Proto-Globalisation?</a:t>
            </a:r>
            <a:endParaRPr lang="en-GB" b="1" dirty="0"/>
          </a:p>
        </p:txBody>
      </p:sp>
      <p:pic>
        <p:nvPicPr>
          <p:cNvPr id="6" name="Content Placeholder 5"/>
          <p:cNvPicPr>
            <a:picLocks noGrp="1" noChangeAspect="1"/>
          </p:cNvPicPr>
          <p:nvPr>
            <p:ph idx="1"/>
          </p:nvPr>
        </p:nvPicPr>
        <p:blipFill>
          <a:blip r:embed="rId2"/>
          <a:stretch>
            <a:fillRect/>
          </a:stretch>
        </p:blipFill>
        <p:spPr>
          <a:xfrm>
            <a:off x="457200" y="1296956"/>
            <a:ext cx="8381339" cy="5408758"/>
          </a:xfrm>
          <a:prstGeom prst="rect">
            <a:avLst/>
          </a:prstGeom>
        </p:spPr>
      </p:pic>
    </p:spTree>
    <p:extLst>
      <p:ext uri="{BB962C8B-B14F-4D97-AF65-F5344CB8AC3E}">
        <p14:creationId xmlns:p14="http://schemas.microsoft.com/office/powerpoint/2010/main" val="595292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Reaching China by Land and Sea?</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35440416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“Silk Road(s)”</a:t>
            </a:r>
            <a:endParaRPr lang="en-GB" b="1" dirty="0"/>
          </a:p>
        </p:txBody>
      </p:sp>
      <p:sp>
        <p:nvSpPr>
          <p:cNvPr id="3" name="Content Placeholder 2"/>
          <p:cNvSpPr>
            <a:spLocks noGrp="1"/>
          </p:cNvSpPr>
          <p:nvPr>
            <p:ph sz="half" idx="1"/>
          </p:nvPr>
        </p:nvSpPr>
        <p:spPr>
          <a:xfrm>
            <a:off x="107504" y="1412776"/>
            <a:ext cx="8928992" cy="3096344"/>
          </a:xfrm>
        </p:spPr>
        <p:txBody>
          <a:bodyPr>
            <a:normAutofit fontScale="92500" lnSpcReduction="10000"/>
          </a:bodyPr>
          <a:lstStyle/>
          <a:p>
            <a:r>
              <a:rPr lang="en-GB" dirty="0"/>
              <a:t>In 126 BC the Emperor Wu </a:t>
            </a:r>
            <a:r>
              <a:rPr lang="en-GB" dirty="0" err="1"/>
              <a:t>Ti</a:t>
            </a:r>
            <a:r>
              <a:rPr lang="en-GB" dirty="0"/>
              <a:t> sends Chang Kian towards the West to arrange an alliance with the Yuezhi against the </a:t>
            </a:r>
            <a:r>
              <a:rPr lang="en-GB" dirty="0" err="1" smtClean="0"/>
              <a:t>Xiongnu</a:t>
            </a:r>
            <a:r>
              <a:rPr lang="en-GB" dirty="0" smtClean="0"/>
              <a:t>.</a:t>
            </a:r>
          </a:p>
          <a:p>
            <a:endParaRPr lang="en-GB" sz="500" dirty="0" smtClean="0"/>
          </a:p>
          <a:p>
            <a:r>
              <a:rPr lang="en-GB" dirty="0" err="1"/>
              <a:t>Maes</a:t>
            </a:r>
            <a:r>
              <a:rPr lang="en-GB" dirty="0"/>
              <a:t> </a:t>
            </a:r>
            <a:r>
              <a:rPr lang="en-GB" dirty="0" err="1" smtClean="0"/>
              <a:t>Titianus</a:t>
            </a:r>
            <a:r>
              <a:rPr lang="en-GB" dirty="0" smtClean="0"/>
              <a:t> travels to Stone Tower (in the </a:t>
            </a:r>
            <a:r>
              <a:rPr lang="en-GB" dirty="0"/>
              <a:t>Pamir mountain </a:t>
            </a:r>
            <a:r>
              <a:rPr lang="en-GB" dirty="0" smtClean="0"/>
              <a:t>range) – recorded by </a:t>
            </a:r>
            <a:r>
              <a:rPr lang="en-GB" dirty="0" err="1" smtClean="0"/>
              <a:t>Marinos</a:t>
            </a:r>
            <a:r>
              <a:rPr lang="en-GB" dirty="0" smtClean="0"/>
              <a:t> of Tyre (whose was utilised by Claudius Ptolemy).</a:t>
            </a:r>
          </a:p>
          <a:p>
            <a:endParaRPr lang="en-GB" sz="500" dirty="0"/>
          </a:p>
          <a:p>
            <a:r>
              <a:rPr lang="en-GB" dirty="0" smtClean="0"/>
              <a:t>Seven months journey on to the capital of the Seres.</a:t>
            </a:r>
          </a:p>
          <a:p>
            <a:endParaRPr lang="en-GB" sz="8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459020"/>
            <a:ext cx="3737992" cy="2267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7504" y="4459019"/>
            <a:ext cx="5184576" cy="2092881"/>
          </a:xfrm>
          <a:prstGeom prst="rect">
            <a:avLst/>
          </a:prstGeom>
        </p:spPr>
        <p:txBody>
          <a:bodyPr wrap="square">
            <a:spAutoFit/>
          </a:bodyPr>
          <a:lstStyle/>
          <a:p>
            <a:r>
              <a:rPr lang="en-GB" sz="2600" dirty="0"/>
              <a:t>“Past its foothills and the town they call the Stone Tower, a very long journey faces merchants travelling by road route from here to the Seres.” – </a:t>
            </a:r>
            <a:r>
              <a:rPr lang="en-GB" sz="2600" b="1" dirty="0" err="1"/>
              <a:t>Ammianus</a:t>
            </a:r>
            <a:r>
              <a:rPr lang="en-GB" sz="2600" b="1" dirty="0"/>
              <a:t> </a:t>
            </a:r>
            <a:r>
              <a:rPr lang="en-GB" sz="2600" b="1" dirty="0" err="1"/>
              <a:t>Marcellinus</a:t>
            </a:r>
            <a:r>
              <a:rPr lang="en-GB" sz="2600" b="1" dirty="0"/>
              <a:t> 23.6.60</a:t>
            </a:r>
            <a:r>
              <a:rPr lang="en-GB" sz="2600" dirty="0"/>
              <a:t>.</a:t>
            </a:r>
          </a:p>
        </p:txBody>
      </p:sp>
    </p:spTree>
    <p:extLst>
      <p:ext uri="{BB962C8B-B14F-4D97-AF65-F5344CB8AC3E}">
        <p14:creationId xmlns:p14="http://schemas.microsoft.com/office/powerpoint/2010/main" val="3194172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4624"/>
            <a:ext cx="8856984" cy="3456384"/>
          </a:xfrm>
        </p:spPr>
        <p:txBody>
          <a:bodyPr>
            <a:normAutofit fontScale="85000" lnSpcReduction="20000"/>
          </a:bodyPr>
          <a:lstStyle/>
          <a:p>
            <a:r>
              <a:rPr lang="en-GB" dirty="0" smtClean="0"/>
              <a:t>Gift giving by Chinese to </a:t>
            </a:r>
            <a:r>
              <a:rPr lang="en-GB" dirty="0" err="1" smtClean="0"/>
              <a:t>Xiongnu</a:t>
            </a:r>
            <a:r>
              <a:rPr lang="en-GB" dirty="0" smtClean="0"/>
              <a:t>.</a:t>
            </a:r>
          </a:p>
          <a:p>
            <a:endParaRPr lang="en-GB" sz="500" dirty="0"/>
          </a:p>
          <a:p>
            <a:r>
              <a:rPr lang="en-GB" dirty="0" smtClean="0"/>
              <a:t>Edges of </a:t>
            </a:r>
            <a:r>
              <a:rPr lang="en-GB" dirty="0" err="1" smtClean="0"/>
              <a:t>Tarim</a:t>
            </a:r>
            <a:r>
              <a:rPr lang="en-GB" dirty="0" smtClean="0"/>
              <a:t> Basin provide outposts – </a:t>
            </a:r>
            <a:r>
              <a:rPr lang="en-GB" dirty="0" err="1" smtClean="0"/>
              <a:t>Taklamakan</a:t>
            </a:r>
            <a:r>
              <a:rPr lang="en-GB" dirty="0" smtClean="0"/>
              <a:t> Desert, Tian Shan mountain range, Kunlun Mountains.</a:t>
            </a:r>
          </a:p>
          <a:p>
            <a:endParaRPr lang="en-GB" sz="500" dirty="0"/>
          </a:p>
          <a:p>
            <a:r>
              <a:rPr lang="en-GB" dirty="0" smtClean="0"/>
              <a:t>Northern route (via oasis of Turfan and Kucha) and southern route (via </a:t>
            </a:r>
            <a:r>
              <a:rPr lang="en-GB" dirty="0" err="1" smtClean="0"/>
              <a:t>Niya</a:t>
            </a:r>
            <a:r>
              <a:rPr lang="en-GB" dirty="0" smtClean="0"/>
              <a:t> and </a:t>
            </a:r>
            <a:r>
              <a:rPr lang="en-GB" dirty="0" err="1" smtClean="0"/>
              <a:t>Khotan</a:t>
            </a:r>
            <a:r>
              <a:rPr lang="en-GB" dirty="0" smtClean="0"/>
              <a:t>) to reach </a:t>
            </a:r>
            <a:r>
              <a:rPr lang="en-GB" dirty="0" err="1" smtClean="0"/>
              <a:t>Kashgar</a:t>
            </a:r>
            <a:r>
              <a:rPr lang="en-GB" dirty="0" smtClean="0"/>
              <a:t>.</a:t>
            </a:r>
          </a:p>
          <a:p>
            <a:endParaRPr lang="en-GB" sz="500" dirty="0"/>
          </a:p>
          <a:p>
            <a:r>
              <a:rPr lang="en-GB" dirty="0" smtClean="0"/>
              <a:t>From </a:t>
            </a:r>
            <a:r>
              <a:rPr lang="en-GB" dirty="0" err="1" smtClean="0"/>
              <a:t>Kashgar</a:t>
            </a:r>
            <a:r>
              <a:rPr lang="en-GB" dirty="0" smtClean="0"/>
              <a:t> to Balkh (Bactra) or Pamir mountains to Samarkand. </a:t>
            </a:r>
          </a:p>
          <a:p>
            <a:endParaRPr lang="en-GB" sz="500" dirty="0"/>
          </a:p>
          <a:p>
            <a:r>
              <a:rPr lang="en-GB" dirty="0" smtClean="0"/>
              <a:t>Importance of </a:t>
            </a:r>
            <a:r>
              <a:rPr lang="en-GB" dirty="0" err="1" smtClean="0"/>
              <a:t>Sogdian</a:t>
            </a:r>
            <a:r>
              <a:rPr lang="en-GB" dirty="0" smtClean="0"/>
              <a:t> middlemen.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012" y="3501008"/>
            <a:ext cx="8887484" cy="3240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9431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Sailing East: </a:t>
            </a:r>
            <a:r>
              <a:rPr lang="en-GB" b="1" dirty="0" err="1" smtClean="0"/>
              <a:t>Chry</a:t>
            </a:r>
            <a:r>
              <a:rPr lang="en-GB" b="1" dirty="0" err="1" smtClean="0">
                <a:latin typeface="+mn-lt"/>
              </a:rPr>
              <a:t>s</a:t>
            </a:r>
            <a:r>
              <a:rPr lang="en-GB" b="1" dirty="0" err="1" smtClean="0">
                <a:latin typeface="+mn-lt"/>
                <a:cs typeface="Times New Roman"/>
              </a:rPr>
              <a:t>ê</a:t>
            </a:r>
            <a:r>
              <a:rPr lang="en-GB" b="1" dirty="0" smtClean="0"/>
              <a:t> and </a:t>
            </a:r>
            <a:r>
              <a:rPr lang="en-GB" b="1" dirty="0" err="1" smtClean="0"/>
              <a:t>Argyr</a:t>
            </a:r>
            <a:r>
              <a:rPr lang="en-GB" b="1" dirty="0" err="1" smtClean="0">
                <a:cs typeface="Times New Roman"/>
              </a:rPr>
              <a:t>ê</a:t>
            </a:r>
            <a:endParaRPr lang="en-GB" b="1" dirty="0"/>
          </a:p>
        </p:txBody>
      </p:sp>
      <p:sp>
        <p:nvSpPr>
          <p:cNvPr id="3" name="Content Placeholder 2"/>
          <p:cNvSpPr>
            <a:spLocks noGrp="1"/>
          </p:cNvSpPr>
          <p:nvPr>
            <p:ph sz="half" idx="1"/>
          </p:nvPr>
        </p:nvSpPr>
        <p:spPr>
          <a:xfrm>
            <a:off x="457200" y="1484784"/>
            <a:ext cx="8147248" cy="720081"/>
          </a:xfrm>
        </p:spPr>
        <p:txBody>
          <a:bodyPr>
            <a:normAutofit fontScale="92500" lnSpcReduction="20000"/>
          </a:bodyPr>
          <a:lstStyle/>
          <a:p>
            <a:r>
              <a:rPr lang="el-GR" dirty="0" smtClean="0"/>
              <a:t>Χρυσός</a:t>
            </a:r>
            <a:r>
              <a:rPr lang="en-GB" dirty="0" smtClean="0"/>
              <a:t> “gold” - </a:t>
            </a:r>
            <a:r>
              <a:rPr lang="el-GR" dirty="0" smtClean="0"/>
              <a:t>ἄργυρος</a:t>
            </a:r>
            <a:r>
              <a:rPr lang="en-GB" dirty="0" smtClean="0"/>
              <a:t> “silver”.</a:t>
            </a:r>
            <a:endParaRPr lang="en-GB" dirty="0"/>
          </a:p>
        </p:txBody>
      </p:sp>
      <p:sp>
        <p:nvSpPr>
          <p:cNvPr id="4" name="Content Placeholder 3"/>
          <p:cNvSpPr>
            <a:spLocks noGrp="1"/>
          </p:cNvSpPr>
          <p:nvPr>
            <p:ph sz="half" idx="2"/>
          </p:nvPr>
        </p:nvSpPr>
        <p:spPr>
          <a:xfrm>
            <a:off x="107504" y="1988840"/>
            <a:ext cx="8928992" cy="4869160"/>
          </a:xfrm>
        </p:spPr>
        <p:txBody>
          <a:bodyPr>
            <a:normAutofit fontScale="92500" lnSpcReduction="20000"/>
          </a:bodyPr>
          <a:lstStyle/>
          <a:p>
            <a:pPr marL="0" indent="0">
              <a:buNone/>
            </a:pPr>
            <a:r>
              <a:rPr lang="en-GB" dirty="0" smtClean="0"/>
              <a:t>“…the very big </a:t>
            </a:r>
            <a:r>
              <a:rPr lang="en-GB" i="1" dirty="0" err="1" smtClean="0"/>
              <a:t>kolandioph</a:t>
            </a:r>
            <a:r>
              <a:rPr lang="en-GB" i="1" dirty="0" err="1" smtClean="0">
                <a:cs typeface="Times New Roman"/>
              </a:rPr>
              <a:t>ônta</a:t>
            </a:r>
            <a:r>
              <a:rPr lang="en-GB" i="1" dirty="0" smtClean="0">
                <a:cs typeface="Times New Roman"/>
              </a:rPr>
              <a:t> </a:t>
            </a:r>
            <a:r>
              <a:rPr lang="en-GB" dirty="0" smtClean="0">
                <a:cs typeface="Times New Roman"/>
              </a:rPr>
              <a:t>that sail </a:t>
            </a:r>
            <a:r>
              <a:rPr lang="en-GB" dirty="0">
                <a:cs typeface="Times New Roman"/>
              </a:rPr>
              <a:t>across to </a:t>
            </a:r>
            <a:r>
              <a:rPr lang="en-GB" dirty="0" err="1" smtClean="0">
                <a:cs typeface="Times New Roman"/>
              </a:rPr>
              <a:t>Chrysê</a:t>
            </a:r>
            <a:r>
              <a:rPr lang="en-GB" dirty="0" smtClean="0">
                <a:cs typeface="Times New Roman"/>
              </a:rPr>
              <a:t> and the Ganges region… heading east with the ocean on the right and sailing outside past the remaining parts on the left, you reach the Ganges region and in its vicinity the furthest part of the mainland toward the east, </a:t>
            </a:r>
            <a:r>
              <a:rPr lang="en-GB" dirty="0" err="1" smtClean="0"/>
              <a:t>Chrys</a:t>
            </a:r>
            <a:r>
              <a:rPr lang="en-GB" dirty="0" err="1" smtClean="0">
                <a:cs typeface="Times New Roman"/>
              </a:rPr>
              <a:t>ê</a:t>
            </a:r>
            <a:r>
              <a:rPr lang="en-GB" dirty="0" smtClean="0">
                <a:cs typeface="Times New Roman"/>
              </a:rPr>
              <a:t>… Near this river is an island in the Ocean, the furthest extremity towards the east of the inhabited world, lying under the rising sun itself, called </a:t>
            </a:r>
            <a:r>
              <a:rPr lang="en-GB" dirty="0" err="1" smtClean="0"/>
              <a:t>Chrys</a:t>
            </a:r>
            <a:r>
              <a:rPr lang="en-GB" dirty="0" err="1" smtClean="0">
                <a:cs typeface="Times New Roman"/>
              </a:rPr>
              <a:t>ê</a:t>
            </a:r>
            <a:r>
              <a:rPr lang="en-GB" dirty="0" smtClean="0">
                <a:cs typeface="Times New Roman"/>
              </a:rPr>
              <a:t>. It supplies the finest tortoiseshell… Beyond this region, by now the northern most point, where the sea ends, </a:t>
            </a:r>
            <a:r>
              <a:rPr lang="en-GB" smtClean="0">
                <a:cs typeface="Times New Roman"/>
              </a:rPr>
              <a:t>somewhere on </a:t>
            </a:r>
            <a:r>
              <a:rPr lang="en-GB" dirty="0" smtClean="0">
                <a:cs typeface="Times New Roman"/>
              </a:rPr>
              <a:t>the outer fringe, there is a very great inland city called </a:t>
            </a:r>
            <a:r>
              <a:rPr lang="en-GB" dirty="0" err="1" smtClean="0">
                <a:cs typeface="Times New Roman"/>
              </a:rPr>
              <a:t>Thina</a:t>
            </a:r>
            <a:r>
              <a:rPr lang="en-GB" dirty="0" smtClean="0">
                <a:cs typeface="Times New Roman"/>
              </a:rPr>
              <a:t> from which silk floss, yarn, and cloth are shipped by land via Bactria and via the Ganges River back to </a:t>
            </a:r>
            <a:r>
              <a:rPr lang="en-GB" dirty="0" err="1" smtClean="0">
                <a:cs typeface="Times New Roman"/>
              </a:rPr>
              <a:t>Limyrikê</a:t>
            </a:r>
            <a:r>
              <a:rPr lang="en-GB" dirty="0" smtClean="0">
                <a:cs typeface="Times New Roman"/>
              </a:rPr>
              <a:t>… What lies beyond this area, because of extremes of storm, bitter cold, and difficult terrain and because of the divine power of the gods, has not been explored.” – </a:t>
            </a:r>
            <a:r>
              <a:rPr lang="en-GB" b="1" i="1" dirty="0" smtClean="0">
                <a:cs typeface="Times New Roman"/>
              </a:rPr>
              <a:t>PME </a:t>
            </a:r>
            <a:r>
              <a:rPr lang="en-GB" b="1" dirty="0" smtClean="0">
                <a:cs typeface="Times New Roman"/>
              </a:rPr>
              <a:t>60, 63-64, 66</a:t>
            </a:r>
            <a:r>
              <a:rPr lang="en-GB" dirty="0" smtClean="0">
                <a:cs typeface="Times New Roman"/>
              </a:rPr>
              <a:t>.  </a:t>
            </a:r>
            <a:endParaRPr lang="en-GB" dirty="0"/>
          </a:p>
        </p:txBody>
      </p:sp>
    </p:spTree>
    <p:extLst>
      <p:ext uri="{BB962C8B-B14F-4D97-AF65-F5344CB8AC3E}">
        <p14:creationId xmlns:p14="http://schemas.microsoft.com/office/powerpoint/2010/main" val="2392386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16632"/>
            <a:ext cx="4860032" cy="6741368"/>
          </a:xfrm>
        </p:spPr>
        <p:txBody>
          <a:bodyPr>
            <a:normAutofit fontScale="92500"/>
          </a:bodyPr>
          <a:lstStyle/>
          <a:p>
            <a:r>
              <a:rPr lang="en-GB" dirty="0" smtClean="0"/>
              <a:t>Roman finds found at </a:t>
            </a:r>
            <a:r>
              <a:rPr lang="en-GB" dirty="0" err="1" smtClean="0"/>
              <a:t>Oc</a:t>
            </a:r>
            <a:r>
              <a:rPr lang="en-GB" dirty="0" smtClean="0"/>
              <a:t> </a:t>
            </a:r>
            <a:r>
              <a:rPr lang="en-GB" dirty="0" err="1" smtClean="0"/>
              <a:t>Eo</a:t>
            </a:r>
            <a:r>
              <a:rPr lang="en-GB" dirty="0"/>
              <a:t> </a:t>
            </a:r>
            <a:r>
              <a:rPr lang="en-GB" dirty="0" smtClean="0"/>
              <a:t>in Vietnam </a:t>
            </a:r>
            <a:r>
              <a:rPr lang="en-GB" dirty="0"/>
              <a:t>alongside goods from China, Malaysia and </a:t>
            </a:r>
            <a:r>
              <a:rPr lang="en-GB" dirty="0" smtClean="0"/>
              <a:t>Thailand – coins of Antoninus Pius and Marcus Aurelius. </a:t>
            </a:r>
          </a:p>
          <a:p>
            <a:endParaRPr lang="en-GB" sz="500" dirty="0"/>
          </a:p>
          <a:p>
            <a:r>
              <a:rPr lang="en-GB" dirty="0" err="1"/>
              <a:t>Khuan</a:t>
            </a:r>
            <a:r>
              <a:rPr lang="en-GB" dirty="0"/>
              <a:t> </a:t>
            </a:r>
            <a:r>
              <a:rPr lang="en-GB" dirty="0" err="1"/>
              <a:t>Lukpad</a:t>
            </a:r>
            <a:r>
              <a:rPr lang="en-GB" dirty="0"/>
              <a:t> (“bead mound“) in southern Thailand </a:t>
            </a:r>
            <a:r>
              <a:rPr lang="en-GB" dirty="0" smtClean="0"/>
              <a:t>– coins, carnelian motifs, and a lamp?</a:t>
            </a:r>
          </a:p>
          <a:p>
            <a:endParaRPr lang="en-GB" sz="500" dirty="0"/>
          </a:p>
          <a:p>
            <a:r>
              <a:rPr lang="en-GB" dirty="0" smtClean="0"/>
              <a:t>Coin </a:t>
            </a:r>
            <a:r>
              <a:rPr lang="en-GB" dirty="0"/>
              <a:t>of the emperor </a:t>
            </a:r>
            <a:r>
              <a:rPr lang="en-GB" dirty="0" err="1"/>
              <a:t>Victorinus</a:t>
            </a:r>
            <a:r>
              <a:rPr lang="en-GB" dirty="0"/>
              <a:t> (AD 268-70) was found at U-Thong (Thailand</a:t>
            </a:r>
            <a:r>
              <a:rPr lang="en-GB" dirty="0" smtClean="0"/>
              <a:t>).</a:t>
            </a:r>
          </a:p>
          <a:p>
            <a:endParaRPr lang="en-GB" sz="500" dirty="0"/>
          </a:p>
          <a:p>
            <a:r>
              <a:rPr lang="en-GB" dirty="0" smtClean="0"/>
              <a:t>Intaglio </a:t>
            </a:r>
            <a:r>
              <a:rPr lang="en-GB" dirty="0"/>
              <a:t>with Perseus and fragments of Roman blue glassware were found at </a:t>
            </a:r>
            <a:r>
              <a:rPr lang="en-GB" dirty="0" err="1"/>
              <a:t>Khlong</a:t>
            </a:r>
            <a:r>
              <a:rPr lang="en-GB" dirty="0"/>
              <a:t> Thom (Thailand)</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3429000"/>
            <a:ext cx="4038600" cy="3280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 name="Straight Arrow Connector 6"/>
          <p:cNvCxnSpPr/>
          <p:nvPr/>
        </p:nvCxnSpPr>
        <p:spPr>
          <a:xfrm flipV="1">
            <a:off x="5840385" y="4696421"/>
            <a:ext cx="541024" cy="370709"/>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3" name="Content Placeholder 2"/>
          <p:cNvSpPr txBox="1">
            <a:spLocks/>
          </p:cNvSpPr>
          <p:nvPr/>
        </p:nvSpPr>
        <p:spPr>
          <a:xfrm>
            <a:off x="5308465" y="5045815"/>
            <a:ext cx="802432" cy="460647"/>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mtClean="0">
                <a:solidFill>
                  <a:srgbClr val="FF0000"/>
                </a:solidFill>
              </a:rPr>
              <a:t>Oc Eo</a:t>
            </a:r>
            <a:endParaRPr lang="en-GB" dirty="0">
              <a:solidFill>
                <a:srgbClr val="FF0000"/>
              </a:solidFill>
            </a:endParaRPr>
          </a:p>
        </p:txBody>
      </p:sp>
      <p:sp>
        <p:nvSpPr>
          <p:cNvPr id="6" name="Content Placeholder 3"/>
          <p:cNvSpPr txBox="1">
            <a:spLocks/>
          </p:cNvSpPr>
          <p:nvPr/>
        </p:nvSpPr>
        <p:spPr>
          <a:xfrm>
            <a:off x="5436096" y="3068960"/>
            <a:ext cx="3044881" cy="32089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smtClean="0"/>
              <a:t>Maps from Coedès et al 2010</a:t>
            </a:r>
            <a:endParaRPr lang="en-GB" sz="1600" dirty="0"/>
          </a:p>
        </p:txBody>
      </p:sp>
      <p:pic>
        <p:nvPicPr>
          <p:cNvPr id="2" name="Picture 2" descr="C:\Users\m.cobb\AppData\Local\Microsoft\Windows\Temporary Internet Files\Content.Outlook\P08HD1X4\SKMBT_C28014120819261.jpg"/>
          <p:cNvPicPr>
            <a:picLocks noChangeAspect="1" noChangeArrowheads="1"/>
          </p:cNvPicPr>
          <p:nvPr/>
        </p:nvPicPr>
        <p:blipFill rotWithShape="1">
          <a:blip r:embed="rId3">
            <a:extLst>
              <a:ext uri="{28A0092B-C50C-407E-A947-70E740481C1C}">
                <a14:useLocalDpi xmlns:a14="http://schemas.microsoft.com/office/drawing/2010/main" val="0"/>
              </a:ext>
            </a:extLst>
          </a:blip>
          <a:srcRect l="28498" t="60214" r="18147" b="5189"/>
          <a:stretch/>
        </p:blipFill>
        <p:spPr bwMode="auto">
          <a:xfrm rot="16200000">
            <a:off x="5495243" y="-230545"/>
            <a:ext cx="2871543" cy="3709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090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Developing Knowledge?</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7416284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04" y="274638"/>
            <a:ext cx="8847786" cy="1143000"/>
          </a:xfrm>
        </p:spPr>
        <p:txBody>
          <a:bodyPr>
            <a:normAutofit fontScale="90000"/>
          </a:bodyPr>
          <a:lstStyle/>
          <a:p>
            <a:r>
              <a:rPr lang="en-GB" b="1" dirty="0" smtClean="0"/>
              <a:t>Graeco-Roman Knowledge of the </a:t>
            </a:r>
            <a:r>
              <a:rPr lang="en-GB" b="1" dirty="0" err="1" smtClean="0"/>
              <a:t>Seres</a:t>
            </a:r>
            <a:endParaRPr lang="en-GB" b="1" dirty="0"/>
          </a:p>
        </p:txBody>
      </p:sp>
      <p:sp>
        <p:nvSpPr>
          <p:cNvPr id="3" name="Content Placeholder 2"/>
          <p:cNvSpPr>
            <a:spLocks noGrp="1"/>
          </p:cNvSpPr>
          <p:nvPr>
            <p:ph idx="1"/>
          </p:nvPr>
        </p:nvSpPr>
        <p:spPr>
          <a:xfrm>
            <a:off x="180304" y="1600202"/>
            <a:ext cx="8847786" cy="4525963"/>
          </a:xfrm>
        </p:spPr>
        <p:txBody>
          <a:bodyPr/>
          <a:lstStyle/>
          <a:p>
            <a:r>
              <a:rPr lang="en-GB" dirty="0" err="1" smtClean="0"/>
              <a:t>Seres</a:t>
            </a:r>
            <a:r>
              <a:rPr lang="en-GB" dirty="0" smtClean="0"/>
              <a:t> = the Silk-People. </a:t>
            </a:r>
          </a:p>
          <a:p>
            <a:pPr lvl="1"/>
            <a:r>
              <a:rPr lang="en-GB" sz="2000" dirty="0"/>
              <a:t>“You [Augustus] care for the conditions which bet suit the state and in your concern for the city you fear what the </a:t>
            </a:r>
            <a:r>
              <a:rPr lang="en-GB" sz="2000" dirty="0" err="1"/>
              <a:t>Seres</a:t>
            </a:r>
            <a:r>
              <a:rPr lang="en-GB" sz="2000" dirty="0"/>
              <a:t> are planning and Bactra the realm of Cyrus and unruly </a:t>
            </a:r>
            <a:r>
              <a:rPr lang="en-GB" sz="2000" dirty="0" err="1"/>
              <a:t>Tanais</a:t>
            </a:r>
            <a:r>
              <a:rPr lang="en-GB" sz="2000" dirty="0"/>
              <a:t>.” – </a:t>
            </a:r>
            <a:r>
              <a:rPr lang="en-GB" sz="2000" b="1" dirty="0"/>
              <a:t>Horace </a:t>
            </a:r>
            <a:r>
              <a:rPr lang="en-GB" sz="2000" b="1" i="1" dirty="0"/>
              <a:t>Odes</a:t>
            </a:r>
            <a:r>
              <a:rPr lang="en-GB" sz="2000" b="1" dirty="0"/>
              <a:t> 3.29.25-28</a:t>
            </a:r>
            <a:r>
              <a:rPr lang="en-GB" sz="2000" dirty="0"/>
              <a:t>. </a:t>
            </a:r>
          </a:p>
          <a:p>
            <a:pPr lvl="1"/>
            <a:endParaRPr lang="en-GB" dirty="0"/>
          </a:p>
        </p:txBody>
      </p:sp>
      <p:sp>
        <p:nvSpPr>
          <p:cNvPr id="4" name="Content Placeholder 2"/>
          <p:cNvSpPr txBox="1">
            <a:spLocks/>
          </p:cNvSpPr>
          <p:nvPr/>
        </p:nvSpPr>
        <p:spPr>
          <a:xfrm>
            <a:off x="180304" y="3302125"/>
            <a:ext cx="5422006" cy="282404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smtClean="0"/>
              <a:t>“The first men in it (Asia) whom we have encountered starting from the east are the Indians, the </a:t>
            </a:r>
            <a:r>
              <a:rPr lang="en-GB" sz="2400" dirty="0" err="1" smtClean="0"/>
              <a:t>Seres</a:t>
            </a:r>
            <a:r>
              <a:rPr lang="en-GB" sz="2400" dirty="0" smtClean="0"/>
              <a:t> and the </a:t>
            </a:r>
            <a:r>
              <a:rPr lang="en-GB" sz="2400" dirty="0" err="1" smtClean="0"/>
              <a:t>Scyths</a:t>
            </a:r>
            <a:r>
              <a:rPr lang="en-GB" sz="2400" dirty="0" smtClean="0"/>
              <a:t>. The </a:t>
            </a:r>
            <a:r>
              <a:rPr lang="en-GB" sz="2400" dirty="0" err="1" smtClean="0"/>
              <a:t>Seres</a:t>
            </a:r>
            <a:r>
              <a:rPr lang="en-GB" sz="2400" dirty="0" smtClean="0"/>
              <a:t> inhabit almost the middle of the eastern part, the Indians and </a:t>
            </a:r>
            <a:r>
              <a:rPr lang="en-GB" sz="2400" dirty="0" err="1" smtClean="0"/>
              <a:t>Scyths</a:t>
            </a:r>
            <a:r>
              <a:rPr lang="en-GB" sz="2400" dirty="0" smtClean="0"/>
              <a:t> the furthermost parts… the </a:t>
            </a:r>
            <a:r>
              <a:rPr lang="en-GB" sz="2400" dirty="0" err="1" smtClean="0"/>
              <a:t>Seres</a:t>
            </a:r>
            <a:r>
              <a:rPr lang="en-GB" sz="2400" dirty="0" smtClean="0"/>
              <a:t>, a race replete with justice and very well-known for their commercial activity…” – </a:t>
            </a:r>
            <a:r>
              <a:rPr lang="en-GB" sz="2400" b="1" dirty="0" err="1" smtClean="0"/>
              <a:t>Pomponius</a:t>
            </a:r>
            <a:r>
              <a:rPr lang="en-GB" sz="2400" b="1" dirty="0" smtClean="0"/>
              <a:t> </a:t>
            </a:r>
            <a:r>
              <a:rPr lang="en-GB" sz="2400" b="1" dirty="0" err="1" smtClean="0"/>
              <a:t>Mela</a:t>
            </a:r>
            <a:r>
              <a:rPr lang="en-GB" sz="2400" b="1" dirty="0" smtClean="0"/>
              <a:t> </a:t>
            </a:r>
            <a:r>
              <a:rPr lang="en-GB" sz="2400" b="1" i="1" dirty="0" smtClean="0"/>
              <a:t>Chorography </a:t>
            </a:r>
            <a:r>
              <a:rPr lang="en-GB" sz="2400" b="1" dirty="0" smtClean="0"/>
              <a:t>1.11, 3.60</a:t>
            </a:r>
            <a:r>
              <a:rPr lang="en-GB" sz="2400" dirty="0" smtClean="0"/>
              <a:t>.</a:t>
            </a:r>
            <a:endParaRPr lang="en-GB" sz="2400" dirty="0"/>
          </a:p>
        </p:txBody>
      </p:sp>
      <p:pic>
        <p:nvPicPr>
          <p:cNvPr id="5" name="Picture 4"/>
          <p:cNvPicPr>
            <a:picLocks noChangeAspect="1"/>
          </p:cNvPicPr>
          <p:nvPr/>
        </p:nvPicPr>
        <p:blipFill>
          <a:blip r:embed="rId2"/>
          <a:stretch>
            <a:fillRect/>
          </a:stretch>
        </p:blipFill>
        <p:spPr>
          <a:xfrm>
            <a:off x="6376679" y="3412900"/>
            <a:ext cx="2106693" cy="3329189"/>
          </a:xfrm>
          <a:prstGeom prst="rect">
            <a:avLst/>
          </a:prstGeom>
        </p:spPr>
      </p:pic>
    </p:spTree>
    <p:extLst>
      <p:ext uri="{BB962C8B-B14F-4D97-AF65-F5344CB8AC3E}">
        <p14:creationId xmlns:p14="http://schemas.microsoft.com/office/powerpoint/2010/main" val="2645884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b="1" dirty="0" smtClean="0"/>
              <a:t>The Blue-Eyed, Red Headed </a:t>
            </a:r>
            <a:r>
              <a:rPr lang="en-GB" b="1" dirty="0" err="1" smtClean="0"/>
              <a:t>Seres</a:t>
            </a:r>
            <a:endParaRPr lang="en-GB" b="1" dirty="0"/>
          </a:p>
        </p:txBody>
      </p:sp>
      <p:sp>
        <p:nvSpPr>
          <p:cNvPr id="3" name="Content Placeholder 2"/>
          <p:cNvSpPr>
            <a:spLocks noGrp="1"/>
          </p:cNvSpPr>
          <p:nvPr>
            <p:ph idx="1"/>
          </p:nvPr>
        </p:nvSpPr>
        <p:spPr>
          <a:xfrm>
            <a:off x="0" y="1412776"/>
            <a:ext cx="9144000" cy="5445224"/>
          </a:xfrm>
        </p:spPr>
        <p:txBody>
          <a:bodyPr>
            <a:normAutofit fontScale="85000" lnSpcReduction="10000"/>
          </a:bodyPr>
          <a:lstStyle/>
          <a:p>
            <a:r>
              <a:rPr lang="en-GB" dirty="0" smtClean="0"/>
              <a:t>Seres represented as peaceful, just, shy and unwarlike.</a:t>
            </a:r>
          </a:p>
          <a:p>
            <a:endParaRPr lang="en-GB" sz="1400" dirty="0" smtClean="0"/>
          </a:p>
          <a:p>
            <a:pPr marL="0" indent="0">
              <a:buNone/>
            </a:pPr>
            <a:r>
              <a:rPr lang="en-GB" dirty="0" smtClean="0"/>
              <a:t>“The same [ambassadors from Taprobane who came to Rome under Claudius] tell that the side of the island which stretches along besides India is of ten thousand </a:t>
            </a:r>
            <a:r>
              <a:rPr lang="en-GB" dirty="0" err="1" smtClean="0"/>
              <a:t>stades</a:t>
            </a:r>
            <a:r>
              <a:rPr lang="en-GB" dirty="0" smtClean="0"/>
              <a:t> to he south-east. Beyond the </a:t>
            </a:r>
            <a:r>
              <a:rPr lang="en-GB" dirty="0" err="1" smtClean="0"/>
              <a:t>Hemodus</a:t>
            </a:r>
            <a:r>
              <a:rPr lang="en-GB" dirty="0" smtClean="0"/>
              <a:t> mountains the Seres know for their trading can be seen by them. The father of </a:t>
            </a:r>
            <a:r>
              <a:rPr lang="en-GB" dirty="0" err="1" smtClean="0"/>
              <a:t>Rachias</a:t>
            </a:r>
            <a:r>
              <a:rPr lang="en-GB" dirty="0" smtClean="0"/>
              <a:t> [chief envoy] had travelled thither and the Seres came to meet the visitors there and they indeed surpassed the size of men; they had red hair, blue eyes, with uncouth manner of speech and no way of communicating with others. The rest of his account tallied with that of our own trades: that one the furthest bank of the river goods are placed next to what is left for sale and taken by them, if the value of the exchange is acceptable.” – </a:t>
            </a:r>
            <a:r>
              <a:rPr lang="en-GB" b="1" dirty="0" smtClean="0"/>
              <a:t>Pliny </a:t>
            </a:r>
            <a:r>
              <a:rPr lang="en-GB" b="1" i="1" dirty="0" smtClean="0"/>
              <a:t>NH </a:t>
            </a:r>
            <a:r>
              <a:rPr lang="en-GB" b="1" dirty="0" smtClean="0"/>
              <a:t>6.24.88</a:t>
            </a:r>
            <a:r>
              <a:rPr lang="en-GB" dirty="0" smtClean="0"/>
              <a:t>.</a:t>
            </a:r>
            <a:endParaRPr lang="en-GB" dirty="0"/>
          </a:p>
        </p:txBody>
      </p:sp>
    </p:spTree>
    <p:extLst>
      <p:ext uri="{BB962C8B-B14F-4D97-AF65-F5344CB8AC3E}">
        <p14:creationId xmlns:p14="http://schemas.microsoft.com/office/powerpoint/2010/main" val="1698728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b="1" dirty="0" smtClean="0"/>
              <a:t>Ambassadors</a:t>
            </a:r>
            <a:endParaRPr lang="en-GB" b="1" dirty="0"/>
          </a:p>
        </p:txBody>
      </p:sp>
      <p:sp>
        <p:nvSpPr>
          <p:cNvPr id="3" name="Content Placeholder 2"/>
          <p:cNvSpPr>
            <a:spLocks noGrp="1"/>
          </p:cNvSpPr>
          <p:nvPr>
            <p:ph idx="1"/>
          </p:nvPr>
        </p:nvSpPr>
        <p:spPr>
          <a:xfrm>
            <a:off x="0" y="1124744"/>
            <a:ext cx="9144000" cy="5733256"/>
          </a:xfrm>
        </p:spPr>
        <p:txBody>
          <a:bodyPr>
            <a:normAutofit fontScale="70000" lnSpcReduction="20000"/>
          </a:bodyPr>
          <a:lstStyle/>
          <a:p>
            <a:pPr marL="0" indent="0">
              <a:buNone/>
            </a:pPr>
            <a:r>
              <a:rPr lang="en-GB" dirty="0"/>
              <a:t>“For the Scythians and the </a:t>
            </a:r>
            <a:r>
              <a:rPr lang="en-GB" dirty="0" err="1"/>
              <a:t>Sarmatians</a:t>
            </a:r>
            <a:r>
              <a:rPr lang="en-GB" dirty="0"/>
              <a:t> sent ambassadors seeking friendship; the Seres too and the Indians, who live immediately beneath the sun, though they brought elephants amongst their gifts as well as precious stones and pearls, regarded their long journey, in the accomplishment of which they had spent four </a:t>
            </a:r>
            <a:r>
              <a:rPr lang="en-GB" dirty="0" smtClean="0"/>
              <a:t>years…” – </a:t>
            </a:r>
            <a:r>
              <a:rPr lang="en-GB" b="1" dirty="0" err="1" smtClean="0"/>
              <a:t>Florus</a:t>
            </a:r>
            <a:r>
              <a:rPr lang="en-GB" b="1" dirty="0"/>
              <a:t> </a:t>
            </a:r>
            <a:r>
              <a:rPr lang="en-GB" b="1" dirty="0" smtClean="0"/>
              <a:t>34.62</a:t>
            </a:r>
            <a:r>
              <a:rPr lang="en-GB" dirty="0" smtClean="0"/>
              <a:t>.</a:t>
            </a:r>
          </a:p>
          <a:p>
            <a:pPr marL="0" indent="0">
              <a:buNone/>
            </a:pPr>
            <a:endParaRPr lang="en-GB" sz="800" dirty="0"/>
          </a:p>
          <a:p>
            <a:pPr marL="0" indent="0">
              <a:buNone/>
            </a:pPr>
            <a:r>
              <a:rPr lang="en-GB" dirty="0"/>
              <a:t>“They have always wanted to communicate with China but, </a:t>
            </a:r>
            <a:r>
              <a:rPr lang="en-GB" dirty="0" err="1"/>
              <a:t>Anxi</a:t>
            </a:r>
            <a:r>
              <a:rPr lang="en-GB" dirty="0"/>
              <a:t> (Parthia), jealous of their profits, would not allow them to pass (through to China)…” -</a:t>
            </a:r>
            <a:r>
              <a:rPr lang="en-GB" b="1" dirty="0"/>
              <a:t>Yu </a:t>
            </a:r>
            <a:r>
              <a:rPr lang="en-GB" b="1" dirty="0" err="1"/>
              <a:t>Huan</a:t>
            </a:r>
            <a:r>
              <a:rPr lang="en-GB" b="1" dirty="0"/>
              <a:t> </a:t>
            </a:r>
            <a:r>
              <a:rPr lang="en-GB" b="1" i="1" dirty="0" err="1"/>
              <a:t>Weilue</a:t>
            </a:r>
            <a:r>
              <a:rPr lang="en-GB" b="1" dirty="0"/>
              <a:t> </a:t>
            </a:r>
            <a:r>
              <a:rPr lang="en-GB" b="1" dirty="0" smtClean="0"/>
              <a:t>11</a:t>
            </a:r>
            <a:r>
              <a:rPr lang="en-GB" dirty="0" smtClean="0"/>
              <a:t>. </a:t>
            </a:r>
          </a:p>
          <a:p>
            <a:pPr marL="0" indent="0">
              <a:buNone/>
            </a:pPr>
            <a:endParaRPr lang="en-GB" sz="1500" dirty="0"/>
          </a:p>
          <a:p>
            <a:pPr marL="0" indent="0">
              <a:buNone/>
            </a:pPr>
            <a:r>
              <a:rPr lang="en-GB" dirty="0" smtClean="0"/>
              <a:t>“In </a:t>
            </a:r>
            <a:r>
              <a:rPr lang="en-GB" dirty="0"/>
              <a:t>the ninth </a:t>
            </a:r>
            <a:r>
              <a:rPr lang="en-GB" dirty="0" err="1"/>
              <a:t>yongyuan</a:t>
            </a:r>
            <a:r>
              <a:rPr lang="en-GB" dirty="0"/>
              <a:t> year </a:t>
            </a:r>
            <a:r>
              <a:rPr lang="en-GB" dirty="0" smtClean="0"/>
              <a:t>[AD 97], </a:t>
            </a:r>
            <a:r>
              <a:rPr lang="en-GB" dirty="0"/>
              <a:t>during the reign of Emperor He, the Protector General Ban Chao sent </a:t>
            </a:r>
            <a:r>
              <a:rPr lang="en-GB" dirty="0" err="1"/>
              <a:t>Gan</a:t>
            </a:r>
            <a:r>
              <a:rPr lang="en-GB" dirty="0"/>
              <a:t> Ying to Da Qin (the Roman Empire</a:t>
            </a:r>
            <a:r>
              <a:rPr lang="en-GB" dirty="0" smtClean="0"/>
              <a:t>). </a:t>
            </a:r>
            <a:r>
              <a:rPr lang="en-GB" dirty="0"/>
              <a:t>He reached </a:t>
            </a:r>
            <a:r>
              <a:rPr lang="en-GB" dirty="0" err="1"/>
              <a:t>Tiaozhi</a:t>
            </a:r>
            <a:r>
              <a:rPr lang="en-GB" dirty="0"/>
              <a:t> (</a:t>
            </a:r>
            <a:r>
              <a:rPr lang="en-GB" dirty="0" err="1"/>
              <a:t>Characene</a:t>
            </a:r>
            <a:r>
              <a:rPr lang="en-GB" dirty="0"/>
              <a:t> and Susiana) next to a large sea. He wanted to cross it, but the sailors of the western frontier of </a:t>
            </a:r>
            <a:r>
              <a:rPr lang="en-GB" dirty="0" err="1"/>
              <a:t>Anxi</a:t>
            </a:r>
            <a:r>
              <a:rPr lang="en-GB" dirty="0"/>
              <a:t> (Parthia) said to him</a:t>
            </a:r>
            <a:r>
              <a:rPr lang="en-GB" dirty="0" smtClean="0"/>
              <a:t>:</a:t>
            </a:r>
          </a:p>
          <a:p>
            <a:pPr marL="0" indent="0">
              <a:buNone/>
            </a:pPr>
            <a:endParaRPr lang="en-GB" sz="200" dirty="0"/>
          </a:p>
          <a:p>
            <a:pPr marL="0" indent="0">
              <a:buNone/>
            </a:pPr>
            <a:r>
              <a:rPr lang="en-GB" dirty="0" smtClean="0"/>
              <a:t>‘The </a:t>
            </a:r>
            <a:r>
              <a:rPr lang="en-GB" dirty="0"/>
              <a:t>ocean is huge. Those making the round trip can do it in three months if the winds are favourable. However, if you encounter winds that delay you, it can take two years. That is why all the men who go by sea take stores for three years. The vast ocean urges men to think of their country, and get homesick, and some of them die</a:t>
            </a:r>
            <a:r>
              <a:rPr lang="en-GB" dirty="0" smtClean="0"/>
              <a:t>.’</a:t>
            </a:r>
            <a:endParaRPr lang="en-GB" dirty="0"/>
          </a:p>
          <a:p>
            <a:pPr marL="0" indent="0">
              <a:buNone/>
            </a:pPr>
            <a:endParaRPr lang="en-GB" sz="200" dirty="0"/>
          </a:p>
          <a:p>
            <a:pPr marL="0" indent="0">
              <a:buNone/>
            </a:pPr>
            <a:r>
              <a:rPr lang="en-GB" dirty="0"/>
              <a:t>When (</a:t>
            </a:r>
            <a:r>
              <a:rPr lang="en-GB" dirty="0" err="1"/>
              <a:t>Gan</a:t>
            </a:r>
            <a:r>
              <a:rPr lang="en-GB" dirty="0"/>
              <a:t>) Ying heard this, he gave up his </a:t>
            </a:r>
            <a:r>
              <a:rPr lang="en-GB" dirty="0" smtClean="0"/>
              <a:t>plan.” - </a:t>
            </a:r>
            <a:r>
              <a:rPr lang="en-GB" b="1" dirty="0"/>
              <a:t>Fan Ye </a:t>
            </a:r>
            <a:r>
              <a:rPr lang="en-GB" b="1" i="1" dirty="0" err="1"/>
              <a:t>Hou</a:t>
            </a:r>
            <a:r>
              <a:rPr lang="en-GB" b="1" i="1" dirty="0"/>
              <a:t> Han Shu</a:t>
            </a:r>
            <a:r>
              <a:rPr lang="en-GB" b="1" dirty="0"/>
              <a:t> </a:t>
            </a:r>
            <a:r>
              <a:rPr lang="en-GB" b="1" dirty="0" smtClean="0"/>
              <a:t>88</a:t>
            </a:r>
            <a:r>
              <a:rPr lang="en-GB" dirty="0" smtClean="0"/>
              <a:t>.</a:t>
            </a:r>
            <a:endParaRPr lang="en-GB" dirty="0"/>
          </a:p>
        </p:txBody>
      </p:sp>
    </p:spTree>
    <p:extLst>
      <p:ext uri="{BB962C8B-B14F-4D97-AF65-F5344CB8AC3E}">
        <p14:creationId xmlns:p14="http://schemas.microsoft.com/office/powerpoint/2010/main" val="345058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928992" cy="6669360"/>
          </a:xfrm>
        </p:spPr>
        <p:txBody>
          <a:bodyPr>
            <a:normAutofit/>
          </a:bodyPr>
          <a:lstStyle/>
          <a:p>
            <a:pPr marL="0" indent="0">
              <a:buNone/>
            </a:pPr>
            <a:r>
              <a:rPr lang="en-GB" sz="3400" dirty="0"/>
              <a:t>“In the ninth </a:t>
            </a:r>
            <a:r>
              <a:rPr lang="en-GB" sz="3400" dirty="0" err="1"/>
              <a:t>yanxi</a:t>
            </a:r>
            <a:r>
              <a:rPr lang="en-GB" sz="3400" dirty="0"/>
              <a:t> year </a:t>
            </a:r>
            <a:r>
              <a:rPr lang="en-GB" sz="3400" dirty="0" smtClean="0"/>
              <a:t>[AD 166], </a:t>
            </a:r>
            <a:r>
              <a:rPr lang="en-GB" sz="3400" dirty="0"/>
              <a:t>during the reign of Emperor </a:t>
            </a:r>
            <a:r>
              <a:rPr lang="en-GB" sz="3400" dirty="0" err="1"/>
              <a:t>Huan</a:t>
            </a:r>
            <a:r>
              <a:rPr lang="en-GB" sz="3400" dirty="0"/>
              <a:t>, the king of Da Qin (the Roman Empire), </a:t>
            </a:r>
            <a:r>
              <a:rPr lang="en-GB" sz="3400" dirty="0" err="1"/>
              <a:t>Andun</a:t>
            </a:r>
            <a:r>
              <a:rPr lang="en-GB" sz="3400" dirty="0"/>
              <a:t> (Marcus Aurelius Antoninus), sent envoys from beyond the frontiers through </a:t>
            </a:r>
            <a:r>
              <a:rPr lang="en-GB" sz="3400" dirty="0" err="1"/>
              <a:t>Rinan</a:t>
            </a:r>
            <a:r>
              <a:rPr lang="en-GB" sz="3400" dirty="0"/>
              <a:t> (</a:t>
            </a:r>
            <a:r>
              <a:rPr lang="en-GB" sz="3400" dirty="0" err="1"/>
              <a:t>Commandery</a:t>
            </a:r>
            <a:r>
              <a:rPr lang="en-GB" sz="3400" dirty="0"/>
              <a:t> on the central Vietnamese coast</a:t>
            </a:r>
            <a:r>
              <a:rPr lang="en-GB" sz="3400" dirty="0" smtClean="0"/>
              <a:t>),  </a:t>
            </a:r>
            <a:r>
              <a:rPr lang="en-GB" sz="3400" dirty="0"/>
              <a:t>to offer elephant tusks, rhinoceros horn, and turtle shell. This was the very first time there was [direct] communication [between the two countries]. The tribute brought was neither precious nor rare, raising suspicion that the accounts [of the ‘envoys’] might be exaggerated</a:t>
            </a:r>
            <a:r>
              <a:rPr lang="en-GB" sz="3400" dirty="0" smtClean="0"/>
              <a:t>.” </a:t>
            </a:r>
            <a:r>
              <a:rPr lang="en-GB" sz="3400" dirty="0"/>
              <a:t>- </a:t>
            </a:r>
            <a:r>
              <a:rPr lang="en-GB" sz="3400" b="1" dirty="0"/>
              <a:t>Fan Ye </a:t>
            </a:r>
            <a:r>
              <a:rPr lang="en-GB" sz="3400" b="1" i="1" dirty="0" err="1"/>
              <a:t>Hou</a:t>
            </a:r>
            <a:r>
              <a:rPr lang="en-GB" sz="3400" b="1" i="1" dirty="0"/>
              <a:t> Han Shu </a:t>
            </a:r>
            <a:r>
              <a:rPr lang="en-GB" sz="3400" b="1" dirty="0" smtClean="0"/>
              <a:t>88</a:t>
            </a:r>
            <a:r>
              <a:rPr lang="en-GB" sz="3400" dirty="0" smtClean="0"/>
              <a:t>.</a:t>
            </a:r>
            <a:endParaRPr lang="en-GB" sz="3400" dirty="0"/>
          </a:p>
        </p:txBody>
      </p:sp>
    </p:spTree>
    <p:extLst>
      <p:ext uri="{BB962C8B-B14F-4D97-AF65-F5344CB8AC3E}">
        <p14:creationId xmlns:p14="http://schemas.microsoft.com/office/powerpoint/2010/main" val="3156338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A Roman City in China?</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36460268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144000" cy="6597352"/>
          </a:xfrm>
        </p:spPr>
        <p:txBody>
          <a:bodyPr>
            <a:normAutofit fontScale="85000" lnSpcReduction="20000"/>
          </a:bodyPr>
          <a:lstStyle/>
          <a:p>
            <a:r>
              <a:rPr lang="en-GB" dirty="0" smtClean="0"/>
              <a:t>City called Li-</a:t>
            </a:r>
            <a:r>
              <a:rPr lang="en-GB" dirty="0" err="1" smtClean="0"/>
              <a:t>jien</a:t>
            </a:r>
            <a:r>
              <a:rPr lang="en-GB" dirty="0" smtClean="0"/>
              <a:t>, </a:t>
            </a:r>
            <a:r>
              <a:rPr lang="en-GB" dirty="0"/>
              <a:t>and renamed </a:t>
            </a:r>
            <a:r>
              <a:rPr lang="en-GB" dirty="0" err="1"/>
              <a:t>Jie-lu</a:t>
            </a:r>
            <a:r>
              <a:rPr lang="en-GB" dirty="0" smtClean="0"/>
              <a:t>, in Chinese city register of AD 5. </a:t>
            </a:r>
          </a:p>
          <a:p>
            <a:endParaRPr lang="en-GB" sz="800" dirty="0"/>
          </a:p>
          <a:p>
            <a:r>
              <a:rPr lang="en-GB" dirty="0" err="1"/>
              <a:t>Jie-lu</a:t>
            </a:r>
            <a:r>
              <a:rPr lang="en-GB" dirty="0"/>
              <a:t>, </a:t>
            </a:r>
            <a:r>
              <a:rPr lang="en-GB" dirty="0" smtClean="0"/>
              <a:t>can </a:t>
            </a:r>
            <a:r>
              <a:rPr lang="en-GB" dirty="0"/>
              <a:t>mean two things: “caitiffs [captured] in taking [a place] by storm” and “caitiffs raised up</a:t>
            </a:r>
            <a:r>
              <a:rPr lang="en-GB" dirty="0" smtClean="0"/>
              <a:t>”</a:t>
            </a:r>
          </a:p>
          <a:p>
            <a:endParaRPr lang="en-GB" sz="800" dirty="0"/>
          </a:p>
          <a:p>
            <a:r>
              <a:rPr lang="en-GB" dirty="0" smtClean="0"/>
              <a:t>Fine </a:t>
            </a:r>
            <a:r>
              <a:rPr lang="en-GB" dirty="0"/>
              <a:t>jugglers and </a:t>
            </a:r>
            <a:r>
              <a:rPr lang="en-GB" dirty="0" smtClean="0"/>
              <a:t>dancers from Alexandria brought as part of a Parthian embassy to China (around 110-100 BC).</a:t>
            </a:r>
          </a:p>
          <a:p>
            <a:pPr marL="0" indent="0">
              <a:buNone/>
            </a:pPr>
            <a:endParaRPr lang="en-GB" sz="900" dirty="0"/>
          </a:p>
          <a:p>
            <a:pPr marL="0" indent="0">
              <a:buNone/>
            </a:pPr>
            <a:r>
              <a:rPr lang="en-GB" dirty="0"/>
              <a:t>“But the Parthians now stood at long intervals from one another and began to shoot their arrows from all sides at </a:t>
            </a:r>
            <a:r>
              <a:rPr lang="en-GB" dirty="0" smtClean="0"/>
              <a:t>once... </a:t>
            </a:r>
            <a:r>
              <a:rPr lang="en-GB" dirty="0"/>
              <a:t>For the Parthians shot as they fled, and next to the Scythians, they do this most effectively… they had hopes that the enemy would exhaust their missiles and desist from battle or fight at close quarters, the Romans held </a:t>
            </a:r>
            <a:r>
              <a:rPr lang="en-GB" dirty="0" smtClean="0"/>
              <a:t>out</a:t>
            </a:r>
            <a:r>
              <a:rPr lang="en-GB" dirty="0"/>
              <a:t>; but when they perceived that many camels laden with arrows were at hand, from which the Parthians who first encircled them took a fresh supply, then Crassus, seeing no end to this, began to lose heart… Crassus was killed by a Parthian named </a:t>
            </a:r>
            <a:r>
              <a:rPr lang="en-GB" dirty="0" err="1" smtClean="0"/>
              <a:t>Pomaxathres</a:t>
            </a:r>
            <a:r>
              <a:rPr lang="en-GB" dirty="0" smtClean="0"/>
              <a:t>…” – </a:t>
            </a:r>
            <a:r>
              <a:rPr lang="en-GB" b="1" dirty="0" smtClean="0"/>
              <a:t>Plutarch </a:t>
            </a:r>
            <a:r>
              <a:rPr lang="en-GB" b="1" i="1" dirty="0" smtClean="0"/>
              <a:t>Crassus </a:t>
            </a:r>
            <a:r>
              <a:rPr lang="en-GB" b="1" dirty="0" smtClean="0"/>
              <a:t>24.5, 25. 1, 31.5</a:t>
            </a: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4021797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0"/>
            <a:ext cx="4788024" cy="6858000"/>
          </a:xfrm>
        </p:spPr>
        <p:txBody>
          <a:bodyPr>
            <a:noAutofit/>
          </a:bodyPr>
          <a:lstStyle/>
          <a:p>
            <a:pPr marL="0" indent="0">
              <a:buNone/>
            </a:pPr>
            <a:r>
              <a:rPr lang="en-GB" sz="2300" dirty="0"/>
              <a:t>“Next comes the district of </a:t>
            </a:r>
            <a:r>
              <a:rPr lang="en-GB" sz="2300" dirty="0" err="1" smtClean="0"/>
              <a:t>Margiane</a:t>
            </a:r>
            <a:r>
              <a:rPr lang="en-GB" sz="2300" dirty="0"/>
              <a:t>… it lies opposite to the country of Parthia, and in it Alexander founded the city of Alexandria. This place having been destroyed by the barbarians, Antiochus, the son of Seleucus, rebuilt it on the same site as a Syrian city. For, seeing that it was watered by the </a:t>
            </a:r>
            <a:r>
              <a:rPr lang="en-GB" sz="2300" dirty="0" err="1"/>
              <a:t>Margus</a:t>
            </a:r>
            <a:r>
              <a:rPr lang="en-GB" sz="2300" dirty="0"/>
              <a:t>, which passes through it, and is afterwards divided into a number of streams for the irrigation of the district of </a:t>
            </a:r>
            <a:r>
              <a:rPr lang="en-GB" sz="2300" dirty="0" err="1"/>
              <a:t>Zothale</a:t>
            </a:r>
            <a:r>
              <a:rPr lang="en-GB" sz="2300" dirty="0"/>
              <a:t>, he restored it, but preferred giving it the name of </a:t>
            </a:r>
            <a:r>
              <a:rPr lang="en-GB" sz="2300" dirty="0" err="1"/>
              <a:t>Antiochia</a:t>
            </a:r>
            <a:r>
              <a:rPr lang="en-GB" sz="2300" dirty="0"/>
              <a:t>. The circumference of this city is seventy stadia: it was to this place that </a:t>
            </a:r>
            <a:r>
              <a:rPr lang="en-GB" sz="2300" dirty="0" err="1"/>
              <a:t>Orodes</a:t>
            </a:r>
            <a:r>
              <a:rPr lang="en-GB" sz="2300" dirty="0"/>
              <a:t> conducted such of the Romans as had survived the defeat of </a:t>
            </a:r>
            <a:r>
              <a:rPr lang="en-GB" sz="2300" dirty="0" smtClean="0"/>
              <a:t>Crassus.” – </a:t>
            </a:r>
            <a:r>
              <a:rPr lang="en-GB" sz="2300" b="1" dirty="0" smtClean="0"/>
              <a:t>Pliny </a:t>
            </a:r>
            <a:r>
              <a:rPr lang="en-GB" sz="2300" b="1" i="1" dirty="0" smtClean="0"/>
              <a:t>NH </a:t>
            </a:r>
            <a:r>
              <a:rPr lang="en-GB" sz="2300" b="1" dirty="0" smtClean="0"/>
              <a:t>6.18.46-47</a:t>
            </a:r>
            <a:r>
              <a:rPr lang="en-GB" sz="2300" dirty="0" smtClean="0"/>
              <a:t>.</a:t>
            </a:r>
            <a:endParaRPr lang="en-GB" sz="2300" dirty="0"/>
          </a:p>
        </p:txBody>
      </p:sp>
      <p:sp>
        <p:nvSpPr>
          <p:cNvPr id="4" name="Content Placeholder 3"/>
          <p:cNvSpPr>
            <a:spLocks noGrp="1"/>
          </p:cNvSpPr>
          <p:nvPr>
            <p:ph sz="half" idx="2"/>
          </p:nvPr>
        </p:nvSpPr>
        <p:spPr>
          <a:xfrm>
            <a:off x="4716016" y="2043566"/>
            <a:ext cx="4427984" cy="4814434"/>
          </a:xfrm>
        </p:spPr>
        <p:txBody>
          <a:bodyPr>
            <a:normAutofit fontScale="77500" lnSpcReduction="20000"/>
          </a:bodyPr>
          <a:lstStyle/>
          <a:p>
            <a:pPr marL="0" indent="0">
              <a:buNone/>
            </a:pPr>
            <a:r>
              <a:rPr lang="en-GB" dirty="0"/>
              <a:t>“Didn’t Crassus’ soldiers live in vile </a:t>
            </a:r>
            <a:r>
              <a:rPr lang="en-GB" dirty="0" smtClean="0"/>
              <a:t>marriage with </a:t>
            </a:r>
            <a:r>
              <a:rPr lang="en-GB" dirty="0"/>
              <a:t>barbarian wives, and (because of </a:t>
            </a:r>
            <a:r>
              <a:rPr lang="en-GB" dirty="0" smtClean="0"/>
              <a:t>our Senate </a:t>
            </a:r>
            <a:r>
              <a:rPr lang="en-GB" dirty="0"/>
              <a:t>and its perverse ways!) grow </a:t>
            </a:r>
            <a:r>
              <a:rPr lang="en-GB" dirty="0" smtClean="0"/>
              <a:t>old, in </a:t>
            </a:r>
            <a:r>
              <a:rPr lang="en-GB" dirty="0"/>
              <a:t>the service of their hostile fathers.” - </a:t>
            </a:r>
            <a:r>
              <a:rPr lang="en-GB" b="1" dirty="0"/>
              <a:t>Horace </a:t>
            </a:r>
            <a:r>
              <a:rPr lang="en-GB" b="1" i="1" dirty="0"/>
              <a:t>Odes</a:t>
            </a:r>
            <a:r>
              <a:rPr lang="en-GB" b="1" dirty="0"/>
              <a:t> </a:t>
            </a:r>
            <a:r>
              <a:rPr lang="en-GB" b="1" dirty="0" smtClean="0"/>
              <a:t>3.5.4-8</a:t>
            </a:r>
            <a:r>
              <a:rPr lang="en-GB" dirty="0" smtClean="0"/>
              <a:t>.</a:t>
            </a:r>
          </a:p>
          <a:p>
            <a:pPr marL="0" indent="0">
              <a:buNone/>
            </a:pPr>
            <a:endParaRPr lang="en-GB" sz="600" dirty="0"/>
          </a:p>
          <a:p>
            <a:r>
              <a:rPr lang="en-GB" dirty="0" smtClean="0"/>
              <a:t>Conflict between Hu-</a:t>
            </a:r>
            <a:r>
              <a:rPr lang="en-GB" dirty="0" err="1" smtClean="0"/>
              <a:t>han</a:t>
            </a:r>
            <a:r>
              <a:rPr lang="en-GB" dirty="0" smtClean="0"/>
              <a:t>-</a:t>
            </a:r>
            <a:r>
              <a:rPr lang="en-GB" dirty="0" err="1" smtClean="0"/>
              <a:t>sie</a:t>
            </a:r>
            <a:r>
              <a:rPr lang="en-GB" dirty="0"/>
              <a:t> and </a:t>
            </a:r>
            <a:r>
              <a:rPr lang="en-GB" dirty="0" err="1" smtClean="0"/>
              <a:t>Jzh-jzh</a:t>
            </a:r>
            <a:r>
              <a:rPr lang="en-GB" dirty="0" smtClean="0"/>
              <a:t>. </a:t>
            </a:r>
          </a:p>
          <a:p>
            <a:endParaRPr lang="en-GB" sz="600" dirty="0"/>
          </a:p>
          <a:p>
            <a:r>
              <a:rPr lang="en-GB" dirty="0" err="1"/>
              <a:t>Jzh-jzh</a:t>
            </a:r>
            <a:r>
              <a:rPr lang="en-GB" dirty="0"/>
              <a:t> </a:t>
            </a:r>
            <a:r>
              <a:rPr lang="en-GB" dirty="0" smtClean="0"/>
              <a:t>sets up in western Siberia.</a:t>
            </a:r>
          </a:p>
          <a:p>
            <a:endParaRPr lang="en-GB" sz="600" dirty="0"/>
          </a:p>
          <a:p>
            <a:r>
              <a:rPr lang="en-GB" dirty="0" err="1" smtClean="0"/>
              <a:t>Jzh-jzh</a:t>
            </a:r>
            <a:r>
              <a:rPr lang="en-GB" dirty="0" smtClean="0"/>
              <a:t> attacks Wu-Sun, and breaks with king of </a:t>
            </a:r>
            <a:r>
              <a:rPr lang="en-GB" dirty="0" err="1" smtClean="0"/>
              <a:t>Sodgiana</a:t>
            </a:r>
            <a:r>
              <a:rPr lang="en-GB" dirty="0" smtClean="0"/>
              <a:t>.</a:t>
            </a:r>
          </a:p>
          <a:p>
            <a:endParaRPr lang="en-GB" sz="600" dirty="0"/>
          </a:p>
          <a:p>
            <a:r>
              <a:rPr lang="en-GB" dirty="0" err="1"/>
              <a:t>Jzh-jzh</a:t>
            </a:r>
            <a:r>
              <a:rPr lang="en-GB" dirty="0"/>
              <a:t> </a:t>
            </a:r>
            <a:r>
              <a:rPr lang="en-GB" dirty="0" smtClean="0"/>
              <a:t>sets </a:t>
            </a:r>
            <a:r>
              <a:rPr lang="en-GB" dirty="0"/>
              <a:t>up a fortified capital on the Du-Lai River (likely the present River </a:t>
            </a:r>
            <a:r>
              <a:rPr lang="en-GB" dirty="0" err="1" smtClean="0"/>
              <a:t>Talas</a:t>
            </a:r>
            <a:r>
              <a:rPr lang="en-GB" dirty="0" smtClean="0"/>
              <a:t>). </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88640"/>
            <a:ext cx="4032448" cy="1854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812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0"/>
            <a:ext cx="4499992" cy="6741368"/>
          </a:xfrm>
        </p:spPr>
        <p:txBody>
          <a:bodyPr>
            <a:normAutofit/>
          </a:bodyPr>
          <a:lstStyle/>
          <a:p>
            <a:r>
              <a:rPr lang="en-GB" dirty="0" err="1"/>
              <a:t>Gan</a:t>
            </a:r>
            <a:r>
              <a:rPr lang="en-GB" dirty="0"/>
              <a:t> Yen-</a:t>
            </a:r>
            <a:r>
              <a:rPr lang="en-GB" dirty="0" err="1"/>
              <a:t>shou</a:t>
            </a:r>
            <a:r>
              <a:rPr lang="en-GB" dirty="0"/>
              <a:t> as Protector-General and </a:t>
            </a:r>
            <a:r>
              <a:rPr lang="en-GB" dirty="0" err="1"/>
              <a:t>Ch’en</a:t>
            </a:r>
            <a:r>
              <a:rPr lang="en-GB" dirty="0"/>
              <a:t> </a:t>
            </a:r>
            <a:r>
              <a:rPr lang="en-GB" dirty="0" err="1"/>
              <a:t>T’ang</a:t>
            </a:r>
            <a:r>
              <a:rPr lang="en-GB" dirty="0"/>
              <a:t> as his </a:t>
            </a:r>
            <a:r>
              <a:rPr lang="en-GB" dirty="0" smtClean="0"/>
              <a:t>Associate.</a:t>
            </a:r>
          </a:p>
          <a:p>
            <a:endParaRPr lang="en-GB" sz="800" dirty="0" smtClean="0"/>
          </a:p>
          <a:p>
            <a:r>
              <a:rPr lang="en-GB" dirty="0" err="1"/>
              <a:t>Ch’en</a:t>
            </a:r>
            <a:r>
              <a:rPr lang="en-GB" dirty="0"/>
              <a:t> </a:t>
            </a:r>
            <a:r>
              <a:rPr lang="en-GB" dirty="0" err="1" smtClean="0"/>
              <a:t>T’ang</a:t>
            </a:r>
            <a:r>
              <a:rPr lang="en-GB" dirty="0" smtClean="0"/>
              <a:t> forges imperial orders – gathers auxiliaries and Chinese forces – 40,000 collected.</a:t>
            </a:r>
          </a:p>
          <a:p>
            <a:endParaRPr lang="en-GB" sz="800" dirty="0"/>
          </a:p>
          <a:p>
            <a:r>
              <a:rPr lang="en-GB" dirty="0"/>
              <a:t>Ban </a:t>
            </a:r>
            <a:r>
              <a:rPr lang="en-GB" dirty="0" err="1" smtClean="0"/>
              <a:t>Gu</a:t>
            </a:r>
            <a:r>
              <a:rPr lang="en-GB" dirty="0" smtClean="0"/>
              <a:t> the writer of the </a:t>
            </a:r>
            <a:r>
              <a:rPr lang="en-GB" i="1" dirty="0" smtClean="0"/>
              <a:t>Han Shu</a:t>
            </a:r>
            <a:r>
              <a:rPr lang="en-GB" dirty="0"/>
              <a:t> </a:t>
            </a:r>
            <a:r>
              <a:rPr lang="en-GB" dirty="0" smtClean="0"/>
              <a:t>(“The </a:t>
            </a:r>
            <a:r>
              <a:rPr lang="en-GB" dirty="0"/>
              <a:t>Book of </a:t>
            </a:r>
            <a:r>
              <a:rPr lang="en-GB" dirty="0" smtClean="0"/>
              <a:t>Han”) – he mentions </a:t>
            </a:r>
            <a:r>
              <a:rPr lang="en-GB" dirty="0"/>
              <a:t>more than a 100 foot-soldiers, lined up on either side of the gate in fish-scale formation - </a:t>
            </a:r>
            <a:r>
              <a:rPr lang="en-GB" i="1" dirty="0" err="1" smtClean="0"/>
              <a:t>yü-lin-jen</a:t>
            </a:r>
            <a:r>
              <a:rPr lang="en-GB" dirty="0" smtClean="0"/>
              <a:t>.</a:t>
            </a:r>
            <a:endParaRPr lang="en-GB" dirty="0"/>
          </a:p>
          <a:p>
            <a:endParaRPr lang="en-GB" dirty="0"/>
          </a:p>
        </p:txBody>
      </p:sp>
      <p:sp>
        <p:nvSpPr>
          <p:cNvPr id="4" name="Content Placeholder 3"/>
          <p:cNvSpPr>
            <a:spLocks noGrp="1"/>
          </p:cNvSpPr>
          <p:nvPr>
            <p:ph sz="half" idx="2"/>
          </p:nvPr>
        </p:nvSpPr>
        <p:spPr>
          <a:xfrm>
            <a:off x="4630186" y="1"/>
            <a:ext cx="4513814" cy="4714474"/>
          </a:xfrm>
        </p:spPr>
        <p:txBody>
          <a:bodyPr>
            <a:normAutofit/>
          </a:bodyPr>
          <a:lstStyle/>
          <a:p>
            <a:r>
              <a:rPr lang="en-GB" dirty="0" smtClean="0"/>
              <a:t>Dubs (1957) argues such a formation could only be achieved by well trained armies. </a:t>
            </a:r>
          </a:p>
          <a:p>
            <a:endParaRPr lang="en-GB" sz="100" dirty="0"/>
          </a:p>
          <a:p>
            <a:r>
              <a:rPr lang="en-GB" dirty="0"/>
              <a:t>400 to 500 miles from the Parthian border on the Oxus to </a:t>
            </a:r>
            <a:r>
              <a:rPr lang="en-GB" dirty="0" err="1"/>
              <a:t>Jzh-jzh’s</a:t>
            </a:r>
            <a:r>
              <a:rPr lang="en-GB" dirty="0"/>
              <a:t> </a:t>
            </a:r>
            <a:r>
              <a:rPr lang="en-GB" dirty="0" smtClean="0"/>
              <a:t>capital – 18 years since Crassus’ defeat.</a:t>
            </a:r>
          </a:p>
          <a:p>
            <a:endParaRPr lang="en-GB" sz="100" dirty="0"/>
          </a:p>
          <a:p>
            <a:r>
              <a:rPr lang="en-GB" i="1" dirty="0" err="1" smtClean="0"/>
              <a:t>yü-lin-jen</a:t>
            </a:r>
            <a:r>
              <a:rPr lang="en-GB" i="1" dirty="0" smtClean="0"/>
              <a:t> </a:t>
            </a:r>
            <a:r>
              <a:rPr lang="en-GB" dirty="0" smtClean="0"/>
              <a:t>as </a:t>
            </a:r>
            <a:r>
              <a:rPr lang="en-GB" i="1" dirty="0" err="1" smtClean="0"/>
              <a:t>testudo</a:t>
            </a:r>
            <a:r>
              <a:rPr lang="en-GB" dirty="0" smtClean="0"/>
              <a:t>.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0186" y="4581128"/>
            <a:ext cx="4406310"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H="1" flipV="1">
            <a:off x="8065352" y="4714475"/>
            <a:ext cx="288032" cy="252028"/>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Content Placeholder 2"/>
          <p:cNvSpPr txBox="1">
            <a:spLocks/>
          </p:cNvSpPr>
          <p:nvPr/>
        </p:nvSpPr>
        <p:spPr>
          <a:xfrm>
            <a:off x="7658000" y="5048082"/>
            <a:ext cx="1378496" cy="46064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err="1" smtClean="0">
                <a:solidFill>
                  <a:srgbClr val="FF0000"/>
                </a:solidFill>
              </a:rPr>
              <a:t>Talas</a:t>
            </a:r>
            <a:r>
              <a:rPr lang="en-GB" dirty="0" smtClean="0">
                <a:solidFill>
                  <a:srgbClr val="FF0000"/>
                </a:solidFill>
              </a:rPr>
              <a:t> River</a:t>
            </a:r>
            <a:endParaRPr lang="en-GB" dirty="0">
              <a:solidFill>
                <a:srgbClr val="FF0000"/>
              </a:solidFill>
            </a:endParaRPr>
          </a:p>
        </p:txBody>
      </p:sp>
    </p:spTree>
    <p:extLst>
      <p:ext uri="{BB962C8B-B14F-4D97-AF65-F5344CB8AC3E}">
        <p14:creationId xmlns:p14="http://schemas.microsoft.com/office/powerpoint/2010/main" val="1925412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24"/>
            <a:ext cx="8928992" cy="6813376"/>
          </a:xfrm>
        </p:spPr>
        <p:txBody>
          <a:bodyPr>
            <a:normAutofit/>
          </a:bodyPr>
          <a:lstStyle/>
          <a:p>
            <a:r>
              <a:rPr lang="en-GB" dirty="0" smtClean="0"/>
              <a:t>1,500 </a:t>
            </a:r>
            <a:r>
              <a:rPr lang="en-GB" dirty="0"/>
              <a:t>persons, including </a:t>
            </a:r>
            <a:r>
              <a:rPr lang="en-GB" dirty="0" err="1"/>
              <a:t>Jzh-jzh’s</a:t>
            </a:r>
            <a:r>
              <a:rPr lang="en-GB" dirty="0"/>
              <a:t> consort, his heir, nobles and </a:t>
            </a:r>
            <a:r>
              <a:rPr lang="en-GB" dirty="0" smtClean="0"/>
              <a:t>others killed, </a:t>
            </a:r>
            <a:r>
              <a:rPr lang="en-GB" dirty="0"/>
              <a:t>and </a:t>
            </a:r>
            <a:r>
              <a:rPr lang="en-GB" dirty="0" smtClean="0"/>
              <a:t>145 captives taken alive, thousands of others made slaves.</a:t>
            </a:r>
          </a:p>
          <a:p>
            <a:endParaRPr lang="en-GB" sz="500" dirty="0"/>
          </a:p>
          <a:p>
            <a:r>
              <a:rPr lang="en-GB" dirty="0" smtClean="0"/>
              <a:t>Dubs (1957) equates these 145 men with “Roman legions”. </a:t>
            </a:r>
          </a:p>
          <a:p>
            <a:endParaRPr lang="en-GB" sz="500" dirty="0"/>
          </a:p>
          <a:p>
            <a:r>
              <a:rPr lang="en-GB" dirty="0" smtClean="0"/>
              <a:t>Romans settled on frontier city </a:t>
            </a:r>
            <a:r>
              <a:rPr lang="en-GB" dirty="0"/>
              <a:t>which the Chinese gave the name </a:t>
            </a:r>
            <a:r>
              <a:rPr lang="en-GB" dirty="0" smtClean="0"/>
              <a:t>Li-</a:t>
            </a:r>
            <a:r>
              <a:rPr lang="en-GB" dirty="0" err="1" smtClean="0"/>
              <a:t>jien</a:t>
            </a:r>
            <a:r>
              <a:rPr lang="en-GB" dirty="0" smtClean="0"/>
              <a:t> (Dubs: 1957: 146).</a:t>
            </a:r>
          </a:p>
          <a:p>
            <a:endParaRPr lang="en-GB" sz="500" dirty="0" smtClean="0"/>
          </a:p>
          <a:p>
            <a:r>
              <a:rPr lang="en-GB" dirty="0" smtClean="0"/>
              <a:t>Wang </a:t>
            </a:r>
            <a:r>
              <a:rPr lang="en-GB" dirty="0" err="1"/>
              <a:t>Mang’s</a:t>
            </a:r>
            <a:r>
              <a:rPr lang="en-GB" dirty="0"/>
              <a:t> renaming that it was inhabited by men who had been secured in storming a city and were raised up</a:t>
            </a:r>
            <a:r>
              <a:rPr lang="en-GB" dirty="0" smtClean="0"/>
              <a:t>.</a:t>
            </a:r>
          </a:p>
          <a:p>
            <a:endParaRPr lang="en-GB" sz="500" dirty="0"/>
          </a:p>
          <a:p>
            <a:r>
              <a:rPr lang="en-GB" dirty="0" smtClean="0"/>
              <a:t>Influence of Roman triumphal paintings (Dubs 1957: 147).</a:t>
            </a:r>
            <a:endParaRPr lang="en-GB" dirty="0"/>
          </a:p>
          <a:p>
            <a:endParaRPr lang="en-GB" dirty="0"/>
          </a:p>
        </p:txBody>
      </p:sp>
    </p:spTree>
    <p:extLst>
      <p:ext uri="{BB962C8B-B14F-4D97-AF65-F5344CB8AC3E}">
        <p14:creationId xmlns:p14="http://schemas.microsoft.com/office/powerpoint/2010/main" val="2578247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Chinese Ideas about the Romans</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424107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The People</a:t>
            </a:r>
            <a:endParaRPr lang="en-GB" b="1" dirty="0"/>
          </a:p>
        </p:txBody>
      </p:sp>
      <p:sp>
        <p:nvSpPr>
          <p:cNvPr id="3" name="Content Placeholder 2"/>
          <p:cNvSpPr>
            <a:spLocks noGrp="1"/>
          </p:cNvSpPr>
          <p:nvPr>
            <p:ph idx="1"/>
          </p:nvPr>
        </p:nvSpPr>
        <p:spPr>
          <a:xfrm>
            <a:off x="167425" y="1600202"/>
            <a:ext cx="8744755" cy="5083933"/>
          </a:xfrm>
        </p:spPr>
        <p:txBody>
          <a:bodyPr>
            <a:normAutofit/>
          </a:bodyPr>
          <a:lstStyle/>
          <a:p>
            <a:pPr marL="0" indent="0">
              <a:buNone/>
            </a:pPr>
            <a:r>
              <a:rPr lang="en-GB" dirty="0"/>
              <a:t>“The people of this country are all tall and honest. They resemble the people of the Middle Kingdom and that is why this kingdom is called Da Qin [literally, ‘Greater China’]”. </a:t>
            </a:r>
            <a:r>
              <a:rPr lang="en-GB" b="1" i="1" dirty="0" err="1"/>
              <a:t>Hou</a:t>
            </a:r>
            <a:r>
              <a:rPr lang="en-GB" b="1" i="1" dirty="0"/>
              <a:t> </a:t>
            </a:r>
            <a:r>
              <a:rPr lang="en-GB" b="1" i="1" dirty="0" err="1"/>
              <a:t>Hanshu</a:t>
            </a:r>
            <a:r>
              <a:rPr lang="en-GB" b="1" i="1" dirty="0"/>
              <a:t> </a:t>
            </a:r>
            <a:r>
              <a:rPr lang="en-GB" b="1" dirty="0"/>
              <a:t>88.11</a:t>
            </a:r>
            <a:r>
              <a:rPr lang="en-GB" dirty="0"/>
              <a:t>. </a:t>
            </a:r>
            <a:endParaRPr lang="en-GB" dirty="0" smtClean="0"/>
          </a:p>
          <a:p>
            <a:pPr marL="0" indent="0">
              <a:buNone/>
            </a:pPr>
            <a:endParaRPr lang="en-GB" dirty="0"/>
          </a:p>
          <a:p>
            <a:pPr marL="0" indent="0">
              <a:buNone/>
            </a:pPr>
            <a:r>
              <a:rPr lang="en-GB" dirty="0"/>
              <a:t>The common people are tall and virtuous like the Chinese, but wear </a:t>
            </a:r>
            <a:r>
              <a:rPr lang="en-GB" dirty="0" err="1"/>
              <a:t>hu</a:t>
            </a:r>
            <a:r>
              <a:rPr lang="en-GB" dirty="0"/>
              <a:t> (‘Western’) clothes. They say they originally came from China, but left it.” </a:t>
            </a:r>
            <a:r>
              <a:rPr lang="en-GB" b="1" i="1" dirty="0" err="1"/>
              <a:t>Weilüe</a:t>
            </a:r>
            <a:r>
              <a:rPr lang="en-GB" b="1" dirty="0"/>
              <a:t> </a:t>
            </a:r>
            <a:r>
              <a:rPr lang="en-GB" b="1" dirty="0" smtClean="0"/>
              <a:t>11</a:t>
            </a:r>
            <a:r>
              <a:rPr lang="en-GB" dirty="0" smtClean="0"/>
              <a:t>. </a:t>
            </a:r>
            <a:endParaRPr lang="en-GB" dirty="0"/>
          </a:p>
        </p:txBody>
      </p:sp>
    </p:spTree>
    <p:extLst>
      <p:ext uri="{BB962C8B-B14F-4D97-AF65-F5344CB8AC3E}">
        <p14:creationId xmlns:p14="http://schemas.microsoft.com/office/powerpoint/2010/main" val="846160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Geography</a:t>
            </a:r>
            <a:endParaRPr lang="en-GB" b="1" dirty="0"/>
          </a:p>
        </p:txBody>
      </p:sp>
      <p:sp>
        <p:nvSpPr>
          <p:cNvPr id="4" name="Content Placeholder 3"/>
          <p:cNvSpPr>
            <a:spLocks noGrp="1"/>
          </p:cNvSpPr>
          <p:nvPr>
            <p:ph sz="half" idx="1"/>
          </p:nvPr>
        </p:nvSpPr>
        <p:spPr>
          <a:xfrm>
            <a:off x="154546" y="1600202"/>
            <a:ext cx="4341254" cy="5148328"/>
          </a:xfrm>
        </p:spPr>
        <p:txBody>
          <a:bodyPr>
            <a:normAutofit fontScale="92500" lnSpcReduction="10000"/>
          </a:bodyPr>
          <a:lstStyle/>
          <a:p>
            <a:pPr marL="0" indent="0">
              <a:buNone/>
            </a:pPr>
            <a:r>
              <a:rPr lang="en-GB" dirty="0"/>
              <a:t>“In earlier times it was also mistakenly thought that the </a:t>
            </a:r>
            <a:r>
              <a:rPr lang="en-GB" dirty="0" err="1"/>
              <a:t>Ruo</a:t>
            </a:r>
            <a:r>
              <a:rPr lang="en-GB" dirty="0"/>
              <a:t> </a:t>
            </a:r>
            <a:r>
              <a:rPr lang="en-GB" dirty="0" err="1"/>
              <a:t>Shui</a:t>
            </a:r>
            <a:r>
              <a:rPr lang="en-GB" dirty="0"/>
              <a:t> (‘Weak River’) was west of </a:t>
            </a:r>
            <a:r>
              <a:rPr lang="en-GB" dirty="0" err="1"/>
              <a:t>Tiaozhi</a:t>
            </a:r>
            <a:r>
              <a:rPr lang="en-GB" dirty="0"/>
              <a:t> (</a:t>
            </a:r>
            <a:r>
              <a:rPr lang="en-GB" dirty="0" err="1"/>
              <a:t>Characene</a:t>
            </a:r>
            <a:r>
              <a:rPr lang="en-GB" dirty="0"/>
              <a:t> and Susiana). Now it is (thought to be) west of Da Qin (Roman territory)... In the </a:t>
            </a:r>
            <a:r>
              <a:rPr lang="en-GB" dirty="0" err="1"/>
              <a:t>Baiyu</a:t>
            </a:r>
            <a:r>
              <a:rPr lang="en-GB" dirty="0"/>
              <a:t> Shan (‘White Jade Mountains’) lives Xi </a:t>
            </a:r>
            <a:r>
              <a:rPr lang="en-GB" dirty="0" err="1"/>
              <a:t>Wangmu</a:t>
            </a:r>
            <a:r>
              <a:rPr lang="en-GB" dirty="0"/>
              <a:t> (‘Queen-Mother of the West’). West of Xi </a:t>
            </a:r>
            <a:r>
              <a:rPr lang="en-GB" dirty="0" err="1"/>
              <a:t>Wangmu</a:t>
            </a:r>
            <a:r>
              <a:rPr lang="en-GB" dirty="0"/>
              <a:t> are the long </a:t>
            </a:r>
            <a:r>
              <a:rPr lang="en-GB" dirty="0" err="1"/>
              <a:t>Liusha</a:t>
            </a:r>
            <a:r>
              <a:rPr lang="en-GB" dirty="0"/>
              <a:t> (‘Shifting Sands’)” </a:t>
            </a:r>
            <a:r>
              <a:rPr lang="en-GB" b="1" i="1" dirty="0" err="1"/>
              <a:t>Weilüe</a:t>
            </a:r>
            <a:r>
              <a:rPr lang="en-GB" b="1" dirty="0"/>
              <a:t> 10, </a:t>
            </a:r>
            <a:r>
              <a:rPr lang="en-GB" b="1" dirty="0" smtClean="0"/>
              <a:t>22</a:t>
            </a:r>
            <a:r>
              <a:rPr lang="en-GB" dirty="0" smtClean="0"/>
              <a:t>.</a:t>
            </a:r>
            <a:endParaRPr lang="en-GB" b="1" dirty="0"/>
          </a:p>
        </p:txBody>
      </p:sp>
      <p:pic>
        <p:nvPicPr>
          <p:cNvPr id="6" name="Content Placeholder 5"/>
          <p:cNvPicPr>
            <a:picLocks noGrp="1" noChangeAspect="1"/>
          </p:cNvPicPr>
          <p:nvPr>
            <p:ph sz="half" idx="2"/>
          </p:nvPr>
        </p:nvPicPr>
        <p:blipFill>
          <a:blip r:embed="rId2"/>
          <a:stretch>
            <a:fillRect/>
          </a:stretch>
        </p:blipFill>
        <p:spPr>
          <a:xfrm>
            <a:off x="5019956" y="1417638"/>
            <a:ext cx="3409388" cy="4525963"/>
          </a:xfrm>
          <a:prstGeom prst="rect">
            <a:avLst/>
          </a:prstGeom>
        </p:spPr>
      </p:pic>
      <p:sp>
        <p:nvSpPr>
          <p:cNvPr id="7" name="Rectangle 6"/>
          <p:cNvSpPr/>
          <p:nvPr/>
        </p:nvSpPr>
        <p:spPr>
          <a:xfrm>
            <a:off x="4438650" y="5943601"/>
            <a:ext cx="4572000" cy="923330"/>
          </a:xfrm>
          <a:prstGeom prst="rect">
            <a:avLst/>
          </a:prstGeom>
        </p:spPr>
        <p:txBody>
          <a:bodyPr>
            <a:spAutoFit/>
          </a:bodyPr>
          <a:lstStyle/>
          <a:p>
            <a:r>
              <a:rPr lang="en-GB" dirty="0" smtClean="0"/>
              <a:t>Queen Mother of the West. C. 2nd century AD, Eastern Han dynasty, Gallery of China at the Royal Ontario Museum</a:t>
            </a:r>
            <a:endParaRPr lang="en-GB" dirty="0"/>
          </a:p>
        </p:txBody>
      </p:sp>
    </p:spTree>
    <p:extLst>
      <p:ext uri="{BB962C8B-B14F-4D97-AF65-F5344CB8AC3E}">
        <p14:creationId xmlns:p14="http://schemas.microsoft.com/office/powerpoint/2010/main" val="2102388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Wealth of Da Qin</a:t>
            </a:r>
            <a:endParaRPr lang="en-GB" b="1" dirty="0"/>
          </a:p>
        </p:txBody>
      </p:sp>
      <p:sp>
        <p:nvSpPr>
          <p:cNvPr id="3" name="Content Placeholder 2"/>
          <p:cNvSpPr>
            <a:spLocks noGrp="1"/>
          </p:cNvSpPr>
          <p:nvPr>
            <p:ph idx="1"/>
          </p:nvPr>
        </p:nvSpPr>
        <p:spPr>
          <a:xfrm>
            <a:off x="206062" y="1600202"/>
            <a:ext cx="8706118" cy="5148328"/>
          </a:xfrm>
        </p:spPr>
        <p:txBody>
          <a:bodyPr>
            <a:normAutofit fontScale="85000" lnSpcReduction="10000"/>
          </a:bodyPr>
          <a:lstStyle/>
          <a:p>
            <a:pPr marL="0" indent="0">
              <a:buNone/>
            </a:pPr>
            <a:r>
              <a:rPr lang="en-GB" dirty="0"/>
              <a:t>“...in the rooms of the palace the pillars and the tableware are really made of crystal.” - </a:t>
            </a:r>
            <a:r>
              <a:rPr lang="en-GB" b="1" i="1" dirty="0" err="1"/>
              <a:t>Hou</a:t>
            </a:r>
            <a:r>
              <a:rPr lang="en-GB" b="1" i="1" dirty="0"/>
              <a:t> </a:t>
            </a:r>
            <a:r>
              <a:rPr lang="en-GB" b="1" i="1" dirty="0" err="1"/>
              <a:t>Hanshu</a:t>
            </a:r>
            <a:r>
              <a:rPr lang="en-GB" b="1" i="1" dirty="0"/>
              <a:t> </a:t>
            </a:r>
            <a:r>
              <a:rPr lang="en-GB" b="1" dirty="0"/>
              <a:t>88.11</a:t>
            </a:r>
            <a:r>
              <a:rPr lang="en-GB" dirty="0"/>
              <a:t>. </a:t>
            </a:r>
            <a:endParaRPr lang="en-GB" dirty="0" smtClean="0"/>
          </a:p>
          <a:p>
            <a:pPr marL="0" indent="0">
              <a:buNone/>
            </a:pPr>
            <a:endParaRPr lang="en-GB" sz="1400" dirty="0"/>
          </a:p>
          <a:p>
            <a:pPr marL="0" indent="0">
              <a:buNone/>
            </a:pPr>
            <a:r>
              <a:rPr lang="en-GB" dirty="0" smtClean="0"/>
              <a:t>“</a:t>
            </a:r>
            <a:r>
              <a:rPr lang="en-GB" dirty="0"/>
              <a:t>This country produces plenty of gold, silver, and precious jewels, luminous jade, ‘bright moon pearls,’ fighting cocks, rhinoceroses, coral, yellow amber, opaque glass,  whitish chalcedony, red cinnabar, green gemstones, drawn gold-threaded and multi-coloured embroideries, woven gold-threaded net, delicate polychrome silks painted with gold, and asbestos cloth.” - </a:t>
            </a:r>
            <a:r>
              <a:rPr lang="en-GB" b="1" i="1" dirty="0" err="1"/>
              <a:t>Hou</a:t>
            </a:r>
            <a:r>
              <a:rPr lang="en-GB" b="1" i="1" dirty="0"/>
              <a:t> </a:t>
            </a:r>
            <a:r>
              <a:rPr lang="en-GB" b="1" i="1" dirty="0" err="1"/>
              <a:t>Hanshu</a:t>
            </a:r>
            <a:r>
              <a:rPr lang="en-GB" b="1" i="1" dirty="0"/>
              <a:t> </a:t>
            </a:r>
            <a:r>
              <a:rPr lang="en-GB" b="1" dirty="0"/>
              <a:t>88.12</a:t>
            </a:r>
            <a:r>
              <a:rPr lang="en-GB" dirty="0"/>
              <a:t>. </a:t>
            </a:r>
            <a:endParaRPr lang="en-GB" dirty="0" smtClean="0"/>
          </a:p>
          <a:p>
            <a:pPr marL="0" indent="0">
              <a:buNone/>
            </a:pPr>
            <a:endParaRPr lang="en-GB" sz="1400" dirty="0"/>
          </a:p>
          <a:p>
            <a:pPr marL="0" indent="0">
              <a:buNone/>
            </a:pPr>
            <a:r>
              <a:rPr lang="en-GB" dirty="0"/>
              <a:t>“...they regularly make a profit by obtaining Chinese silk, unravelling it, and making fine </a:t>
            </a:r>
            <a:r>
              <a:rPr lang="en-GB" dirty="0" err="1"/>
              <a:t>hu</a:t>
            </a:r>
            <a:r>
              <a:rPr lang="en-GB" dirty="0"/>
              <a:t> (‘Western’) silk damasks...” </a:t>
            </a:r>
            <a:r>
              <a:rPr lang="en-GB" b="1" i="1" dirty="0" err="1"/>
              <a:t>Weilüe</a:t>
            </a:r>
            <a:r>
              <a:rPr lang="en-GB" b="1" dirty="0"/>
              <a:t> </a:t>
            </a:r>
            <a:r>
              <a:rPr lang="en-GB" b="1" dirty="0" smtClean="0"/>
              <a:t>12</a:t>
            </a:r>
            <a:r>
              <a:rPr lang="en-GB" dirty="0" smtClean="0"/>
              <a:t>. </a:t>
            </a:r>
            <a:endParaRPr lang="en-GB" dirty="0"/>
          </a:p>
        </p:txBody>
      </p:sp>
    </p:spTree>
    <p:extLst>
      <p:ext uri="{BB962C8B-B14F-4D97-AF65-F5344CB8AC3E}">
        <p14:creationId xmlns:p14="http://schemas.microsoft.com/office/powerpoint/2010/main" val="4211762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6068"/>
          </a:xfrm>
        </p:spPr>
        <p:txBody>
          <a:bodyPr/>
          <a:lstStyle/>
          <a:p>
            <a:r>
              <a:rPr lang="en-GB" b="1" dirty="0"/>
              <a:t>Politics and Administration</a:t>
            </a:r>
          </a:p>
        </p:txBody>
      </p:sp>
      <p:sp>
        <p:nvSpPr>
          <p:cNvPr id="3" name="Content Placeholder 2"/>
          <p:cNvSpPr>
            <a:spLocks noGrp="1"/>
          </p:cNvSpPr>
          <p:nvPr>
            <p:ph idx="1"/>
          </p:nvPr>
        </p:nvSpPr>
        <p:spPr>
          <a:xfrm>
            <a:off x="148106" y="1159099"/>
            <a:ext cx="8905741" cy="5698901"/>
          </a:xfrm>
        </p:spPr>
        <p:txBody>
          <a:bodyPr>
            <a:normAutofit fontScale="70000" lnSpcReduction="20000"/>
          </a:bodyPr>
          <a:lstStyle/>
          <a:p>
            <a:pPr marL="0" indent="0">
              <a:buNone/>
            </a:pPr>
            <a:r>
              <a:rPr lang="en-GB" dirty="0"/>
              <a:t>“The ruler of this country is not permanent. When disasters result from unusual phenomena, they unceremoniously replace him, installing a virtuous man as king, and release the old king, who does not dare show resentment... There are no bandits or thieves, but there are fierce tigers and lions that kill those travelling on the route. If you are not in a group, you cannot get through... The common people can write in </a:t>
            </a:r>
            <a:r>
              <a:rPr lang="en-GB" dirty="0" err="1"/>
              <a:t>hu</a:t>
            </a:r>
            <a:r>
              <a:rPr lang="en-GB" dirty="0"/>
              <a:t> (‘Western’) script. They have multi-storeyed public buildings and private; (they fly) flags, beat drums, (and travel in) small carriages with white roofs, and have a postal service with relay sheds and postal stations, like in the Middle Kingdom (China)... This country (Rome) has installed dozens of minor kings. The king’s administrative capital is more than 100 li (42 km) around... The king has five palaces at 10 li (4.2 km) intervals. He goes out at daybreak to one of the palaces and deals with matters until sunset and then spends the night there. The next day he goes to another palace and, in five days makes a complete tour. They have appointed thirty-six leaders who discuss events frequently. If one leader does not show up, there is no discussion. When the king goes out for a walk, he always orders a man to follow him holding a leather bag. Anyone who has something to say throws his or her petition into the bag. When he returns to the palace, he examines them and determines which are reasonable...” </a:t>
            </a:r>
            <a:r>
              <a:rPr lang="en-GB" b="1" i="1" dirty="0" err="1"/>
              <a:t>Weilüe</a:t>
            </a:r>
            <a:r>
              <a:rPr lang="en-GB" b="1" dirty="0"/>
              <a:t> </a:t>
            </a:r>
            <a:r>
              <a:rPr lang="en-GB" b="1" dirty="0" smtClean="0"/>
              <a:t>12</a:t>
            </a:r>
            <a:r>
              <a:rPr lang="en-GB" dirty="0" smtClean="0"/>
              <a:t>.</a:t>
            </a:r>
            <a:endParaRPr lang="en-GB" dirty="0"/>
          </a:p>
        </p:txBody>
      </p:sp>
    </p:spTree>
    <p:extLst>
      <p:ext uri="{BB962C8B-B14F-4D97-AF65-F5344CB8AC3E}">
        <p14:creationId xmlns:p14="http://schemas.microsoft.com/office/powerpoint/2010/main" val="3829545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206829" y="1600202"/>
            <a:ext cx="8697685" cy="5094512"/>
          </a:xfrm>
        </p:spPr>
        <p:txBody>
          <a:bodyPr>
            <a:normAutofit lnSpcReduction="10000"/>
          </a:bodyPr>
          <a:lstStyle/>
          <a:p>
            <a:pPr lvl="0"/>
            <a:r>
              <a:rPr lang="en-GB" dirty="0">
                <a:solidFill>
                  <a:prstClr val="black"/>
                </a:solidFill>
              </a:rPr>
              <a:t>Campbell, D. B. 1989. ‘A Chinese Puzzle for the Romans’, </a:t>
            </a:r>
            <a:r>
              <a:rPr lang="en-GB" i="1" dirty="0" err="1">
                <a:solidFill>
                  <a:prstClr val="black"/>
                </a:solidFill>
              </a:rPr>
              <a:t>Historia</a:t>
            </a:r>
            <a:r>
              <a:rPr lang="en-GB" i="1" dirty="0">
                <a:solidFill>
                  <a:prstClr val="black"/>
                </a:solidFill>
              </a:rPr>
              <a:t> </a:t>
            </a:r>
            <a:r>
              <a:rPr lang="en-GB" dirty="0">
                <a:solidFill>
                  <a:prstClr val="black"/>
                </a:solidFill>
              </a:rPr>
              <a:t>38 (3): 371-376.</a:t>
            </a:r>
          </a:p>
          <a:p>
            <a:pPr lvl="0"/>
            <a:endParaRPr lang="en-GB" sz="500" dirty="0">
              <a:solidFill>
                <a:prstClr val="black"/>
              </a:solidFill>
            </a:endParaRPr>
          </a:p>
          <a:p>
            <a:pPr lvl="0"/>
            <a:r>
              <a:rPr lang="en-GB" dirty="0" err="1">
                <a:solidFill>
                  <a:prstClr val="black"/>
                </a:solidFill>
              </a:rPr>
              <a:t>Coedès</a:t>
            </a:r>
            <a:r>
              <a:rPr lang="en-GB" dirty="0">
                <a:solidFill>
                  <a:prstClr val="black"/>
                </a:solidFill>
              </a:rPr>
              <a:t> et al 2010. </a:t>
            </a:r>
            <a:r>
              <a:rPr lang="en-GB" i="1" dirty="0">
                <a:solidFill>
                  <a:prstClr val="black"/>
                </a:solidFill>
              </a:rPr>
              <a:t>Texts of Greek and Latin Authors on the Far East</a:t>
            </a:r>
            <a:r>
              <a:rPr lang="en-GB" dirty="0">
                <a:solidFill>
                  <a:prstClr val="black"/>
                </a:solidFill>
              </a:rPr>
              <a:t>. </a:t>
            </a:r>
            <a:r>
              <a:rPr lang="en-GB" dirty="0" err="1">
                <a:solidFill>
                  <a:prstClr val="black"/>
                </a:solidFill>
              </a:rPr>
              <a:t>Turnhout</a:t>
            </a:r>
            <a:r>
              <a:rPr lang="en-GB" dirty="0">
                <a:solidFill>
                  <a:prstClr val="black"/>
                </a:solidFill>
              </a:rPr>
              <a:t>: </a:t>
            </a:r>
            <a:r>
              <a:rPr lang="en-GB" dirty="0" err="1">
                <a:solidFill>
                  <a:prstClr val="black"/>
                </a:solidFill>
              </a:rPr>
              <a:t>Brepolis</a:t>
            </a:r>
            <a:r>
              <a:rPr lang="en-GB" dirty="0">
                <a:solidFill>
                  <a:prstClr val="black"/>
                </a:solidFill>
              </a:rPr>
              <a:t>.</a:t>
            </a:r>
          </a:p>
          <a:p>
            <a:pPr lvl="0"/>
            <a:endParaRPr lang="en-GB" sz="300" dirty="0">
              <a:solidFill>
                <a:prstClr val="black"/>
              </a:solidFill>
            </a:endParaRPr>
          </a:p>
          <a:p>
            <a:pPr lvl="0"/>
            <a:endParaRPr lang="en-GB" sz="500" dirty="0">
              <a:solidFill>
                <a:prstClr val="black"/>
              </a:solidFill>
            </a:endParaRPr>
          </a:p>
          <a:p>
            <a:pPr lvl="0"/>
            <a:r>
              <a:rPr lang="de-DE" dirty="0">
                <a:solidFill>
                  <a:prstClr val="black"/>
                </a:solidFill>
              </a:rPr>
              <a:t>Dubs, H. H. 1957. ‘A Roman City in Ancient China’, </a:t>
            </a:r>
            <a:r>
              <a:rPr lang="de-DE" i="1" dirty="0">
                <a:solidFill>
                  <a:prstClr val="black"/>
                </a:solidFill>
              </a:rPr>
              <a:t>Greece &amp; Rome </a:t>
            </a:r>
            <a:r>
              <a:rPr lang="de-DE" dirty="0">
                <a:solidFill>
                  <a:prstClr val="black"/>
                </a:solidFill>
              </a:rPr>
              <a:t>4 (2): 139-148.</a:t>
            </a:r>
          </a:p>
          <a:p>
            <a:pPr lvl="0"/>
            <a:endParaRPr lang="de-DE" sz="500" dirty="0">
              <a:solidFill>
                <a:prstClr val="black"/>
              </a:solidFill>
            </a:endParaRPr>
          </a:p>
          <a:p>
            <a:pPr lvl="0"/>
            <a:r>
              <a:rPr lang="de-DE" dirty="0">
                <a:solidFill>
                  <a:prstClr val="black"/>
                </a:solidFill>
              </a:rPr>
              <a:t>Ferguson, J. 1978. ‘China and Rome’, </a:t>
            </a:r>
            <a:r>
              <a:rPr lang="de-DE" i="1" dirty="0">
                <a:solidFill>
                  <a:prstClr val="black"/>
                </a:solidFill>
              </a:rPr>
              <a:t>Aufstieg und Niedergang der Römischen Welt</a:t>
            </a:r>
            <a:r>
              <a:rPr lang="de-DE" dirty="0">
                <a:solidFill>
                  <a:prstClr val="black"/>
                </a:solidFill>
              </a:rPr>
              <a:t> 9 (2): 581-603.</a:t>
            </a:r>
            <a:endParaRPr lang="en-GB" dirty="0">
              <a:solidFill>
                <a:prstClr val="black"/>
              </a:solidFill>
            </a:endParaRPr>
          </a:p>
          <a:p>
            <a:pPr lvl="0"/>
            <a:endParaRPr lang="en-GB" sz="300" dirty="0">
              <a:solidFill>
                <a:prstClr val="black"/>
              </a:solidFill>
            </a:endParaRPr>
          </a:p>
          <a:p>
            <a:pPr marL="0" indent="0">
              <a:buNone/>
            </a:pPr>
            <a:endParaRPr lang="en-GB" dirty="0"/>
          </a:p>
        </p:txBody>
      </p:sp>
    </p:spTree>
    <p:extLst>
      <p:ext uri="{BB962C8B-B14F-4D97-AF65-F5344CB8AC3E}">
        <p14:creationId xmlns:p14="http://schemas.microsoft.com/office/powerpoint/2010/main" val="2520910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0" y="1412776"/>
            <a:ext cx="9144000" cy="5445224"/>
          </a:xfrm>
        </p:spPr>
        <p:txBody>
          <a:bodyPr>
            <a:normAutofit/>
          </a:bodyPr>
          <a:lstStyle/>
          <a:p>
            <a:r>
              <a:rPr lang="en-GB" dirty="0" smtClean="0"/>
              <a:t>Hill, J. E. 2009. </a:t>
            </a:r>
            <a:r>
              <a:rPr lang="en-GB" i="1" dirty="0" smtClean="0"/>
              <a:t>Through the Jade Gate to Rome: A Study of the Silk Route During the Later Han Dynasty 1st to 2nd Centuries CE</a:t>
            </a:r>
            <a:r>
              <a:rPr lang="en-GB" dirty="0" smtClean="0"/>
              <a:t>. Charleston: </a:t>
            </a:r>
            <a:r>
              <a:rPr lang="en-GB" dirty="0" err="1" smtClean="0"/>
              <a:t>BookSurge</a:t>
            </a:r>
            <a:r>
              <a:rPr lang="en-GB" dirty="0" smtClean="0"/>
              <a:t>.</a:t>
            </a:r>
          </a:p>
          <a:p>
            <a:endParaRPr lang="en-GB" sz="500" dirty="0" smtClean="0"/>
          </a:p>
          <a:p>
            <a:r>
              <a:rPr lang="en-GB" dirty="0" smtClean="0"/>
              <a:t>Lieberman</a:t>
            </a:r>
            <a:r>
              <a:rPr lang="en-GB" dirty="0"/>
              <a:t>, S. 1957. ‘Who Were Pliny’s Blue-Eyed Chinese?’, </a:t>
            </a:r>
            <a:r>
              <a:rPr lang="en-GB" i="1" dirty="0"/>
              <a:t>Classical Philology </a:t>
            </a:r>
            <a:r>
              <a:rPr lang="en-GB" dirty="0"/>
              <a:t>52 (3): 174-177.</a:t>
            </a:r>
          </a:p>
          <a:p>
            <a:pPr marL="0" indent="0">
              <a:buNone/>
            </a:pPr>
            <a:endParaRPr lang="en-GB" sz="800" dirty="0" smtClean="0"/>
          </a:p>
          <a:p>
            <a:r>
              <a:rPr lang="en-GB" dirty="0"/>
              <a:t>Thorley, J. 1971. ‘The Silk Trade Between China and the Roman Empire at Its Height, ‘Circa’ A. D. 90-130’, </a:t>
            </a:r>
            <a:r>
              <a:rPr lang="en-GB" i="1" dirty="0"/>
              <a:t>Greece &amp; Rome </a:t>
            </a:r>
            <a:r>
              <a:rPr lang="en-GB" dirty="0"/>
              <a:t>18 (1): 71-80.</a:t>
            </a:r>
          </a:p>
          <a:p>
            <a:endParaRPr lang="en-GB" dirty="0"/>
          </a:p>
        </p:txBody>
      </p:sp>
    </p:spTree>
    <p:extLst>
      <p:ext uri="{BB962C8B-B14F-4D97-AF65-F5344CB8AC3E}">
        <p14:creationId xmlns:p14="http://schemas.microsoft.com/office/powerpoint/2010/main" val="34924085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TotalTime>
  <Words>2566</Words>
  <Application>Microsoft Office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Times New Roman</vt:lpstr>
      <vt:lpstr>1_Office Theme</vt:lpstr>
      <vt:lpstr> </vt:lpstr>
      <vt:lpstr>Proto-Globalisation?</vt:lpstr>
      <vt:lpstr>PowerPoint Presentation</vt:lpstr>
      <vt:lpstr>The “Silk Road(s)”</vt:lpstr>
      <vt:lpstr>PowerPoint Presentation</vt:lpstr>
      <vt:lpstr>Sailing East: Chrysê and Argyrê</vt:lpstr>
      <vt:lpstr>PowerPoint Presentation</vt:lpstr>
      <vt:lpstr>PowerPoint Presentation</vt:lpstr>
      <vt:lpstr>Graeco-Roman Knowledge of the Seres</vt:lpstr>
      <vt:lpstr>The Blue-Eyed, Red Headed Seres</vt:lpstr>
      <vt:lpstr>Ambassadors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People</vt:lpstr>
      <vt:lpstr>The Geography</vt:lpstr>
      <vt:lpstr>The Wealth of Da Qin</vt:lpstr>
      <vt:lpstr>Politics and Administration</vt:lpstr>
      <vt:lpstr>Bibliography (1)</vt:lpstr>
      <vt:lpstr>Bibliography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Matthew Cobb</dc:creator>
  <cp:lastModifiedBy>Matt</cp:lastModifiedBy>
  <cp:revision>32</cp:revision>
  <dcterms:created xsi:type="dcterms:W3CDTF">2016-11-07T16:13:22Z</dcterms:created>
  <dcterms:modified xsi:type="dcterms:W3CDTF">2019-11-02T21:08:37Z</dcterms:modified>
</cp:coreProperties>
</file>