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0"/>
  </p:notesMasterIdLst>
  <p:sldIdLst>
    <p:sldId id="308" r:id="rId2"/>
    <p:sldId id="309" r:id="rId3"/>
    <p:sldId id="263" r:id="rId4"/>
    <p:sldId id="265" r:id="rId5"/>
    <p:sldId id="266" r:id="rId6"/>
    <p:sldId id="267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5" r:id="rId16"/>
    <p:sldId id="286" r:id="rId17"/>
    <p:sldId id="288" r:id="rId18"/>
    <p:sldId id="292" r:id="rId19"/>
    <p:sldId id="296" r:id="rId20"/>
    <p:sldId id="297" r:id="rId21"/>
    <p:sldId id="298" r:id="rId22"/>
    <p:sldId id="300" r:id="rId23"/>
    <p:sldId id="301" r:id="rId24"/>
    <p:sldId id="302" r:id="rId25"/>
    <p:sldId id="303" r:id="rId26"/>
    <p:sldId id="304" r:id="rId27"/>
    <p:sldId id="305" r:id="rId28"/>
    <p:sldId id="31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1" autoAdjust="0"/>
    <p:restoredTop sz="86627" autoAdjust="0"/>
  </p:normalViewPr>
  <p:slideViewPr>
    <p:cSldViewPr>
      <p:cViewPr>
        <p:scale>
          <a:sx n="66" d="100"/>
          <a:sy n="66" d="100"/>
        </p:scale>
        <p:origin x="-43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213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 dirty="0" smtClean="0"/>
              <a:t>Title or Question</a:t>
            </a:r>
          </a:p>
          <a:p>
            <a:endParaRPr lang="en-GB" sz="2400" dirty="0" smtClean="0"/>
          </a:p>
          <a:p>
            <a:r>
              <a:rPr lang="en-GB" sz="2400" dirty="0" smtClean="0"/>
              <a:t>Introduction:</a:t>
            </a:r>
          </a:p>
          <a:p>
            <a:endParaRPr lang="en-GB" sz="2400" dirty="0" smtClean="0"/>
          </a:p>
          <a:p>
            <a:r>
              <a:rPr lang="en-GB" sz="2400" dirty="0" smtClean="0"/>
              <a:t>Main Body:</a:t>
            </a:r>
          </a:p>
          <a:p>
            <a:pPr lvl="1"/>
            <a:r>
              <a:rPr lang="en-GB" sz="2000" dirty="0" smtClean="0"/>
              <a:t>Develop an argument or line of reasoning, in paragraph format</a:t>
            </a:r>
          </a:p>
          <a:p>
            <a:endParaRPr lang="en-GB" dirty="0" smtClean="0"/>
          </a:p>
          <a:p>
            <a:r>
              <a:rPr lang="en-GB" sz="2400" dirty="0" smtClean="0"/>
              <a:t>Conclusion:	</a:t>
            </a:r>
          </a:p>
          <a:p>
            <a:pPr lvl="1"/>
            <a:r>
              <a:rPr lang="en-GB" sz="2000" dirty="0" smtClean="0"/>
              <a:t>Should contain no new material</a:t>
            </a:r>
          </a:p>
          <a:p>
            <a:pPr lvl="1"/>
            <a:r>
              <a:rPr lang="en-GB" sz="2000" dirty="0" smtClean="0"/>
              <a:t>Summarise the arguments presented and the main themes</a:t>
            </a:r>
          </a:p>
          <a:p>
            <a:pPr lvl="1"/>
            <a:r>
              <a:rPr lang="en-GB" sz="2000" dirty="0" smtClean="0"/>
              <a:t>State any general conclusions</a:t>
            </a:r>
          </a:p>
          <a:p>
            <a:endParaRPr lang="en-GB" sz="2400" dirty="0" smtClean="0"/>
          </a:p>
          <a:p>
            <a:r>
              <a:rPr lang="en-GB" sz="2400" dirty="0" smtClean="0"/>
              <a:t>References or Bibliography:	</a:t>
            </a:r>
          </a:p>
          <a:p>
            <a:pPr lvl="1"/>
            <a:r>
              <a:rPr lang="en-GB" sz="2000" dirty="0" smtClean="0"/>
              <a:t>Books, articles,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 specific research-based information</a:t>
            </a:r>
          </a:p>
          <a:p>
            <a:r>
              <a:rPr lang="en-GB" dirty="0" smtClean="0"/>
              <a:t>Usually result in a course of action being decided upon</a:t>
            </a:r>
          </a:p>
          <a:p>
            <a:r>
              <a:rPr lang="en-GB" dirty="0" smtClean="0"/>
              <a:t>Are designed to give information concisely and accurately</a:t>
            </a:r>
          </a:p>
          <a:p>
            <a:r>
              <a:rPr lang="en-GB" dirty="0" smtClean="0"/>
              <a:t>Are written in an impersonal and objective ‘tone of voice’</a:t>
            </a:r>
          </a:p>
          <a:p>
            <a:r>
              <a:rPr lang="en-GB" dirty="0" smtClean="0"/>
              <a:t>Present clear findings, using a minimum of words</a:t>
            </a:r>
          </a:p>
          <a:p>
            <a:r>
              <a:rPr lang="en-GB" dirty="0" smtClean="0"/>
              <a:t>Follow a standard structure.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903F6BD-957C-4C96-B7FC-C08EA4E9833B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 continuous prose</a:t>
            </a:r>
          </a:p>
          <a:p>
            <a:r>
              <a:rPr lang="en-GB" dirty="0" smtClean="0"/>
              <a:t>	Write in full sentences and paragraphs.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903F6BD-957C-4C96-B7FC-C08EA4E9833B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22/11/2012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James Williams\AppData\Local\Microsoft\Windows\Temporary Internet Files\Content.IE5\3HHUICW0\MC9003666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564904"/>
            <a:ext cx="2808312" cy="2422328"/>
          </a:xfrm>
          <a:prstGeom prst="rect">
            <a:avLst/>
          </a:prstGeom>
          <a:noFill/>
        </p:spPr>
      </p:pic>
      <p:pic>
        <p:nvPicPr>
          <p:cNvPr id="1029" name="Picture 5" descr="C:\Users\James Williams\AppData\Local\Microsoft\Windows\Temporary Internet Files\Content.IE5\Y6MBLLXU\MP9102209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620688"/>
            <a:ext cx="3528392" cy="5286354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en-US" sz="7200" dirty="0" smtClean="0"/>
              <a:t>Academic Writing</a:t>
            </a:r>
            <a:endParaRPr lang="en-GB" sz="7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328592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Subjective evidence: </a:t>
            </a:r>
            <a:r>
              <a:rPr lang="en-GB" sz="2400" dirty="0" smtClean="0"/>
              <a:t>is a single person's </a:t>
            </a:r>
            <a:r>
              <a:rPr lang="en-GB" sz="2400" dirty="0" smtClean="0"/>
              <a:t>opinion, </a:t>
            </a:r>
            <a:r>
              <a:rPr lang="en-GB" sz="2400" dirty="0" smtClean="0"/>
              <a:t>evidence </a:t>
            </a:r>
            <a:r>
              <a:rPr lang="en-GB" sz="2400" dirty="0" smtClean="0"/>
              <a:t>that you cannot evaluate, you simply have to accept or reject what the person says e.g. a Persons feelings, experience, thoughts, ideas and opinions. </a:t>
            </a:r>
          </a:p>
          <a:p>
            <a:r>
              <a:rPr lang="en-GB" sz="2400" b="1" dirty="0" smtClean="0"/>
              <a:t>Subjective </a:t>
            </a:r>
            <a:r>
              <a:rPr lang="en-GB" sz="2400" b="1" dirty="0" smtClean="0"/>
              <a:t>writing</a:t>
            </a:r>
            <a:r>
              <a:rPr lang="en-GB" sz="2400" b="1" dirty="0" smtClean="0"/>
              <a:t>: </a:t>
            </a:r>
            <a:r>
              <a:rPr lang="en-GB" sz="2400" dirty="0" smtClean="0"/>
              <a:t>is found in personal essays, autobiographies and the editorial section of newspapers where journalists express their </a:t>
            </a:r>
            <a:r>
              <a:rPr lang="en-GB" sz="2400" dirty="0" smtClean="0"/>
              <a:t>opinions, it </a:t>
            </a:r>
            <a:r>
              <a:rPr lang="en-GB" sz="2400" dirty="0" smtClean="0"/>
              <a:t>can be based on fact, but it is one person's interpretation of that fact.</a:t>
            </a:r>
          </a:p>
          <a:p>
            <a:r>
              <a:rPr lang="en-GB" sz="2400" b="1" dirty="0" smtClean="0"/>
              <a:t>Objective </a:t>
            </a:r>
            <a:r>
              <a:rPr lang="en-GB" sz="2400" b="1" dirty="0" smtClean="0"/>
              <a:t>Evidence: </a:t>
            </a:r>
            <a:r>
              <a:rPr lang="en-GB" sz="2400" dirty="0" smtClean="0"/>
              <a:t>you </a:t>
            </a:r>
            <a:r>
              <a:rPr lang="en-GB" sz="2400" dirty="0" smtClean="0"/>
              <a:t>can see and </a:t>
            </a:r>
            <a:r>
              <a:rPr lang="en-GB" sz="2400" dirty="0" smtClean="0"/>
              <a:t>evaluate and emphasizes </a:t>
            </a:r>
            <a:r>
              <a:rPr lang="en-GB" sz="2400" dirty="0" smtClean="0"/>
              <a:t>facts and figures.</a:t>
            </a:r>
          </a:p>
          <a:p>
            <a:r>
              <a:rPr lang="en-GB" sz="2400" b="1" dirty="0" smtClean="0"/>
              <a:t>Objective </a:t>
            </a:r>
            <a:r>
              <a:rPr lang="en-GB" sz="2400" b="1" dirty="0" smtClean="0"/>
              <a:t>Writing</a:t>
            </a:r>
            <a:r>
              <a:rPr lang="en-GB" sz="2400" b="1" dirty="0" smtClean="0"/>
              <a:t>: </a:t>
            </a:r>
            <a:r>
              <a:rPr lang="en-GB" sz="2400" dirty="0" smtClean="0"/>
              <a:t>include reports </a:t>
            </a:r>
            <a:r>
              <a:rPr lang="en-GB" sz="2400" dirty="0" smtClean="0"/>
              <a:t>papers and books </a:t>
            </a:r>
            <a:r>
              <a:rPr lang="en-GB" sz="2400" dirty="0" smtClean="0"/>
              <a:t>written by academics or like </a:t>
            </a:r>
            <a:r>
              <a:rPr lang="en-GB" sz="2400" dirty="0" smtClean="0"/>
              <a:t>Journalists who report the </a:t>
            </a:r>
            <a:r>
              <a:rPr lang="en-GB" sz="2400" dirty="0" smtClean="0"/>
              <a:t>news. </a:t>
            </a:r>
            <a:endParaRPr lang="en-GB" sz="2400" dirty="0" smtClean="0"/>
          </a:p>
          <a:p>
            <a:endParaRPr lang="en-GB" sz="2400" dirty="0" smtClean="0"/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40966"/>
          </a:xfrm>
        </p:spPr>
        <p:txBody>
          <a:bodyPr/>
          <a:lstStyle/>
          <a:p>
            <a:r>
              <a:rPr lang="en-GB" dirty="0" smtClean="0"/>
              <a:t>Subjective </a:t>
            </a:r>
            <a:r>
              <a:rPr lang="en-GB" dirty="0" err="1" smtClean="0"/>
              <a:t>v’s</a:t>
            </a:r>
            <a:r>
              <a:rPr lang="en-GB" dirty="0" smtClean="0"/>
              <a:t> Objective writing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Writing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Report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smtClean="0"/>
              <a:t>Essay</a:t>
            </a:r>
            <a:endParaRPr lang="en-GB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3068960" cy="3068960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204864"/>
            <a:ext cx="3203848" cy="2168596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develop and organise your own ideas through </a:t>
            </a:r>
            <a:r>
              <a:rPr lang="en-GB" dirty="0" smtClean="0"/>
              <a:t>writing</a:t>
            </a:r>
          </a:p>
          <a:p>
            <a:endParaRPr lang="en-GB" dirty="0" smtClean="0"/>
          </a:p>
          <a:p>
            <a:r>
              <a:rPr lang="en-GB" dirty="0" smtClean="0"/>
              <a:t>To develop your writing </a:t>
            </a:r>
            <a:r>
              <a:rPr lang="en-GB" dirty="0" smtClean="0"/>
              <a:t>skills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To express your own views about a topic</a:t>
            </a:r>
          </a:p>
          <a:p>
            <a:endParaRPr lang="en-GB" dirty="0" smtClean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Why write an Essay?</a:t>
            </a:r>
            <a:endParaRPr lang="en-GB" dirty="0"/>
          </a:p>
        </p:txBody>
      </p:sp>
      <p:pic>
        <p:nvPicPr>
          <p:cNvPr id="6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509120"/>
            <a:ext cx="3203848" cy="2168596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1520" y="1124744"/>
            <a:ext cx="8496944" cy="518457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Title or Question</a:t>
            </a:r>
          </a:p>
          <a:p>
            <a:endParaRPr lang="en-GB" dirty="0" smtClean="0"/>
          </a:p>
          <a:p>
            <a:r>
              <a:rPr lang="en-GB" dirty="0" smtClean="0"/>
              <a:t>Introduction</a:t>
            </a:r>
          </a:p>
          <a:p>
            <a:pPr lvl="1"/>
            <a:r>
              <a:rPr lang="en-GB" sz="2000" dirty="0" smtClean="0"/>
              <a:t>Explain what the essay is going to cover</a:t>
            </a:r>
          </a:p>
          <a:p>
            <a:pPr lvl="1"/>
            <a:r>
              <a:rPr lang="en-GB" sz="2000" dirty="0" smtClean="0"/>
              <a:t>Identify the issues to be </a:t>
            </a:r>
            <a:r>
              <a:rPr lang="en-GB" sz="2000" dirty="0" smtClean="0"/>
              <a:t>covered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Main </a:t>
            </a:r>
            <a:r>
              <a:rPr lang="en-GB" dirty="0" smtClean="0"/>
              <a:t>Body</a:t>
            </a:r>
          </a:p>
          <a:p>
            <a:pPr lvl="1"/>
            <a:r>
              <a:rPr lang="en-GB" sz="2400" dirty="0" smtClean="0"/>
              <a:t>Develop an </a:t>
            </a:r>
            <a:r>
              <a:rPr lang="en-GB" sz="2400" dirty="0" smtClean="0"/>
              <a:t>opinion, your line </a:t>
            </a:r>
            <a:r>
              <a:rPr lang="en-GB" sz="2400" dirty="0" smtClean="0"/>
              <a:t>of reasoning, in paragraph </a:t>
            </a:r>
            <a:r>
              <a:rPr lang="en-GB" sz="2400" dirty="0" smtClean="0"/>
              <a:t>format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Conclusion</a:t>
            </a:r>
          </a:p>
          <a:p>
            <a:pPr lvl="1"/>
            <a:r>
              <a:rPr lang="en-GB" sz="2400" dirty="0" smtClean="0"/>
              <a:t>Should contain no new material</a:t>
            </a:r>
          </a:p>
          <a:p>
            <a:pPr lvl="1"/>
            <a:r>
              <a:rPr lang="en-GB" sz="2400" dirty="0" smtClean="0"/>
              <a:t>Summarise the </a:t>
            </a:r>
            <a:r>
              <a:rPr lang="en-GB" sz="2400" dirty="0" smtClean="0"/>
              <a:t>key points presented</a:t>
            </a:r>
            <a:endParaRPr lang="en-GB" sz="2400" dirty="0" smtClean="0"/>
          </a:p>
          <a:p>
            <a:endParaRPr lang="en-GB" dirty="0" smtClean="0"/>
          </a:p>
          <a:p>
            <a:r>
              <a:rPr lang="en-GB" dirty="0" smtClean="0"/>
              <a:t>References </a:t>
            </a:r>
            <a:r>
              <a:rPr lang="en-GB" dirty="0" smtClean="0"/>
              <a:t>&amp;/or </a:t>
            </a:r>
            <a:r>
              <a:rPr lang="en-GB" dirty="0" smtClean="0"/>
              <a:t>Bibliography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S</a:t>
            </a:r>
            <a:r>
              <a:rPr lang="en-GB" dirty="0" smtClean="0"/>
              <a:t>pecific </a:t>
            </a:r>
            <a:r>
              <a:rPr lang="en-GB" dirty="0" smtClean="0"/>
              <a:t>research-based information</a:t>
            </a:r>
          </a:p>
          <a:p>
            <a:r>
              <a:rPr lang="en-GB" dirty="0" smtClean="0"/>
              <a:t>Give </a:t>
            </a:r>
            <a:r>
              <a:rPr lang="en-GB" dirty="0" smtClean="0"/>
              <a:t>information concisely and accurately</a:t>
            </a:r>
          </a:p>
          <a:p>
            <a:r>
              <a:rPr lang="en-GB" dirty="0" smtClean="0"/>
              <a:t>Impersonal unbiased and </a:t>
            </a:r>
            <a:r>
              <a:rPr lang="en-GB" dirty="0" smtClean="0"/>
              <a:t>objective</a:t>
            </a:r>
          </a:p>
          <a:p>
            <a:r>
              <a:rPr lang="en-GB" dirty="0" smtClean="0"/>
              <a:t>Present C</a:t>
            </a:r>
            <a:r>
              <a:rPr lang="en-GB" dirty="0" smtClean="0"/>
              <a:t>lear findings using </a:t>
            </a:r>
            <a:r>
              <a:rPr lang="en-GB" dirty="0" smtClean="0"/>
              <a:t>a minimum of words</a:t>
            </a:r>
          </a:p>
          <a:p>
            <a:r>
              <a:rPr lang="en-GB" dirty="0" smtClean="0"/>
              <a:t>Follows a S</a:t>
            </a:r>
            <a:r>
              <a:rPr lang="en-GB" dirty="0" smtClean="0"/>
              <a:t>tandard structure.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Why write a Report?</a:t>
            </a:r>
            <a:endParaRPr lang="en-GB" dirty="0"/>
          </a:p>
        </p:txBody>
      </p:sp>
      <p:pic>
        <p:nvPicPr>
          <p:cNvPr id="4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429000"/>
            <a:ext cx="3068960" cy="3068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/>
              <a:t>Title Page</a:t>
            </a:r>
          </a:p>
          <a:p>
            <a:pPr>
              <a:buNone/>
            </a:pPr>
            <a:r>
              <a:rPr lang="en-GB" sz="2400" dirty="0" smtClean="0"/>
              <a:t>Contents Page</a:t>
            </a:r>
          </a:p>
          <a:p>
            <a:pPr>
              <a:buNone/>
            </a:pPr>
            <a:r>
              <a:rPr lang="en-GB" sz="2400" b="1" dirty="0" smtClean="0"/>
              <a:t>1.  </a:t>
            </a:r>
            <a:r>
              <a:rPr lang="en-GB" sz="2400" b="1" dirty="0" smtClean="0"/>
              <a:t>Introduction</a:t>
            </a:r>
            <a:endParaRPr lang="en-GB" sz="2000" dirty="0" smtClean="0"/>
          </a:p>
          <a:p>
            <a:pPr>
              <a:buNone/>
            </a:pPr>
            <a:r>
              <a:rPr lang="en-GB" sz="2400" b="1" dirty="0" smtClean="0"/>
              <a:t>2</a:t>
            </a:r>
            <a:r>
              <a:rPr lang="en-GB" sz="2400" b="1" dirty="0" smtClean="0"/>
              <a:t>.  Main Body</a:t>
            </a:r>
          </a:p>
          <a:p>
            <a:pPr>
              <a:buNone/>
            </a:pPr>
            <a:r>
              <a:rPr lang="en-GB" sz="2400" dirty="0" smtClean="0"/>
              <a:t>	4.1. Subtitle</a:t>
            </a:r>
          </a:p>
          <a:p>
            <a:pPr>
              <a:buNone/>
            </a:pPr>
            <a:r>
              <a:rPr lang="en-GB" sz="2400" dirty="0" smtClean="0"/>
              <a:t>	4.2. Subtitle</a:t>
            </a:r>
          </a:p>
          <a:p>
            <a:pPr>
              <a:buNone/>
            </a:pPr>
            <a:r>
              <a:rPr lang="en-GB" sz="2400" dirty="0" smtClean="0"/>
              <a:t>	4.3. Subtitle  </a:t>
            </a:r>
          </a:p>
          <a:p>
            <a:pPr>
              <a:buNone/>
            </a:pPr>
            <a:r>
              <a:rPr lang="en-GB" sz="2400" b="1" dirty="0" smtClean="0"/>
              <a:t>3</a:t>
            </a:r>
            <a:r>
              <a:rPr lang="en-GB" sz="2400" b="1" dirty="0" smtClean="0"/>
              <a:t>. </a:t>
            </a:r>
            <a:r>
              <a:rPr lang="en-GB" sz="2400" b="1" dirty="0" smtClean="0"/>
              <a:t>Conclusions</a:t>
            </a:r>
          </a:p>
          <a:p>
            <a:pPr>
              <a:buNone/>
            </a:pPr>
            <a:r>
              <a:rPr lang="en-GB" sz="2400" dirty="0" smtClean="0"/>
              <a:t>4</a:t>
            </a:r>
            <a:r>
              <a:rPr lang="en-GB" sz="2400" dirty="0" smtClean="0"/>
              <a:t>.Recommendations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5</a:t>
            </a:r>
            <a:r>
              <a:rPr lang="en-GB" sz="2400" dirty="0" smtClean="0"/>
              <a:t>.Appendices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Structure of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Introduce the </a:t>
            </a:r>
            <a:r>
              <a:rPr lang="en-GB" dirty="0" smtClean="0"/>
              <a:t>topic to be covered</a:t>
            </a:r>
          </a:p>
          <a:p>
            <a:endParaRPr lang="en-GB" dirty="0" smtClean="0"/>
          </a:p>
          <a:p>
            <a:r>
              <a:rPr lang="en-GB" dirty="0" smtClean="0"/>
              <a:t>Include </a:t>
            </a:r>
            <a:r>
              <a:rPr lang="en-GB" dirty="0" smtClean="0"/>
              <a:t>‘Aim’ of what you are trying to achieve e.g. Question you are trying to answer / Problem you are trying to solve.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Keep </a:t>
            </a:r>
            <a:r>
              <a:rPr lang="en-GB" dirty="0" smtClean="0"/>
              <a:t>it  RELEVANT, FACTUAL AND BRIEF.</a:t>
            </a:r>
          </a:p>
          <a:p>
            <a:pPr>
              <a:buNone/>
            </a:pPr>
            <a:r>
              <a:rPr lang="en-GB" dirty="0" smtClean="0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Analysis of information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Develop your ideas</a:t>
            </a:r>
          </a:p>
          <a:p>
            <a:endParaRPr lang="en-GB" dirty="0" smtClean="0"/>
          </a:p>
          <a:p>
            <a:r>
              <a:rPr lang="en-GB" dirty="0" smtClean="0"/>
              <a:t>Well structured and follow a logical sequence</a:t>
            </a:r>
          </a:p>
          <a:p>
            <a:endParaRPr lang="en-GB" dirty="0" smtClean="0"/>
          </a:p>
          <a:p>
            <a:r>
              <a:rPr lang="en-GB" dirty="0" smtClean="0"/>
              <a:t>Clear </a:t>
            </a:r>
            <a:r>
              <a:rPr lang="en-GB" dirty="0" smtClean="0"/>
              <a:t>numbered headings </a:t>
            </a:r>
            <a:r>
              <a:rPr lang="en-GB" dirty="0" smtClean="0"/>
              <a:t>and sub-headings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graphs, etc. in this area</a:t>
            </a:r>
          </a:p>
          <a:p>
            <a:endParaRPr lang="en-GB" dirty="0" smtClean="0"/>
          </a:p>
          <a:p>
            <a:r>
              <a:rPr lang="en-GB" dirty="0" smtClean="0"/>
              <a:t>Move from </a:t>
            </a:r>
            <a:r>
              <a:rPr lang="en-GB" u="sng" dirty="0" smtClean="0"/>
              <a:t>‘descriptive’</a:t>
            </a:r>
            <a:r>
              <a:rPr lang="en-GB" dirty="0" smtClean="0"/>
              <a:t> to </a:t>
            </a:r>
            <a:r>
              <a:rPr lang="en-GB" u="sng" dirty="0" smtClean="0"/>
              <a:t>‘analytical/evaluative’</a:t>
            </a:r>
          </a:p>
          <a:p>
            <a:endParaRPr lang="en-GB" dirty="0" smtClean="0"/>
          </a:p>
          <a:p>
            <a:r>
              <a:rPr lang="en-GB" dirty="0" smtClean="0"/>
              <a:t>justify </a:t>
            </a:r>
            <a:r>
              <a:rPr lang="en-GB" dirty="0" smtClean="0"/>
              <a:t>conclusions</a:t>
            </a:r>
            <a:r>
              <a:rPr lang="en-GB" dirty="0" smtClean="0"/>
              <a:t> </a:t>
            </a:r>
            <a:r>
              <a:rPr lang="en-GB" dirty="0" smtClean="0"/>
              <a:t>made.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findings from the Analysis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What have you deduced/found out about the situation from your research and analysis.</a:t>
            </a:r>
          </a:p>
          <a:p>
            <a:endParaRPr lang="en-GB" dirty="0" smtClean="0"/>
          </a:p>
          <a:p>
            <a:r>
              <a:rPr lang="en-GB" dirty="0" smtClean="0"/>
              <a:t>Clear </a:t>
            </a:r>
            <a:r>
              <a:rPr lang="en-GB" dirty="0" smtClean="0"/>
              <a:t>and concise</a:t>
            </a:r>
          </a:p>
          <a:p>
            <a:endParaRPr lang="en-GB" dirty="0" smtClean="0"/>
          </a:p>
          <a:p>
            <a:r>
              <a:rPr lang="en-GB" dirty="0" smtClean="0"/>
              <a:t>NO NEW INFORMATION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Conclusions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</a:t>
            </a:r>
            <a:r>
              <a:rPr lang="en-GB" dirty="0" smtClean="0"/>
              <a:t>topics/</a:t>
            </a:r>
            <a:r>
              <a:rPr lang="en-GB" dirty="0" smtClean="0"/>
              <a:t>ideas </a:t>
            </a:r>
            <a:r>
              <a:rPr lang="en-GB" dirty="0" smtClean="0"/>
              <a:t>for further research and investigation.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Based on your </a:t>
            </a:r>
            <a:r>
              <a:rPr lang="en-GB" dirty="0" smtClean="0"/>
              <a:t>findings.</a:t>
            </a: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Recommendations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References / Bibliography</a:t>
            </a:r>
          </a:p>
          <a:p>
            <a:endParaRPr lang="en-GB" dirty="0" smtClean="0"/>
          </a:p>
          <a:p>
            <a:r>
              <a:rPr lang="en-GB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Additional Sections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a Report and an Essay?</a:t>
            </a:r>
            <a:r>
              <a:rPr lang="en-GB" dirty="0" smtClean="0"/>
              <a:t>		</a:t>
            </a:r>
            <a:endParaRPr lang="en-GB" dirty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Question?</a:t>
            </a:r>
            <a:endParaRPr lang="en-GB" dirty="0"/>
          </a:p>
        </p:txBody>
      </p:sp>
      <p:pic>
        <p:nvPicPr>
          <p:cNvPr id="18439" name="Picture 7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420888"/>
            <a:ext cx="3384376" cy="34379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what is expected</a:t>
            </a:r>
          </a:p>
          <a:p>
            <a:r>
              <a:rPr lang="en-GB" dirty="0" smtClean="0"/>
              <a:t>Decide on a </a:t>
            </a:r>
            <a:r>
              <a:rPr lang="en-GB" dirty="0" smtClean="0"/>
              <a:t>clear </a:t>
            </a:r>
            <a:r>
              <a:rPr lang="en-GB" dirty="0" smtClean="0"/>
              <a:t>way in which to structure the report</a:t>
            </a:r>
          </a:p>
          <a:p>
            <a:r>
              <a:rPr lang="en-GB" dirty="0" smtClean="0"/>
              <a:t>Follow a sequence of headings and sub-headings</a:t>
            </a:r>
          </a:p>
          <a:p>
            <a:r>
              <a:rPr lang="en-GB" dirty="0" smtClean="0"/>
              <a:t>Use headings that are clear and helpful, making it easy for the reader to find </a:t>
            </a:r>
            <a:r>
              <a:rPr lang="en-GB" dirty="0" smtClean="0"/>
              <a:t>information</a:t>
            </a: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writing - Remember to: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Use formal </a:t>
            </a:r>
            <a:r>
              <a:rPr lang="en-GB" sz="2400" dirty="0" smtClean="0"/>
              <a:t>English</a:t>
            </a:r>
          </a:p>
          <a:p>
            <a:endParaRPr lang="en-GB" sz="2400" dirty="0" smtClean="0"/>
          </a:p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400" dirty="0" smtClean="0"/>
              <a:t>Write in Third-person tense i.e. Refrain from using ‘I’ or ‘we</a:t>
            </a:r>
            <a:r>
              <a:rPr lang="en-GB" sz="2400" dirty="0" smtClean="0"/>
              <a:t>’ </a:t>
            </a:r>
          </a:p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endParaRPr lang="en-GB" sz="2400" dirty="0" smtClean="0"/>
          </a:p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400" dirty="0" smtClean="0"/>
              <a:t>For example, instead </a:t>
            </a:r>
            <a:r>
              <a:rPr lang="en-GB" sz="2400" dirty="0" smtClean="0"/>
              <a:t>of ‘I found’ write ‘It has been found that …’</a:t>
            </a:r>
          </a:p>
          <a:p>
            <a:endParaRPr lang="en-GB" sz="2400" dirty="0" smtClean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Academic Content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nothing is completely </a:t>
            </a:r>
            <a:r>
              <a:rPr lang="en-GB" dirty="0" smtClean="0"/>
              <a:t>certain, use: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          </a:t>
            </a:r>
          </a:p>
          <a:p>
            <a:pPr>
              <a:buNone/>
            </a:pPr>
            <a:r>
              <a:rPr lang="en-GB" dirty="0" smtClean="0"/>
              <a:t>appears to …		seems to …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tends to …		may …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might …			possibly …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probably …		apparently …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cautious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Re-read your report, refine your writing and edit </a:t>
            </a:r>
            <a:r>
              <a:rPr lang="en-GB" dirty="0" smtClean="0"/>
              <a:t>out unnecessary </a:t>
            </a:r>
            <a:r>
              <a:rPr lang="en-GB" dirty="0" smtClean="0"/>
              <a:t>words, sentences and paragraphs</a:t>
            </a:r>
            <a:r>
              <a:rPr lang="en-GB" dirty="0" smtClean="0"/>
              <a:t>.</a:t>
            </a:r>
            <a:endParaRPr lang="en-GB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precise/concise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In an </a:t>
            </a:r>
            <a:r>
              <a:rPr lang="en-GB" dirty="0" smtClean="0"/>
              <a:t>analytical </a:t>
            </a:r>
            <a:r>
              <a:rPr lang="en-GB" dirty="0" smtClean="0"/>
              <a:t>piece of writing, the writer:</a:t>
            </a:r>
          </a:p>
          <a:p>
            <a:r>
              <a:rPr lang="en-GB" dirty="0" smtClean="0"/>
              <a:t>Provides a clear line of reasoning</a:t>
            </a:r>
          </a:p>
          <a:p>
            <a:r>
              <a:rPr lang="en-GB" dirty="0" smtClean="0"/>
              <a:t>Offers evidence or examples to support argument</a:t>
            </a:r>
          </a:p>
          <a:p>
            <a:r>
              <a:rPr lang="en-GB" dirty="0" smtClean="0"/>
              <a:t>Shows that evidence is reliable</a:t>
            </a:r>
          </a:p>
          <a:p>
            <a:r>
              <a:rPr lang="en-GB" dirty="0" smtClean="0"/>
              <a:t>Shows all sides to the argument</a:t>
            </a:r>
          </a:p>
          <a:p>
            <a:r>
              <a:rPr lang="en-GB" dirty="0" smtClean="0"/>
              <a:t>Demonstrates why the line of reasoning originally presented is </a:t>
            </a:r>
            <a:r>
              <a:rPr lang="en-GB" dirty="0" smtClean="0"/>
              <a:t>valid.</a:t>
            </a:r>
            <a:endParaRPr lang="en-GB" dirty="0" smtClean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23528" y="332656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Evaluative / Analytical writing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You </a:t>
            </a:r>
            <a:r>
              <a:rPr lang="en-GB" dirty="0" smtClean="0"/>
              <a:t>need to:</a:t>
            </a:r>
          </a:p>
          <a:p>
            <a:r>
              <a:rPr lang="en-GB" dirty="0" smtClean="0"/>
              <a:t>Present and compare similar findings</a:t>
            </a:r>
            <a:endParaRPr lang="en-GB" dirty="0" smtClean="0"/>
          </a:p>
          <a:p>
            <a:r>
              <a:rPr lang="en-GB" dirty="0" smtClean="0"/>
              <a:t>Contrast opposing points</a:t>
            </a:r>
          </a:p>
          <a:p>
            <a:r>
              <a:rPr lang="en-GB" dirty="0" smtClean="0"/>
              <a:t>Evaluate the significance of the similarities and differences</a:t>
            </a:r>
          </a:p>
          <a:p>
            <a:r>
              <a:rPr lang="en-GB" dirty="0" smtClean="0"/>
              <a:t>Make a judgement, giving reasons</a:t>
            </a:r>
          </a:p>
          <a:p>
            <a:r>
              <a:rPr lang="en-GB" dirty="0" smtClean="0"/>
              <a:t>Show evidence used to arrive at judgement</a:t>
            </a:r>
          </a:p>
          <a:p>
            <a:r>
              <a:rPr lang="en-GB" dirty="0" smtClean="0"/>
              <a:t>Get the balance right.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23528" y="332656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Evaluative / Analytical writing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In some subjects you may be asked to relate you personal experience to the subject matter being analysed and/or evaluated.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Remember to continue to write in the third person</a:t>
            </a:r>
          </a:p>
          <a:p>
            <a:pPr lvl="1"/>
            <a:r>
              <a:rPr lang="en-GB" dirty="0" smtClean="0"/>
              <a:t>‘The author has found that …’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Experience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lecturers </a:t>
            </a:r>
            <a:r>
              <a:rPr lang="en-GB" dirty="0" smtClean="0"/>
              <a:t>will </a:t>
            </a:r>
            <a:r>
              <a:rPr lang="en-GB" dirty="0" smtClean="0"/>
              <a:t>use key academic terms in your assignments and expect you to write in a certain </a:t>
            </a:r>
            <a:r>
              <a:rPr lang="en-GB" dirty="0" smtClean="0"/>
              <a:t>approach </a:t>
            </a:r>
            <a:r>
              <a:rPr lang="en-GB" dirty="0" smtClean="0"/>
              <a:t>or </a:t>
            </a:r>
            <a:r>
              <a:rPr lang="en-GB" dirty="0" smtClean="0"/>
              <a:t>style.</a:t>
            </a:r>
            <a:endParaRPr lang="en-GB" dirty="0" smtClean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Keywords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Analyse</a:t>
            </a:r>
          </a:p>
          <a:p>
            <a:pPr>
              <a:buNone/>
            </a:pPr>
            <a:r>
              <a:rPr lang="en-GB" b="1" dirty="0" smtClean="0"/>
              <a:t>	</a:t>
            </a:r>
            <a:r>
              <a:rPr lang="en-GB" dirty="0" smtClean="0"/>
              <a:t>Examine in </a:t>
            </a:r>
            <a:r>
              <a:rPr lang="en-GB" dirty="0" smtClean="0"/>
              <a:t>detail</a:t>
            </a:r>
            <a:r>
              <a:rPr lang="en-GB" dirty="0" smtClean="0"/>
              <a:t> and</a:t>
            </a:r>
            <a:r>
              <a:rPr lang="en-GB" dirty="0" smtClean="0"/>
              <a:t> </a:t>
            </a:r>
            <a:r>
              <a:rPr lang="en-GB" dirty="0" smtClean="0"/>
              <a:t>identify important points and </a:t>
            </a:r>
            <a:r>
              <a:rPr lang="en-GB" dirty="0" smtClean="0"/>
              <a:t>key</a:t>
            </a:r>
            <a:r>
              <a:rPr lang="en-GB" dirty="0" smtClean="0"/>
              <a:t> features.</a:t>
            </a:r>
            <a:endParaRPr lang="en-GB" dirty="0" smtClean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Keywords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Compare</a:t>
            </a:r>
          </a:p>
          <a:p>
            <a:pPr>
              <a:buNone/>
            </a:pPr>
            <a:r>
              <a:rPr lang="en-GB" b="1" dirty="0" smtClean="0"/>
              <a:t>	</a:t>
            </a:r>
            <a:r>
              <a:rPr lang="en-GB" dirty="0" smtClean="0"/>
              <a:t>Show how two or more things are similar; Indicate the </a:t>
            </a:r>
            <a:r>
              <a:rPr lang="en-GB" dirty="0" smtClean="0"/>
              <a:t>similarities</a:t>
            </a:r>
            <a:r>
              <a:rPr lang="en-GB" dirty="0" smtClean="0"/>
              <a:t>.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Keywords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Contrast</a:t>
            </a:r>
          </a:p>
          <a:p>
            <a:pPr>
              <a:buNone/>
            </a:pPr>
            <a:r>
              <a:rPr lang="en-GB" b="1" dirty="0" smtClean="0"/>
              <a:t>	</a:t>
            </a:r>
            <a:r>
              <a:rPr lang="en-GB" dirty="0" smtClean="0"/>
              <a:t>State how</a:t>
            </a:r>
            <a:r>
              <a:rPr lang="en-GB" dirty="0" smtClean="0"/>
              <a:t> </a:t>
            </a:r>
            <a:r>
              <a:rPr lang="en-GB" dirty="0" smtClean="0"/>
              <a:t>two or more </a:t>
            </a:r>
            <a:r>
              <a:rPr lang="en-GB" dirty="0" smtClean="0"/>
              <a:t>items are different.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Indicate </a:t>
            </a:r>
            <a:r>
              <a:rPr lang="en-GB" dirty="0" smtClean="0"/>
              <a:t>how the </a:t>
            </a:r>
            <a:r>
              <a:rPr lang="en-GB" dirty="0" smtClean="0"/>
              <a:t>differences are significant.</a:t>
            </a:r>
            <a:br>
              <a:rPr lang="en-GB" dirty="0" smtClean="0"/>
            </a:br>
            <a:r>
              <a:rPr lang="en-GB" dirty="0" smtClean="0"/>
              <a:t>If appropriate, give reasons why one item or argument may be </a:t>
            </a:r>
            <a:r>
              <a:rPr lang="en-GB" dirty="0" smtClean="0"/>
              <a:t>preferable or more up-to-date with latest research/findings.</a:t>
            </a:r>
            <a:endParaRPr lang="en-GB" dirty="0" smtClean="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Keywords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Evaluate</a:t>
            </a:r>
          </a:p>
          <a:p>
            <a:pPr>
              <a:buNone/>
            </a:pPr>
            <a:r>
              <a:rPr lang="en-GB" b="1" dirty="0" smtClean="0"/>
              <a:t>	</a:t>
            </a:r>
            <a:r>
              <a:rPr lang="en-GB" dirty="0" smtClean="0"/>
              <a:t>Identify key features AND</a:t>
            </a:r>
            <a:r>
              <a:rPr lang="en-GB" dirty="0" smtClean="0"/>
              <a:t> </a:t>
            </a:r>
            <a:r>
              <a:rPr lang="en-GB" dirty="0" smtClean="0"/>
              <a:t>Assess the </a:t>
            </a:r>
            <a:r>
              <a:rPr lang="en-GB" dirty="0" smtClean="0"/>
              <a:t>importance or usefulness of something, using evidence</a:t>
            </a:r>
            <a:r>
              <a:rPr lang="en-GB" dirty="0" smtClean="0"/>
              <a:t>.</a:t>
            </a:r>
            <a:endParaRPr lang="en-GB" dirty="0" smtClean="0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Keywords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Critically Evaluate</a:t>
            </a:r>
          </a:p>
          <a:p>
            <a:pPr>
              <a:buNone/>
            </a:pPr>
            <a:r>
              <a:rPr lang="en-GB" b="1" dirty="0" smtClean="0"/>
              <a:t>	</a:t>
            </a:r>
            <a:r>
              <a:rPr lang="en-GB" dirty="0" smtClean="0"/>
              <a:t>Weigh arguments for and against something, assessing the strength of the evidence on both sides.</a:t>
            </a:r>
            <a:br>
              <a:rPr lang="en-GB" dirty="0" smtClean="0"/>
            </a:br>
            <a:r>
              <a:rPr lang="en-GB" dirty="0" smtClean="0"/>
              <a:t>Use </a:t>
            </a:r>
            <a:r>
              <a:rPr lang="en-GB" dirty="0" smtClean="0"/>
              <a:t>evidence to </a:t>
            </a:r>
            <a:r>
              <a:rPr lang="en-GB" dirty="0" smtClean="0"/>
              <a:t>guide your assessment of which opinions, theories, models or items are preferable.</a:t>
            </a: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Keywords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End.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:  )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302</TotalTime>
  <Words>756</Words>
  <Application>Microsoft Office PowerPoint</Application>
  <PresentationFormat>On-screen Show (4:3)</PresentationFormat>
  <Paragraphs>177</Paragraphs>
  <Slides>28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Concourse</vt:lpstr>
      <vt:lpstr>Academic Writing</vt:lpstr>
      <vt:lpstr>Subjective v’s Objective writing</vt:lpstr>
      <vt:lpstr>Academic Writing</vt:lpstr>
      <vt:lpstr>Why write an Essay?</vt:lpstr>
      <vt:lpstr>Essay Structure</vt:lpstr>
      <vt:lpstr>Why write a Report?</vt:lpstr>
      <vt:lpstr>Structure of a Report</vt:lpstr>
      <vt:lpstr>Introduction</vt:lpstr>
      <vt:lpstr>Main Body</vt:lpstr>
      <vt:lpstr>Main Body</vt:lpstr>
      <vt:lpstr>Conclusions</vt:lpstr>
      <vt:lpstr>Recommendations</vt:lpstr>
      <vt:lpstr>Additional Sections</vt:lpstr>
      <vt:lpstr>Question?</vt:lpstr>
      <vt:lpstr>Report writing - Remember to:</vt:lpstr>
      <vt:lpstr>Academic Content</vt:lpstr>
      <vt:lpstr>Be cautious</vt:lpstr>
      <vt:lpstr>Be precise/concise</vt:lpstr>
      <vt:lpstr>Slide 19</vt:lpstr>
      <vt:lpstr>Slide 20</vt:lpstr>
      <vt:lpstr>Personal Experience</vt:lpstr>
      <vt:lpstr>Academic Keywords</vt:lpstr>
      <vt:lpstr>Academic Keywords</vt:lpstr>
      <vt:lpstr>Academic Keywords</vt:lpstr>
      <vt:lpstr>Academic Keywords</vt:lpstr>
      <vt:lpstr>Academic Keywords</vt:lpstr>
      <vt:lpstr>Academic Keywords</vt:lpstr>
      <vt:lpstr>:  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James Williams</cp:lastModifiedBy>
  <cp:revision>26</cp:revision>
  <dcterms:created xsi:type="dcterms:W3CDTF">2011-10-25T22:56:55Z</dcterms:created>
  <dcterms:modified xsi:type="dcterms:W3CDTF">2012-11-22T16:56:21Z</dcterms:modified>
</cp:coreProperties>
</file>