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0" r:id="rId3"/>
    <p:sldId id="281" r:id="rId4"/>
    <p:sldId id="282" r:id="rId5"/>
    <p:sldId id="277" r:id="rId6"/>
    <p:sldId id="284" r:id="rId7"/>
    <p:sldId id="278" r:id="rId8"/>
    <p:sldId id="280" r:id="rId9"/>
    <p:sldId id="279" r:id="rId10"/>
    <p:sldId id="27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 showGuides="1">
      <p:cViewPr>
        <p:scale>
          <a:sx n="83" d="100"/>
          <a:sy n="83" d="100"/>
        </p:scale>
        <p:origin x="45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C8362-4AC9-45D3-BBA8-8F85B76FB803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5EEFC2-907E-417D-9FD7-51B1F23168B0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  <a:endParaRPr lang="en-GB" sz="20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D186BA7D-3C5C-4A91-B7FD-DB01F8CCFD51}" type="parTrans" cxnId="{971EC0F2-5939-4755-8A44-A23199940CA0}">
      <dgm:prSet/>
      <dgm:spPr/>
      <dgm:t>
        <a:bodyPr/>
        <a:lstStyle/>
        <a:p>
          <a:endParaRPr lang="en-GB"/>
        </a:p>
      </dgm:t>
    </dgm:pt>
    <dgm:pt modelId="{B8988B81-B882-4416-84A9-164C72139B0D}" type="sibTrans" cxnId="{971EC0F2-5939-4755-8A44-A23199940CA0}">
      <dgm:prSet/>
      <dgm:spPr/>
      <dgm:t>
        <a:bodyPr/>
        <a:lstStyle/>
        <a:p>
          <a:endParaRPr lang="en-GB"/>
        </a:p>
      </dgm:t>
    </dgm:pt>
    <dgm:pt modelId="{FE26B80D-716B-4E9A-BC4A-DCDDEB22CF29}">
      <dgm:prSet phldrT="[Text]"/>
      <dgm:spPr/>
      <dgm:t>
        <a:bodyPr/>
        <a:lstStyle/>
        <a:p>
          <a:r>
            <a:rPr lang="en-GB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  <a:endParaRPr lang="en-GB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2D6D2842-40DE-4E04-A873-6D9BF51DB31E}" type="parTrans" cxnId="{EB90767C-1E98-45A7-B72E-F9F761599E6B}">
      <dgm:prSet/>
      <dgm:spPr/>
      <dgm:t>
        <a:bodyPr/>
        <a:lstStyle/>
        <a:p>
          <a:endParaRPr lang="en-GB"/>
        </a:p>
      </dgm:t>
    </dgm:pt>
    <dgm:pt modelId="{B2BFDE2E-624D-4E4D-AA5D-3E37DD722E0A}" type="sibTrans" cxnId="{EB90767C-1E98-45A7-B72E-F9F761599E6B}">
      <dgm:prSet/>
      <dgm:spPr/>
      <dgm:t>
        <a:bodyPr/>
        <a:lstStyle/>
        <a:p>
          <a:endParaRPr lang="en-GB"/>
        </a:p>
      </dgm:t>
    </dgm:pt>
    <dgm:pt modelId="{98FD95F1-3CDB-4162-AEB2-1B99B56BB59D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  <a:endParaRPr lang="en-GB" sz="20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EA5EB1AA-5517-4CE6-B708-86EA0046F01A}" type="parTrans" cxnId="{FB34E730-E290-4810-959D-073B867B99AC}">
      <dgm:prSet/>
      <dgm:spPr/>
      <dgm:t>
        <a:bodyPr/>
        <a:lstStyle/>
        <a:p>
          <a:endParaRPr lang="en-GB"/>
        </a:p>
      </dgm:t>
    </dgm:pt>
    <dgm:pt modelId="{9A2B4D58-7056-4CD3-8648-D6A09D8A5DDC}" type="sibTrans" cxnId="{FB34E730-E290-4810-959D-073B867B99AC}">
      <dgm:prSet/>
      <dgm:spPr/>
      <dgm:t>
        <a:bodyPr/>
        <a:lstStyle/>
        <a:p>
          <a:endParaRPr lang="en-GB"/>
        </a:p>
      </dgm:t>
    </dgm:pt>
    <dgm:pt modelId="{6DBDDB77-734C-4E8A-A8F0-FCC0FCD2927A}" type="pres">
      <dgm:prSet presAssocID="{203C8362-4AC9-45D3-BBA8-8F85B76FB803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6A3DFA3F-256B-43BE-AF27-10B43B58E733}" type="pres">
      <dgm:prSet presAssocID="{C65EEFC2-907E-417D-9FD7-51B1F23168B0}" presName="Accent1" presStyleCnt="0"/>
      <dgm:spPr/>
    </dgm:pt>
    <dgm:pt modelId="{1C17C930-AA3B-4B47-8505-59C19900AB1C}" type="pres">
      <dgm:prSet presAssocID="{C65EEFC2-907E-417D-9FD7-51B1F23168B0}" presName="Accent" presStyleLbl="node1" presStyleIdx="0" presStyleCnt="3" custScaleX="162565"/>
      <dgm:spPr/>
    </dgm:pt>
    <dgm:pt modelId="{37D52186-0498-415A-A767-C1E8C0FFCB5E}" type="pres">
      <dgm:prSet presAssocID="{C65EEFC2-907E-417D-9FD7-51B1F23168B0}" presName="Parent1" presStyleLbl="revTx" presStyleIdx="0" presStyleCnt="3" custScaleX="224063" custScaleY="21252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10F6AC-94DF-4818-8893-0322B9D3A389}" type="pres">
      <dgm:prSet presAssocID="{FE26B80D-716B-4E9A-BC4A-DCDDEB22CF29}" presName="Accent2" presStyleCnt="0"/>
      <dgm:spPr/>
    </dgm:pt>
    <dgm:pt modelId="{AD239163-7D7A-4ECF-B3D3-CACC5A5B6C96}" type="pres">
      <dgm:prSet presAssocID="{FE26B80D-716B-4E9A-BC4A-DCDDEB22CF29}" presName="Accent" presStyleLbl="node1" presStyleIdx="1" presStyleCnt="3" custScaleX="163715"/>
      <dgm:spPr/>
    </dgm:pt>
    <dgm:pt modelId="{C2368E55-9530-4D70-8D99-D57F1AC98FFB}" type="pres">
      <dgm:prSet presAssocID="{FE26B80D-716B-4E9A-BC4A-DCDDEB22CF29}" presName="Parent2" presStyleLbl="revTx" presStyleIdx="1" presStyleCnt="3" custScaleX="19821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B91604-17C6-4C79-B67A-AF41E51BABDB}" type="pres">
      <dgm:prSet presAssocID="{98FD95F1-3CDB-4162-AEB2-1B99B56BB59D}" presName="Accent3" presStyleCnt="0"/>
      <dgm:spPr/>
    </dgm:pt>
    <dgm:pt modelId="{713AD0BA-AFAD-4805-B4E9-9EEE49E346EB}" type="pres">
      <dgm:prSet presAssocID="{98FD95F1-3CDB-4162-AEB2-1B99B56BB59D}" presName="Accent" presStyleLbl="node1" presStyleIdx="2" presStyleCnt="3" custScaleX="179241" custLinFactNeighborX="4565" custLinFactNeighborY="1247"/>
      <dgm:spPr/>
    </dgm:pt>
    <dgm:pt modelId="{9244638D-BC12-419B-9725-43A413C22993}" type="pres">
      <dgm:prSet presAssocID="{98FD95F1-3CDB-4162-AEB2-1B99B56BB59D}" presName="Parent3" presStyleLbl="revTx" presStyleIdx="2" presStyleCnt="3" custScaleX="270388" custScaleY="19743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90767C-1E98-45A7-B72E-F9F761599E6B}" srcId="{203C8362-4AC9-45D3-BBA8-8F85B76FB803}" destId="{FE26B80D-716B-4E9A-BC4A-DCDDEB22CF29}" srcOrd="1" destOrd="0" parTransId="{2D6D2842-40DE-4E04-A873-6D9BF51DB31E}" sibTransId="{B2BFDE2E-624D-4E4D-AA5D-3E37DD722E0A}"/>
    <dgm:cxn modelId="{971EC0F2-5939-4755-8A44-A23199940CA0}" srcId="{203C8362-4AC9-45D3-BBA8-8F85B76FB803}" destId="{C65EEFC2-907E-417D-9FD7-51B1F23168B0}" srcOrd="0" destOrd="0" parTransId="{D186BA7D-3C5C-4A91-B7FD-DB01F8CCFD51}" sibTransId="{B8988B81-B882-4416-84A9-164C72139B0D}"/>
    <dgm:cxn modelId="{3F9594B1-C4E8-4045-8BAA-6D13AB5E8823}" type="presOf" srcId="{C65EEFC2-907E-417D-9FD7-51B1F23168B0}" destId="{37D52186-0498-415A-A767-C1E8C0FFCB5E}" srcOrd="0" destOrd="0" presId="urn:microsoft.com/office/officeart/2009/layout/CircleArrowProcess"/>
    <dgm:cxn modelId="{0157061C-C00A-40C8-869E-628315C96772}" type="presOf" srcId="{FE26B80D-716B-4E9A-BC4A-DCDDEB22CF29}" destId="{C2368E55-9530-4D70-8D99-D57F1AC98FFB}" srcOrd="0" destOrd="0" presId="urn:microsoft.com/office/officeart/2009/layout/CircleArrowProcess"/>
    <dgm:cxn modelId="{0EC43D6A-F289-4075-82A3-C61D7443F938}" type="presOf" srcId="{203C8362-4AC9-45D3-BBA8-8F85B76FB803}" destId="{6DBDDB77-734C-4E8A-A8F0-FCC0FCD2927A}" srcOrd="0" destOrd="0" presId="urn:microsoft.com/office/officeart/2009/layout/CircleArrowProcess"/>
    <dgm:cxn modelId="{FB34E730-E290-4810-959D-073B867B99AC}" srcId="{203C8362-4AC9-45D3-BBA8-8F85B76FB803}" destId="{98FD95F1-3CDB-4162-AEB2-1B99B56BB59D}" srcOrd="2" destOrd="0" parTransId="{EA5EB1AA-5517-4CE6-B708-86EA0046F01A}" sibTransId="{9A2B4D58-7056-4CD3-8648-D6A09D8A5DDC}"/>
    <dgm:cxn modelId="{C8691EBF-E851-49C6-92C1-2FF02DAD2C9C}" type="presOf" srcId="{98FD95F1-3CDB-4162-AEB2-1B99B56BB59D}" destId="{9244638D-BC12-419B-9725-43A413C22993}" srcOrd="0" destOrd="0" presId="urn:microsoft.com/office/officeart/2009/layout/CircleArrowProcess"/>
    <dgm:cxn modelId="{35B71F42-0E9B-4C41-B6C3-5C2E7F46DDF8}" type="presParOf" srcId="{6DBDDB77-734C-4E8A-A8F0-FCC0FCD2927A}" destId="{6A3DFA3F-256B-43BE-AF27-10B43B58E733}" srcOrd="0" destOrd="0" presId="urn:microsoft.com/office/officeart/2009/layout/CircleArrowProcess"/>
    <dgm:cxn modelId="{33BB0DE8-BF5B-493E-8450-CF325B5563DE}" type="presParOf" srcId="{6A3DFA3F-256B-43BE-AF27-10B43B58E733}" destId="{1C17C930-AA3B-4B47-8505-59C19900AB1C}" srcOrd="0" destOrd="0" presId="urn:microsoft.com/office/officeart/2009/layout/CircleArrowProcess"/>
    <dgm:cxn modelId="{59AE8604-876A-4114-A248-E18FDB68B45B}" type="presParOf" srcId="{6DBDDB77-734C-4E8A-A8F0-FCC0FCD2927A}" destId="{37D52186-0498-415A-A767-C1E8C0FFCB5E}" srcOrd="1" destOrd="0" presId="urn:microsoft.com/office/officeart/2009/layout/CircleArrowProcess"/>
    <dgm:cxn modelId="{106E2F7F-3453-4235-B026-5731455F5A4D}" type="presParOf" srcId="{6DBDDB77-734C-4E8A-A8F0-FCC0FCD2927A}" destId="{2110F6AC-94DF-4818-8893-0322B9D3A389}" srcOrd="2" destOrd="0" presId="urn:microsoft.com/office/officeart/2009/layout/CircleArrowProcess"/>
    <dgm:cxn modelId="{468D702F-8919-44A5-8BEB-4F8517716B8B}" type="presParOf" srcId="{2110F6AC-94DF-4818-8893-0322B9D3A389}" destId="{AD239163-7D7A-4ECF-B3D3-CACC5A5B6C96}" srcOrd="0" destOrd="0" presId="urn:microsoft.com/office/officeart/2009/layout/CircleArrowProcess"/>
    <dgm:cxn modelId="{AA9DC0FB-091A-4618-A19E-B582A8046F31}" type="presParOf" srcId="{6DBDDB77-734C-4E8A-A8F0-FCC0FCD2927A}" destId="{C2368E55-9530-4D70-8D99-D57F1AC98FFB}" srcOrd="3" destOrd="0" presId="urn:microsoft.com/office/officeart/2009/layout/CircleArrowProcess"/>
    <dgm:cxn modelId="{D583BE30-ED63-46A8-A164-1383029DECEF}" type="presParOf" srcId="{6DBDDB77-734C-4E8A-A8F0-FCC0FCD2927A}" destId="{3CB91604-17C6-4C79-B67A-AF41E51BABDB}" srcOrd="4" destOrd="0" presId="urn:microsoft.com/office/officeart/2009/layout/CircleArrowProcess"/>
    <dgm:cxn modelId="{34BFD1BD-1931-4937-A21E-98F1781FB100}" type="presParOf" srcId="{3CB91604-17C6-4C79-B67A-AF41E51BABDB}" destId="{713AD0BA-AFAD-4805-B4E9-9EEE49E346EB}" srcOrd="0" destOrd="0" presId="urn:microsoft.com/office/officeart/2009/layout/CircleArrowProcess"/>
    <dgm:cxn modelId="{34A94A12-1126-4387-A7A9-332E4A00BED8}" type="presParOf" srcId="{6DBDDB77-734C-4E8A-A8F0-FCC0FCD2927A}" destId="{9244638D-BC12-419B-9725-43A413C22993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7C930-AA3B-4B47-8505-59C19900AB1C}">
      <dsp:nvSpPr>
        <dsp:cNvPr id="0" name=""/>
        <dsp:cNvSpPr/>
      </dsp:nvSpPr>
      <dsp:spPr>
        <a:xfrm>
          <a:off x="1910705" y="0"/>
          <a:ext cx="4001026" cy="2461560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52186-0498-415A-A767-C1E8C0FFCB5E}">
      <dsp:nvSpPr>
        <dsp:cNvPr id="0" name=""/>
        <dsp:cNvSpPr/>
      </dsp:nvSpPr>
      <dsp:spPr>
        <a:xfrm>
          <a:off x="2376265" y="504057"/>
          <a:ext cx="3064360" cy="1452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  <a:endParaRPr lang="en-GB" sz="20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2376265" y="504057"/>
        <a:ext cx="3064360" cy="1452933"/>
      </dsp:txXfrm>
    </dsp:sp>
    <dsp:sp modelId="{AD239163-7D7A-4ECF-B3D3-CACC5A5B6C96}">
      <dsp:nvSpPr>
        <dsp:cNvPr id="0" name=""/>
        <dsp:cNvSpPr/>
      </dsp:nvSpPr>
      <dsp:spPr>
        <a:xfrm>
          <a:off x="1212967" y="1414349"/>
          <a:ext cx="4029330" cy="2461560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8E55-9530-4D70-8D99-D57F1AC98FFB}">
      <dsp:nvSpPr>
        <dsp:cNvPr id="0" name=""/>
        <dsp:cNvSpPr/>
      </dsp:nvSpPr>
      <dsp:spPr>
        <a:xfrm>
          <a:off x="1872205" y="2311228"/>
          <a:ext cx="2710854" cy="683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  <a:endParaRPr lang="en-GB" sz="23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1872205" y="2311228"/>
        <a:ext cx="2710854" cy="683653"/>
      </dsp:txXfrm>
    </dsp:sp>
    <dsp:sp modelId="{713AD0BA-AFAD-4805-B4E9-9EEE49E346EB}">
      <dsp:nvSpPr>
        <dsp:cNvPr id="0" name=""/>
        <dsp:cNvSpPr/>
      </dsp:nvSpPr>
      <dsp:spPr>
        <a:xfrm>
          <a:off x="2114534" y="3024328"/>
          <a:ext cx="3790122" cy="2115387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4638D-BC12-419B-9725-43A413C22993}">
      <dsp:nvSpPr>
        <dsp:cNvPr id="0" name=""/>
        <dsp:cNvSpPr/>
      </dsp:nvSpPr>
      <dsp:spPr>
        <a:xfrm>
          <a:off x="2062722" y="3402731"/>
          <a:ext cx="3697917" cy="134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  <a:endParaRPr lang="en-GB" sz="20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2062722" y="3402731"/>
        <a:ext cx="3697917" cy="134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l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261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466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1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7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74638"/>
            <a:ext cx="10515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1489075"/>
            <a:ext cx="5156200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850" y="2193925"/>
            <a:ext cx="515620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663" y="1489075"/>
            <a:ext cx="5157787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663" y="2193925"/>
            <a:ext cx="5157787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2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40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62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59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9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9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12/5/2018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235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12/5/2018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56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9999"/>
                </a:solidFill>
              </a:rPr>
              <a:t>Maintaining a Framework for Practice</a:t>
            </a:r>
            <a:br>
              <a:rPr lang="en-US" dirty="0" smtClean="0">
                <a:solidFill>
                  <a:srgbClr val="009999"/>
                </a:solidFill>
              </a:rPr>
            </a:br>
            <a:r>
              <a:rPr lang="en-US" dirty="0" smtClean="0">
                <a:solidFill>
                  <a:srgbClr val="009999"/>
                </a:solidFill>
              </a:rPr>
              <a:t>ECHC4002</a:t>
            </a:r>
            <a:endParaRPr lang="en-US" dirty="0">
              <a:solidFill>
                <a:srgbClr val="00999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54369"/>
            <a:ext cx="10515600" cy="39225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 smtClean="0">
              <a:solidFill>
                <a:srgbClr val="009999"/>
              </a:solidFill>
            </a:endParaRPr>
          </a:p>
          <a:p>
            <a:r>
              <a:rPr lang="en-GB" dirty="0">
                <a:solidFill>
                  <a:srgbClr val="009999"/>
                </a:solidFill>
              </a:rPr>
              <a:t>M</a:t>
            </a:r>
            <a:r>
              <a:rPr lang="en-GB" dirty="0" smtClean="0">
                <a:solidFill>
                  <a:srgbClr val="009999"/>
                </a:solidFill>
              </a:rPr>
              <a:t>aking </a:t>
            </a:r>
            <a:r>
              <a:rPr lang="en-GB" dirty="0">
                <a:solidFill>
                  <a:srgbClr val="009999"/>
                </a:solidFill>
              </a:rPr>
              <a:t>clients our primary concern while we are working with them</a:t>
            </a:r>
          </a:p>
          <a:p>
            <a:r>
              <a:rPr lang="en-GB" dirty="0" smtClean="0">
                <a:solidFill>
                  <a:srgbClr val="009999"/>
                </a:solidFill>
              </a:rPr>
              <a:t>Protecting </a:t>
            </a:r>
            <a:r>
              <a:rPr lang="en-GB" dirty="0">
                <a:solidFill>
                  <a:srgbClr val="009999"/>
                </a:solidFill>
              </a:rPr>
              <a:t>client confidentiality and privacy</a:t>
            </a:r>
            <a:endParaRPr lang="en-GB" dirty="0" smtClean="0">
              <a:solidFill>
                <a:srgbClr val="009999"/>
              </a:solidFill>
            </a:endParaRPr>
          </a:p>
          <a:p>
            <a:r>
              <a:rPr lang="en-GB" dirty="0" smtClean="0">
                <a:solidFill>
                  <a:srgbClr val="009999"/>
                </a:solidFill>
              </a:rPr>
              <a:t>Keeping </a:t>
            </a:r>
            <a:r>
              <a:rPr lang="en-GB" dirty="0">
                <a:solidFill>
                  <a:srgbClr val="009999"/>
                </a:solidFill>
              </a:rPr>
              <a:t>accurate and appropriate </a:t>
            </a:r>
            <a:r>
              <a:rPr lang="en-GB" dirty="0" smtClean="0">
                <a:solidFill>
                  <a:srgbClr val="009999"/>
                </a:solidFill>
              </a:rPr>
              <a:t>records</a:t>
            </a:r>
          </a:p>
          <a:p>
            <a:r>
              <a:rPr lang="en-GB" dirty="0">
                <a:solidFill>
                  <a:srgbClr val="009999"/>
                </a:solidFill>
              </a:rPr>
              <a:t>C</a:t>
            </a:r>
            <a:r>
              <a:rPr lang="en-GB" dirty="0" smtClean="0">
                <a:solidFill>
                  <a:srgbClr val="009999"/>
                </a:solidFill>
              </a:rPr>
              <a:t>ommunicating </a:t>
            </a:r>
            <a:r>
              <a:rPr lang="en-GB" dirty="0">
                <a:solidFill>
                  <a:srgbClr val="009999"/>
                </a:solidFill>
              </a:rPr>
              <a:t>clearly what clients have a right to expect from </a:t>
            </a:r>
            <a:r>
              <a:rPr lang="en-GB" dirty="0" smtClean="0">
                <a:solidFill>
                  <a:srgbClr val="009999"/>
                </a:solidFill>
              </a:rPr>
              <a:t>us</a:t>
            </a:r>
          </a:p>
          <a:p>
            <a:r>
              <a:rPr lang="en-GB" dirty="0">
                <a:solidFill>
                  <a:srgbClr val="009999"/>
                </a:solidFill>
              </a:rPr>
              <a:t>C</a:t>
            </a:r>
            <a:r>
              <a:rPr lang="en-GB" dirty="0" smtClean="0">
                <a:solidFill>
                  <a:srgbClr val="009999"/>
                </a:solidFill>
              </a:rPr>
              <a:t>ommunicating </a:t>
            </a:r>
            <a:r>
              <a:rPr lang="en-GB" dirty="0">
                <a:solidFill>
                  <a:srgbClr val="009999"/>
                </a:solidFill>
              </a:rPr>
              <a:t>any benefits, costs and commitments that clients may reasonably </a:t>
            </a:r>
            <a:r>
              <a:rPr lang="en-GB" dirty="0" smtClean="0">
                <a:solidFill>
                  <a:srgbClr val="009999"/>
                </a:solidFill>
              </a:rPr>
              <a:t>expect</a:t>
            </a:r>
          </a:p>
          <a:p>
            <a:r>
              <a:rPr lang="en-GB" dirty="0" smtClean="0">
                <a:solidFill>
                  <a:srgbClr val="009999"/>
                </a:solidFill>
              </a:rPr>
              <a:t> Respecting </a:t>
            </a:r>
            <a:r>
              <a:rPr lang="en-GB" dirty="0">
                <a:solidFill>
                  <a:srgbClr val="009999"/>
                </a:solidFill>
              </a:rPr>
              <a:t>the boundaries between our work with clients and what lies outside that work</a:t>
            </a:r>
            <a:r>
              <a:rPr lang="en-GB" dirty="0" smtClean="0">
                <a:solidFill>
                  <a:srgbClr val="009999"/>
                </a:solidFill>
              </a:rPr>
              <a:t> (BACP, 2018)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832" y="332657"/>
            <a:ext cx="342900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3758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5" y="620688"/>
            <a:ext cx="7125113" cy="180020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Reiter-</a:t>
            </a:r>
            <a:r>
              <a:rPr lang="en-GB" sz="2400" b="1" dirty="0" err="1">
                <a:solidFill>
                  <a:schemeClr val="tx2">
                    <a:lumMod val="75000"/>
                  </a:schemeClr>
                </a:solidFill>
                <a:latin typeface="+mn-lt"/>
              </a:rPr>
              <a:t>Theil</a:t>
            </a: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et al (1991) Derived from the principle of </a:t>
            </a:r>
            <a:r>
              <a:rPr lang="en-GB" sz="24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Respect for Autonomy - </a:t>
            </a: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Informed Consent is someone’s agreement to treatment after having understood</a:t>
            </a:r>
            <a:r>
              <a:rPr lang="en-GB" sz="2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:</a:t>
            </a:r>
            <a:br>
              <a:rPr lang="en-GB" sz="2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2800" b="1" dirty="0">
                <a:solidFill>
                  <a:schemeClr val="tx2">
                    <a:lumMod val="75000"/>
                  </a:schemeClr>
                </a:solidFill>
                <a:latin typeface="Californian FB" pitchFamily="18" charset="0"/>
              </a:rPr>
              <a:t/>
            </a:r>
            <a:br>
              <a:rPr lang="en-GB" sz="2800" b="1" dirty="0">
                <a:solidFill>
                  <a:schemeClr val="tx2">
                    <a:lumMod val="75000"/>
                  </a:schemeClr>
                </a:solidFill>
                <a:latin typeface="Californian FB" pitchFamily="18" charset="0"/>
              </a:rPr>
            </a:br>
            <a:endParaRPr lang="en-GB" dirty="0">
              <a:solidFill>
                <a:schemeClr val="tx2">
                  <a:lumMod val="75000"/>
                </a:schemeClr>
              </a:solidFill>
              <a:latin typeface="Californian FB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2567608" y="1556793"/>
          <a:ext cx="7124700" cy="511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475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Setting the Scene for Confidentiality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What do you say to prospective clients about the limits of confidentiality?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When do you say it?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Is this information backed up by written material?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If you have been a client yourself, what kind of procedure for confidentiality was conducted?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As a result of the information you were given did you have an awareness of the ethical implications and exceptions of maintaining confidentiality within a helping relationship?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806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7916" y="879894"/>
            <a:ext cx="10598989" cy="569237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Respecting privacy and confidentiality are fundamental requirements for keeping trust and respecting autonomy.</a:t>
            </a: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practitioner has an ethical responsibility to act in ways which balance the client’s right to confidentiality against the need to share information with others.</a:t>
            </a:r>
          </a:p>
          <a:p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Practitioners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have to be accountable to their clients and their profession for their management of confidentiality, record keeping, following policy and procedure. BACP,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2018</a:t>
            </a: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308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Disclosure of client information should only be made in accordance with law and ethical practice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Disclosure may be authorised by client consent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law requires disclosure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law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permits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disclosure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Any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disclosures should protect client’s trust and respect autonomy.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Client consent is the ethically preferred way of resolving any dilemmas over confidentiality.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Confidential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information may be shared within teams where the client has consented, if the disclosure enhances the quality of service available to clients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(Bond and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Mitchels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2014)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929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Legal Protection of Confidentiality</a:t>
            </a:r>
            <a:endParaRPr lang="en-GB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Human Rights Act 1998 – Article 8 Right to privacy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Data Protection Act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1998, 2018 (GDPR)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protection of a client’s confidence and privacy is a legal obligation required by several levels of law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059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Legal Obligations to disclose Confidences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Court Orders (Subpoena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duces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tectum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), requests from a solicitor can be refused (Bond and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Sandhu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2005)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Statutory obligations: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Terrorism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Child protection and safeguarding. 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Mental Capacity.  Such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cases should be made with consent unless this may compromise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safety.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(Bond, 2010)</a:t>
            </a:r>
          </a:p>
        </p:txBody>
      </p:sp>
    </p:spTree>
    <p:extLst>
      <p:ext uri="{BB962C8B-B14F-4D97-AF65-F5344CB8AC3E}">
        <p14:creationId xmlns:p14="http://schemas.microsoft.com/office/powerpoint/2010/main" val="2278968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1"/>
            <a:ext cx="7125113" cy="135729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Exceptions to a Duty of Confidentiality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395" y="1673525"/>
            <a:ext cx="10161917" cy="51844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The Client Consents to disclosure specific information to specific people or organisations for a specific purpose.  Oral consent is sufficient, but a record provides additional protection.</a:t>
            </a:r>
          </a:p>
          <a:p>
            <a:pPr>
              <a:buNone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What a practitioner might consider before breaching confidentiality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The balance of public interest  and protection of members of the public from serious harm.  (Bond and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Mitchels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2008)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The degree of risk.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The seriousness of harm being prevented.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Imminence.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Effectiveness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The Prevention and detection of serious crime (The Department of Health 2003) suggest this category as: murder,  manslaughter, rape, child abuse, terrorism, drug trafficking, treason, kidnapping) </a:t>
            </a:r>
          </a:p>
        </p:txBody>
      </p:sp>
    </p:spTree>
    <p:extLst>
      <p:ext uri="{BB962C8B-B14F-4D97-AF65-F5344CB8AC3E}">
        <p14:creationId xmlns:p14="http://schemas.microsoft.com/office/powerpoint/2010/main" val="4133515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Keeping Records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way we make and keep client notes or records involve both law and ethics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Keeping appropriate client notes is a professional responsibility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Records need to be clear, concise, accurate, kept up to date and stored securely.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Storage depends on work context and legal requirements.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length of time for storage again depends on the context that you are working </a:t>
            </a:r>
            <a:r>
              <a:rPr lang="en-GB" smtClean="0">
                <a:solidFill>
                  <a:schemeClr val="accent1">
                    <a:lumMod val="50000"/>
                  </a:schemeClr>
                </a:solidFill>
              </a:rPr>
              <a:t>within.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935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448" y="14813"/>
            <a:ext cx="96012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Resources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157814"/>
            <a:ext cx="8946541" cy="509058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British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Association for Counselling and Psychotherapy www.bacp.co.uk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Bond, T., 2015. Standards and Ethics for Counselling in Action.  4th ed. London: Sage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Claringbull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N., 2010. ‘What is Counselling and Psychotherapy?’  Exeter: Learning Matters.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Ebook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.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McLeod, J &amp; McLeod, J. 2011.Counselling Skills: A Practical Guide for Counsellors and Helping Professionals. Open University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McLeod, J. 2013. An Introduction to Counselling and Psychotherapy.  5th ed. Buckingham: Open University Press.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Reeves, A.  (2013) An Introduction to Counselling and Psychotherapy.  London: Sage.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Sanders, P., 2011. First Steps in Counselling. 4th ed.  Ross on Wye: PCCS Books. </a:t>
            </a: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Therapy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</a:t>
            </a:r>
          </a:p>
        </p:txBody>
      </p:sp>
    </p:spTree>
    <p:extLst>
      <p:ext uri="{BB962C8B-B14F-4D97-AF65-F5344CB8AC3E}">
        <p14:creationId xmlns:p14="http://schemas.microsoft.com/office/powerpoint/2010/main" val="105702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lancholy abstract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lancholy abstract design slides.potx" id="{0C631111-0761-4095-80FF-907E1270642A}" vid="{4C722CC6-EA24-4B9B-A48E-3EC5DC6964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Melancholy abstract design slides</Template>
  <TotalTime>262</TotalTime>
  <Words>673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Californian FB</vt:lpstr>
      <vt:lpstr>Century Gothic</vt:lpstr>
      <vt:lpstr>Wingdings</vt:lpstr>
      <vt:lpstr>Melancholy abstract design template</vt:lpstr>
      <vt:lpstr>Maintaining a Framework for Practice ECHC4002</vt:lpstr>
      <vt:lpstr>PowerPoint Presentation</vt:lpstr>
      <vt:lpstr>Reiter-Theil et al (1991) Derived from the principle of Respect for Autonomy - Informed Consent is someone’s agreement to treatment after having understood:  </vt:lpstr>
      <vt:lpstr>Setting the Scene for Confidentiality</vt:lpstr>
      <vt:lpstr>PowerPoint Presentation</vt:lpstr>
      <vt:lpstr>Disclosure of client information should only be made in accordance with law and ethical practice </vt:lpstr>
      <vt:lpstr>Legal Protection of Confidentiality</vt:lpstr>
      <vt:lpstr>Legal Obligations to disclose Confidences</vt:lpstr>
      <vt:lpstr>Exceptions to a Duty of Confidentiality</vt:lpstr>
      <vt:lpstr>Keeping Records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Maintaining a Framework for Practice ECHC4002</dc:title>
  <dc:creator>Andrea Williams</dc:creator>
  <cp:lastModifiedBy>Andrea Williams</cp:lastModifiedBy>
  <cp:revision>20</cp:revision>
  <dcterms:created xsi:type="dcterms:W3CDTF">2018-10-17T13:33:13Z</dcterms:created>
  <dcterms:modified xsi:type="dcterms:W3CDTF">2018-12-05T22:53:11Z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