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0" r:id="rId8"/>
    <p:sldId id="262" r:id="rId9"/>
    <p:sldId id="261"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59" autoAdjust="0"/>
    <p:restoredTop sz="94660"/>
  </p:normalViewPr>
  <p:slideViewPr>
    <p:cSldViewPr snapToGrid="0">
      <p:cViewPr varScale="1">
        <p:scale>
          <a:sx n="65" d="100"/>
          <a:sy n="65" d="100"/>
        </p:scale>
        <p:origin x="60" y="6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667252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702088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818469-6220-43DC-B6E1-DE49C3F3D9ED}"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707785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0818469-6220-43DC-B6E1-DE49C3F3D9ED}"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815910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0818469-6220-43DC-B6E1-DE49C3F3D9ED}"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233631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0818469-6220-43DC-B6E1-DE49C3F3D9ED}" type="datetimeFigureOut">
              <a:rPr lang="en-GB" smtClean="0"/>
              <a:t>05/10/2023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43844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818469-6220-43DC-B6E1-DE49C3F3D9ED}" type="datetimeFigureOut">
              <a:rPr lang="en-GB" smtClean="0"/>
              <a:t>05/10/2023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684116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818469-6220-43DC-B6E1-DE49C3F3D9ED}"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305540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818469-6220-43DC-B6E1-DE49C3F3D9ED}"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540623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811879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2988690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818469-6220-43DC-B6E1-DE49C3F3D9ED}" type="datetimeFigureOut">
              <a:rPr lang="en-GB" smtClean="0"/>
              <a:t>05/10/2023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C10554-6020-4849-926B-11EEFA1164F7}" type="slidenum">
              <a:rPr lang="en-GB" smtClean="0"/>
              <a:t>‹#›</a:t>
            </a:fld>
            <a:endParaRPr lang="en-GB"/>
          </a:p>
        </p:txBody>
      </p:sp>
    </p:spTree>
    <p:extLst>
      <p:ext uri="{BB962C8B-B14F-4D97-AF65-F5344CB8AC3E}">
        <p14:creationId xmlns:p14="http://schemas.microsoft.com/office/powerpoint/2010/main" val="2506058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792287"/>
          </a:xfrm>
        </p:spPr>
        <p:txBody>
          <a:bodyPr/>
          <a:lstStyle/>
          <a:p>
            <a:r>
              <a:rPr lang="en-GB" dirty="0"/>
              <a:t>Session 2</a:t>
            </a:r>
          </a:p>
        </p:txBody>
      </p:sp>
      <p:sp>
        <p:nvSpPr>
          <p:cNvPr id="3" name="Subtitle 2"/>
          <p:cNvSpPr>
            <a:spLocks noGrp="1"/>
          </p:cNvSpPr>
          <p:nvPr>
            <p:ph type="subTitle" idx="1"/>
          </p:nvPr>
        </p:nvSpPr>
        <p:spPr/>
        <p:txBody>
          <a:bodyPr/>
          <a:lstStyle/>
          <a:p>
            <a:r>
              <a:rPr lang="en-US" dirty="0"/>
              <a:t>A critical exploration of the role of the Youth Worker as an educator who is interested in the learning and lives of young people.</a:t>
            </a:r>
            <a:endParaRPr lang="en-GB" dirty="0"/>
          </a:p>
          <a:p>
            <a:endParaRPr lang="en-GB" dirty="0"/>
          </a:p>
        </p:txBody>
      </p:sp>
    </p:spTree>
    <p:extLst>
      <p:ext uri="{BB962C8B-B14F-4D97-AF65-F5344CB8AC3E}">
        <p14:creationId xmlns:p14="http://schemas.microsoft.com/office/powerpoint/2010/main" val="4114514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Government want Youth Work to achieve for young people?</a:t>
            </a:r>
          </a:p>
        </p:txBody>
      </p:sp>
      <p:sp>
        <p:nvSpPr>
          <p:cNvPr id="3" name="Content Placeholder 2"/>
          <p:cNvSpPr>
            <a:spLocks noGrp="1"/>
          </p:cNvSpPr>
          <p:nvPr>
            <p:ph idx="1"/>
          </p:nvPr>
        </p:nvSpPr>
        <p:spPr>
          <a:xfrm>
            <a:off x="838200" y="2257425"/>
            <a:ext cx="10515600" cy="3919538"/>
          </a:xfrm>
        </p:spPr>
        <p:txBody>
          <a:bodyPr>
            <a:normAutofit lnSpcReduction="10000"/>
          </a:bodyPr>
          <a:lstStyle/>
          <a:p>
            <a:pPr marL="0" lvl="0" indent="0">
              <a:buNone/>
            </a:pPr>
            <a:r>
              <a:rPr lang="en-GB" dirty="0"/>
              <a:t>Young people are thriving </a:t>
            </a:r>
          </a:p>
          <a:p>
            <a:pPr marL="0" lvl="0" indent="0">
              <a:buNone/>
            </a:pPr>
            <a:r>
              <a:rPr lang="en-GB" dirty="0"/>
              <a:t>Youth work is accessible and inclusive </a:t>
            </a:r>
          </a:p>
          <a:p>
            <a:pPr marL="0" lvl="0" indent="0">
              <a:buNone/>
            </a:pPr>
            <a:r>
              <a:rPr lang="en-GB" dirty="0"/>
              <a:t>Voluntary and paid professional youth work staff are supported throughout their careers to improve their practice </a:t>
            </a:r>
          </a:p>
          <a:p>
            <a:pPr marL="0" lvl="0" indent="0">
              <a:buNone/>
            </a:pPr>
            <a:r>
              <a:rPr lang="en-GB" dirty="0"/>
              <a:t>Youth work is valued and understood </a:t>
            </a:r>
          </a:p>
          <a:p>
            <a:pPr marL="0" lvl="0" indent="0">
              <a:buNone/>
            </a:pPr>
            <a:r>
              <a:rPr lang="en-GB" dirty="0"/>
              <a:t>A sustainable model for youth work delivery </a:t>
            </a:r>
          </a:p>
          <a:p>
            <a:pPr marL="0" lvl="0" indent="0">
              <a:buNone/>
            </a:pPr>
            <a:endParaRPr lang="en-GB" dirty="0"/>
          </a:p>
          <a:p>
            <a:pPr marL="0" lvl="0" indent="0">
              <a:buNone/>
            </a:pPr>
            <a:r>
              <a:rPr lang="en-GB" dirty="0"/>
              <a:t>(Welsh Government 2019, p. 4)</a:t>
            </a:r>
          </a:p>
          <a:p>
            <a:endParaRPr lang="en-GB" dirty="0"/>
          </a:p>
        </p:txBody>
      </p:sp>
    </p:spTree>
    <p:extLst>
      <p:ext uri="{BB962C8B-B14F-4D97-AF65-F5344CB8AC3E}">
        <p14:creationId xmlns:p14="http://schemas.microsoft.com/office/powerpoint/2010/main" val="1335935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context within which young people exist</a:t>
            </a:r>
          </a:p>
        </p:txBody>
      </p:sp>
      <p:sp>
        <p:nvSpPr>
          <p:cNvPr id="3" name="Content Placeholder 2"/>
          <p:cNvSpPr>
            <a:spLocks noGrp="1"/>
          </p:cNvSpPr>
          <p:nvPr>
            <p:ph idx="1"/>
          </p:nvPr>
        </p:nvSpPr>
        <p:spPr/>
        <p:txBody>
          <a:bodyPr/>
          <a:lstStyle/>
          <a:p>
            <a:pPr marL="0" indent="0">
              <a:buNone/>
            </a:pPr>
            <a:r>
              <a:rPr lang="en-GB" dirty="0"/>
              <a:t>Development ecology focuses on development within a context. In order to understand the individual, it is not enough just to describe them in the context of their family (the micro context); we must also take into account how the various systems interact with the individual and with each other (the </a:t>
            </a:r>
            <a:r>
              <a:rPr lang="en-GB" dirty="0" err="1"/>
              <a:t>meso</a:t>
            </a:r>
            <a:r>
              <a:rPr lang="en-GB" dirty="0"/>
              <a:t> context). The macro system is then crucial for placing this analysis within the context of daily living.</a:t>
            </a:r>
          </a:p>
          <a:p>
            <a:endParaRPr lang="en-GB" dirty="0"/>
          </a:p>
          <a:p>
            <a:pPr marL="0" indent="0">
              <a:buNone/>
            </a:pPr>
            <a:r>
              <a:rPr lang="en-GB" dirty="0"/>
              <a:t>(Christensen, 2016, p. 24).</a:t>
            </a:r>
          </a:p>
          <a:p>
            <a:endParaRPr lang="en-GB" dirty="0"/>
          </a:p>
        </p:txBody>
      </p:sp>
    </p:spTree>
    <p:extLst>
      <p:ext uri="{BB962C8B-B14F-4D97-AF65-F5344CB8AC3E}">
        <p14:creationId xmlns:p14="http://schemas.microsoft.com/office/powerpoint/2010/main" val="46693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Bronfenbrenner’s Ecological Systems Theory </a:t>
            </a:r>
          </a:p>
        </p:txBody>
      </p:sp>
      <p:sp>
        <p:nvSpPr>
          <p:cNvPr id="3" name="Content Placeholder 2"/>
          <p:cNvSpPr>
            <a:spLocks noGrp="1"/>
          </p:cNvSpPr>
          <p:nvPr>
            <p:ph idx="1"/>
          </p:nvPr>
        </p:nvSpPr>
        <p:spPr/>
        <p:txBody>
          <a:bodyPr/>
          <a:lstStyle/>
          <a:p>
            <a:pPr marL="0" indent="0">
              <a:buNone/>
            </a:pPr>
            <a:r>
              <a:rPr lang="en-GB" dirty="0"/>
              <a:t>Bronfenbrenner saw his initial ecological systems model as one to be developed, and later hypothesised a bioecological systems model which was based around the interaction between firstly; the person, secondly; their context; thirdly, the process of their involvement and lastly, of the passing of time.  It has been proposed that it is the complex, holistic interaction of these processes, described as proximal processes which brings about human development.</a:t>
            </a:r>
          </a:p>
          <a:p>
            <a:pPr marL="0" indent="0">
              <a:buNone/>
            </a:pPr>
            <a:endParaRPr lang="en-GB" dirty="0"/>
          </a:p>
          <a:p>
            <a:pPr marL="0" indent="0">
              <a:buNone/>
            </a:pPr>
            <a:r>
              <a:rPr lang="en-GB" dirty="0"/>
              <a:t>(</a:t>
            </a:r>
            <a:r>
              <a:rPr lang="en-GB" dirty="0" err="1"/>
              <a:t>Ettekal</a:t>
            </a:r>
            <a:r>
              <a:rPr lang="en-GB" dirty="0"/>
              <a:t> and Mahoney, 2017).</a:t>
            </a:r>
          </a:p>
          <a:p>
            <a:endParaRPr lang="en-GB" dirty="0"/>
          </a:p>
        </p:txBody>
      </p:sp>
    </p:spTree>
    <p:extLst>
      <p:ext uri="{BB962C8B-B14F-4D97-AF65-F5344CB8AC3E}">
        <p14:creationId xmlns:p14="http://schemas.microsoft.com/office/powerpoint/2010/main" val="585158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887" y="738505"/>
            <a:ext cx="4419934" cy="2878138"/>
          </a:xfrm>
        </p:spPr>
        <p:txBody>
          <a:bodyPr>
            <a:normAutofit/>
          </a:bodyPr>
          <a:lstStyle/>
          <a:p>
            <a:r>
              <a:rPr lang="en-GB" dirty="0"/>
              <a:t>Bronfenbrenner's Ecological Systems Theory</a:t>
            </a:r>
          </a:p>
        </p:txBody>
      </p:sp>
      <p:pic>
        <p:nvPicPr>
          <p:cNvPr id="1026" name="Picture 2" descr="Ecological systems theory - Wikiped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58134" y="738505"/>
            <a:ext cx="6095666" cy="5790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001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insight and understanding</a:t>
            </a:r>
          </a:p>
        </p:txBody>
      </p:sp>
      <p:sp>
        <p:nvSpPr>
          <p:cNvPr id="3" name="Content Placeholder 2"/>
          <p:cNvSpPr>
            <a:spLocks noGrp="1"/>
          </p:cNvSpPr>
          <p:nvPr>
            <p:ph idx="1"/>
          </p:nvPr>
        </p:nvSpPr>
        <p:spPr/>
        <p:txBody>
          <a:bodyPr/>
          <a:lstStyle/>
          <a:p>
            <a:pPr marL="0" indent="0">
              <a:buNone/>
            </a:pPr>
            <a:r>
              <a:rPr lang="en-GB" dirty="0"/>
              <a:t>Authors have proposed that out-of-school research situated in ecological systems theory provides insight into how youth engage with activities, how other settings affect development in activities, and the role of the broader society in activities.</a:t>
            </a:r>
          </a:p>
          <a:p>
            <a:pPr marL="0" indent="0">
              <a:buNone/>
            </a:pPr>
            <a:endParaRPr lang="en-GB" dirty="0"/>
          </a:p>
          <a:p>
            <a:pPr marL="0" indent="0">
              <a:buNone/>
            </a:pPr>
            <a:r>
              <a:rPr lang="en-GB" dirty="0"/>
              <a:t>(</a:t>
            </a:r>
            <a:r>
              <a:rPr lang="en-GB" dirty="0" err="1"/>
              <a:t>Ettekal</a:t>
            </a:r>
            <a:r>
              <a:rPr lang="en-GB" dirty="0"/>
              <a:t> and Mahoney, 2017).</a:t>
            </a:r>
          </a:p>
          <a:p>
            <a:pPr marL="0" indent="0">
              <a:buNone/>
            </a:pPr>
            <a:endParaRPr lang="en-GB" dirty="0"/>
          </a:p>
        </p:txBody>
      </p:sp>
    </p:spTree>
    <p:extLst>
      <p:ext uri="{BB962C8B-B14F-4D97-AF65-F5344CB8AC3E}">
        <p14:creationId xmlns:p14="http://schemas.microsoft.com/office/powerpoint/2010/main" val="220575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pPr marL="0" indent="0">
              <a:buNone/>
            </a:pPr>
            <a:r>
              <a:rPr lang="en-GB" dirty="0"/>
              <a:t>Christensen, J. A CRITICAL REFLECTION OF BRONFENBRENNER´S DEVELOPMENT ECOLOGY MODEL. </a:t>
            </a:r>
            <a:r>
              <a:rPr lang="en-GB" i="1" dirty="0"/>
              <a:t>PROBLEMS OF EDUCATION IN THE 21</a:t>
            </a:r>
            <a:r>
              <a:rPr lang="en-GB" i="1" baseline="30000" dirty="0"/>
              <a:t>st</a:t>
            </a:r>
            <a:r>
              <a:rPr lang="en-GB" i="1" dirty="0"/>
              <a:t> CENTURY</a:t>
            </a:r>
            <a:r>
              <a:rPr lang="en-GB" dirty="0"/>
              <a:t> Volume 69, 2016 23, pp2-28. </a:t>
            </a:r>
          </a:p>
          <a:p>
            <a:pPr marL="0" indent="0">
              <a:buNone/>
            </a:pPr>
            <a:r>
              <a:rPr lang="en-GB" dirty="0"/>
              <a:t>Bronfenbrenner, U., &amp; Morris, P. A. (2006). The bioecological model of human development. In W. Damon &amp; R. M. Lerner (Eds.), </a:t>
            </a:r>
            <a:r>
              <a:rPr lang="en-GB" i="1" dirty="0"/>
              <a:t>Handbook of child psychology</a:t>
            </a:r>
            <a:r>
              <a:rPr lang="en-GB" dirty="0"/>
              <a:t>: Vol. 1. Theoretical models of child development (6th </a:t>
            </a:r>
            <a:r>
              <a:rPr lang="en-GB" dirty="0" err="1"/>
              <a:t>ed</a:t>
            </a:r>
            <a:r>
              <a:rPr lang="en-GB" dirty="0"/>
              <a:t> ., pp. 793–828). New York, NY: Wiley.</a:t>
            </a:r>
          </a:p>
          <a:p>
            <a:pPr marL="0" indent="0">
              <a:buNone/>
            </a:pPr>
            <a:r>
              <a:rPr lang="en-GB" dirty="0" err="1"/>
              <a:t>Ettekal</a:t>
            </a:r>
            <a:r>
              <a:rPr lang="en-GB" dirty="0"/>
              <a:t>, A., and Mahoney, J.L. (2017) Ecological Systems Theory, in </a:t>
            </a:r>
            <a:r>
              <a:rPr lang="en-GB" i="1" dirty="0"/>
              <a:t>The SAGE Encyclopedia of </a:t>
            </a:r>
            <a:r>
              <a:rPr lang="en-GB" i="1" dirty="0" err="1"/>
              <a:t>Out-of</a:t>
            </a:r>
            <a:r>
              <a:rPr lang="en-GB" i="1" dirty="0"/>
              <a:t> School Learning</a:t>
            </a:r>
            <a:r>
              <a:rPr lang="en-GB" dirty="0"/>
              <a:t>. California, SAGE.</a:t>
            </a:r>
          </a:p>
          <a:p>
            <a:pPr marL="0" indent="0">
              <a:buNone/>
            </a:pPr>
            <a:endParaRPr lang="en-GB" dirty="0"/>
          </a:p>
        </p:txBody>
      </p:sp>
    </p:spTree>
    <p:extLst>
      <p:ext uri="{BB962C8B-B14F-4D97-AF65-F5344CB8AC3E}">
        <p14:creationId xmlns:p14="http://schemas.microsoft.com/office/powerpoint/2010/main" val="3548088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0" ma:contentTypeDescription="Create a new document." ma:contentTypeScope="" ma:versionID="8be05dfbb7926fa318814374042cab95">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d84976aecd0dd7fd57a9bf3887b1cb6b"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C012D36-BB8F-4CB5-ACC0-68FAC7DD69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C98B6F-135D-4B37-B709-95178409CE00}">
  <ds:schemaRefs>
    <ds:schemaRef ds:uri="http://schemas.microsoft.com/sharepoint/v3/contenttype/forms"/>
  </ds:schemaRefs>
</ds:datastoreItem>
</file>

<file path=customXml/itemProps3.xml><?xml version="1.0" encoding="utf-8"?>
<ds:datastoreItem xmlns:ds="http://schemas.openxmlformats.org/officeDocument/2006/customXml" ds:itemID="{1BE0FAE8-3889-4C9A-ADB7-3F6DCDE17BEB}">
  <ds:schemaRefs>
    <ds:schemaRef ds:uri="fb6e3afc-5266-4630-9c28-28963f20a13f"/>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2676ab72-9079-411c-83fb-ee6e21d3608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449</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Session 2</vt:lpstr>
      <vt:lpstr>What does the Government want Youth Work to achieve for young people?</vt:lpstr>
      <vt:lpstr>The context within which young people exist</vt:lpstr>
      <vt:lpstr>Bronfenbrenner’s Ecological Systems Theory </vt:lpstr>
      <vt:lpstr>Bronfenbrenner's Ecological Systems Theory</vt:lpstr>
      <vt:lpstr>The importance of insight and understanding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2</dc:title>
  <dc:creator>Darrel Williams</dc:creator>
  <cp:lastModifiedBy>Darren O'Connor</cp:lastModifiedBy>
  <cp:revision>6</cp:revision>
  <dcterms:created xsi:type="dcterms:W3CDTF">2020-10-05T12:34:59Z</dcterms:created>
  <dcterms:modified xsi:type="dcterms:W3CDTF">2023-10-15T11:17:22Z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ies>
</file>