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1.xml" ContentType="application/xml"/>
  <Override PartName="/customXml/itemProps1.xml" ContentType="application/vnd.openxmlformats-officedocument.customXmlProperties+xml"/>
  <Override PartName="/customXml/item2.xml" ContentType="application/xml"/>
  <Override PartName="/customXml/_rels/item1.xml.rels" ContentType="application/vnd.openxmlformats-package.relationships+xml"/>
  <Override PartName="/customXml/_rels/item2.xml.rels" ContentType="application/vnd.openxmlformats-package.relationships+xml"/>
  <Override PartName="/customXml/_rels/item3.xml.rels" ContentType="application/vnd.openxmlformats-package.relationships+xml"/>
  <Override PartName="/customXml/itemProps2.xml" ContentType="application/vnd.openxmlformats-officedocument.customXmlProperties+xml"/>
  <Override PartName="/customXml/item3.xml" ContentType="application/xml"/>
  <Override PartName="/customXml/itemProps3.xml" ContentType="application/vnd.openxmlformats-officedocument.customXml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4.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24.xml" ContentType="application/vnd.openxmlformats-officedocument.presentationml.notesSlide+xml"/>
  <Override PartName="/ppt/notesSlides/_rels/notesSlide24.xml.rels" ContentType="application/vnd.openxmlformats-package.relationships+xml"/>
  <Override PartName="/ppt/media/image1.jpeg" ContentType="image/jpeg"/>
  <Override PartName="/ppt/media/image2.jpeg" ContentType="image/jpeg"/>
  <Override PartName="/ppt/media/image3.jpeg" ContentType="image/jpeg"/>
  <Override PartName="/ppt/media/image4.jpeg" ContentType="image/jpeg"/>
  <Override PartName="/ppt/media/image5.gif" ContentType="image/gif"/>
  <Override PartName="/ppt/media/image6.jpeg" ContentType="image/jpeg"/>
  <Override PartName="/ppt/media/image7.jpeg" ContentType="image/jpeg"/>
  <Override PartName="/ppt/media/image8.jpeg" ContentType="image/jpeg"/>
  <Override PartName="/ppt/media/image9.png" ContentType="image/png"/>
  <Override PartName="/ppt/media/image10.png" ContentType="image/png"/>
  <Override PartName="/ppt/media/image11.png" ContentType="image/png"/>
  <Override PartName="/ppt/media/image12.png" ContentType="image/png"/>
  <Override PartName="/ppt/media/image13.png" ContentType="image/png"/>
  <Override PartName="/ppt/media/image14.png" ContentType="image/png"/>
  <Override PartName="/ppt/media/image15.png" ContentType="image/png"/>
  <Override PartName="/ppt/media/image16.png" ContentType="image/png"/>
  <Override PartName="/ppt/media/image17.png" ContentType="image/png"/>
  <Override PartName="/ppt/media/image18.png" ContentType="image/png"/>
  <Override PartName="/ppt/media/image19.png" ContentType="image/png"/>
  <Override PartName="/ppt/media/image20.jpeg" ContentType="image/jpeg"/>
  <Override PartName="/ppt/slideLayouts/slideLayout31.xml" ContentType="application/vnd.openxmlformats-officedocument.presentationml.slideLayout+xml"/>
  <Override PartName="/ppt/slideLayouts/slideLayout1.xml" ContentType="application/vnd.openxmlformats-officedocument.presentationml.slideLayout+xml"/>
  <Override PartName="/ppt/slideLayouts/slideLayout32.xml" ContentType="application/vnd.openxmlformats-officedocument.presentationml.slideLayout+xml"/>
  <Override PartName="/ppt/slideLayouts/slideLayout2.xml" ContentType="application/vnd.openxmlformats-officedocument.presentationml.slideLayout+xml"/>
  <Override PartName="/ppt/slideLayouts/slideLayout33.xml" ContentType="application/vnd.openxmlformats-officedocument.presentationml.slideLayout+xml"/>
  <Override PartName="/ppt/slideLayouts/slideLayout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35.xml" ContentType="application/vnd.openxmlformats-officedocument.presentationml.slideLayout+xml"/>
  <Override PartName="/ppt/slideLayouts/slideLayout6.xml" ContentType="application/vnd.openxmlformats-officedocument.presentationml.slideLayout+xml"/>
  <Override PartName="/ppt/slideLayouts/slideLayout36.xml" ContentType="application/vnd.openxmlformats-officedocument.presentationml.slideLayout+xml"/>
  <Override PartName="/ppt/slideLayouts/slideLayout7.xml" ContentType="application/vnd.openxmlformats-officedocument.presentationml.slideLayout+xml"/>
  <Override PartName="/ppt/slideLayouts/slideLayout37.xml" ContentType="application/vnd.openxmlformats-officedocument.presentationml.slideLayout+xml"/>
  <Override PartName="/ppt/slideLayouts/slideLayout8.xml" ContentType="application/vnd.openxmlformats-officedocument.presentationml.slideLayout+xml"/>
  <Override PartName="/ppt/slideLayouts/slideLayout38.xml" ContentType="application/vnd.openxmlformats-officedocument.presentationml.slideLayout+xml"/>
  <Override PartName="/ppt/slideLayouts/slideLayout9.xml" ContentType="application/vnd.openxmlformats-officedocument.presentationml.slideLayout+xml"/>
  <Override PartName="/ppt/slideLayouts/slideLayout3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_rels/slideLayout31.xml.rels" ContentType="application/vnd.openxmlformats-package.relationships+xml"/>
  <Override PartName="/ppt/slideLayouts/_rels/slideLayout1.xml.rels" ContentType="application/vnd.openxmlformats-package.relationships+xml"/>
  <Override PartName="/ppt/slideLayouts/_rels/slideLayout32.xml.rels" ContentType="application/vnd.openxmlformats-package.relationships+xml"/>
  <Override PartName="/ppt/slideLayouts/_rels/slideLayout2.xml.rels" ContentType="application/vnd.openxmlformats-package.relationships+xml"/>
  <Override PartName="/ppt/slideLayouts/_rels/slideLayout33.xml.rels" ContentType="application/vnd.openxmlformats-package.relationships+xml"/>
  <Override PartName="/ppt/slideLayouts/_rels/slideLayout3.xml.rels" ContentType="application/vnd.openxmlformats-package.relationships+xml"/>
  <Override PartName="/ppt/slideLayouts/_rels/slideLayout34.xml.rels" ContentType="application/vnd.openxmlformats-package.relationships+xml"/>
  <Override PartName="/ppt/slideLayouts/_rels/slideLayout4.xml.rels" ContentType="application/vnd.openxmlformats-package.relationships+xml"/>
  <Override PartName="/ppt/slideLayouts/_rels/slideLayout35.xml.rels" ContentType="application/vnd.openxmlformats-package.relationships+xml"/>
  <Override PartName="/ppt/slideLayouts/_rels/slideLayout5.xml.rels" ContentType="application/vnd.openxmlformats-package.relationships+xml"/>
  <Override PartName="/ppt/slideLayouts/_rels/slideLayout36.xml.rels" ContentType="application/vnd.openxmlformats-package.relationships+xml"/>
  <Override PartName="/ppt/slideLayouts/_rels/slideLayout6.xml.rels" ContentType="application/vnd.openxmlformats-package.relationships+xml"/>
  <Override PartName="/ppt/slideLayouts/_rels/slideLayout37.xml.rels" ContentType="application/vnd.openxmlformats-package.relationships+xml"/>
  <Override PartName="/ppt/slideLayouts/_rels/slideLayout7.xml.rels" ContentType="application/vnd.openxmlformats-package.relationships+xml"/>
  <Override PartName="/ppt/slideLayouts/_rels/slideLayout38.xml.rels" ContentType="application/vnd.openxmlformats-package.relationships+xml"/>
  <Override PartName="/ppt/slideLayouts/_rels/slideLayout8.xml.rels" ContentType="application/vnd.openxmlformats-package.relationships+xml"/>
  <Override PartName="/ppt/slideLayouts/_rels/slideLayout39.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Layouts/_rels/slideLayout25.xml.rels" ContentType="application/vnd.openxmlformats-package.relationships+xml"/>
  <Override PartName="/ppt/slideLayouts/_rels/slideLayout26.xml.rels" ContentType="application/vnd.openxmlformats-package.relationships+xml"/>
  <Override PartName="/ppt/slideLayouts/_rels/slideLayout27.xml.rels" ContentType="application/vnd.openxmlformats-package.relationships+xml"/>
  <Override PartName="/ppt/slideLayouts/_rels/slideLayout28.xml.rels" ContentType="application/vnd.openxmlformats-package.relationships+xml"/>
  <Override PartName="/ppt/slideLayouts/_rels/slideLayout29.xml.rels" ContentType="application/vnd.openxmlformats-package.relationships+xml"/>
  <Override PartName="/ppt/slideLayouts/_rels/slideLayout30.xml.rels" ContentType="application/vnd.openxmlformats-package.relationships+xml"/>
  <Override PartName="/ppt/slideLayouts/_rels/slideLayout40.xml.rels" ContentType="application/vnd.openxmlformats-package.relationships+xml"/>
  <Override PartName="/ppt/slideLayouts/_rels/slideLayout41.xml.rels" ContentType="application/vnd.openxmlformats-package.relationships+xml"/>
  <Override PartName="/ppt/slideLayouts/_rels/slideLayout42.xml.rels" ContentType="application/vnd.openxmlformats-package.relationships+xml"/>
  <Override PartName="/ppt/slideLayouts/_rels/slideLayout43.xml.rels" ContentType="application/vnd.openxmlformats-package.relationships+xml"/>
  <Override PartName="/ppt/slideLayouts/_rels/slideLayout44.xml.rels" ContentType="application/vnd.openxmlformats-package.relationships+xml"/>
  <Override PartName="/ppt/slideLayouts/_rels/slideLayout45.xml.rels" ContentType="application/vnd.openxmlformats-package.relationships+xml"/>
  <Override PartName="/ppt/slideLayouts/_rels/slideLayout46.xml.rels" ContentType="application/vnd.openxmlformats-package.relationships+xml"/>
  <Override PartName="/ppt/slideLayouts/_rels/slideLayout47.xml.rels" ContentType="application/vnd.openxmlformats-package.relationships+xml"/>
  <Override PartName="/ppt/slideLayouts/_rels/slideLayout48.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_rels/slide1.xml.rels" ContentType="application/vnd.openxmlformats-package.relationships+xml"/>
  <Override PartName="/ppt/slides/_rels/slide22.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24.xml.rels" ContentType="application/vnd.openxmlformats-package.relationships+xml"/>
  <Override PartName="/ppt/slides/_rels/slide7.xml.rels" ContentType="application/vnd.openxmlformats-package.relationships+xml"/>
  <Override PartName="/ppt/slides/_rels/slide25.xml.rels" ContentType="application/vnd.openxmlformats-package.relationships+xml"/>
  <Override PartName="/ppt/slides/_rels/slide8.xml.rels" ContentType="application/vnd.openxmlformats-package.relationships+xml"/>
  <Override PartName="/ppt/slides/_rels/slide26.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customXml" Target="../customXml/item1.xml"/><Relationship Id="rId5" Type="http://schemas.openxmlformats.org/officeDocument/2006/relationships/customXml" Target="../customXml/item2.xml"/><Relationship Id="rId6" Type="http://schemas.openxmlformats.org/officeDocument/2006/relationships/customXml" Target="../customXml/item3.xml"/><Relationship Id="rId7"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Lst>
  <p:sldSz cx="9144000" cy="6858000"/>
  <p:notesSz cx="6858000" cy="91440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9" Type="http://schemas.openxmlformats.org/officeDocument/2006/relationships/slide" Target="slides/slide3.xml"/><Relationship Id="rId10" Type="http://schemas.openxmlformats.org/officeDocument/2006/relationships/slide" Target="slides/slide4.xml"/><Relationship Id="rId11" Type="http://schemas.openxmlformats.org/officeDocument/2006/relationships/slide" Target="slides/slide5.xml"/><Relationship Id="rId12" Type="http://schemas.openxmlformats.org/officeDocument/2006/relationships/slide" Target="slides/slide6.xml"/><Relationship Id="rId13" Type="http://schemas.openxmlformats.org/officeDocument/2006/relationships/slide" Target="slides/slide7.xml"/><Relationship Id="rId14" Type="http://schemas.openxmlformats.org/officeDocument/2006/relationships/slide" Target="slides/slide8.xml"/><Relationship Id="rId15" Type="http://schemas.openxmlformats.org/officeDocument/2006/relationships/slide" Target="slides/slide9.xml"/><Relationship Id="rId16" Type="http://schemas.openxmlformats.org/officeDocument/2006/relationships/slide" Target="slides/slide10.xml"/><Relationship Id="rId17" Type="http://schemas.openxmlformats.org/officeDocument/2006/relationships/slide" Target="slides/slide11.xml"/><Relationship Id="rId18" Type="http://schemas.openxmlformats.org/officeDocument/2006/relationships/slide" Target="slides/slide12.xml"/><Relationship Id="rId19" Type="http://schemas.openxmlformats.org/officeDocument/2006/relationships/slide" Target="slides/slide13.xml"/><Relationship Id="rId20" Type="http://schemas.openxmlformats.org/officeDocument/2006/relationships/slide" Target="slides/slide14.xml"/><Relationship Id="rId21" Type="http://schemas.openxmlformats.org/officeDocument/2006/relationships/slide" Target="slides/slide15.xml"/><Relationship Id="rId22" Type="http://schemas.openxmlformats.org/officeDocument/2006/relationships/slide" Target="slides/slide16.xml"/><Relationship Id="rId23" Type="http://schemas.openxmlformats.org/officeDocument/2006/relationships/slide" Target="slides/slide17.xml"/><Relationship Id="rId24" Type="http://schemas.openxmlformats.org/officeDocument/2006/relationships/slide" Target="slides/slide18.xml"/><Relationship Id="rId25" Type="http://schemas.openxmlformats.org/officeDocument/2006/relationships/slide" Target="slides/slide19.xml"/><Relationship Id="rId26" Type="http://schemas.openxmlformats.org/officeDocument/2006/relationships/slide" Target="slides/slide20.xml"/><Relationship Id="rId27" Type="http://schemas.openxmlformats.org/officeDocument/2006/relationships/slide" Target="slides/slide21.xml"/><Relationship Id="rId28" Type="http://schemas.openxmlformats.org/officeDocument/2006/relationships/slide" Target="slides/slide22.xml"/><Relationship Id="rId29" Type="http://schemas.openxmlformats.org/officeDocument/2006/relationships/slide" Target="slides/slide23.xml"/><Relationship Id="rId30" Type="http://schemas.openxmlformats.org/officeDocument/2006/relationships/slide" Target="slides/slide24.xml"/><Relationship Id="rId31" Type="http://schemas.openxmlformats.org/officeDocument/2006/relationships/slide" Target="slides/slide25.xml"/><Relationship Id="rId32" Type="http://schemas.openxmlformats.org/officeDocument/2006/relationships/slide" Target="slides/slide26.xml"/>
</Relationships>
</file>

<file path=ppt/notesMasters/_rels/notesMaster1.xml.rels><?xml version="1.0" encoding="UTF-8"?>
<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3" name="PlaceHolder 1"/>
          <p:cNvSpPr>
            <a:spLocks noGrp="1"/>
          </p:cNvSpPr>
          <p:nvPr>
            <p:ph type="sldImg"/>
          </p:nvPr>
        </p:nvSpPr>
        <p:spPr>
          <a:xfrm>
            <a:off x="216000" y="812520"/>
            <a:ext cx="7127280" cy="4008960"/>
          </a:xfrm>
          <a:prstGeom prst="rect">
            <a:avLst/>
          </a:prstGeom>
        </p:spPr>
        <p:txBody>
          <a:bodyPr lIns="0" rIns="0" tIns="0" bIns="0" anchor="ctr">
            <a:noAutofit/>
          </a:bodyPr>
          <a:p>
            <a:pPr algn="ctr"/>
            <a:r>
              <a:rPr b="0" lang="en-GB" sz="4400" spc="-1" strike="noStrike">
                <a:latin typeface="Arial"/>
              </a:rPr>
              <a:t>Click to move the slide</a:t>
            </a:r>
            <a:endParaRPr b="0" lang="en-GB" sz="4400" spc="-1" strike="noStrike">
              <a:latin typeface="Arial"/>
            </a:endParaRPr>
          </a:p>
        </p:txBody>
      </p:sp>
      <p:sp>
        <p:nvSpPr>
          <p:cNvPr id="154" name="PlaceHolder 2"/>
          <p:cNvSpPr>
            <a:spLocks noGrp="1"/>
          </p:cNvSpPr>
          <p:nvPr>
            <p:ph type="body"/>
          </p:nvPr>
        </p:nvSpPr>
        <p:spPr>
          <a:xfrm>
            <a:off x="756000" y="5078520"/>
            <a:ext cx="6047640" cy="4811040"/>
          </a:xfrm>
          <a:prstGeom prst="rect">
            <a:avLst/>
          </a:prstGeom>
        </p:spPr>
        <p:txBody>
          <a:bodyPr lIns="0" rIns="0" tIns="0" bIns="0">
            <a:noAutofit/>
          </a:bodyPr>
          <a:p>
            <a:r>
              <a:rPr b="0" lang="en-GB" sz="2000" spc="-1" strike="noStrike">
                <a:latin typeface="Arial"/>
              </a:rPr>
              <a:t>Click to edit the notes format</a:t>
            </a:r>
            <a:endParaRPr b="0" lang="en-GB" sz="2000" spc="-1" strike="noStrike">
              <a:latin typeface="Arial"/>
            </a:endParaRPr>
          </a:p>
        </p:txBody>
      </p:sp>
      <p:sp>
        <p:nvSpPr>
          <p:cNvPr id="155" name="PlaceHolder 3"/>
          <p:cNvSpPr>
            <a:spLocks noGrp="1"/>
          </p:cNvSpPr>
          <p:nvPr>
            <p:ph type="hdr"/>
          </p:nvPr>
        </p:nvSpPr>
        <p:spPr>
          <a:xfrm>
            <a:off x="0" y="0"/>
            <a:ext cx="3280680" cy="534240"/>
          </a:xfrm>
          <a:prstGeom prst="rect">
            <a:avLst/>
          </a:prstGeom>
        </p:spPr>
        <p:txBody>
          <a:bodyPr lIns="0" rIns="0" tIns="0" bIns="0">
            <a:noAutofit/>
          </a:bodyPr>
          <a:p>
            <a:r>
              <a:rPr b="0" lang="en-GB" sz="1400" spc="-1" strike="noStrike">
                <a:latin typeface="Times New Roman"/>
              </a:rPr>
              <a:t>&lt;header&gt;</a:t>
            </a:r>
            <a:endParaRPr b="0" lang="en-GB" sz="1400" spc="-1" strike="noStrike">
              <a:latin typeface="Times New Roman"/>
            </a:endParaRPr>
          </a:p>
        </p:txBody>
      </p:sp>
      <p:sp>
        <p:nvSpPr>
          <p:cNvPr id="156" name="PlaceHolder 4"/>
          <p:cNvSpPr>
            <a:spLocks noGrp="1"/>
          </p:cNvSpPr>
          <p:nvPr>
            <p:ph type="dt"/>
          </p:nvPr>
        </p:nvSpPr>
        <p:spPr>
          <a:xfrm>
            <a:off x="4278960" y="0"/>
            <a:ext cx="3280680" cy="534240"/>
          </a:xfrm>
          <a:prstGeom prst="rect">
            <a:avLst/>
          </a:prstGeom>
        </p:spPr>
        <p:txBody>
          <a:bodyPr lIns="0" rIns="0" tIns="0" bIns="0">
            <a:noAutofit/>
          </a:bodyPr>
          <a:p>
            <a:pPr algn="r"/>
            <a:r>
              <a:rPr b="0" lang="en-GB" sz="1400" spc="-1" strike="noStrike">
                <a:latin typeface="Times New Roman"/>
              </a:rPr>
              <a:t>&lt;date/time&gt;</a:t>
            </a:r>
            <a:endParaRPr b="0" lang="en-GB" sz="1400" spc="-1" strike="noStrike">
              <a:latin typeface="Times New Roman"/>
            </a:endParaRPr>
          </a:p>
        </p:txBody>
      </p:sp>
      <p:sp>
        <p:nvSpPr>
          <p:cNvPr id="157" name="PlaceHolder 5"/>
          <p:cNvSpPr>
            <a:spLocks noGrp="1"/>
          </p:cNvSpPr>
          <p:nvPr>
            <p:ph type="ftr"/>
          </p:nvPr>
        </p:nvSpPr>
        <p:spPr>
          <a:xfrm>
            <a:off x="0" y="10157400"/>
            <a:ext cx="3280680" cy="534240"/>
          </a:xfrm>
          <a:prstGeom prst="rect">
            <a:avLst/>
          </a:prstGeom>
        </p:spPr>
        <p:txBody>
          <a:bodyPr lIns="0" rIns="0" tIns="0" bIns="0" anchor="b">
            <a:noAutofit/>
          </a:bodyPr>
          <a:p>
            <a:r>
              <a:rPr b="0" lang="en-GB" sz="1400" spc="-1" strike="noStrike">
                <a:latin typeface="Times New Roman"/>
              </a:rPr>
              <a:t>&lt;footer&gt;</a:t>
            </a:r>
            <a:endParaRPr b="0" lang="en-GB" sz="1400" spc="-1" strike="noStrike">
              <a:latin typeface="Times New Roman"/>
            </a:endParaRPr>
          </a:p>
        </p:txBody>
      </p:sp>
      <p:sp>
        <p:nvSpPr>
          <p:cNvPr id="158" name="PlaceHolder 6"/>
          <p:cNvSpPr>
            <a:spLocks noGrp="1"/>
          </p:cNvSpPr>
          <p:nvPr>
            <p:ph type="sldNum"/>
          </p:nvPr>
        </p:nvSpPr>
        <p:spPr>
          <a:xfrm>
            <a:off x="4278960" y="10157400"/>
            <a:ext cx="3280680" cy="534240"/>
          </a:xfrm>
          <a:prstGeom prst="rect">
            <a:avLst/>
          </a:prstGeom>
        </p:spPr>
        <p:txBody>
          <a:bodyPr lIns="0" rIns="0" tIns="0" bIns="0" anchor="b">
            <a:noAutofit/>
          </a:bodyPr>
          <a:p>
            <a:pPr algn="r"/>
            <a:fld id="{4ED8B239-70BB-4F68-A18C-BACE6F6F19D1}" type="slidenum">
              <a:rPr b="0" lang="en-GB" sz="1400" spc="-1" strike="noStrike">
                <a:latin typeface="Times New Roman"/>
              </a:rPr>
              <a:t>&lt;number&gt;</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3" name="PlaceHolder 1"/>
          <p:cNvSpPr>
            <a:spLocks noGrp="1"/>
          </p:cNvSpPr>
          <p:nvPr>
            <p:ph type="sldImg"/>
          </p:nvPr>
        </p:nvSpPr>
        <p:spPr>
          <a:xfrm>
            <a:off x="1371600" y="1143000"/>
            <a:ext cx="4111920" cy="3083400"/>
          </a:xfrm>
          <a:prstGeom prst="rect">
            <a:avLst/>
          </a:prstGeom>
        </p:spPr>
      </p:sp>
      <p:sp>
        <p:nvSpPr>
          <p:cNvPr id="234" name="PlaceHolder 2"/>
          <p:cNvSpPr>
            <a:spLocks noGrp="1"/>
          </p:cNvSpPr>
          <p:nvPr>
            <p:ph type="body"/>
          </p:nvPr>
        </p:nvSpPr>
        <p:spPr>
          <a:xfrm>
            <a:off x="685800" y="4400640"/>
            <a:ext cx="5483520" cy="3597480"/>
          </a:xfrm>
          <a:prstGeom prst="rect">
            <a:avLst/>
          </a:prstGeom>
        </p:spPr>
        <p:txBody>
          <a:bodyPr lIns="0" rIns="0" tIns="0" bIns="0">
            <a:normAutofit/>
          </a:bodyPr>
          <a:p>
            <a:endParaRPr b="0" lang="en-GB" sz="2000" spc="-1" strike="noStrike">
              <a:latin typeface="Arial"/>
            </a:endParaRPr>
          </a:p>
        </p:txBody>
      </p:sp>
      <p:sp>
        <p:nvSpPr>
          <p:cNvPr id="235" name="Slide Number Placeholder 3"/>
          <p:cNvSpPr/>
          <p:nvPr/>
        </p:nvSpPr>
        <p:spPr>
          <a:xfrm>
            <a:off x="3884760" y="8685360"/>
            <a:ext cx="2968920" cy="45576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E002BDAD-1E77-4CB5-83AE-C627BE79A5F0}" type="slidenum">
              <a:rPr b="0" lang="en-GB" sz="1200" spc="-1" strike="noStrike">
                <a:solidFill>
                  <a:srgbClr val="000000"/>
                </a:solidFill>
                <a:latin typeface="+mn-lt"/>
                <a:ea typeface="+mn-ea"/>
              </a:rPr>
              <a:t>24</a:t>
            </a:fld>
            <a:endParaRPr b="0" lang="en-GB" sz="1200" spc="-1" strike="noStrike">
              <a:latin typeface="Arial"/>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4"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8"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2"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4"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5"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9"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30"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2"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33"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34"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35"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36"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37"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1"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3"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5"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46"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1"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52"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55"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56"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0"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2"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63"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7"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68"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0"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71"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72"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73"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74"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75"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7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0"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2"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4"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5"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8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87"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8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9"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90"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91"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9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3"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94"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95"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9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9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99"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0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1"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02"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0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4"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05"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06"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07"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0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9"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10"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11"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12"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13"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14"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1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18"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1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0"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2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2"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23"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5"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2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28"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29"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3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1"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32"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33"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3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37"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3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9"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40"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4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43"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44"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45"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4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7"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48"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49"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50"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51"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52"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jpeg"/><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Relationship Id="rId10" Type="http://schemas.openxmlformats.org/officeDocument/2006/relationships/slideLayout" Target="../slideLayouts/slideLayout20.xml"/><Relationship Id="rId11" Type="http://schemas.openxmlformats.org/officeDocument/2006/relationships/slideLayout" Target="../slideLayouts/slideLayout21.xml"/><Relationship Id="rId12" Type="http://schemas.openxmlformats.org/officeDocument/2006/relationships/slideLayout" Target="../slideLayouts/slideLayout22.xml"/><Relationship Id="rId13" Type="http://schemas.openxmlformats.org/officeDocument/2006/relationships/slideLayout" Target="../slideLayouts/slideLayout23.xml"/><Relationship Id="rId14"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image" Target="../media/image3.jpeg"/><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 Id="rId9" Type="http://schemas.openxmlformats.org/officeDocument/2006/relationships/slideLayout" Target="../slideLayouts/slideLayout31.xml"/><Relationship Id="rId10" Type="http://schemas.openxmlformats.org/officeDocument/2006/relationships/slideLayout" Target="../slideLayouts/slideLayout32.xml"/><Relationship Id="rId11" Type="http://schemas.openxmlformats.org/officeDocument/2006/relationships/slideLayout" Target="../slideLayouts/slideLayout33.xml"/><Relationship Id="rId12" Type="http://schemas.openxmlformats.org/officeDocument/2006/relationships/slideLayout" Target="../slideLayouts/slideLayout34.xml"/><Relationship Id="rId13" Type="http://schemas.openxmlformats.org/officeDocument/2006/relationships/slideLayout" Target="../slideLayouts/slideLayout35.xml"/><Relationship Id="rId14"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image" Target="../media/image4.jpeg"/><Relationship Id="rId3" Type="http://schemas.openxmlformats.org/officeDocument/2006/relationships/slideLayout" Target="../slideLayouts/slideLayout37.xml"/><Relationship Id="rId4" Type="http://schemas.openxmlformats.org/officeDocument/2006/relationships/slideLayout" Target="../slideLayouts/slideLayout38.xml"/><Relationship Id="rId5" Type="http://schemas.openxmlformats.org/officeDocument/2006/relationships/slideLayout" Target="../slideLayouts/slideLayout39.xml"/><Relationship Id="rId6" Type="http://schemas.openxmlformats.org/officeDocument/2006/relationships/slideLayout" Target="../slideLayouts/slideLayout40.xml"/><Relationship Id="rId7" Type="http://schemas.openxmlformats.org/officeDocument/2006/relationships/slideLayout" Target="../slideLayouts/slideLayout41.xml"/><Relationship Id="rId8" Type="http://schemas.openxmlformats.org/officeDocument/2006/relationships/slideLayout" Target="../slideLayouts/slideLayout42.xml"/><Relationship Id="rId9" Type="http://schemas.openxmlformats.org/officeDocument/2006/relationships/slideLayout" Target="../slideLayouts/slideLayout43.xml"/><Relationship Id="rId10" Type="http://schemas.openxmlformats.org/officeDocument/2006/relationships/slideLayout" Target="../slideLayouts/slideLayout44.xml"/><Relationship Id="rId11" Type="http://schemas.openxmlformats.org/officeDocument/2006/relationships/slideLayout" Target="../slideLayouts/slideLayout45.xml"/><Relationship Id="rId12" Type="http://schemas.openxmlformats.org/officeDocument/2006/relationships/slideLayout" Target="../slideLayouts/slideLayout46.xml"/><Relationship Id="rId13" Type="http://schemas.openxmlformats.org/officeDocument/2006/relationships/slideLayout" Target="../slideLayouts/slideLayout47.xml"/><Relationship Id="rId14" Type="http://schemas.openxmlformats.org/officeDocument/2006/relationships/slideLayout" Target="../slideLayouts/slideLayout48.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39"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76" name="PlaceHolder 1"/>
          <p:cNvSpPr>
            <a:spLocks noGrp="1"/>
          </p:cNvSpPr>
          <p:nvPr>
            <p:ph type="title"/>
          </p:nvPr>
        </p:nvSpPr>
        <p:spPr>
          <a:xfrm>
            <a:off x="457200" y="273600"/>
            <a:ext cx="8228880" cy="1144440"/>
          </a:xfrm>
          <a:prstGeom prst="rect">
            <a:avLst/>
          </a:prstGeom>
        </p:spPr>
        <p:txBody>
          <a:bodyPr lIns="0" rIns="0" tIns="0" bIns="0" anchor="ctr">
            <a:noAutofit/>
          </a:bodyPr>
          <a:p>
            <a:r>
              <a:rPr b="0" lang="en-GB" sz="1800" spc="-1" strike="noStrike">
                <a:latin typeface="Arial"/>
              </a:rPr>
              <a:t>Click to edit the title text format</a:t>
            </a:r>
            <a:endParaRPr b="0" lang="en-GB" sz="1800" spc="-1" strike="noStrike">
              <a:latin typeface="Arial"/>
            </a:endParaRPr>
          </a:p>
        </p:txBody>
      </p:sp>
      <p:sp>
        <p:nvSpPr>
          <p:cNvPr id="77" name="PlaceHolder 2"/>
          <p:cNvSpPr>
            <a:spLocks noGrp="1"/>
          </p:cNvSpPr>
          <p:nvPr>
            <p:ph type="body"/>
          </p:nvPr>
        </p:nvSpPr>
        <p:spPr>
          <a:xfrm>
            <a:off x="457200" y="1604520"/>
            <a:ext cx="4015440" cy="397692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
        <p:nvSpPr>
          <p:cNvPr id="78" name="PlaceHolder 3"/>
          <p:cNvSpPr>
            <a:spLocks noGrp="1"/>
          </p:cNvSpPr>
          <p:nvPr>
            <p:ph type="body"/>
          </p:nvPr>
        </p:nvSpPr>
        <p:spPr>
          <a:xfrm>
            <a:off x="4674240" y="1604520"/>
            <a:ext cx="4015440" cy="397692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Tree>
  </p:cSld>
  <p:clrMap bg1="lt1" bg2="lt2" tx1="dk1" tx2="dk2" accent1="accent1" accent2="accent2" accent3="accent3" accent4="accent4" accent5="accent5" accent6="accent6" hlink="hlink" folHlink="folHlink"/>
  <p:sldLayoutIdLst>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11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16"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4.xml.rels><?xml version="1.0" encoding="UTF-8"?>
<Relationships xmlns="http://schemas.openxmlformats.org/package/2006/relationships"><Relationship Id="rId1" Type="http://schemas.openxmlformats.org/officeDocument/2006/relationships/image" Target="../media/image5.gif"/><Relationship Id="rId2" Type="http://schemas.openxmlformats.org/officeDocument/2006/relationships/slideLayout" Target="../slideLayouts/slideLayout13.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7.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28.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9.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28.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2.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37.xml"/>
</Relationships>
</file>

<file path=ppt/slides/_rels/slide13.xml.rels><?xml version="1.0" encoding="UTF-8"?>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28.xml"/>
</Relationships>
</file>

<file path=ppt/slides/_rels/slide14.xml.rels><?xml version="1.0" encoding="UTF-8"?>
<Relationships xmlns="http://schemas.openxmlformats.org/package/2006/relationships"><Relationship Id="rId1" Type="http://schemas.openxmlformats.org/officeDocument/2006/relationships/image" Target="../media/image10.png"/><Relationship Id="rId2" Type="http://schemas.openxmlformats.org/officeDocument/2006/relationships/slideLayout" Target="../slideLayouts/slideLayout13.xml"/>
</Relationships>
</file>

<file path=ppt/slides/_rels/slide15.xml.rels><?xml version="1.0" encoding="UTF-8"?>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28.xml"/>
</Relationships>
</file>

<file path=ppt/slides/_rels/slide16.xml.rels><?xml version="1.0" encoding="UTF-8"?>
<Relationships xmlns="http://schemas.openxmlformats.org/package/2006/relationships"><Relationship Id="rId1" Type="http://schemas.openxmlformats.org/officeDocument/2006/relationships/image" Target="../media/image12.png"/><Relationship Id="rId2" Type="http://schemas.openxmlformats.org/officeDocument/2006/relationships/image" Target="../media/image13.png"/><Relationship Id="rId3" Type="http://schemas.openxmlformats.org/officeDocument/2006/relationships/slideLayout" Target="../slideLayouts/slideLayout28.xml"/>
</Relationships>
</file>

<file path=ppt/slides/_rels/slide17.xml.rels><?xml version="1.0" encoding="UTF-8"?>
<Relationships xmlns="http://schemas.openxmlformats.org/package/2006/relationships"><Relationship Id="rId1" Type="http://schemas.openxmlformats.org/officeDocument/2006/relationships/image" Target="../media/image14.png"/><Relationship Id="rId2" Type="http://schemas.openxmlformats.org/officeDocument/2006/relationships/image" Target="../media/image15.png"/><Relationship Id="rId3" Type="http://schemas.openxmlformats.org/officeDocument/2006/relationships/slideLayout" Target="../slideLayouts/slideLayout13.xml"/>
</Relationships>
</file>

<file path=ppt/slides/_rels/slide18.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9.xml.rels><?xml version="1.0" encoding="UTF-8"?>
<Relationships xmlns="http://schemas.openxmlformats.org/package/2006/relationships"><Relationship Id="rId1" Type="http://schemas.openxmlformats.org/officeDocument/2006/relationships/slideLayout" Target="../slideLayouts/slideLayout28.xml"/>
</Relationships>
</file>

<file path=ppt/slides/_rels/slide20.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21.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22.xml.rels><?xml version="1.0" encoding="UTF-8"?>
<Relationships xmlns="http://schemas.openxmlformats.org/package/2006/relationships"><Relationship Id="rId1" Type="http://schemas.openxmlformats.org/officeDocument/2006/relationships/image" Target="../media/image16.png"/><Relationship Id="rId2" Type="http://schemas.openxmlformats.org/officeDocument/2006/relationships/slideLayout" Target="../slideLayouts/slideLayout28.xml"/>
</Relationships>
</file>

<file path=ppt/slides/_rels/slide23.xml.rels><?xml version="1.0" encoding="UTF-8"?>
<Relationships xmlns="http://schemas.openxmlformats.org/package/2006/relationships"><Relationship Id="rId1" Type="http://schemas.openxmlformats.org/officeDocument/2006/relationships/image" Target="../media/image17.png"/><Relationship Id="rId2" Type="http://schemas.openxmlformats.org/officeDocument/2006/relationships/image" Target="../media/image18.png"/><Relationship Id="rId3" Type="http://schemas.openxmlformats.org/officeDocument/2006/relationships/slideLayout" Target="../slideLayouts/slideLayout28.xml"/>
</Relationships>
</file>

<file path=ppt/slides/_rels/slide24.xml.rels><?xml version="1.0" encoding="UTF-8"?>
<Relationships xmlns="http://schemas.openxmlformats.org/package/2006/relationships"><Relationship Id="rId1" Type="http://schemas.openxmlformats.org/officeDocument/2006/relationships/image" Target="../media/image19.png"/><Relationship Id="rId2" Type="http://schemas.openxmlformats.org/officeDocument/2006/relationships/slideLayout" Target="../slideLayouts/slideLayout28.xml"/><Relationship Id="rId3"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image" Target="../media/image20.jpeg"/><Relationship Id="rId2" Type="http://schemas.openxmlformats.org/officeDocument/2006/relationships/slideLayout" Target="../slideLayouts/slideLayout28.xml"/>
</Relationships>
</file>

<file path=ppt/slides/_rels/slide26.xml.rels><?xml version="1.0" encoding="UTF-8"?>
<Relationships xmlns="http://schemas.openxmlformats.org/package/2006/relationships"><Relationship Id="rId1" Type="http://schemas.openxmlformats.org/officeDocument/2006/relationships/slideLayout" Target="../slideLayouts/slideLayout1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9" name="Title 1"/>
          <p:cNvSpPr/>
          <p:nvPr/>
        </p:nvSpPr>
        <p:spPr>
          <a:xfrm>
            <a:off x="2483640" y="1484640"/>
            <a:ext cx="5253840" cy="1467000"/>
          </a:xfrm>
          <a:prstGeom prst="rect">
            <a:avLst/>
          </a:prstGeom>
          <a:noFill/>
          <a:ln w="0">
            <a:noFill/>
          </a:ln>
        </p:spPr>
        <p:style>
          <a:lnRef idx="0"/>
          <a:fillRef idx="0"/>
          <a:effectRef idx="0"/>
          <a:fontRef idx="minor"/>
        </p:style>
        <p:txBody>
          <a:bodyPr lIns="90000" rIns="90000" tIns="45000" bIns="45000" anchor="ctr">
            <a:normAutofit fontScale="25000"/>
          </a:bodyPr>
          <a:p>
            <a:pPr algn="ctr">
              <a:lnSpc>
                <a:spcPct val="100000"/>
              </a:lnSpc>
            </a:pPr>
            <a:r>
              <a:rPr b="0" lang="en-GB" sz="4400" spc="-1" strike="noStrike">
                <a:solidFill>
                  <a:srgbClr val="ffffff"/>
                </a:solidFill>
                <a:latin typeface="Palatino Linotype"/>
                <a:ea typeface="DejaVu Sans"/>
              </a:rPr>
              <a:t>Myths &amp; mythology: How stories shape the world</a:t>
            </a:r>
            <a:br/>
            <a:r>
              <a:rPr b="0" lang="en-GB" sz="4400" spc="-1" strike="noStrike">
                <a:solidFill>
                  <a:srgbClr val="ffffff"/>
                </a:solidFill>
                <a:latin typeface="Palatino Linotype"/>
                <a:ea typeface="DejaVu Sans"/>
              </a:rPr>
              <a:t>At the edges of the Greek world</a:t>
            </a:r>
            <a:endParaRPr b="0" lang="en-GB" sz="44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0" name="Title 1"/>
          <p:cNvSpPr/>
          <p:nvPr/>
        </p:nvSpPr>
        <p:spPr>
          <a:xfrm>
            <a:off x="838080" y="274680"/>
            <a:ext cx="7464600" cy="93708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Varying Medea</a:t>
            </a:r>
            <a:endParaRPr b="0" lang="en-GB" sz="4400" spc="-1" strike="noStrike">
              <a:latin typeface="Arial"/>
            </a:endParaRPr>
          </a:p>
        </p:txBody>
      </p:sp>
      <p:sp>
        <p:nvSpPr>
          <p:cNvPr id="161" name="Content Placeholder 2"/>
          <p:cNvSpPr/>
          <p:nvPr/>
        </p:nvSpPr>
        <p:spPr>
          <a:xfrm>
            <a:off x="838080" y="1484640"/>
            <a:ext cx="7464600" cy="4029480"/>
          </a:xfrm>
          <a:prstGeom prst="rect">
            <a:avLst/>
          </a:prstGeom>
          <a:noFill/>
          <a:ln w="0">
            <a:noFill/>
          </a:ln>
        </p:spPr>
        <p:style>
          <a:lnRef idx="0"/>
          <a:fillRef idx="0"/>
          <a:effectRef idx="0"/>
          <a:fontRef idx="minor"/>
        </p:style>
        <p:txBody>
          <a:bodyPr lIns="90000" rIns="90000" tIns="45000" bIns="45000">
            <a:normAutofit fontScale="53000"/>
          </a:bodyPr>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In this part of the session, we will focus on the myth of Medea:</a:t>
            </a:r>
            <a:endParaRPr b="0" lang="en-GB" sz="3200" spc="-1" strike="noStrike">
              <a:latin typeface="Arial"/>
            </a:endParaRPr>
          </a:p>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Different instantiations and chronological development of the myth</a:t>
            </a:r>
            <a:endParaRPr b="0" lang="en-GB" sz="3200" spc="-1" strike="noStrike">
              <a:latin typeface="Arial"/>
            </a:endParaRPr>
          </a:p>
          <a:p>
            <a:pPr lvl="1" marL="743040" indent="-28296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Tension between artefacts (literature or art!) with mythological content and mythography</a:t>
            </a:r>
            <a:endParaRPr b="0" lang="en-GB" sz="2800" spc="-1" strike="noStrike">
              <a:latin typeface="Arial"/>
            </a:endParaRPr>
          </a:p>
          <a:p>
            <a:pPr lvl="1" marL="743040" indent="-28296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Author/artist choice shaping mythological tradition</a:t>
            </a:r>
            <a:endParaRPr b="0" lang="en-GB" sz="2800" spc="-1" strike="noStrike">
              <a:latin typeface="Arial"/>
            </a:endParaRPr>
          </a:p>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Changes in perception of geography (what is </a:t>
            </a:r>
            <a:r>
              <a:rPr b="0" i="1" lang="en-GB" sz="3200" spc="-1" strike="noStrike">
                <a:solidFill>
                  <a:srgbClr val="000000"/>
                </a:solidFill>
                <a:latin typeface="Palatino Linotype"/>
                <a:ea typeface="DejaVu Sans"/>
              </a:rPr>
              <a:t>outside</a:t>
            </a:r>
            <a:r>
              <a:rPr b="0" lang="en-GB" sz="3200" spc="-1" strike="noStrike">
                <a:solidFill>
                  <a:srgbClr val="000000"/>
                </a:solidFill>
                <a:latin typeface="Palatino Linotype"/>
                <a:ea typeface="DejaVu Sans"/>
              </a:rPr>
              <a:t> of the Greek world)</a:t>
            </a:r>
            <a:endParaRPr b="0" lang="en-GB" sz="3200" spc="-1" strike="noStrike">
              <a:latin typeface="Arial"/>
            </a:endParaRPr>
          </a:p>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Changes in perception of Medea as a foreigner</a:t>
            </a:r>
            <a:endParaRPr b="0" lang="en-GB" sz="3200" spc="-1" strike="noStrike">
              <a:latin typeface="Arial"/>
            </a:endParaRPr>
          </a:p>
          <a:p>
            <a:pPr>
              <a:lnSpc>
                <a:spcPct val="100000"/>
              </a:lnSpc>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2" name="Title 1"/>
          <p:cNvSpPr/>
          <p:nvPr/>
        </p:nvSpPr>
        <p:spPr>
          <a:xfrm>
            <a:off x="838080" y="214200"/>
            <a:ext cx="7464600" cy="10688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Parts Of The Medea Story </a:t>
            </a:r>
            <a:br/>
            <a:r>
              <a:rPr b="0" lang="en-GB" sz="2000" spc="-1" strike="noStrike">
                <a:solidFill>
                  <a:srgbClr val="000000"/>
                </a:solidFill>
                <a:latin typeface="Palatino Linotype"/>
                <a:ea typeface="DejaVu Sans"/>
              </a:rPr>
              <a:t>(After Graf, in </a:t>
            </a:r>
            <a:r>
              <a:rPr b="0" i="1" lang="en-GB" sz="2000" spc="-1" strike="noStrike">
                <a:solidFill>
                  <a:srgbClr val="000000"/>
                </a:solidFill>
                <a:latin typeface="Palatino Linotype"/>
                <a:ea typeface="DejaVu Sans"/>
              </a:rPr>
              <a:t>Medea: Essays on Medea</a:t>
            </a:r>
            <a:r>
              <a:rPr b="0" lang="en-GB" sz="2000" spc="-1" strike="noStrike">
                <a:solidFill>
                  <a:srgbClr val="000000"/>
                </a:solidFill>
                <a:latin typeface="Palatino Linotype"/>
                <a:ea typeface="DejaVu Sans"/>
              </a:rPr>
              <a:t> 1997, 22)</a:t>
            </a:r>
            <a:endParaRPr b="0" lang="en-GB" sz="2000" spc="-1" strike="noStrike">
              <a:latin typeface="Arial"/>
            </a:endParaRPr>
          </a:p>
        </p:txBody>
      </p:sp>
      <p:sp>
        <p:nvSpPr>
          <p:cNvPr id="163" name="Content Placeholder 2"/>
          <p:cNvSpPr/>
          <p:nvPr/>
        </p:nvSpPr>
        <p:spPr>
          <a:xfrm>
            <a:off x="251640" y="1428840"/>
            <a:ext cx="8638200" cy="4013640"/>
          </a:xfrm>
          <a:prstGeom prst="rect">
            <a:avLst/>
          </a:prstGeom>
          <a:noFill/>
          <a:ln w="0">
            <a:noFill/>
          </a:ln>
        </p:spPr>
        <p:style>
          <a:lnRef idx="0"/>
          <a:fillRef idx="0"/>
          <a:effectRef idx="0"/>
          <a:fontRef idx="minor"/>
        </p:style>
        <p:txBody>
          <a:bodyPr lIns="90000" rIns="90000" tIns="45000" bIns="45000">
            <a:normAutofit fontScale="31000"/>
          </a:bodyPr>
          <a:p>
            <a:pPr marL="343080" indent="-34020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The </a:t>
            </a:r>
            <a:r>
              <a:rPr b="1" lang="en-GB" sz="3200" spc="-1" strike="noStrike">
                <a:solidFill>
                  <a:srgbClr val="000000"/>
                </a:solidFill>
                <a:latin typeface="Palatino Linotype"/>
                <a:ea typeface="DejaVu Sans"/>
              </a:rPr>
              <a:t>Colchian</a:t>
            </a:r>
            <a:r>
              <a:rPr b="0" lang="en-GB" sz="3200" spc="-1" strike="noStrike">
                <a:solidFill>
                  <a:srgbClr val="000000"/>
                </a:solidFill>
                <a:latin typeface="Palatino Linotype"/>
                <a:ea typeface="DejaVu Sans"/>
              </a:rPr>
              <a:t> story: Medea helping Jason and the Argonauts to obtain the golden fleece; flees with him.</a:t>
            </a:r>
            <a:endParaRPr b="0" lang="en-GB" sz="3200" spc="-1" strike="noStrike">
              <a:latin typeface="Arial"/>
            </a:endParaRPr>
          </a:p>
          <a:p>
            <a:pPr marL="343080" indent="-34020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The </a:t>
            </a:r>
            <a:r>
              <a:rPr b="1" lang="en-GB" sz="3200" spc="-1" strike="noStrike">
                <a:solidFill>
                  <a:srgbClr val="000000"/>
                </a:solidFill>
                <a:latin typeface="Palatino Linotype"/>
                <a:ea typeface="DejaVu Sans"/>
              </a:rPr>
              <a:t>Iolcan</a:t>
            </a:r>
            <a:r>
              <a:rPr b="0" lang="en-GB" sz="3200" spc="-1" strike="noStrike">
                <a:solidFill>
                  <a:srgbClr val="000000"/>
                </a:solidFill>
                <a:latin typeface="Palatino Linotype"/>
                <a:ea typeface="DejaVu Sans"/>
              </a:rPr>
              <a:t> story: Medea helping Jason to avenge himself on Pelias; again they flee together</a:t>
            </a:r>
            <a:endParaRPr b="0" lang="en-GB" sz="3200" spc="-1" strike="noStrike">
              <a:latin typeface="Arial"/>
            </a:endParaRPr>
          </a:p>
          <a:p>
            <a:pPr marL="343080" indent="-34020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The </a:t>
            </a:r>
            <a:r>
              <a:rPr b="1" lang="en-GB" sz="3200" spc="-1" strike="noStrike">
                <a:solidFill>
                  <a:srgbClr val="000000"/>
                </a:solidFill>
                <a:latin typeface="Palatino Linotype"/>
                <a:ea typeface="DejaVu Sans"/>
              </a:rPr>
              <a:t>Corinthian</a:t>
            </a:r>
            <a:r>
              <a:rPr b="0" lang="en-GB" sz="3200" spc="-1" strike="noStrike">
                <a:solidFill>
                  <a:srgbClr val="000000"/>
                </a:solidFill>
                <a:latin typeface="Palatino Linotype"/>
                <a:ea typeface="DejaVu Sans"/>
              </a:rPr>
              <a:t> story: Medea avenging herself on Jason, killing his new wife, his children and his new father-in-law. Medea’s flight from Corinth to Athens</a:t>
            </a:r>
            <a:endParaRPr b="0" lang="en-GB" sz="3200" spc="-1" strike="noStrike">
              <a:latin typeface="Arial"/>
            </a:endParaRPr>
          </a:p>
          <a:p>
            <a:pPr marL="343080" indent="-34020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The </a:t>
            </a:r>
            <a:r>
              <a:rPr b="1" lang="en-GB" sz="3200" spc="-1" strike="noStrike">
                <a:solidFill>
                  <a:srgbClr val="000000"/>
                </a:solidFill>
                <a:latin typeface="Palatino Linotype"/>
                <a:ea typeface="DejaVu Sans"/>
              </a:rPr>
              <a:t>Athenian</a:t>
            </a:r>
            <a:r>
              <a:rPr b="0" lang="en-GB" sz="3200" spc="-1" strike="noStrike">
                <a:solidFill>
                  <a:srgbClr val="000000"/>
                </a:solidFill>
                <a:latin typeface="Palatino Linotype"/>
                <a:ea typeface="DejaVu Sans"/>
              </a:rPr>
              <a:t> story: Medea with King Aegeus in Athens, nearly causing the death of Theseus, and fleeing Athens.</a:t>
            </a:r>
            <a:endParaRPr b="0" lang="en-GB" sz="3200" spc="-1" strike="noStrike">
              <a:latin typeface="Arial"/>
            </a:endParaRPr>
          </a:p>
          <a:p>
            <a:pPr marL="343080" indent="-34020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The </a:t>
            </a:r>
            <a:r>
              <a:rPr b="1" lang="en-GB" sz="3200" spc="-1" strike="noStrike">
                <a:solidFill>
                  <a:srgbClr val="000000"/>
                </a:solidFill>
                <a:latin typeface="Palatino Linotype"/>
                <a:ea typeface="DejaVu Sans"/>
              </a:rPr>
              <a:t>Median</a:t>
            </a:r>
            <a:r>
              <a:rPr b="0" lang="en-GB" sz="3200" spc="-1" strike="noStrike">
                <a:solidFill>
                  <a:srgbClr val="000000"/>
                </a:solidFill>
                <a:latin typeface="Palatino Linotype"/>
                <a:ea typeface="DejaVu Sans"/>
              </a:rPr>
              <a:t> story: Medea settling in present-day Iran, giving her name to its people (the Medes)</a:t>
            </a:r>
            <a:endParaRPr b="0" lang="en-GB" sz="3200" spc="-1" strike="noStrike">
              <a:latin typeface="Arial"/>
            </a:endParaRPr>
          </a:p>
          <a:p>
            <a:pPr>
              <a:lnSpc>
                <a:spcPct val="100000"/>
              </a:lnSpc>
              <a:spcBef>
                <a:spcPts val="641"/>
              </a:spcBef>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4" name="Title 1"/>
          <p:cNvSpPr/>
          <p:nvPr/>
        </p:nvSpPr>
        <p:spPr>
          <a:xfrm>
            <a:off x="457200" y="274680"/>
            <a:ext cx="8226720" cy="127080"/>
          </a:xfrm>
          <a:prstGeom prst="rect">
            <a:avLst/>
          </a:prstGeom>
          <a:noFill/>
          <a:ln w="0">
            <a:noFill/>
          </a:ln>
        </p:spPr>
        <p:style>
          <a:lnRef idx="0"/>
          <a:fillRef idx="0"/>
          <a:effectRef idx="0"/>
          <a:fontRef idx="minor"/>
        </p:style>
        <p:txBody>
          <a:bodyPr lIns="90000" rIns="90000" tIns="45000" bIns="45000" anchor="ctr">
            <a:normAutofit fontScale="1000"/>
          </a:bodyPr>
          <a:p>
            <a:pPr>
              <a:lnSpc>
                <a:spcPct val="100000"/>
              </a:lnSpc>
            </a:pPr>
            <a:r>
              <a:rPr b="0" lang="en-GB" sz="4400" spc="-1" strike="noStrike">
                <a:solidFill>
                  <a:srgbClr val="0070c0"/>
                </a:solidFill>
                <a:latin typeface="Palatino Linotype"/>
                <a:ea typeface="DejaVu Sans"/>
              </a:rPr>
              <a:t>The Voyage of the Argo</a:t>
            </a:r>
            <a:endParaRPr b="0" lang="en-GB" sz="4400" spc="-1" strike="noStrike">
              <a:latin typeface="Arial"/>
            </a:endParaRPr>
          </a:p>
        </p:txBody>
      </p:sp>
      <p:pic>
        <p:nvPicPr>
          <p:cNvPr id="165" name="Content Placeholder 3" descr="Argonaut map.gif"/>
          <p:cNvPicPr/>
          <p:nvPr/>
        </p:nvPicPr>
        <p:blipFill>
          <a:blip r:embed="rId1"/>
          <a:stretch/>
        </p:blipFill>
        <p:spPr>
          <a:xfrm>
            <a:off x="179640" y="692640"/>
            <a:ext cx="6721920" cy="4581720"/>
          </a:xfrm>
          <a:prstGeom prst="rect">
            <a:avLst/>
          </a:prstGeom>
          <a:ln w="0">
            <a:noFill/>
          </a:ln>
        </p:spPr>
      </p:pic>
      <p:sp>
        <p:nvSpPr>
          <p:cNvPr id="166" name="Rectangle 4"/>
          <p:cNvSpPr/>
          <p:nvPr/>
        </p:nvSpPr>
        <p:spPr>
          <a:xfrm>
            <a:off x="7722360" y="1678680"/>
            <a:ext cx="1095120" cy="225144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0" lang="en-GB" sz="1800" spc="-1" strike="noStrike">
                <a:solidFill>
                  <a:srgbClr val="ffffff"/>
                </a:solidFill>
                <a:latin typeface="Palatino Linotype"/>
                <a:ea typeface="DejaVu Sans"/>
              </a:rPr>
              <a:t>NB: Colchis not always located in this spot!</a:t>
            </a:r>
            <a:endParaRPr b="0" lang="en-GB" sz="1800" spc="-1" strike="noStrike">
              <a:latin typeface="Arial"/>
            </a:endParaRPr>
          </a:p>
        </p:txBody>
      </p:sp>
      <p:sp>
        <p:nvSpPr>
          <p:cNvPr id="167" name="Straight Connector 6"/>
          <p:cNvSpPr/>
          <p:nvPr/>
        </p:nvSpPr>
        <p:spPr>
          <a:xfrm flipH="1" flipV="1">
            <a:off x="6660000" y="2492640"/>
            <a:ext cx="1062360" cy="313200"/>
          </a:xfrm>
          <a:prstGeom prst="line">
            <a:avLst/>
          </a:prstGeom>
          <a:ln w="28575">
            <a:solidFill>
              <a:srgbClr val="ff0000"/>
            </a:solidFill>
            <a:round/>
          </a:ln>
        </p:spPr>
        <p:style>
          <a:lnRef idx="1">
            <a:schemeClr val="accent1"/>
          </a:lnRef>
          <a:fillRef idx="0">
            <a:schemeClr val="accent1"/>
          </a:fillRef>
          <a:effectRef idx="0">
            <a:schemeClr val="accent1"/>
          </a:effectRef>
          <a:fontRef idx="minor"/>
        </p:style>
      </p:sp>
      <p:sp>
        <p:nvSpPr>
          <p:cNvPr id="168" name="Oval 7"/>
          <p:cNvSpPr/>
          <p:nvPr/>
        </p:nvSpPr>
        <p:spPr>
          <a:xfrm>
            <a:off x="6084000" y="1917000"/>
            <a:ext cx="817200" cy="573120"/>
          </a:xfrm>
          <a:prstGeom prst="ellipse">
            <a:avLst/>
          </a:prstGeom>
          <a:noFill/>
          <a:ln>
            <a:solidFill>
              <a:srgbClr val="ff0000"/>
            </a:solidFill>
            <a:round/>
          </a:ln>
        </p:spPr>
        <p:style>
          <a:lnRef idx="2">
            <a:schemeClr val="accent1">
              <a:shade val="50000"/>
            </a:schemeClr>
          </a:lnRef>
          <a:fillRef idx="1">
            <a:schemeClr val="accent1"/>
          </a:fillRef>
          <a:effectRef idx="0">
            <a:schemeClr val="accent1"/>
          </a:effectRef>
          <a:fontRef idx="minor"/>
        </p:style>
      </p:sp>
      <p:sp>
        <p:nvSpPr>
          <p:cNvPr id="169" name="Oval 8"/>
          <p:cNvSpPr/>
          <p:nvPr/>
        </p:nvSpPr>
        <p:spPr>
          <a:xfrm>
            <a:off x="3060000" y="2925000"/>
            <a:ext cx="479160" cy="213120"/>
          </a:xfrm>
          <a:prstGeom prst="ellipse">
            <a:avLst/>
          </a:prstGeom>
          <a:noFill/>
          <a:ln>
            <a:solidFill>
              <a:srgbClr val="ff0000"/>
            </a:solidFill>
            <a:round/>
          </a:ln>
        </p:spPr>
        <p:style>
          <a:lnRef idx="2">
            <a:schemeClr val="accent1">
              <a:shade val="50000"/>
            </a:schemeClr>
          </a:lnRef>
          <a:fillRef idx="1">
            <a:schemeClr val="accent1"/>
          </a:fillRef>
          <a:effectRef idx="0">
            <a:schemeClr val="accent1"/>
          </a:effectRef>
          <a:fontRef idx="minor"/>
        </p:style>
      </p:sp>
      <p:sp>
        <p:nvSpPr>
          <p:cNvPr id="170" name="Oval 9"/>
          <p:cNvSpPr/>
          <p:nvPr/>
        </p:nvSpPr>
        <p:spPr>
          <a:xfrm>
            <a:off x="4572000" y="3933000"/>
            <a:ext cx="861120" cy="285120"/>
          </a:xfrm>
          <a:prstGeom prst="ellipse">
            <a:avLst/>
          </a:prstGeom>
          <a:noFill/>
          <a:ln>
            <a:solidFill>
              <a:srgbClr val="ff0000"/>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1" lang="en-GB" sz="900" spc="-1" strike="noStrike">
                <a:solidFill>
                  <a:srgbClr val="000000"/>
                </a:solidFill>
                <a:latin typeface="Palatino Linotype"/>
                <a:ea typeface="DejaVu Sans"/>
              </a:rPr>
              <a:t>Corinth</a:t>
            </a:r>
            <a:endParaRPr b="0" lang="en-GB" sz="900" spc="-1" strike="noStrike">
              <a:latin typeface="Arial"/>
            </a:endParaRPr>
          </a:p>
        </p:txBody>
      </p:sp>
      <p:sp>
        <p:nvSpPr>
          <p:cNvPr id="171" name="Straight Connector 12"/>
          <p:cNvSpPr/>
          <p:nvPr/>
        </p:nvSpPr>
        <p:spPr>
          <a:xfrm>
            <a:off x="3541680" y="3356640"/>
            <a:ext cx="1462320" cy="576360"/>
          </a:xfrm>
          <a:prstGeom prst="line">
            <a:avLst/>
          </a:prstGeom>
          <a:ln w="38100">
            <a:solidFill>
              <a:srgbClr val="ff0000"/>
            </a:solidFill>
            <a:round/>
          </a:ln>
        </p:spPr>
        <p:style>
          <a:lnRef idx="1">
            <a:schemeClr val="accent1"/>
          </a:lnRef>
          <a:fillRef idx="0">
            <a:schemeClr val="accent1"/>
          </a:fillRef>
          <a:effectRef idx="0">
            <a:schemeClr val="accent1"/>
          </a:effectRef>
          <a:fontRef idx="minor"/>
        </p:style>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2" name="Title 1"/>
          <p:cNvSpPr/>
          <p:nvPr/>
        </p:nvSpPr>
        <p:spPr>
          <a:xfrm>
            <a:off x="457200" y="274680"/>
            <a:ext cx="8226720" cy="11401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Timeline: literary Medeas</a:t>
            </a:r>
            <a:endParaRPr b="0" lang="en-GB" sz="4400" spc="-1" strike="noStrike">
              <a:latin typeface="Arial"/>
            </a:endParaRPr>
          </a:p>
        </p:txBody>
      </p:sp>
      <p:sp>
        <p:nvSpPr>
          <p:cNvPr id="173" name="Content Placeholder 2"/>
          <p:cNvSpPr/>
          <p:nvPr/>
        </p:nvSpPr>
        <p:spPr>
          <a:xfrm>
            <a:off x="457200" y="1600200"/>
            <a:ext cx="8226720" cy="3914280"/>
          </a:xfrm>
          <a:prstGeom prst="rect">
            <a:avLst/>
          </a:prstGeom>
          <a:noFill/>
          <a:ln w="0">
            <a:noFill/>
          </a:ln>
        </p:spPr>
        <p:style>
          <a:lnRef idx="0"/>
          <a:fillRef idx="0"/>
          <a:effectRef idx="0"/>
          <a:fontRef idx="minor"/>
        </p:style>
        <p:txBody>
          <a:bodyPr lIns="90000" rIns="90000" tIns="45000" bIns="45000">
            <a:normAutofit fontScale="38000"/>
          </a:bodyPr>
          <a:p>
            <a:pPr marL="343080" indent="-340200">
              <a:lnSpc>
                <a:spcPct val="100000"/>
              </a:lnSpc>
              <a:spcBef>
                <a:spcPts val="641"/>
              </a:spcBef>
              <a:buClr>
                <a:srgbClr val="000000"/>
              </a:buClr>
              <a:buFont typeface="Arial"/>
              <a:buChar char="•"/>
            </a:pPr>
            <a:r>
              <a:rPr b="1" lang="en-GB" sz="3200" spc="-1" strike="noStrike">
                <a:solidFill>
                  <a:srgbClr val="000000"/>
                </a:solidFill>
                <a:latin typeface="Palatino Linotype"/>
                <a:ea typeface="DejaVu Sans"/>
              </a:rPr>
              <a:t>Hesiod</a:t>
            </a:r>
            <a:r>
              <a:rPr b="0" lang="en-GB" sz="3200" spc="-1" strike="noStrike">
                <a:solidFill>
                  <a:srgbClr val="000000"/>
                </a:solidFill>
                <a:latin typeface="Palatino Linotype"/>
                <a:ea typeface="DejaVu Sans"/>
              </a:rPr>
              <a:t> – </a:t>
            </a:r>
            <a:r>
              <a:rPr b="0" i="1" lang="en-GB" sz="3200" spc="-1" strike="noStrike">
                <a:solidFill>
                  <a:srgbClr val="000000"/>
                </a:solidFill>
                <a:latin typeface="Palatino Linotype"/>
                <a:ea typeface="DejaVu Sans"/>
              </a:rPr>
              <a:t>Theogony </a:t>
            </a:r>
            <a:r>
              <a:rPr b="0" lang="en-GB" sz="3200" spc="-1" strike="noStrike">
                <a:solidFill>
                  <a:srgbClr val="000000"/>
                </a:solidFill>
                <a:latin typeface="Palatino Linotype"/>
                <a:ea typeface="DejaVu Sans"/>
              </a:rPr>
              <a:t>(8</a:t>
            </a:r>
            <a:r>
              <a:rPr b="0" lang="en-GB" sz="3200" spc="-1" strike="noStrike" baseline="30000">
                <a:solidFill>
                  <a:srgbClr val="000000"/>
                </a:solidFill>
                <a:latin typeface="Palatino Linotype"/>
                <a:ea typeface="DejaVu Sans"/>
              </a:rPr>
              <a:t>th</a:t>
            </a:r>
            <a:r>
              <a:rPr b="0" lang="en-GB" sz="3200" spc="-1" strike="noStrike">
                <a:solidFill>
                  <a:srgbClr val="000000"/>
                </a:solidFill>
                <a:latin typeface="Palatino Linotype"/>
                <a:ea typeface="DejaVu Sans"/>
              </a:rPr>
              <a:t> century, written form 6</a:t>
            </a:r>
            <a:r>
              <a:rPr b="0" lang="en-GB" sz="3200" spc="-1" strike="noStrike" baseline="30000">
                <a:solidFill>
                  <a:srgbClr val="000000"/>
                </a:solidFill>
                <a:latin typeface="Palatino Linotype"/>
                <a:ea typeface="DejaVu Sans"/>
              </a:rPr>
              <a:t>th</a:t>
            </a:r>
            <a:r>
              <a:rPr b="0" lang="en-GB" sz="3200" spc="-1" strike="noStrike">
                <a:solidFill>
                  <a:srgbClr val="000000"/>
                </a:solidFill>
                <a:latin typeface="Palatino Linotype"/>
                <a:ea typeface="DejaVu Sans"/>
              </a:rPr>
              <a:t> century)</a:t>
            </a:r>
            <a:endParaRPr b="0" lang="en-GB" sz="3200" spc="-1" strike="noStrike">
              <a:latin typeface="Arial"/>
            </a:endParaRPr>
          </a:p>
          <a:p>
            <a:pPr marL="343080" indent="-340200">
              <a:lnSpc>
                <a:spcPct val="100000"/>
              </a:lnSpc>
              <a:spcBef>
                <a:spcPts val="641"/>
              </a:spcBef>
              <a:buClr>
                <a:srgbClr val="000000"/>
              </a:buClr>
              <a:buFont typeface="Arial"/>
              <a:buChar char="•"/>
            </a:pPr>
            <a:r>
              <a:rPr b="1" lang="en-GB" sz="3200" spc="-1" strike="noStrike">
                <a:solidFill>
                  <a:srgbClr val="000000"/>
                </a:solidFill>
                <a:latin typeface="Palatino Linotype"/>
                <a:ea typeface="DejaVu Sans"/>
              </a:rPr>
              <a:t>Pindar</a:t>
            </a:r>
            <a:r>
              <a:rPr b="0" lang="en-GB" sz="3200" spc="-1" strike="noStrike">
                <a:solidFill>
                  <a:srgbClr val="000000"/>
                </a:solidFill>
                <a:latin typeface="Palatino Linotype"/>
                <a:ea typeface="DejaVu Sans"/>
              </a:rPr>
              <a:t> – 4</a:t>
            </a:r>
            <a:r>
              <a:rPr b="0" lang="en-GB" sz="3200" spc="-1" strike="noStrike" baseline="30000">
                <a:solidFill>
                  <a:srgbClr val="000000"/>
                </a:solidFill>
                <a:latin typeface="Palatino Linotype"/>
                <a:ea typeface="DejaVu Sans"/>
              </a:rPr>
              <a:t>th</a:t>
            </a:r>
            <a:r>
              <a:rPr b="0" lang="en-GB" sz="3200" spc="-1" strike="noStrike">
                <a:solidFill>
                  <a:srgbClr val="000000"/>
                </a:solidFill>
                <a:latin typeface="Palatino Linotype"/>
                <a:ea typeface="DejaVu Sans"/>
              </a:rPr>
              <a:t> </a:t>
            </a:r>
            <a:r>
              <a:rPr b="0" i="1" lang="en-GB" sz="3200" spc="-1" strike="noStrike">
                <a:solidFill>
                  <a:srgbClr val="000000"/>
                </a:solidFill>
                <a:latin typeface="Palatino Linotype"/>
                <a:ea typeface="DejaVu Sans"/>
              </a:rPr>
              <a:t>Pythian Ode </a:t>
            </a:r>
            <a:r>
              <a:rPr b="0" lang="en-GB" sz="3200" spc="-1" strike="noStrike">
                <a:solidFill>
                  <a:srgbClr val="000000"/>
                </a:solidFill>
                <a:latin typeface="Palatino Linotype"/>
                <a:ea typeface="DejaVu Sans"/>
              </a:rPr>
              <a:t>(5</a:t>
            </a:r>
            <a:r>
              <a:rPr b="0" lang="en-GB" sz="3200" spc="-1" strike="noStrike" baseline="30000">
                <a:solidFill>
                  <a:srgbClr val="000000"/>
                </a:solidFill>
                <a:latin typeface="Palatino Linotype"/>
                <a:ea typeface="DejaVu Sans"/>
              </a:rPr>
              <a:t>th</a:t>
            </a:r>
            <a:r>
              <a:rPr b="0" lang="en-GB" sz="3200" spc="-1" strike="noStrike">
                <a:solidFill>
                  <a:srgbClr val="000000"/>
                </a:solidFill>
                <a:latin typeface="Palatino Linotype"/>
                <a:ea typeface="DejaVu Sans"/>
              </a:rPr>
              <a:t> century); in honour of a victory in the Pythian games at Delphi)</a:t>
            </a:r>
            <a:endParaRPr b="0" lang="en-GB" sz="3200" spc="-1" strike="noStrike">
              <a:latin typeface="Arial"/>
            </a:endParaRPr>
          </a:p>
          <a:p>
            <a:pPr marL="343080" indent="-340200">
              <a:lnSpc>
                <a:spcPct val="100000"/>
              </a:lnSpc>
              <a:spcBef>
                <a:spcPts val="641"/>
              </a:spcBef>
              <a:buClr>
                <a:srgbClr val="000000"/>
              </a:buClr>
              <a:buFont typeface="Arial"/>
              <a:buChar char="•"/>
            </a:pPr>
            <a:r>
              <a:rPr b="1" lang="en-GB" sz="3200" spc="-1" strike="noStrike">
                <a:solidFill>
                  <a:srgbClr val="000000"/>
                </a:solidFill>
                <a:latin typeface="Palatino Linotype"/>
                <a:ea typeface="DejaVu Sans"/>
              </a:rPr>
              <a:t>Euripides</a:t>
            </a:r>
            <a:r>
              <a:rPr b="0" lang="en-GB" sz="3200" spc="-1" strike="noStrike">
                <a:solidFill>
                  <a:srgbClr val="000000"/>
                </a:solidFill>
                <a:latin typeface="Palatino Linotype"/>
                <a:ea typeface="DejaVu Sans"/>
              </a:rPr>
              <a:t> – the tragedy </a:t>
            </a:r>
            <a:r>
              <a:rPr b="0" i="1" lang="en-GB" sz="3200" spc="-1" strike="noStrike">
                <a:solidFill>
                  <a:srgbClr val="000000"/>
                </a:solidFill>
                <a:latin typeface="Palatino Linotype"/>
                <a:ea typeface="DejaVu Sans"/>
              </a:rPr>
              <a:t>Medea</a:t>
            </a:r>
            <a:r>
              <a:rPr b="0" lang="en-GB" sz="3200" spc="-1" strike="noStrike">
                <a:solidFill>
                  <a:srgbClr val="000000"/>
                </a:solidFill>
                <a:latin typeface="Palatino Linotype"/>
                <a:ea typeface="DejaVu Sans"/>
              </a:rPr>
              <a:t> (5</a:t>
            </a:r>
            <a:r>
              <a:rPr b="0" lang="en-GB" sz="3200" spc="-1" strike="noStrike" baseline="30000">
                <a:solidFill>
                  <a:srgbClr val="000000"/>
                </a:solidFill>
                <a:latin typeface="Palatino Linotype"/>
                <a:ea typeface="DejaVu Sans"/>
              </a:rPr>
              <a:t>th</a:t>
            </a:r>
            <a:r>
              <a:rPr b="0" lang="en-GB" sz="3200" spc="-1" strike="noStrike">
                <a:solidFill>
                  <a:srgbClr val="000000"/>
                </a:solidFill>
                <a:latin typeface="Palatino Linotype"/>
                <a:ea typeface="DejaVu Sans"/>
              </a:rPr>
              <a:t> century); canonical status and highly influential </a:t>
            </a:r>
            <a:endParaRPr b="0" lang="en-GB" sz="3200" spc="-1" strike="noStrike">
              <a:latin typeface="Arial"/>
            </a:endParaRPr>
          </a:p>
          <a:p>
            <a:pPr marL="343080" indent="-340200">
              <a:lnSpc>
                <a:spcPct val="100000"/>
              </a:lnSpc>
              <a:spcBef>
                <a:spcPts val="641"/>
              </a:spcBef>
              <a:buClr>
                <a:srgbClr val="000000"/>
              </a:buClr>
              <a:buFont typeface="Arial"/>
              <a:buChar char="•"/>
            </a:pPr>
            <a:r>
              <a:rPr b="1" lang="en-GB" sz="3200" spc="-1" strike="noStrike">
                <a:solidFill>
                  <a:srgbClr val="000000"/>
                </a:solidFill>
                <a:latin typeface="Palatino Linotype"/>
                <a:ea typeface="DejaVu Sans"/>
              </a:rPr>
              <a:t>Apollonius</a:t>
            </a:r>
            <a:r>
              <a:rPr b="0" lang="en-GB" sz="3200" spc="-1" strike="noStrike">
                <a:solidFill>
                  <a:srgbClr val="000000"/>
                </a:solidFill>
                <a:latin typeface="Palatino Linotype"/>
                <a:ea typeface="DejaVu Sans"/>
              </a:rPr>
              <a:t> of Rhodes – the epic </a:t>
            </a:r>
            <a:r>
              <a:rPr b="0" i="1" lang="en-GB" sz="3200" spc="-1" strike="noStrike">
                <a:solidFill>
                  <a:srgbClr val="000000"/>
                </a:solidFill>
                <a:latin typeface="Palatino Linotype"/>
                <a:ea typeface="DejaVu Sans"/>
              </a:rPr>
              <a:t>Argonautica</a:t>
            </a:r>
            <a:r>
              <a:rPr b="0" lang="en-GB" sz="3200" spc="-1" strike="noStrike">
                <a:solidFill>
                  <a:srgbClr val="000000"/>
                </a:solidFill>
                <a:latin typeface="Palatino Linotype"/>
                <a:ea typeface="DejaVu Sans"/>
              </a:rPr>
              <a:t> (3</a:t>
            </a:r>
            <a:r>
              <a:rPr b="0" lang="en-GB" sz="3200" spc="-1" strike="noStrike" baseline="30000">
                <a:solidFill>
                  <a:srgbClr val="000000"/>
                </a:solidFill>
                <a:latin typeface="Palatino Linotype"/>
                <a:ea typeface="DejaVu Sans"/>
              </a:rPr>
              <a:t>rd</a:t>
            </a:r>
            <a:r>
              <a:rPr b="0" lang="en-GB" sz="3200" spc="-1" strike="noStrike">
                <a:solidFill>
                  <a:srgbClr val="000000"/>
                </a:solidFill>
                <a:latin typeface="Palatino Linotype"/>
                <a:ea typeface="DejaVu Sans"/>
              </a:rPr>
              <a:t> century) </a:t>
            </a:r>
            <a:endParaRPr b="0" lang="en-GB" sz="3200" spc="-1" strike="noStrike">
              <a:latin typeface="Arial"/>
            </a:endParaRPr>
          </a:p>
          <a:p>
            <a:pPr>
              <a:lnSpc>
                <a:spcPct val="100000"/>
              </a:lnSpc>
              <a:spcBef>
                <a:spcPts val="641"/>
              </a:spcBef>
            </a:pPr>
            <a:endParaRPr b="0" lang="en-GB" sz="3200" spc="-1" strike="noStrike">
              <a:latin typeface="Arial"/>
            </a:endParaRPr>
          </a:p>
          <a:p>
            <a:pPr marL="343080" indent="-340200">
              <a:lnSpc>
                <a:spcPct val="100000"/>
              </a:lnSpc>
              <a:spcBef>
                <a:spcPts val="641"/>
              </a:spcBef>
              <a:buClr>
                <a:srgbClr val="000000"/>
              </a:buClr>
              <a:buFont typeface="Arial"/>
              <a:buChar char="•"/>
            </a:pPr>
            <a:r>
              <a:rPr b="1" lang="en-GB" sz="3200" spc="-1" strike="noStrike">
                <a:solidFill>
                  <a:srgbClr val="000000"/>
                </a:solidFill>
                <a:latin typeface="Palatino Linotype"/>
                <a:ea typeface="DejaVu Sans"/>
              </a:rPr>
              <a:t>Ovid</a:t>
            </a:r>
            <a:r>
              <a:rPr b="0" lang="en-GB" sz="3200" spc="-1" strike="noStrike">
                <a:solidFill>
                  <a:srgbClr val="000000"/>
                </a:solidFill>
                <a:latin typeface="Palatino Linotype"/>
                <a:ea typeface="DejaVu Sans"/>
              </a:rPr>
              <a:t> – the lost tragedy </a:t>
            </a:r>
            <a:r>
              <a:rPr b="0" i="1" lang="en-GB" sz="3200" spc="-1" strike="noStrike">
                <a:solidFill>
                  <a:srgbClr val="000000"/>
                </a:solidFill>
                <a:latin typeface="Palatino Linotype"/>
                <a:ea typeface="DejaVu Sans"/>
              </a:rPr>
              <a:t>Medea</a:t>
            </a:r>
            <a:r>
              <a:rPr b="0" lang="en-GB" sz="3200" spc="-1" strike="noStrike">
                <a:solidFill>
                  <a:srgbClr val="000000"/>
                </a:solidFill>
                <a:latin typeface="Palatino Linotype"/>
                <a:ea typeface="DejaVu Sans"/>
              </a:rPr>
              <a:t>, versions of the Medea story in the </a:t>
            </a:r>
            <a:r>
              <a:rPr b="0" i="1" lang="en-GB" sz="3200" spc="-1" strike="noStrike">
                <a:solidFill>
                  <a:srgbClr val="000000"/>
                </a:solidFill>
                <a:latin typeface="Palatino Linotype"/>
                <a:ea typeface="DejaVu Sans"/>
              </a:rPr>
              <a:t>Metamorphoses</a:t>
            </a:r>
            <a:r>
              <a:rPr b="0" lang="en-GB" sz="3200" spc="-1" strike="noStrike">
                <a:solidFill>
                  <a:srgbClr val="000000"/>
                </a:solidFill>
                <a:latin typeface="Palatino Linotype"/>
                <a:ea typeface="DejaVu Sans"/>
              </a:rPr>
              <a:t> and in the </a:t>
            </a:r>
            <a:r>
              <a:rPr b="0" i="1" lang="en-GB" sz="3200" spc="-1" strike="noStrike">
                <a:solidFill>
                  <a:srgbClr val="000000"/>
                </a:solidFill>
                <a:latin typeface="Palatino Linotype"/>
                <a:ea typeface="DejaVu Sans"/>
              </a:rPr>
              <a:t>Heroides </a:t>
            </a:r>
            <a:r>
              <a:rPr b="0" lang="en-GB" sz="3200" spc="-1" strike="noStrike">
                <a:solidFill>
                  <a:srgbClr val="000000"/>
                </a:solidFill>
                <a:latin typeface="Palatino Linotype"/>
                <a:ea typeface="DejaVu Sans"/>
              </a:rPr>
              <a:t>(1</a:t>
            </a:r>
            <a:r>
              <a:rPr b="0" lang="en-GB" sz="3200" spc="-1" strike="noStrike" baseline="30000">
                <a:solidFill>
                  <a:srgbClr val="000000"/>
                </a:solidFill>
                <a:latin typeface="Palatino Linotype"/>
                <a:ea typeface="DejaVu Sans"/>
              </a:rPr>
              <a:t>st</a:t>
            </a:r>
            <a:r>
              <a:rPr b="0" lang="en-GB" sz="3200" spc="-1" strike="noStrike">
                <a:solidFill>
                  <a:srgbClr val="000000"/>
                </a:solidFill>
                <a:latin typeface="Palatino Linotype"/>
                <a:ea typeface="DejaVu Sans"/>
              </a:rPr>
              <a:t> centuries BC/AD)</a:t>
            </a:r>
            <a:endParaRPr b="0" lang="en-GB" sz="3200" spc="-1" strike="noStrike">
              <a:latin typeface="Arial"/>
            </a:endParaRPr>
          </a:p>
          <a:p>
            <a:pPr marL="343080" indent="-340200">
              <a:lnSpc>
                <a:spcPct val="100000"/>
              </a:lnSpc>
              <a:spcBef>
                <a:spcPts val="641"/>
              </a:spcBef>
              <a:buClr>
                <a:srgbClr val="000000"/>
              </a:buClr>
              <a:buFont typeface="Arial"/>
              <a:buChar char="•"/>
            </a:pPr>
            <a:r>
              <a:rPr b="1" lang="en-GB" sz="3200" spc="-1" strike="noStrike">
                <a:solidFill>
                  <a:srgbClr val="000000"/>
                </a:solidFill>
                <a:latin typeface="Palatino Linotype"/>
                <a:ea typeface="DejaVu Sans"/>
              </a:rPr>
              <a:t>Seneca </a:t>
            </a:r>
            <a:r>
              <a:rPr b="1" i="1" lang="en-GB" sz="3200" spc="-1" strike="noStrike">
                <a:solidFill>
                  <a:srgbClr val="000000"/>
                </a:solidFill>
                <a:latin typeface="Palatino Linotype"/>
                <a:ea typeface="DejaVu Sans"/>
              </a:rPr>
              <a:t>– </a:t>
            </a:r>
            <a:r>
              <a:rPr b="1" lang="en-GB" sz="3200" spc="-1" strike="noStrike">
                <a:solidFill>
                  <a:srgbClr val="000000"/>
                </a:solidFill>
                <a:latin typeface="Palatino Linotype"/>
                <a:ea typeface="DejaVu Sans"/>
              </a:rPr>
              <a:t> </a:t>
            </a:r>
            <a:r>
              <a:rPr b="0" lang="en-GB" sz="3200" spc="-1" strike="noStrike">
                <a:solidFill>
                  <a:srgbClr val="000000"/>
                </a:solidFill>
                <a:latin typeface="Palatino Linotype"/>
                <a:ea typeface="DejaVu Sans"/>
              </a:rPr>
              <a:t>the tragedy </a:t>
            </a:r>
            <a:r>
              <a:rPr b="0" i="1" lang="en-GB" sz="3200" spc="-1" strike="noStrike">
                <a:solidFill>
                  <a:srgbClr val="000000"/>
                </a:solidFill>
                <a:latin typeface="Palatino Linotype"/>
                <a:ea typeface="DejaVu Sans"/>
              </a:rPr>
              <a:t>Medea </a:t>
            </a:r>
            <a:r>
              <a:rPr b="0" lang="en-GB" sz="3200" spc="-1" strike="noStrike">
                <a:solidFill>
                  <a:srgbClr val="000000"/>
                </a:solidFill>
                <a:latin typeface="Palatino Linotype"/>
                <a:ea typeface="DejaVu Sans"/>
              </a:rPr>
              <a:t>(1</a:t>
            </a:r>
            <a:r>
              <a:rPr b="0" lang="en-GB" sz="3200" spc="-1" strike="noStrike" baseline="30000">
                <a:solidFill>
                  <a:srgbClr val="000000"/>
                </a:solidFill>
                <a:latin typeface="Palatino Linotype"/>
                <a:ea typeface="DejaVu Sans"/>
              </a:rPr>
              <a:t>st</a:t>
            </a:r>
            <a:r>
              <a:rPr b="0" lang="en-GB" sz="3200" spc="-1" strike="noStrike">
                <a:solidFill>
                  <a:srgbClr val="000000"/>
                </a:solidFill>
                <a:latin typeface="Palatino Linotype"/>
                <a:ea typeface="DejaVu Sans"/>
              </a:rPr>
              <a:t> century AD)</a:t>
            </a: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4" name="Title 1"/>
          <p:cNvSpPr/>
          <p:nvPr/>
        </p:nvSpPr>
        <p:spPr>
          <a:xfrm>
            <a:off x="457200" y="274680"/>
            <a:ext cx="8226720" cy="11401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Archaic Medeas</a:t>
            </a:r>
            <a:endParaRPr b="0" lang="en-GB" sz="4400" spc="-1" strike="noStrike">
              <a:latin typeface="Arial"/>
            </a:endParaRPr>
          </a:p>
        </p:txBody>
      </p:sp>
      <p:sp>
        <p:nvSpPr>
          <p:cNvPr id="175" name="Content Placeholder 2"/>
          <p:cNvSpPr/>
          <p:nvPr/>
        </p:nvSpPr>
        <p:spPr>
          <a:xfrm>
            <a:off x="457200" y="1600200"/>
            <a:ext cx="8226720" cy="3914280"/>
          </a:xfrm>
          <a:prstGeom prst="rect">
            <a:avLst/>
          </a:prstGeom>
          <a:noFill/>
          <a:ln w="0">
            <a:noFill/>
          </a:ln>
        </p:spPr>
        <p:style>
          <a:lnRef idx="0"/>
          <a:fillRef idx="0"/>
          <a:effectRef idx="0"/>
          <a:fontRef idx="minor"/>
        </p:style>
        <p:txBody>
          <a:bodyPr lIns="90000" rIns="90000" tIns="45000" bIns="45000">
            <a:normAutofit fontScale="45000"/>
          </a:bodyPr>
          <a:p>
            <a:pPr marL="343080" indent="-34020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The myth of the Argonaut expedition is well-known from the very beginnings of Greek literature:</a:t>
            </a:r>
            <a:endParaRPr b="0" lang="en-GB" sz="3200" spc="-1" strike="noStrike">
              <a:latin typeface="Arial"/>
            </a:endParaRPr>
          </a:p>
          <a:p>
            <a:pPr lvl="1" marL="743040" indent="-28296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a:t>
            </a:r>
            <a:r>
              <a:rPr b="0" lang="en-GB" sz="2800" spc="-1" strike="noStrike">
                <a:solidFill>
                  <a:srgbClr val="000000"/>
                </a:solidFill>
                <a:latin typeface="Palatino Linotype"/>
                <a:ea typeface="DejaVu Sans"/>
              </a:rPr>
              <a:t>Only one sea-going ship has indeed made the voyage past that way – the Argo that all men know of, when sailing back from the land of Aietes” (Hom. </a:t>
            </a:r>
            <a:r>
              <a:rPr b="0" i="1" lang="en-GB" sz="2800" spc="-1" strike="noStrike">
                <a:solidFill>
                  <a:srgbClr val="000000"/>
                </a:solidFill>
                <a:latin typeface="Palatino Linotype"/>
                <a:ea typeface="DejaVu Sans"/>
              </a:rPr>
              <a:t>Od</a:t>
            </a:r>
            <a:r>
              <a:rPr b="0" lang="en-GB" sz="2800" spc="-1" strike="noStrike">
                <a:solidFill>
                  <a:srgbClr val="000000"/>
                </a:solidFill>
                <a:latin typeface="Palatino Linotype"/>
                <a:ea typeface="DejaVu Sans"/>
              </a:rPr>
              <a:t>. 12.70)</a:t>
            </a:r>
            <a:endParaRPr b="0" lang="en-GB" sz="2800" spc="-1" strike="noStrike">
              <a:latin typeface="Arial"/>
            </a:endParaRPr>
          </a:p>
          <a:p>
            <a:pPr marL="343080" indent="-34020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Fragmentary works about Medea from the 8</a:t>
            </a:r>
            <a:r>
              <a:rPr b="0" lang="en-GB" sz="3200" spc="-1" strike="noStrike" baseline="30000">
                <a:solidFill>
                  <a:srgbClr val="000000"/>
                </a:solidFill>
                <a:latin typeface="Palatino Linotype"/>
                <a:ea typeface="DejaVu Sans"/>
              </a:rPr>
              <a:t>th</a:t>
            </a:r>
            <a:r>
              <a:rPr b="0" lang="en-GB" sz="3200" spc="-1" strike="noStrike">
                <a:solidFill>
                  <a:srgbClr val="000000"/>
                </a:solidFill>
                <a:latin typeface="Palatino Linotype"/>
                <a:ea typeface="DejaVu Sans"/>
              </a:rPr>
              <a:t> century – she’s already an old and popular topic by then!</a:t>
            </a:r>
            <a:endParaRPr b="0" lang="en-GB" sz="3200" spc="-1" strike="noStrike">
              <a:latin typeface="Arial"/>
            </a:endParaRPr>
          </a:p>
          <a:p>
            <a:pPr marL="343080" indent="-34020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Iconography: Various motifs from the 6</a:t>
            </a:r>
            <a:r>
              <a:rPr b="0" lang="en-GB" sz="3200" spc="-1" strike="noStrike" baseline="30000">
                <a:solidFill>
                  <a:srgbClr val="000000"/>
                </a:solidFill>
                <a:latin typeface="Palatino Linotype"/>
                <a:ea typeface="DejaVu Sans"/>
              </a:rPr>
              <a:t>th</a:t>
            </a:r>
            <a:r>
              <a:rPr b="0" lang="en-GB" sz="3200" spc="-1" strike="noStrike">
                <a:solidFill>
                  <a:srgbClr val="000000"/>
                </a:solidFill>
                <a:latin typeface="Palatino Linotype"/>
                <a:ea typeface="DejaVu Sans"/>
              </a:rPr>
              <a:t> century onwards, with growing popularity</a:t>
            </a:r>
            <a:endParaRPr b="0" lang="en-GB" sz="3200" spc="-1" strike="noStrike">
              <a:latin typeface="Arial"/>
            </a:endParaRPr>
          </a:p>
          <a:p>
            <a:pPr>
              <a:lnSpc>
                <a:spcPct val="100000"/>
              </a:lnSpc>
              <a:spcBef>
                <a:spcPts val="641"/>
              </a:spcBef>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6" name="Title 3"/>
          <p:cNvSpPr/>
          <p:nvPr/>
        </p:nvSpPr>
        <p:spPr>
          <a:xfrm>
            <a:off x="457200" y="274680"/>
            <a:ext cx="7464600" cy="722520"/>
          </a:xfrm>
          <a:prstGeom prst="rect">
            <a:avLst/>
          </a:prstGeom>
          <a:noFill/>
          <a:ln w="0">
            <a:noFill/>
          </a:ln>
        </p:spPr>
        <p:style>
          <a:lnRef idx="0"/>
          <a:fillRef idx="0"/>
          <a:effectRef idx="0"/>
          <a:fontRef idx="minor"/>
        </p:style>
        <p:txBody>
          <a:bodyPr lIns="90000" rIns="90000" tIns="45000" bIns="45000" anchor="ctr">
            <a:normAutofit fontScale="41000"/>
          </a:bodyPr>
          <a:p>
            <a:pPr algn="ctr">
              <a:lnSpc>
                <a:spcPct val="100000"/>
              </a:lnSpc>
            </a:pPr>
            <a:r>
              <a:rPr b="0" lang="en-GB" sz="4400" spc="-1" strike="noStrike">
                <a:solidFill>
                  <a:srgbClr val="000000"/>
                </a:solidFill>
                <a:latin typeface="Palatino Linotype"/>
                <a:ea typeface="DejaVu Sans"/>
              </a:rPr>
              <a:t>Jason and Medea in Early Art</a:t>
            </a:r>
            <a:endParaRPr b="0" lang="en-GB" sz="4400" spc="-1" strike="noStrike">
              <a:latin typeface="Arial"/>
            </a:endParaRPr>
          </a:p>
        </p:txBody>
      </p:sp>
      <p:pic>
        <p:nvPicPr>
          <p:cNvPr id="177" name="Content Placeholder 8" descr="Jason dragon argo.jpg"/>
          <p:cNvPicPr/>
          <p:nvPr/>
        </p:nvPicPr>
        <p:blipFill>
          <a:blip r:embed="rId1"/>
          <a:stretch/>
        </p:blipFill>
        <p:spPr>
          <a:xfrm>
            <a:off x="357120" y="1143000"/>
            <a:ext cx="5868000" cy="4373640"/>
          </a:xfrm>
          <a:prstGeom prst="rect">
            <a:avLst/>
          </a:prstGeom>
          <a:ln w="0">
            <a:noFill/>
          </a:ln>
        </p:spPr>
      </p:pic>
      <p:sp>
        <p:nvSpPr>
          <p:cNvPr id="178" name="Rectangle 10"/>
          <p:cNvSpPr/>
          <p:nvPr/>
        </p:nvSpPr>
        <p:spPr>
          <a:xfrm>
            <a:off x="6372360" y="4221000"/>
            <a:ext cx="2373480" cy="129312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nSpc>
                <a:spcPct val="100000"/>
              </a:lnSpc>
            </a:pPr>
            <a:r>
              <a:rPr b="0" lang="en-GB" sz="1800" spc="-1" strike="noStrike">
                <a:solidFill>
                  <a:srgbClr val="ffffff"/>
                </a:solidFill>
                <a:latin typeface="Palatino Linotype"/>
                <a:ea typeface="DejaVu Sans"/>
              </a:rPr>
              <a:t>Left: Jason defeating the dragon, with Athena and the ship Argo, c. 460</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9" name="Title 1"/>
          <p:cNvSpPr/>
          <p:nvPr/>
        </p:nvSpPr>
        <p:spPr>
          <a:xfrm>
            <a:off x="457200" y="274680"/>
            <a:ext cx="7464600" cy="865440"/>
          </a:xfrm>
          <a:prstGeom prst="rect">
            <a:avLst/>
          </a:prstGeom>
          <a:noFill/>
          <a:ln w="0">
            <a:noFill/>
          </a:ln>
        </p:spPr>
        <p:style>
          <a:lnRef idx="0"/>
          <a:fillRef idx="0"/>
          <a:effectRef idx="0"/>
          <a:fontRef idx="minor"/>
        </p:style>
        <p:txBody>
          <a:bodyPr lIns="90000" rIns="90000" tIns="45000" bIns="45000" anchor="ctr">
            <a:normAutofit fontScale="55000"/>
          </a:bodyPr>
          <a:p>
            <a:pPr algn="ctr">
              <a:lnSpc>
                <a:spcPct val="100000"/>
              </a:lnSpc>
            </a:pPr>
            <a:r>
              <a:rPr b="0" lang="en-GB" sz="4400" spc="-1" strike="noStrike">
                <a:solidFill>
                  <a:srgbClr val="000000"/>
                </a:solidFill>
                <a:latin typeface="Palatino Linotype"/>
                <a:ea typeface="DejaVu Sans"/>
              </a:rPr>
              <a:t>Constants in Early Treatments</a:t>
            </a:r>
            <a:endParaRPr b="0" lang="en-GB" sz="4400" spc="-1" strike="noStrike">
              <a:latin typeface="Arial"/>
            </a:endParaRPr>
          </a:p>
        </p:txBody>
      </p:sp>
      <p:sp>
        <p:nvSpPr>
          <p:cNvPr id="180" name="Content Placeholder 2"/>
          <p:cNvSpPr/>
          <p:nvPr/>
        </p:nvSpPr>
        <p:spPr>
          <a:xfrm>
            <a:off x="457200" y="1285920"/>
            <a:ext cx="7464600" cy="4372560"/>
          </a:xfrm>
          <a:prstGeom prst="rect">
            <a:avLst/>
          </a:prstGeom>
          <a:noFill/>
          <a:ln w="0">
            <a:noFill/>
          </a:ln>
        </p:spPr>
        <p:style>
          <a:lnRef idx="0"/>
          <a:fillRef idx="0"/>
          <a:effectRef idx="0"/>
          <a:fontRef idx="minor"/>
        </p:style>
        <p:txBody>
          <a:bodyPr lIns="90000" rIns="90000" tIns="45000" bIns="45000">
            <a:normAutofit/>
          </a:bodyPr>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Aphrodite intervening on Jason’s behalf to make Medea assist him; </a:t>
            </a:r>
            <a:endParaRPr b="0" lang="en-GB" sz="3200" spc="-1" strike="noStrike">
              <a:latin typeface="Arial"/>
            </a:endParaRPr>
          </a:p>
          <a:p>
            <a:pPr lvl="1" marL="743040" indent="-282960">
              <a:lnSpc>
                <a:spcPct val="100000"/>
              </a:lnSpc>
              <a:spcBef>
                <a:spcPts val="439"/>
              </a:spcBef>
              <a:buClr>
                <a:srgbClr val="000000"/>
              </a:buClr>
              <a:buFont typeface="Arial"/>
              <a:buChar char="–"/>
            </a:pPr>
            <a:r>
              <a:rPr b="0" lang="en-GB" sz="2200" spc="-1" strike="noStrike">
                <a:solidFill>
                  <a:srgbClr val="000000"/>
                </a:solidFill>
                <a:latin typeface="Palatino Linotype"/>
                <a:ea typeface="DejaVu Sans"/>
              </a:rPr>
              <a:t>cf. Pausanias’ description of the ornaments on a late archaic chest:</a:t>
            </a:r>
            <a:endParaRPr b="0" lang="en-GB" sz="2200" spc="-1" strike="noStrike">
              <a:latin typeface="Arial"/>
            </a:endParaRPr>
          </a:p>
          <a:p>
            <a:pPr lvl="1" marL="743040" indent="-282960">
              <a:lnSpc>
                <a:spcPct val="100000"/>
              </a:lnSpc>
              <a:spcBef>
                <a:spcPts val="400"/>
              </a:spcBef>
              <a:buClr>
                <a:srgbClr val="000000"/>
              </a:buClr>
              <a:buFont typeface="Arial"/>
              <a:buChar char="–"/>
            </a:pPr>
            <a:r>
              <a:rPr b="0" lang="en-GB" sz="2000" spc="-1" strike="noStrike">
                <a:solidFill>
                  <a:srgbClr val="000000"/>
                </a:solidFill>
                <a:latin typeface="Palatino Linotype"/>
                <a:ea typeface="DejaVu Sans"/>
              </a:rPr>
              <a:t>Now I come to the second space on the chest, and in going round it I had better begin from the left. […] “Medea is seated upon a throne, while Jason stands on her right and </a:t>
            </a:r>
            <a:r>
              <a:rPr b="0" lang="en-GB" sz="2000" spc="-1" strike="noStrike">
                <a:solidFill>
                  <a:srgbClr val="ff0000"/>
                </a:solidFill>
                <a:latin typeface="Palatino Linotype"/>
                <a:ea typeface="DejaVu Sans"/>
              </a:rPr>
              <a:t>Aphrodite</a:t>
            </a:r>
            <a:r>
              <a:rPr b="0" lang="en-GB" sz="2000" spc="-1" strike="noStrike">
                <a:solidFill>
                  <a:srgbClr val="000000"/>
                </a:solidFill>
                <a:latin typeface="Palatino Linotype"/>
                <a:ea typeface="DejaVu Sans"/>
              </a:rPr>
              <a:t> on her left. On them is an inscription: Jason weds Medea, as Aphrodite bids.” (Paus. 5.18.1-3)</a:t>
            </a:r>
            <a:endParaRPr b="0" lang="en-GB" sz="20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A prophecy warning Aietes of Jason</a:t>
            </a:r>
            <a:endParaRPr b="0" lang="en-GB" sz="2800" spc="-1" strike="noStrike">
              <a:latin typeface="Arial"/>
            </a:endParaRPr>
          </a:p>
          <a:p>
            <a:pPr lvl="1" marL="743040" indent="-282960">
              <a:lnSpc>
                <a:spcPct val="100000"/>
              </a:lnSpc>
              <a:spcBef>
                <a:spcPts val="400"/>
              </a:spcBef>
              <a:buClr>
                <a:srgbClr val="000000"/>
              </a:buClr>
              <a:buFont typeface="Arial"/>
              <a:buChar char="–"/>
            </a:pPr>
            <a:r>
              <a:rPr b="0" lang="en-GB" sz="2000" spc="-1" strike="noStrike">
                <a:solidFill>
                  <a:srgbClr val="000000"/>
                </a:solidFill>
                <a:latin typeface="Palatino Linotype"/>
                <a:ea typeface="DejaVu Sans"/>
              </a:rPr>
              <a:t>Altered, in Apollonius, to Medea receiving a prophetic dream (3.616-32)– the chief character of his narrative</a:t>
            </a:r>
            <a:endParaRPr b="0" lang="en-GB" sz="2000" spc="-1" strike="noStrike">
              <a:latin typeface="Arial"/>
            </a:endParaRPr>
          </a:p>
          <a:p>
            <a:pPr marL="343080" indent="-340200">
              <a:lnSpc>
                <a:spcPct val="100000"/>
              </a:lnSpc>
              <a:spcBef>
                <a:spcPts val="459"/>
              </a:spcBef>
              <a:tabLst>
                <a:tab algn="l" pos="0"/>
              </a:tabLst>
            </a:pPr>
            <a:endParaRPr b="0" lang="en-GB" sz="2000" spc="-1" strike="noStrike">
              <a:latin typeface="Arial"/>
            </a:endParaRPr>
          </a:p>
          <a:p>
            <a:pPr marL="343080" indent="-340200">
              <a:lnSpc>
                <a:spcPct val="100000"/>
              </a:lnSpc>
              <a:spcBef>
                <a:spcPts val="459"/>
              </a:spcBef>
              <a:tabLst>
                <a:tab algn="l" pos="0"/>
              </a:tabLst>
            </a:pPr>
            <a:endParaRPr b="0" lang="en-GB" sz="2000" spc="-1" strike="noStrike">
              <a:latin typeface="Arial"/>
            </a:endParaRPr>
          </a:p>
          <a:p>
            <a:pPr marL="343080" indent="-340200">
              <a:lnSpc>
                <a:spcPct val="100000"/>
              </a:lnSpc>
              <a:spcBef>
                <a:spcPts val="459"/>
              </a:spcBef>
              <a:tabLst>
                <a:tab algn="l" pos="0"/>
              </a:tabLst>
            </a:pP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1" name="Title 3"/>
          <p:cNvSpPr/>
          <p:nvPr/>
        </p:nvSpPr>
        <p:spPr>
          <a:xfrm>
            <a:off x="107640" y="237960"/>
            <a:ext cx="8226720" cy="114012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3600" spc="-1" strike="noStrike">
                <a:solidFill>
                  <a:srgbClr val="000000"/>
                </a:solidFill>
                <a:latin typeface="Palatino Linotype"/>
                <a:ea typeface="DejaVu Sans"/>
              </a:rPr>
              <a:t>Medea &amp; medicine:</a:t>
            </a:r>
            <a:br/>
            <a:r>
              <a:rPr b="0" i="1" lang="en-GB" sz="3600" spc="-1" strike="noStrike">
                <a:solidFill>
                  <a:srgbClr val="000000"/>
                </a:solidFill>
                <a:latin typeface="Palatino Linotype"/>
                <a:ea typeface="DejaVu Sans"/>
              </a:rPr>
              <a:t>Pharmakeutria</a:t>
            </a:r>
            <a:endParaRPr b="0" lang="en-GB" sz="3600" spc="-1" strike="noStrike">
              <a:latin typeface="Arial"/>
            </a:endParaRPr>
          </a:p>
        </p:txBody>
      </p:sp>
      <p:sp>
        <p:nvSpPr>
          <p:cNvPr id="182" name="Content Placeholder 2"/>
          <p:cNvSpPr/>
          <p:nvPr/>
        </p:nvSpPr>
        <p:spPr>
          <a:xfrm>
            <a:off x="107640" y="1600200"/>
            <a:ext cx="3885480" cy="3986280"/>
          </a:xfrm>
          <a:prstGeom prst="rect">
            <a:avLst/>
          </a:prstGeom>
          <a:noFill/>
          <a:ln w="0">
            <a:noFill/>
          </a:ln>
        </p:spPr>
        <p:style>
          <a:lnRef idx="0"/>
          <a:fillRef idx="0"/>
          <a:effectRef idx="0"/>
          <a:fontRef idx="minor"/>
        </p:style>
        <p:txBody>
          <a:bodyPr lIns="90000" rIns="90000" tIns="45000" bIns="45000">
            <a:noAutofit/>
          </a:bodyPr>
          <a:p>
            <a:pPr marL="343080" indent="-340200">
              <a:lnSpc>
                <a:spcPct val="100000"/>
              </a:lnSpc>
              <a:spcBef>
                <a:spcPts val="459"/>
              </a:spcBef>
              <a:buClr>
                <a:srgbClr val="000000"/>
              </a:buClr>
              <a:buFont typeface="Arial"/>
              <a:buChar char="•"/>
            </a:pPr>
            <a:r>
              <a:rPr b="0" lang="en-GB" sz="2300" spc="-1" strike="noStrike">
                <a:solidFill>
                  <a:srgbClr val="000000"/>
                </a:solidFill>
                <a:latin typeface="Palatino Linotype"/>
                <a:ea typeface="DejaVu Sans"/>
              </a:rPr>
              <a:t>Medea as skilled in the use of drugs – but not an outright witch</a:t>
            </a:r>
            <a:endParaRPr b="0" lang="en-GB" sz="2300" spc="-1" strike="noStrike">
              <a:latin typeface="Arial"/>
            </a:endParaRPr>
          </a:p>
          <a:p>
            <a:pPr lvl="1" marL="743040" indent="-282960">
              <a:lnSpc>
                <a:spcPct val="100000"/>
              </a:lnSpc>
              <a:spcBef>
                <a:spcPts val="400"/>
              </a:spcBef>
              <a:buClr>
                <a:srgbClr val="000000"/>
              </a:buClr>
              <a:buFont typeface="Arial"/>
              <a:buChar char="–"/>
            </a:pPr>
            <a:r>
              <a:rPr b="0" lang="en-GB" sz="2000" spc="-1" strike="noStrike">
                <a:solidFill>
                  <a:srgbClr val="000000"/>
                </a:solidFill>
                <a:latin typeface="Palatino Linotype"/>
                <a:ea typeface="DejaVu Sans"/>
              </a:rPr>
              <a:t>Hesiod </a:t>
            </a:r>
            <a:r>
              <a:rPr b="0" i="1" lang="en-GB" sz="2000" spc="-1" strike="noStrike">
                <a:solidFill>
                  <a:srgbClr val="000000"/>
                </a:solidFill>
                <a:latin typeface="Palatino Linotype"/>
                <a:ea typeface="DejaVu Sans"/>
              </a:rPr>
              <a:t>Theog</a:t>
            </a:r>
            <a:r>
              <a:rPr b="0" lang="en-GB" sz="2000" spc="-1" strike="noStrike">
                <a:solidFill>
                  <a:srgbClr val="000000"/>
                </a:solidFill>
                <a:latin typeface="Palatino Linotype"/>
                <a:ea typeface="DejaVu Sans"/>
              </a:rPr>
              <a:t>. 956-962: Medea the niece of Circe; Medea listed as a goddess</a:t>
            </a:r>
            <a:endParaRPr b="0" lang="en-GB" sz="2000" spc="-1" strike="noStrike">
              <a:latin typeface="Arial"/>
            </a:endParaRPr>
          </a:p>
          <a:p>
            <a:pPr lvl="1" marL="743040" indent="-282960">
              <a:lnSpc>
                <a:spcPct val="100000"/>
              </a:lnSpc>
              <a:spcBef>
                <a:spcPts val="400"/>
              </a:spcBef>
              <a:buClr>
                <a:srgbClr val="000000"/>
              </a:buClr>
              <a:buFont typeface="Arial"/>
              <a:buChar char="–"/>
            </a:pPr>
            <a:r>
              <a:rPr b="0" lang="en-GB" sz="2000" spc="-1" strike="noStrike">
                <a:solidFill>
                  <a:srgbClr val="000000"/>
                </a:solidFill>
                <a:latin typeface="Palatino Linotype"/>
                <a:ea typeface="DejaVu Sans"/>
              </a:rPr>
              <a:t>Fragment from the </a:t>
            </a:r>
            <a:r>
              <a:rPr b="0" i="1" lang="en-GB" sz="2000" spc="-1" strike="noStrike">
                <a:solidFill>
                  <a:srgbClr val="000000"/>
                </a:solidFill>
                <a:latin typeface="Palatino Linotype"/>
                <a:ea typeface="DejaVu Sans"/>
              </a:rPr>
              <a:t>Nostoi </a:t>
            </a:r>
            <a:r>
              <a:rPr b="0" lang="en-GB" sz="2000" spc="-1" strike="noStrike">
                <a:solidFill>
                  <a:srgbClr val="000000"/>
                </a:solidFill>
                <a:latin typeface="Palatino Linotype"/>
                <a:ea typeface="DejaVu Sans"/>
              </a:rPr>
              <a:t>(7</a:t>
            </a:r>
            <a:r>
              <a:rPr b="0" lang="en-GB" sz="2000" spc="-1" strike="noStrike" baseline="30000">
                <a:solidFill>
                  <a:srgbClr val="000000"/>
                </a:solidFill>
                <a:latin typeface="Palatino Linotype"/>
                <a:ea typeface="DejaVu Sans"/>
              </a:rPr>
              <a:t>th</a:t>
            </a:r>
            <a:r>
              <a:rPr b="0" lang="en-GB" sz="2000" spc="-1" strike="noStrike">
                <a:solidFill>
                  <a:srgbClr val="000000"/>
                </a:solidFill>
                <a:latin typeface="Palatino Linotype"/>
                <a:ea typeface="DejaVu Sans"/>
              </a:rPr>
              <a:t>/6</a:t>
            </a:r>
            <a:r>
              <a:rPr b="0" lang="en-GB" sz="2000" spc="-1" strike="noStrike" baseline="30000">
                <a:solidFill>
                  <a:srgbClr val="000000"/>
                </a:solidFill>
                <a:latin typeface="Palatino Linotype"/>
                <a:ea typeface="DejaVu Sans"/>
              </a:rPr>
              <a:t>th</a:t>
            </a:r>
            <a:r>
              <a:rPr b="0" lang="en-GB" sz="2000" spc="-1" strike="noStrike">
                <a:solidFill>
                  <a:srgbClr val="000000"/>
                </a:solidFill>
                <a:latin typeface="Palatino Linotype"/>
                <a:ea typeface="DejaVu Sans"/>
              </a:rPr>
              <a:t> cent.) dealing with Medea’s rejuvenation of Aeson (father of Jason)</a:t>
            </a:r>
            <a:endParaRPr b="0" lang="en-GB" sz="2000" spc="-1" strike="noStrike">
              <a:latin typeface="Arial"/>
            </a:endParaRPr>
          </a:p>
          <a:p>
            <a:pPr>
              <a:lnSpc>
                <a:spcPct val="100000"/>
              </a:lnSpc>
              <a:spcBef>
                <a:spcPts val="459"/>
              </a:spcBef>
            </a:pPr>
            <a:endParaRPr b="0" lang="en-GB" sz="2000" spc="-1" strike="noStrike">
              <a:latin typeface="Arial"/>
            </a:endParaRPr>
          </a:p>
          <a:p>
            <a:pPr>
              <a:lnSpc>
                <a:spcPct val="100000"/>
              </a:lnSpc>
              <a:spcBef>
                <a:spcPts val="561"/>
              </a:spcBef>
            </a:pPr>
            <a:endParaRPr b="0" lang="en-GB" sz="2000" spc="-1" strike="noStrike">
              <a:latin typeface="Arial"/>
            </a:endParaRPr>
          </a:p>
        </p:txBody>
      </p:sp>
      <p:sp>
        <p:nvSpPr>
          <p:cNvPr id="183" name="Rectangle 6"/>
          <p:cNvSpPr/>
          <p:nvPr/>
        </p:nvSpPr>
        <p:spPr>
          <a:xfrm>
            <a:off x="4212000" y="6093360"/>
            <a:ext cx="4929120" cy="49716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0" lang="en-GB" sz="1800" spc="-1" strike="noStrike">
                <a:solidFill>
                  <a:srgbClr val="ffffff"/>
                </a:solidFill>
                <a:latin typeface="Palatino Linotype"/>
                <a:ea typeface="DejaVu Sans"/>
              </a:rPr>
              <a:t>Preparations for the rejuvenation of Pelias</a:t>
            </a:r>
            <a:endParaRPr b="0" lang="en-GB" sz="1800" spc="-1" strike="noStrike">
              <a:latin typeface="Arial"/>
            </a:endParaRPr>
          </a:p>
        </p:txBody>
      </p:sp>
      <p:pic>
        <p:nvPicPr>
          <p:cNvPr id="184" name="Content Placeholder 9" descr="GV7-0024.JPG"/>
          <p:cNvPicPr/>
          <p:nvPr/>
        </p:nvPicPr>
        <p:blipFill>
          <a:blip r:embed="rId1"/>
          <a:srcRect l="7159" t="0" r="5951" b="0"/>
          <a:stretch/>
        </p:blipFill>
        <p:spPr>
          <a:xfrm>
            <a:off x="4212000" y="27360"/>
            <a:ext cx="4965840" cy="6062760"/>
          </a:xfrm>
          <a:prstGeom prst="rect">
            <a:avLst/>
          </a:prstGeom>
          <a:ln w="0">
            <a:noFill/>
          </a:ln>
        </p:spPr>
      </p:pic>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5" name="Title 1"/>
          <p:cNvSpPr/>
          <p:nvPr/>
        </p:nvSpPr>
        <p:spPr>
          <a:xfrm>
            <a:off x="457200" y="274680"/>
            <a:ext cx="8226720" cy="11401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Variants in Early Treatments</a:t>
            </a:r>
            <a:endParaRPr b="0" lang="en-GB" sz="4400" spc="-1" strike="noStrike">
              <a:latin typeface="Arial"/>
            </a:endParaRPr>
          </a:p>
        </p:txBody>
      </p:sp>
      <p:sp>
        <p:nvSpPr>
          <p:cNvPr id="186" name="Content Placeholder 2"/>
          <p:cNvSpPr/>
          <p:nvPr/>
        </p:nvSpPr>
        <p:spPr>
          <a:xfrm>
            <a:off x="457200" y="1600200"/>
            <a:ext cx="8226720" cy="3914280"/>
          </a:xfrm>
          <a:prstGeom prst="rect">
            <a:avLst/>
          </a:prstGeom>
          <a:noFill/>
          <a:ln w="0">
            <a:noFill/>
          </a:ln>
        </p:spPr>
        <p:style>
          <a:lnRef idx="0"/>
          <a:fillRef idx="0"/>
          <a:effectRef idx="0"/>
          <a:fontRef idx="minor"/>
        </p:style>
        <p:txBody>
          <a:bodyPr lIns="90000" rIns="90000" tIns="45000" bIns="45000">
            <a:normAutofit fontScale="59000"/>
          </a:bodyPr>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Pindar on how to kill a dragon (or not):</a:t>
            </a:r>
            <a:endParaRPr b="0" lang="en-GB" sz="3200" spc="-1" strike="noStrike">
              <a:latin typeface="Arial"/>
            </a:endParaRPr>
          </a:p>
          <a:p>
            <a:pPr marL="343080" indent="-340200">
              <a:lnSpc>
                <a:spcPct val="100000"/>
              </a:lnSpc>
              <a:spcBef>
                <a:spcPts val="641"/>
              </a:spcBef>
              <a:tabLst>
                <a:tab algn="l" pos="0"/>
              </a:tabLst>
            </a:pPr>
            <a:r>
              <a:rPr b="0" lang="en-GB" sz="3200" spc="-1" strike="noStrike">
                <a:solidFill>
                  <a:srgbClr val="000000"/>
                </a:solidFill>
                <a:latin typeface="Palatino Linotype"/>
                <a:ea typeface="DejaVu Sans"/>
              </a:rPr>
              <a:t>	</a:t>
            </a:r>
            <a:r>
              <a:rPr b="0" lang="en-GB" sz="2400" spc="-1" strike="noStrike">
                <a:solidFill>
                  <a:srgbClr val="000000"/>
                </a:solidFill>
                <a:latin typeface="Palatino Linotype"/>
                <a:ea typeface="DejaVu Sans"/>
              </a:rPr>
              <a:t>“</a:t>
            </a:r>
            <a:r>
              <a:rPr b="0" lang="en-GB" sz="2400" spc="-1" strike="noStrike">
                <a:solidFill>
                  <a:srgbClr val="000000"/>
                </a:solidFill>
                <a:latin typeface="Palatino Linotype"/>
                <a:ea typeface="DejaVu Sans"/>
              </a:rPr>
              <a:t>For the fleece lay in a thicket, held in the ravening jaws of a serpent, which in thickness and length surpassed a ship with fifty oars, built  by the blows of a hammer. </a:t>
            </a:r>
            <a:r>
              <a:rPr b="1" lang="en-GB" sz="2400" spc="-1" strike="noStrike">
                <a:solidFill>
                  <a:srgbClr val="000000"/>
                </a:solidFill>
                <a:latin typeface="Palatino Linotype"/>
                <a:ea typeface="DejaVu Sans"/>
              </a:rPr>
              <a:t>It is too long a way for me to go by the beaten track</a:t>
            </a:r>
            <a:r>
              <a:rPr b="0" lang="en-GB" sz="2400" spc="-1" strike="noStrike">
                <a:solidFill>
                  <a:srgbClr val="000000"/>
                </a:solidFill>
                <a:latin typeface="Palatino Linotype"/>
                <a:ea typeface="DejaVu Sans"/>
              </a:rPr>
              <a:t>; for time presses, and I know a shortcut. […] Jason killed the gray-eyed serpent with its dappled back by cunning, Arcesilas, and stole away Medea, with her own help.” (Pi. </a:t>
            </a:r>
            <a:r>
              <a:rPr b="0" i="1" lang="en-GB" sz="2400" spc="-1" strike="noStrike">
                <a:solidFill>
                  <a:srgbClr val="000000"/>
                </a:solidFill>
                <a:latin typeface="Palatino Linotype"/>
                <a:ea typeface="DejaVu Sans"/>
              </a:rPr>
              <a:t>P</a:t>
            </a:r>
            <a:r>
              <a:rPr b="0" lang="en-GB" sz="2400" spc="-1" strike="noStrike">
                <a:solidFill>
                  <a:srgbClr val="000000"/>
                </a:solidFill>
                <a:latin typeface="Palatino Linotype"/>
                <a:ea typeface="DejaVu Sans"/>
              </a:rPr>
              <a:t>. 4.244-250)</a:t>
            </a:r>
            <a:endParaRPr b="0" lang="en-GB" sz="2400" spc="-1" strike="noStrike">
              <a:latin typeface="Arial"/>
            </a:endParaRPr>
          </a:p>
          <a:p>
            <a:pPr lvl="1" marL="743040" indent="-282960">
              <a:lnSpc>
                <a:spcPct val="100000"/>
              </a:lnSpc>
              <a:spcBef>
                <a:spcPts val="420"/>
              </a:spcBef>
              <a:buClr>
                <a:srgbClr val="000000"/>
              </a:buClr>
              <a:buFont typeface="Arial"/>
              <a:buChar char="–"/>
              <a:tabLst>
                <a:tab algn="l" pos="0"/>
              </a:tabLst>
            </a:pPr>
            <a:r>
              <a:rPr b="0" lang="en-GB" sz="2100" spc="-1" strike="noStrike">
                <a:solidFill>
                  <a:srgbClr val="000000"/>
                </a:solidFill>
                <a:latin typeface="Palatino Linotype"/>
                <a:ea typeface="DejaVu Sans"/>
              </a:rPr>
              <a:t>Later versions ( – Jason gives the snake/dragon a sleeping potion provided by Medea)</a:t>
            </a:r>
            <a:endParaRPr b="0" lang="en-GB" sz="2100" spc="-1" strike="noStrike">
              <a:latin typeface="Arial"/>
            </a:endParaRPr>
          </a:p>
          <a:p>
            <a:pPr marL="343080" indent="-340200">
              <a:lnSpc>
                <a:spcPct val="100000"/>
              </a:lnSpc>
              <a:spcBef>
                <a:spcPts val="641"/>
              </a:spcBef>
              <a:buClr>
                <a:srgbClr val="000000"/>
              </a:buClr>
              <a:buFont typeface="Arial"/>
              <a:buChar char="•"/>
              <a:tabLst>
                <a:tab algn="l" pos="0"/>
              </a:tabLst>
            </a:pPr>
            <a:r>
              <a:rPr b="0" lang="en-GB" sz="3200" spc="-1" strike="noStrike">
                <a:solidFill>
                  <a:srgbClr val="000000"/>
                </a:solidFill>
                <a:latin typeface="Palatino Linotype"/>
                <a:ea typeface="DejaVu Sans"/>
              </a:rPr>
              <a:t>Why does Pindar side-step this description? Graf: likely not heroic enough for a victory ode!</a:t>
            </a:r>
            <a:endParaRPr b="0" lang="en-GB" sz="3200" spc="-1" strike="noStrike">
              <a:latin typeface="Arial"/>
            </a:endParaRPr>
          </a:p>
          <a:p>
            <a:pPr lvl="1" marL="743040" indent="-282960">
              <a:lnSpc>
                <a:spcPct val="100000"/>
              </a:lnSpc>
              <a:spcBef>
                <a:spcPts val="479"/>
              </a:spcBef>
              <a:buClr>
                <a:srgbClr val="000000"/>
              </a:buClr>
              <a:buFont typeface="Arial"/>
              <a:buChar char="–"/>
              <a:tabLst>
                <a:tab algn="l" pos="0"/>
              </a:tabLst>
            </a:pPr>
            <a:r>
              <a:rPr b="0" lang="en-GB" sz="2400" spc="-1" strike="noStrike">
                <a:solidFill>
                  <a:srgbClr val="000000"/>
                </a:solidFill>
                <a:latin typeface="Palatino Linotype"/>
                <a:ea typeface="DejaVu Sans"/>
              </a:rPr>
              <a:t>Author choice influencing </a:t>
            </a:r>
            <a:r>
              <a:rPr b="0" lang="en-GB" sz="2100" spc="-1" strike="noStrike">
                <a:solidFill>
                  <a:srgbClr val="000000"/>
                </a:solidFill>
                <a:latin typeface="Palatino Linotype"/>
                <a:ea typeface="DejaVu Sans"/>
              </a:rPr>
              <a:t>transmission</a:t>
            </a:r>
            <a:r>
              <a:rPr b="0" lang="en-GB" sz="2400" spc="-1" strike="noStrike">
                <a:solidFill>
                  <a:srgbClr val="000000"/>
                </a:solidFill>
                <a:latin typeface="Palatino Linotype"/>
                <a:ea typeface="DejaVu Sans"/>
              </a:rPr>
              <a:t> of myth</a:t>
            </a:r>
            <a:endParaRPr b="0" lang="en-GB" sz="2400" spc="-1" strike="noStrike">
              <a:latin typeface="Arial"/>
            </a:endParaRPr>
          </a:p>
          <a:p>
            <a:pPr>
              <a:lnSpc>
                <a:spcPct val="100000"/>
              </a:lnSpc>
              <a:spcBef>
                <a:spcPts val="400"/>
              </a:spcBef>
              <a:tabLst>
                <a:tab algn="l" pos="0"/>
              </a:tabLst>
            </a:pP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7" name="Title 1_0"/>
          <p:cNvSpPr/>
          <p:nvPr/>
        </p:nvSpPr>
        <p:spPr>
          <a:xfrm>
            <a:off x="457200" y="274680"/>
            <a:ext cx="8226720" cy="11401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000" spc="-1" strike="noStrike">
                <a:solidFill>
                  <a:srgbClr val="000000"/>
                </a:solidFill>
                <a:latin typeface="Palatino Linotype"/>
                <a:ea typeface="DejaVu Sans"/>
              </a:rPr>
              <a:t>Apollonius </a:t>
            </a:r>
            <a:r>
              <a:rPr b="0" i="1" lang="en-GB" sz="4000" spc="-1" strike="noStrike">
                <a:solidFill>
                  <a:srgbClr val="000000"/>
                </a:solidFill>
                <a:latin typeface="Palatino Linotype"/>
                <a:ea typeface="DejaVu Sans"/>
              </a:rPr>
              <a:t>Arg</a:t>
            </a:r>
            <a:r>
              <a:rPr b="0" lang="en-GB" sz="4000" spc="-1" strike="noStrike">
                <a:solidFill>
                  <a:srgbClr val="000000"/>
                </a:solidFill>
                <a:latin typeface="Palatino Linotype"/>
                <a:ea typeface="DejaVu Sans"/>
              </a:rPr>
              <a:t>. 4.145-64 (tr. Race)</a:t>
            </a:r>
            <a:endParaRPr b="0" lang="en-GB" sz="4000" spc="-1" strike="noStrike">
              <a:latin typeface="Arial"/>
            </a:endParaRPr>
          </a:p>
        </p:txBody>
      </p:sp>
      <p:sp>
        <p:nvSpPr>
          <p:cNvPr id="188" name="Content Placeholder 2_0"/>
          <p:cNvSpPr/>
          <p:nvPr/>
        </p:nvSpPr>
        <p:spPr>
          <a:xfrm>
            <a:off x="457200" y="1600200"/>
            <a:ext cx="8226720" cy="3914280"/>
          </a:xfrm>
          <a:prstGeom prst="rect">
            <a:avLst/>
          </a:prstGeom>
          <a:noFill/>
          <a:ln w="0">
            <a:noFill/>
          </a:ln>
        </p:spPr>
        <p:style>
          <a:lnRef idx="0"/>
          <a:fillRef idx="0"/>
          <a:effectRef idx="0"/>
          <a:fontRef idx="minor"/>
        </p:style>
        <p:txBody>
          <a:bodyPr lIns="90000" rIns="90000" tIns="45000" bIns="45000">
            <a:normAutofit fontScale="25000"/>
          </a:bodyPr>
          <a:p>
            <a:pPr>
              <a:lnSpc>
                <a:spcPct val="100000"/>
              </a:lnSpc>
            </a:pPr>
            <a:r>
              <a:rPr b="0" lang="en-GB" sz="3200" spc="-1" strike="noStrike">
                <a:solidFill>
                  <a:srgbClr val="000000"/>
                </a:solidFill>
                <a:latin typeface="Times New Roman"/>
                <a:ea typeface="DejaVu Sans"/>
              </a:rPr>
              <a:t>“</a:t>
            </a:r>
            <a:r>
              <a:rPr b="0" lang="en-GB" sz="3200" spc="-1" strike="noStrike">
                <a:solidFill>
                  <a:srgbClr val="000000"/>
                </a:solidFill>
                <a:latin typeface="Times New Roman"/>
                <a:ea typeface="DejaVu Sans"/>
              </a:rPr>
              <a:t>But as it was coiling, the girl rushed to look it in the eye, and in a </a:t>
            </a:r>
            <a:r>
              <a:rPr b="0" lang="en-GB" sz="3200" spc="-12" strike="noStrike">
                <a:solidFill>
                  <a:srgbClr val="333333"/>
                </a:solidFill>
                <a:latin typeface="Times New Roman"/>
                <a:ea typeface="DejaVu Sans"/>
              </a:rPr>
              <a:t>sweet voice called to her aid Sleep ... to enchant the monster, and invoked the queen of the underworld, the night-wanderer, to grant a favorable venture. Jason followed in fear, but the snake, already enchanted by her song, was relaxing the long spine of its earthborn coils and stretching out its myriad spirals, like a dark wave when it rolls mute and soundless on a sluggish sea. But all the same, it raised up its horrific head, eager to clasp them both in its deadly jaws. But she dipped a freshly cut sprig of juniper into a potion and sprinkled powerful drugs in its eyes as she sang incantations, and all around the pervasive scent of the drug was casting sleep. It laid its jaw to rest on that very spot, and those countless spirals lay stretched out far behind through the dense woods.</a:t>
            </a:r>
            <a:r>
              <a:rPr b="0" lang="en-GB" sz="3200" spc="-1" strike="noStrike">
                <a:solidFill>
                  <a:srgbClr val="000000"/>
                </a:solidFill>
                <a:latin typeface="Times New Roman"/>
                <a:ea typeface="DejaVu Sans"/>
              </a:rPr>
              <a:t>Then, at the girl’s command, he took the golden fleece from the oak tree, while she stood fast and kept rubbing the head of the beast with the drug,”</a:t>
            </a:r>
            <a:endParaRPr b="0" lang="en-GB" sz="3200" spc="-1" strike="noStrike">
              <a:latin typeface="Times New Roman"/>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9" name="Title 9"/>
          <p:cNvSpPr/>
          <p:nvPr/>
        </p:nvSpPr>
        <p:spPr>
          <a:xfrm>
            <a:off x="457200" y="272880"/>
            <a:ext cx="3005280" cy="1159200"/>
          </a:xfrm>
          <a:prstGeom prst="rect">
            <a:avLst/>
          </a:prstGeom>
          <a:noFill/>
          <a:ln w="0">
            <a:noFill/>
          </a:ln>
        </p:spPr>
        <p:style>
          <a:lnRef idx="0"/>
          <a:fillRef idx="0"/>
          <a:effectRef idx="0"/>
          <a:fontRef idx="minor"/>
        </p:style>
        <p:txBody>
          <a:bodyPr lIns="90000" rIns="90000" tIns="45000" bIns="45000" anchor="b">
            <a:noAutofit/>
          </a:bodyPr>
          <a:p>
            <a:pPr>
              <a:lnSpc>
                <a:spcPct val="100000"/>
              </a:lnSpc>
            </a:pPr>
            <a:r>
              <a:rPr b="1" lang="en-GB" sz="2000" spc="-1" strike="noStrike">
                <a:solidFill>
                  <a:srgbClr val="000000"/>
                </a:solidFill>
                <a:latin typeface="Palatino Linotype"/>
                <a:ea typeface="DejaVu Sans"/>
              </a:rPr>
              <a:t>Attic cup by douris from cerveteri, c. 470</a:t>
            </a:r>
            <a:endParaRPr b="0" lang="en-GB" sz="2000" spc="-1" strike="noStrike">
              <a:latin typeface="Arial"/>
            </a:endParaRPr>
          </a:p>
        </p:txBody>
      </p:sp>
      <p:sp>
        <p:nvSpPr>
          <p:cNvPr id="190" name="Text Placeholder 10"/>
          <p:cNvSpPr/>
          <p:nvPr/>
        </p:nvSpPr>
        <p:spPr>
          <a:xfrm>
            <a:off x="6812280" y="274320"/>
            <a:ext cx="2328840" cy="5652000"/>
          </a:xfrm>
          <a:prstGeom prst="rect">
            <a:avLst/>
          </a:prstGeom>
          <a:noFill/>
          <a:ln w="0">
            <a:noFill/>
          </a:ln>
        </p:spPr>
        <p:style>
          <a:lnRef idx="0"/>
          <a:fillRef idx="0"/>
          <a:effectRef idx="0"/>
          <a:fontRef idx="minor"/>
        </p:style>
        <p:txBody>
          <a:bodyPr lIns="90000" rIns="90000" tIns="45000" bIns="45000">
            <a:normAutofit/>
          </a:bodyPr>
          <a:p>
            <a:pPr>
              <a:lnSpc>
                <a:spcPct val="100000"/>
              </a:lnSpc>
              <a:spcBef>
                <a:spcPts val="320"/>
              </a:spcBef>
              <a:tabLst>
                <a:tab algn="l" pos="0"/>
              </a:tabLst>
            </a:pPr>
            <a:r>
              <a:rPr b="0" lang="en-GB" sz="1800" spc="-1" strike="noStrike">
                <a:solidFill>
                  <a:srgbClr val="000000"/>
                </a:solidFill>
                <a:latin typeface="Arial"/>
                <a:ea typeface="DejaVu Sans"/>
              </a:rPr>
              <a:t>Red-figured kylix by Douris (c. 470 BCE)</a:t>
            </a:r>
            <a:endParaRPr b="0" lang="en-GB" sz="1800" spc="-1" strike="noStrike">
              <a:latin typeface="Arial"/>
            </a:endParaRPr>
          </a:p>
          <a:p>
            <a:pPr>
              <a:lnSpc>
                <a:spcPct val="100000"/>
              </a:lnSpc>
              <a:spcBef>
                <a:spcPts val="479"/>
              </a:spcBef>
              <a:tabLst>
                <a:tab algn="l" pos="0"/>
              </a:tabLst>
            </a:pPr>
            <a:r>
              <a:rPr b="1" lang="en-GB" sz="2400" spc="-1" strike="noStrike">
                <a:solidFill>
                  <a:srgbClr val="000000"/>
                </a:solidFill>
                <a:latin typeface="Palatino Linotype"/>
                <a:ea typeface="DejaVu Sans"/>
              </a:rPr>
              <a:t>Questions</a:t>
            </a:r>
            <a:r>
              <a:rPr b="0" lang="en-GB" sz="2400" spc="-1" strike="noStrike">
                <a:solidFill>
                  <a:srgbClr val="000000"/>
                </a:solidFill>
                <a:latin typeface="Palatino Linotype"/>
                <a:ea typeface="DejaVu Sans"/>
              </a:rPr>
              <a:t>:</a:t>
            </a:r>
            <a:endParaRPr b="0" lang="en-GB" sz="2400" spc="-1" strike="noStrike">
              <a:latin typeface="Arial"/>
            </a:endParaRPr>
          </a:p>
          <a:p>
            <a:pPr>
              <a:lnSpc>
                <a:spcPct val="100000"/>
              </a:lnSpc>
              <a:spcBef>
                <a:spcPts val="479"/>
              </a:spcBef>
              <a:tabLst>
                <a:tab algn="l" pos="0"/>
              </a:tabLst>
            </a:pPr>
            <a:endParaRPr b="0" lang="en-GB" sz="2400" spc="-1" strike="noStrike">
              <a:latin typeface="Arial"/>
            </a:endParaRPr>
          </a:p>
          <a:p>
            <a:pPr>
              <a:lnSpc>
                <a:spcPct val="100000"/>
              </a:lnSpc>
              <a:spcBef>
                <a:spcPts val="479"/>
              </a:spcBef>
              <a:tabLst>
                <a:tab algn="l" pos="0"/>
              </a:tabLst>
            </a:pPr>
            <a:r>
              <a:rPr b="0" lang="en-GB" sz="2400" spc="-1" strike="noStrike">
                <a:solidFill>
                  <a:srgbClr val="000000"/>
                </a:solidFill>
                <a:latin typeface="Palatino Linotype"/>
                <a:ea typeface="DejaVu Sans"/>
              </a:rPr>
              <a:t>What’s the back story? How was Jason swallowed by the serpent?</a:t>
            </a:r>
            <a:endParaRPr b="0" lang="en-GB" sz="2400" spc="-1" strike="noStrike">
              <a:latin typeface="Arial"/>
            </a:endParaRPr>
          </a:p>
          <a:p>
            <a:pPr>
              <a:lnSpc>
                <a:spcPct val="100000"/>
              </a:lnSpc>
              <a:spcBef>
                <a:spcPts val="479"/>
              </a:spcBef>
              <a:tabLst>
                <a:tab algn="l" pos="0"/>
              </a:tabLst>
            </a:pPr>
            <a:endParaRPr b="0" lang="en-GB" sz="2400" spc="-1" strike="noStrike">
              <a:latin typeface="Arial"/>
            </a:endParaRPr>
          </a:p>
          <a:p>
            <a:pPr>
              <a:lnSpc>
                <a:spcPct val="100000"/>
              </a:lnSpc>
              <a:spcBef>
                <a:spcPts val="479"/>
              </a:spcBef>
              <a:tabLst>
                <a:tab algn="l" pos="0"/>
              </a:tabLst>
            </a:pPr>
            <a:r>
              <a:rPr b="0" lang="en-GB" sz="2400" spc="-1" strike="noStrike">
                <a:solidFill>
                  <a:srgbClr val="000000"/>
                </a:solidFill>
                <a:latin typeface="Palatino Linotype"/>
                <a:ea typeface="DejaVu Sans"/>
              </a:rPr>
              <a:t>…</a:t>
            </a:r>
            <a:r>
              <a:rPr b="0" lang="en-GB" sz="2400" spc="-1" strike="noStrike">
                <a:solidFill>
                  <a:srgbClr val="000000"/>
                </a:solidFill>
                <a:latin typeface="Palatino Linotype"/>
                <a:ea typeface="DejaVu Sans"/>
              </a:rPr>
              <a:t>and how do we know it’s Jason?</a:t>
            </a:r>
            <a:endParaRPr b="0" lang="en-GB" sz="2400" spc="-1" strike="noStrike">
              <a:latin typeface="Arial"/>
            </a:endParaRPr>
          </a:p>
          <a:p>
            <a:pPr>
              <a:lnSpc>
                <a:spcPct val="100000"/>
              </a:lnSpc>
              <a:spcBef>
                <a:spcPts val="281"/>
              </a:spcBef>
              <a:tabLst>
                <a:tab algn="l" pos="0"/>
              </a:tabLst>
            </a:pPr>
            <a:endParaRPr b="0" lang="en-GB" sz="2400" spc="-1" strike="noStrike">
              <a:latin typeface="Arial"/>
            </a:endParaRPr>
          </a:p>
          <a:p>
            <a:pPr>
              <a:lnSpc>
                <a:spcPct val="100000"/>
              </a:lnSpc>
              <a:spcBef>
                <a:spcPts val="281"/>
              </a:spcBef>
              <a:tabLst>
                <a:tab algn="l" pos="0"/>
              </a:tabLst>
            </a:pPr>
            <a:endParaRPr b="0" lang="en-GB" sz="2400" spc="-1" strike="noStrike">
              <a:latin typeface="Arial"/>
            </a:endParaRPr>
          </a:p>
        </p:txBody>
      </p:sp>
      <p:pic>
        <p:nvPicPr>
          <p:cNvPr id="191" name="Content Placeholder 8" descr="Jason Dragon.jpg"/>
          <p:cNvPicPr/>
          <p:nvPr/>
        </p:nvPicPr>
        <p:blipFill>
          <a:blip r:embed="rId1"/>
          <a:stretch/>
        </p:blipFill>
        <p:spPr>
          <a:xfrm>
            <a:off x="0" y="7560"/>
            <a:ext cx="6710400" cy="6847560"/>
          </a:xfrm>
          <a:prstGeom prst="rect">
            <a:avLst/>
          </a:prstGeom>
          <a:ln w="0">
            <a:noFill/>
          </a:ln>
        </p:spPr>
      </p:pic>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2" name="Content Placeholder 4" descr=""/>
          <p:cNvPicPr/>
          <p:nvPr/>
        </p:nvPicPr>
        <p:blipFill>
          <a:blip r:embed="rId1"/>
          <a:srcRect l="0" t="0" r="0" b="6481"/>
          <a:stretch/>
        </p:blipFill>
        <p:spPr>
          <a:xfrm>
            <a:off x="179640" y="250920"/>
            <a:ext cx="4669560" cy="6444720"/>
          </a:xfrm>
          <a:prstGeom prst="rect">
            <a:avLst/>
          </a:prstGeom>
          <a:ln w="0">
            <a:noFill/>
          </a:ln>
        </p:spPr>
      </p:pic>
      <p:sp>
        <p:nvSpPr>
          <p:cNvPr id="193" name="Content Placeholder 3"/>
          <p:cNvSpPr/>
          <p:nvPr/>
        </p:nvSpPr>
        <p:spPr>
          <a:xfrm>
            <a:off x="5148000" y="250920"/>
            <a:ext cx="3741480" cy="5335200"/>
          </a:xfrm>
          <a:prstGeom prst="rect">
            <a:avLst/>
          </a:prstGeom>
          <a:noFill/>
          <a:ln w="0">
            <a:noFill/>
          </a:ln>
        </p:spPr>
        <p:style>
          <a:lnRef idx="0"/>
          <a:fillRef idx="0"/>
          <a:effectRef idx="0"/>
          <a:fontRef idx="minor"/>
        </p:style>
        <p:txBody>
          <a:bodyPr lIns="90000" rIns="90000" tIns="45000" bIns="45000">
            <a:normAutofit fontScale="51000"/>
          </a:bodyPr>
          <a:p>
            <a:pPr>
              <a:lnSpc>
                <a:spcPct val="100000"/>
              </a:lnSpc>
              <a:spcBef>
                <a:spcPts val="561"/>
              </a:spcBef>
              <a:tabLst>
                <a:tab algn="l" pos="0"/>
              </a:tabLst>
            </a:pPr>
            <a:r>
              <a:rPr b="0" i="1" lang="en-GB" sz="2800" spc="-1" strike="noStrike">
                <a:solidFill>
                  <a:srgbClr val="000000"/>
                </a:solidFill>
                <a:latin typeface="Palatino Linotype"/>
                <a:ea typeface="DejaVu Sans"/>
              </a:rPr>
              <a:t>Although the bulls had been yoked, Aietes refused to surrender the fleece; and he wanted to set fire to the Argo and kill its crew. Before he could put his plan into effect, Medea guided Jason to the fleece by night, and used her drugs to send the guardian dragon to sleep, and then carrying the fleece with her, made her way back to the Argo with Jason. </a:t>
            </a:r>
            <a:r>
              <a:rPr b="0" lang="en-GB" sz="2800" spc="-1" strike="noStrike">
                <a:solidFill>
                  <a:srgbClr val="000000"/>
                </a:solidFill>
                <a:latin typeface="Palatino Linotype"/>
                <a:ea typeface="DejaVu Sans"/>
              </a:rPr>
              <a:t>(Apollodorus Library 1.9) </a:t>
            </a:r>
            <a:endParaRPr b="0" lang="en-GB" sz="2800" spc="-1" strike="noStrike">
              <a:latin typeface="Arial"/>
            </a:endParaRPr>
          </a:p>
          <a:p>
            <a:pPr>
              <a:lnSpc>
                <a:spcPct val="100000"/>
              </a:lnSpc>
              <a:spcBef>
                <a:spcPts val="561"/>
              </a:spcBef>
              <a:tabLst>
                <a:tab algn="l" pos="0"/>
              </a:tabLst>
            </a:pPr>
            <a:endParaRPr b="0" lang="en-GB" sz="2800" spc="-1" strike="noStrike">
              <a:latin typeface="Arial"/>
            </a:endParaRPr>
          </a:p>
          <a:p>
            <a:pPr>
              <a:lnSpc>
                <a:spcPct val="100000"/>
              </a:lnSpc>
              <a:spcBef>
                <a:spcPts val="561"/>
              </a:spcBef>
              <a:tabLst>
                <a:tab algn="l" pos="0"/>
              </a:tabLst>
            </a:pPr>
            <a:r>
              <a:rPr b="0" lang="en-GB" sz="2800" spc="-1" strike="noStrike">
                <a:solidFill>
                  <a:srgbClr val="000000"/>
                </a:solidFill>
                <a:latin typeface="Palatino Linotype"/>
                <a:ea typeface="DejaVu Sans"/>
              </a:rPr>
              <a:t>Left: Apulian red-figure vase, late 5</a:t>
            </a:r>
            <a:r>
              <a:rPr b="0" lang="en-GB" sz="2800" spc="-1" strike="noStrike" baseline="30000">
                <a:solidFill>
                  <a:srgbClr val="000000"/>
                </a:solidFill>
                <a:latin typeface="Palatino Linotype"/>
                <a:ea typeface="DejaVu Sans"/>
              </a:rPr>
              <a:t>th</a:t>
            </a:r>
            <a:r>
              <a:rPr b="0" lang="en-GB" sz="2800" spc="-1" strike="noStrike">
                <a:solidFill>
                  <a:srgbClr val="000000"/>
                </a:solidFill>
                <a:latin typeface="Palatino Linotype"/>
                <a:ea typeface="DejaVu Sans"/>
              </a:rPr>
              <a:t> C BCE.</a:t>
            </a: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4" name="Title 1"/>
          <p:cNvSpPr/>
          <p:nvPr/>
        </p:nvSpPr>
        <p:spPr>
          <a:xfrm>
            <a:off x="457200" y="274680"/>
            <a:ext cx="7464600" cy="8654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Constants: The Stranger (1)</a:t>
            </a:r>
            <a:endParaRPr b="0" lang="en-GB" sz="4400" spc="-1" strike="noStrike">
              <a:latin typeface="Arial"/>
            </a:endParaRPr>
          </a:p>
        </p:txBody>
      </p:sp>
      <p:sp>
        <p:nvSpPr>
          <p:cNvPr id="195" name="Content Placeholder 4"/>
          <p:cNvSpPr/>
          <p:nvPr/>
        </p:nvSpPr>
        <p:spPr>
          <a:xfrm>
            <a:off x="457200" y="1357200"/>
            <a:ext cx="8216280" cy="4300920"/>
          </a:xfrm>
          <a:prstGeom prst="rect">
            <a:avLst/>
          </a:prstGeom>
          <a:noFill/>
          <a:ln w="0">
            <a:noFill/>
          </a:ln>
        </p:spPr>
        <p:style>
          <a:lnRef idx="0"/>
          <a:fillRef idx="0"/>
          <a:effectRef idx="0"/>
          <a:fontRef idx="minor"/>
        </p:style>
        <p:txBody>
          <a:bodyPr lIns="90000" rIns="90000" tIns="45000" bIns="45000">
            <a:normAutofit fontScale="61000"/>
          </a:bodyPr>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Early archaic literature: Colchis at the very edges of human geography/imagination</a:t>
            </a:r>
            <a:endParaRPr b="0" lang="en-GB" sz="3200" spc="-1" strike="noStrike">
              <a:latin typeface="Arial"/>
            </a:endParaRPr>
          </a:p>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Mimnermos (7</a:t>
            </a:r>
            <a:r>
              <a:rPr b="0" lang="en-GB" sz="3200" spc="-1" strike="noStrike" baseline="30000">
                <a:solidFill>
                  <a:srgbClr val="000000"/>
                </a:solidFill>
                <a:latin typeface="Palatino Linotype"/>
                <a:ea typeface="DejaVu Sans"/>
              </a:rPr>
              <a:t>th</a:t>
            </a:r>
            <a:r>
              <a:rPr b="0" lang="en-GB" sz="3200" spc="-1" strike="noStrike">
                <a:solidFill>
                  <a:srgbClr val="000000"/>
                </a:solidFill>
                <a:latin typeface="Palatino Linotype"/>
                <a:ea typeface="DejaVu Sans"/>
              </a:rPr>
              <a:t>/6</a:t>
            </a:r>
            <a:r>
              <a:rPr b="0" lang="en-GB" sz="3200" spc="-1" strike="noStrike" baseline="30000">
                <a:solidFill>
                  <a:srgbClr val="000000"/>
                </a:solidFill>
                <a:latin typeface="Palatino Linotype"/>
                <a:ea typeface="DejaVu Sans"/>
              </a:rPr>
              <a:t>th</a:t>
            </a:r>
            <a:r>
              <a:rPr b="0" lang="en-GB" sz="3200" spc="-1" strike="noStrike">
                <a:solidFill>
                  <a:srgbClr val="000000"/>
                </a:solidFill>
                <a:latin typeface="Palatino Linotype"/>
                <a:ea typeface="DejaVu Sans"/>
              </a:rPr>
              <a:t> century): “</a:t>
            </a:r>
            <a:r>
              <a:rPr b="0" lang="en-GB" sz="3200" spc="-1" strike="noStrike">
                <a:solidFill>
                  <a:srgbClr val="ff0000"/>
                </a:solidFill>
                <a:latin typeface="Palatino Linotype"/>
                <a:ea typeface="DejaVu Sans"/>
              </a:rPr>
              <a:t>The city of Aeetes, where swift Helios shines in golden strength, lies at the edge of the Ocean</a:t>
            </a:r>
            <a:r>
              <a:rPr b="0" lang="en-GB" sz="3200" spc="-1" strike="noStrike">
                <a:solidFill>
                  <a:srgbClr val="000000"/>
                </a:solidFill>
                <a:latin typeface="Palatino Linotype"/>
                <a:ea typeface="DejaVu Sans"/>
              </a:rPr>
              <a:t>.”</a:t>
            </a:r>
            <a:endParaRPr b="0" lang="en-GB" sz="3200" spc="-1" strike="noStrike">
              <a:latin typeface="Arial"/>
            </a:endParaRPr>
          </a:p>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Mid-archaic times: Colchis brought closer, </a:t>
            </a:r>
            <a:r>
              <a:rPr b="0" lang="en-GB" sz="3200" spc="-1" strike="noStrike">
                <a:solidFill>
                  <a:srgbClr val="ff0000"/>
                </a:solidFill>
                <a:latin typeface="Palatino Linotype"/>
                <a:ea typeface="DejaVu Sans"/>
              </a:rPr>
              <a:t>Pindar locates it in the NE corner of the Black Sea region</a:t>
            </a:r>
            <a:r>
              <a:rPr b="0" lang="en-GB" sz="3200" spc="-1" strike="noStrike">
                <a:solidFill>
                  <a:srgbClr val="000000"/>
                </a:solidFill>
                <a:latin typeface="Palatino Linotype"/>
                <a:ea typeface="DejaVu Sans"/>
              </a:rPr>
              <a:t>.</a:t>
            </a:r>
            <a:endParaRPr b="0" lang="en-GB" sz="3200" spc="-1" strike="noStrike">
              <a:latin typeface="Arial"/>
            </a:endParaRPr>
          </a:p>
          <a:p>
            <a:pPr>
              <a:lnSpc>
                <a:spcPct val="100000"/>
              </a:lnSpc>
              <a:spcBef>
                <a:spcPts val="641"/>
              </a:spcBef>
            </a:pPr>
            <a:endParaRPr b="0" lang="en-GB" sz="3200" spc="-1" strike="noStrike">
              <a:latin typeface="Arial"/>
            </a:endParaRPr>
          </a:p>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In this period, epic is made pan-Hellenic and systematised, and located in real geographical locations, but…</a:t>
            </a:r>
            <a:endParaRPr b="0" lang="en-GB" sz="3200" spc="-1" strike="noStrike">
              <a:latin typeface="Arial"/>
            </a:endParaRPr>
          </a:p>
        </p:txBody>
      </p:sp>
      <p:pic>
        <p:nvPicPr>
          <p:cNvPr id="196" name="Picture 2" descr=""/>
          <p:cNvPicPr/>
          <p:nvPr/>
        </p:nvPicPr>
        <p:blipFill>
          <a:blip r:embed="rId1"/>
          <a:srcRect l="40372" t="20159" r="0" b="32723"/>
          <a:stretch/>
        </p:blipFill>
        <p:spPr>
          <a:xfrm>
            <a:off x="6444360" y="5191560"/>
            <a:ext cx="2539080" cy="1365120"/>
          </a:xfrm>
          <a:prstGeom prst="rect">
            <a:avLst/>
          </a:prstGeom>
          <a:ln w="0">
            <a:noFill/>
          </a:ln>
        </p:spPr>
      </p:pic>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7" name="Content Placeholder 2"/>
          <p:cNvSpPr/>
          <p:nvPr/>
        </p:nvSpPr>
        <p:spPr>
          <a:xfrm>
            <a:off x="4932000" y="188640"/>
            <a:ext cx="4035600" cy="2949480"/>
          </a:xfrm>
          <a:prstGeom prst="rect">
            <a:avLst/>
          </a:prstGeom>
          <a:solidFill>
            <a:srgbClr val="c9f1ff"/>
          </a:solidFill>
          <a:ln w="0">
            <a:noFill/>
          </a:ln>
        </p:spPr>
        <p:style>
          <a:lnRef idx="0"/>
          <a:fillRef idx="0"/>
          <a:effectRef idx="0"/>
          <a:fontRef idx="minor"/>
        </p:style>
        <p:txBody>
          <a:bodyPr lIns="90000" rIns="90000" tIns="45000" bIns="45000">
            <a:normAutofit fontScale="30000"/>
          </a:bodyPr>
          <a:p>
            <a:pPr>
              <a:lnSpc>
                <a:spcPct val="100000"/>
              </a:lnSpc>
              <a:spcBef>
                <a:spcPts val="561"/>
              </a:spcBef>
            </a:pPr>
            <a:endParaRPr b="0" lang="en-GB" sz="1800" spc="-1" strike="noStrike">
              <a:latin typeface="Arial"/>
            </a:endParaRPr>
          </a:p>
          <a:p>
            <a:pPr marL="343080" indent="-340200">
              <a:lnSpc>
                <a:spcPct val="100000"/>
              </a:lnSpc>
              <a:spcBef>
                <a:spcPts val="561"/>
              </a:spcBef>
              <a:buClr>
                <a:srgbClr val="000000"/>
              </a:buClr>
              <a:buFont typeface="Arial"/>
              <a:buChar char="•"/>
            </a:pPr>
            <a:r>
              <a:rPr b="0" lang="en-GB" sz="3200" spc="-1" strike="noStrike">
                <a:solidFill>
                  <a:srgbClr val="000000"/>
                </a:solidFill>
                <a:latin typeface="Times New Roman"/>
                <a:ea typeface="DejaVu Sans"/>
              </a:rPr>
              <a:t>From the Hellenistic period (late 300s) onwards, Colchis depicted as less foreign</a:t>
            </a:r>
            <a:endParaRPr b="0" lang="en-GB" sz="3200" spc="-1" strike="noStrike">
              <a:latin typeface="Arial"/>
            </a:endParaRPr>
          </a:p>
          <a:p>
            <a:pPr marL="343080" indent="-340200">
              <a:lnSpc>
                <a:spcPct val="100000"/>
              </a:lnSpc>
              <a:spcBef>
                <a:spcPts val="561"/>
              </a:spcBef>
              <a:buClr>
                <a:srgbClr val="000000"/>
              </a:buClr>
              <a:buFont typeface="Arial"/>
              <a:buChar char="•"/>
            </a:pPr>
            <a:r>
              <a:rPr b="0" lang="en-GB" sz="3200" spc="-1" strike="noStrike">
                <a:solidFill>
                  <a:srgbClr val="000000"/>
                </a:solidFill>
                <a:latin typeface="Times New Roman"/>
                <a:ea typeface="DejaVu Sans"/>
              </a:rPr>
              <a:t>…</a:t>
            </a:r>
            <a:r>
              <a:rPr b="0" lang="en-GB" sz="3200" spc="-1" strike="noStrike">
                <a:solidFill>
                  <a:srgbClr val="000000"/>
                </a:solidFill>
                <a:latin typeface="Times New Roman"/>
                <a:ea typeface="DejaVu Sans"/>
              </a:rPr>
              <a:t>the region has become an important trading partner and is close to Greek colonies on the S. Black sea  coast</a:t>
            </a:r>
            <a:endParaRPr b="0" lang="en-GB" sz="3200" spc="-1" strike="noStrike">
              <a:latin typeface="Arial"/>
            </a:endParaRPr>
          </a:p>
          <a:p>
            <a:pPr marL="343080" indent="-340200">
              <a:lnSpc>
                <a:spcPct val="100000"/>
              </a:lnSpc>
              <a:spcBef>
                <a:spcPts val="561"/>
              </a:spcBef>
              <a:buClr>
                <a:srgbClr val="000000"/>
              </a:buClr>
              <a:buFont typeface="Arial"/>
              <a:buChar char="•"/>
            </a:pPr>
            <a:r>
              <a:rPr b="0" lang="en-GB" sz="3200" spc="-1" strike="noStrike">
                <a:solidFill>
                  <a:srgbClr val="000000"/>
                </a:solidFill>
                <a:latin typeface="Times New Roman"/>
                <a:ea typeface="DejaVu Sans"/>
              </a:rPr>
              <a:t>It becomes a Roman colony in 63 BCE</a:t>
            </a:r>
            <a:endParaRPr b="0" lang="en-GB" sz="3200" spc="-1" strike="noStrike">
              <a:latin typeface="Arial"/>
            </a:endParaRPr>
          </a:p>
        </p:txBody>
      </p:sp>
      <p:sp>
        <p:nvSpPr>
          <p:cNvPr id="198" name="Content Placeholder 4"/>
          <p:cNvSpPr/>
          <p:nvPr/>
        </p:nvSpPr>
        <p:spPr>
          <a:xfrm>
            <a:off x="395640" y="188640"/>
            <a:ext cx="4173480" cy="5973840"/>
          </a:xfrm>
          <a:prstGeom prst="rect">
            <a:avLst/>
          </a:prstGeom>
          <a:noFill/>
          <a:ln w="0">
            <a:noFill/>
          </a:ln>
        </p:spPr>
        <p:style>
          <a:lnRef idx="0"/>
          <a:fillRef idx="0"/>
          <a:effectRef idx="0"/>
          <a:fontRef idx="minor"/>
        </p:style>
        <p:txBody>
          <a:bodyPr lIns="90000" rIns="90000" tIns="45000" bIns="45000">
            <a:normAutofit fontScale="55000"/>
          </a:bodyPr>
          <a:p>
            <a:pPr>
              <a:lnSpc>
                <a:spcPct val="120000"/>
              </a:lnSpc>
              <a:spcBef>
                <a:spcPts val="561"/>
              </a:spcBef>
              <a:tabLst>
                <a:tab algn="l" pos="0"/>
              </a:tabLst>
            </a:pPr>
            <a:r>
              <a:rPr b="0" lang="en-GB" sz="2800" spc="-1" strike="noStrike">
                <a:solidFill>
                  <a:srgbClr val="000000"/>
                </a:solidFill>
                <a:latin typeface="Times New Roman"/>
                <a:ea typeface="DejaVu Sans"/>
              </a:rPr>
              <a:t>For it is plain to see that the Colchians are Egyptians; and what I say, I myself noted before I heard it from others. […]  I myself guessed it, partly because they are dark-skinned and woolly-haired; though that indeed counts for nothing, since other peoples are, too; but my better proof was that the Colchians and Egyptians and Ethiopians are the only nations that have from the first practised circumcision.</a:t>
            </a:r>
            <a:endParaRPr b="0" lang="en-GB" sz="2800" spc="-1" strike="noStrike">
              <a:latin typeface="Times New Roman"/>
            </a:endParaRPr>
          </a:p>
          <a:p>
            <a:pPr>
              <a:lnSpc>
                <a:spcPct val="120000"/>
              </a:lnSpc>
              <a:spcBef>
                <a:spcPts val="561"/>
              </a:spcBef>
              <a:tabLst>
                <a:tab algn="l" pos="0"/>
              </a:tabLst>
            </a:pPr>
            <a:r>
              <a:rPr b="0" lang="en-GB" sz="2800" spc="-1" strike="noStrike">
                <a:solidFill>
                  <a:srgbClr val="000000"/>
                </a:solidFill>
                <a:latin typeface="Times New Roman"/>
                <a:ea typeface="DejaVu Sans"/>
              </a:rPr>
              <a:t>Herodotus </a:t>
            </a:r>
            <a:r>
              <a:rPr b="0" i="1" lang="en-GB" sz="2800" spc="-1" strike="noStrike">
                <a:solidFill>
                  <a:srgbClr val="000000"/>
                </a:solidFill>
                <a:latin typeface="Times New Roman"/>
                <a:ea typeface="DejaVu Sans"/>
              </a:rPr>
              <a:t>Histories</a:t>
            </a:r>
            <a:r>
              <a:rPr b="0" lang="en-GB" sz="2800" spc="-1" strike="noStrike">
                <a:solidFill>
                  <a:srgbClr val="000000"/>
                </a:solidFill>
                <a:latin typeface="Times New Roman"/>
                <a:ea typeface="DejaVu Sans"/>
              </a:rPr>
              <a:t> 2.104-105 (mid-5</a:t>
            </a:r>
            <a:r>
              <a:rPr b="0" lang="en-GB" sz="2800" spc="-1" strike="noStrike" baseline="30000">
                <a:solidFill>
                  <a:srgbClr val="000000"/>
                </a:solidFill>
                <a:latin typeface="Times New Roman"/>
                <a:ea typeface="DejaVu Sans"/>
              </a:rPr>
              <a:t>th</a:t>
            </a:r>
            <a:r>
              <a:rPr b="0" lang="en-GB" sz="2800" spc="-1" strike="noStrike">
                <a:solidFill>
                  <a:srgbClr val="000000"/>
                </a:solidFill>
                <a:latin typeface="Times New Roman"/>
                <a:ea typeface="DejaVu Sans"/>
              </a:rPr>
              <a:t> C BCE)</a:t>
            </a:r>
            <a:endParaRPr b="0" lang="en-GB" sz="2800" spc="-1" strike="noStrike">
              <a:latin typeface="Times New Roman"/>
            </a:endParaRPr>
          </a:p>
          <a:p>
            <a:pPr>
              <a:lnSpc>
                <a:spcPct val="100000"/>
              </a:lnSpc>
              <a:spcBef>
                <a:spcPts val="561"/>
              </a:spcBef>
              <a:tabLst>
                <a:tab algn="l" pos="0"/>
              </a:tabLst>
            </a:pPr>
            <a:endParaRPr b="0" lang="en-GB" sz="2800" spc="-1" strike="noStrike">
              <a:latin typeface="Times New Roman"/>
            </a:endParaRPr>
          </a:p>
        </p:txBody>
      </p:sp>
      <p:pic>
        <p:nvPicPr>
          <p:cNvPr id="199" name="Picture 5" descr=""/>
          <p:cNvPicPr/>
          <p:nvPr/>
        </p:nvPicPr>
        <p:blipFill>
          <a:blip r:embed="rId1"/>
          <a:stretch/>
        </p:blipFill>
        <p:spPr>
          <a:xfrm>
            <a:off x="4949280" y="3229200"/>
            <a:ext cx="4018680" cy="2157480"/>
          </a:xfrm>
          <a:prstGeom prst="rect">
            <a:avLst/>
          </a:prstGeom>
          <a:ln w="0">
            <a:noFill/>
          </a:ln>
        </p:spPr>
      </p:pic>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0" name="Title 3"/>
          <p:cNvSpPr/>
          <p:nvPr/>
        </p:nvSpPr>
        <p:spPr>
          <a:xfrm>
            <a:off x="442440" y="116640"/>
            <a:ext cx="8226720" cy="114012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400" spc="-1" strike="noStrike">
                <a:solidFill>
                  <a:srgbClr val="000000"/>
                </a:solidFill>
                <a:latin typeface="Palatino Linotype"/>
                <a:ea typeface="DejaVu Sans"/>
              </a:rPr>
              <a:t>Constants: The Stranger (2: Art)</a:t>
            </a:r>
            <a:endParaRPr b="0" lang="en-GB" sz="4400" spc="-1" strike="noStrike">
              <a:latin typeface="Arial"/>
            </a:endParaRPr>
          </a:p>
        </p:txBody>
      </p:sp>
      <p:sp>
        <p:nvSpPr>
          <p:cNvPr id="201" name="Content Placeholder 4"/>
          <p:cNvSpPr/>
          <p:nvPr/>
        </p:nvSpPr>
        <p:spPr>
          <a:xfrm>
            <a:off x="457200" y="1600200"/>
            <a:ext cx="5170680" cy="3986280"/>
          </a:xfrm>
          <a:prstGeom prst="rect">
            <a:avLst/>
          </a:prstGeom>
          <a:noFill/>
          <a:ln w="0">
            <a:noFill/>
          </a:ln>
        </p:spPr>
        <p:style>
          <a:lnRef idx="0"/>
          <a:fillRef idx="0"/>
          <a:effectRef idx="0"/>
          <a:fontRef idx="minor"/>
        </p:style>
        <p:txBody>
          <a:bodyPr lIns="90000" rIns="90000" tIns="45000" bIns="45000">
            <a:normAutofit/>
          </a:bodyPr>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Before 430 BCE Medea generally depicted as a Greek woman</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Instead, these traits may be highlighted:</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Her divinity</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Her skills in potion making and drugs (rejuvenation scenes common in Attic art of 6</a:t>
            </a:r>
            <a:r>
              <a:rPr b="0" lang="en-GB" sz="2800" spc="-1" strike="noStrike" baseline="30000">
                <a:solidFill>
                  <a:srgbClr val="000000"/>
                </a:solidFill>
                <a:latin typeface="Palatino Linotype"/>
                <a:ea typeface="DejaVu Sans"/>
              </a:rPr>
              <a:t>th</a:t>
            </a:r>
            <a:r>
              <a:rPr b="0" lang="en-GB" sz="2800" spc="-1" strike="noStrike">
                <a:solidFill>
                  <a:srgbClr val="000000"/>
                </a:solidFill>
                <a:latin typeface="Palatino Linotype"/>
                <a:ea typeface="DejaVu Sans"/>
              </a:rPr>
              <a:t>/5</a:t>
            </a:r>
            <a:r>
              <a:rPr b="0" lang="en-GB" sz="2800" spc="-1" strike="noStrike" baseline="30000">
                <a:solidFill>
                  <a:srgbClr val="000000"/>
                </a:solidFill>
                <a:latin typeface="Palatino Linotype"/>
                <a:ea typeface="DejaVu Sans"/>
              </a:rPr>
              <a:t>th</a:t>
            </a:r>
            <a:r>
              <a:rPr b="0" lang="en-GB" sz="2800" spc="-1" strike="noStrike">
                <a:solidFill>
                  <a:srgbClr val="000000"/>
                </a:solidFill>
                <a:latin typeface="Palatino Linotype"/>
                <a:ea typeface="DejaVu Sans"/>
              </a:rPr>
              <a:t> centuries)</a:t>
            </a:r>
            <a:endParaRPr b="0" lang="en-GB" sz="2800" spc="-1" strike="noStrike">
              <a:latin typeface="Arial"/>
            </a:endParaRPr>
          </a:p>
        </p:txBody>
      </p:sp>
      <p:pic>
        <p:nvPicPr>
          <p:cNvPr id="202" name="Picture 2" descr=""/>
          <p:cNvPicPr/>
          <p:nvPr/>
        </p:nvPicPr>
        <p:blipFill>
          <a:blip r:embed="rId1"/>
          <a:stretch/>
        </p:blipFill>
        <p:spPr>
          <a:xfrm>
            <a:off x="4567320" y="3424320"/>
            <a:ext cx="6480" cy="6480"/>
          </a:xfrm>
          <a:prstGeom prst="rect">
            <a:avLst/>
          </a:prstGeom>
          <a:ln w="0">
            <a:noFill/>
          </a:ln>
        </p:spPr>
      </p:pic>
      <p:pic>
        <p:nvPicPr>
          <p:cNvPr id="203" name="Picture 5" descr=""/>
          <p:cNvPicPr/>
          <p:nvPr/>
        </p:nvPicPr>
        <p:blipFill>
          <a:blip r:embed="rId2"/>
          <a:stretch/>
        </p:blipFill>
        <p:spPr>
          <a:xfrm>
            <a:off x="5600160" y="1259640"/>
            <a:ext cx="3164400" cy="3803760"/>
          </a:xfrm>
          <a:prstGeom prst="rect">
            <a:avLst/>
          </a:prstGeom>
          <a:ln w="0">
            <a:noFill/>
          </a:ln>
        </p:spPr>
      </p:pic>
      <p:sp>
        <p:nvSpPr>
          <p:cNvPr id="204" name="TextBox 7"/>
          <p:cNvSpPr/>
          <p:nvPr/>
        </p:nvSpPr>
        <p:spPr>
          <a:xfrm>
            <a:off x="5583240" y="5066280"/>
            <a:ext cx="3164400" cy="51588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400" spc="-1" strike="noStrike">
                <a:solidFill>
                  <a:srgbClr val="000000"/>
                </a:solidFill>
                <a:latin typeface="Palatino Linotype"/>
                <a:ea typeface="DejaVu Sans"/>
              </a:rPr>
              <a:t>Copy of late 5</a:t>
            </a:r>
            <a:r>
              <a:rPr b="0" lang="en-GB" sz="1400" spc="-1" strike="noStrike" baseline="30000">
                <a:solidFill>
                  <a:srgbClr val="000000"/>
                </a:solidFill>
                <a:latin typeface="Palatino Linotype"/>
                <a:ea typeface="DejaVu Sans"/>
              </a:rPr>
              <a:t>th</a:t>
            </a:r>
            <a:r>
              <a:rPr b="0" lang="en-GB" sz="1400" spc="-1" strike="noStrike">
                <a:solidFill>
                  <a:srgbClr val="000000"/>
                </a:solidFill>
                <a:latin typeface="Palatino Linotype"/>
                <a:ea typeface="DejaVu Sans"/>
              </a:rPr>
              <a:t> C BCE relief showing Medea with Pelias’ daughters. Berlin.</a:t>
            </a:r>
            <a:endParaRPr b="0" lang="en-GB" sz="1400" spc="-1" strike="noStrike">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05" name="Content Placeholder 6" descr=""/>
          <p:cNvPicPr/>
          <p:nvPr/>
        </p:nvPicPr>
        <p:blipFill>
          <a:blip r:embed="rId1"/>
          <a:stretch/>
        </p:blipFill>
        <p:spPr>
          <a:xfrm>
            <a:off x="107640" y="22320"/>
            <a:ext cx="7802280" cy="5673600"/>
          </a:xfrm>
          <a:prstGeom prst="rect">
            <a:avLst/>
          </a:prstGeom>
          <a:ln w="0">
            <a:noFill/>
          </a:ln>
        </p:spPr>
      </p:pic>
      <p:pic>
        <p:nvPicPr>
          <p:cNvPr id="206" name="Picture 7" descr=""/>
          <p:cNvPicPr/>
          <p:nvPr/>
        </p:nvPicPr>
        <p:blipFill>
          <a:blip r:embed="rId2"/>
          <a:stretch/>
        </p:blipFill>
        <p:spPr>
          <a:xfrm>
            <a:off x="6826680" y="4017240"/>
            <a:ext cx="2169000" cy="2721240"/>
          </a:xfrm>
          <a:prstGeom prst="rect">
            <a:avLst/>
          </a:prstGeom>
          <a:ln w="38100">
            <a:solidFill>
              <a:srgbClr val="ff0000"/>
            </a:solidFill>
            <a:round/>
          </a:ln>
        </p:spPr>
      </p:pic>
      <p:sp>
        <p:nvSpPr>
          <p:cNvPr id="207" name="TextBox 8"/>
          <p:cNvSpPr/>
          <p:nvPr/>
        </p:nvSpPr>
        <p:spPr>
          <a:xfrm>
            <a:off x="107640" y="5229360"/>
            <a:ext cx="6549840" cy="912600"/>
          </a:xfrm>
          <a:prstGeom prst="rect">
            <a:avLst/>
          </a:prstGeom>
          <a:solidFill>
            <a:schemeClr val="accent1">
              <a:lumMod val="20000"/>
              <a:lumOff val="80000"/>
            </a:schemeClr>
          </a:solid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Palatino Linotype"/>
                <a:ea typeface="DejaVu Sans"/>
              </a:rPr>
              <a:t>Amphora found in Etruria (Vulci). c. 550-500 BCE. </a:t>
            </a:r>
            <a:endParaRPr b="0" lang="en-GB" sz="1800" spc="-1" strike="noStrike">
              <a:latin typeface="Arial"/>
            </a:endParaRPr>
          </a:p>
          <a:p>
            <a:pPr>
              <a:lnSpc>
                <a:spcPct val="100000"/>
              </a:lnSpc>
            </a:pPr>
            <a:r>
              <a:rPr b="0" lang="en-GB" sz="1800" spc="-1" strike="noStrike">
                <a:solidFill>
                  <a:srgbClr val="000000"/>
                </a:solidFill>
                <a:latin typeface="Palatino Linotype"/>
                <a:ea typeface="DejaVu Sans"/>
              </a:rPr>
              <a:t>Peleas (seated) with Medea, his daughters present at the rejuvenation of the ram in preparation for Peleas’ own.</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8" name="Title 1"/>
          <p:cNvSpPr/>
          <p:nvPr/>
        </p:nvSpPr>
        <p:spPr>
          <a:xfrm>
            <a:off x="457200" y="274680"/>
            <a:ext cx="8226720" cy="11401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Euripides’ </a:t>
            </a:r>
            <a:r>
              <a:rPr b="0" i="1" lang="en-GB" sz="4400" spc="-1" strike="noStrike">
                <a:solidFill>
                  <a:srgbClr val="000000"/>
                </a:solidFill>
                <a:latin typeface="Palatino Linotype"/>
                <a:ea typeface="DejaVu Sans"/>
              </a:rPr>
              <a:t>Medea</a:t>
            </a:r>
            <a:endParaRPr b="0" lang="en-GB" sz="4400" spc="-1" strike="noStrike">
              <a:latin typeface="Arial"/>
            </a:endParaRPr>
          </a:p>
        </p:txBody>
      </p:sp>
      <p:sp>
        <p:nvSpPr>
          <p:cNvPr id="209" name="Content Placeholder 2"/>
          <p:cNvSpPr/>
          <p:nvPr/>
        </p:nvSpPr>
        <p:spPr>
          <a:xfrm>
            <a:off x="457200" y="1600200"/>
            <a:ext cx="8226720" cy="3914280"/>
          </a:xfrm>
          <a:prstGeom prst="rect">
            <a:avLst/>
          </a:prstGeom>
          <a:noFill/>
          <a:ln w="0">
            <a:noFill/>
          </a:ln>
        </p:spPr>
        <p:style>
          <a:lnRef idx="0"/>
          <a:fillRef idx="0"/>
          <a:effectRef idx="0"/>
          <a:fontRef idx="minor"/>
        </p:style>
        <p:txBody>
          <a:bodyPr lIns="90000" rIns="90000" tIns="45000" bIns="45000">
            <a:normAutofit/>
          </a:bodyPr>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a:t>
            </a:r>
            <a:r>
              <a:rPr b="0" lang="en-GB" sz="3200" spc="-1" strike="noStrike">
                <a:solidFill>
                  <a:srgbClr val="000000"/>
                </a:solidFill>
                <a:latin typeface="Palatino Linotype"/>
                <a:ea typeface="DejaVu Sans"/>
              </a:rPr>
              <a:t>Euripides’ tragedy of 431 BCE […] gives Medea her canonical identity: the woman who kills her children in vengeance when her husband deserts her.’ (Boedker, 1997, 127)</a:t>
            </a: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0" name="Title 1"/>
          <p:cNvSpPr/>
          <p:nvPr/>
        </p:nvSpPr>
        <p:spPr>
          <a:xfrm>
            <a:off x="838080" y="274680"/>
            <a:ext cx="7464600" cy="93708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3600" spc="-1" strike="noStrike">
                <a:solidFill>
                  <a:srgbClr val="000000"/>
                </a:solidFill>
                <a:latin typeface="Palatino Linotype"/>
                <a:ea typeface="DejaVu Sans"/>
              </a:rPr>
              <a:t>Overview of the tragedy</a:t>
            </a:r>
            <a:endParaRPr b="0" lang="en-GB" sz="3600" spc="-1" strike="noStrike">
              <a:latin typeface="Arial"/>
            </a:endParaRPr>
          </a:p>
        </p:txBody>
      </p:sp>
      <p:sp>
        <p:nvSpPr>
          <p:cNvPr id="211" name="Content Placeholder 2"/>
          <p:cNvSpPr/>
          <p:nvPr/>
        </p:nvSpPr>
        <p:spPr>
          <a:xfrm>
            <a:off x="457200" y="1428840"/>
            <a:ext cx="3654720" cy="4740480"/>
          </a:xfrm>
          <a:prstGeom prst="rect">
            <a:avLst/>
          </a:prstGeom>
          <a:noFill/>
          <a:ln w="0">
            <a:noFill/>
          </a:ln>
        </p:spPr>
        <p:style>
          <a:lnRef idx="0"/>
          <a:fillRef idx="0"/>
          <a:effectRef idx="0"/>
          <a:fontRef idx="minor"/>
        </p:style>
        <p:txBody>
          <a:bodyPr lIns="90000" rIns="90000" tIns="45000" bIns="45000">
            <a:normAutofit fontScale="88000"/>
          </a:bodyPr>
          <a:p>
            <a:pPr marL="343080" indent="-340200">
              <a:lnSpc>
                <a:spcPct val="100000"/>
              </a:lnSpc>
              <a:spcBef>
                <a:spcPts val="561"/>
              </a:spcBef>
              <a:tabLst>
                <a:tab algn="l" pos="0"/>
              </a:tabLst>
            </a:pPr>
            <a:r>
              <a:rPr b="1" lang="en-GB" sz="2400" spc="-1" strike="noStrike">
                <a:solidFill>
                  <a:srgbClr val="000000"/>
                </a:solidFill>
                <a:latin typeface="Palatino Linotype"/>
                <a:ea typeface="DejaVu Sans"/>
              </a:rPr>
              <a:t>Characters on stage</a:t>
            </a:r>
            <a:endParaRPr b="0" lang="en-GB" sz="2400" spc="-1" strike="noStrike">
              <a:latin typeface="Arial"/>
            </a:endParaRPr>
          </a:p>
          <a:p>
            <a:pPr marL="343080" indent="-340200">
              <a:lnSpc>
                <a:spcPct val="100000"/>
              </a:lnSpc>
              <a:spcBef>
                <a:spcPts val="561"/>
              </a:spcBef>
              <a:buClr>
                <a:srgbClr val="000000"/>
              </a:buClr>
              <a:buFont typeface="Arial"/>
              <a:buChar char="•"/>
              <a:tabLst>
                <a:tab algn="l" pos="0"/>
              </a:tabLst>
            </a:pPr>
            <a:r>
              <a:rPr b="0" lang="en-GB" sz="2400" spc="-1" strike="noStrike">
                <a:solidFill>
                  <a:srgbClr val="000000"/>
                </a:solidFill>
                <a:latin typeface="Palatino Linotype"/>
                <a:ea typeface="DejaVu Sans"/>
              </a:rPr>
              <a:t>The nurse</a:t>
            </a:r>
            <a:endParaRPr b="0" lang="en-GB" sz="2400" spc="-1" strike="noStrike">
              <a:latin typeface="Arial"/>
            </a:endParaRPr>
          </a:p>
          <a:p>
            <a:pPr marL="343080" indent="-340200">
              <a:lnSpc>
                <a:spcPct val="100000"/>
              </a:lnSpc>
              <a:spcBef>
                <a:spcPts val="561"/>
              </a:spcBef>
              <a:buClr>
                <a:srgbClr val="000000"/>
              </a:buClr>
              <a:buFont typeface="Arial"/>
              <a:buChar char="•"/>
              <a:tabLst>
                <a:tab algn="l" pos="0"/>
              </a:tabLst>
            </a:pPr>
            <a:r>
              <a:rPr b="0" lang="en-GB" sz="2400" spc="-1" strike="noStrike">
                <a:solidFill>
                  <a:srgbClr val="000000"/>
                </a:solidFill>
                <a:latin typeface="Palatino Linotype"/>
                <a:ea typeface="DejaVu Sans"/>
              </a:rPr>
              <a:t>The children’s tutor</a:t>
            </a:r>
            <a:endParaRPr b="0" lang="en-GB" sz="2400" spc="-1" strike="noStrike">
              <a:latin typeface="Arial"/>
            </a:endParaRPr>
          </a:p>
          <a:p>
            <a:pPr marL="343080" indent="-340200">
              <a:lnSpc>
                <a:spcPct val="100000"/>
              </a:lnSpc>
              <a:spcBef>
                <a:spcPts val="561"/>
              </a:spcBef>
              <a:buClr>
                <a:srgbClr val="000000"/>
              </a:buClr>
              <a:buFont typeface="Arial"/>
              <a:buChar char="•"/>
              <a:tabLst>
                <a:tab algn="l" pos="0"/>
              </a:tabLst>
            </a:pPr>
            <a:r>
              <a:rPr b="0" lang="en-GB" sz="2400" spc="-1" strike="noStrike">
                <a:solidFill>
                  <a:srgbClr val="000000"/>
                </a:solidFill>
                <a:latin typeface="Palatino Linotype"/>
                <a:ea typeface="DejaVu Sans"/>
              </a:rPr>
              <a:t>Medea</a:t>
            </a:r>
            <a:endParaRPr b="0" lang="en-GB" sz="2400" spc="-1" strike="noStrike">
              <a:latin typeface="Arial"/>
            </a:endParaRPr>
          </a:p>
          <a:p>
            <a:pPr marL="343080" indent="-340200">
              <a:lnSpc>
                <a:spcPct val="100000"/>
              </a:lnSpc>
              <a:spcBef>
                <a:spcPts val="561"/>
              </a:spcBef>
              <a:buClr>
                <a:srgbClr val="000000"/>
              </a:buClr>
              <a:buFont typeface="Arial"/>
              <a:buChar char="•"/>
              <a:tabLst>
                <a:tab algn="l" pos="0"/>
              </a:tabLst>
            </a:pPr>
            <a:r>
              <a:rPr b="0" lang="en-GB" sz="2400" spc="-1" strike="noStrike">
                <a:solidFill>
                  <a:srgbClr val="000000"/>
                </a:solidFill>
                <a:latin typeface="Palatino Linotype"/>
                <a:ea typeface="DejaVu Sans"/>
              </a:rPr>
              <a:t>Creon (king of Corinth, Jason’s new father-in-law)</a:t>
            </a:r>
            <a:endParaRPr b="0" lang="en-GB" sz="2400" spc="-1" strike="noStrike">
              <a:latin typeface="Arial"/>
            </a:endParaRPr>
          </a:p>
          <a:p>
            <a:pPr marL="343080" indent="-340200">
              <a:lnSpc>
                <a:spcPct val="100000"/>
              </a:lnSpc>
              <a:spcBef>
                <a:spcPts val="561"/>
              </a:spcBef>
              <a:buClr>
                <a:srgbClr val="000000"/>
              </a:buClr>
              <a:buFont typeface="Arial"/>
              <a:buChar char="•"/>
              <a:tabLst>
                <a:tab algn="l" pos="0"/>
              </a:tabLst>
            </a:pPr>
            <a:r>
              <a:rPr b="0" lang="en-GB" sz="2400" spc="-1" strike="noStrike">
                <a:solidFill>
                  <a:srgbClr val="000000"/>
                </a:solidFill>
                <a:latin typeface="Palatino Linotype"/>
                <a:ea typeface="DejaVu Sans"/>
              </a:rPr>
              <a:t>Jason</a:t>
            </a:r>
            <a:endParaRPr b="0" lang="en-GB" sz="2400" spc="-1" strike="noStrike">
              <a:latin typeface="Arial"/>
            </a:endParaRPr>
          </a:p>
          <a:p>
            <a:pPr marL="343080" indent="-340200">
              <a:lnSpc>
                <a:spcPct val="100000"/>
              </a:lnSpc>
              <a:spcBef>
                <a:spcPts val="561"/>
              </a:spcBef>
              <a:buClr>
                <a:srgbClr val="000000"/>
              </a:buClr>
              <a:buFont typeface="Arial"/>
              <a:buChar char="•"/>
              <a:tabLst>
                <a:tab algn="l" pos="0"/>
              </a:tabLst>
            </a:pPr>
            <a:r>
              <a:rPr b="0" lang="en-GB" sz="2400" spc="-1" strike="noStrike">
                <a:solidFill>
                  <a:srgbClr val="000000"/>
                </a:solidFill>
                <a:latin typeface="Palatino Linotype"/>
                <a:ea typeface="DejaVu Sans"/>
              </a:rPr>
              <a:t>Corinthian women (the chorus)</a:t>
            </a:r>
            <a:endParaRPr b="0" lang="en-GB" sz="2400" spc="-1" strike="noStrike">
              <a:latin typeface="Arial"/>
            </a:endParaRPr>
          </a:p>
          <a:p>
            <a:pPr marL="343080" indent="-340200">
              <a:lnSpc>
                <a:spcPct val="100000"/>
              </a:lnSpc>
              <a:spcBef>
                <a:spcPts val="561"/>
              </a:spcBef>
              <a:buClr>
                <a:srgbClr val="000000"/>
              </a:buClr>
              <a:buFont typeface="Arial"/>
              <a:buChar char="•"/>
              <a:tabLst>
                <a:tab algn="l" pos="0"/>
              </a:tabLst>
            </a:pPr>
            <a:r>
              <a:rPr b="0" lang="en-GB" sz="2400" spc="-1" strike="noStrike">
                <a:solidFill>
                  <a:srgbClr val="000000"/>
                </a:solidFill>
                <a:latin typeface="Palatino Linotype"/>
                <a:ea typeface="DejaVu Sans"/>
              </a:rPr>
              <a:t>Aegeus (king of Athens)</a:t>
            </a:r>
            <a:endParaRPr b="0" lang="en-GB" sz="2400" spc="-1" strike="noStrike">
              <a:latin typeface="Arial"/>
            </a:endParaRPr>
          </a:p>
          <a:p>
            <a:pPr marL="343080" indent="-340200">
              <a:lnSpc>
                <a:spcPct val="100000"/>
              </a:lnSpc>
              <a:spcBef>
                <a:spcPts val="561"/>
              </a:spcBef>
              <a:buClr>
                <a:srgbClr val="000000"/>
              </a:buClr>
              <a:buFont typeface="Arial"/>
              <a:buChar char="•"/>
              <a:tabLst>
                <a:tab algn="l" pos="0"/>
              </a:tabLst>
            </a:pPr>
            <a:r>
              <a:rPr b="0" lang="en-GB" sz="2400" spc="-1" strike="noStrike">
                <a:solidFill>
                  <a:srgbClr val="000000"/>
                </a:solidFill>
                <a:latin typeface="Palatino Linotype"/>
                <a:ea typeface="DejaVu Sans"/>
              </a:rPr>
              <a:t>Messenger</a:t>
            </a:r>
            <a:endParaRPr b="0" lang="en-GB" sz="2400" spc="-1" strike="noStrike">
              <a:latin typeface="Arial"/>
            </a:endParaRPr>
          </a:p>
          <a:p>
            <a:pPr marL="343080" indent="-340200">
              <a:lnSpc>
                <a:spcPct val="100000"/>
              </a:lnSpc>
              <a:spcBef>
                <a:spcPts val="561"/>
              </a:spcBef>
              <a:buClr>
                <a:srgbClr val="000000"/>
              </a:buClr>
              <a:buFont typeface="Arial"/>
              <a:buChar char="•"/>
              <a:tabLst>
                <a:tab algn="l" pos="0"/>
              </a:tabLst>
            </a:pPr>
            <a:r>
              <a:rPr b="0" lang="en-GB" sz="2400" spc="-1" strike="noStrike">
                <a:solidFill>
                  <a:srgbClr val="000000"/>
                </a:solidFill>
                <a:latin typeface="Palatino Linotype"/>
                <a:ea typeface="DejaVu Sans"/>
              </a:rPr>
              <a:t>The children</a:t>
            </a:r>
            <a:endParaRPr b="0" lang="en-GB" sz="2400" spc="-1" strike="noStrike">
              <a:latin typeface="Arial"/>
            </a:endParaRPr>
          </a:p>
        </p:txBody>
      </p:sp>
      <p:sp>
        <p:nvSpPr>
          <p:cNvPr id="212" name="Content Placeholder 3"/>
          <p:cNvSpPr/>
          <p:nvPr/>
        </p:nvSpPr>
        <p:spPr>
          <a:xfrm>
            <a:off x="4212000" y="1600200"/>
            <a:ext cx="4677480" cy="3986280"/>
          </a:xfrm>
          <a:prstGeom prst="rect">
            <a:avLst/>
          </a:prstGeom>
          <a:noFill/>
          <a:ln w="0">
            <a:noFill/>
          </a:ln>
        </p:spPr>
        <p:style>
          <a:lnRef idx="0"/>
          <a:fillRef idx="0"/>
          <a:effectRef idx="0"/>
          <a:fontRef idx="minor"/>
        </p:style>
        <p:txBody>
          <a:bodyPr lIns="90000" rIns="90000" tIns="45000" bIns="45000">
            <a:normAutofit fontScale="42000"/>
          </a:bodyPr>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Set in Corinth (=&gt; deals essentially with the 3</a:t>
            </a:r>
            <a:r>
              <a:rPr b="0" lang="en-GB" sz="2800" spc="-1" strike="noStrike" baseline="30000">
                <a:solidFill>
                  <a:srgbClr val="000000"/>
                </a:solidFill>
                <a:latin typeface="Palatino Linotype"/>
                <a:ea typeface="DejaVu Sans"/>
              </a:rPr>
              <a:t>rd</a:t>
            </a:r>
            <a:r>
              <a:rPr b="0" lang="en-GB" sz="2800" spc="-1" strike="noStrike">
                <a:solidFill>
                  <a:srgbClr val="000000"/>
                </a:solidFill>
                <a:latin typeface="Palatino Linotype"/>
                <a:ea typeface="DejaVu Sans"/>
              </a:rPr>
              <a:t> part of Medea’s story; only a section of a much larger myth!)</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Medea is advised to leave Corinth first by Creon, then by Jason</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Medea’s decides to avenge herself on Jason; her ruse, using the children</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The killing of Creusa (Glauke); the killing of the children</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Final agon with Jason; escape to Athens on Helios’ chariot</a:t>
            </a:r>
            <a:endParaRPr b="0" lang="en-GB" sz="2800" spc="-1" strike="noStrike">
              <a:latin typeface="Arial"/>
            </a:endParaRPr>
          </a:p>
          <a:p>
            <a:pPr>
              <a:lnSpc>
                <a:spcPct val="100000"/>
              </a:lnSpc>
              <a:spcBef>
                <a:spcPts val="561"/>
              </a:spcBef>
            </a:pP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3" name="Title 1"/>
          <p:cNvSpPr/>
          <p:nvPr/>
        </p:nvSpPr>
        <p:spPr>
          <a:xfrm>
            <a:off x="838080" y="274680"/>
            <a:ext cx="7464600" cy="937080"/>
          </a:xfrm>
          <a:prstGeom prst="rect">
            <a:avLst/>
          </a:prstGeom>
          <a:noFill/>
          <a:ln w="0">
            <a:noFill/>
          </a:ln>
        </p:spPr>
        <p:style>
          <a:lnRef idx="0"/>
          <a:fillRef idx="0"/>
          <a:effectRef idx="0"/>
          <a:fontRef idx="minor"/>
        </p:style>
        <p:txBody>
          <a:bodyPr lIns="90000" rIns="90000" tIns="45000" bIns="45000" anchor="ctr">
            <a:normAutofit fontScale="63000"/>
          </a:bodyPr>
          <a:p>
            <a:pPr algn="ctr">
              <a:lnSpc>
                <a:spcPct val="100000"/>
              </a:lnSpc>
            </a:pPr>
            <a:r>
              <a:rPr b="0" lang="en-GB" sz="4400" spc="-1" strike="noStrike">
                <a:solidFill>
                  <a:srgbClr val="000000"/>
                </a:solidFill>
                <a:latin typeface="Palatino Linotype"/>
                <a:ea typeface="DejaVu Sans"/>
              </a:rPr>
              <a:t>Ethnicity in Euripides’ Medea</a:t>
            </a:r>
            <a:endParaRPr b="0" lang="en-GB" sz="4400" spc="-1" strike="noStrike">
              <a:latin typeface="Arial"/>
            </a:endParaRPr>
          </a:p>
        </p:txBody>
      </p:sp>
      <p:sp>
        <p:nvSpPr>
          <p:cNvPr id="214" name="Content Placeholder 2"/>
          <p:cNvSpPr/>
          <p:nvPr/>
        </p:nvSpPr>
        <p:spPr>
          <a:xfrm>
            <a:off x="457200" y="1357200"/>
            <a:ext cx="8360280" cy="4228920"/>
          </a:xfrm>
          <a:prstGeom prst="rect">
            <a:avLst/>
          </a:prstGeom>
          <a:noFill/>
          <a:ln w="0">
            <a:noFill/>
          </a:ln>
        </p:spPr>
        <p:style>
          <a:lnRef idx="0"/>
          <a:fillRef idx="0"/>
          <a:effectRef idx="0"/>
          <a:fontRef idx="minor"/>
        </p:style>
        <p:txBody>
          <a:bodyPr lIns="90000" rIns="90000" tIns="45000" bIns="45000">
            <a:normAutofit fontScale="33000"/>
          </a:bodyPr>
          <a:p>
            <a:pPr marL="343080" indent="-340200">
              <a:lnSpc>
                <a:spcPct val="120000"/>
              </a:lnSpc>
              <a:spcBef>
                <a:spcPts val="641"/>
              </a:spcBef>
              <a:buClr>
                <a:srgbClr val="000000"/>
              </a:buClr>
              <a:buFont typeface="Arial"/>
              <a:buChar char="•"/>
            </a:pPr>
            <a:r>
              <a:rPr b="0" lang="en-GB" sz="3200" spc="-1" strike="noStrike">
                <a:solidFill>
                  <a:srgbClr val="000000"/>
                </a:solidFill>
                <a:latin typeface="Times New Roman"/>
                <a:ea typeface="DejaVu Sans"/>
              </a:rPr>
              <a:t>Medea depicted as a stranger to Corinth and Greece:</a:t>
            </a:r>
            <a:endParaRPr b="0" lang="en-GB" sz="3200" spc="-1" strike="noStrike">
              <a:latin typeface="Times New Roman"/>
            </a:endParaRPr>
          </a:p>
          <a:p>
            <a:pPr lvl="1" marL="743040" indent="-282960">
              <a:lnSpc>
                <a:spcPct val="120000"/>
              </a:lnSpc>
              <a:spcBef>
                <a:spcPts val="561"/>
              </a:spcBef>
              <a:buClr>
                <a:srgbClr val="000000"/>
              </a:buClr>
              <a:buFont typeface="Arial"/>
              <a:buChar char="–"/>
            </a:pPr>
            <a:r>
              <a:rPr b="0" lang="en-GB" sz="3200" spc="-1" strike="noStrike">
                <a:solidFill>
                  <a:srgbClr val="000000"/>
                </a:solidFill>
                <a:latin typeface="Times New Roman"/>
                <a:ea typeface="DejaVu Sans"/>
              </a:rPr>
              <a:t>‘</a:t>
            </a:r>
            <a:r>
              <a:rPr b="0" lang="en-GB" sz="3200" spc="-1" strike="noStrike">
                <a:solidFill>
                  <a:srgbClr val="000000"/>
                </a:solidFill>
                <a:latin typeface="Times New Roman"/>
                <a:ea typeface="DejaVu Sans"/>
              </a:rPr>
              <a:t>exile’ in the nurse’s prologue, almost surprisingly earning the respect of her new people;</a:t>
            </a:r>
            <a:endParaRPr b="0" lang="en-GB" sz="3200" spc="-1" strike="noStrike">
              <a:latin typeface="Times New Roman"/>
            </a:endParaRPr>
          </a:p>
          <a:p>
            <a:pPr lvl="1" marL="743040" indent="-282960">
              <a:lnSpc>
                <a:spcPct val="120000"/>
              </a:lnSpc>
              <a:spcBef>
                <a:spcPts val="561"/>
              </a:spcBef>
              <a:buClr>
                <a:srgbClr val="000000"/>
              </a:buClr>
              <a:buFont typeface="Arial"/>
              <a:buChar char="–"/>
            </a:pPr>
            <a:r>
              <a:rPr b="0" lang="en-GB" sz="3200" spc="-1" strike="noStrike">
                <a:solidFill>
                  <a:srgbClr val="000000"/>
                </a:solidFill>
                <a:latin typeface="Times New Roman"/>
                <a:ea typeface="DejaVu Sans"/>
              </a:rPr>
              <a:t>but her strange ancestry emphasised in the finale</a:t>
            </a:r>
            <a:endParaRPr b="0" lang="en-GB" sz="3200" spc="-1" strike="noStrike">
              <a:latin typeface="Times New Roman"/>
            </a:endParaRPr>
          </a:p>
          <a:p>
            <a:pPr marL="343080" indent="-340200">
              <a:lnSpc>
                <a:spcPct val="120000"/>
              </a:lnSpc>
              <a:spcBef>
                <a:spcPts val="641"/>
              </a:spcBef>
              <a:buClr>
                <a:srgbClr val="000000"/>
              </a:buClr>
              <a:buFont typeface="Arial"/>
              <a:buChar char="•"/>
            </a:pPr>
            <a:r>
              <a:rPr b="0" lang="en-GB" sz="3200" spc="-1" strike="noStrike">
                <a:solidFill>
                  <a:srgbClr val="000000"/>
                </a:solidFill>
                <a:latin typeface="Times New Roman"/>
                <a:ea typeface="DejaVu Sans"/>
              </a:rPr>
              <a:t>Would this have made the contemporary audience less likely to feel for her? </a:t>
            </a:r>
            <a:endParaRPr b="0" lang="en-GB" sz="3200" spc="-1" strike="noStrike">
              <a:latin typeface="Times New Roman"/>
            </a:endParaRPr>
          </a:p>
          <a:p>
            <a:pPr lvl="1" marL="743040" indent="-282960">
              <a:lnSpc>
                <a:spcPct val="120000"/>
              </a:lnSpc>
              <a:spcBef>
                <a:spcPts val="561"/>
              </a:spcBef>
              <a:buClr>
                <a:srgbClr val="000000"/>
              </a:buClr>
              <a:buFont typeface="Arial"/>
              <a:buChar char="–"/>
            </a:pPr>
            <a:r>
              <a:rPr b="0" lang="en-GB" sz="3200" spc="-1" strike="noStrike">
                <a:solidFill>
                  <a:srgbClr val="000000"/>
                </a:solidFill>
                <a:latin typeface="Times New Roman"/>
                <a:ea typeface="DejaVu Sans"/>
              </a:rPr>
              <a:t>If so, the atrociousness of her deeds help affirm Greek and Athenian values</a:t>
            </a:r>
            <a:endParaRPr b="0" lang="en-GB" sz="3200" spc="-1" strike="noStrike">
              <a:latin typeface="Times New Roman"/>
            </a:endParaRPr>
          </a:p>
          <a:p>
            <a:pPr marL="343080" indent="-340200">
              <a:lnSpc>
                <a:spcPct val="120000"/>
              </a:lnSpc>
              <a:spcBef>
                <a:spcPts val="641"/>
              </a:spcBef>
              <a:buClr>
                <a:srgbClr val="000000"/>
              </a:buClr>
              <a:buFont typeface="Arial"/>
              <a:buChar char="•"/>
            </a:pPr>
            <a:r>
              <a:rPr b="0" lang="en-GB" sz="3200" spc="-1" strike="noStrike">
                <a:solidFill>
                  <a:srgbClr val="000000"/>
                </a:solidFill>
                <a:latin typeface="Times New Roman"/>
                <a:ea typeface="DejaVu Sans"/>
              </a:rPr>
              <a:t>Other protagonists treat Medea as a now Greek woman, as someone who has assimilated fully – thus forcing the audience to view her in the same way</a:t>
            </a:r>
            <a:endParaRPr b="0" lang="en-GB" sz="3200" spc="-1" strike="noStrike">
              <a:latin typeface="Times New Roman"/>
            </a:endParaRPr>
          </a:p>
        </p:txBody>
      </p:sp>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5" name="Title 1"/>
          <p:cNvSpPr/>
          <p:nvPr/>
        </p:nvSpPr>
        <p:spPr>
          <a:xfrm>
            <a:off x="457200" y="274680"/>
            <a:ext cx="8226720" cy="991080"/>
          </a:xfrm>
          <a:prstGeom prst="rect">
            <a:avLst/>
          </a:prstGeom>
          <a:noFill/>
          <a:ln w="0">
            <a:noFill/>
          </a:ln>
        </p:spPr>
        <p:style>
          <a:lnRef idx="0"/>
          <a:fillRef idx="0"/>
          <a:effectRef idx="0"/>
          <a:fontRef idx="minor"/>
        </p:style>
        <p:txBody>
          <a:bodyPr lIns="90000" rIns="90000" tIns="45000" bIns="45000" anchor="ctr">
            <a:normAutofit fontScale="88000"/>
          </a:bodyPr>
          <a:p>
            <a:pPr algn="ctr">
              <a:lnSpc>
                <a:spcPct val="100000"/>
              </a:lnSpc>
            </a:pPr>
            <a:r>
              <a:rPr b="0" lang="en-GB" sz="4400" spc="-1" strike="noStrike">
                <a:solidFill>
                  <a:srgbClr val="000000"/>
                </a:solidFill>
                <a:latin typeface="Palatino Linotype"/>
                <a:ea typeface="DejaVu Sans"/>
              </a:rPr>
              <a:t>Jason’s final speech </a:t>
            </a:r>
            <a:br/>
            <a:r>
              <a:rPr b="0" lang="en-GB" sz="3100" spc="-1" strike="noStrike">
                <a:solidFill>
                  <a:srgbClr val="000000"/>
                </a:solidFill>
                <a:latin typeface="Palatino Linotype"/>
                <a:ea typeface="DejaVu Sans"/>
              </a:rPr>
              <a:t>(Eur. </a:t>
            </a:r>
            <a:r>
              <a:rPr b="0" i="1" lang="en-GB" sz="3100" spc="-1" strike="noStrike">
                <a:solidFill>
                  <a:srgbClr val="000000"/>
                </a:solidFill>
                <a:latin typeface="Palatino Linotype"/>
                <a:ea typeface="DejaVu Sans"/>
              </a:rPr>
              <a:t>Med</a:t>
            </a:r>
            <a:r>
              <a:rPr b="0" lang="en-GB" sz="3100" spc="-1" strike="noStrike">
                <a:solidFill>
                  <a:srgbClr val="000000"/>
                </a:solidFill>
                <a:latin typeface="Palatino Linotype"/>
                <a:ea typeface="DejaVu Sans"/>
              </a:rPr>
              <a:t>.1329-1344)</a:t>
            </a:r>
            <a:endParaRPr b="0" lang="en-GB" sz="3100" spc="-1" strike="noStrike">
              <a:latin typeface="Arial"/>
            </a:endParaRPr>
          </a:p>
        </p:txBody>
      </p:sp>
      <p:sp>
        <p:nvSpPr>
          <p:cNvPr id="216" name="Content Placeholder 2"/>
          <p:cNvSpPr/>
          <p:nvPr/>
        </p:nvSpPr>
        <p:spPr>
          <a:xfrm>
            <a:off x="323640" y="1412640"/>
            <a:ext cx="8494200" cy="4029480"/>
          </a:xfrm>
          <a:prstGeom prst="rect">
            <a:avLst/>
          </a:prstGeom>
          <a:noFill/>
          <a:ln w="0">
            <a:noFill/>
          </a:ln>
        </p:spPr>
        <p:style>
          <a:lnRef idx="0"/>
          <a:fillRef idx="0"/>
          <a:effectRef idx="0"/>
          <a:fontRef idx="minor"/>
        </p:style>
        <p:txBody>
          <a:bodyPr lIns="90000" rIns="90000" tIns="45000" bIns="45000">
            <a:noAutofit/>
          </a:bodyPr>
          <a:p>
            <a:pPr>
              <a:lnSpc>
                <a:spcPct val="170000"/>
              </a:lnSpc>
              <a:spcBef>
                <a:spcPts val="320"/>
              </a:spcBef>
              <a:tabLst>
                <a:tab algn="l" pos="0"/>
              </a:tabLst>
            </a:pPr>
            <a:r>
              <a:rPr b="0" lang="en-GB" sz="1600" spc="-1" strike="noStrike">
                <a:solidFill>
                  <a:srgbClr val="000000"/>
                </a:solidFill>
                <a:latin typeface="Palatino Linotype"/>
                <a:ea typeface="DejaVu Sans"/>
              </a:rPr>
              <a:t>Now I am in my right mind, though I was insane before [1330] when </a:t>
            </a:r>
            <a:r>
              <a:rPr b="0" lang="en-GB" sz="1600" spc="-1" strike="noStrike">
                <a:solidFill>
                  <a:srgbClr val="ff0000"/>
                </a:solidFill>
                <a:latin typeface="Palatino Linotype"/>
                <a:ea typeface="DejaVu Sans"/>
              </a:rPr>
              <a:t>I brought you from your home among the barbarians to a Greek house</a:t>
            </a:r>
            <a:r>
              <a:rPr b="0" lang="en-GB" sz="1600" spc="-1" strike="noStrike">
                <a:solidFill>
                  <a:srgbClr val="000000"/>
                </a:solidFill>
                <a:latin typeface="Palatino Linotype"/>
                <a:ea typeface="DejaVu Sans"/>
              </a:rPr>
              <a:t>. A great curse you were even then, </a:t>
            </a:r>
            <a:r>
              <a:rPr b="0" lang="en-GB" sz="1600" spc="-1" strike="noStrike">
                <a:solidFill>
                  <a:srgbClr val="ff0000"/>
                </a:solidFill>
                <a:latin typeface="Palatino Linotype"/>
                <a:ea typeface="DejaVu Sans"/>
              </a:rPr>
              <a:t>betrayer of father and of the land that nourished you</a:t>
            </a:r>
            <a:r>
              <a:rPr b="0" lang="en-GB" sz="1600" spc="-1" strike="noStrike">
                <a:solidFill>
                  <a:srgbClr val="000000"/>
                </a:solidFill>
                <a:latin typeface="Palatino Linotype"/>
                <a:ea typeface="DejaVu Sans"/>
              </a:rPr>
              <a:t>. But the avenging spirit meant for you the gods have visited on me. For you killed your own brother at the hearth [1335] and then stepped aboard the fair-prowed Argo. It was with acts like these that you began. But now when you were married to me and had borne me children, you killed them because of sex and the marriage-bed. </a:t>
            </a:r>
            <a:r>
              <a:rPr b="0" lang="en-GB" sz="1600" spc="-1" strike="noStrike">
                <a:solidFill>
                  <a:srgbClr val="ff0000"/>
                </a:solidFill>
                <a:latin typeface="Palatino Linotype"/>
                <a:ea typeface="DejaVu Sans"/>
              </a:rPr>
              <a:t>No Greek woman [1340] would have dared to do this</a:t>
            </a:r>
            <a:r>
              <a:rPr b="0" lang="en-GB" sz="1600" spc="-1" strike="noStrike">
                <a:solidFill>
                  <a:srgbClr val="000000"/>
                </a:solidFill>
                <a:latin typeface="Palatino Linotype"/>
                <a:ea typeface="DejaVu Sans"/>
              </a:rPr>
              <a:t>, yet I married you in preference to them […]. But since ten thousand insults of mine would fail [1345] to sting you—such is your native impudence—be gone, doer of disgraceful deeds and murderer of your children! </a:t>
            </a:r>
            <a:endParaRPr b="0" lang="en-GB" sz="1600" spc="-1" strike="noStrike">
              <a:latin typeface="Arial"/>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7" name="Title 1"/>
          <p:cNvSpPr/>
          <p:nvPr/>
        </p:nvSpPr>
        <p:spPr>
          <a:xfrm>
            <a:off x="251640" y="274680"/>
            <a:ext cx="8432280" cy="114012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400" spc="-1" strike="noStrike">
                <a:solidFill>
                  <a:srgbClr val="000000"/>
                </a:solidFill>
                <a:latin typeface="Palatino Linotype"/>
                <a:ea typeface="DejaVu Sans"/>
              </a:rPr>
              <a:t>Stranger (3)</a:t>
            </a:r>
            <a:endParaRPr b="0" lang="en-GB" sz="4400" spc="-1" strike="noStrike">
              <a:latin typeface="Arial"/>
            </a:endParaRPr>
          </a:p>
        </p:txBody>
      </p:sp>
      <p:sp>
        <p:nvSpPr>
          <p:cNvPr id="218" name="Content Placeholder 2"/>
          <p:cNvSpPr/>
          <p:nvPr/>
        </p:nvSpPr>
        <p:spPr>
          <a:xfrm>
            <a:off x="323640" y="1416600"/>
            <a:ext cx="3247920" cy="3986280"/>
          </a:xfrm>
          <a:prstGeom prst="rect">
            <a:avLst/>
          </a:prstGeom>
          <a:noFill/>
          <a:ln w="0">
            <a:noFill/>
          </a:ln>
        </p:spPr>
        <p:style>
          <a:lnRef idx="0"/>
          <a:fillRef idx="0"/>
          <a:effectRef idx="0"/>
          <a:fontRef idx="minor"/>
        </p:style>
        <p:txBody>
          <a:bodyPr lIns="90000" rIns="90000" tIns="45000" bIns="45000">
            <a:normAutofit fontScale="85000"/>
          </a:bodyPr>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Art after 430 BC:</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Medea depicted in oriental garb </a:t>
            </a:r>
            <a:endParaRPr b="0" lang="en-GB" sz="2800" spc="-1" strike="noStrike">
              <a:latin typeface="Arial"/>
            </a:endParaRPr>
          </a:p>
          <a:p>
            <a:pPr marL="343080" indent="-340200">
              <a:lnSpc>
                <a:spcPct val="100000"/>
              </a:lnSpc>
              <a:spcBef>
                <a:spcPts val="561"/>
              </a:spcBef>
              <a:buClr>
                <a:srgbClr val="000000"/>
              </a:buClr>
              <a:buFont typeface="Arial"/>
              <a:buChar char="•"/>
              <a:tabLst>
                <a:tab algn="l" pos="0"/>
              </a:tabLst>
            </a:pPr>
            <a:r>
              <a:rPr b="0" lang="en-GB" sz="2800" spc="-1" strike="noStrike">
                <a:solidFill>
                  <a:srgbClr val="000000"/>
                </a:solidFill>
                <a:latin typeface="Palatino Linotype"/>
                <a:ea typeface="DejaVu Sans"/>
              </a:rPr>
              <a:t>New scenes influenced by Euripides</a:t>
            </a:r>
            <a:endParaRPr b="0" lang="en-GB" sz="2800" spc="-1" strike="noStrike">
              <a:latin typeface="Arial"/>
            </a:endParaRPr>
          </a:p>
          <a:p>
            <a:pPr lvl="1" marL="743040" indent="-282960">
              <a:lnSpc>
                <a:spcPct val="100000"/>
              </a:lnSpc>
              <a:spcBef>
                <a:spcPts val="479"/>
              </a:spcBef>
              <a:buClr>
                <a:srgbClr val="000000"/>
              </a:buClr>
              <a:buFont typeface="Arial"/>
              <a:buChar char="–"/>
              <a:tabLst>
                <a:tab algn="l" pos="0"/>
              </a:tabLst>
            </a:pPr>
            <a:r>
              <a:rPr b="0" lang="en-GB" sz="2400" spc="-1" strike="noStrike">
                <a:solidFill>
                  <a:srgbClr val="000000"/>
                </a:solidFill>
                <a:latin typeface="Palatino Linotype"/>
                <a:ea typeface="DejaVu Sans"/>
              </a:rPr>
              <a:t>The murder of the children</a:t>
            </a:r>
            <a:endParaRPr b="0" lang="en-GB" sz="2400" spc="-1" strike="noStrike">
              <a:latin typeface="Arial"/>
            </a:endParaRPr>
          </a:p>
          <a:p>
            <a:pPr lvl="1" marL="743040" indent="-282960">
              <a:lnSpc>
                <a:spcPct val="100000"/>
              </a:lnSpc>
              <a:spcBef>
                <a:spcPts val="479"/>
              </a:spcBef>
              <a:buClr>
                <a:srgbClr val="000000"/>
              </a:buClr>
              <a:buFont typeface="Arial"/>
              <a:buChar char="–"/>
              <a:tabLst>
                <a:tab algn="l" pos="0"/>
              </a:tabLst>
            </a:pPr>
            <a:r>
              <a:rPr b="0" lang="en-GB" sz="2400" spc="-1" strike="noStrike">
                <a:solidFill>
                  <a:srgbClr val="000000"/>
                </a:solidFill>
                <a:latin typeface="Palatino Linotype"/>
                <a:ea typeface="DejaVu Sans"/>
              </a:rPr>
              <a:t>Medea’s escape on the dragon-drawn chariot of the Sun</a:t>
            </a:r>
            <a:endParaRPr b="0" lang="en-GB" sz="2400" spc="-1" strike="noStrike">
              <a:latin typeface="Arial"/>
            </a:endParaRPr>
          </a:p>
        </p:txBody>
      </p:sp>
      <p:pic>
        <p:nvPicPr>
          <p:cNvPr id="219" name="Content Placeholder 5" descr=""/>
          <p:cNvPicPr/>
          <p:nvPr/>
        </p:nvPicPr>
        <p:blipFill>
          <a:blip r:embed="rId1"/>
          <a:stretch/>
        </p:blipFill>
        <p:spPr>
          <a:xfrm>
            <a:off x="3708000" y="620640"/>
            <a:ext cx="5301720" cy="4087440"/>
          </a:xfrm>
          <a:prstGeom prst="rect">
            <a:avLst/>
          </a:prstGeom>
          <a:ln w="0">
            <a:noFill/>
          </a:ln>
        </p:spPr>
      </p:pic>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20" name="Content Placeholder 4" descr=""/>
          <p:cNvPicPr/>
          <p:nvPr/>
        </p:nvPicPr>
        <p:blipFill>
          <a:blip r:embed="rId1"/>
          <a:stretch/>
        </p:blipFill>
        <p:spPr>
          <a:xfrm>
            <a:off x="251640" y="188640"/>
            <a:ext cx="4144320" cy="4533480"/>
          </a:xfrm>
          <a:prstGeom prst="rect">
            <a:avLst/>
          </a:prstGeom>
          <a:ln w="0">
            <a:noFill/>
          </a:ln>
        </p:spPr>
      </p:pic>
      <p:pic>
        <p:nvPicPr>
          <p:cNvPr id="221" name="Content Placeholder 5" descr=""/>
          <p:cNvPicPr/>
          <p:nvPr/>
        </p:nvPicPr>
        <p:blipFill>
          <a:blip r:embed="rId2"/>
          <a:stretch/>
        </p:blipFill>
        <p:spPr>
          <a:xfrm>
            <a:off x="4489200" y="188640"/>
            <a:ext cx="4386240" cy="4533480"/>
          </a:xfrm>
          <a:prstGeom prst="rect">
            <a:avLst/>
          </a:prstGeom>
          <a:ln w="0">
            <a:noFill/>
          </a:ln>
        </p:spPr>
      </p:pic>
      <p:sp>
        <p:nvSpPr>
          <p:cNvPr id="222" name="TextBox 6"/>
          <p:cNvSpPr/>
          <p:nvPr/>
        </p:nvSpPr>
        <p:spPr>
          <a:xfrm>
            <a:off x="251640" y="4941000"/>
            <a:ext cx="8623800" cy="63828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Palatino Linotype"/>
                <a:ea typeface="DejaVu Sans"/>
              </a:rPr>
              <a:t>Two late 5</a:t>
            </a:r>
            <a:r>
              <a:rPr b="0" lang="en-GB" sz="1800" spc="-1" strike="noStrike" baseline="30000">
                <a:solidFill>
                  <a:srgbClr val="000000"/>
                </a:solidFill>
                <a:latin typeface="Palatino Linotype"/>
                <a:ea typeface="DejaVu Sans"/>
              </a:rPr>
              <a:t>th</a:t>
            </a:r>
            <a:r>
              <a:rPr b="0" lang="en-GB" sz="1800" spc="-1" strike="noStrike">
                <a:solidFill>
                  <a:srgbClr val="000000"/>
                </a:solidFill>
                <a:latin typeface="Palatino Linotype"/>
                <a:ea typeface="DejaVu Sans"/>
              </a:rPr>
              <a:t> C BCE depictions of Medea on Helios’ chariot, both found in Italy. Both feature Medea in oriental dress – and in lone command. </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3" name="Title 1"/>
          <p:cNvSpPr/>
          <p:nvPr/>
        </p:nvSpPr>
        <p:spPr>
          <a:xfrm>
            <a:off x="107640" y="274680"/>
            <a:ext cx="8195400" cy="991080"/>
          </a:xfrm>
          <a:prstGeom prst="rect">
            <a:avLst/>
          </a:prstGeom>
          <a:noFill/>
          <a:ln w="0">
            <a:noFill/>
          </a:ln>
        </p:spPr>
        <p:style>
          <a:lnRef idx="0"/>
          <a:fillRef idx="0"/>
          <a:effectRef idx="0"/>
          <a:fontRef idx="minor"/>
        </p:style>
        <p:txBody>
          <a:bodyPr lIns="90000" rIns="90000" tIns="45000" bIns="45000" anchor="ctr">
            <a:normAutofit/>
          </a:bodyPr>
          <a:p>
            <a:pPr>
              <a:lnSpc>
                <a:spcPct val="100000"/>
              </a:lnSpc>
            </a:pPr>
            <a:r>
              <a:rPr b="0" lang="en-GB" sz="4400" spc="-1" strike="noStrike">
                <a:solidFill>
                  <a:srgbClr val="000000"/>
                </a:solidFill>
                <a:latin typeface="Palatino Linotype"/>
                <a:ea typeface="DejaVu Sans"/>
              </a:rPr>
              <a:t>Values in the </a:t>
            </a:r>
            <a:r>
              <a:rPr b="0" i="1" lang="en-GB" sz="4400" spc="-1" strike="noStrike">
                <a:solidFill>
                  <a:srgbClr val="000000"/>
                </a:solidFill>
                <a:latin typeface="Palatino Linotype"/>
                <a:ea typeface="DejaVu Sans"/>
              </a:rPr>
              <a:t>Medea</a:t>
            </a:r>
            <a:endParaRPr b="0" lang="en-GB" sz="4400" spc="-1" strike="noStrike">
              <a:latin typeface="Arial"/>
            </a:endParaRPr>
          </a:p>
        </p:txBody>
      </p:sp>
      <p:sp>
        <p:nvSpPr>
          <p:cNvPr id="224" name="Content Placeholder 2"/>
          <p:cNvSpPr/>
          <p:nvPr/>
        </p:nvSpPr>
        <p:spPr>
          <a:xfrm>
            <a:off x="457200" y="1484640"/>
            <a:ext cx="4327920" cy="4030200"/>
          </a:xfrm>
          <a:prstGeom prst="rect">
            <a:avLst/>
          </a:prstGeom>
          <a:noFill/>
          <a:ln w="0">
            <a:noFill/>
          </a:ln>
        </p:spPr>
        <p:style>
          <a:lnRef idx="0"/>
          <a:fillRef idx="0"/>
          <a:effectRef idx="0"/>
          <a:fontRef idx="minor"/>
        </p:style>
        <p:txBody>
          <a:bodyPr lIns="90000" rIns="90000" tIns="45000" bIns="45000">
            <a:normAutofit fontScale="45000"/>
          </a:bodyPr>
          <a:p>
            <a:pPr marL="343080" indent="-340200">
              <a:lnSpc>
                <a:spcPct val="100000"/>
              </a:lnSpc>
              <a:spcBef>
                <a:spcPts val="561"/>
              </a:spcBef>
              <a:buClr>
                <a:srgbClr val="000000"/>
              </a:buClr>
              <a:buFont typeface="Arial"/>
              <a:buChar char="•"/>
            </a:pPr>
            <a:r>
              <a:rPr b="1" lang="en-GB" sz="2600" spc="-1" strike="noStrike">
                <a:solidFill>
                  <a:srgbClr val="000000"/>
                </a:solidFill>
                <a:latin typeface="Times New Roman"/>
                <a:ea typeface="DejaVu Sans"/>
              </a:rPr>
              <a:t>Gender norms</a:t>
            </a:r>
            <a:endParaRPr b="0" lang="en-GB" sz="2600" spc="-1" strike="noStrike">
              <a:latin typeface="Times New Roman"/>
            </a:endParaRPr>
          </a:p>
          <a:p>
            <a:pPr>
              <a:lnSpc>
                <a:spcPct val="100000"/>
              </a:lnSpc>
              <a:spcBef>
                <a:spcPts val="479"/>
              </a:spcBef>
              <a:tabLst>
                <a:tab algn="l" pos="0"/>
              </a:tabLst>
            </a:pPr>
            <a:r>
              <a:rPr b="0" lang="en-GB" sz="2600" spc="-1" strike="noStrike">
                <a:solidFill>
                  <a:srgbClr val="000000"/>
                </a:solidFill>
                <a:latin typeface="Times New Roman"/>
                <a:ea typeface="DejaVu Sans"/>
              </a:rPr>
              <a:t>‘</a:t>
            </a:r>
            <a:r>
              <a:rPr b="0" lang="en-GB" sz="2600" spc="-1" strike="noStrike">
                <a:solidFill>
                  <a:srgbClr val="000000"/>
                </a:solidFill>
                <a:latin typeface="Times New Roman"/>
                <a:ea typeface="DejaVu Sans"/>
              </a:rPr>
              <a:t>I’d rather stand three times in the front line than bear one child’ (250f)</a:t>
            </a:r>
            <a:endParaRPr b="0" lang="en-GB" sz="2600" spc="-1" strike="noStrike">
              <a:latin typeface="Times New Roman"/>
            </a:endParaRPr>
          </a:p>
          <a:p>
            <a:pPr>
              <a:lnSpc>
                <a:spcPct val="100000"/>
              </a:lnSpc>
              <a:spcBef>
                <a:spcPts val="479"/>
              </a:spcBef>
              <a:tabLst>
                <a:tab algn="l" pos="0"/>
              </a:tabLst>
            </a:pPr>
            <a:endParaRPr b="0" lang="en-GB" sz="2600" spc="-1" strike="noStrike">
              <a:latin typeface="Times New Roman"/>
            </a:endParaRPr>
          </a:p>
          <a:p>
            <a:pPr>
              <a:lnSpc>
                <a:spcPct val="100000"/>
              </a:lnSpc>
              <a:spcBef>
                <a:spcPts val="479"/>
              </a:spcBef>
              <a:tabLst>
                <a:tab algn="l" pos="0"/>
              </a:tabLst>
            </a:pPr>
            <a:r>
              <a:rPr b="1" lang="en-GB" sz="2600" spc="-1" strike="noStrike">
                <a:solidFill>
                  <a:srgbClr val="000000"/>
                </a:solidFill>
                <a:latin typeface="Times New Roman"/>
                <a:ea typeface="DejaVu Sans"/>
              </a:rPr>
              <a:t>Establishes the normative pattern…</a:t>
            </a:r>
            <a:endParaRPr b="0" lang="en-GB" sz="2600" spc="-1" strike="noStrike">
              <a:latin typeface="Times New Roman"/>
            </a:endParaRPr>
          </a:p>
          <a:p>
            <a:pPr marL="355680">
              <a:lnSpc>
                <a:spcPct val="100000"/>
              </a:lnSpc>
              <a:spcBef>
                <a:spcPts val="479"/>
              </a:spcBef>
              <a:tabLst>
                <a:tab algn="l" pos="0"/>
              </a:tabLst>
            </a:pPr>
            <a:r>
              <a:rPr b="1" lang="en-GB" sz="2600" spc="-1" strike="noStrike">
                <a:solidFill>
                  <a:srgbClr val="000000"/>
                </a:solidFill>
                <a:latin typeface="Times New Roman"/>
                <a:ea typeface="DejaVu Sans"/>
              </a:rPr>
              <a:t>Male</a:t>
            </a:r>
            <a:r>
              <a:rPr b="0" lang="en-GB" sz="2600" spc="-1" strike="noStrike">
                <a:solidFill>
                  <a:srgbClr val="000000"/>
                </a:solidFill>
                <a:latin typeface="Times New Roman"/>
                <a:ea typeface="DejaVu Sans"/>
              </a:rPr>
              <a:t> identity defined by participation in defence</a:t>
            </a:r>
            <a:endParaRPr b="0" lang="en-GB" sz="2600" spc="-1" strike="noStrike">
              <a:latin typeface="Times New Roman"/>
            </a:endParaRPr>
          </a:p>
          <a:p>
            <a:pPr marL="355680">
              <a:lnSpc>
                <a:spcPct val="100000"/>
              </a:lnSpc>
              <a:spcBef>
                <a:spcPts val="479"/>
              </a:spcBef>
              <a:tabLst>
                <a:tab algn="l" pos="0"/>
              </a:tabLst>
            </a:pPr>
            <a:r>
              <a:rPr b="1" lang="en-GB" sz="2600" spc="-1" strike="noStrike">
                <a:solidFill>
                  <a:srgbClr val="000000"/>
                </a:solidFill>
                <a:latin typeface="Times New Roman"/>
                <a:ea typeface="DejaVu Sans"/>
              </a:rPr>
              <a:t>Female</a:t>
            </a:r>
            <a:r>
              <a:rPr b="0" lang="en-GB" sz="2600" spc="-1" strike="noStrike">
                <a:solidFill>
                  <a:srgbClr val="000000"/>
                </a:solidFill>
                <a:latin typeface="Times New Roman"/>
                <a:ea typeface="DejaVu Sans"/>
              </a:rPr>
              <a:t> identity defined by the family (marriage, bearing of children)</a:t>
            </a:r>
            <a:endParaRPr b="0" lang="en-GB" sz="2600" spc="-1" strike="noStrike">
              <a:latin typeface="Times New Roman"/>
            </a:endParaRPr>
          </a:p>
          <a:p>
            <a:pPr marL="355680">
              <a:lnSpc>
                <a:spcPct val="100000"/>
              </a:lnSpc>
              <a:spcBef>
                <a:spcPts val="479"/>
              </a:spcBef>
              <a:tabLst>
                <a:tab algn="l" pos="0"/>
              </a:tabLst>
            </a:pPr>
            <a:r>
              <a:rPr b="0" lang="en-GB" sz="2600" spc="-1" strike="noStrike">
                <a:solidFill>
                  <a:srgbClr val="000000"/>
                </a:solidFill>
                <a:latin typeface="Times New Roman"/>
                <a:ea typeface="DejaVu Sans"/>
              </a:rPr>
              <a:t>…</a:t>
            </a:r>
            <a:r>
              <a:rPr b="1" lang="en-GB" sz="2600" spc="-1" strike="noStrike">
                <a:solidFill>
                  <a:srgbClr val="000000"/>
                </a:solidFill>
                <a:latin typeface="Times New Roman"/>
                <a:ea typeface="DejaVu Sans"/>
              </a:rPr>
              <a:t>and Medea </a:t>
            </a:r>
            <a:r>
              <a:rPr b="0" lang="en-GB" sz="2600" spc="-1" strike="noStrike">
                <a:solidFill>
                  <a:srgbClr val="000000"/>
                </a:solidFill>
                <a:latin typeface="Times New Roman"/>
                <a:ea typeface="DejaVu Sans"/>
              </a:rPr>
              <a:t>(who has behaved like any other woman up to this point) </a:t>
            </a:r>
            <a:r>
              <a:rPr b="1" lang="en-GB" sz="2600" spc="-1" strike="noStrike">
                <a:solidFill>
                  <a:srgbClr val="000000"/>
                </a:solidFill>
                <a:latin typeface="Times New Roman"/>
                <a:ea typeface="DejaVu Sans"/>
              </a:rPr>
              <a:t>as someone who wishes to break the norm</a:t>
            </a:r>
            <a:endParaRPr b="0" lang="en-GB" sz="2600" spc="-1" strike="noStrike">
              <a:latin typeface="Times New Roman"/>
            </a:endParaRPr>
          </a:p>
        </p:txBody>
      </p:sp>
      <p:sp>
        <p:nvSpPr>
          <p:cNvPr id="225" name="Rectangle 7"/>
          <p:cNvSpPr/>
          <p:nvPr/>
        </p:nvSpPr>
        <p:spPr>
          <a:xfrm>
            <a:off x="6398640" y="137160"/>
            <a:ext cx="2709360" cy="49716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0" lang="en-GB" sz="1800" spc="-1" strike="noStrike">
                <a:solidFill>
                  <a:srgbClr val="ffffff"/>
                </a:solidFill>
                <a:latin typeface="Palatino Linotype"/>
                <a:ea typeface="DejaVu Sans"/>
              </a:rPr>
              <a:t>Lucanian Krater, c. 400</a:t>
            </a:r>
            <a:endParaRPr b="0" lang="en-GB" sz="1800" spc="-1" strike="noStrike">
              <a:latin typeface="Arial"/>
            </a:endParaRPr>
          </a:p>
        </p:txBody>
      </p:sp>
      <p:pic>
        <p:nvPicPr>
          <p:cNvPr id="226" name="Content Placeholder 4" descr=""/>
          <p:cNvPicPr/>
          <p:nvPr/>
        </p:nvPicPr>
        <p:blipFill>
          <a:blip r:embed="rId1"/>
          <a:srcRect l="15317" t="15708" r="12351" b="5839"/>
          <a:stretch/>
        </p:blipFill>
        <p:spPr>
          <a:xfrm>
            <a:off x="5076000" y="807480"/>
            <a:ext cx="4036680" cy="4707360"/>
          </a:xfrm>
          <a:prstGeom prst="rect">
            <a:avLst/>
          </a:prstGeom>
          <a:ln w="0">
            <a:noFill/>
          </a:ln>
        </p:spPr>
      </p:pic>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7" name="Title 1"/>
          <p:cNvSpPr/>
          <p:nvPr/>
        </p:nvSpPr>
        <p:spPr>
          <a:xfrm>
            <a:off x="179640" y="29160"/>
            <a:ext cx="8777520" cy="1396440"/>
          </a:xfrm>
          <a:prstGeom prst="rect">
            <a:avLst/>
          </a:prstGeom>
          <a:noFill/>
          <a:ln w="0">
            <a:noFill/>
          </a:ln>
        </p:spPr>
        <p:style>
          <a:lnRef idx="0"/>
          <a:fillRef idx="0"/>
          <a:effectRef idx="0"/>
          <a:fontRef idx="minor"/>
        </p:style>
        <p:txBody>
          <a:bodyPr lIns="90000" rIns="90000" tIns="45000" bIns="45000" anchor="ctr">
            <a:normAutofit/>
          </a:bodyPr>
          <a:p>
            <a:pPr algn="ctr">
              <a:lnSpc>
                <a:spcPct val="100000"/>
              </a:lnSpc>
            </a:pPr>
            <a:r>
              <a:rPr b="0" lang="en-GB" sz="4400" spc="-1" strike="noStrike">
                <a:solidFill>
                  <a:srgbClr val="000000"/>
                </a:solidFill>
                <a:latin typeface="Palatino Linotype"/>
                <a:ea typeface="DejaVu Sans"/>
              </a:rPr>
              <a:t>Positive or Negative Norm Breaking?</a:t>
            </a:r>
            <a:endParaRPr b="0" lang="en-GB" sz="4400" spc="-1" strike="noStrike">
              <a:latin typeface="Arial"/>
            </a:endParaRPr>
          </a:p>
        </p:txBody>
      </p:sp>
      <p:sp>
        <p:nvSpPr>
          <p:cNvPr id="228" name="Content Placeholder 2"/>
          <p:cNvSpPr/>
          <p:nvPr/>
        </p:nvSpPr>
        <p:spPr>
          <a:xfrm>
            <a:off x="179640" y="1428840"/>
            <a:ext cx="5037840" cy="4157640"/>
          </a:xfrm>
          <a:prstGeom prst="rect">
            <a:avLst/>
          </a:prstGeom>
          <a:noFill/>
          <a:ln w="0">
            <a:noFill/>
          </a:ln>
        </p:spPr>
        <p:style>
          <a:lnRef idx="0"/>
          <a:fillRef idx="0"/>
          <a:effectRef idx="0"/>
          <a:fontRef idx="minor"/>
        </p:style>
        <p:txBody>
          <a:bodyPr lIns="90000" rIns="90000" tIns="45000" bIns="45000">
            <a:normAutofit fontScale="26000"/>
          </a:bodyPr>
          <a:p>
            <a:pPr marL="343080" indent="-340200">
              <a:lnSpc>
                <a:spcPct val="120000"/>
              </a:lnSpc>
              <a:spcBef>
                <a:spcPts val="561"/>
              </a:spcBef>
              <a:buClr>
                <a:srgbClr val="000000"/>
              </a:buClr>
              <a:buFont typeface="Arial"/>
              <a:buChar char="•"/>
            </a:pPr>
            <a:r>
              <a:rPr b="0" lang="en-GB" sz="2800" spc="-1" strike="noStrike">
                <a:solidFill>
                  <a:srgbClr val="000000"/>
                </a:solidFill>
                <a:latin typeface="Times New Roman"/>
                <a:ea typeface="DejaVu Sans"/>
              </a:rPr>
              <a:t>‘</a:t>
            </a:r>
            <a:r>
              <a:rPr b="0" lang="en-GB" sz="2800" spc="-1" strike="noStrike">
                <a:solidFill>
                  <a:srgbClr val="000000"/>
                </a:solidFill>
                <a:latin typeface="Times New Roman"/>
                <a:ea typeface="DejaVu Sans"/>
              </a:rPr>
              <a:t>Is Euripides’ Medea, then, confirming the audience’s worst fears of what will happen when a woman takes action?’ (Rabinowitz, 1993, 125-127; 149f) </a:t>
            </a:r>
            <a:endParaRPr b="0" lang="en-GB" sz="2800" spc="-1" strike="noStrike">
              <a:latin typeface="Times New Roman"/>
            </a:endParaRPr>
          </a:p>
          <a:p>
            <a:pPr marL="343080" indent="-340200">
              <a:lnSpc>
                <a:spcPct val="120000"/>
              </a:lnSpc>
              <a:spcBef>
                <a:spcPts val="561"/>
              </a:spcBef>
              <a:buClr>
                <a:srgbClr val="000000"/>
              </a:buClr>
              <a:buFont typeface="Arial"/>
              <a:buChar char="•"/>
            </a:pPr>
            <a:r>
              <a:rPr b="0" lang="en-GB" sz="2800" spc="-1" strike="noStrike">
                <a:solidFill>
                  <a:srgbClr val="000000"/>
                </a:solidFill>
                <a:latin typeface="Times New Roman"/>
                <a:ea typeface="DejaVu Sans"/>
              </a:rPr>
              <a:t>‘</a:t>
            </a:r>
            <a:r>
              <a:rPr b="0" lang="en-GB" sz="2800" spc="-1" strike="noStrike">
                <a:solidFill>
                  <a:srgbClr val="000000"/>
                </a:solidFill>
                <a:latin typeface="Times New Roman"/>
                <a:ea typeface="DejaVu Sans"/>
              </a:rPr>
              <a:t>[Although Medea] elicits sympathy for women’s lot, she also displays one of the characteristic behaviours, deceit, which formed part of the negative Greek stereotype of women.’ (Griffiths, 2006, 75)</a:t>
            </a:r>
            <a:endParaRPr b="0" lang="en-GB" sz="2800" spc="-1" strike="noStrike">
              <a:latin typeface="Times New Roman"/>
            </a:endParaRPr>
          </a:p>
          <a:p>
            <a:pPr marL="343080" indent="-340200">
              <a:lnSpc>
                <a:spcPct val="120000"/>
              </a:lnSpc>
              <a:spcBef>
                <a:spcPts val="561"/>
              </a:spcBef>
              <a:buClr>
                <a:srgbClr val="000000"/>
              </a:buClr>
              <a:buFont typeface="Arial"/>
              <a:buChar char="•"/>
            </a:pPr>
            <a:r>
              <a:rPr b="0" lang="en-GB" sz="2800" spc="-1" strike="noStrike">
                <a:solidFill>
                  <a:srgbClr val="000000"/>
                </a:solidFill>
                <a:latin typeface="Times New Roman"/>
                <a:ea typeface="DejaVu Sans"/>
              </a:rPr>
              <a:t>BUT: All the male characters are presented in a negative light and come to a bad end (possibly even Aegeus) and Medea’s sentiments are never explicitly contra</a:t>
            </a:r>
            <a:r>
              <a:rPr b="0" lang="en-GB" sz="3200" spc="-1" strike="noStrike">
                <a:solidFill>
                  <a:srgbClr val="000000"/>
                </a:solidFill>
                <a:latin typeface="Times New Roman"/>
                <a:ea typeface="DejaVu Sans"/>
              </a:rPr>
              <a:t>dicted</a:t>
            </a:r>
            <a:endParaRPr b="0" lang="en-GB" sz="3200" spc="-1" strike="noStrike">
              <a:latin typeface="Times New Roman"/>
            </a:endParaRPr>
          </a:p>
        </p:txBody>
      </p:sp>
      <p:pic>
        <p:nvPicPr>
          <p:cNvPr id="229" name="Content Placeholder 5" descr="Medeia_Kreousa_Louvre_CA2193.jpg"/>
          <p:cNvPicPr/>
          <p:nvPr/>
        </p:nvPicPr>
        <p:blipFill>
          <a:blip r:embed="rId1"/>
          <a:stretch/>
        </p:blipFill>
        <p:spPr>
          <a:xfrm>
            <a:off x="5378400" y="1380240"/>
            <a:ext cx="3654720" cy="3176280"/>
          </a:xfrm>
          <a:prstGeom prst="rect">
            <a:avLst/>
          </a:prstGeom>
          <a:ln w="0">
            <a:noFill/>
          </a:ln>
        </p:spPr>
      </p:pic>
      <p:sp>
        <p:nvSpPr>
          <p:cNvPr id="230" name="Rectangle 6"/>
          <p:cNvSpPr/>
          <p:nvPr/>
        </p:nvSpPr>
        <p:spPr>
          <a:xfrm>
            <a:off x="5378400" y="4542120"/>
            <a:ext cx="3640320" cy="106884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0" lang="en-GB" sz="1800" spc="-1" strike="noStrike">
                <a:solidFill>
                  <a:srgbClr val="ffffff"/>
                </a:solidFill>
                <a:latin typeface="Palatino Linotype"/>
                <a:ea typeface="DejaVu Sans"/>
              </a:rPr>
              <a:t>Lucanian krater, c. 400 (Louvre)</a:t>
            </a:r>
            <a:endParaRPr b="0" lang="en-GB" sz="1800" spc="-1" strike="noStrike">
              <a:latin typeface="Arial"/>
            </a:endParaRPr>
          </a:p>
          <a:p>
            <a:pPr algn="ctr">
              <a:lnSpc>
                <a:spcPct val="100000"/>
              </a:lnSpc>
            </a:pPr>
            <a:r>
              <a:rPr b="0" lang="en-GB" sz="1800" spc="-1" strike="noStrike">
                <a:solidFill>
                  <a:srgbClr val="ffffff"/>
                </a:solidFill>
                <a:latin typeface="Palatino Linotype"/>
                <a:ea typeface="DejaVu Sans"/>
              </a:rPr>
              <a:t>The poisoned robes:</a:t>
            </a:r>
            <a:endParaRPr b="0" lang="en-GB" sz="1800" spc="-1" strike="noStrike">
              <a:latin typeface="Arial"/>
            </a:endParaRPr>
          </a:p>
          <a:p>
            <a:pPr algn="ctr">
              <a:lnSpc>
                <a:spcPct val="100000"/>
              </a:lnSpc>
            </a:pPr>
            <a:r>
              <a:rPr b="0" lang="en-GB" sz="1800" spc="-1" strike="noStrike">
                <a:solidFill>
                  <a:srgbClr val="ffffff"/>
                </a:solidFill>
                <a:latin typeface="Palatino Linotype"/>
                <a:ea typeface="DejaVu Sans"/>
              </a:rPr>
              <a:t>Creon, Creusa/Glauke, servants</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1" name="Title 1"/>
          <p:cNvSpPr/>
          <p:nvPr/>
        </p:nvSpPr>
        <p:spPr>
          <a:xfrm>
            <a:off x="457200" y="274680"/>
            <a:ext cx="8432280" cy="8654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Misogyny in the </a:t>
            </a:r>
            <a:r>
              <a:rPr b="0" i="1" lang="en-GB" sz="4400" spc="-1" strike="noStrike">
                <a:solidFill>
                  <a:srgbClr val="000000"/>
                </a:solidFill>
                <a:latin typeface="Palatino Linotype"/>
                <a:ea typeface="DejaVu Sans"/>
              </a:rPr>
              <a:t>Medea</a:t>
            </a:r>
            <a:endParaRPr b="0" lang="en-GB" sz="4400" spc="-1" strike="noStrike">
              <a:latin typeface="Arial"/>
            </a:endParaRPr>
          </a:p>
        </p:txBody>
      </p:sp>
      <p:sp>
        <p:nvSpPr>
          <p:cNvPr id="232" name="Content Placeholder 2"/>
          <p:cNvSpPr/>
          <p:nvPr/>
        </p:nvSpPr>
        <p:spPr>
          <a:xfrm>
            <a:off x="457200" y="1484640"/>
            <a:ext cx="8432280" cy="3813480"/>
          </a:xfrm>
          <a:prstGeom prst="rect">
            <a:avLst/>
          </a:prstGeom>
          <a:noFill/>
          <a:ln w="0">
            <a:noFill/>
          </a:ln>
        </p:spPr>
        <p:style>
          <a:lnRef idx="0"/>
          <a:fillRef idx="0"/>
          <a:effectRef idx="0"/>
          <a:fontRef idx="minor"/>
        </p:style>
        <p:txBody>
          <a:bodyPr lIns="90000" rIns="90000" tIns="45000" bIns="45000">
            <a:normAutofit fontScale="28000"/>
          </a:bodyPr>
          <a:p>
            <a:pPr marL="343080" indent="-340200">
              <a:lnSpc>
                <a:spcPct val="120000"/>
              </a:lnSpc>
              <a:spcBef>
                <a:spcPts val="641"/>
              </a:spcBef>
              <a:buClr>
                <a:srgbClr val="000000"/>
              </a:buClr>
              <a:buFont typeface="Arial"/>
              <a:buChar char="•"/>
            </a:pPr>
            <a:r>
              <a:rPr b="0" lang="en-GB" sz="3200" spc="-1" strike="noStrike">
                <a:solidFill>
                  <a:srgbClr val="000000"/>
                </a:solidFill>
                <a:latin typeface="Times New Roman"/>
                <a:ea typeface="DejaVu Sans"/>
              </a:rPr>
              <a:t>It is likely that Euripides pushed to the fore the killing of the children – other alternative traditions of the time name other perpetrators. The result of this author choice is a much less human heroine</a:t>
            </a:r>
            <a:endParaRPr b="0" lang="en-GB" sz="3200" spc="-1" strike="noStrike">
              <a:latin typeface="Times New Roman"/>
            </a:endParaRPr>
          </a:p>
          <a:p>
            <a:pPr marL="343080" indent="-340200">
              <a:lnSpc>
                <a:spcPct val="120000"/>
              </a:lnSpc>
              <a:spcBef>
                <a:spcPts val="641"/>
              </a:spcBef>
              <a:buClr>
                <a:srgbClr val="000000"/>
              </a:buClr>
              <a:buFont typeface="Arial"/>
              <a:buChar char="•"/>
            </a:pPr>
            <a:r>
              <a:rPr b="0" lang="en-GB" sz="3200" spc="-1" strike="noStrike">
                <a:solidFill>
                  <a:srgbClr val="000000"/>
                </a:solidFill>
                <a:latin typeface="Times New Roman"/>
                <a:ea typeface="DejaVu Sans"/>
              </a:rPr>
              <a:t>Cf. how new images of the Medea myth become popular after Euripides – focussing on the murder of the children. What does this tell us?</a:t>
            </a:r>
            <a:endParaRPr b="0" lang="en-GB" sz="3200" spc="-1" strike="noStrike">
              <a:latin typeface="Times New Roman"/>
            </a:endParaRPr>
          </a:p>
          <a:p>
            <a:pPr marL="343080" indent="-340200">
              <a:lnSpc>
                <a:spcPct val="120000"/>
              </a:lnSpc>
              <a:spcBef>
                <a:spcPts val="641"/>
              </a:spcBef>
              <a:buClr>
                <a:srgbClr val="000000"/>
              </a:buClr>
              <a:buFont typeface="Arial"/>
              <a:buChar char="•"/>
            </a:pPr>
            <a:r>
              <a:rPr b="0" lang="en-GB" sz="3200" spc="-1" strike="noStrike">
                <a:solidFill>
                  <a:srgbClr val="000000"/>
                </a:solidFill>
                <a:latin typeface="Times New Roman"/>
                <a:ea typeface="DejaVu Sans"/>
              </a:rPr>
              <a:t>In addition – consider the audience! Medea’s comparison of childbirth with fighting in a battle (early on in the text!) would have been startling and potentially offensive to (by and large) male viewers, in a strictly patriarchal society</a:t>
            </a:r>
            <a:endParaRPr b="0" lang="en-GB" sz="3200" spc="-1" strike="noStrike">
              <a:latin typeface="Times New Roman"/>
            </a:endParaRPr>
          </a:p>
          <a:p>
            <a:pPr>
              <a:lnSpc>
                <a:spcPct val="100000"/>
              </a:lnSpc>
              <a:spcBef>
                <a:spcPts val="641"/>
              </a:spcBef>
            </a:pPr>
            <a:endParaRPr b="0" lang="en-GB" sz="3200" spc="-1" strike="noStrike">
              <a:latin typeface="Times New Roman"/>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customXml/_rels/item1.xml.rels><?xml version="1.0" encoding="UTF-8"?>
<Relationships xmlns="http://schemas.openxmlformats.org/package/2006/relationships"><Relationship Id="rId1" Type="http://schemas.openxmlformats.org/officeDocument/2006/relationships/customXmlProps" Target="itemProps1.xml"/>
</Relationships>
</file>

<file path=customXml/_rels/item2.xml.rels><?xml version="1.0" encoding="UTF-8"?>
<Relationships xmlns="http://schemas.openxmlformats.org/package/2006/relationships"><Relationship Id="rId1" Type="http://schemas.openxmlformats.org/officeDocument/2006/relationships/customXmlProps" Target="itemProps2.xml"/>
</Relationships>
</file>

<file path=customXml/_rels/item3.xml.rels><?xml version="1.0" encoding="UTF-8"?>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d2d6d51c-be45-489c-bfaa-c0c3d4c0c982">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FolderType xmlns="696490a5-0429-499a-a254-a60426c02ef0" xsi:nil="true"/>
    <Has_Teacher_Only_SectionGroup xmlns="696490a5-0429-499a-a254-a60426c02ef0" xsi:nil="true"/>
    <DefaultSectionNames xmlns="696490a5-0429-499a-a254-a60426c02ef0" xsi:nil="true"/>
    <TeamsChannelId xmlns="696490a5-0429-499a-a254-a60426c02ef0" xsi:nil="true"/>
    <CultureName xmlns="696490a5-0429-499a-a254-a60426c02ef0" xsi:nil="true"/>
    <Distribution_Groups xmlns="696490a5-0429-499a-a254-a60426c02ef0" xsi:nil="true"/>
    <Owner xmlns="696490a5-0429-499a-a254-a60426c02ef0">
      <UserInfo>
        <DisplayName/>
        <AccountId xsi:nil="true"/>
        <AccountType/>
      </UserInfo>
    </Owner>
    <Invited_Teachers xmlns="696490a5-0429-499a-a254-a60426c02ef0" xsi:nil="true"/>
    <NotebookType xmlns="696490a5-0429-499a-a254-a60426c02ef0" xsi:nil="true"/>
    <Teachers xmlns="696490a5-0429-499a-a254-a60426c02ef0">
      <UserInfo>
        <DisplayName/>
        <AccountId xsi:nil="true"/>
        <AccountType/>
      </UserInfo>
    </Teachers>
    <Students xmlns="696490a5-0429-499a-a254-a60426c02ef0">
      <UserInfo>
        <DisplayName/>
        <AccountId xsi:nil="true"/>
        <AccountType/>
      </UserInfo>
    </Students>
    <Student_Groups xmlns="696490a5-0429-499a-a254-a60426c02ef0">
      <UserInfo>
        <DisplayName/>
        <AccountId xsi:nil="true"/>
        <AccountType/>
      </UserInfo>
    </Student_Groups>
    <Templates xmlns="696490a5-0429-499a-a254-a60426c02ef0" xsi:nil="true"/>
    <AppVersion xmlns="696490a5-0429-499a-a254-a60426c02ef0" xsi:nil="true"/>
    <Math_Settings xmlns="696490a5-0429-499a-a254-a60426c02ef0" xsi:nil="true"/>
    <Self_Registration_Enabled xmlns="696490a5-0429-499a-a254-a60426c02ef0" xsi:nil="true"/>
    <Is_Collaboration_Space_Locked xmlns="696490a5-0429-499a-a254-a60426c02ef0" xsi:nil="true"/>
    <LMS_Mappings xmlns="696490a5-0429-499a-a254-a60426c02ef0" xsi:nil="true"/>
    <Invited_Students xmlns="696490a5-0429-499a-a254-a60426c02ef0" xsi:nil="true"/>
    <IsNotebookLocked xmlns="696490a5-0429-499a-a254-a60426c02ef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32" ma:contentTypeDescription="Create a new document." ma:contentTypeScope="" ma:versionID="30ce05fbdd33101bd6f31e71d4e9c1b0">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0ead6939f7da57bb95b3933a79a13bb0"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DateTaken" minOccurs="0"/>
                <xsd:element ref="ns4:MediaServiceAutoTags" minOccurs="0"/>
                <xsd:element ref="ns4:MediaServiceOCR" minOccurs="0"/>
                <xsd:element ref="ns4:MediaServiceGenerationTime" minOccurs="0"/>
                <xsd:element ref="ns4:MediaServiceEventHashCode" minOccurs="0"/>
                <xsd:element ref="ns4:NotebookType" minOccurs="0"/>
                <xsd:element ref="ns4:FolderType" minOccurs="0"/>
                <xsd:element ref="ns4:CultureName" minOccurs="0"/>
                <xsd:element ref="ns4:AppVersion" minOccurs="0"/>
                <xsd:element ref="ns4:TeamsChannelId" minOccurs="0"/>
                <xsd:element ref="ns4:Owner" minOccurs="0"/>
                <xsd:element ref="ns4:Math_Settings" minOccurs="0"/>
                <xsd:element ref="ns4:DefaultSectionNames" minOccurs="0"/>
                <xsd:element ref="ns4:Templates" minOccurs="0"/>
                <xsd:element ref="ns4:Teachers" minOccurs="0"/>
                <xsd:element ref="ns4:Students" minOccurs="0"/>
                <xsd:element ref="ns4:Student_Groups" minOccurs="0"/>
                <xsd:element ref="ns4:Distribution_Groups" minOccurs="0"/>
                <xsd:element ref="ns4:LMS_Mapping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d2d6d51c-be45-489c-bfaa-c0c3d4c0c982"/>
    <ds:schemaRef ds:uri="696490a5-0429-499a-a254-a60426c02ef0"/>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33CCE08C-EAAC-4063-98CB-E3727B147B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Intensive Latin Template</Template>
  <TotalTime>401</TotalTime>
  <Application>LibreOffice/7.1.0.3$Windows_X86_64 LibreOffice_project/f6099ecf3d29644b5008cc8f48f42f4a40986e4c</Application>
  <AppVersion>15.0000</AppVersion>
  <Words>2011</Words>
  <Paragraphs>136</Paragraphs>
  <Company>University of Wales Trinity Saint David</Company>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2020-10-05T11:47:34Z</dcterms:created>
  <dc:creator>Magdalena Ohrman</dc:creator>
  <dc:description/>
  <dc:language>en-GB</dc:language>
  <cp:lastModifiedBy/>
  <dcterms:modified xsi:type="dcterms:W3CDTF">2025-03-04T13:41:26Z</dcterms:modified>
  <cp:revision>29</cp:revision>
  <dc:subject/>
  <dc:title>Intensive Latin 1</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y fmtid="{D5CDD505-2E9C-101B-9397-08002B2CF9AE}" pid="3" name="Notes">
    <vt:i4>1</vt:i4>
  </property>
  <property fmtid="{D5CDD505-2E9C-101B-9397-08002B2CF9AE}" pid="4" name="PresentationFormat">
    <vt:lpwstr>On-screen Show (4:3)</vt:lpwstr>
  </property>
  <property fmtid="{D5CDD505-2E9C-101B-9397-08002B2CF9AE}" pid="5" name="Slides">
    <vt:i4>25</vt:i4>
  </property>
</Properties>
</file>