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6" r:id="rId9"/>
    <p:sldId id="263" r:id="rId10"/>
    <p:sldId id="264" r:id="rId11"/>
    <p:sldId id="265" r:id="rId12"/>
  </p:sldIdLst>
  <p:sldSz cx="9144000" cy="5143500" type="screen16x9"/>
  <p:notesSz cx="6858000" cy="9144000"/>
  <p:embeddedFontLst>
    <p:embeddedFont>
      <p:font typeface="Raleway" pitchFamily="2" charset="0"/>
      <p:regular r:id="rId14"/>
      <p:bold r:id="rId15"/>
      <p:italic r:id="rId16"/>
      <p:boldItalic r:id="rId17"/>
    </p:embeddedFont>
    <p:embeddedFont>
      <p:font typeface="Source Sans Pro" panose="020B0503030403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225123-A1BA-4DEE-9084-8BA6A3BF8C77}" v="1" dt="2022-09-04T15:54:02.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6" d="100"/>
          <a:sy n="136" d="100"/>
        </p:scale>
        <p:origin x="894" y="12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g146c0091fee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g146c0091fee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146c0091fee_0_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146c0091fee_0_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146c0091fee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146c0091fee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2400"/>
              </a:spcBef>
              <a:spcAft>
                <a:spcPts val="0"/>
              </a:spcAft>
              <a:buClr>
                <a:schemeClr val="dk1"/>
              </a:buClr>
              <a:buSzPts val="1100"/>
              <a:buFont typeface="Arial"/>
              <a:buNone/>
            </a:pPr>
            <a:r>
              <a:rPr lang="en-GB" sz="2300" b="1" dirty="0">
                <a:solidFill>
                  <a:schemeClr val="dk1"/>
                </a:solidFill>
              </a:rPr>
              <a:t>Introduction</a:t>
            </a:r>
            <a:endParaRPr sz="2300" b="1"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dirty="0">
                <a:solidFill>
                  <a:schemeClr val="dk1"/>
                </a:solidFill>
              </a:rPr>
              <a:t>Academic skills can be understood as those abilities, and habits, skills which helps a learner in being better in academics (</a:t>
            </a:r>
            <a:r>
              <a:rPr lang="en-GB" dirty="0">
                <a:solidFill>
                  <a:srgbClr val="222222"/>
                </a:solidFill>
                <a:highlight>
                  <a:srgbClr val="FFFFFF"/>
                </a:highlight>
              </a:rPr>
              <a:t>Rose </a:t>
            </a:r>
            <a:r>
              <a:rPr lang="en-GB" i="1" dirty="0">
                <a:solidFill>
                  <a:srgbClr val="222222"/>
                </a:solidFill>
                <a:highlight>
                  <a:srgbClr val="FFFFFF"/>
                </a:highlight>
              </a:rPr>
              <a:t>et al., </a:t>
            </a:r>
            <a:r>
              <a:rPr lang="en-GB" dirty="0">
                <a:solidFill>
                  <a:srgbClr val="222222"/>
                </a:solidFill>
                <a:highlight>
                  <a:srgbClr val="FFFFFF"/>
                </a:highlight>
              </a:rPr>
              <a:t>2020)</a:t>
            </a:r>
            <a:r>
              <a:rPr lang="en-GB" dirty="0">
                <a:solidFill>
                  <a:schemeClr val="dk1"/>
                </a:solidFill>
              </a:rPr>
              <a:t>. Employability skills can be understood as those transferable skills which are needed for an individual in order to be employable (</a:t>
            </a:r>
            <a:r>
              <a:rPr lang="en-GB" dirty="0">
                <a:solidFill>
                  <a:srgbClr val="222222"/>
                </a:solidFill>
                <a:highlight>
                  <a:srgbClr val="FFFFFF"/>
                </a:highlight>
              </a:rPr>
              <a:t>Nisha and </a:t>
            </a:r>
            <a:r>
              <a:rPr lang="en-GB" dirty="0" err="1">
                <a:solidFill>
                  <a:srgbClr val="222222"/>
                </a:solidFill>
                <a:highlight>
                  <a:srgbClr val="FFFFFF"/>
                </a:highlight>
              </a:rPr>
              <a:t>Rajasekaran</a:t>
            </a:r>
            <a:r>
              <a:rPr lang="en-GB" dirty="0">
                <a:solidFill>
                  <a:srgbClr val="222222"/>
                </a:solidFill>
                <a:highlight>
                  <a:srgbClr val="FFFFFF"/>
                </a:highlight>
              </a:rPr>
              <a:t>, 2018)</a:t>
            </a:r>
            <a:r>
              <a:rPr lang="en-GB" dirty="0">
                <a:solidFill>
                  <a:schemeClr val="dk1"/>
                </a:solidFill>
              </a:rPr>
              <a:t>. The following report is divided into two parts namely Task 1 and task 2. In which The Task 1 will be discussing about the chosen career of Human Resource management in which the skills will be discussed with the help of SWOT, Time management tools and then PDP. In Task 2 4 different topic will be discussed in relation to academic and employability skills that too will be explained with the help of Kolb’s reflective cycle for each topic. </a:t>
            </a:r>
            <a:endParaRPr dirty="0">
              <a:solidFill>
                <a:schemeClr val="dk1"/>
              </a:solidFill>
            </a:endParaRPr>
          </a:p>
          <a:p>
            <a:pPr marL="0" lvl="0" indent="0" algn="l" rtl="0">
              <a:spcBef>
                <a:spcPts val="120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146c0091fee_0_1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146c0091fee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800"/>
              </a:spcBef>
              <a:spcAft>
                <a:spcPts val="0"/>
              </a:spcAft>
              <a:buClr>
                <a:schemeClr val="dk1"/>
              </a:buClr>
              <a:buSzPts val="1100"/>
              <a:buFont typeface="Arial"/>
              <a:buNone/>
            </a:pPr>
            <a:r>
              <a:rPr lang="en-GB" sz="1700" b="1" dirty="0">
                <a:solidFill>
                  <a:schemeClr val="dk1"/>
                </a:solidFill>
              </a:rPr>
              <a:t>Brief description of the chosen career</a:t>
            </a:r>
            <a:endParaRPr sz="1700" b="1"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dirty="0">
                <a:solidFill>
                  <a:schemeClr val="dk1"/>
                </a:solidFill>
              </a:rPr>
              <a:t>I have chosen Human Resource manager as my career. Human resource management is a practice of a profession which is related to the recruiting process, managing the employees within an organisation and even being responsible for the hiring of the employees</a:t>
            </a:r>
            <a:r>
              <a:rPr lang="en-GB" dirty="0">
                <a:solidFill>
                  <a:schemeClr val="dk1"/>
                </a:solidFill>
                <a:highlight>
                  <a:srgbClr val="FFFFFF"/>
                </a:highlight>
              </a:rPr>
              <a:t> (Chai, 2022)</a:t>
            </a:r>
            <a:r>
              <a:rPr lang="en-GB" dirty="0">
                <a:solidFill>
                  <a:schemeClr val="dk1"/>
                </a:solidFill>
              </a:rPr>
              <a:t>. I have chosen this career because it will help me develop my personal as well as professional skills and will provide me with innumerable growth opportunities in my future. Human resource management can be referred to in many sectors like recruitment, corporate, construction, IT and many more industries. I have chosen the corporate industry as HRM is practiced the most in this industry and have many growth opportunities for the people. HRM in the world of the corporate sector deals with recruiting, hiring and retaining the employees within the organisation. HRM within the corporate sector is a tough task to deal with, as HR in the corporate sector has many roles and duties to follow. An HR of the corporate sector has to deal with the overall employees as well as the management of the organisation</a:t>
            </a:r>
            <a:r>
              <a:rPr lang="en-GB" dirty="0">
                <a:solidFill>
                  <a:schemeClr val="dk1"/>
                </a:solidFill>
                <a:highlight>
                  <a:srgbClr val="FFFFFF"/>
                </a:highlight>
              </a:rPr>
              <a:t>(HRD, 2022)</a:t>
            </a:r>
            <a:r>
              <a:rPr lang="en-GB" dirty="0">
                <a:solidFill>
                  <a:schemeClr val="dk1"/>
                </a:solidFill>
              </a:rPr>
              <a:t>. There are many skills that are required in order to be capable of being an HR within the corporate sector. The following uses of tools, analysis and table will help me discuss the skills I acquire right now and the different skills that I need to acquire in order to be worthy of being an HR in the corporate sector.</a:t>
            </a:r>
            <a:endParaRPr dirty="0">
              <a:solidFill>
                <a:schemeClr val="dk1"/>
              </a:solidFill>
            </a:endParaRPr>
          </a:p>
          <a:p>
            <a:pPr marL="0" lvl="0" indent="0" algn="l" rtl="0">
              <a:spcBef>
                <a:spcPts val="120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46c0091fee_0_1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46c0091fee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800"/>
              </a:spcBef>
              <a:spcAft>
                <a:spcPts val="0"/>
              </a:spcAft>
              <a:buNone/>
            </a:pPr>
            <a:r>
              <a:rPr lang="en-GB" sz="1700" b="1" dirty="0">
                <a:solidFill>
                  <a:schemeClr val="dk1"/>
                </a:solidFill>
              </a:rPr>
              <a:t>SWOT Analysis</a:t>
            </a:r>
            <a:endParaRPr sz="1700" b="1"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b="1" dirty="0">
                <a:solidFill>
                  <a:schemeClr val="dk1"/>
                </a:solidFill>
              </a:rPr>
              <a:t>Strengths: </a:t>
            </a:r>
            <a:r>
              <a:rPr lang="en-GB" dirty="0">
                <a:solidFill>
                  <a:schemeClr val="dk1"/>
                </a:solidFill>
              </a:rPr>
              <a:t>The above discussed file has explained about my strengths which I acquire while considering my chosen career which will improve my employability skills. I have got some good time management skills which are very important in HRM. It is also an important skill in terms of employability skills. Even I have critical thinking skills which are important in HRM as I have to make many critical decisions at times which can be very tough to do. This skill is related to employability as well because an employee should be very critical about making decisions while working as well. Lastly, I consider it to be my biggest strength is teamwork as HRM is all about working within a team and managing a team. This is my biggest strength working within a team. This skill is also counted as a vital skill in terms of employability as an employee should be flexible in terms of working within an organisation.</a:t>
            </a:r>
            <a:endParaRPr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b="1" dirty="0">
                <a:solidFill>
                  <a:schemeClr val="dk1"/>
                </a:solidFill>
              </a:rPr>
              <a:t>Weaknesses:  </a:t>
            </a:r>
            <a:r>
              <a:rPr lang="en-GB" dirty="0">
                <a:solidFill>
                  <a:schemeClr val="dk1"/>
                </a:solidFill>
              </a:rPr>
              <a:t>My major weakness is that I am not professional in terms of working as I have not worked yet this is why I lack professionalism. Even though I am not good at communication, I need to improve them as well. I do not even have many leadership skills which make me lack in being a good HR. These qualities are very necessary as well as required while being an HR which I need to develop in order to be a good HR. Even these qualities are a part of employability skills and are very much required within an individual employee in order to be a good employee for the organisation.</a:t>
            </a:r>
            <a:endParaRPr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b="1" dirty="0">
                <a:solidFill>
                  <a:schemeClr val="dk1"/>
                </a:solidFill>
              </a:rPr>
              <a:t>Opportunities: </a:t>
            </a:r>
            <a:r>
              <a:rPr lang="en-GB" dirty="0">
                <a:solidFill>
                  <a:schemeClr val="dk1"/>
                </a:solidFill>
              </a:rPr>
              <a:t>If I became an HR then it will bring many opportunities for me as it </a:t>
            </a:r>
            <a:r>
              <a:rPr lang="en-GB" dirty="0" err="1">
                <a:solidFill>
                  <a:schemeClr val="dk1"/>
                </a:solidFill>
              </a:rPr>
              <a:t>wil</a:t>
            </a:r>
            <a:r>
              <a:rPr lang="en-GB" dirty="0">
                <a:solidFill>
                  <a:schemeClr val="dk1"/>
                </a:solidFill>
              </a:rPr>
              <a:t> provide me with future growth opportunities by providing me with good job rules. Even I will be developing my personal as well as professional skills. This will help me be a skilful person. By getting the job in HR I will be securing my future as it will provide me with better job roles as well as job security.</a:t>
            </a:r>
            <a:endParaRPr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b="1" dirty="0">
                <a:solidFill>
                  <a:schemeClr val="dk1"/>
                </a:solidFill>
              </a:rPr>
              <a:t>Threats: </a:t>
            </a:r>
            <a:r>
              <a:rPr lang="en-GB" dirty="0">
                <a:solidFill>
                  <a:schemeClr val="dk1"/>
                </a:solidFill>
              </a:rPr>
              <a:t>One of the major threats is that the level of competition is increasing rapidly as many people are unemployed and seeking jobs this increases the level of competition as well. Even after being an HR, the risk does not end as even after being an HR the risk of having conflicts between the employees is very much obvious and predictable. Lastly, the different strict laws which are being passed by the government in terms of employment can create more difficulties for me in future.  </a:t>
            </a:r>
            <a:endParaRPr dirty="0">
              <a:solidFill>
                <a:schemeClr val="dk1"/>
              </a:solidFill>
            </a:endParaRPr>
          </a:p>
          <a:p>
            <a:pPr marL="0" lvl="0" indent="0" algn="l" rtl="0">
              <a:spcBef>
                <a:spcPts val="120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46c0091fee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46c0091fee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800"/>
              </a:spcBef>
              <a:spcAft>
                <a:spcPts val="0"/>
              </a:spcAft>
              <a:buClr>
                <a:schemeClr val="dk1"/>
              </a:buClr>
              <a:buSzPts val="1100"/>
              <a:buFont typeface="Arial"/>
              <a:buNone/>
            </a:pPr>
            <a:r>
              <a:rPr lang="en-GB" sz="1700" b="1" dirty="0">
                <a:solidFill>
                  <a:schemeClr val="dk1"/>
                </a:solidFill>
              </a:rPr>
              <a:t>Time management tools</a:t>
            </a:r>
            <a:endParaRPr sz="1700" b="1" dirty="0">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dirty="0">
                <a:solidFill>
                  <a:schemeClr val="dk1"/>
                </a:solidFill>
              </a:rPr>
              <a:t>Time management can be understood as the coordination of the different tasks and work or even activities which help in maximising the effectiveness of the efforts put into an individual. Time management is important as It helps in organising time in an intelligent manner so that the saved time can be used for more effective purposes(</a:t>
            </a:r>
            <a:r>
              <a:rPr lang="en-GB" dirty="0">
                <a:solidFill>
                  <a:srgbClr val="222222"/>
                </a:solidFill>
                <a:highlight>
                  <a:srgbClr val="FFFFFF"/>
                </a:highlight>
              </a:rPr>
              <a:t>Adams and Blair, 2019)</a:t>
            </a:r>
            <a:r>
              <a:rPr lang="en-GB" dirty="0">
                <a:solidFill>
                  <a:schemeClr val="dk1"/>
                </a:solidFill>
              </a:rPr>
              <a:t>. There are many different types and kinds of tools which are used for time management purposes. For example, In this modern world, there are many applications that have been introduced in order to manage time in a proper manner. Applications like </a:t>
            </a:r>
            <a:r>
              <a:rPr lang="en-GB" dirty="0" err="1">
                <a:solidFill>
                  <a:schemeClr val="dk1"/>
                </a:solidFill>
              </a:rPr>
              <a:t>Todoist</a:t>
            </a:r>
            <a:r>
              <a:rPr lang="en-GB" dirty="0">
                <a:solidFill>
                  <a:schemeClr val="dk1"/>
                </a:solidFill>
              </a:rPr>
              <a:t>, Time Tree, Toggl track and many more</a:t>
            </a:r>
            <a:r>
              <a:rPr lang="en-GB" dirty="0">
                <a:solidFill>
                  <a:schemeClr val="dk1"/>
                </a:solidFill>
                <a:highlight>
                  <a:srgbClr val="FFFFFF"/>
                </a:highlight>
              </a:rPr>
              <a:t> (Lauretta, 2022)</a:t>
            </a:r>
            <a:r>
              <a:rPr lang="en-GB" dirty="0">
                <a:solidFill>
                  <a:schemeClr val="dk1"/>
                </a:solidFill>
              </a:rPr>
              <a:t>. These applications are made for different purposes like the app Toggl track is customised for office purposes and is considered best for office work. It is also useful in maintaining the work schedules of the office.  Another example is </a:t>
            </a:r>
            <a:r>
              <a:rPr lang="en-GB" dirty="0" err="1">
                <a:solidFill>
                  <a:schemeClr val="dk1"/>
                </a:solidFill>
              </a:rPr>
              <a:t>Todoist</a:t>
            </a:r>
            <a:r>
              <a:rPr lang="en-GB" dirty="0">
                <a:solidFill>
                  <a:schemeClr val="dk1"/>
                </a:solidFill>
              </a:rPr>
              <a:t> ap[</a:t>
            </a:r>
            <a:r>
              <a:rPr lang="en-GB" dirty="0" err="1">
                <a:solidFill>
                  <a:schemeClr val="dk1"/>
                </a:solidFill>
              </a:rPr>
              <a:t>pliaction</a:t>
            </a:r>
            <a:r>
              <a:rPr lang="en-GB" dirty="0">
                <a:solidFill>
                  <a:schemeClr val="dk1"/>
                </a:solidFill>
              </a:rPr>
              <a:t> which is considered to be good for overall purpose in which both personal as well as professional works are maintained. Lastly, the Time tree is used for personal life use as it helps an individual in maintaining personal time in a productive manner. So therefore these are the different tools which are useful for all three purposes namely personal, and professional as well as both</a:t>
            </a:r>
            <a:r>
              <a:rPr lang="en-GB" dirty="0">
                <a:solidFill>
                  <a:schemeClr val="dk1"/>
                </a:solidFill>
                <a:highlight>
                  <a:srgbClr val="FFFFFF"/>
                </a:highlight>
              </a:rPr>
              <a:t> (Lauretta, 2022)</a:t>
            </a:r>
            <a:r>
              <a:rPr lang="en-GB" dirty="0">
                <a:solidFill>
                  <a:schemeClr val="dk1"/>
                </a:solidFill>
              </a:rPr>
              <a:t>. </a:t>
            </a:r>
            <a:endParaRPr dirty="0">
              <a:solidFill>
                <a:schemeClr val="dk1"/>
              </a:solidFill>
            </a:endParaRPr>
          </a:p>
          <a:p>
            <a:pPr marL="0" lvl="0" indent="0" algn="l" rtl="0">
              <a:spcBef>
                <a:spcPts val="12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146c0091fee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146c0091fee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146c0091fee_0_1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146c0091fee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GB" sz="2300" b="1">
                <a:solidFill>
                  <a:schemeClr val="dk1"/>
                </a:solidFill>
              </a:rPr>
              <a:t>Conclusion</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GB">
                <a:solidFill>
                  <a:schemeClr val="dk1"/>
                </a:solidFill>
              </a:rPr>
              <a:t>The above report has concluded with academic and employability skills and has highlighted the points related to the report topic. The report has first shown the application of tools such as “SWOT, time management and PDP” in the situation. It has also shown an understanding of the world of work as well. The report has then shown the importance of different academic and employability skills and has reflected on what the individual has learned during the module. The report has also applied Kolb’s reflective model on chosen academic and employability skills.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46c0091fee_0_1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146c0091fee_0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46c0091fee_0_1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46c0091fee_0_1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485875" y="264475"/>
            <a:ext cx="8183700" cy="1473600"/>
          </a:xfrm>
          <a:prstGeom prst="rect">
            <a:avLst/>
          </a:prstGeom>
        </p:spPr>
        <p:txBody>
          <a:bodyPr spcFirstLastPara="1" wrap="square" lIns="91425" tIns="91425" rIns="91425" bIns="91425" anchor="b"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2" name="Google Shape;12;p2"/>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400"/>
              <a:buNone/>
              <a:defRPr sz="2400"/>
            </a:lvl1pPr>
            <a:lvl2pPr lvl="1">
              <a:lnSpc>
                <a:spcPct val="100000"/>
              </a:lnSpc>
              <a:spcBef>
                <a:spcPts val="0"/>
              </a:spcBef>
              <a:spcAft>
                <a:spcPts val="0"/>
              </a:spcAft>
              <a:buSzPts val="2400"/>
              <a:buNone/>
              <a:defRPr sz="2400"/>
            </a:lvl2pPr>
            <a:lvl3pPr lvl="2">
              <a:lnSpc>
                <a:spcPct val="100000"/>
              </a:lnSpc>
              <a:spcBef>
                <a:spcPts val="0"/>
              </a:spcBef>
              <a:spcAft>
                <a:spcPts val="0"/>
              </a:spcAft>
              <a:buSzPts val="2400"/>
              <a:buNone/>
              <a:defRPr sz="2400"/>
            </a:lvl3pPr>
            <a:lvl4pPr lvl="3">
              <a:lnSpc>
                <a:spcPct val="100000"/>
              </a:lnSpc>
              <a:spcBef>
                <a:spcPts val="0"/>
              </a:spcBef>
              <a:spcAft>
                <a:spcPts val="0"/>
              </a:spcAft>
              <a:buSzPts val="2400"/>
              <a:buNone/>
              <a:defRPr sz="2400"/>
            </a:lvl4pPr>
            <a:lvl5pPr lvl="4">
              <a:lnSpc>
                <a:spcPct val="100000"/>
              </a:lnSpc>
              <a:spcBef>
                <a:spcPts val="0"/>
              </a:spcBef>
              <a:spcAft>
                <a:spcPts val="0"/>
              </a:spcAft>
              <a:buSzPts val="2400"/>
              <a:buNone/>
              <a:defRPr sz="2400"/>
            </a:lvl5pPr>
            <a:lvl6pPr lvl="5">
              <a:lnSpc>
                <a:spcPct val="100000"/>
              </a:lnSpc>
              <a:spcBef>
                <a:spcPts val="0"/>
              </a:spcBef>
              <a:spcAft>
                <a:spcPts val="0"/>
              </a:spcAft>
              <a:buSzPts val="2400"/>
              <a:buNone/>
              <a:defRPr sz="2400"/>
            </a:lvl6pPr>
            <a:lvl7pPr lvl="6">
              <a:lnSpc>
                <a:spcPct val="100000"/>
              </a:lnSpc>
              <a:spcBef>
                <a:spcPts val="0"/>
              </a:spcBef>
              <a:spcAft>
                <a:spcPts val="0"/>
              </a:spcAft>
              <a:buSzPts val="2400"/>
              <a:buNone/>
              <a:defRPr sz="2400"/>
            </a:lvl7pPr>
            <a:lvl8pPr lvl="7">
              <a:lnSpc>
                <a:spcPct val="100000"/>
              </a:lnSpc>
              <a:spcBef>
                <a:spcPts val="0"/>
              </a:spcBef>
              <a:spcAft>
                <a:spcPts val="0"/>
              </a:spcAft>
              <a:buSzPts val="2400"/>
              <a:buNone/>
              <a:defRPr sz="2400"/>
            </a:lvl8pPr>
            <a:lvl9pPr lvl="8">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a:spLocks noGrp="1"/>
          </p:cNvSpPr>
          <p:nvPr>
            <p:ph type="title"/>
          </p:nvPr>
        </p:nvSpPr>
        <p:spPr>
          <a:xfrm>
            <a:off x="485875" y="1714500"/>
            <a:ext cx="8183700" cy="785700"/>
          </a:xfrm>
          <a:prstGeom prst="rect">
            <a:avLst/>
          </a:prstGeom>
        </p:spPr>
        <p:txBody>
          <a:bodyPr spcFirstLastPara="1" wrap="square" lIns="91425" tIns="91425" rIns="91425" bIns="91425" anchor="b"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7" name="Google Shape;17;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0" name="Google Shape;20;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1" name="Google Shape;21;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4" name="Google Shape;24;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9" name="Google Shape;29;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2" name="Google Shape;32;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6" name="Google Shape;36;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9"/>
          <p:cNvSpPr/>
          <p:nvPr/>
        </p:nvSpPr>
        <p:spPr>
          <a:xfrm>
            <a:off x="4636800" y="80700"/>
            <a:ext cx="4426500" cy="4982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 name="Google Shape;39;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0" name="Google Shape;40;p9"/>
          <p:cNvSpPr txBox="1">
            <a:spLocks noGrp="1"/>
          </p:cNvSpPr>
          <p:nvPr>
            <p:ph type="title"/>
          </p:nvPr>
        </p:nvSpPr>
        <p:spPr>
          <a:xfrm>
            <a:off x="265500" y="1181700"/>
            <a:ext cx="4045200" cy="153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1" name="Google Shape;41;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2" name="Google Shape;42;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3" name="Google Shape;43;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4"/>
        <p:cNvGrpSpPr/>
        <p:nvPr/>
      </p:nvGrpSpPr>
      <p:grpSpPr>
        <a:xfrm>
          <a:off x="0" y="0"/>
          <a:ext cx="0" cy="0"/>
          <a:chOff x="0" y="0"/>
          <a:chExt cx="0" cy="0"/>
        </a:xfrm>
      </p:grpSpPr>
      <p:sp>
        <p:nvSpPr>
          <p:cNvPr id="45" name="Google Shape;45;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6" name="Google Shape;46;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7"/>
        <p:cNvGrpSpPr/>
        <p:nvPr/>
      </p:nvGrpSpPr>
      <p:grpSpPr>
        <a:xfrm>
          <a:off x="0" y="0"/>
          <a:ext cx="0" cy="0"/>
          <a:chOff x="0" y="0"/>
          <a:chExt cx="0" cy="0"/>
        </a:xfrm>
      </p:grpSpPr>
      <p:sp>
        <p:nvSpPr>
          <p:cNvPr id="48" name="Google Shape;48;p11"/>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1"/>
          <p:cNvSpPr txBox="1">
            <a:spLocks noGrp="1"/>
          </p:cNvSpPr>
          <p:nvPr>
            <p:ph type="title" hasCustomPrompt="1"/>
          </p:nvPr>
        </p:nvSpPr>
        <p:spPr>
          <a:xfrm>
            <a:off x="311700" y="743001"/>
            <a:ext cx="8520600" cy="200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Font typeface="Source Sans Pro"/>
              <a:buNone/>
              <a:defRPr sz="12000">
                <a:latin typeface="Source Sans Pro"/>
                <a:ea typeface="Source Sans Pro"/>
                <a:cs typeface="Source Sans Pro"/>
                <a:sym typeface="Source Sans Pro"/>
              </a:defRPr>
            </a:lvl1pPr>
            <a:lvl2pPr lvl="1" algn="ctr">
              <a:spcBef>
                <a:spcPts val="0"/>
              </a:spcBef>
              <a:spcAft>
                <a:spcPts val="0"/>
              </a:spcAft>
              <a:buSzPts val="12000"/>
              <a:buFont typeface="Source Sans Pro"/>
              <a:buNone/>
              <a:defRPr sz="12000">
                <a:latin typeface="Source Sans Pro"/>
                <a:ea typeface="Source Sans Pro"/>
                <a:cs typeface="Source Sans Pro"/>
                <a:sym typeface="Source Sans Pro"/>
              </a:defRPr>
            </a:lvl2pPr>
            <a:lvl3pPr lvl="2" algn="ctr">
              <a:spcBef>
                <a:spcPts val="0"/>
              </a:spcBef>
              <a:spcAft>
                <a:spcPts val="0"/>
              </a:spcAft>
              <a:buSzPts val="12000"/>
              <a:buFont typeface="Source Sans Pro"/>
              <a:buNone/>
              <a:defRPr sz="12000">
                <a:latin typeface="Source Sans Pro"/>
                <a:ea typeface="Source Sans Pro"/>
                <a:cs typeface="Source Sans Pro"/>
                <a:sym typeface="Source Sans Pro"/>
              </a:defRPr>
            </a:lvl3pPr>
            <a:lvl4pPr lvl="3" algn="ctr">
              <a:spcBef>
                <a:spcPts val="0"/>
              </a:spcBef>
              <a:spcAft>
                <a:spcPts val="0"/>
              </a:spcAft>
              <a:buSzPts val="12000"/>
              <a:buFont typeface="Source Sans Pro"/>
              <a:buNone/>
              <a:defRPr sz="12000">
                <a:latin typeface="Source Sans Pro"/>
                <a:ea typeface="Source Sans Pro"/>
                <a:cs typeface="Source Sans Pro"/>
                <a:sym typeface="Source Sans Pro"/>
              </a:defRPr>
            </a:lvl4pPr>
            <a:lvl5pPr lvl="4" algn="ctr">
              <a:spcBef>
                <a:spcPts val="0"/>
              </a:spcBef>
              <a:spcAft>
                <a:spcPts val="0"/>
              </a:spcAft>
              <a:buSzPts val="12000"/>
              <a:buFont typeface="Source Sans Pro"/>
              <a:buNone/>
              <a:defRPr sz="12000">
                <a:latin typeface="Source Sans Pro"/>
                <a:ea typeface="Source Sans Pro"/>
                <a:cs typeface="Source Sans Pro"/>
                <a:sym typeface="Source Sans Pro"/>
              </a:defRPr>
            </a:lvl5pPr>
            <a:lvl6pPr lvl="5" algn="ctr">
              <a:spcBef>
                <a:spcPts val="0"/>
              </a:spcBef>
              <a:spcAft>
                <a:spcPts val="0"/>
              </a:spcAft>
              <a:buSzPts val="12000"/>
              <a:buFont typeface="Source Sans Pro"/>
              <a:buNone/>
              <a:defRPr sz="12000">
                <a:latin typeface="Source Sans Pro"/>
                <a:ea typeface="Source Sans Pro"/>
                <a:cs typeface="Source Sans Pro"/>
                <a:sym typeface="Source Sans Pro"/>
              </a:defRPr>
            </a:lvl6pPr>
            <a:lvl7pPr lvl="6" algn="ctr">
              <a:spcBef>
                <a:spcPts val="0"/>
              </a:spcBef>
              <a:spcAft>
                <a:spcPts val="0"/>
              </a:spcAft>
              <a:buSzPts val="12000"/>
              <a:buFont typeface="Source Sans Pro"/>
              <a:buNone/>
              <a:defRPr sz="12000">
                <a:latin typeface="Source Sans Pro"/>
                <a:ea typeface="Source Sans Pro"/>
                <a:cs typeface="Source Sans Pro"/>
                <a:sym typeface="Source Sans Pro"/>
              </a:defRPr>
            </a:lvl7pPr>
            <a:lvl8pPr lvl="7" algn="ctr">
              <a:spcBef>
                <a:spcPts val="0"/>
              </a:spcBef>
              <a:spcAft>
                <a:spcPts val="0"/>
              </a:spcAft>
              <a:buSzPts val="12000"/>
              <a:buFont typeface="Source Sans Pro"/>
              <a:buNone/>
              <a:defRPr sz="12000">
                <a:latin typeface="Source Sans Pro"/>
                <a:ea typeface="Source Sans Pro"/>
                <a:cs typeface="Source Sans Pro"/>
                <a:sym typeface="Source Sans Pro"/>
              </a:defRPr>
            </a:lvl8pPr>
            <a:lvl9pPr lvl="8" algn="ctr">
              <a:spcBef>
                <a:spcPts val="0"/>
              </a:spcBef>
              <a:spcAft>
                <a:spcPts val="0"/>
              </a:spcAft>
              <a:buSzPts val="12000"/>
              <a:buFont typeface="Source Sans Pro"/>
              <a:buNone/>
              <a:defRPr sz="12000">
                <a:latin typeface="Source Sans Pro"/>
                <a:ea typeface="Source Sans Pro"/>
                <a:cs typeface="Source Sans Pro"/>
                <a:sym typeface="Source Sans Pro"/>
              </a:defRPr>
            </a:lvl9pPr>
          </a:lstStyle>
          <a:p>
            <a:r>
              <a:t>xx%</a:t>
            </a:r>
          </a:p>
        </p:txBody>
      </p:sp>
      <p:sp>
        <p:nvSpPr>
          <p:cNvPr id="50" name="Google Shape;50;p11"/>
          <p:cNvSpPr txBox="1">
            <a:spLocks noGrp="1"/>
          </p:cNvSpPr>
          <p:nvPr>
            <p:ph type="body" idx="1"/>
          </p:nvPr>
        </p:nvSpPr>
        <p:spPr>
          <a:xfrm>
            <a:off x="311700" y="2845182"/>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l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Font typeface="Source Sans Pro"/>
              <a:buChar char="●"/>
              <a:defRPr sz="1800">
                <a:solidFill>
                  <a:schemeClr val="lt2"/>
                </a:solidFill>
                <a:latin typeface="Source Sans Pro"/>
                <a:ea typeface="Source Sans Pro"/>
                <a:cs typeface="Source Sans Pro"/>
                <a:sym typeface="Source Sans Pro"/>
              </a:defRPr>
            </a:lvl1pPr>
            <a:lvl2pPr marL="914400" lvl="1"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2pPr>
            <a:lvl3pPr marL="1371600" lvl="2"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3pPr>
            <a:lvl4pPr marL="1828800" lvl="3"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4pPr>
            <a:lvl5pPr marL="2286000" lvl="4"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5pPr>
            <a:lvl6pPr marL="2743200" lvl="5"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6pPr>
            <a:lvl7pPr marL="3200400" lvl="6"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7pPr>
            <a:lvl8pPr marL="3657600" lvl="7"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8pPr>
            <a:lvl9pPr marL="4114800" lvl="8"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latin typeface="Source Sans Pro"/>
                <a:ea typeface="Source Sans Pro"/>
                <a:cs typeface="Source Sans Pro"/>
                <a:sym typeface="Source Sans Pro"/>
              </a:defRPr>
            </a:lvl1pPr>
            <a:lvl2pPr lvl="1" algn="r">
              <a:buNone/>
              <a:defRPr sz="1000">
                <a:solidFill>
                  <a:schemeClr val="lt2"/>
                </a:solidFill>
                <a:latin typeface="Source Sans Pro"/>
                <a:ea typeface="Source Sans Pro"/>
                <a:cs typeface="Source Sans Pro"/>
                <a:sym typeface="Source Sans Pro"/>
              </a:defRPr>
            </a:lvl2pPr>
            <a:lvl3pPr lvl="2" algn="r">
              <a:buNone/>
              <a:defRPr sz="1000">
                <a:solidFill>
                  <a:schemeClr val="lt2"/>
                </a:solidFill>
                <a:latin typeface="Source Sans Pro"/>
                <a:ea typeface="Source Sans Pro"/>
                <a:cs typeface="Source Sans Pro"/>
                <a:sym typeface="Source Sans Pro"/>
              </a:defRPr>
            </a:lvl3pPr>
            <a:lvl4pPr lvl="3" algn="r">
              <a:buNone/>
              <a:defRPr sz="1000">
                <a:solidFill>
                  <a:schemeClr val="lt2"/>
                </a:solidFill>
                <a:latin typeface="Source Sans Pro"/>
                <a:ea typeface="Source Sans Pro"/>
                <a:cs typeface="Source Sans Pro"/>
                <a:sym typeface="Source Sans Pro"/>
              </a:defRPr>
            </a:lvl4pPr>
            <a:lvl5pPr lvl="4" algn="r">
              <a:buNone/>
              <a:defRPr sz="1000">
                <a:solidFill>
                  <a:schemeClr val="lt2"/>
                </a:solidFill>
                <a:latin typeface="Source Sans Pro"/>
                <a:ea typeface="Source Sans Pro"/>
                <a:cs typeface="Source Sans Pro"/>
                <a:sym typeface="Source Sans Pro"/>
              </a:defRPr>
            </a:lvl5pPr>
            <a:lvl6pPr lvl="5" algn="r">
              <a:buNone/>
              <a:defRPr sz="1000">
                <a:solidFill>
                  <a:schemeClr val="lt2"/>
                </a:solidFill>
                <a:latin typeface="Source Sans Pro"/>
                <a:ea typeface="Source Sans Pro"/>
                <a:cs typeface="Source Sans Pro"/>
                <a:sym typeface="Source Sans Pro"/>
              </a:defRPr>
            </a:lvl6pPr>
            <a:lvl7pPr lvl="6" algn="r">
              <a:buNone/>
              <a:defRPr sz="1000">
                <a:solidFill>
                  <a:schemeClr val="lt2"/>
                </a:solidFill>
                <a:latin typeface="Source Sans Pro"/>
                <a:ea typeface="Source Sans Pro"/>
                <a:cs typeface="Source Sans Pro"/>
                <a:sym typeface="Source Sans Pro"/>
              </a:defRPr>
            </a:lvl7pPr>
            <a:lvl8pPr lvl="7" algn="r">
              <a:buNone/>
              <a:defRPr sz="1000">
                <a:solidFill>
                  <a:schemeClr val="lt2"/>
                </a:solidFill>
                <a:latin typeface="Source Sans Pro"/>
                <a:ea typeface="Source Sans Pro"/>
                <a:cs typeface="Source Sans Pro"/>
                <a:sym typeface="Source Sans Pro"/>
              </a:defRPr>
            </a:lvl8pPr>
            <a:lvl9pPr lvl="8" algn="r">
              <a:buNone/>
              <a:defRPr sz="1000">
                <a:solidFill>
                  <a:schemeClr val="lt2"/>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title"/>
          </p:nvPr>
        </p:nvSpPr>
        <p:spPr>
          <a:xfrm>
            <a:off x="480150" y="65700"/>
            <a:ext cx="8183700" cy="1579200"/>
          </a:xfrm>
          <a:prstGeom prst="rect">
            <a:avLst/>
          </a:prstGeom>
        </p:spPr>
        <p:txBody>
          <a:bodyPr spcFirstLastPara="1" wrap="square" lIns="91425" tIns="91425" rIns="91425" bIns="91425" anchor="b" anchorCtr="0">
            <a:normAutofit/>
          </a:bodyPr>
          <a:lstStyle/>
          <a:p>
            <a:pPr marL="0" lvl="0" indent="0" algn="ctr" rtl="0">
              <a:lnSpc>
                <a:spcPct val="150000"/>
              </a:lnSpc>
              <a:spcBef>
                <a:spcPts val="1200"/>
              </a:spcBef>
              <a:spcAft>
                <a:spcPts val="0"/>
              </a:spcAft>
              <a:buClr>
                <a:schemeClr val="dk2"/>
              </a:buClr>
              <a:buSzPct val="30555"/>
              <a:buFont typeface="Arial"/>
              <a:buNone/>
            </a:pPr>
            <a:r>
              <a:rPr lang="en-GB" dirty="0"/>
              <a:t>Academic and Employability Skills</a:t>
            </a:r>
            <a:endParaRPr dirty="0"/>
          </a:p>
          <a:p>
            <a:pPr marL="0" lvl="0" indent="0" algn="l" rtl="0">
              <a:spcBef>
                <a:spcPts val="1200"/>
              </a:spcBef>
              <a:spcAft>
                <a:spcPts val="0"/>
              </a:spcAft>
              <a:buNone/>
            </a:pPr>
            <a:endParaRPr dirty="0"/>
          </a:p>
        </p:txBody>
      </p:sp>
      <p:pic>
        <p:nvPicPr>
          <p:cNvPr id="59" name="Google Shape;59;p13"/>
          <p:cNvPicPr preferRelativeResize="0"/>
          <p:nvPr/>
        </p:nvPicPr>
        <p:blipFill>
          <a:blip r:embed="rId3">
            <a:alphaModFix/>
          </a:blip>
          <a:stretch>
            <a:fillRect/>
          </a:stretch>
        </p:blipFill>
        <p:spPr>
          <a:xfrm>
            <a:off x="152400" y="2652700"/>
            <a:ext cx="3251838" cy="2338400"/>
          </a:xfrm>
          <a:prstGeom prst="rect">
            <a:avLst/>
          </a:prstGeom>
          <a:noFill/>
          <a:ln>
            <a:noFill/>
          </a:ln>
        </p:spPr>
      </p:pic>
      <p:pic>
        <p:nvPicPr>
          <p:cNvPr id="60" name="Google Shape;60;p13"/>
          <p:cNvPicPr preferRelativeResize="0"/>
          <p:nvPr/>
        </p:nvPicPr>
        <p:blipFill>
          <a:blip r:embed="rId4">
            <a:alphaModFix/>
          </a:blip>
          <a:stretch>
            <a:fillRect/>
          </a:stretch>
        </p:blipFill>
        <p:spPr>
          <a:xfrm>
            <a:off x="5681302" y="2652700"/>
            <a:ext cx="3310298" cy="2338400"/>
          </a:xfrm>
          <a:prstGeom prst="rect">
            <a:avLst/>
          </a:prstGeom>
          <a:noFill/>
          <a:ln>
            <a:noFill/>
          </a:ln>
        </p:spPr>
      </p:pic>
      <p:pic>
        <p:nvPicPr>
          <p:cNvPr id="61" name="Google Shape;61;p13"/>
          <p:cNvPicPr preferRelativeResize="0"/>
          <p:nvPr/>
        </p:nvPicPr>
        <p:blipFill>
          <a:blip r:embed="rId5">
            <a:alphaModFix/>
          </a:blip>
          <a:stretch>
            <a:fillRect/>
          </a:stretch>
        </p:blipFill>
        <p:spPr>
          <a:xfrm>
            <a:off x="3189880" y="781391"/>
            <a:ext cx="2764255" cy="1871307"/>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4"/>
          <p:cNvSpPr txBox="1">
            <a:spLocks noGrp="1"/>
          </p:cNvSpPr>
          <p:nvPr>
            <p:ph type="title"/>
          </p:nvPr>
        </p:nvSpPr>
        <p:spPr>
          <a:xfrm>
            <a:off x="311700" y="-42040"/>
            <a:ext cx="8520600" cy="6234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t>Table of Contents </a:t>
            </a:r>
            <a:endParaRPr dirty="0"/>
          </a:p>
        </p:txBody>
      </p:sp>
      <p:sp>
        <p:nvSpPr>
          <p:cNvPr id="67" name="Google Shape;67;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0000" lnSpcReduction="20000"/>
          </a:bodyPr>
          <a:lstStyle/>
          <a:p>
            <a:pPr marL="0" lvl="0" indent="0" algn="l" rtl="0">
              <a:spcBef>
                <a:spcPts val="0"/>
              </a:spcBef>
              <a:spcAft>
                <a:spcPts val="0"/>
              </a:spcAft>
              <a:buNone/>
            </a:pPr>
            <a:r>
              <a:rPr lang="en-GB" b="1" dirty="0">
                <a:solidFill>
                  <a:srgbClr val="222222"/>
                </a:solidFill>
              </a:rPr>
              <a:t>Introduction 								3</a:t>
            </a:r>
            <a:endParaRPr b="1" dirty="0">
              <a:solidFill>
                <a:srgbClr val="222222"/>
              </a:solidFill>
            </a:endParaRPr>
          </a:p>
          <a:p>
            <a:pPr marL="0" lvl="0" indent="0" algn="l" rtl="0">
              <a:spcBef>
                <a:spcPts val="1200"/>
              </a:spcBef>
              <a:spcAft>
                <a:spcPts val="0"/>
              </a:spcAft>
              <a:buNone/>
            </a:pPr>
            <a:r>
              <a:rPr lang="en-GB" b="1" dirty="0">
                <a:solidFill>
                  <a:srgbClr val="222222"/>
                </a:solidFill>
              </a:rPr>
              <a:t>Brief Description of the chosen career							4</a:t>
            </a:r>
            <a:endParaRPr b="1" dirty="0">
              <a:solidFill>
                <a:srgbClr val="222222"/>
              </a:solidFill>
            </a:endParaRPr>
          </a:p>
          <a:p>
            <a:pPr marL="0" lvl="0" indent="0" algn="l" rtl="0">
              <a:spcBef>
                <a:spcPts val="1200"/>
              </a:spcBef>
              <a:spcAft>
                <a:spcPts val="0"/>
              </a:spcAft>
              <a:buNone/>
            </a:pPr>
            <a:r>
              <a:rPr lang="en-GB" b="1" dirty="0">
                <a:solidFill>
                  <a:srgbClr val="222222"/>
                </a:solidFill>
              </a:rPr>
              <a:t>SWOT analysis								5</a:t>
            </a:r>
            <a:endParaRPr b="1" dirty="0">
              <a:solidFill>
                <a:srgbClr val="222222"/>
              </a:solidFill>
            </a:endParaRPr>
          </a:p>
          <a:p>
            <a:pPr marL="0" lvl="0" indent="0" algn="l" rtl="0">
              <a:spcBef>
                <a:spcPts val="1200"/>
              </a:spcBef>
              <a:spcAft>
                <a:spcPts val="0"/>
              </a:spcAft>
              <a:buNone/>
            </a:pPr>
            <a:r>
              <a:rPr lang="en-GB" b="1" dirty="0">
                <a:solidFill>
                  <a:srgbClr val="222222"/>
                </a:solidFill>
              </a:rPr>
              <a:t>Time management tools								6</a:t>
            </a:r>
            <a:endParaRPr b="1" dirty="0">
              <a:solidFill>
                <a:srgbClr val="222222"/>
              </a:solidFill>
            </a:endParaRPr>
          </a:p>
          <a:p>
            <a:pPr marL="0" lvl="0" indent="0" algn="l" rtl="0">
              <a:spcBef>
                <a:spcPts val="1200"/>
              </a:spcBef>
              <a:spcAft>
                <a:spcPts val="0"/>
              </a:spcAft>
              <a:buNone/>
            </a:pPr>
            <a:r>
              <a:rPr lang="en-GB" b="1" dirty="0">
                <a:solidFill>
                  <a:srgbClr val="222222"/>
                </a:solidFill>
              </a:rPr>
              <a:t>Personal Development Plan (PDP)						                       7-8</a:t>
            </a:r>
            <a:endParaRPr b="1" dirty="0">
              <a:solidFill>
                <a:srgbClr val="222222"/>
              </a:solidFill>
            </a:endParaRPr>
          </a:p>
          <a:p>
            <a:pPr marL="0" lvl="0" indent="0" algn="l" rtl="0">
              <a:spcBef>
                <a:spcPts val="1200"/>
              </a:spcBef>
              <a:spcAft>
                <a:spcPts val="0"/>
              </a:spcAft>
              <a:buNone/>
            </a:pPr>
            <a:r>
              <a:rPr lang="en-GB" b="1" dirty="0">
                <a:solidFill>
                  <a:srgbClr val="222222"/>
                </a:solidFill>
              </a:rPr>
              <a:t>Conclusion									9</a:t>
            </a:r>
            <a:endParaRPr b="1" dirty="0">
              <a:solidFill>
                <a:srgbClr val="222222"/>
              </a:solidFill>
            </a:endParaRPr>
          </a:p>
          <a:p>
            <a:pPr marL="0" lvl="0" indent="0" algn="l" rtl="0">
              <a:spcBef>
                <a:spcPts val="1200"/>
              </a:spcBef>
              <a:spcAft>
                <a:spcPts val="0"/>
              </a:spcAft>
              <a:buNone/>
            </a:pPr>
            <a:r>
              <a:rPr lang="en-GB" b="1" dirty="0">
                <a:solidFill>
                  <a:srgbClr val="222222"/>
                </a:solidFill>
              </a:rPr>
              <a:t>References								                         10</a:t>
            </a:r>
            <a:endParaRPr b="1" dirty="0">
              <a:solidFill>
                <a:srgbClr val="222222"/>
              </a:solidFill>
            </a:endParaRPr>
          </a:p>
          <a:p>
            <a:pPr marL="0" lvl="0" indent="0" algn="l" rtl="0">
              <a:spcBef>
                <a:spcPts val="1200"/>
              </a:spcBef>
              <a:spcAft>
                <a:spcPts val="1200"/>
              </a:spcAft>
              <a:buNone/>
            </a:pPr>
            <a:r>
              <a:rPr lang="en-GB" b="1" dirty="0">
                <a:solidFill>
                  <a:srgbClr val="222222"/>
                </a:solidFill>
              </a:rPr>
              <a:t>Thank You page							                         11</a:t>
            </a:r>
            <a:endParaRPr b="1" dirty="0">
              <a:solidFill>
                <a:srgbClr val="22222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Clr>
                <a:schemeClr val="dk2"/>
              </a:buClr>
              <a:buSzPts val="990"/>
              <a:buFont typeface="Arial"/>
              <a:buNone/>
            </a:pPr>
            <a:r>
              <a:rPr lang="en-GB" sz="2470" i="1" dirty="0">
                <a:latin typeface="Arial"/>
                <a:ea typeface="Arial"/>
                <a:cs typeface="Arial"/>
                <a:sym typeface="Arial"/>
              </a:rPr>
              <a:t>Introduction</a:t>
            </a:r>
            <a:endParaRPr sz="2470" i="1" dirty="0">
              <a:latin typeface="Arial"/>
              <a:ea typeface="Arial"/>
              <a:cs typeface="Arial"/>
              <a:sym typeface="Arial"/>
            </a:endParaRPr>
          </a:p>
          <a:p>
            <a:pPr marL="0" lvl="0" indent="0" algn="l" rtl="0">
              <a:spcBef>
                <a:spcPts val="0"/>
              </a:spcBef>
              <a:spcAft>
                <a:spcPts val="0"/>
              </a:spcAft>
              <a:buSzPts val="990"/>
              <a:buNone/>
            </a:pPr>
            <a:endParaRPr sz="2070" b="0" dirty="0">
              <a:latin typeface="Arial"/>
              <a:ea typeface="Arial"/>
              <a:cs typeface="Arial"/>
              <a:sym typeface="Arial"/>
            </a:endParaRPr>
          </a:p>
        </p:txBody>
      </p:sp>
      <p:sp>
        <p:nvSpPr>
          <p:cNvPr id="73" name="Google Shape;73;p15"/>
          <p:cNvSpPr txBox="1">
            <a:spLocks noGrp="1"/>
          </p:cNvSpPr>
          <p:nvPr>
            <p:ph type="body" idx="1"/>
          </p:nvPr>
        </p:nvSpPr>
        <p:spPr>
          <a:xfrm>
            <a:off x="164200" y="1137725"/>
            <a:ext cx="5440500" cy="3416400"/>
          </a:xfrm>
          <a:prstGeom prst="rect">
            <a:avLst/>
          </a:prstGeom>
        </p:spPr>
        <p:txBody>
          <a:bodyPr spcFirstLastPara="1" wrap="square" lIns="91425" tIns="91425" rIns="91425" bIns="91425" anchor="t" anchorCtr="0">
            <a:noAutofit/>
          </a:bodyPr>
          <a:lstStyle/>
          <a:p>
            <a:pPr marL="457200" lvl="0" indent="-311150" algn="just" rtl="0">
              <a:lnSpc>
                <a:spcPct val="130000"/>
              </a:lnSpc>
              <a:spcBef>
                <a:spcPts val="1200"/>
              </a:spcBef>
              <a:spcAft>
                <a:spcPts val="0"/>
              </a:spcAft>
              <a:buSzPts val="1300"/>
              <a:buFont typeface="Arial"/>
              <a:buChar char="●"/>
            </a:pPr>
            <a:r>
              <a:rPr lang="en-GB" sz="1300" dirty="0">
                <a:solidFill>
                  <a:schemeClr val="dk2"/>
                </a:solidFill>
                <a:latin typeface="Arial"/>
                <a:ea typeface="Arial"/>
                <a:cs typeface="Arial"/>
                <a:sym typeface="Arial"/>
              </a:rPr>
              <a:t>Academic skills can be understood as those abilities, and habits, skills which helps a learner in being better in academics (</a:t>
            </a:r>
            <a:r>
              <a:rPr lang="en-GB" sz="1300" dirty="0">
                <a:solidFill>
                  <a:srgbClr val="222222"/>
                </a:solidFill>
                <a:highlight>
                  <a:srgbClr val="FFFFFF"/>
                </a:highlight>
                <a:latin typeface="Arial"/>
                <a:ea typeface="Arial"/>
                <a:cs typeface="Arial"/>
                <a:sym typeface="Arial"/>
              </a:rPr>
              <a:t>Rose </a:t>
            </a:r>
            <a:r>
              <a:rPr lang="en-GB" sz="1300" i="1" dirty="0">
                <a:solidFill>
                  <a:srgbClr val="222222"/>
                </a:solidFill>
                <a:highlight>
                  <a:srgbClr val="FFFFFF"/>
                </a:highlight>
                <a:latin typeface="Arial"/>
                <a:ea typeface="Arial"/>
                <a:cs typeface="Arial"/>
                <a:sym typeface="Arial"/>
              </a:rPr>
              <a:t>et al., </a:t>
            </a:r>
            <a:r>
              <a:rPr lang="en-GB" sz="1300" dirty="0">
                <a:solidFill>
                  <a:srgbClr val="222222"/>
                </a:solidFill>
                <a:highlight>
                  <a:srgbClr val="FFFFFF"/>
                </a:highlight>
                <a:latin typeface="Arial"/>
                <a:ea typeface="Arial"/>
                <a:cs typeface="Arial"/>
                <a:sym typeface="Arial"/>
              </a:rPr>
              <a:t>2020)</a:t>
            </a:r>
            <a:r>
              <a:rPr lang="en-GB" sz="1300" dirty="0">
                <a:solidFill>
                  <a:schemeClr val="dk2"/>
                </a:solidFill>
                <a:latin typeface="Arial"/>
                <a:ea typeface="Arial"/>
                <a:cs typeface="Arial"/>
                <a:sym typeface="Arial"/>
              </a:rPr>
              <a:t>. </a:t>
            </a:r>
            <a:endParaRPr sz="1300" dirty="0">
              <a:solidFill>
                <a:schemeClr val="dk2"/>
              </a:solidFill>
              <a:latin typeface="Arial"/>
              <a:ea typeface="Arial"/>
              <a:cs typeface="Arial"/>
              <a:sym typeface="Arial"/>
            </a:endParaRPr>
          </a:p>
          <a:p>
            <a:pPr marL="457200" lvl="0" indent="-311150" algn="just" rtl="0">
              <a:lnSpc>
                <a:spcPct val="130000"/>
              </a:lnSpc>
              <a:spcBef>
                <a:spcPts val="0"/>
              </a:spcBef>
              <a:spcAft>
                <a:spcPts val="0"/>
              </a:spcAft>
              <a:buSzPts val="1300"/>
              <a:buFont typeface="Arial"/>
              <a:buChar char="●"/>
            </a:pPr>
            <a:r>
              <a:rPr lang="en-GB" sz="1300" dirty="0">
                <a:solidFill>
                  <a:schemeClr val="dk2"/>
                </a:solidFill>
                <a:latin typeface="Arial"/>
                <a:ea typeface="Arial"/>
                <a:cs typeface="Arial"/>
                <a:sym typeface="Arial"/>
              </a:rPr>
              <a:t>Employability skills can be understood as those transferable skills which are needed for an individual in order to be employable (</a:t>
            </a:r>
            <a:r>
              <a:rPr lang="en-GB" sz="1300" dirty="0">
                <a:solidFill>
                  <a:srgbClr val="222222"/>
                </a:solidFill>
                <a:highlight>
                  <a:srgbClr val="FFFFFF"/>
                </a:highlight>
                <a:latin typeface="Arial"/>
                <a:ea typeface="Arial"/>
                <a:cs typeface="Arial"/>
                <a:sym typeface="Arial"/>
              </a:rPr>
              <a:t>Nisha and </a:t>
            </a:r>
            <a:r>
              <a:rPr lang="en-GB" sz="1300" dirty="0" err="1">
                <a:solidFill>
                  <a:srgbClr val="222222"/>
                </a:solidFill>
                <a:highlight>
                  <a:srgbClr val="FFFFFF"/>
                </a:highlight>
                <a:latin typeface="Arial"/>
                <a:ea typeface="Arial"/>
                <a:cs typeface="Arial"/>
                <a:sym typeface="Arial"/>
              </a:rPr>
              <a:t>Rajasekaran</a:t>
            </a:r>
            <a:r>
              <a:rPr lang="en-GB" sz="1300" dirty="0">
                <a:solidFill>
                  <a:srgbClr val="222222"/>
                </a:solidFill>
                <a:highlight>
                  <a:srgbClr val="FFFFFF"/>
                </a:highlight>
                <a:latin typeface="Arial"/>
                <a:ea typeface="Arial"/>
                <a:cs typeface="Arial"/>
                <a:sym typeface="Arial"/>
              </a:rPr>
              <a:t>, 2018)</a:t>
            </a:r>
            <a:r>
              <a:rPr lang="en-GB" sz="1300" dirty="0">
                <a:solidFill>
                  <a:schemeClr val="dk2"/>
                </a:solidFill>
                <a:latin typeface="Arial"/>
                <a:ea typeface="Arial"/>
                <a:cs typeface="Arial"/>
                <a:sym typeface="Arial"/>
              </a:rPr>
              <a:t>. </a:t>
            </a:r>
            <a:endParaRPr sz="1300" dirty="0">
              <a:solidFill>
                <a:schemeClr val="dk2"/>
              </a:solidFill>
              <a:latin typeface="Arial"/>
              <a:ea typeface="Arial"/>
              <a:cs typeface="Arial"/>
              <a:sym typeface="Arial"/>
            </a:endParaRPr>
          </a:p>
          <a:p>
            <a:pPr marL="457200" lvl="0" indent="-311150" algn="just" rtl="0">
              <a:lnSpc>
                <a:spcPct val="130000"/>
              </a:lnSpc>
              <a:spcBef>
                <a:spcPts val="0"/>
              </a:spcBef>
              <a:spcAft>
                <a:spcPts val="0"/>
              </a:spcAft>
              <a:buSzPts val="1300"/>
              <a:buFont typeface="Arial"/>
              <a:buChar char="●"/>
            </a:pPr>
            <a:r>
              <a:rPr lang="en-GB" sz="1300" dirty="0">
                <a:solidFill>
                  <a:schemeClr val="dk2"/>
                </a:solidFill>
                <a:latin typeface="Arial"/>
                <a:ea typeface="Arial"/>
                <a:cs typeface="Arial"/>
                <a:sym typeface="Arial"/>
              </a:rPr>
              <a:t>The following report is divided into two parts namely Task 1 and task 2. In which The Task 1 will be discussing about the chosen career of Human Resource management in which the skills will be discussed with the help of SWOT, Time management tools and then PDP. </a:t>
            </a:r>
            <a:endParaRPr sz="1300" dirty="0">
              <a:solidFill>
                <a:schemeClr val="dk2"/>
              </a:solidFill>
              <a:latin typeface="Arial"/>
              <a:ea typeface="Arial"/>
              <a:cs typeface="Arial"/>
              <a:sym typeface="Arial"/>
            </a:endParaRPr>
          </a:p>
          <a:p>
            <a:pPr marL="457200" lvl="0" indent="-311150" algn="just" rtl="0">
              <a:lnSpc>
                <a:spcPct val="130000"/>
              </a:lnSpc>
              <a:spcBef>
                <a:spcPts val="0"/>
              </a:spcBef>
              <a:spcAft>
                <a:spcPts val="0"/>
              </a:spcAft>
              <a:buSzPts val="1300"/>
              <a:buFont typeface="Arial"/>
              <a:buChar char="●"/>
            </a:pPr>
            <a:r>
              <a:rPr lang="en-GB" sz="1300" dirty="0">
                <a:solidFill>
                  <a:schemeClr val="dk2"/>
                </a:solidFill>
                <a:latin typeface="Arial"/>
                <a:ea typeface="Arial"/>
                <a:cs typeface="Arial"/>
                <a:sym typeface="Arial"/>
              </a:rPr>
              <a:t>In Task 2 4 different topic will be discussed in relation to academic and employability skills that too will be explained with the help of Kolb’s reflective cycle for each topic. </a:t>
            </a:r>
            <a:endParaRPr sz="1300" dirty="0">
              <a:solidFill>
                <a:schemeClr val="dk2"/>
              </a:solidFill>
              <a:latin typeface="Arial"/>
              <a:ea typeface="Arial"/>
              <a:cs typeface="Arial"/>
              <a:sym typeface="Arial"/>
            </a:endParaRPr>
          </a:p>
          <a:p>
            <a:pPr marL="0" lvl="0" indent="0" algn="l" rtl="0">
              <a:lnSpc>
                <a:spcPct val="95000"/>
              </a:lnSpc>
              <a:spcBef>
                <a:spcPts val="1200"/>
              </a:spcBef>
              <a:spcAft>
                <a:spcPts val="1200"/>
              </a:spcAft>
              <a:buNone/>
            </a:pPr>
            <a:endParaRPr sz="2000" dirty="0"/>
          </a:p>
        </p:txBody>
      </p:sp>
      <p:pic>
        <p:nvPicPr>
          <p:cNvPr id="74" name="Google Shape;74;p15"/>
          <p:cNvPicPr preferRelativeResize="0"/>
          <p:nvPr/>
        </p:nvPicPr>
        <p:blipFill>
          <a:blip r:embed="rId3">
            <a:alphaModFix/>
          </a:blip>
          <a:stretch>
            <a:fillRect/>
          </a:stretch>
        </p:blipFill>
        <p:spPr>
          <a:xfrm>
            <a:off x="5727625" y="1137725"/>
            <a:ext cx="3234502" cy="21896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311700" y="132850"/>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1800"/>
              </a:spcBef>
              <a:spcAft>
                <a:spcPts val="0"/>
              </a:spcAft>
              <a:buClr>
                <a:schemeClr val="dk2"/>
              </a:buClr>
              <a:buSzPts val="990"/>
              <a:buFont typeface="Arial"/>
              <a:buNone/>
            </a:pPr>
            <a:r>
              <a:rPr lang="en-GB" sz="2230" i="1" dirty="0">
                <a:latin typeface="Arial"/>
                <a:ea typeface="Arial"/>
                <a:cs typeface="Arial"/>
                <a:sym typeface="Arial"/>
              </a:rPr>
              <a:t>Brief description of the chosen career</a:t>
            </a:r>
            <a:endParaRPr sz="2230" i="1" dirty="0">
              <a:latin typeface="Arial"/>
              <a:ea typeface="Arial"/>
              <a:cs typeface="Arial"/>
              <a:sym typeface="Arial"/>
            </a:endParaRPr>
          </a:p>
          <a:p>
            <a:pPr marL="0" lvl="0" indent="0" algn="l" rtl="0">
              <a:spcBef>
                <a:spcPts val="0"/>
              </a:spcBef>
              <a:spcAft>
                <a:spcPts val="0"/>
              </a:spcAft>
              <a:buSzPts val="990"/>
              <a:buNone/>
            </a:pPr>
            <a:endParaRPr sz="1530" dirty="0">
              <a:latin typeface="Arial"/>
              <a:ea typeface="Arial"/>
              <a:cs typeface="Arial"/>
              <a:sym typeface="Arial"/>
            </a:endParaRPr>
          </a:p>
        </p:txBody>
      </p:sp>
      <p:sp>
        <p:nvSpPr>
          <p:cNvPr id="80" name="Google Shape;80;p16"/>
          <p:cNvSpPr txBox="1">
            <a:spLocks noGrp="1"/>
          </p:cNvSpPr>
          <p:nvPr>
            <p:ph type="body" idx="1"/>
          </p:nvPr>
        </p:nvSpPr>
        <p:spPr>
          <a:xfrm>
            <a:off x="3627275" y="661900"/>
            <a:ext cx="5309100" cy="34164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2"/>
              </a:buClr>
              <a:buSzPts val="1200"/>
              <a:buFont typeface="Arial"/>
              <a:buChar char="●"/>
            </a:pPr>
            <a:r>
              <a:rPr lang="en-GB" sz="1200" dirty="0">
                <a:solidFill>
                  <a:schemeClr val="dk2"/>
                </a:solidFill>
                <a:latin typeface="Arial"/>
                <a:ea typeface="Arial"/>
                <a:cs typeface="Arial"/>
                <a:sym typeface="Arial"/>
              </a:rPr>
              <a:t>I have chosen Human Resource manager as my career. Human resource management is a practice of a profession which is related to the recruiting process, managing the employees within an organisation and even being responsible for the hiring of the employees</a:t>
            </a:r>
            <a:r>
              <a:rPr lang="en-GB" sz="1200" dirty="0">
                <a:solidFill>
                  <a:schemeClr val="dk2"/>
                </a:solidFill>
                <a:highlight>
                  <a:srgbClr val="FFFFFF"/>
                </a:highlight>
                <a:latin typeface="Arial"/>
                <a:ea typeface="Arial"/>
                <a:cs typeface="Arial"/>
                <a:sym typeface="Arial"/>
              </a:rPr>
              <a:t> (Chai, 2022)</a:t>
            </a:r>
            <a:r>
              <a:rPr lang="en-GB" sz="1200" dirty="0">
                <a:solidFill>
                  <a:schemeClr val="dk2"/>
                </a:solidFill>
                <a:latin typeface="Arial"/>
                <a:ea typeface="Arial"/>
                <a:cs typeface="Arial"/>
                <a:sym typeface="Arial"/>
              </a:rPr>
              <a:t>. </a:t>
            </a:r>
            <a:endParaRPr sz="1200" dirty="0">
              <a:solidFill>
                <a:schemeClr val="dk2"/>
              </a:solidFill>
              <a:latin typeface="Arial"/>
              <a:ea typeface="Arial"/>
              <a:cs typeface="Arial"/>
              <a:sym typeface="Arial"/>
            </a:endParaRPr>
          </a:p>
          <a:p>
            <a:pPr marL="457200" lvl="0" indent="-304800" algn="just" rtl="0">
              <a:lnSpc>
                <a:spcPct val="150000"/>
              </a:lnSpc>
              <a:spcBef>
                <a:spcPts val="0"/>
              </a:spcBef>
              <a:spcAft>
                <a:spcPts val="0"/>
              </a:spcAft>
              <a:buClr>
                <a:schemeClr val="dk2"/>
              </a:buClr>
              <a:buSzPts val="1200"/>
              <a:buFont typeface="Arial"/>
              <a:buChar char="●"/>
            </a:pPr>
            <a:r>
              <a:rPr lang="en-GB" sz="1200" dirty="0">
                <a:solidFill>
                  <a:schemeClr val="dk2"/>
                </a:solidFill>
                <a:latin typeface="Arial"/>
                <a:ea typeface="Arial"/>
                <a:cs typeface="Arial"/>
                <a:sym typeface="Arial"/>
              </a:rPr>
              <a:t>I have chosen this career because it will help me develop my personal as well as professional skills and will provide me with innumerable growth opportunities in my future. </a:t>
            </a:r>
            <a:endParaRPr sz="1200" dirty="0">
              <a:solidFill>
                <a:schemeClr val="dk2"/>
              </a:solidFill>
              <a:latin typeface="Arial"/>
              <a:ea typeface="Arial"/>
              <a:cs typeface="Arial"/>
              <a:sym typeface="Arial"/>
            </a:endParaRPr>
          </a:p>
          <a:p>
            <a:pPr marL="457200" lvl="0" indent="-304800" algn="just" rtl="0">
              <a:lnSpc>
                <a:spcPct val="150000"/>
              </a:lnSpc>
              <a:spcBef>
                <a:spcPts val="0"/>
              </a:spcBef>
              <a:spcAft>
                <a:spcPts val="0"/>
              </a:spcAft>
              <a:buClr>
                <a:schemeClr val="dk2"/>
              </a:buClr>
              <a:buSzPts val="1200"/>
              <a:buFont typeface="Arial"/>
              <a:buChar char="●"/>
            </a:pPr>
            <a:r>
              <a:rPr lang="en-GB" sz="1200" dirty="0">
                <a:solidFill>
                  <a:schemeClr val="dk2"/>
                </a:solidFill>
                <a:latin typeface="Arial"/>
                <a:ea typeface="Arial"/>
                <a:cs typeface="Arial"/>
                <a:sym typeface="Arial"/>
              </a:rPr>
              <a:t>Human resource management can be referred to in many sectors like recruitment, corporate, construction, IT and many more industries.</a:t>
            </a:r>
            <a:endParaRPr sz="1200" dirty="0">
              <a:solidFill>
                <a:schemeClr val="dk2"/>
              </a:solidFill>
              <a:latin typeface="Arial"/>
              <a:ea typeface="Arial"/>
              <a:cs typeface="Arial"/>
              <a:sym typeface="Arial"/>
            </a:endParaRPr>
          </a:p>
          <a:p>
            <a:pPr marL="457200" lvl="0" indent="-304800" algn="just" rtl="0">
              <a:lnSpc>
                <a:spcPct val="150000"/>
              </a:lnSpc>
              <a:spcBef>
                <a:spcPts val="0"/>
              </a:spcBef>
              <a:spcAft>
                <a:spcPts val="0"/>
              </a:spcAft>
              <a:buClr>
                <a:schemeClr val="dk2"/>
              </a:buClr>
              <a:buSzPts val="1200"/>
              <a:buFont typeface="Arial"/>
              <a:buChar char="●"/>
            </a:pPr>
            <a:r>
              <a:rPr lang="en-GB" sz="1200" dirty="0">
                <a:solidFill>
                  <a:schemeClr val="dk2"/>
                </a:solidFill>
                <a:latin typeface="Arial"/>
                <a:ea typeface="Arial"/>
                <a:cs typeface="Arial"/>
                <a:sym typeface="Arial"/>
              </a:rPr>
              <a:t>I have chosen the corporate industry as HRM is practiced the most in this industry and have many growth opportunities for the people. </a:t>
            </a:r>
            <a:endParaRPr sz="1200" dirty="0">
              <a:solidFill>
                <a:schemeClr val="dk2"/>
              </a:solidFill>
              <a:latin typeface="Arial"/>
              <a:ea typeface="Arial"/>
              <a:cs typeface="Arial"/>
              <a:sym typeface="Arial"/>
            </a:endParaRPr>
          </a:p>
          <a:p>
            <a:pPr marL="457200" lvl="0" indent="-304800" algn="just" rtl="0">
              <a:lnSpc>
                <a:spcPct val="150000"/>
              </a:lnSpc>
              <a:spcBef>
                <a:spcPts val="0"/>
              </a:spcBef>
              <a:spcAft>
                <a:spcPts val="0"/>
              </a:spcAft>
              <a:buClr>
                <a:schemeClr val="dk2"/>
              </a:buClr>
              <a:buSzPts val="1200"/>
              <a:buFont typeface="Arial"/>
              <a:buChar char="●"/>
            </a:pPr>
            <a:r>
              <a:rPr lang="en-GB" sz="1200" dirty="0">
                <a:solidFill>
                  <a:schemeClr val="dk2"/>
                </a:solidFill>
                <a:latin typeface="Arial"/>
                <a:ea typeface="Arial"/>
                <a:cs typeface="Arial"/>
                <a:sym typeface="Arial"/>
              </a:rPr>
              <a:t>An HR of the corporate sector has to deal with the overall employees as well as the management of the organisation</a:t>
            </a:r>
            <a:r>
              <a:rPr lang="en-GB" sz="1200" dirty="0">
                <a:solidFill>
                  <a:schemeClr val="dk2"/>
                </a:solidFill>
                <a:highlight>
                  <a:srgbClr val="FFFFFF"/>
                </a:highlight>
                <a:latin typeface="Arial"/>
                <a:ea typeface="Arial"/>
                <a:cs typeface="Arial"/>
                <a:sym typeface="Arial"/>
              </a:rPr>
              <a:t>(HRD, 2022)</a:t>
            </a:r>
            <a:r>
              <a:rPr lang="en-GB" sz="1200" dirty="0">
                <a:solidFill>
                  <a:schemeClr val="dk2"/>
                </a:solidFill>
                <a:latin typeface="Arial"/>
                <a:ea typeface="Arial"/>
                <a:cs typeface="Arial"/>
                <a:sym typeface="Arial"/>
              </a:rPr>
              <a:t>. </a:t>
            </a:r>
            <a:endParaRPr sz="1900" dirty="0"/>
          </a:p>
        </p:txBody>
      </p:sp>
      <p:pic>
        <p:nvPicPr>
          <p:cNvPr id="81" name="Google Shape;81;p16"/>
          <p:cNvPicPr preferRelativeResize="0"/>
          <p:nvPr/>
        </p:nvPicPr>
        <p:blipFill>
          <a:blip r:embed="rId3">
            <a:alphaModFix/>
          </a:blip>
          <a:stretch>
            <a:fillRect/>
          </a:stretch>
        </p:blipFill>
        <p:spPr>
          <a:xfrm>
            <a:off x="152399" y="1059500"/>
            <a:ext cx="1884074" cy="1804602"/>
          </a:xfrm>
          <a:prstGeom prst="rect">
            <a:avLst/>
          </a:prstGeom>
          <a:noFill/>
          <a:ln>
            <a:noFill/>
          </a:ln>
        </p:spPr>
      </p:pic>
      <p:pic>
        <p:nvPicPr>
          <p:cNvPr id="82" name="Google Shape;82;p16"/>
          <p:cNvPicPr preferRelativeResize="0"/>
          <p:nvPr/>
        </p:nvPicPr>
        <p:blipFill>
          <a:blip r:embed="rId4">
            <a:alphaModFix/>
          </a:blip>
          <a:stretch>
            <a:fillRect/>
          </a:stretch>
        </p:blipFill>
        <p:spPr>
          <a:xfrm>
            <a:off x="152400" y="3167349"/>
            <a:ext cx="2502523" cy="1673873"/>
          </a:xfrm>
          <a:prstGeom prst="rect">
            <a:avLst/>
          </a:prstGeom>
          <a:noFill/>
          <a:ln>
            <a:noFill/>
          </a:ln>
        </p:spPr>
      </p:pic>
      <p:pic>
        <p:nvPicPr>
          <p:cNvPr id="83" name="Google Shape;83;p16"/>
          <p:cNvPicPr preferRelativeResize="0"/>
          <p:nvPr/>
        </p:nvPicPr>
        <p:blipFill>
          <a:blip r:embed="rId5">
            <a:alphaModFix/>
          </a:blip>
          <a:stretch>
            <a:fillRect/>
          </a:stretch>
        </p:blipFill>
        <p:spPr>
          <a:xfrm>
            <a:off x="2196571" y="1338875"/>
            <a:ext cx="1647850" cy="10981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1800"/>
              </a:spcBef>
              <a:spcAft>
                <a:spcPts val="0"/>
              </a:spcAft>
              <a:buClr>
                <a:schemeClr val="dk2"/>
              </a:buClr>
              <a:buSzPts val="990"/>
              <a:buFont typeface="Arial"/>
              <a:buNone/>
            </a:pPr>
            <a:r>
              <a:rPr lang="en-GB" sz="2130" i="1" dirty="0">
                <a:latin typeface="Arial"/>
                <a:ea typeface="Arial"/>
                <a:cs typeface="Arial"/>
                <a:sym typeface="Arial"/>
              </a:rPr>
              <a:t>SWOT Analysis</a:t>
            </a:r>
            <a:endParaRPr sz="2130" i="1" dirty="0">
              <a:latin typeface="Arial"/>
              <a:ea typeface="Arial"/>
              <a:cs typeface="Arial"/>
              <a:sym typeface="Arial"/>
            </a:endParaRPr>
          </a:p>
          <a:p>
            <a:pPr marL="0" lvl="0" indent="0" algn="l" rtl="0">
              <a:spcBef>
                <a:spcPts val="0"/>
              </a:spcBef>
              <a:spcAft>
                <a:spcPts val="0"/>
              </a:spcAft>
              <a:buSzPts val="990"/>
              <a:buNone/>
            </a:pPr>
            <a:endParaRPr sz="1530" dirty="0">
              <a:latin typeface="Arial"/>
              <a:ea typeface="Arial"/>
              <a:cs typeface="Arial"/>
              <a:sym typeface="Arial"/>
            </a:endParaRPr>
          </a:p>
        </p:txBody>
      </p:sp>
      <p:sp>
        <p:nvSpPr>
          <p:cNvPr id="89" name="Google Shape;89;p17"/>
          <p:cNvSpPr txBox="1">
            <a:spLocks noGrp="1"/>
          </p:cNvSpPr>
          <p:nvPr>
            <p:ph type="body" idx="1"/>
          </p:nvPr>
        </p:nvSpPr>
        <p:spPr>
          <a:xfrm>
            <a:off x="191950" y="915275"/>
            <a:ext cx="5073300" cy="3653700"/>
          </a:xfrm>
          <a:prstGeom prst="rect">
            <a:avLst/>
          </a:prstGeom>
        </p:spPr>
        <p:txBody>
          <a:bodyPr spcFirstLastPara="1" wrap="square" lIns="91425" tIns="91425" rIns="91425" bIns="91425" anchor="t" anchorCtr="0">
            <a:noAutofit/>
          </a:bodyPr>
          <a:lstStyle/>
          <a:p>
            <a:pPr marL="457200" lvl="0" indent="-311150" algn="just" rtl="0">
              <a:lnSpc>
                <a:spcPct val="130000"/>
              </a:lnSpc>
              <a:spcBef>
                <a:spcPts val="1200"/>
              </a:spcBef>
              <a:spcAft>
                <a:spcPts val="0"/>
              </a:spcAft>
              <a:buClr>
                <a:schemeClr val="dk2"/>
              </a:buClr>
              <a:buSzPts val="1300"/>
              <a:buFont typeface="Arial"/>
              <a:buChar char="●"/>
            </a:pPr>
            <a:r>
              <a:rPr lang="en-GB" sz="1300" b="1" dirty="0">
                <a:solidFill>
                  <a:schemeClr val="dk2"/>
                </a:solidFill>
                <a:latin typeface="Arial"/>
                <a:ea typeface="Arial"/>
                <a:cs typeface="Arial"/>
                <a:sym typeface="Arial"/>
              </a:rPr>
              <a:t>Strengths: </a:t>
            </a:r>
            <a:r>
              <a:rPr lang="en-GB" sz="1300" dirty="0">
                <a:solidFill>
                  <a:schemeClr val="dk2"/>
                </a:solidFill>
                <a:latin typeface="Arial"/>
                <a:ea typeface="Arial"/>
                <a:cs typeface="Arial"/>
                <a:sym typeface="Arial"/>
              </a:rPr>
              <a:t>The above discussed file has explained about my strengths which I acquire while considering my chosen career which will improve my employability skills. I have got some good time management skills which are very important in HRM. </a:t>
            </a:r>
            <a:endParaRPr sz="1300" dirty="0">
              <a:solidFill>
                <a:schemeClr val="dk2"/>
              </a:solidFill>
              <a:latin typeface="Arial"/>
              <a:ea typeface="Arial"/>
              <a:cs typeface="Arial"/>
              <a:sym typeface="Arial"/>
            </a:endParaRPr>
          </a:p>
          <a:p>
            <a:pPr marL="457200" lvl="0" indent="-311150" algn="just" rtl="0">
              <a:lnSpc>
                <a:spcPct val="130000"/>
              </a:lnSpc>
              <a:spcBef>
                <a:spcPts val="0"/>
              </a:spcBef>
              <a:spcAft>
                <a:spcPts val="0"/>
              </a:spcAft>
              <a:buClr>
                <a:schemeClr val="dk2"/>
              </a:buClr>
              <a:buSzPts val="1300"/>
              <a:buFont typeface="Arial"/>
              <a:buChar char="●"/>
            </a:pPr>
            <a:r>
              <a:rPr lang="en-GB" sz="1300" b="1" dirty="0">
                <a:solidFill>
                  <a:schemeClr val="dk2"/>
                </a:solidFill>
                <a:latin typeface="Arial"/>
                <a:ea typeface="Arial"/>
                <a:cs typeface="Arial"/>
                <a:sym typeface="Arial"/>
              </a:rPr>
              <a:t>Weaknesses:  </a:t>
            </a:r>
            <a:r>
              <a:rPr lang="en-GB" sz="1300" dirty="0">
                <a:solidFill>
                  <a:schemeClr val="dk2"/>
                </a:solidFill>
                <a:latin typeface="Arial"/>
                <a:ea typeface="Arial"/>
                <a:cs typeface="Arial"/>
                <a:sym typeface="Arial"/>
              </a:rPr>
              <a:t>My major weakness is that I am not professional in terms of working as I have not worked yet this is why I lack professionalism. </a:t>
            </a:r>
            <a:endParaRPr sz="1300" dirty="0">
              <a:solidFill>
                <a:schemeClr val="dk2"/>
              </a:solidFill>
              <a:latin typeface="Arial"/>
              <a:ea typeface="Arial"/>
              <a:cs typeface="Arial"/>
              <a:sym typeface="Arial"/>
            </a:endParaRPr>
          </a:p>
          <a:p>
            <a:pPr marL="457200" lvl="0" indent="-311150" algn="just" rtl="0">
              <a:lnSpc>
                <a:spcPct val="130000"/>
              </a:lnSpc>
              <a:spcBef>
                <a:spcPts val="0"/>
              </a:spcBef>
              <a:spcAft>
                <a:spcPts val="0"/>
              </a:spcAft>
              <a:buClr>
                <a:schemeClr val="dk2"/>
              </a:buClr>
              <a:buSzPts val="1300"/>
              <a:buFont typeface="Arial"/>
              <a:buChar char="●"/>
            </a:pPr>
            <a:r>
              <a:rPr lang="en-GB" sz="1300" b="1" dirty="0">
                <a:solidFill>
                  <a:schemeClr val="dk2"/>
                </a:solidFill>
                <a:latin typeface="Arial"/>
                <a:ea typeface="Arial"/>
                <a:cs typeface="Arial"/>
                <a:sym typeface="Arial"/>
              </a:rPr>
              <a:t>Opportunities: </a:t>
            </a:r>
            <a:r>
              <a:rPr lang="en-GB" sz="1300" dirty="0">
                <a:solidFill>
                  <a:schemeClr val="dk2"/>
                </a:solidFill>
                <a:latin typeface="Arial"/>
                <a:ea typeface="Arial"/>
                <a:cs typeface="Arial"/>
                <a:sym typeface="Arial"/>
              </a:rPr>
              <a:t>If I became an HR then it will bring many opportunities for me as it will provide me with future growth opportunities by providing me with good job rules.</a:t>
            </a:r>
            <a:endParaRPr sz="1300" dirty="0">
              <a:solidFill>
                <a:schemeClr val="dk2"/>
              </a:solidFill>
              <a:latin typeface="Arial"/>
              <a:ea typeface="Arial"/>
              <a:cs typeface="Arial"/>
              <a:sym typeface="Arial"/>
            </a:endParaRPr>
          </a:p>
          <a:p>
            <a:pPr marL="457200" lvl="0" indent="-311150" algn="just" rtl="0">
              <a:lnSpc>
                <a:spcPct val="130000"/>
              </a:lnSpc>
              <a:spcBef>
                <a:spcPts val="0"/>
              </a:spcBef>
              <a:spcAft>
                <a:spcPts val="0"/>
              </a:spcAft>
              <a:buClr>
                <a:schemeClr val="dk2"/>
              </a:buClr>
              <a:buSzPts val="1300"/>
              <a:buFont typeface="Arial"/>
              <a:buChar char="●"/>
            </a:pPr>
            <a:r>
              <a:rPr lang="en-GB" sz="1300" b="1" dirty="0">
                <a:solidFill>
                  <a:schemeClr val="dk2"/>
                </a:solidFill>
                <a:latin typeface="Arial"/>
                <a:ea typeface="Arial"/>
                <a:cs typeface="Arial"/>
                <a:sym typeface="Arial"/>
              </a:rPr>
              <a:t>Threats: </a:t>
            </a:r>
            <a:r>
              <a:rPr lang="en-GB" sz="1300" dirty="0">
                <a:solidFill>
                  <a:schemeClr val="dk2"/>
                </a:solidFill>
                <a:latin typeface="Arial"/>
                <a:ea typeface="Arial"/>
                <a:cs typeface="Arial"/>
                <a:sym typeface="Arial"/>
              </a:rPr>
              <a:t>One of the major threats is that the level of competition is increasing rapidly as many people are unemployed and seeking jobs this increases the level of competition as well.</a:t>
            </a:r>
            <a:endParaRPr sz="1300" dirty="0">
              <a:solidFill>
                <a:schemeClr val="dk2"/>
              </a:solidFill>
              <a:latin typeface="Arial"/>
              <a:ea typeface="Arial"/>
              <a:cs typeface="Arial"/>
              <a:sym typeface="Arial"/>
            </a:endParaRPr>
          </a:p>
          <a:p>
            <a:pPr marL="0" lvl="0" indent="0" algn="l" rtl="0">
              <a:lnSpc>
                <a:spcPct val="95000"/>
              </a:lnSpc>
              <a:spcBef>
                <a:spcPts val="1200"/>
              </a:spcBef>
              <a:spcAft>
                <a:spcPts val="1200"/>
              </a:spcAft>
              <a:buNone/>
            </a:pPr>
            <a:endParaRPr sz="2000" dirty="0"/>
          </a:p>
        </p:txBody>
      </p:sp>
      <p:pic>
        <p:nvPicPr>
          <p:cNvPr id="90" name="Google Shape;90;p17"/>
          <p:cNvPicPr preferRelativeResize="0"/>
          <p:nvPr/>
        </p:nvPicPr>
        <p:blipFill>
          <a:blip r:embed="rId3">
            <a:alphaModFix/>
          </a:blip>
          <a:stretch>
            <a:fillRect/>
          </a:stretch>
        </p:blipFill>
        <p:spPr>
          <a:xfrm>
            <a:off x="7105825" y="152400"/>
            <a:ext cx="1726475" cy="1942751"/>
          </a:xfrm>
          <a:prstGeom prst="rect">
            <a:avLst/>
          </a:prstGeom>
          <a:noFill/>
          <a:ln>
            <a:noFill/>
          </a:ln>
        </p:spPr>
      </p:pic>
      <p:pic>
        <p:nvPicPr>
          <p:cNvPr id="91" name="Google Shape;91;p17"/>
          <p:cNvPicPr preferRelativeResize="0"/>
          <p:nvPr/>
        </p:nvPicPr>
        <p:blipFill>
          <a:blip r:embed="rId4">
            <a:alphaModFix/>
          </a:blip>
          <a:stretch>
            <a:fillRect/>
          </a:stretch>
        </p:blipFill>
        <p:spPr>
          <a:xfrm>
            <a:off x="5417650" y="2247550"/>
            <a:ext cx="3573950" cy="26940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311700" y="120575"/>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1800"/>
              </a:spcBef>
              <a:spcAft>
                <a:spcPts val="0"/>
              </a:spcAft>
              <a:buClr>
                <a:schemeClr val="dk2"/>
              </a:buClr>
              <a:buSzPts val="990"/>
              <a:buFont typeface="Arial"/>
              <a:buNone/>
            </a:pPr>
            <a:r>
              <a:rPr lang="en-GB" sz="2230" i="1" dirty="0">
                <a:latin typeface="Arial"/>
                <a:ea typeface="Arial"/>
                <a:cs typeface="Arial"/>
                <a:sym typeface="Arial"/>
              </a:rPr>
              <a:t>Time management tools</a:t>
            </a:r>
            <a:endParaRPr sz="2230" i="1" dirty="0">
              <a:latin typeface="Arial"/>
              <a:ea typeface="Arial"/>
              <a:cs typeface="Arial"/>
              <a:sym typeface="Arial"/>
            </a:endParaRPr>
          </a:p>
          <a:p>
            <a:pPr marL="0" lvl="0" indent="0" algn="l" rtl="0">
              <a:spcBef>
                <a:spcPts val="0"/>
              </a:spcBef>
              <a:spcAft>
                <a:spcPts val="0"/>
              </a:spcAft>
              <a:buSzPts val="990"/>
              <a:buNone/>
            </a:pPr>
            <a:endParaRPr sz="1530" dirty="0">
              <a:latin typeface="Arial"/>
              <a:ea typeface="Arial"/>
              <a:cs typeface="Arial"/>
              <a:sym typeface="Arial"/>
            </a:endParaRPr>
          </a:p>
        </p:txBody>
      </p:sp>
      <p:sp>
        <p:nvSpPr>
          <p:cNvPr id="97" name="Google Shape;97;p18"/>
          <p:cNvSpPr txBox="1">
            <a:spLocks noGrp="1"/>
          </p:cNvSpPr>
          <p:nvPr>
            <p:ph type="body" idx="1"/>
          </p:nvPr>
        </p:nvSpPr>
        <p:spPr>
          <a:xfrm>
            <a:off x="3702050" y="590825"/>
            <a:ext cx="5130300" cy="4140300"/>
          </a:xfrm>
          <a:prstGeom prst="rect">
            <a:avLst/>
          </a:prstGeom>
        </p:spPr>
        <p:txBody>
          <a:bodyPr spcFirstLastPara="1" wrap="square" lIns="91425" tIns="91425" rIns="91425" bIns="91425" anchor="t" anchorCtr="0">
            <a:noAutofit/>
          </a:bodyPr>
          <a:lstStyle/>
          <a:p>
            <a:pPr marL="457200" lvl="0" indent="-311150" algn="just" rtl="0">
              <a:lnSpc>
                <a:spcPct val="150000"/>
              </a:lnSpc>
              <a:spcBef>
                <a:spcPts val="1200"/>
              </a:spcBef>
              <a:spcAft>
                <a:spcPts val="0"/>
              </a:spcAft>
              <a:buSzPts val="1300"/>
              <a:buFont typeface="Arial"/>
              <a:buChar char="●"/>
            </a:pPr>
            <a:r>
              <a:rPr lang="en-GB" sz="1300" dirty="0">
                <a:solidFill>
                  <a:schemeClr val="dk2"/>
                </a:solidFill>
                <a:latin typeface="Arial"/>
                <a:ea typeface="Arial"/>
                <a:cs typeface="Arial"/>
                <a:sym typeface="Arial"/>
              </a:rPr>
              <a:t>Time management can be understood as the coordination of the different tasks and work or even activities which help in maximising the effectiveness of the efforts put into an individual. </a:t>
            </a:r>
            <a:endParaRPr sz="1300" dirty="0">
              <a:solidFill>
                <a:schemeClr val="dk2"/>
              </a:solidFill>
              <a:latin typeface="Arial"/>
              <a:ea typeface="Arial"/>
              <a:cs typeface="Arial"/>
              <a:sym typeface="Arial"/>
            </a:endParaRPr>
          </a:p>
          <a:p>
            <a:pPr marL="457200" lvl="0" indent="-311150" algn="just" rtl="0">
              <a:lnSpc>
                <a:spcPct val="150000"/>
              </a:lnSpc>
              <a:spcBef>
                <a:spcPts val="0"/>
              </a:spcBef>
              <a:spcAft>
                <a:spcPts val="0"/>
              </a:spcAft>
              <a:buSzPts val="1300"/>
              <a:buFont typeface="Arial"/>
              <a:buChar char="●"/>
            </a:pPr>
            <a:r>
              <a:rPr lang="en-GB" sz="1300" dirty="0">
                <a:solidFill>
                  <a:schemeClr val="dk2"/>
                </a:solidFill>
                <a:latin typeface="Arial"/>
                <a:ea typeface="Arial"/>
                <a:cs typeface="Arial"/>
                <a:sym typeface="Arial"/>
              </a:rPr>
              <a:t>Time management is important as It helps in organising time in an intelligent manner so that the saved time can be used for more effective purposes(</a:t>
            </a:r>
            <a:r>
              <a:rPr lang="en-GB" sz="1300" dirty="0">
                <a:solidFill>
                  <a:srgbClr val="222222"/>
                </a:solidFill>
                <a:highlight>
                  <a:srgbClr val="FFFFFF"/>
                </a:highlight>
                <a:latin typeface="Arial"/>
                <a:ea typeface="Arial"/>
                <a:cs typeface="Arial"/>
                <a:sym typeface="Arial"/>
              </a:rPr>
              <a:t>Adams and Blair, 2019)</a:t>
            </a:r>
            <a:r>
              <a:rPr lang="en-GB" sz="1300" dirty="0">
                <a:solidFill>
                  <a:schemeClr val="dk2"/>
                </a:solidFill>
                <a:latin typeface="Arial"/>
                <a:ea typeface="Arial"/>
                <a:cs typeface="Arial"/>
                <a:sym typeface="Arial"/>
              </a:rPr>
              <a:t>. </a:t>
            </a:r>
            <a:endParaRPr sz="1300" dirty="0">
              <a:solidFill>
                <a:schemeClr val="dk2"/>
              </a:solidFill>
              <a:latin typeface="Arial"/>
              <a:ea typeface="Arial"/>
              <a:cs typeface="Arial"/>
              <a:sym typeface="Arial"/>
            </a:endParaRPr>
          </a:p>
          <a:p>
            <a:pPr marL="457200" lvl="0" indent="-311150" algn="just" rtl="0">
              <a:lnSpc>
                <a:spcPct val="150000"/>
              </a:lnSpc>
              <a:spcBef>
                <a:spcPts val="0"/>
              </a:spcBef>
              <a:spcAft>
                <a:spcPts val="0"/>
              </a:spcAft>
              <a:buSzPts val="1300"/>
              <a:buFont typeface="Arial"/>
              <a:buChar char="●"/>
            </a:pPr>
            <a:r>
              <a:rPr lang="en-GB" sz="1300" dirty="0">
                <a:solidFill>
                  <a:schemeClr val="dk2"/>
                </a:solidFill>
                <a:latin typeface="Arial"/>
                <a:ea typeface="Arial"/>
                <a:cs typeface="Arial"/>
                <a:sym typeface="Arial"/>
              </a:rPr>
              <a:t>Applications like </a:t>
            </a:r>
            <a:r>
              <a:rPr lang="en-GB" sz="1300" dirty="0" err="1">
                <a:solidFill>
                  <a:schemeClr val="dk2"/>
                </a:solidFill>
                <a:latin typeface="Arial"/>
                <a:ea typeface="Arial"/>
                <a:cs typeface="Arial"/>
                <a:sym typeface="Arial"/>
              </a:rPr>
              <a:t>Todoist</a:t>
            </a:r>
            <a:r>
              <a:rPr lang="en-GB" sz="1300" dirty="0">
                <a:solidFill>
                  <a:schemeClr val="dk2"/>
                </a:solidFill>
                <a:latin typeface="Arial"/>
                <a:ea typeface="Arial"/>
                <a:cs typeface="Arial"/>
                <a:sym typeface="Arial"/>
              </a:rPr>
              <a:t>, Time Tree, </a:t>
            </a:r>
            <a:r>
              <a:rPr lang="en-GB" sz="1300" dirty="0" err="1">
                <a:solidFill>
                  <a:schemeClr val="dk2"/>
                </a:solidFill>
                <a:latin typeface="Arial"/>
                <a:ea typeface="Arial"/>
                <a:cs typeface="Arial"/>
                <a:sym typeface="Arial"/>
              </a:rPr>
              <a:t>Toggl</a:t>
            </a:r>
            <a:r>
              <a:rPr lang="en-GB" sz="1300" dirty="0">
                <a:solidFill>
                  <a:schemeClr val="dk2"/>
                </a:solidFill>
                <a:latin typeface="Arial"/>
                <a:ea typeface="Arial"/>
                <a:cs typeface="Arial"/>
                <a:sym typeface="Arial"/>
              </a:rPr>
              <a:t> track and many more</a:t>
            </a:r>
            <a:r>
              <a:rPr lang="en-GB" sz="1300" dirty="0">
                <a:solidFill>
                  <a:schemeClr val="dk2"/>
                </a:solidFill>
                <a:highlight>
                  <a:srgbClr val="FFFFFF"/>
                </a:highlight>
                <a:latin typeface="Arial"/>
                <a:ea typeface="Arial"/>
                <a:cs typeface="Arial"/>
                <a:sym typeface="Arial"/>
              </a:rPr>
              <a:t> (</a:t>
            </a:r>
            <a:r>
              <a:rPr lang="en-GB" sz="1300" dirty="0" err="1">
                <a:solidFill>
                  <a:schemeClr val="dk2"/>
                </a:solidFill>
                <a:highlight>
                  <a:srgbClr val="FFFFFF"/>
                </a:highlight>
                <a:latin typeface="Arial"/>
                <a:ea typeface="Arial"/>
                <a:cs typeface="Arial"/>
                <a:sym typeface="Arial"/>
              </a:rPr>
              <a:t>Lauretta</a:t>
            </a:r>
            <a:r>
              <a:rPr lang="en-GB" sz="1300" dirty="0">
                <a:solidFill>
                  <a:schemeClr val="dk2"/>
                </a:solidFill>
                <a:highlight>
                  <a:srgbClr val="FFFFFF"/>
                </a:highlight>
                <a:latin typeface="Arial"/>
                <a:ea typeface="Arial"/>
                <a:cs typeface="Arial"/>
                <a:sym typeface="Arial"/>
              </a:rPr>
              <a:t>, 2022)</a:t>
            </a:r>
            <a:r>
              <a:rPr lang="en-GB" sz="1300" dirty="0">
                <a:solidFill>
                  <a:schemeClr val="dk2"/>
                </a:solidFill>
                <a:latin typeface="Arial"/>
                <a:ea typeface="Arial"/>
                <a:cs typeface="Arial"/>
                <a:sym typeface="Arial"/>
              </a:rPr>
              <a:t>. These applications are made for different purposes like the app </a:t>
            </a:r>
            <a:r>
              <a:rPr lang="en-GB" sz="1300" dirty="0" err="1">
                <a:solidFill>
                  <a:schemeClr val="dk2"/>
                </a:solidFill>
                <a:latin typeface="Arial"/>
                <a:ea typeface="Arial"/>
                <a:cs typeface="Arial"/>
                <a:sym typeface="Arial"/>
              </a:rPr>
              <a:t>Toggl</a:t>
            </a:r>
            <a:r>
              <a:rPr lang="en-GB" sz="1300" dirty="0">
                <a:solidFill>
                  <a:schemeClr val="dk2"/>
                </a:solidFill>
                <a:latin typeface="Arial"/>
                <a:ea typeface="Arial"/>
                <a:cs typeface="Arial"/>
                <a:sym typeface="Arial"/>
              </a:rPr>
              <a:t> track is customised for office purposes and is considered best for office work. </a:t>
            </a:r>
            <a:endParaRPr sz="1300" dirty="0">
              <a:solidFill>
                <a:schemeClr val="dk2"/>
              </a:solidFill>
              <a:latin typeface="Arial"/>
              <a:ea typeface="Arial"/>
              <a:cs typeface="Arial"/>
              <a:sym typeface="Arial"/>
            </a:endParaRPr>
          </a:p>
          <a:p>
            <a:pPr marL="457200" lvl="0" indent="-311150" algn="just" rtl="0">
              <a:lnSpc>
                <a:spcPct val="150000"/>
              </a:lnSpc>
              <a:spcBef>
                <a:spcPts val="0"/>
              </a:spcBef>
              <a:spcAft>
                <a:spcPts val="0"/>
              </a:spcAft>
              <a:buSzPts val="1300"/>
              <a:buFont typeface="Arial"/>
              <a:buChar char="●"/>
            </a:pPr>
            <a:r>
              <a:rPr lang="en-GB" sz="1300" dirty="0">
                <a:solidFill>
                  <a:schemeClr val="dk2"/>
                </a:solidFill>
                <a:latin typeface="Arial"/>
                <a:ea typeface="Arial"/>
                <a:cs typeface="Arial"/>
                <a:sym typeface="Arial"/>
              </a:rPr>
              <a:t>It is also useful in maintaining the work schedules of the office.  Another example is </a:t>
            </a:r>
            <a:r>
              <a:rPr lang="en-GB" sz="1300" dirty="0" err="1">
                <a:solidFill>
                  <a:schemeClr val="dk2"/>
                </a:solidFill>
                <a:latin typeface="Arial"/>
                <a:ea typeface="Arial"/>
                <a:cs typeface="Arial"/>
                <a:sym typeface="Arial"/>
              </a:rPr>
              <a:t>Todoist</a:t>
            </a:r>
            <a:r>
              <a:rPr lang="en-GB" sz="1300" dirty="0">
                <a:solidFill>
                  <a:schemeClr val="dk2"/>
                </a:solidFill>
                <a:latin typeface="Arial"/>
                <a:ea typeface="Arial"/>
                <a:cs typeface="Arial"/>
                <a:sym typeface="Arial"/>
              </a:rPr>
              <a:t> application which is considered to be good for overall purpose in which both personal as well as professional works are maintained. </a:t>
            </a:r>
            <a:endParaRPr sz="1300" dirty="0">
              <a:solidFill>
                <a:schemeClr val="dk2"/>
              </a:solidFill>
              <a:latin typeface="Arial"/>
              <a:ea typeface="Arial"/>
              <a:cs typeface="Arial"/>
              <a:sym typeface="Arial"/>
            </a:endParaRPr>
          </a:p>
        </p:txBody>
      </p:sp>
      <p:pic>
        <p:nvPicPr>
          <p:cNvPr id="98" name="Google Shape;98;p18"/>
          <p:cNvPicPr preferRelativeResize="0"/>
          <p:nvPr/>
        </p:nvPicPr>
        <p:blipFill>
          <a:blip r:embed="rId3">
            <a:alphaModFix/>
          </a:blip>
          <a:stretch>
            <a:fillRect/>
          </a:stretch>
        </p:blipFill>
        <p:spPr>
          <a:xfrm>
            <a:off x="78650" y="859971"/>
            <a:ext cx="3397251" cy="1857705"/>
          </a:xfrm>
          <a:prstGeom prst="rect">
            <a:avLst/>
          </a:prstGeom>
          <a:noFill/>
          <a:ln>
            <a:noFill/>
          </a:ln>
        </p:spPr>
      </p:pic>
      <p:pic>
        <p:nvPicPr>
          <p:cNvPr id="99" name="Google Shape;99;p18"/>
          <p:cNvPicPr preferRelativeResize="0"/>
          <p:nvPr/>
        </p:nvPicPr>
        <p:blipFill>
          <a:blip r:embed="rId4">
            <a:alphaModFix/>
          </a:blip>
          <a:stretch>
            <a:fillRect/>
          </a:stretch>
        </p:blipFill>
        <p:spPr>
          <a:xfrm>
            <a:off x="311700" y="2989376"/>
            <a:ext cx="3089563" cy="19039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290679" y="-168160"/>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1800"/>
              </a:spcBef>
              <a:spcAft>
                <a:spcPts val="0"/>
              </a:spcAft>
              <a:buClr>
                <a:schemeClr val="dk2"/>
              </a:buClr>
              <a:buSzPts val="990"/>
              <a:buFont typeface="Arial"/>
              <a:buNone/>
            </a:pPr>
            <a:r>
              <a:rPr lang="en-GB" sz="2130" i="1" dirty="0">
                <a:latin typeface="Arial"/>
                <a:ea typeface="Arial"/>
                <a:cs typeface="Arial"/>
                <a:sym typeface="Arial"/>
              </a:rPr>
              <a:t>Personal Development Plan (PDP)</a:t>
            </a:r>
            <a:endParaRPr sz="2130" i="1">
              <a:latin typeface="Arial"/>
              <a:ea typeface="Arial"/>
              <a:cs typeface="Arial"/>
              <a:sym typeface="Arial"/>
            </a:endParaRPr>
          </a:p>
          <a:p>
            <a:pPr marL="0" lvl="0" indent="0" algn="l" rtl="0">
              <a:spcBef>
                <a:spcPts val="0"/>
              </a:spcBef>
              <a:spcAft>
                <a:spcPts val="0"/>
              </a:spcAft>
              <a:buSzPts val="990"/>
              <a:buNone/>
            </a:pPr>
            <a:endParaRPr sz="2700"/>
          </a:p>
        </p:txBody>
      </p:sp>
      <p:pic>
        <p:nvPicPr>
          <p:cNvPr id="105" name="Google Shape;105;p19"/>
          <p:cNvPicPr preferRelativeResize="0"/>
          <p:nvPr/>
        </p:nvPicPr>
        <p:blipFill>
          <a:blip r:embed="rId3">
            <a:alphaModFix/>
          </a:blip>
          <a:stretch>
            <a:fillRect/>
          </a:stretch>
        </p:blipFill>
        <p:spPr>
          <a:xfrm>
            <a:off x="1285072" y="568526"/>
            <a:ext cx="6106511" cy="4482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720" y="-112015"/>
            <a:ext cx="8520600" cy="623400"/>
          </a:xfrm>
        </p:spPr>
        <p:txBody>
          <a:bodyPr>
            <a:normAutofit fontScale="90000"/>
          </a:bodyPr>
          <a:lstStyle/>
          <a:p>
            <a:pPr algn="ctr"/>
            <a:r>
              <a:rPr lang="en-GB" sz="3200" i="1" dirty="0">
                <a:latin typeface="Arial"/>
                <a:ea typeface="Arial"/>
                <a:cs typeface="Arial"/>
                <a:sym typeface="Arial"/>
              </a:rPr>
              <a:t>Personal Development Plan (PDP)</a:t>
            </a:r>
            <a:endParaRPr lang="en-US" dirty="0"/>
          </a:p>
        </p:txBody>
      </p:sp>
      <p:pic>
        <p:nvPicPr>
          <p:cNvPr id="1026" name="Picture 2"/>
          <p:cNvPicPr>
            <a:picLocks noChangeAspect="1" noChangeArrowheads="1"/>
          </p:cNvPicPr>
          <p:nvPr/>
        </p:nvPicPr>
        <p:blipFill>
          <a:blip r:embed="rId2"/>
          <a:srcRect/>
          <a:stretch>
            <a:fillRect/>
          </a:stretch>
        </p:blipFill>
        <p:spPr bwMode="auto">
          <a:xfrm>
            <a:off x="1202579" y="457200"/>
            <a:ext cx="6411309" cy="46863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0"/>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Clr>
                <a:schemeClr val="dk2"/>
              </a:buClr>
              <a:buSzPts val="990"/>
              <a:buFont typeface="Arial"/>
              <a:buNone/>
            </a:pPr>
            <a:r>
              <a:rPr lang="en-GB" sz="2670" i="1">
                <a:latin typeface="Arial"/>
                <a:ea typeface="Arial"/>
                <a:cs typeface="Arial"/>
                <a:sym typeface="Arial"/>
              </a:rPr>
              <a:t>Conclusion</a:t>
            </a:r>
            <a:endParaRPr sz="2670" i="1">
              <a:latin typeface="Arial"/>
              <a:ea typeface="Arial"/>
              <a:cs typeface="Arial"/>
              <a:sym typeface="Arial"/>
            </a:endParaRPr>
          </a:p>
          <a:p>
            <a:pPr marL="0" lvl="0" indent="0" algn="l" rtl="0">
              <a:spcBef>
                <a:spcPts val="600"/>
              </a:spcBef>
              <a:spcAft>
                <a:spcPts val="0"/>
              </a:spcAft>
              <a:buSzPts val="990"/>
              <a:buNone/>
            </a:pPr>
            <a:endParaRPr sz="2070" b="0">
              <a:latin typeface="Arial"/>
              <a:ea typeface="Arial"/>
              <a:cs typeface="Arial"/>
              <a:sym typeface="Arial"/>
            </a:endParaRPr>
          </a:p>
        </p:txBody>
      </p:sp>
      <p:sp>
        <p:nvSpPr>
          <p:cNvPr id="112" name="Google Shape;112;p20"/>
          <p:cNvSpPr txBox="1">
            <a:spLocks noGrp="1"/>
          </p:cNvSpPr>
          <p:nvPr>
            <p:ph type="body" idx="1"/>
          </p:nvPr>
        </p:nvSpPr>
        <p:spPr>
          <a:xfrm>
            <a:off x="311700" y="1152475"/>
            <a:ext cx="5056800" cy="3416400"/>
          </a:xfrm>
          <a:prstGeom prst="rect">
            <a:avLst/>
          </a:prstGeom>
        </p:spPr>
        <p:txBody>
          <a:bodyPr spcFirstLastPara="1" wrap="square" lIns="91425" tIns="91425" rIns="91425" bIns="91425" anchor="t" anchorCtr="0">
            <a:noAutofit/>
          </a:bodyPr>
          <a:lstStyle/>
          <a:p>
            <a:pPr marL="457200" lvl="0" indent="-311150" algn="just" rtl="0">
              <a:lnSpc>
                <a:spcPct val="150000"/>
              </a:lnSpc>
              <a:spcBef>
                <a:spcPts val="1200"/>
              </a:spcBef>
              <a:spcAft>
                <a:spcPts val="0"/>
              </a:spcAft>
              <a:buClr>
                <a:schemeClr val="dk2"/>
              </a:buClr>
              <a:buSzPts val="1300"/>
              <a:buFont typeface="Arial"/>
              <a:buChar char="●"/>
            </a:pPr>
            <a:r>
              <a:rPr lang="en-GB" sz="1300">
                <a:solidFill>
                  <a:schemeClr val="dk2"/>
                </a:solidFill>
                <a:latin typeface="Arial"/>
                <a:ea typeface="Arial"/>
                <a:cs typeface="Arial"/>
                <a:sym typeface="Arial"/>
              </a:rPr>
              <a:t>The above report has concluded with academic and employability skills and has highlighted the points related to the report topic.</a:t>
            </a:r>
            <a:endParaRPr sz="1300">
              <a:solidFill>
                <a:schemeClr val="dk2"/>
              </a:solidFill>
              <a:latin typeface="Arial"/>
              <a:ea typeface="Arial"/>
              <a:cs typeface="Arial"/>
              <a:sym typeface="Arial"/>
            </a:endParaRPr>
          </a:p>
          <a:p>
            <a:pPr marL="457200" lvl="0" indent="-311150" algn="just" rtl="0">
              <a:lnSpc>
                <a:spcPct val="150000"/>
              </a:lnSpc>
              <a:spcBef>
                <a:spcPts val="0"/>
              </a:spcBef>
              <a:spcAft>
                <a:spcPts val="0"/>
              </a:spcAft>
              <a:buClr>
                <a:schemeClr val="dk2"/>
              </a:buClr>
              <a:buSzPts val="1300"/>
              <a:buFont typeface="Arial"/>
              <a:buChar char="●"/>
            </a:pPr>
            <a:r>
              <a:rPr lang="en-GB" sz="1300">
                <a:solidFill>
                  <a:schemeClr val="dk2"/>
                </a:solidFill>
                <a:latin typeface="Arial"/>
                <a:ea typeface="Arial"/>
                <a:cs typeface="Arial"/>
                <a:sym typeface="Arial"/>
              </a:rPr>
              <a:t>The report has first shown the application of tools such as “SWOT, time management and PDP” in the situation. </a:t>
            </a:r>
            <a:endParaRPr sz="1300">
              <a:solidFill>
                <a:schemeClr val="dk2"/>
              </a:solidFill>
              <a:latin typeface="Arial"/>
              <a:ea typeface="Arial"/>
              <a:cs typeface="Arial"/>
              <a:sym typeface="Arial"/>
            </a:endParaRPr>
          </a:p>
          <a:p>
            <a:pPr marL="457200" lvl="0" indent="-311150" algn="just" rtl="0">
              <a:lnSpc>
                <a:spcPct val="150000"/>
              </a:lnSpc>
              <a:spcBef>
                <a:spcPts val="0"/>
              </a:spcBef>
              <a:spcAft>
                <a:spcPts val="0"/>
              </a:spcAft>
              <a:buClr>
                <a:schemeClr val="dk2"/>
              </a:buClr>
              <a:buSzPts val="1300"/>
              <a:buFont typeface="Arial"/>
              <a:buChar char="●"/>
            </a:pPr>
            <a:r>
              <a:rPr lang="en-GB" sz="1300">
                <a:solidFill>
                  <a:schemeClr val="dk2"/>
                </a:solidFill>
                <a:latin typeface="Arial"/>
                <a:ea typeface="Arial"/>
                <a:cs typeface="Arial"/>
                <a:sym typeface="Arial"/>
              </a:rPr>
              <a:t>It has also shown an understanding of the world of work as well. </a:t>
            </a:r>
            <a:endParaRPr sz="1300">
              <a:solidFill>
                <a:schemeClr val="dk2"/>
              </a:solidFill>
              <a:latin typeface="Arial"/>
              <a:ea typeface="Arial"/>
              <a:cs typeface="Arial"/>
              <a:sym typeface="Arial"/>
            </a:endParaRPr>
          </a:p>
          <a:p>
            <a:pPr marL="457200" lvl="0" indent="-311150" algn="just" rtl="0">
              <a:lnSpc>
                <a:spcPct val="150000"/>
              </a:lnSpc>
              <a:spcBef>
                <a:spcPts val="0"/>
              </a:spcBef>
              <a:spcAft>
                <a:spcPts val="0"/>
              </a:spcAft>
              <a:buClr>
                <a:schemeClr val="dk2"/>
              </a:buClr>
              <a:buSzPts val="1300"/>
              <a:buFont typeface="Arial"/>
              <a:buChar char="●"/>
            </a:pPr>
            <a:r>
              <a:rPr lang="en-GB" sz="1300">
                <a:solidFill>
                  <a:schemeClr val="dk2"/>
                </a:solidFill>
                <a:latin typeface="Arial"/>
                <a:ea typeface="Arial"/>
                <a:cs typeface="Arial"/>
                <a:sym typeface="Arial"/>
              </a:rPr>
              <a:t>The report has then shown the importance of different academic and employability skills and has reflected on what the individual has learned during the module. </a:t>
            </a:r>
            <a:endParaRPr sz="1300">
              <a:solidFill>
                <a:schemeClr val="dk2"/>
              </a:solidFill>
              <a:latin typeface="Arial"/>
              <a:ea typeface="Arial"/>
              <a:cs typeface="Arial"/>
              <a:sym typeface="Arial"/>
            </a:endParaRPr>
          </a:p>
          <a:p>
            <a:pPr marL="457200" lvl="0" indent="-311150" algn="just" rtl="0">
              <a:lnSpc>
                <a:spcPct val="150000"/>
              </a:lnSpc>
              <a:spcBef>
                <a:spcPts val="0"/>
              </a:spcBef>
              <a:spcAft>
                <a:spcPts val="0"/>
              </a:spcAft>
              <a:buClr>
                <a:schemeClr val="dk2"/>
              </a:buClr>
              <a:buSzPts val="1300"/>
              <a:buFont typeface="Arial"/>
              <a:buChar char="●"/>
            </a:pPr>
            <a:r>
              <a:rPr lang="en-GB" sz="1300">
                <a:solidFill>
                  <a:schemeClr val="dk2"/>
                </a:solidFill>
                <a:latin typeface="Arial"/>
                <a:ea typeface="Arial"/>
                <a:cs typeface="Arial"/>
                <a:sym typeface="Arial"/>
              </a:rPr>
              <a:t>The report has also applied Kolb’s reflective model on chosen academic and employability skills. </a:t>
            </a:r>
            <a:endParaRPr sz="1300">
              <a:solidFill>
                <a:schemeClr val="dk2"/>
              </a:solidFill>
              <a:latin typeface="Arial"/>
              <a:ea typeface="Arial"/>
              <a:cs typeface="Arial"/>
              <a:sym typeface="Arial"/>
            </a:endParaRPr>
          </a:p>
          <a:p>
            <a:pPr marL="0" lvl="0" indent="0" algn="l" rtl="0">
              <a:spcBef>
                <a:spcPts val="1200"/>
              </a:spcBef>
              <a:spcAft>
                <a:spcPts val="1200"/>
              </a:spcAft>
              <a:buNone/>
            </a:pPr>
            <a:endParaRPr sz="2000"/>
          </a:p>
        </p:txBody>
      </p:sp>
      <p:pic>
        <p:nvPicPr>
          <p:cNvPr id="113" name="Google Shape;113;p20"/>
          <p:cNvPicPr preferRelativeResize="0"/>
          <p:nvPr/>
        </p:nvPicPr>
        <p:blipFill>
          <a:blip r:embed="rId3">
            <a:alphaModFix/>
          </a:blip>
          <a:stretch>
            <a:fillRect/>
          </a:stretch>
        </p:blipFill>
        <p:spPr>
          <a:xfrm>
            <a:off x="5520900" y="1220825"/>
            <a:ext cx="3470700" cy="228198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11700" y="54225"/>
            <a:ext cx="8520600" cy="6234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Clr>
                <a:schemeClr val="dk2"/>
              </a:buClr>
              <a:buSzPts val="990"/>
              <a:buFont typeface="Arial"/>
              <a:buNone/>
            </a:pPr>
            <a:r>
              <a:rPr lang="en-GB" sz="2670" i="1">
                <a:latin typeface="Arial"/>
                <a:ea typeface="Arial"/>
                <a:cs typeface="Arial"/>
                <a:sym typeface="Arial"/>
              </a:rPr>
              <a:t>References</a:t>
            </a:r>
            <a:endParaRPr sz="2670" i="1">
              <a:latin typeface="Arial"/>
              <a:ea typeface="Arial"/>
              <a:cs typeface="Arial"/>
              <a:sym typeface="Arial"/>
            </a:endParaRPr>
          </a:p>
          <a:p>
            <a:pPr marL="0" lvl="0" indent="0" algn="l" rtl="0">
              <a:spcBef>
                <a:spcPts val="0"/>
              </a:spcBef>
              <a:spcAft>
                <a:spcPts val="0"/>
              </a:spcAft>
              <a:buSzPts val="990"/>
              <a:buNone/>
            </a:pPr>
            <a:endParaRPr sz="2900" i="1"/>
          </a:p>
        </p:txBody>
      </p:sp>
      <p:sp>
        <p:nvSpPr>
          <p:cNvPr id="119" name="Google Shape;119;p21"/>
          <p:cNvSpPr txBox="1">
            <a:spLocks noGrp="1"/>
          </p:cNvSpPr>
          <p:nvPr>
            <p:ph type="body" idx="1"/>
          </p:nvPr>
        </p:nvSpPr>
        <p:spPr>
          <a:xfrm>
            <a:off x="311700" y="921100"/>
            <a:ext cx="8520600" cy="3647700"/>
          </a:xfrm>
          <a:prstGeom prst="rect">
            <a:avLst/>
          </a:prstGeom>
        </p:spPr>
        <p:txBody>
          <a:bodyPr spcFirstLastPara="1" wrap="square" lIns="91425" tIns="91425" rIns="91425" bIns="91425" anchor="t" anchorCtr="0">
            <a:noAutofit/>
          </a:bodyPr>
          <a:lstStyle/>
          <a:p>
            <a:pPr marL="457200" lvl="0" indent="-298450" algn="just" rtl="0">
              <a:lnSpc>
                <a:spcPct val="150000"/>
              </a:lnSpc>
              <a:spcBef>
                <a:spcPts val="1200"/>
              </a:spcBef>
              <a:spcAft>
                <a:spcPts val="0"/>
              </a:spcAft>
              <a:buSzPts val="1100"/>
              <a:buFont typeface="Arial"/>
              <a:buChar char="●"/>
            </a:pPr>
            <a:r>
              <a:rPr lang="en-GB" sz="1100">
                <a:solidFill>
                  <a:srgbClr val="222222"/>
                </a:solidFill>
                <a:highlight>
                  <a:srgbClr val="FFFFFF"/>
                </a:highlight>
                <a:latin typeface="Arial"/>
                <a:ea typeface="Arial"/>
                <a:cs typeface="Arial"/>
                <a:sym typeface="Arial"/>
              </a:rPr>
              <a:t>Rose, H., Curle, S., Aizawa, I. and Thompson, G., 2020. What drives success in English medium taught courses? The interplay between language proficiency, academic skills, and motivation. </a:t>
            </a:r>
            <a:r>
              <a:rPr lang="en-GB" sz="1100" i="1">
                <a:solidFill>
                  <a:schemeClr val="dk2"/>
                </a:solidFill>
                <a:latin typeface="Arial"/>
                <a:ea typeface="Arial"/>
                <a:cs typeface="Arial"/>
                <a:sym typeface="Arial"/>
              </a:rPr>
              <a:t>Studies in Higher Education</a:t>
            </a:r>
            <a:r>
              <a:rPr lang="en-GB" sz="1100">
                <a:solidFill>
                  <a:schemeClr val="dk2"/>
                </a:solidFill>
                <a:latin typeface="Arial"/>
                <a:ea typeface="Arial"/>
                <a:cs typeface="Arial"/>
                <a:sym typeface="Arial"/>
              </a:rPr>
              <a:t>, </a:t>
            </a:r>
            <a:r>
              <a:rPr lang="en-GB" sz="1100" i="1">
                <a:solidFill>
                  <a:schemeClr val="dk2"/>
                </a:solidFill>
                <a:latin typeface="Arial"/>
                <a:ea typeface="Arial"/>
                <a:cs typeface="Arial"/>
                <a:sym typeface="Arial"/>
              </a:rPr>
              <a:t>45</a:t>
            </a:r>
            <a:r>
              <a:rPr lang="en-GB" sz="1100">
                <a:solidFill>
                  <a:schemeClr val="dk2"/>
                </a:solidFill>
                <a:latin typeface="Arial"/>
                <a:ea typeface="Arial"/>
                <a:cs typeface="Arial"/>
                <a:sym typeface="Arial"/>
              </a:rPr>
              <a:t>(11), pp.2149-2161.</a:t>
            </a:r>
            <a:endParaRPr sz="1100">
              <a:solidFill>
                <a:schemeClr val="dk2"/>
              </a:solidFill>
              <a:latin typeface="Arial"/>
              <a:ea typeface="Arial"/>
              <a:cs typeface="Arial"/>
              <a:sym typeface="Arial"/>
            </a:endParaRPr>
          </a:p>
          <a:p>
            <a:pPr marL="457200" lvl="0" indent="-298450" algn="just" rtl="0">
              <a:lnSpc>
                <a:spcPct val="150000"/>
              </a:lnSpc>
              <a:spcBef>
                <a:spcPts val="0"/>
              </a:spcBef>
              <a:spcAft>
                <a:spcPts val="0"/>
              </a:spcAft>
              <a:buSzPts val="1100"/>
              <a:buFont typeface="Arial"/>
              <a:buChar char="●"/>
            </a:pPr>
            <a:r>
              <a:rPr lang="en-GB" sz="1100">
                <a:solidFill>
                  <a:srgbClr val="222222"/>
                </a:solidFill>
                <a:highlight>
                  <a:srgbClr val="FFFFFF"/>
                </a:highlight>
                <a:latin typeface="Arial"/>
                <a:ea typeface="Arial"/>
                <a:cs typeface="Arial"/>
                <a:sym typeface="Arial"/>
              </a:rPr>
              <a:t>Nisha, S.M. and Rajasekaran, V., 2018. Employability skills: A review. </a:t>
            </a:r>
            <a:r>
              <a:rPr lang="en-GB" sz="1100" i="1">
                <a:solidFill>
                  <a:schemeClr val="dk2"/>
                </a:solidFill>
                <a:latin typeface="Arial"/>
                <a:ea typeface="Arial"/>
                <a:cs typeface="Arial"/>
                <a:sym typeface="Arial"/>
              </a:rPr>
              <a:t>IUP Journal of Soft Skills</a:t>
            </a:r>
            <a:r>
              <a:rPr lang="en-GB" sz="1100">
                <a:solidFill>
                  <a:schemeClr val="dk2"/>
                </a:solidFill>
                <a:latin typeface="Arial"/>
                <a:ea typeface="Arial"/>
                <a:cs typeface="Arial"/>
                <a:sym typeface="Arial"/>
              </a:rPr>
              <a:t>, </a:t>
            </a:r>
            <a:r>
              <a:rPr lang="en-GB" sz="1100" i="1">
                <a:solidFill>
                  <a:schemeClr val="dk2"/>
                </a:solidFill>
                <a:latin typeface="Arial"/>
                <a:ea typeface="Arial"/>
                <a:cs typeface="Arial"/>
                <a:sym typeface="Arial"/>
              </a:rPr>
              <a:t>12</a:t>
            </a:r>
            <a:r>
              <a:rPr lang="en-GB" sz="1100">
                <a:solidFill>
                  <a:schemeClr val="dk2"/>
                </a:solidFill>
                <a:latin typeface="Arial"/>
                <a:ea typeface="Arial"/>
                <a:cs typeface="Arial"/>
                <a:sym typeface="Arial"/>
              </a:rPr>
              <a:t>(1), pp.29-37</a:t>
            </a:r>
            <a:endParaRPr sz="1100">
              <a:solidFill>
                <a:schemeClr val="dk2"/>
              </a:solidFill>
              <a:latin typeface="Arial"/>
              <a:ea typeface="Arial"/>
              <a:cs typeface="Arial"/>
              <a:sym typeface="Arial"/>
            </a:endParaRPr>
          </a:p>
          <a:p>
            <a:pPr marL="457200" lvl="0" indent="-298450" algn="just" rtl="0">
              <a:lnSpc>
                <a:spcPct val="150000"/>
              </a:lnSpc>
              <a:spcBef>
                <a:spcPts val="0"/>
              </a:spcBef>
              <a:spcAft>
                <a:spcPts val="0"/>
              </a:spcAft>
              <a:buClr>
                <a:schemeClr val="dk2"/>
              </a:buClr>
              <a:buSzPts val="1100"/>
              <a:buFont typeface="Arial"/>
              <a:buChar char="●"/>
            </a:pPr>
            <a:r>
              <a:rPr lang="en-GB" sz="1100">
                <a:solidFill>
                  <a:schemeClr val="dk2"/>
                </a:solidFill>
                <a:highlight>
                  <a:srgbClr val="FFFFFF"/>
                </a:highlight>
                <a:latin typeface="Arial"/>
                <a:ea typeface="Arial"/>
                <a:cs typeface="Arial"/>
                <a:sym typeface="Arial"/>
              </a:rPr>
              <a:t>Chai, W., 2022. </a:t>
            </a:r>
            <a:r>
              <a:rPr lang="en-GB" sz="1100" i="1">
                <a:solidFill>
                  <a:schemeClr val="dk2"/>
                </a:solidFill>
                <a:highlight>
                  <a:srgbClr val="FFFFFF"/>
                </a:highlight>
                <a:latin typeface="Arial"/>
                <a:ea typeface="Arial"/>
                <a:cs typeface="Arial"/>
                <a:sym typeface="Arial"/>
              </a:rPr>
              <a:t>What is Human Resource Management (HRM)? - Definition from WhatIs.com</a:t>
            </a:r>
            <a:r>
              <a:rPr lang="en-GB" sz="1100">
                <a:solidFill>
                  <a:schemeClr val="dk2"/>
                </a:solidFill>
                <a:highlight>
                  <a:srgbClr val="FFFFFF"/>
                </a:highlight>
                <a:latin typeface="Arial"/>
                <a:ea typeface="Arial"/>
                <a:cs typeface="Arial"/>
                <a:sym typeface="Arial"/>
              </a:rPr>
              <a:t>. [online] SearchHRSoftware. Available at: &lt;https://www.techtarget.com/searchhrsoftware/definition/human-resource-management-HRM&gt; [Accessed 23 August 2022].</a:t>
            </a:r>
            <a:endParaRPr sz="1100">
              <a:solidFill>
                <a:schemeClr val="dk2"/>
              </a:solidFill>
              <a:highlight>
                <a:srgbClr val="FFFFFF"/>
              </a:highlight>
              <a:latin typeface="Arial"/>
              <a:ea typeface="Arial"/>
              <a:cs typeface="Arial"/>
              <a:sym typeface="Arial"/>
            </a:endParaRPr>
          </a:p>
          <a:p>
            <a:pPr marL="457200" lvl="0" indent="-298450" algn="just" rtl="0">
              <a:lnSpc>
                <a:spcPct val="150000"/>
              </a:lnSpc>
              <a:spcBef>
                <a:spcPts val="0"/>
              </a:spcBef>
              <a:spcAft>
                <a:spcPts val="0"/>
              </a:spcAft>
              <a:buClr>
                <a:schemeClr val="dk2"/>
              </a:buClr>
              <a:buSzPts val="1100"/>
              <a:buFont typeface="Arial"/>
              <a:buChar char="●"/>
            </a:pPr>
            <a:r>
              <a:rPr lang="en-GB" sz="1100">
                <a:solidFill>
                  <a:schemeClr val="dk2"/>
                </a:solidFill>
                <a:highlight>
                  <a:srgbClr val="FFFFFF"/>
                </a:highlight>
                <a:latin typeface="Arial"/>
                <a:ea typeface="Arial"/>
                <a:cs typeface="Arial"/>
                <a:sym typeface="Arial"/>
              </a:rPr>
              <a:t>HRD, 2022. </a:t>
            </a:r>
            <a:r>
              <a:rPr lang="en-GB" sz="1100" i="1">
                <a:solidFill>
                  <a:schemeClr val="dk2"/>
                </a:solidFill>
                <a:highlight>
                  <a:srgbClr val="FFFFFF"/>
                </a:highlight>
                <a:latin typeface="Arial"/>
                <a:ea typeface="Arial"/>
                <a:cs typeface="Arial"/>
                <a:sym typeface="Arial"/>
              </a:rPr>
              <a:t>The best sectors for HR, as voted by HR professionals</a:t>
            </a:r>
            <a:r>
              <a:rPr lang="en-GB" sz="1100">
                <a:solidFill>
                  <a:schemeClr val="dk2"/>
                </a:solidFill>
                <a:highlight>
                  <a:srgbClr val="FFFFFF"/>
                </a:highlight>
                <a:latin typeface="Arial"/>
                <a:ea typeface="Arial"/>
                <a:cs typeface="Arial"/>
                <a:sym typeface="Arial"/>
              </a:rPr>
              <a:t>. [online] Hcamag.com. Available at: &lt;https://www.hcamag.com/au/news/general/the-best-sectors-for-hr-as-voted-by-hr-professionals/140329&gt; [Accessed 23 August 2022].</a:t>
            </a:r>
            <a:endParaRPr sz="1100">
              <a:solidFill>
                <a:schemeClr val="dk2"/>
              </a:solidFill>
              <a:highlight>
                <a:srgbClr val="FFFFFF"/>
              </a:highlight>
              <a:latin typeface="Arial"/>
              <a:ea typeface="Arial"/>
              <a:cs typeface="Arial"/>
              <a:sym typeface="Arial"/>
            </a:endParaRPr>
          </a:p>
          <a:p>
            <a:pPr marL="457200" lvl="0" indent="-298450" algn="just" rtl="0">
              <a:lnSpc>
                <a:spcPct val="150000"/>
              </a:lnSpc>
              <a:spcBef>
                <a:spcPts val="0"/>
              </a:spcBef>
              <a:spcAft>
                <a:spcPts val="0"/>
              </a:spcAft>
              <a:buSzPts val="1100"/>
              <a:buFont typeface="Arial"/>
              <a:buChar char="●"/>
            </a:pPr>
            <a:r>
              <a:rPr lang="en-GB" sz="1100">
                <a:solidFill>
                  <a:srgbClr val="222222"/>
                </a:solidFill>
                <a:highlight>
                  <a:srgbClr val="FFFFFF"/>
                </a:highlight>
                <a:latin typeface="Arial"/>
                <a:ea typeface="Arial"/>
                <a:cs typeface="Arial"/>
                <a:sym typeface="Arial"/>
              </a:rPr>
              <a:t>Adams, R.V. and Blair, E., 2019. Impact of time management behaviors on undergraduate engineering students’ performance. </a:t>
            </a:r>
            <a:r>
              <a:rPr lang="en-GB" sz="1100" i="1">
                <a:solidFill>
                  <a:schemeClr val="dk2"/>
                </a:solidFill>
                <a:latin typeface="Arial"/>
                <a:ea typeface="Arial"/>
                <a:cs typeface="Arial"/>
                <a:sym typeface="Arial"/>
              </a:rPr>
              <a:t>Sage Open</a:t>
            </a:r>
            <a:r>
              <a:rPr lang="en-GB" sz="1100">
                <a:solidFill>
                  <a:schemeClr val="dk2"/>
                </a:solidFill>
                <a:latin typeface="Arial"/>
                <a:ea typeface="Arial"/>
                <a:cs typeface="Arial"/>
                <a:sym typeface="Arial"/>
              </a:rPr>
              <a:t>, </a:t>
            </a:r>
            <a:r>
              <a:rPr lang="en-GB" sz="1100" i="1">
                <a:solidFill>
                  <a:schemeClr val="dk2"/>
                </a:solidFill>
                <a:latin typeface="Arial"/>
                <a:ea typeface="Arial"/>
                <a:cs typeface="Arial"/>
                <a:sym typeface="Arial"/>
              </a:rPr>
              <a:t>9</a:t>
            </a:r>
            <a:r>
              <a:rPr lang="en-GB" sz="1100">
                <a:solidFill>
                  <a:schemeClr val="dk2"/>
                </a:solidFill>
                <a:latin typeface="Arial"/>
                <a:ea typeface="Arial"/>
                <a:cs typeface="Arial"/>
                <a:sym typeface="Arial"/>
              </a:rPr>
              <a:t>(1), p.2158244018824506.</a:t>
            </a:r>
            <a:endParaRPr sz="1100">
              <a:solidFill>
                <a:schemeClr val="dk2"/>
              </a:solidFill>
              <a:latin typeface="Arial"/>
              <a:ea typeface="Arial"/>
              <a:cs typeface="Arial"/>
              <a:sym typeface="Arial"/>
            </a:endParaRPr>
          </a:p>
          <a:p>
            <a:pPr marL="457200" lvl="0" indent="-298450" algn="just" rtl="0">
              <a:lnSpc>
                <a:spcPct val="150000"/>
              </a:lnSpc>
              <a:spcBef>
                <a:spcPts val="0"/>
              </a:spcBef>
              <a:spcAft>
                <a:spcPts val="0"/>
              </a:spcAft>
              <a:buClr>
                <a:schemeClr val="dk2"/>
              </a:buClr>
              <a:buSzPts val="1100"/>
              <a:buFont typeface="Arial"/>
              <a:buChar char="●"/>
            </a:pPr>
            <a:r>
              <a:rPr lang="en-GB" sz="1100">
                <a:solidFill>
                  <a:schemeClr val="dk2"/>
                </a:solidFill>
                <a:highlight>
                  <a:srgbClr val="FFFFFF"/>
                </a:highlight>
                <a:latin typeface="Arial"/>
                <a:ea typeface="Arial"/>
                <a:cs typeface="Arial"/>
                <a:sym typeface="Arial"/>
              </a:rPr>
              <a:t>Lauretta, A., 2022. </a:t>
            </a:r>
            <a:r>
              <a:rPr lang="en-GB" sz="1100" i="1">
                <a:solidFill>
                  <a:schemeClr val="dk2"/>
                </a:solidFill>
                <a:highlight>
                  <a:srgbClr val="FFFFFF"/>
                </a:highlight>
                <a:latin typeface="Arial"/>
                <a:ea typeface="Arial"/>
                <a:cs typeface="Arial"/>
                <a:sym typeface="Arial"/>
              </a:rPr>
              <a:t>Best Time Management Apps of 2022</a:t>
            </a:r>
            <a:r>
              <a:rPr lang="en-GB" sz="1100">
                <a:solidFill>
                  <a:schemeClr val="dk2"/>
                </a:solidFill>
                <a:highlight>
                  <a:srgbClr val="FFFFFF"/>
                </a:highlight>
                <a:latin typeface="Arial"/>
                <a:ea typeface="Arial"/>
                <a:cs typeface="Arial"/>
                <a:sym typeface="Arial"/>
              </a:rPr>
              <a:t>. [online] Verywell Mind. Available at: &lt;https://www.verywellmind.com/best-time-management-apps-5116817&gt; [Accessed 23 August 2022].</a:t>
            </a:r>
            <a:endParaRPr sz="1100">
              <a:solidFill>
                <a:schemeClr val="dk2"/>
              </a:solidFill>
              <a:highlight>
                <a:srgbClr val="FFFFFF"/>
              </a:highlight>
              <a:latin typeface="Arial"/>
              <a:ea typeface="Arial"/>
              <a:cs typeface="Arial"/>
              <a:sym typeface="Arial"/>
            </a:endParaRPr>
          </a:p>
          <a:p>
            <a:pPr marL="457200" lvl="0" indent="-298450" algn="just" rtl="0">
              <a:lnSpc>
                <a:spcPct val="150000"/>
              </a:lnSpc>
              <a:spcBef>
                <a:spcPts val="0"/>
              </a:spcBef>
              <a:spcAft>
                <a:spcPts val="0"/>
              </a:spcAft>
              <a:buClr>
                <a:schemeClr val="dk2"/>
              </a:buClr>
              <a:buSzPts val="1100"/>
              <a:buFont typeface="Arial"/>
              <a:buChar char="●"/>
            </a:pPr>
            <a:r>
              <a:rPr lang="en-GB" sz="1100">
                <a:solidFill>
                  <a:schemeClr val="dk2"/>
                </a:solidFill>
                <a:highlight>
                  <a:srgbClr val="FFFFFF"/>
                </a:highlight>
                <a:latin typeface="Arial"/>
                <a:ea typeface="Arial"/>
                <a:cs typeface="Arial"/>
                <a:sym typeface="Arial"/>
              </a:rPr>
              <a:t>Thomson, S., 2022. </a:t>
            </a:r>
            <a:r>
              <a:rPr lang="en-GB" sz="1100" i="1">
                <a:solidFill>
                  <a:schemeClr val="dk2"/>
                </a:solidFill>
                <a:highlight>
                  <a:srgbClr val="FFFFFF"/>
                </a:highlight>
                <a:latin typeface="Arial"/>
                <a:ea typeface="Arial"/>
                <a:cs typeface="Arial"/>
                <a:sym typeface="Arial"/>
              </a:rPr>
              <a:t>How to Improve your Communication Skills, with Key Resources</a:t>
            </a:r>
            <a:r>
              <a:rPr lang="en-GB" sz="1100">
                <a:solidFill>
                  <a:schemeClr val="dk2"/>
                </a:solidFill>
                <a:highlight>
                  <a:srgbClr val="FFFFFF"/>
                </a:highlight>
                <a:latin typeface="Arial"/>
                <a:ea typeface="Arial"/>
                <a:cs typeface="Arial"/>
                <a:sym typeface="Arial"/>
              </a:rPr>
              <a:t>. [online] Virtualspeech.com. Available at: &lt;https://virtualspeech.com/blog/improve-communication-skills&gt; [Accessed 23 August 2022].</a:t>
            </a:r>
            <a:endParaRPr sz="1100">
              <a:solidFill>
                <a:schemeClr val="dk2"/>
              </a:solidFill>
              <a:highlight>
                <a:srgbClr val="FFFFFF"/>
              </a:highlight>
              <a:latin typeface="Arial"/>
              <a:ea typeface="Arial"/>
              <a:cs typeface="Arial"/>
              <a:sym typeface="Arial"/>
            </a:endParaRPr>
          </a:p>
          <a:p>
            <a:pPr marL="457200" lvl="0" indent="0" algn="just" rtl="0">
              <a:lnSpc>
                <a:spcPct val="150000"/>
              </a:lnSpc>
              <a:spcBef>
                <a:spcPts val="1200"/>
              </a:spcBef>
              <a:spcAft>
                <a:spcPts val="1200"/>
              </a:spcAft>
              <a:buNone/>
            </a:pPr>
            <a:endParaRPr sz="1100">
              <a:solidFill>
                <a:schemeClr val="dk2"/>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22"/>
          <p:cNvPicPr preferRelativeResize="0"/>
          <p:nvPr/>
        </p:nvPicPr>
        <p:blipFill>
          <a:blip r:embed="rId3">
            <a:alphaModFix/>
          </a:blip>
          <a:stretch>
            <a:fillRect/>
          </a:stretch>
        </p:blipFill>
        <p:spPr>
          <a:xfrm>
            <a:off x="2121300" y="0"/>
            <a:ext cx="4838700" cy="4838700"/>
          </a:xfrm>
          <a:prstGeom prst="rect">
            <a:avLst/>
          </a:prstGeom>
          <a:noFill/>
          <a:ln>
            <a:noFill/>
          </a:ln>
        </p:spPr>
      </p:pic>
      <p:sp>
        <p:nvSpPr>
          <p:cNvPr id="125" name="Google Shape;125;p22"/>
          <p:cNvSpPr txBox="1"/>
          <p:nvPr/>
        </p:nvSpPr>
        <p:spPr>
          <a:xfrm>
            <a:off x="2684425" y="1608450"/>
            <a:ext cx="1887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Source Sans Pro"/>
              <a:ea typeface="Source Sans Pro"/>
              <a:cs typeface="Source Sans Pro"/>
              <a:sym typeface="Source Sans Pro"/>
            </a:endParaRPr>
          </a:p>
        </p:txBody>
      </p:sp>
    </p:spTree>
  </p:cSld>
  <p:clrMapOvr>
    <a:masterClrMapping/>
  </p:clrMapOvr>
</p:sld>
</file>

<file path=ppt/theme/theme1.xml><?xml version="1.0" encoding="utf-8"?>
<a:theme xmlns:a="http://schemas.openxmlformats.org/drawingml/2006/main" name="Plum">
  <a:themeElements>
    <a:clrScheme name="Plum">
      <a:dk1>
        <a:srgbClr val="611BB8"/>
      </a:dk1>
      <a:lt1>
        <a:srgbClr val="FFFFFF"/>
      </a:lt1>
      <a:dk2>
        <a:srgbClr val="000000"/>
      </a:dk2>
      <a:lt2>
        <a:srgbClr val="7F7F7F"/>
      </a:lt2>
      <a:accent1>
        <a:srgbClr val="333333"/>
      </a:accent1>
      <a:accent2>
        <a:srgbClr val="5E2B97"/>
      </a:accent2>
      <a:accent3>
        <a:srgbClr val="7E57C2"/>
      </a:accent3>
      <a:accent4>
        <a:srgbClr val="C77025"/>
      </a:accent4>
      <a:accent5>
        <a:srgbClr val="009688"/>
      </a:accent5>
      <a:accent6>
        <a:srgbClr val="FFD600"/>
      </a:accent6>
      <a:hlink>
        <a:srgbClr val="009688"/>
      </a:hlink>
      <a:folHlink>
        <a:srgbClr val="00968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2309</Words>
  <Application>Microsoft Office PowerPoint</Application>
  <PresentationFormat>On-screen Show (16:9)</PresentationFormat>
  <Paragraphs>60</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Raleway</vt:lpstr>
      <vt:lpstr>Source Sans Pro</vt:lpstr>
      <vt:lpstr>Plum</vt:lpstr>
      <vt:lpstr>Academic and Employability Skills </vt:lpstr>
      <vt:lpstr>Table of Contents </vt:lpstr>
      <vt:lpstr>Introduction </vt:lpstr>
      <vt:lpstr>Brief description of the chosen career </vt:lpstr>
      <vt:lpstr>SWOT Analysis </vt:lpstr>
      <vt:lpstr>Time management tools </vt:lpstr>
      <vt:lpstr>Personal Development Plan (PDP) </vt:lpstr>
      <vt:lpstr>Personal Development Plan (PDP)</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RT306</dc:creator>
  <cp:lastModifiedBy>Manuela Dineva</cp:lastModifiedBy>
  <cp:revision>4</cp:revision>
  <dcterms:modified xsi:type="dcterms:W3CDTF">2023-01-09T10:06:52Z</dcterms:modified>
</cp:coreProperties>
</file>