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73" autoAdjust="0"/>
  </p:normalViewPr>
  <p:slideViewPr>
    <p:cSldViewPr snapToGrid="0">
      <p:cViewPr>
        <p:scale>
          <a:sx n="180" d="100"/>
          <a:sy n="180" d="100"/>
        </p:scale>
        <p:origin x="-5742" y="-32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996FC22-BF0C-402E-A248-C367B897976A}"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E026CE-32BF-4A67-BE74-23E9B464715E}" type="slidenum">
              <a:rPr lang="en-GB" smtClean="0"/>
              <a:t>‹#›</a:t>
            </a:fld>
            <a:endParaRPr lang="en-GB"/>
          </a:p>
        </p:txBody>
      </p:sp>
    </p:spTree>
    <p:extLst>
      <p:ext uri="{BB962C8B-B14F-4D97-AF65-F5344CB8AC3E}">
        <p14:creationId xmlns:p14="http://schemas.microsoft.com/office/powerpoint/2010/main" val="40266842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96FC22-BF0C-402E-A248-C367B897976A}"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E026CE-32BF-4A67-BE74-23E9B464715E}" type="slidenum">
              <a:rPr lang="en-GB" smtClean="0"/>
              <a:t>‹#›</a:t>
            </a:fld>
            <a:endParaRPr lang="en-GB"/>
          </a:p>
        </p:txBody>
      </p:sp>
    </p:spTree>
    <p:extLst>
      <p:ext uri="{BB962C8B-B14F-4D97-AF65-F5344CB8AC3E}">
        <p14:creationId xmlns:p14="http://schemas.microsoft.com/office/powerpoint/2010/main" val="3931639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996FC22-BF0C-402E-A248-C367B897976A}"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E026CE-32BF-4A67-BE74-23E9B464715E}" type="slidenum">
              <a:rPr lang="en-GB" smtClean="0"/>
              <a:t>‹#›</a:t>
            </a:fld>
            <a:endParaRPr lang="en-GB"/>
          </a:p>
        </p:txBody>
      </p:sp>
    </p:spTree>
    <p:extLst>
      <p:ext uri="{BB962C8B-B14F-4D97-AF65-F5344CB8AC3E}">
        <p14:creationId xmlns:p14="http://schemas.microsoft.com/office/powerpoint/2010/main" val="2682920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996FC22-BF0C-402E-A248-C367B897976A}"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E026CE-32BF-4A67-BE74-23E9B464715E}" type="slidenum">
              <a:rPr lang="en-GB" smtClean="0"/>
              <a:t>‹#›</a:t>
            </a:fld>
            <a:endParaRPr lang="en-GB"/>
          </a:p>
        </p:txBody>
      </p:sp>
    </p:spTree>
    <p:extLst>
      <p:ext uri="{BB962C8B-B14F-4D97-AF65-F5344CB8AC3E}">
        <p14:creationId xmlns:p14="http://schemas.microsoft.com/office/powerpoint/2010/main" val="255058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996FC22-BF0C-402E-A248-C367B897976A}" type="datetimeFigureOut">
              <a:rPr lang="en-GB" smtClean="0"/>
              <a:t>19/11/2025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E026CE-32BF-4A67-BE74-23E9B464715E}" type="slidenum">
              <a:rPr lang="en-GB" smtClean="0"/>
              <a:t>‹#›</a:t>
            </a:fld>
            <a:endParaRPr lang="en-GB"/>
          </a:p>
        </p:txBody>
      </p:sp>
    </p:spTree>
    <p:extLst>
      <p:ext uri="{BB962C8B-B14F-4D97-AF65-F5344CB8AC3E}">
        <p14:creationId xmlns:p14="http://schemas.microsoft.com/office/powerpoint/2010/main" val="884871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996FC22-BF0C-402E-A248-C367B897976A}" type="datetimeFigureOut">
              <a:rPr lang="en-GB" smtClean="0"/>
              <a:t>19/11/2025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E026CE-32BF-4A67-BE74-23E9B464715E}" type="slidenum">
              <a:rPr lang="en-GB" smtClean="0"/>
              <a:t>‹#›</a:t>
            </a:fld>
            <a:endParaRPr lang="en-GB"/>
          </a:p>
        </p:txBody>
      </p:sp>
    </p:spTree>
    <p:extLst>
      <p:ext uri="{BB962C8B-B14F-4D97-AF65-F5344CB8AC3E}">
        <p14:creationId xmlns:p14="http://schemas.microsoft.com/office/powerpoint/2010/main" val="34509946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96FC22-BF0C-402E-A248-C367B897976A}" type="datetimeFigureOut">
              <a:rPr lang="en-GB" smtClean="0"/>
              <a:t>19/11/2025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E026CE-32BF-4A67-BE74-23E9B464715E}" type="slidenum">
              <a:rPr lang="en-GB" smtClean="0"/>
              <a:t>‹#›</a:t>
            </a:fld>
            <a:endParaRPr lang="en-GB"/>
          </a:p>
        </p:txBody>
      </p:sp>
    </p:spTree>
    <p:extLst>
      <p:ext uri="{BB962C8B-B14F-4D97-AF65-F5344CB8AC3E}">
        <p14:creationId xmlns:p14="http://schemas.microsoft.com/office/powerpoint/2010/main" val="876672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996FC22-BF0C-402E-A248-C367B897976A}"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E026CE-32BF-4A67-BE74-23E9B464715E}" type="slidenum">
              <a:rPr lang="en-GB" smtClean="0"/>
              <a:t>‹#›</a:t>
            </a:fld>
            <a:endParaRPr lang="en-GB"/>
          </a:p>
        </p:txBody>
      </p:sp>
    </p:spTree>
    <p:extLst>
      <p:ext uri="{BB962C8B-B14F-4D97-AF65-F5344CB8AC3E}">
        <p14:creationId xmlns:p14="http://schemas.microsoft.com/office/powerpoint/2010/main" val="1602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996FC22-BF0C-402E-A248-C367B897976A}"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E026CE-32BF-4A67-BE74-23E9B464715E}" type="slidenum">
              <a:rPr lang="en-GB" smtClean="0"/>
              <a:t>‹#›</a:t>
            </a:fld>
            <a:endParaRPr lang="en-GB"/>
          </a:p>
        </p:txBody>
      </p:sp>
    </p:spTree>
    <p:extLst>
      <p:ext uri="{BB962C8B-B14F-4D97-AF65-F5344CB8AC3E}">
        <p14:creationId xmlns:p14="http://schemas.microsoft.com/office/powerpoint/2010/main" val="2638064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996FC22-BF0C-402E-A248-C367B897976A}"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E026CE-32BF-4A67-BE74-23E9B464715E}" type="slidenum">
              <a:rPr lang="en-GB" smtClean="0"/>
              <a:t>‹#›</a:t>
            </a:fld>
            <a:endParaRPr lang="en-GB"/>
          </a:p>
        </p:txBody>
      </p:sp>
    </p:spTree>
    <p:extLst>
      <p:ext uri="{BB962C8B-B14F-4D97-AF65-F5344CB8AC3E}">
        <p14:creationId xmlns:p14="http://schemas.microsoft.com/office/powerpoint/2010/main" val="1145947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996FC22-BF0C-402E-A248-C367B897976A}"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E026CE-32BF-4A67-BE74-23E9B464715E}" type="slidenum">
              <a:rPr lang="en-GB" smtClean="0"/>
              <a:t>‹#›</a:t>
            </a:fld>
            <a:endParaRPr lang="en-GB"/>
          </a:p>
        </p:txBody>
      </p:sp>
    </p:spTree>
    <p:extLst>
      <p:ext uri="{BB962C8B-B14F-4D97-AF65-F5344CB8AC3E}">
        <p14:creationId xmlns:p14="http://schemas.microsoft.com/office/powerpoint/2010/main" val="21513540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996FC22-BF0C-402E-A248-C367B897976A}"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E026CE-32BF-4A67-BE74-23E9B464715E}"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993804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996FC22-BF0C-402E-A248-C367B897976A}"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E026CE-32BF-4A67-BE74-23E9B464715E}" type="slidenum">
              <a:rPr lang="en-GB" smtClean="0"/>
              <a:t>‹#›</a:t>
            </a:fld>
            <a:endParaRPr lang="en-GB"/>
          </a:p>
        </p:txBody>
      </p:sp>
    </p:spTree>
    <p:extLst>
      <p:ext uri="{BB962C8B-B14F-4D97-AF65-F5344CB8AC3E}">
        <p14:creationId xmlns:p14="http://schemas.microsoft.com/office/powerpoint/2010/main" val="2559127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996FC22-BF0C-402E-A248-C367B897976A}" type="datetimeFigureOut">
              <a:rPr lang="en-GB" smtClean="0"/>
              <a:t>19/11/2025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E026CE-32BF-4A67-BE74-23E9B464715E}" type="slidenum">
              <a:rPr lang="en-GB" smtClean="0"/>
              <a:t>‹#›</a:t>
            </a:fld>
            <a:endParaRPr lang="en-GB"/>
          </a:p>
        </p:txBody>
      </p:sp>
    </p:spTree>
    <p:extLst>
      <p:ext uri="{BB962C8B-B14F-4D97-AF65-F5344CB8AC3E}">
        <p14:creationId xmlns:p14="http://schemas.microsoft.com/office/powerpoint/2010/main" val="37990426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996FC22-BF0C-402E-A248-C367B897976A}" type="datetimeFigureOut">
              <a:rPr lang="en-GB" smtClean="0"/>
              <a:t>19/11/2025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E026CE-32BF-4A67-BE74-23E9B464715E}" type="slidenum">
              <a:rPr lang="en-GB" smtClean="0"/>
              <a:t>‹#›</a:t>
            </a:fld>
            <a:endParaRPr lang="en-GB"/>
          </a:p>
        </p:txBody>
      </p:sp>
    </p:spTree>
    <p:extLst>
      <p:ext uri="{BB962C8B-B14F-4D97-AF65-F5344CB8AC3E}">
        <p14:creationId xmlns:p14="http://schemas.microsoft.com/office/powerpoint/2010/main" val="11503474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96FC22-BF0C-402E-A248-C367B897976A}"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E026CE-32BF-4A67-BE74-23E9B464715E}" type="slidenum">
              <a:rPr lang="en-GB" smtClean="0"/>
              <a:t>‹#›</a:t>
            </a:fld>
            <a:endParaRPr lang="en-GB"/>
          </a:p>
        </p:txBody>
      </p:sp>
    </p:spTree>
    <p:extLst>
      <p:ext uri="{BB962C8B-B14F-4D97-AF65-F5344CB8AC3E}">
        <p14:creationId xmlns:p14="http://schemas.microsoft.com/office/powerpoint/2010/main" val="3070699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96FC22-BF0C-402E-A248-C367B897976A}"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E026CE-32BF-4A67-BE74-23E9B464715E}" type="slidenum">
              <a:rPr lang="en-GB" smtClean="0"/>
              <a:t>‹#›</a:t>
            </a:fld>
            <a:endParaRPr lang="en-GB"/>
          </a:p>
        </p:txBody>
      </p:sp>
    </p:spTree>
    <p:extLst>
      <p:ext uri="{BB962C8B-B14F-4D97-AF65-F5344CB8AC3E}">
        <p14:creationId xmlns:p14="http://schemas.microsoft.com/office/powerpoint/2010/main" val="384176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2996FC22-BF0C-402E-A248-C367B897976A}" type="datetimeFigureOut">
              <a:rPr lang="en-GB" smtClean="0"/>
              <a:t>19/11/2025</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13E026CE-32BF-4A67-BE74-23E9B464715E}" type="slidenum">
              <a:rPr lang="en-GB" smtClean="0"/>
              <a:t>‹#›</a:t>
            </a:fld>
            <a:endParaRPr lang="en-GB"/>
          </a:p>
        </p:txBody>
      </p:sp>
    </p:spTree>
    <p:extLst>
      <p:ext uri="{BB962C8B-B14F-4D97-AF65-F5344CB8AC3E}">
        <p14:creationId xmlns:p14="http://schemas.microsoft.com/office/powerpoint/2010/main" val="4085880155"/>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70FAE-0B8D-3826-A1A4-788287406DB9}"/>
              </a:ext>
            </a:extLst>
          </p:cNvPr>
          <p:cNvSpPr>
            <a:spLocks noGrp="1"/>
          </p:cNvSpPr>
          <p:nvPr>
            <p:ph type="ctrTitle"/>
          </p:nvPr>
        </p:nvSpPr>
        <p:spPr>
          <a:xfrm>
            <a:off x="0" y="36513"/>
            <a:ext cx="3509963" cy="935037"/>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Autofit/>
          </a:bodyPr>
          <a:lstStyle/>
          <a:p>
            <a:r>
              <a:rPr lang="en-GB" sz="1500" b="1" i="1" dirty="0">
                <a:solidFill>
                  <a:schemeClr val="bg1"/>
                </a:solidFill>
                <a:latin typeface="Arial" panose="020B0604020202020204" pitchFamily="34" charset="0"/>
                <a:cs typeface="Arial" panose="020B0604020202020204" pitchFamily="34" charset="0"/>
              </a:rPr>
              <a:t>Evaluating the Impact of Digital Marketing Strategies on Consumer Engagement and Brand Loyalty: A Case Study of TK Maxx UK</a:t>
            </a:r>
            <a:endParaRPr lang="en-GB" sz="1500" dirty="0">
              <a:solidFill>
                <a:schemeClr val="bg1"/>
              </a:solidFill>
              <a:latin typeface="Arial" panose="020B0604020202020204" pitchFamily="34" charset="0"/>
              <a:cs typeface="Arial" panose="020B0604020202020204" pitchFamily="34" charset="0"/>
            </a:endParaRPr>
          </a:p>
        </p:txBody>
      </p:sp>
      <p:pic>
        <p:nvPicPr>
          <p:cNvPr id="1028" name="Picture 4" descr="TK Maxx Logo and symbol, meaning, history, PNG, brand">
            <a:extLst>
              <a:ext uri="{FF2B5EF4-FFF2-40B4-BE49-F238E27FC236}">
                <a16:creationId xmlns:a16="http://schemas.microsoft.com/office/drawing/2014/main" id="{9180EA6F-16F9-E851-60A6-E67105CAAD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09963" y="-695326"/>
            <a:ext cx="5624513" cy="215741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97B1F44-C995-6866-FBBA-A1115537DFE9}"/>
              </a:ext>
            </a:extLst>
          </p:cNvPr>
          <p:cNvSpPr txBox="1"/>
          <p:nvPr/>
        </p:nvSpPr>
        <p:spPr>
          <a:xfrm>
            <a:off x="1" y="1048078"/>
            <a:ext cx="5338762" cy="5378395"/>
          </a:xfrm>
          <a:prstGeom prst="rect">
            <a:avLst/>
          </a:prstGeom>
          <a:gradFill>
            <a:gsLst>
              <a:gs pos="0">
                <a:srgbClr val="C000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pPr algn="ctr"/>
            <a:r>
              <a:rPr lang="en-GB" sz="1100" b="1" u="sng"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Research process (methodology)</a:t>
            </a:r>
          </a:p>
          <a:p>
            <a:pPr algn="ctr"/>
            <a:endParaRPr lang="en-GB" sz="950" b="1" u="sng"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US" sz="950" b="1" i="1" u="sng" dirty="0">
                <a:solidFill>
                  <a:schemeClr val="bg1"/>
                </a:solidFill>
                <a:latin typeface="Arial" panose="020B0604020202020204" pitchFamily="34" charset="0"/>
                <a:cs typeface="Arial" panose="020B0604020202020204" pitchFamily="34" charset="0"/>
              </a:rPr>
              <a:t>Secondary Data Collection</a:t>
            </a:r>
            <a:r>
              <a:rPr lang="en-US" sz="950" dirty="0">
                <a:solidFill>
                  <a:schemeClr val="bg1"/>
                </a:solidFill>
                <a:latin typeface="Arial" panose="020B0604020202020204" pitchFamily="34" charset="0"/>
                <a:cs typeface="Arial" panose="020B0604020202020204" pitchFamily="34" charset="0"/>
              </a:rPr>
              <a:t>: This study is purely secondary in nature. Data has been collected from academic journals and articles, reports on the industry, studies on digital marketing, and reputable textbooks on business research. Reliable sources have been selected to ensure parallel comparison and relevance to the topic of digital engagement and loyalty within retail contexts (Bell, Bryman and Harley, 2019).</a:t>
            </a:r>
          </a:p>
          <a:p>
            <a:pPr marL="171450" indent="-171450" algn="just">
              <a:buFont typeface="Wingdings" panose="05000000000000000000" pitchFamily="2" charset="2"/>
              <a:buChar char="q"/>
            </a:pPr>
            <a:r>
              <a:rPr lang="en-US" sz="950" b="1" i="1" u="sng" dirty="0">
                <a:solidFill>
                  <a:schemeClr val="bg1"/>
                </a:solidFill>
                <a:latin typeface="Arial" panose="020B0604020202020204" pitchFamily="34" charset="0"/>
                <a:cs typeface="Arial" panose="020B0604020202020204" pitchFamily="34" charset="0"/>
              </a:rPr>
              <a:t>Research Design</a:t>
            </a:r>
            <a:r>
              <a:rPr lang="en-US" sz="950" dirty="0">
                <a:solidFill>
                  <a:schemeClr val="bg1"/>
                </a:solidFill>
                <a:latin typeface="Arial" panose="020B0604020202020204" pitchFamily="34" charset="0"/>
                <a:cs typeface="Arial" panose="020B0604020202020204" pitchFamily="34" charset="0"/>
              </a:rPr>
              <a:t>: The research design selected is descriptive because it analyzes the influence of digital marketing strategies on consumer engagement and brand loyalty at TK Maxx UK. Descriptive research allows a structured comparison of themes, trends, and theoretical relationships (Cooper and Schindler, 2014).</a:t>
            </a:r>
          </a:p>
          <a:p>
            <a:pPr marL="171450" indent="-171450" algn="just">
              <a:buFont typeface="Wingdings" panose="05000000000000000000" pitchFamily="2" charset="2"/>
              <a:buChar char="q"/>
            </a:pPr>
            <a:r>
              <a:rPr lang="en-US" sz="950" b="1" i="1" u="sng" dirty="0">
                <a:solidFill>
                  <a:schemeClr val="bg1"/>
                </a:solidFill>
                <a:latin typeface="Arial" panose="020B0604020202020204" pitchFamily="34" charset="0"/>
                <a:cs typeface="Arial" panose="020B0604020202020204" pitchFamily="34" charset="0"/>
              </a:rPr>
              <a:t>Research Approach</a:t>
            </a:r>
            <a:r>
              <a:rPr lang="en-US" sz="950" dirty="0">
                <a:solidFill>
                  <a:schemeClr val="bg1"/>
                </a:solidFill>
                <a:latin typeface="Arial" panose="020B0604020202020204" pitchFamily="34" charset="0"/>
                <a:cs typeface="Arial" panose="020B0604020202020204" pitchFamily="34" charset="0"/>
              </a:rPr>
              <a:t>: The research was approached deductively. Well-established theories of digital marketing, and effectiveness and consumer behavior, were used to interpret secondary data on TK Maxx UK’s performance metrics that reflect user actions within its digital ecosystem. Existing models concerning purchase intention and loyalty (</a:t>
            </a:r>
            <a:r>
              <a:rPr lang="en-US" sz="950" dirty="0" err="1">
                <a:solidFill>
                  <a:schemeClr val="bg1"/>
                </a:solidFill>
                <a:latin typeface="Arial" panose="020B0604020202020204" pitchFamily="34" charset="0"/>
                <a:cs typeface="Arial" panose="020B0604020202020204" pitchFamily="34" charset="0"/>
              </a:rPr>
              <a:t>Alalwan</a:t>
            </a:r>
            <a:r>
              <a:rPr lang="en-US" sz="950" dirty="0">
                <a:solidFill>
                  <a:schemeClr val="bg1"/>
                </a:solidFill>
                <a:latin typeface="Arial" panose="020B0604020202020204" pitchFamily="34" charset="0"/>
                <a:cs typeface="Arial" panose="020B0604020202020204" pitchFamily="34" charset="0"/>
              </a:rPr>
              <a:t>, 2018; Anber, 2022) have been applied in the interpretation of secondary data.</a:t>
            </a:r>
          </a:p>
          <a:p>
            <a:pPr marL="171450" indent="-171450" algn="just">
              <a:buFont typeface="Wingdings" panose="05000000000000000000" pitchFamily="2" charset="2"/>
              <a:buChar char="q"/>
            </a:pPr>
            <a:r>
              <a:rPr lang="en-US" sz="950" b="1" i="1" u="sng" dirty="0">
                <a:solidFill>
                  <a:schemeClr val="bg1"/>
                </a:solidFill>
                <a:latin typeface="Arial" panose="020B0604020202020204" pitchFamily="34" charset="0"/>
                <a:cs typeface="Arial" panose="020B0604020202020204" pitchFamily="34" charset="0"/>
              </a:rPr>
              <a:t>Research Strategy</a:t>
            </a:r>
            <a:r>
              <a:rPr lang="en-US" sz="950" dirty="0">
                <a:solidFill>
                  <a:schemeClr val="bg1"/>
                </a:solidFill>
                <a:latin typeface="Arial" panose="020B0604020202020204" pitchFamily="34" charset="0"/>
                <a:cs typeface="Arial" panose="020B0604020202020204" pitchFamily="34" charset="0"/>
              </a:rPr>
              <a:t>: The selected research strategy is a case study. TK Maxx UK has been made the subject matter for an intensive examination focusing specifically on its context. Case studies allow practices and activities to be intensely examined within their specific contextual settings-marketing practices at a corporate level together with consumer responses (Collis and Hussey, 2021).</a:t>
            </a:r>
          </a:p>
          <a:p>
            <a:pPr marL="171450" indent="-171450" algn="just">
              <a:buFont typeface="Wingdings" panose="05000000000000000000" pitchFamily="2" charset="2"/>
              <a:buChar char="q"/>
            </a:pPr>
            <a:r>
              <a:rPr lang="en-US" sz="950" b="1" i="1" u="sng" dirty="0">
                <a:solidFill>
                  <a:schemeClr val="bg1"/>
                </a:solidFill>
                <a:latin typeface="Arial" panose="020B0604020202020204" pitchFamily="34" charset="0"/>
                <a:cs typeface="Arial" panose="020B0604020202020204" pitchFamily="34" charset="0"/>
              </a:rPr>
              <a:t>Data Analysis</a:t>
            </a:r>
            <a:r>
              <a:rPr lang="en-US" sz="950" dirty="0">
                <a:solidFill>
                  <a:schemeClr val="bg1"/>
                </a:solidFill>
                <a:latin typeface="Arial" panose="020B0604020202020204" pitchFamily="34" charset="0"/>
                <a:cs typeface="Arial" panose="020B0604020202020204" pitchFamily="34" charset="0"/>
              </a:rPr>
              <a:t>: Themes were developed on frequent discussions and interactions between social media advertising, customer engagement, satisfaction, purchase decisions, and loyalty formation as spotted in the content. Thematic synthesis supported an evidence-based narrative (</a:t>
            </a:r>
            <a:r>
              <a:rPr lang="en-US" sz="950" dirty="0" err="1">
                <a:solidFill>
                  <a:schemeClr val="bg1"/>
                </a:solidFill>
                <a:latin typeface="Arial" panose="020B0604020202020204" pitchFamily="34" charset="0"/>
                <a:cs typeface="Arial" panose="020B0604020202020204" pitchFamily="34" charset="0"/>
              </a:rPr>
              <a:t>Bachri</a:t>
            </a:r>
            <a:r>
              <a:rPr lang="en-US" sz="950" dirty="0">
                <a:solidFill>
                  <a:schemeClr val="bg1"/>
                </a:solidFill>
                <a:latin typeface="Arial" panose="020B0604020202020204" pitchFamily="34" charset="0"/>
                <a:cs typeface="Arial" panose="020B0604020202020204" pitchFamily="34" charset="0"/>
              </a:rPr>
              <a:t> et al., 2023).</a:t>
            </a:r>
          </a:p>
          <a:p>
            <a:pPr marL="171450" indent="-171450" algn="just">
              <a:buFont typeface="Wingdings" panose="05000000000000000000" pitchFamily="2" charset="2"/>
              <a:buChar char="q"/>
            </a:pPr>
            <a:r>
              <a:rPr lang="en-US" sz="950" dirty="0">
                <a:solidFill>
                  <a:schemeClr val="bg1"/>
                </a:solidFill>
                <a:latin typeface="Arial" panose="020B0604020202020204" pitchFamily="34" charset="0"/>
                <a:cs typeface="Arial" panose="020B0604020202020204" pitchFamily="34" charset="0"/>
              </a:rPr>
              <a:t>Inclusion and Exclusion Criteria: Only peer-reviewed sources from 2014-2023 have been used besides some authoritative textbooks. Sources not directly related to digital marketing, retail or consumer engagement were excluded to maintain relevance and validity.</a:t>
            </a:r>
          </a:p>
          <a:p>
            <a:pPr marL="171450" indent="-171450" algn="just">
              <a:buFont typeface="Wingdings" panose="05000000000000000000" pitchFamily="2" charset="2"/>
              <a:buChar char="q"/>
            </a:pPr>
            <a:r>
              <a:rPr lang="en-US" sz="950" b="1" i="1" u="sng" dirty="0">
                <a:solidFill>
                  <a:schemeClr val="bg1"/>
                </a:solidFill>
                <a:latin typeface="Arial" panose="020B0604020202020204" pitchFamily="34" charset="0"/>
                <a:cs typeface="Arial" panose="020B0604020202020204" pitchFamily="34" charset="0"/>
              </a:rPr>
              <a:t>Ethical Considerations</a:t>
            </a:r>
            <a:r>
              <a:rPr lang="en-US" sz="950" dirty="0">
                <a:solidFill>
                  <a:schemeClr val="bg1"/>
                </a:solidFill>
                <a:latin typeface="Arial" panose="020B0604020202020204" pitchFamily="34" charset="0"/>
                <a:cs typeface="Arial" panose="020B0604020202020204" pitchFamily="34" charset="0"/>
              </a:rPr>
              <a:t>: Since this is entirely a secondary data-based study, there were almost negligible ethical risks involved. Proper citation of all the sources has been maintained to keep up with academic integrity and intellectual property rights (Bell, Bryman and Harley, 2019).</a:t>
            </a:r>
          </a:p>
          <a:p>
            <a:pPr marL="171450" indent="-171450" algn="just">
              <a:buFont typeface="Wingdings" panose="05000000000000000000" pitchFamily="2" charset="2"/>
              <a:buChar char="q"/>
            </a:pPr>
            <a:r>
              <a:rPr lang="en-US" sz="950" b="1" i="1" u="sng" dirty="0">
                <a:solidFill>
                  <a:schemeClr val="bg1"/>
                </a:solidFill>
                <a:latin typeface="Arial" panose="020B0604020202020204" pitchFamily="34" charset="0"/>
                <a:cs typeface="Arial" panose="020B0604020202020204" pitchFamily="34" charset="0"/>
              </a:rPr>
              <a:t>Limitations</a:t>
            </a:r>
            <a:r>
              <a:rPr lang="en-US" sz="950" dirty="0">
                <a:solidFill>
                  <a:schemeClr val="bg1"/>
                </a:solidFill>
                <a:latin typeface="Arial" panose="020B0604020202020204" pitchFamily="34" charset="0"/>
                <a:cs typeface="Arial" panose="020B0604020202020204" pitchFamily="34" charset="0"/>
              </a:rPr>
              <a:t>: Secondary research restricts access to TK Maxx’s internal data or actual consumer figures. The research also makes an assumption about the accuracy of existing literature and does not reflect completely on fast changing trends in digital marketing (Cooper and Schindler, 2014).</a:t>
            </a:r>
            <a:endParaRPr lang="en-GB" sz="950" b="1" u="sng"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00BAA18-989A-2EE2-BAA1-575282871D47}"/>
              </a:ext>
            </a:extLst>
          </p:cNvPr>
          <p:cNvSpPr txBox="1"/>
          <p:nvPr/>
        </p:nvSpPr>
        <p:spPr>
          <a:xfrm>
            <a:off x="9134476" y="45611"/>
            <a:ext cx="2990850" cy="830997"/>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r"/>
            <a:r>
              <a:rPr lang="en-GB" sz="1200" b="1" dirty="0">
                <a:solidFill>
                  <a:schemeClr val="bg1"/>
                </a:solidFill>
                <a:latin typeface="Arial" panose="020B0604020202020204" pitchFamily="34" charset="0"/>
                <a:cs typeface="Arial" panose="020B0604020202020204" pitchFamily="34" charset="0"/>
              </a:rPr>
              <a:t>Student: Madalina </a:t>
            </a:r>
            <a:r>
              <a:rPr lang="en-GB" sz="1200" b="1" dirty="0" err="1">
                <a:solidFill>
                  <a:schemeClr val="bg1"/>
                </a:solidFill>
                <a:latin typeface="Arial" panose="020B0604020202020204" pitchFamily="34" charset="0"/>
                <a:cs typeface="Arial" panose="020B0604020202020204" pitchFamily="34" charset="0"/>
              </a:rPr>
              <a:t>Iniceru</a:t>
            </a:r>
            <a:br>
              <a:rPr lang="en-US" sz="1200" dirty="0">
                <a:solidFill>
                  <a:schemeClr val="bg1"/>
                </a:solidFill>
                <a:latin typeface="Arial" panose="020B0604020202020204" pitchFamily="34" charset="0"/>
                <a:cs typeface="Arial" panose="020B0604020202020204" pitchFamily="34" charset="0"/>
              </a:rPr>
            </a:br>
            <a:r>
              <a:rPr lang="en-US" sz="1200" b="1" dirty="0">
                <a:solidFill>
                  <a:schemeClr val="bg1"/>
                </a:solidFill>
                <a:latin typeface="Arial" panose="020B0604020202020204" pitchFamily="34" charset="0"/>
                <a:cs typeface="Arial" panose="020B0604020202020204" pitchFamily="34" charset="0"/>
              </a:rPr>
              <a:t>Student ID: </a:t>
            </a:r>
            <a:r>
              <a:rPr lang="en-GB" sz="1200" b="1" dirty="0">
                <a:solidFill>
                  <a:schemeClr val="bg1"/>
                </a:solidFill>
                <a:latin typeface="Arial" panose="020B0604020202020204" pitchFamily="34" charset="0"/>
                <a:cs typeface="Arial" panose="020B0604020202020204" pitchFamily="34" charset="0"/>
              </a:rPr>
              <a:t>2225271</a:t>
            </a:r>
            <a:br>
              <a:rPr lang="en-US" sz="1200" dirty="0">
                <a:solidFill>
                  <a:schemeClr val="bg1"/>
                </a:solidFill>
                <a:latin typeface="Arial" panose="020B0604020202020204" pitchFamily="34" charset="0"/>
                <a:cs typeface="Arial" panose="020B0604020202020204" pitchFamily="34" charset="0"/>
              </a:rPr>
            </a:br>
            <a:r>
              <a:rPr lang="en-GB" sz="1200" b="1" dirty="0">
                <a:solidFill>
                  <a:schemeClr val="bg1"/>
                </a:solidFill>
                <a:latin typeface="Arial" panose="020B0604020202020204" pitchFamily="34" charset="0"/>
                <a:cs typeface="Arial" panose="020B0604020202020204" pitchFamily="34" charset="0"/>
              </a:rPr>
              <a:t> </a:t>
            </a:r>
            <a:br>
              <a:rPr lang="en-US" sz="1200" dirty="0">
                <a:solidFill>
                  <a:schemeClr val="bg1"/>
                </a:solidFill>
                <a:latin typeface="Arial" panose="020B0604020202020204" pitchFamily="34" charset="0"/>
                <a:cs typeface="Arial" panose="020B0604020202020204" pitchFamily="34" charset="0"/>
              </a:rPr>
            </a:br>
            <a:r>
              <a:rPr lang="en-GB" sz="1200" b="1" dirty="0">
                <a:solidFill>
                  <a:schemeClr val="bg1"/>
                </a:solidFill>
                <a:latin typeface="Arial" panose="020B0604020202020204" pitchFamily="34" charset="0"/>
                <a:cs typeface="Arial" panose="020B0604020202020204" pitchFamily="34" charset="0"/>
              </a:rPr>
              <a:t>Supervisor: Dr. Chinomso </a:t>
            </a:r>
            <a:r>
              <a:rPr lang="en-GB" sz="1200" b="1" dirty="0" err="1">
                <a:solidFill>
                  <a:schemeClr val="bg1"/>
                </a:solidFill>
                <a:latin typeface="Arial" panose="020B0604020202020204" pitchFamily="34" charset="0"/>
                <a:cs typeface="Arial" panose="020B0604020202020204" pitchFamily="34" charset="0"/>
              </a:rPr>
              <a:t>Nwagboso</a:t>
            </a:r>
            <a:endParaRPr lang="en-GB" sz="1200" dirty="0"/>
          </a:p>
        </p:txBody>
      </p:sp>
      <p:sp>
        <p:nvSpPr>
          <p:cNvPr id="7" name="TextBox 6">
            <a:extLst>
              <a:ext uri="{FF2B5EF4-FFF2-40B4-BE49-F238E27FC236}">
                <a16:creationId xmlns:a16="http://schemas.microsoft.com/office/drawing/2014/main" id="{0EB633C3-4E56-380C-F5E8-12AED98CDE64}"/>
              </a:ext>
            </a:extLst>
          </p:cNvPr>
          <p:cNvSpPr txBox="1"/>
          <p:nvPr/>
        </p:nvSpPr>
        <p:spPr>
          <a:xfrm>
            <a:off x="5454502" y="1048078"/>
            <a:ext cx="6670824" cy="3477875"/>
          </a:xfrm>
          <a:prstGeom prst="rect">
            <a:avLst/>
          </a:prstGeom>
          <a:gradFill>
            <a:gsLst>
              <a:gs pos="0">
                <a:srgbClr val="00B0F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pPr algn="ctr"/>
            <a:r>
              <a:rPr lang="en-GB" sz="1000" b="1" u="sng"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Findings (Research Output)</a:t>
            </a:r>
          </a:p>
          <a:p>
            <a:pPr algn="ctr"/>
            <a:endParaRPr lang="en-GB" sz="1000" b="1" u="sng"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v"/>
            </a:pPr>
            <a:r>
              <a:rPr lang="en-US" sz="1000" b="1" i="1" u="sng" dirty="0">
                <a:solidFill>
                  <a:schemeClr val="bg1"/>
                </a:solidFill>
                <a:latin typeface="Arial" panose="020B0604020202020204" pitchFamily="34" charset="0"/>
                <a:cs typeface="Arial" panose="020B0604020202020204" pitchFamily="34" charset="0"/>
              </a:rPr>
              <a:t>Digital Marketing Increases Consumer Engagement</a:t>
            </a:r>
            <a:r>
              <a:rPr lang="en-US" sz="1000" dirty="0">
                <a:solidFill>
                  <a:schemeClr val="bg1"/>
                </a:solidFill>
                <a:latin typeface="Arial" panose="020B0604020202020204" pitchFamily="34" charset="0"/>
                <a:cs typeface="Arial" panose="020B0604020202020204" pitchFamily="34" charset="0"/>
              </a:rPr>
              <a:t>: Results show that social media content, </a:t>
            </a:r>
            <a:r>
              <a:rPr lang="en-US" sz="1000" dirty="0" err="1">
                <a:solidFill>
                  <a:schemeClr val="bg1"/>
                </a:solidFill>
                <a:latin typeface="Arial" panose="020B0604020202020204" pitchFamily="34" charset="0"/>
                <a:cs typeface="Arial" panose="020B0604020202020204" pitchFamily="34" charset="0"/>
              </a:rPr>
              <a:t>personalised</a:t>
            </a:r>
            <a:r>
              <a:rPr lang="en-US" sz="1000" dirty="0">
                <a:solidFill>
                  <a:schemeClr val="bg1"/>
                </a:solidFill>
                <a:latin typeface="Arial" panose="020B0604020202020204" pitchFamily="34" charset="0"/>
                <a:cs typeface="Arial" panose="020B0604020202020204" pitchFamily="34" charset="0"/>
              </a:rPr>
              <a:t> messages, and an </a:t>
            </a:r>
            <a:r>
              <a:rPr lang="en-US" sz="1000" dirty="0" err="1">
                <a:solidFill>
                  <a:schemeClr val="bg1"/>
                </a:solidFill>
                <a:latin typeface="Arial" panose="020B0604020202020204" pitchFamily="34" charset="0"/>
                <a:cs typeface="Arial" panose="020B0604020202020204" pitchFamily="34" charset="0"/>
              </a:rPr>
              <a:t>optimised</a:t>
            </a:r>
            <a:r>
              <a:rPr lang="en-US" sz="1000" dirty="0">
                <a:solidFill>
                  <a:schemeClr val="bg1"/>
                </a:solidFill>
                <a:latin typeface="Arial" panose="020B0604020202020204" pitchFamily="34" charset="0"/>
                <a:cs typeface="Arial" panose="020B0604020202020204" pitchFamily="34" charset="0"/>
              </a:rPr>
              <a:t> platform as interactive tools add dynamism to the brand by making its engagement more lively and pertinent. This significantly enhances consumer engagements (</a:t>
            </a:r>
            <a:r>
              <a:rPr lang="en-US" sz="1000" dirty="0" err="1">
                <a:solidFill>
                  <a:schemeClr val="bg1"/>
                </a:solidFill>
                <a:latin typeface="Arial" panose="020B0604020202020204" pitchFamily="34" charset="0"/>
                <a:cs typeface="Arial" panose="020B0604020202020204" pitchFamily="34" charset="0"/>
              </a:rPr>
              <a:t>Alalwan</a:t>
            </a:r>
            <a:r>
              <a:rPr lang="en-US" sz="1000" dirty="0">
                <a:solidFill>
                  <a:schemeClr val="bg1"/>
                </a:solidFill>
                <a:latin typeface="Arial" panose="020B0604020202020204" pitchFamily="34" charset="0"/>
                <a:cs typeface="Arial" panose="020B0604020202020204" pitchFamily="34" charset="0"/>
              </a:rPr>
              <a:t>, 2018).</a:t>
            </a:r>
          </a:p>
          <a:p>
            <a:pPr marL="171450" indent="-171450" algn="just">
              <a:buFont typeface="Wingdings" panose="05000000000000000000" pitchFamily="2" charset="2"/>
              <a:buChar char="v"/>
            </a:pPr>
            <a:r>
              <a:rPr lang="en-US" sz="1000" b="1" i="1" u="sng" dirty="0">
                <a:solidFill>
                  <a:schemeClr val="bg1"/>
                </a:solidFill>
                <a:latin typeface="Arial" panose="020B0604020202020204" pitchFamily="34" charset="0"/>
                <a:cs typeface="Arial" panose="020B0604020202020204" pitchFamily="34" charset="0"/>
              </a:rPr>
              <a:t>Social Media Advertising Drives Purchase Intention</a:t>
            </a:r>
            <a:r>
              <a:rPr lang="en-US" sz="1000" dirty="0">
                <a:solidFill>
                  <a:schemeClr val="bg1"/>
                </a:solidFill>
                <a:latin typeface="Arial" panose="020B0604020202020204" pitchFamily="34" charset="0"/>
                <a:cs typeface="Arial" panose="020B0604020202020204" pitchFamily="34" charset="0"/>
              </a:rPr>
              <a:t>: Visually rich and value-focused promotions on social media receive a positive response from TK Maxx consumers. Previous research confirms the effects of advertising features such as credibility and informativeness on purchase intention (</a:t>
            </a:r>
            <a:r>
              <a:rPr lang="en-US" sz="1000" dirty="0" err="1">
                <a:solidFill>
                  <a:schemeClr val="bg1"/>
                </a:solidFill>
                <a:latin typeface="Arial" panose="020B0604020202020204" pitchFamily="34" charset="0"/>
                <a:cs typeface="Arial" panose="020B0604020202020204" pitchFamily="34" charset="0"/>
              </a:rPr>
              <a:t>Alalwan</a:t>
            </a:r>
            <a:r>
              <a:rPr lang="en-US" sz="1000" dirty="0">
                <a:solidFill>
                  <a:schemeClr val="bg1"/>
                </a:solidFill>
                <a:latin typeface="Arial" panose="020B0604020202020204" pitchFamily="34" charset="0"/>
                <a:cs typeface="Arial" panose="020B0604020202020204" pitchFamily="34" charset="0"/>
              </a:rPr>
              <a:t>, 2018).</a:t>
            </a:r>
          </a:p>
          <a:p>
            <a:pPr marL="171450" indent="-171450" algn="just">
              <a:buFont typeface="Wingdings" panose="05000000000000000000" pitchFamily="2" charset="2"/>
              <a:buChar char="v"/>
            </a:pPr>
            <a:r>
              <a:rPr lang="en-US" sz="1000" b="1" i="1" u="sng" dirty="0">
                <a:solidFill>
                  <a:schemeClr val="bg1"/>
                </a:solidFill>
                <a:latin typeface="Arial" panose="020B0604020202020204" pitchFamily="34" charset="0"/>
                <a:cs typeface="Arial" panose="020B0604020202020204" pitchFamily="34" charset="0"/>
              </a:rPr>
              <a:t>Digital Marketing Success Strengthens Brand Loyalty</a:t>
            </a:r>
            <a:r>
              <a:rPr lang="en-US" sz="1000" dirty="0">
                <a:solidFill>
                  <a:schemeClr val="bg1"/>
                </a:solidFill>
                <a:latin typeface="Arial" panose="020B0604020202020204" pitchFamily="34" charset="0"/>
                <a:cs typeface="Arial" panose="020B0604020202020204" pitchFamily="34" charset="0"/>
              </a:rPr>
              <a:t>: There is a strong relationship between the proper implementation of digital marketing and customer loyalty. Continuous value delivery, quick response time over the internet, and transparency in promotions will make customers return (Anber, 2022).</a:t>
            </a:r>
          </a:p>
          <a:p>
            <a:pPr marL="171450" indent="-171450" algn="just">
              <a:buFont typeface="Wingdings" panose="05000000000000000000" pitchFamily="2" charset="2"/>
              <a:buChar char="v"/>
            </a:pPr>
            <a:r>
              <a:rPr lang="en-US" sz="1000" b="1" i="1" u="sng" dirty="0">
                <a:solidFill>
                  <a:schemeClr val="bg1"/>
                </a:solidFill>
                <a:latin typeface="Arial" panose="020B0604020202020204" pitchFamily="34" charset="0"/>
                <a:cs typeface="Arial" panose="020B0604020202020204" pitchFamily="34" charset="0"/>
              </a:rPr>
              <a:t>Customer Satisfaction Mediates Engagement and Loyalty</a:t>
            </a:r>
            <a:r>
              <a:rPr lang="en-US" sz="1000" dirty="0">
                <a:solidFill>
                  <a:schemeClr val="bg1"/>
                </a:solidFill>
                <a:latin typeface="Arial" panose="020B0604020202020204" pitchFamily="34" charset="0"/>
                <a:cs typeface="Arial" panose="020B0604020202020204" pitchFamily="34" charset="0"/>
              </a:rPr>
              <a:t>: This provides ease or comfort, visibility of products or offers, personalized offers which increase satisfaction that mediates purchasing decision engagement towards forming loyalty as discussed by </a:t>
            </a:r>
            <a:r>
              <a:rPr lang="en-US" sz="1000" dirty="0" err="1">
                <a:solidFill>
                  <a:schemeClr val="bg1"/>
                </a:solidFill>
                <a:latin typeface="Arial" panose="020B0604020202020204" pitchFamily="34" charset="0"/>
                <a:cs typeface="Arial" panose="020B0604020202020204" pitchFamily="34" charset="0"/>
              </a:rPr>
              <a:t>Bachri</a:t>
            </a:r>
            <a:r>
              <a:rPr lang="en-US" sz="1000" dirty="0">
                <a:solidFill>
                  <a:schemeClr val="bg1"/>
                </a:solidFill>
                <a:latin typeface="Arial" panose="020B0604020202020204" pitchFamily="34" charset="0"/>
                <a:cs typeface="Arial" panose="020B0604020202020204" pitchFamily="34" charset="0"/>
              </a:rPr>
              <a:t> et al. (2023).</a:t>
            </a:r>
          </a:p>
          <a:p>
            <a:pPr marL="171450" indent="-171450" algn="just">
              <a:buFont typeface="Wingdings" panose="05000000000000000000" pitchFamily="2" charset="2"/>
              <a:buChar char="v"/>
            </a:pPr>
            <a:r>
              <a:rPr lang="en-US" sz="1000" b="1" i="1" u="sng" dirty="0">
                <a:solidFill>
                  <a:schemeClr val="bg1"/>
                </a:solidFill>
                <a:latin typeface="Arial" panose="020B0604020202020204" pitchFamily="34" charset="0"/>
                <a:cs typeface="Arial" panose="020B0604020202020204" pitchFamily="34" charset="0"/>
              </a:rPr>
              <a:t>TK Maxx’s Omnichannel Strategy Enhances Consumer Experience</a:t>
            </a:r>
            <a:r>
              <a:rPr lang="en-US" sz="1000" dirty="0">
                <a:solidFill>
                  <a:schemeClr val="bg1"/>
                </a:solidFill>
                <a:latin typeface="Arial" panose="020B0604020202020204" pitchFamily="34" charset="0"/>
                <a:cs typeface="Arial" panose="020B0604020202020204" pitchFamily="34" charset="0"/>
              </a:rPr>
              <a:t>: Secondary evidence demonstrates the increase in brand identity and behavioral engagement towards TK Maxx due to its omnichannel inspiration online and treasure-hunt shopping experience offline, resulting in a coherent customer journey (Collis and Hussey, 2021).</a:t>
            </a:r>
          </a:p>
          <a:p>
            <a:pPr marL="171450" indent="-171450" algn="just">
              <a:buFont typeface="Wingdings" panose="05000000000000000000" pitchFamily="2" charset="2"/>
              <a:buChar char="v"/>
            </a:pPr>
            <a:r>
              <a:rPr lang="en-US" sz="1000" b="1" i="1" u="sng" dirty="0">
                <a:solidFill>
                  <a:schemeClr val="bg1"/>
                </a:solidFill>
                <a:latin typeface="Arial" panose="020B0604020202020204" pitchFamily="34" charset="0"/>
                <a:cs typeface="Arial" panose="020B0604020202020204" pitchFamily="34" charset="0"/>
              </a:rPr>
              <a:t>Challenges Persist in Measuring Digital ROI</a:t>
            </a:r>
            <a:r>
              <a:rPr lang="en-US" sz="1000" dirty="0">
                <a:solidFill>
                  <a:schemeClr val="bg1"/>
                </a:solidFill>
                <a:latin typeface="Arial" panose="020B0604020202020204" pitchFamily="34" charset="0"/>
                <a:cs typeface="Arial" panose="020B0604020202020204" pitchFamily="34" charset="0"/>
              </a:rPr>
              <a:t>: A limitation noted by the literature itself is that long-term loyalty outcomes cannot be measured exclusively with digital metrics. Suddenly and swiftly, the digital platform changes which results in constant adjustments. This has been a concern reflected and highlighted by the business research methods literature (Cooper and Schindler, 2014).</a:t>
            </a:r>
            <a:endParaRPr lang="en-GB" sz="1000" b="1" u="sng"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890EF8EF-2DF6-FA76-AB9A-5C33ED133482}"/>
              </a:ext>
            </a:extLst>
          </p:cNvPr>
          <p:cNvSpPr txBox="1"/>
          <p:nvPr/>
        </p:nvSpPr>
        <p:spPr>
          <a:xfrm>
            <a:off x="5454501" y="4561286"/>
            <a:ext cx="6670823" cy="1969770"/>
          </a:xfrm>
          <a:prstGeom prst="rect">
            <a:avLst/>
          </a:prstGeom>
          <a:gradFill>
            <a:gsLst>
              <a:gs pos="0">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pPr algn="ctr"/>
            <a:r>
              <a:rPr lang="en-GB" sz="1100" b="1" u="sng"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a:t>
            </a:r>
          </a:p>
          <a:p>
            <a:pPr algn="ctr"/>
            <a:endParaRPr lang="en-GB" sz="1100" b="1" u="sng"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US" sz="1000" dirty="0" err="1">
                <a:solidFill>
                  <a:schemeClr val="bg1"/>
                </a:solidFill>
                <a:latin typeface="Arial" panose="020B0604020202020204" pitchFamily="34" charset="0"/>
                <a:cs typeface="Arial" panose="020B0604020202020204" pitchFamily="34" charset="0"/>
              </a:rPr>
              <a:t>Alalwan</a:t>
            </a:r>
            <a:r>
              <a:rPr lang="en-US" sz="1000" dirty="0">
                <a:solidFill>
                  <a:schemeClr val="bg1"/>
                </a:solidFill>
                <a:latin typeface="Arial" panose="020B0604020202020204" pitchFamily="34" charset="0"/>
                <a:cs typeface="Arial" panose="020B0604020202020204" pitchFamily="34" charset="0"/>
              </a:rPr>
              <a:t>, A.A. (2018) ‘Investigating the impact of social media advertising features on customer purchase intention’, </a:t>
            </a:r>
            <a:r>
              <a:rPr lang="en-US" sz="1000" i="1" dirty="0">
                <a:solidFill>
                  <a:schemeClr val="bg1"/>
                </a:solidFill>
                <a:latin typeface="Arial" panose="020B0604020202020204" pitchFamily="34" charset="0"/>
                <a:cs typeface="Arial" panose="020B0604020202020204" pitchFamily="34" charset="0"/>
              </a:rPr>
              <a:t>International Journal of Information Management</a:t>
            </a:r>
            <a:r>
              <a:rPr lang="en-US" sz="1000" dirty="0">
                <a:solidFill>
                  <a:schemeClr val="bg1"/>
                </a:solidFill>
                <a:latin typeface="Arial" panose="020B0604020202020204" pitchFamily="34" charset="0"/>
                <a:cs typeface="Arial" panose="020B0604020202020204" pitchFamily="34" charset="0"/>
              </a:rPr>
              <a:t>, 42, pp. 65–77.</a:t>
            </a:r>
          </a:p>
          <a:p>
            <a:r>
              <a:rPr lang="en-US" sz="1000" dirty="0">
                <a:solidFill>
                  <a:schemeClr val="bg1"/>
                </a:solidFill>
                <a:latin typeface="Arial" panose="020B0604020202020204" pitchFamily="34" charset="0"/>
                <a:cs typeface="Arial" panose="020B0604020202020204" pitchFamily="34" charset="0"/>
              </a:rPr>
              <a:t>Anber, M. (2022) ‘The impact of digital marketing success on customer loyalty’, </a:t>
            </a:r>
            <a:r>
              <a:rPr lang="en-US" sz="1000" i="1" dirty="0">
                <a:solidFill>
                  <a:schemeClr val="bg1"/>
                </a:solidFill>
                <a:latin typeface="Arial" panose="020B0604020202020204" pitchFamily="34" charset="0"/>
                <a:cs typeface="Arial" panose="020B0604020202020204" pitchFamily="34" charset="0"/>
              </a:rPr>
              <a:t>Marketing and Management of Innovations</a:t>
            </a:r>
            <a:r>
              <a:rPr lang="en-US" sz="1000" dirty="0">
                <a:solidFill>
                  <a:schemeClr val="bg1"/>
                </a:solidFill>
                <a:latin typeface="Arial" panose="020B0604020202020204" pitchFamily="34" charset="0"/>
                <a:cs typeface="Arial" panose="020B0604020202020204" pitchFamily="34" charset="0"/>
              </a:rPr>
              <a:t>, 13(3), pp. 103–113.</a:t>
            </a:r>
          </a:p>
          <a:p>
            <a:r>
              <a:rPr lang="en-US" sz="1000" dirty="0" err="1">
                <a:solidFill>
                  <a:schemeClr val="bg1"/>
                </a:solidFill>
                <a:latin typeface="Arial" panose="020B0604020202020204" pitchFamily="34" charset="0"/>
                <a:cs typeface="Arial" panose="020B0604020202020204" pitchFamily="34" charset="0"/>
              </a:rPr>
              <a:t>Bachri</a:t>
            </a:r>
            <a:r>
              <a:rPr lang="en-US" sz="1000" dirty="0">
                <a:solidFill>
                  <a:schemeClr val="bg1"/>
                </a:solidFill>
                <a:latin typeface="Arial" panose="020B0604020202020204" pitchFamily="34" charset="0"/>
                <a:cs typeface="Arial" panose="020B0604020202020204" pitchFamily="34" charset="0"/>
              </a:rPr>
              <a:t>, S., Putra, M.S., Farid, E.S. and Darman (2023) ‘The digital marketing to influence customer satisfaction mediated by purchase decision’, </a:t>
            </a:r>
            <a:r>
              <a:rPr lang="en-US" sz="1000" i="1" dirty="0" err="1">
                <a:solidFill>
                  <a:schemeClr val="bg1"/>
                </a:solidFill>
                <a:latin typeface="Arial" panose="020B0604020202020204" pitchFamily="34" charset="0"/>
                <a:cs typeface="Arial" panose="020B0604020202020204" pitchFamily="34" charset="0"/>
              </a:rPr>
              <a:t>Jurnal</a:t>
            </a:r>
            <a:r>
              <a:rPr lang="en-US" sz="1000" i="1" dirty="0">
                <a:solidFill>
                  <a:schemeClr val="bg1"/>
                </a:solidFill>
                <a:latin typeface="Arial" panose="020B0604020202020204" pitchFamily="34" charset="0"/>
                <a:cs typeface="Arial" panose="020B0604020202020204" pitchFamily="34" charset="0"/>
              </a:rPr>
              <a:t> </a:t>
            </a:r>
            <a:r>
              <a:rPr lang="en-US" sz="1000" i="1" dirty="0" err="1">
                <a:solidFill>
                  <a:schemeClr val="bg1"/>
                </a:solidFill>
                <a:latin typeface="Arial" panose="020B0604020202020204" pitchFamily="34" charset="0"/>
                <a:cs typeface="Arial" panose="020B0604020202020204" pitchFamily="34" charset="0"/>
              </a:rPr>
              <a:t>Aplikasi</a:t>
            </a:r>
            <a:r>
              <a:rPr lang="en-US" sz="1000" i="1" dirty="0">
                <a:solidFill>
                  <a:schemeClr val="bg1"/>
                </a:solidFill>
                <a:latin typeface="Arial" panose="020B0604020202020204" pitchFamily="34" charset="0"/>
                <a:cs typeface="Arial" panose="020B0604020202020204" pitchFamily="34" charset="0"/>
              </a:rPr>
              <a:t> </a:t>
            </a:r>
            <a:r>
              <a:rPr lang="en-US" sz="1000" i="1" dirty="0" err="1">
                <a:solidFill>
                  <a:schemeClr val="bg1"/>
                </a:solidFill>
                <a:latin typeface="Arial" panose="020B0604020202020204" pitchFamily="34" charset="0"/>
                <a:cs typeface="Arial" panose="020B0604020202020204" pitchFamily="34" charset="0"/>
              </a:rPr>
              <a:t>Manajemen</a:t>
            </a:r>
            <a:r>
              <a:rPr lang="en-US" sz="1000" dirty="0">
                <a:solidFill>
                  <a:schemeClr val="bg1"/>
                </a:solidFill>
                <a:latin typeface="Arial" panose="020B0604020202020204" pitchFamily="34" charset="0"/>
                <a:cs typeface="Arial" panose="020B0604020202020204" pitchFamily="34" charset="0"/>
              </a:rPr>
              <a:t>, 21(3), pp. 578–592.</a:t>
            </a:r>
          </a:p>
          <a:p>
            <a:r>
              <a:rPr lang="en-US" sz="1000" dirty="0">
                <a:solidFill>
                  <a:schemeClr val="bg1"/>
                </a:solidFill>
                <a:latin typeface="Arial" panose="020B0604020202020204" pitchFamily="34" charset="0"/>
                <a:cs typeface="Arial" panose="020B0604020202020204" pitchFamily="34" charset="0"/>
              </a:rPr>
              <a:t>Bell, E., Bryman, A. and Harley, B. (2019) </a:t>
            </a:r>
            <a:r>
              <a:rPr lang="en-US" sz="1000" i="1" dirty="0">
                <a:solidFill>
                  <a:schemeClr val="bg1"/>
                </a:solidFill>
                <a:latin typeface="Arial" panose="020B0604020202020204" pitchFamily="34" charset="0"/>
                <a:cs typeface="Arial" panose="020B0604020202020204" pitchFamily="34" charset="0"/>
              </a:rPr>
              <a:t>Business Research Methods</a:t>
            </a:r>
            <a:r>
              <a:rPr lang="en-US" sz="1000" dirty="0">
                <a:solidFill>
                  <a:schemeClr val="bg1"/>
                </a:solidFill>
                <a:latin typeface="Arial" panose="020B0604020202020204" pitchFamily="34" charset="0"/>
                <a:cs typeface="Arial" panose="020B0604020202020204" pitchFamily="34" charset="0"/>
              </a:rPr>
              <a:t>. 5th </a:t>
            </a:r>
            <a:r>
              <a:rPr lang="en-US" sz="1000" dirty="0" err="1">
                <a:solidFill>
                  <a:schemeClr val="bg1"/>
                </a:solidFill>
                <a:latin typeface="Arial" panose="020B0604020202020204" pitchFamily="34" charset="0"/>
                <a:cs typeface="Arial" panose="020B0604020202020204" pitchFamily="34" charset="0"/>
              </a:rPr>
              <a:t>edn</a:t>
            </a:r>
            <a:r>
              <a:rPr lang="en-US" sz="1000" dirty="0">
                <a:solidFill>
                  <a:schemeClr val="bg1"/>
                </a:solidFill>
                <a:latin typeface="Arial" panose="020B0604020202020204" pitchFamily="34" charset="0"/>
                <a:cs typeface="Arial" panose="020B0604020202020204" pitchFamily="34" charset="0"/>
              </a:rPr>
              <a:t>. Oxford: Oxford University Press.</a:t>
            </a:r>
          </a:p>
          <a:p>
            <a:r>
              <a:rPr lang="en-US" sz="1000" dirty="0">
                <a:solidFill>
                  <a:schemeClr val="bg1"/>
                </a:solidFill>
                <a:latin typeface="Arial" panose="020B0604020202020204" pitchFamily="34" charset="0"/>
                <a:cs typeface="Arial" panose="020B0604020202020204" pitchFamily="34" charset="0"/>
              </a:rPr>
              <a:t>Collis, J. and Hussey, R. (2021) </a:t>
            </a:r>
            <a:r>
              <a:rPr lang="en-US" sz="1000" i="1" dirty="0">
                <a:solidFill>
                  <a:schemeClr val="bg1"/>
                </a:solidFill>
                <a:latin typeface="Arial" panose="020B0604020202020204" pitchFamily="34" charset="0"/>
                <a:cs typeface="Arial" panose="020B0604020202020204" pitchFamily="34" charset="0"/>
              </a:rPr>
              <a:t>Business Research: A Practical Guide for Students</a:t>
            </a:r>
            <a:r>
              <a:rPr lang="en-US" sz="1000" dirty="0">
                <a:solidFill>
                  <a:schemeClr val="bg1"/>
                </a:solidFill>
                <a:latin typeface="Arial" panose="020B0604020202020204" pitchFamily="34" charset="0"/>
                <a:cs typeface="Arial" panose="020B0604020202020204" pitchFamily="34" charset="0"/>
              </a:rPr>
              <a:t>. 6th </a:t>
            </a:r>
            <a:r>
              <a:rPr lang="en-US" sz="1000" dirty="0" err="1">
                <a:solidFill>
                  <a:schemeClr val="bg1"/>
                </a:solidFill>
                <a:latin typeface="Arial" panose="020B0604020202020204" pitchFamily="34" charset="0"/>
                <a:cs typeface="Arial" panose="020B0604020202020204" pitchFamily="34" charset="0"/>
              </a:rPr>
              <a:t>edn</a:t>
            </a:r>
            <a:r>
              <a:rPr lang="en-US" sz="1000" dirty="0">
                <a:solidFill>
                  <a:schemeClr val="bg1"/>
                </a:solidFill>
                <a:latin typeface="Arial" panose="020B0604020202020204" pitchFamily="34" charset="0"/>
                <a:cs typeface="Arial" panose="020B0604020202020204" pitchFamily="34" charset="0"/>
              </a:rPr>
              <a:t>. London: Palgrave Macmillan.</a:t>
            </a:r>
          </a:p>
          <a:p>
            <a:r>
              <a:rPr lang="en-US" sz="1000" dirty="0">
                <a:solidFill>
                  <a:schemeClr val="bg1"/>
                </a:solidFill>
                <a:latin typeface="Arial" panose="020B0604020202020204" pitchFamily="34" charset="0"/>
                <a:cs typeface="Arial" panose="020B0604020202020204" pitchFamily="34" charset="0"/>
              </a:rPr>
              <a:t>Cooper, D.R. and Schindler, P.S. (2014) </a:t>
            </a:r>
            <a:r>
              <a:rPr lang="en-US" sz="1000" i="1" dirty="0">
                <a:solidFill>
                  <a:schemeClr val="bg1"/>
                </a:solidFill>
                <a:latin typeface="Arial" panose="020B0604020202020204" pitchFamily="34" charset="0"/>
                <a:cs typeface="Arial" panose="020B0604020202020204" pitchFamily="34" charset="0"/>
              </a:rPr>
              <a:t>Business Research Methods</a:t>
            </a:r>
            <a:r>
              <a:rPr lang="en-US" sz="1000" dirty="0">
                <a:solidFill>
                  <a:schemeClr val="bg1"/>
                </a:solidFill>
                <a:latin typeface="Arial" panose="020B0604020202020204" pitchFamily="34" charset="0"/>
                <a:cs typeface="Arial" panose="020B0604020202020204" pitchFamily="34" charset="0"/>
              </a:rPr>
              <a:t>. 12th </a:t>
            </a:r>
            <a:r>
              <a:rPr lang="en-US" sz="1000" dirty="0" err="1">
                <a:solidFill>
                  <a:schemeClr val="bg1"/>
                </a:solidFill>
                <a:latin typeface="Arial" panose="020B0604020202020204" pitchFamily="34" charset="0"/>
                <a:cs typeface="Arial" panose="020B0604020202020204" pitchFamily="34" charset="0"/>
              </a:rPr>
              <a:t>edn</a:t>
            </a:r>
            <a:r>
              <a:rPr lang="en-US" sz="1000" dirty="0">
                <a:solidFill>
                  <a:schemeClr val="bg1"/>
                </a:solidFill>
                <a:latin typeface="Arial" panose="020B0604020202020204" pitchFamily="34" charset="0"/>
                <a:cs typeface="Arial" panose="020B0604020202020204" pitchFamily="34" charset="0"/>
              </a:rPr>
              <a:t>. New York: McGraw-Hill.</a:t>
            </a:r>
          </a:p>
        </p:txBody>
      </p:sp>
    </p:spTree>
    <p:extLst>
      <p:ext uri="{BB962C8B-B14F-4D97-AF65-F5344CB8AC3E}">
        <p14:creationId xmlns:p14="http://schemas.microsoft.com/office/powerpoint/2010/main" val="2329521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docProps/app.xml><?xml version="1.0" encoding="utf-8"?>
<Properties xmlns="http://schemas.openxmlformats.org/officeDocument/2006/extended-properties" xmlns:vt="http://schemas.openxmlformats.org/officeDocument/2006/docPropsVTypes">
  <Template>Slate</Template>
  <TotalTime>20</TotalTime>
  <Words>964</Words>
  <Application>Microsoft Office PowerPoint</Application>
  <PresentationFormat>Widescreen</PresentationFormat>
  <Paragraphs>28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Calisto MT</vt:lpstr>
      <vt:lpstr>Wingdings</vt:lpstr>
      <vt:lpstr>Wingdings 2</vt:lpstr>
      <vt:lpstr>Slate</vt:lpstr>
      <vt:lpstr>Evaluating the Impact of Digital Marketing Strategies on Consumer Engagement and Brand Loyalty: A Case Study of TK Maxx UK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cp:revision>
  <dcterms:created xsi:type="dcterms:W3CDTF">2025-11-19T12:51:54Z</dcterms:created>
  <dcterms:modified xsi:type="dcterms:W3CDTF">2025-11-19T13:12:25Z</dcterms:modified>
</cp:coreProperties>
</file>