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60" r:id="rId3"/>
    <p:sldId id="258" r:id="rId4"/>
    <p:sldId id="259" r:id="rId5"/>
    <p:sldId id="261" r:id="rId6"/>
    <p:sldId id="262" r:id="rId7"/>
    <p:sldId id="263" r:id="rId8"/>
    <p:sldId id="264" r:id="rId9"/>
    <p:sldId id="265" r:id="rId10"/>
    <p:sldId id="266" r:id="rId11"/>
    <p:sldId id="267" r:id="rId12"/>
    <p:sldId id="272" r:id="rId13"/>
    <p:sldId id="269" r:id="rId14"/>
    <p:sldId id="270" r:id="rId15"/>
    <p:sldId id="273" r:id="rId16"/>
    <p:sldId id="275" r:id="rId17"/>
    <p:sldId id="276" r:id="rId18"/>
    <p:sldId id="277" r:id="rId19"/>
  </p:sldIdLst>
  <p:sldSz cx="12192000" cy="6858000"/>
  <p:notesSz cx="6858000" cy="9144000"/>
  <p:defaultTextStyle>
    <a:defPPr>
      <a:defRPr lang="it-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32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FE72FA-E431-B248-8325-AF1A62523821}" v="6433" dt="2024-03-12T20:14:26.419"/>
  </p1510:revLst>
</p1510:revInfo>
</file>

<file path=ppt/tableStyles.xml><?xml version="1.0" encoding="utf-8"?>
<a:tblStyleLst xmlns:a="http://schemas.openxmlformats.org/drawingml/2006/main" def="{5C22544A-7EE6-4342-B048-85BDC9FD1C3A}">
  <a:tblStyle styleId="{5C22544A-7EE6-4342-B048-85BDC9FD1C3A}" styleName="Stile medio 2 - Color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90"/>
    <p:restoredTop sz="94710"/>
  </p:normalViewPr>
  <p:slideViewPr>
    <p:cSldViewPr snapToGrid="0">
      <p:cViewPr>
        <p:scale>
          <a:sx n="94" d="100"/>
          <a:sy n="94" d="100"/>
        </p:scale>
        <p:origin x="848" y="1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25C29B-2D2C-42E0-8350-B174FB2BC29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C54919B-B82A-4132-9B37-EB8E410F82B7}">
      <dgm:prSet/>
      <dgm:spPr/>
      <dgm:t>
        <a:bodyPr/>
        <a:lstStyle/>
        <a:p>
          <a:pPr>
            <a:lnSpc>
              <a:spcPct val="100000"/>
            </a:lnSpc>
            <a:defRPr cap="all"/>
          </a:pPr>
          <a:r>
            <a:rPr lang="en-GB" b="1" dirty="0"/>
            <a:t>Pestle and SWOT analysis</a:t>
          </a:r>
          <a:endParaRPr lang="en-US" b="1" dirty="0"/>
        </a:p>
      </dgm:t>
    </dgm:pt>
    <dgm:pt modelId="{C719611A-5A33-4B05-BC7B-08FA941FDCF5}" type="parTrans" cxnId="{A9A9A8FE-78C5-43A2-ADC2-F7723E89A256}">
      <dgm:prSet/>
      <dgm:spPr/>
      <dgm:t>
        <a:bodyPr/>
        <a:lstStyle/>
        <a:p>
          <a:endParaRPr lang="en-US"/>
        </a:p>
      </dgm:t>
    </dgm:pt>
    <dgm:pt modelId="{BFCA8171-870E-425E-A1D1-7DD0C7CE9F50}" type="sibTrans" cxnId="{A9A9A8FE-78C5-43A2-ADC2-F7723E89A256}">
      <dgm:prSet/>
      <dgm:spPr/>
      <dgm:t>
        <a:bodyPr/>
        <a:lstStyle/>
        <a:p>
          <a:endParaRPr lang="en-US"/>
        </a:p>
      </dgm:t>
    </dgm:pt>
    <dgm:pt modelId="{8E913973-AECB-4487-93B2-FD1040ED7B54}">
      <dgm:prSet/>
      <dgm:spPr/>
      <dgm:t>
        <a:bodyPr/>
        <a:lstStyle/>
        <a:p>
          <a:pPr>
            <a:lnSpc>
              <a:spcPct val="100000"/>
            </a:lnSpc>
            <a:defRPr cap="all"/>
          </a:pPr>
          <a:r>
            <a:rPr lang="en-GB" b="1" dirty="0"/>
            <a:t>Industry Examples</a:t>
          </a:r>
          <a:endParaRPr lang="en-US" b="1" dirty="0"/>
        </a:p>
      </dgm:t>
    </dgm:pt>
    <dgm:pt modelId="{49D50137-035B-4FBF-AB87-81A12C338769}" type="parTrans" cxnId="{3EA629DC-37F8-458A-BC64-D66DCEB3A285}">
      <dgm:prSet/>
      <dgm:spPr/>
      <dgm:t>
        <a:bodyPr/>
        <a:lstStyle/>
        <a:p>
          <a:endParaRPr lang="en-US"/>
        </a:p>
      </dgm:t>
    </dgm:pt>
    <dgm:pt modelId="{9A9C4B31-E1B2-4475-88F2-9593623E82C0}" type="sibTrans" cxnId="{3EA629DC-37F8-458A-BC64-D66DCEB3A285}">
      <dgm:prSet/>
      <dgm:spPr/>
      <dgm:t>
        <a:bodyPr/>
        <a:lstStyle/>
        <a:p>
          <a:endParaRPr lang="en-US"/>
        </a:p>
      </dgm:t>
    </dgm:pt>
    <dgm:pt modelId="{05D29004-0304-449C-89A2-BF70320FF762}">
      <dgm:prSet/>
      <dgm:spPr/>
      <dgm:t>
        <a:bodyPr/>
        <a:lstStyle/>
        <a:p>
          <a:pPr>
            <a:lnSpc>
              <a:spcPct val="100000"/>
            </a:lnSpc>
            <a:defRPr cap="all"/>
          </a:pPr>
          <a:r>
            <a:rPr lang="en-GB" b="1" dirty="0"/>
            <a:t>Leadership Style</a:t>
          </a:r>
          <a:endParaRPr lang="en-US" b="1" dirty="0"/>
        </a:p>
      </dgm:t>
    </dgm:pt>
    <dgm:pt modelId="{53A06E88-4B0D-4AC8-B144-91B7F53CA678}" type="parTrans" cxnId="{1547ACAE-BAE6-4CA5-A478-0DC7B226A61A}">
      <dgm:prSet/>
      <dgm:spPr/>
      <dgm:t>
        <a:bodyPr/>
        <a:lstStyle/>
        <a:p>
          <a:endParaRPr lang="en-US"/>
        </a:p>
      </dgm:t>
    </dgm:pt>
    <dgm:pt modelId="{6B1480A0-0C41-4783-BB36-51B013A1B9AA}" type="sibTrans" cxnId="{1547ACAE-BAE6-4CA5-A478-0DC7B226A61A}">
      <dgm:prSet/>
      <dgm:spPr/>
      <dgm:t>
        <a:bodyPr/>
        <a:lstStyle/>
        <a:p>
          <a:endParaRPr lang="en-US"/>
        </a:p>
      </dgm:t>
    </dgm:pt>
    <dgm:pt modelId="{72FC02BC-C432-4580-9A0F-0B1ABFD77473}">
      <dgm:prSet/>
      <dgm:spPr/>
      <dgm:t>
        <a:bodyPr/>
        <a:lstStyle/>
        <a:p>
          <a:pPr>
            <a:lnSpc>
              <a:spcPct val="100000"/>
            </a:lnSpc>
            <a:defRPr cap="all"/>
          </a:pPr>
          <a:r>
            <a:rPr lang="en-GB" b="1" dirty="0"/>
            <a:t>Solutions to Contemporary Trends</a:t>
          </a:r>
          <a:endParaRPr lang="en-US" b="1" dirty="0"/>
        </a:p>
      </dgm:t>
    </dgm:pt>
    <dgm:pt modelId="{CAE60112-845B-4EC2-B309-FFD7AF63A306}" type="parTrans" cxnId="{3D2D959D-3D71-4CB5-B035-5C4046CB51E8}">
      <dgm:prSet/>
      <dgm:spPr/>
      <dgm:t>
        <a:bodyPr/>
        <a:lstStyle/>
        <a:p>
          <a:endParaRPr lang="en-US"/>
        </a:p>
      </dgm:t>
    </dgm:pt>
    <dgm:pt modelId="{E268B6E4-DBF6-428E-A1C6-A70F813431C6}" type="sibTrans" cxnId="{3D2D959D-3D71-4CB5-B035-5C4046CB51E8}">
      <dgm:prSet/>
      <dgm:spPr/>
      <dgm:t>
        <a:bodyPr/>
        <a:lstStyle/>
        <a:p>
          <a:endParaRPr lang="en-US"/>
        </a:p>
      </dgm:t>
    </dgm:pt>
    <dgm:pt modelId="{2E58BA0B-C989-4530-B955-B8683472309B}">
      <dgm:prSet/>
      <dgm:spPr/>
      <dgm:t>
        <a:bodyPr/>
        <a:lstStyle/>
        <a:p>
          <a:pPr>
            <a:lnSpc>
              <a:spcPct val="100000"/>
            </a:lnSpc>
            <a:defRPr cap="all"/>
          </a:pPr>
          <a:r>
            <a:rPr lang="en-GB" b="1" dirty="0"/>
            <a:t>Conclusion</a:t>
          </a:r>
          <a:endParaRPr lang="en-US" b="1" dirty="0"/>
        </a:p>
      </dgm:t>
    </dgm:pt>
    <dgm:pt modelId="{D9EE0232-2BA1-4930-8DE0-9F831678DBBF}" type="parTrans" cxnId="{9A9AB466-C228-4F36-B82C-194ECFEBBEAF}">
      <dgm:prSet/>
      <dgm:spPr/>
      <dgm:t>
        <a:bodyPr/>
        <a:lstStyle/>
        <a:p>
          <a:endParaRPr lang="en-US"/>
        </a:p>
      </dgm:t>
    </dgm:pt>
    <dgm:pt modelId="{34C29239-C002-41B3-9EAC-EE0BFB7EA6E5}" type="sibTrans" cxnId="{9A9AB466-C228-4F36-B82C-194ECFEBBEAF}">
      <dgm:prSet/>
      <dgm:spPr/>
      <dgm:t>
        <a:bodyPr/>
        <a:lstStyle/>
        <a:p>
          <a:endParaRPr lang="en-US"/>
        </a:p>
      </dgm:t>
    </dgm:pt>
    <dgm:pt modelId="{8224E95E-CF69-4925-AA21-642919B18755}" type="pres">
      <dgm:prSet presAssocID="{2A25C29B-2D2C-42E0-8350-B174FB2BC29F}" presName="root" presStyleCnt="0">
        <dgm:presLayoutVars>
          <dgm:dir/>
          <dgm:resizeHandles val="exact"/>
        </dgm:presLayoutVars>
      </dgm:prSet>
      <dgm:spPr/>
    </dgm:pt>
    <dgm:pt modelId="{0783DEDE-FF2A-4E49-B735-8DCA6940C67A}" type="pres">
      <dgm:prSet presAssocID="{BC54919B-B82A-4132-9B37-EB8E410F82B7}" presName="compNode" presStyleCnt="0"/>
      <dgm:spPr/>
    </dgm:pt>
    <dgm:pt modelId="{5B3B2ABA-3444-4D36-89BC-3C757EA6EA6C}" type="pres">
      <dgm:prSet presAssocID="{BC54919B-B82A-4132-9B37-EB8E410F82B7}" presName="iconBgRect" presStyleLbl="bgShp" presStyleIdx="0" presStyleCnt="5"/>
      <dgm:spPr/>
    </dgm:pt>
    <dgm:pt modelId="{95251F53-7C63-4676-9FB9-1529038CAA52}" type="pres">
      <dgm:prSet presAssocID="{BC54919B-B82A-4132-9B37-EB8E410F82B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vviso"/>
        </a:ext>
      </dgm:extLst>
    </dgm:pt>
    <dgm:pt modelId="{6F81E5F8-1664-48E4-BC07-44B87DEE3250}" type="pres">
      <dgm:prSet presAssocID="{BC54919B-B82A-4132-9B37-EB8E410F82B7}" presName="spaceRect" presStyleCnt="0"/>
      <dgm:spPr/>
    </dgm:pt>
    <dgm:pt modelId="{F7A2FDBB-BCAB-47F5-84B7-A42FCA4A9601}" type="pres">
      <dgm:prSet presAssocID="{BC54919B-B82A-4132-9B37-EB8E410F82B7}" presName="textRect" presStyleLbl="revTx" presStyleIdx="0" presStyleCnt="5">
        <dgm:presLayoutVars>
          <dgm:chMax val="1"/>
          <dgm:chPref val="1"/>
        </dgm:presLayoutVars>
      </dgm:prSet>
      <dgm:spPr/>
    </dgm:pt>
    <dgm:pt modelId="{2E471A82-3D9F-4577-829B-2276D2DC84CA}" type="pres">
      <dgm:prSet presAssocID="{BFCA8171-870E-425E-A1D1-7DD0C7CE9F50}" presName="sibTrans" presStyleCnt="0"/>
      <dgm:spPr/>
    </dgm:pt>
    <dgm:pt modelId="{5EE62A31-7B0C-46B6-B7D7-F307F6CA2F48}" type="pres">
      <dgm:prSet presAssocID="{8E913973-AECB-4487-93B2-FD1040ED7B54}" presName="compNode" presStyleCnt="0"/>
      <dgm:spPr/>
    </dgm:pt>
    <dgm:pt modelId="{3CD9B50C-FEC7-49C7-A407-D79CD87BEF91}" type="pres">
      <dgm:prSet presAssocID="{8E913973-AECB-4487-93B2-FD1040ED7B54}" presName="iconBgRect" presStyleLbl="bgShp" presStyleIdx="1" presStyleCnt="5"/>
      <dgm:spPr/>
    </dgm:pt>
    <dgm:pt modelId="{B1AFC027-3AF8-4A78-AAF6-C40F04F84C4B}" type="pres">
      <dgm:prSet presAssocID="{8E913973-AECB-4487-93B2-FD1040ED7B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bbrica"/>
        </a:ext>
      </dgm:extLst>
    </dgm:pt>
    <dgm:pt modelId="{70B0CE22-9B05-4F92-81BF-51132346639C}" type="pres">
      <dgm:prSet presAssocID="{8E913973-AECB-4487-93B2-FD1040ED7B54}" presName="spaceRect" presStyleCnt="0"/>
      <dgm:spPr/>
    </dgm:pt>
    <dgm:pt modelId="{A27E839C-E76E-433D-8B0B-F4D29398AE73}" type="pres">
      <dgm:prSet presAssocID="{8E913973-AECB-4487-93B2-FD1040ED7B54}" presName="textRect" presStyleLbl="revTx" presStyleIdx="1" presStyleCnt="5">
        <dgm:presLayoutVars>
          <dgm:chMax val="1"/>
          <dgm:chPref val="1"/>
        </dgm:presLayoutVars>
      </dgm:prSet>
      <dgm:spPr/>
    </dgm:pt>
    <dgm:pt modelId="{F430252E-CE6D-4553-9A4F-85A0040DF956}" type="pres">
      <dgm:prSet presAssocID="{9A9C4B31-E1B2-4475-88F2-9593623E82C0}" presName="sibTrans" presStyleCnt="0"/>
      <dgm:spPr/>
    </dgm:pt>
    <dgm:pt modelId="{C00A863A-8D2B-44B5-A97A-DA8874033727}" type="pres">
      <dgm:prSet presAssocID="{05D29004-0304-449C-89A2-BF70320FF762}" presName="compNode" presStyleCnt="0"/>
      <dgm:spPr/>
    </dgm:pt>
    <dgm:pt modelId="{C94F04AC-9D2B-47C4-A8A3-FC245DD1B11E}" type="pres">
      <dgm:prSet presAssocID="{05D29004-0304-449C-89A2-BF70320FF762}" presName="iconBgRect" presStyleLbl="bgShp" presStyleIdx="2" presStyleCnt="5"/>
      <dgm:spPr/>
    </dgm:pt>
    <dgm:pt modelId="{5484624A-4827-44DC-9D6A-998BAD58194C}" type="pres">
      <dgm:prSet presAssocID="{05D29004-0304-449C-89A2-BF70320FF76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latore"/>
        </a:ext>
      </dgm:extLst>
    </dgm:pt>
    <dgm:pt modelId="{943C4E40-4B43-49FD-A92F-B34080AF14B9}" type="pres">
      <dgm:prSet presAssocID="{05D29004-0304-449C-89A2-BF70320FF762}" presName="spaceRect" presStyleCnt="0"/>
      <dgm:spPr/>
    </dgm:pt>
    <dgm:pt modelId="{70165376-1996-4717-B3F8-847B9ED59083}" type="pres">
      <dgm:prSet presAssocID="{05D29004-0304-449C-89A2-BF70320FF762}" presName="textRect" presStyleLbl="revTx" presStyleIdx="2" presStyleCnt="5">
        <dgm:presLayoutVars>
          <dgm:chMax val="1"/>
          <dgm:chPref val="1"/>
        </dgm:presLayoutVars>
      </dgm:prSet>
      <dgm:spPr/>
    </dgm:pt>
    <dgm:pt modelId="{85DA09CB-A1B7-4766-934E-3E3E944A333D}" type="pres">
      <dgm:prSet presAssocID="{6B1480A0-0C41-4783-BB36-51B013A1B9AA}" presName="sibTrans" presStyleCnt="0"/>
      <dgm:spPr/>
    </dgm:pt>
    <dgm:pt modelId="{E6F43E56-1E5F-4AD5-A2E8-43F76A9C3711}" type="pres">
      <dgm:prSet presAssocID="{72FC02BC-C432-4580-9A0F-0B1ABFD77473}" presName="compNode" presStyleCnt="0"/>
      <dgm:spPr/>
    </dgm:pt>
    <dgm:pt modelId="{D25E0DBC-26FB-4984-8573-C5B30DD23B68}" type="pres">
      <dgm:prSet presAssocID="{72FC02BC-C432-4580-9A0F-0B1ABFD77473}" presName="iconBgRect" presStyleLbl="bgShp" presStyleIdx="3" presStyleCnt="5"/>
      <dgm:spPr/>
    </dgm:pt>
    <dgm:pt modelId="{6F27B0D8-09E4-457C-B9E5-2B019B2835D2}" type="pres">
      <dgm:prSet presAssocID="{72FC02BC-C432-4580-9A0F-0B1ABFD7747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6763ED49-B962-4BDE-8D9D-475D7750D1C1}" type="pres">
      <dgm:prSet presAssocID="{72FC02BC-C432-4580-9A0F-0B1ABFD77473}" presName="spaceRect" presStyleCnt="0"/>
      <dgm:spPr/>
    </dgm:pt>
    <dgm:pt modelId="{84A8C768-065D-4842-B04D-ED838FCD256E}" type="pres">
      <dgm:prSet presAssocID="{72FC02BC-C432-4580-9A0F-0B1ABFD77473}" presName="textRect" presStyleLbl="revTx" presStyleIdx="3" presStyleCnt="5">
        <dgm:presLayoutVars>
          <dgm:chMax val="1"/>
          <dgm:chPref val="1"/>
        </dgm:presLayoutVars>
      </dgm:prSet>
      <dgm:spPr/>
    </dgm:pt>
    <dgm:pt modelId="{5FB127FB-266B-4CAB-92B5-CCB9F5214ADA}" type="pres">
      <dgm:prSet presAssocID="{E268B6E4-DBF6-428E-A1C6-A70F813431C6}" presName="sibTrans" presStyleCnt="0"/>
      <dgm:spPr/>
    </dgm:pt>
    <dgm:pt modelId="{FCE03D47-4202-4BDD-A653-62EB68D838D6}" type="pres">
      <dgm:prSet presAssocID="{2E58BA0B-C989-4530-B955-B8683472309B}" presName="compNode" presStyleCnt="0"/>
      <dgm:spPr/>
    </dgm:pt>
    <dgm:pt modelId="{1A5C7E50-D8B0-4FB6-B939-8F0F0ED33BB1}" type="pres">
      <dgm:prSet presAssocID="{2E58BA0B-C989-4530-B955-B8683472309B}" presName="iconBgRect" presStyleLbl="bgShp" presStyleIdx="4" presStyleCnt="5"/>
      <dgm:spPr/>
    </dgm:pt>
    <dgm:pt modelId="{B488FC7D-13FA-4AC6-BD86-66933D782976}" type="pres">
      <dgm:prSet presAssocID="{2E58BA0B-C989-4530-B955-B8683472309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rtelletto"/>
        </a:ext>
      </dgm:extLst>
    </dgm:pt>
    <dgm:pt modelId="{B1D8F57B-A7E9-4C20-BC13-ABCFF879EF94}" type="pres">
      <dgm:prSet presAssocID="{2E58BA0B-C989-4530-B955-B8683472309B}" presName="spaceRect" presStyleCnt="0"/>
      <dgm:spPr/>
    </dgm:pt>
    <dgm:pt modelId="{F2E31F4B-F98E-4597-83FF-A7151982CF63}" type="pres">
      <dgm:prSet presAssocID="{2E58BA0B-C989-4530-B955-B8683472309B}" presName="textRect" presStyleLbl="revTx" presStyleIdx="4" presStyleCnt="5">
        <dgm:presLayoutVars>
          <dgm:chMax val="1"/>
          <dgm:chPref val="1"/>
        </dgm:presLayoutVars>
      </dgm:prSet>
      <dgm:spPr/>
    </dgm:pt>
  </dgm:ptLst>
  <dgm:cxnLst>
    <dgm:cxn modelId="{8F34A80D-EBBE-44E3-BB52-E08A1777E1A1}" type="presOf" srcId="{72FC02BC-C432-4580-9A0F-0B1ABFD77473}" destId="{84A8C768-065D-4842-B04D-ED838FCD256E}" srcOrd="0" destOrd="0" presId="urn:microsoft.com/office/officeart/2018/5/layout/IconCircleLabelList"/>
    <dgm:cxn modelId="{86668B3E-9088-4769-AFD6-07A24A3BE432}" type="presOf" srcId="{BC54919B-B82A-4132-9B37-EB8E410F82B7}" destId="{F7A2FDBB-BCAB-47F5-84B7-A42FCA4A9601}" srcOrd="0" destOrd="0" presId="urn:microsoft.com/office/officeart/2018/5/layout/IconCircleLabelList"/>
    <dgm:cxn modelId="{3C60F941-ED9E-4590-93B0-F137C934F639}" type="presOf" srcId="{2E58BA0B-C989-4530-B955-B8683472309B}" destId="{F2E31F4B-F98E-4597-83FF-A7151982CF63}" srcOrd="0" destOrd="0" presId="urn:microsoft.com/office/officeart/2018/5/layout/IconCircleLabelList"/>
    <dgm:cxn modelId="{9A9AB466-C228-4F36-B82C-194ECFEBBEAF}" srcId="{2A25C29B-2D2C-42E0-8350-B174FB2BC29F}" destId="{2E58BA0B-C989-4530-B955-B8683472309B}" srcOrd="4" destOrd="0" parTransId="{D9EE0232-2BA1-4930-8DE0-9F831678DBBF}" sibTransId="{34C29239-C002-41B3-9EAC-EE0BFB7EA6E5}"/>
    <dgm:cxn modelId="{19D6537C-0AD5-406C-8D95-91EA8A5AE3F2}" type="presOf" srcId="{2A25C29B-2D2C-42E0-8350-B174FB2BC29F}" destId="{8224E95E-CF69-4925-AA21-642919B18755}" srcOrd="0" destOrd="0" presId="urn:microsoft.com/office/officeart/2018/5/layout/IconCircleLabelList"/>
    <dgm:cxn modelId="{3D2D959D-3D71-4CB5-B035-5C4046CB51E8}" srcId="{2A25C29B-2D2C-42E0-8350-B174FB2BC29F}" destId="{72FC02BC-C432-4580-9A0F-0B1ABFD77473}" srcOrd="3" destOrd="0" parTransId="{CAE60112-845B-4EC2-B309-FFD7AF63A306}" sibTransId="{E268B6E4-DBF6-428E-A1C6-A70F813431C6}"/>
    <dgm:cxn modelId="{1547ACAE-BAE6-4CA5-A478-0DC7B226A61A}" srcId="{2A25C29B-2D2C-42E0-8350-B174FB2BC29F}" destId="{05D29004-0304-449C-89A2-BF70320FF762}" srcOrd="2" destOrd="0" parTransId="{53A06E88-4B0D-4AC8-B144-91B7F53CA678}" sibTransId="{6B1480A0-0C41-4783-BB36-51B013A1B9AA}"/>
    <dgm:cxn modelId="{843FAEB7-3546-4A37-950D-C32C486E21D3}" type="presOf" srcId="{8E913973-AECB-4487-93B2-FD1040ED7B54}" destId="{A27E839C-E76E-433D-8B0B-F4D29398AE73}" srcOrd="0" destOrd="0" presId="urn:microsoft.com/office/officeart/2018/5/layout/IconCircleLabelList"/>
    <dgm:cxn modelId="{CD493DD1-1E23-4A9D-B0DE-84EAF7E71005}" type="presOf" srcId="{05D29004-0304-449C-89A2-BF70320FF762}" destId="{70165376-1996-4717-B3F8-847B9ED59083}" srcOrd="0" destOrd="0" presId="urn:microsoft.com/office/officeart/2018/5/layout/IconCircleLabelList"/>
    <dgm:cxn modelId="{3EA629DC-37F8-458A-BC64-D66DCEB3A285}" srcId="{2A25C29B-2D2C-42E0-8350-B174FB2BC29F}" destId="{8E913973-AECB-4487-93B2-FD1040ED7B54}" srcOrd="1" destOrd="0" parTransId="{49D50137-035B-4FBF-AB87-81A12C338769}" sibTransId="{9A9C4B31-E1B2-4475-88F2-9593623E82C0}"/>
    <dgm:cxn modelId="{A9A9A8FE-78C5-43A2-ADC2-F7723E89A256}" srcId="{2A25C29B-2D2C-42E0-8350-B174FB2BC29F}" destId="{BC54919B-B82A-4132-9B37-EB8E410F82B7}" srcOrd="0" destOrd="0" parTransId="{C719611A-5A33-4B05-BC7B-08FA941FDCF5}" sibTransId="{BFCA8171-870E-425E-A1D1-7DD0C7CE9F50}"/>
    <dgm:cxn modelId="{61A0BA36-4C51-4A52-BAD7-69DCCEC5317D}" type="presParOf" srcId="{8224E95E-CF69-4925-AA21-642919B18755}" destId="{0783DEDE-FF2A-4E49-B735-8DCA6940C67A}" srcOrd="0" destOrd="0" presId="urn:microsoft.com/office/officeart/2018/5/layout/IconCircleLabelList"/>
    <dgm:cxn modelId="{5EC6A441-1BF2-47D5-9ADD-DDB6F653BD0C}" type="presParOf" srcId="{0783DEDE-FF2A-4E49-B735-8DCA6940C67A}" destId="{5B3B2ABA-3444-4D36-89BC-3C757EA6EA6C}" srcOrd="0" destOrd="0" presId="urn:microsoft.com/office/officeart/2018/5/layout/IconCircleLabelList"/>
    <dgm:cxn modelId="{7B4DC9D3-6B39-4C33-9799-7FC9BEFE6B7A}" type="presParOf" srcId="{0783DEDE-FF2A-4E49-B735-8DCA6940C67A}" destId="{95251F53-7C63-4676-9FB9-1529038CAA52}" srcOrd="1" destOrd="0" presId="urn:microsoft.com/office/officeart/2018/5/layout/IconCircleLabelList"/>
    <dgm:cxn modelId="{6EEFF184-BA0B-4208-AD92-B8CD3C189D0C}" type="presParOf" srcId="{0783DEDE-FF2A-4E49-B735-8DCA6940C67A}" destId="{6F81E5F8-1664-48E4-BC07-44B87DEE3250}" srcOrd="2" destOrd="0" presId="urn:microsoft.com/office/officeart/2018/5/layout/IconCircleLabelList"/>
    <dgm:cxn modelId="{9420D5D5-A024-4094-8396-1A70FBB46D7C}" type="presParOf" srcId="{0783DEDE-FF2A-4E49-B735-8DCA6940C67A}" destId="{F7A2FDBB-BCAB-47F5-84B7-A42FCA4A9601}" srcOrd="3" destOrd="0" presId="urn:microsoft.com/office/officeart/2018/5/layout/IconCircleLabelList"/>
    <dgm:cxn modelId="{9B31C868-9CA2-43BE-BBDD-8ECD9052A808}" type="presParOf" srcId="{8224E95E-CF69-4925-AA21-642919B18755}" destId="{2E471A82-3D9F-4577-829B-2276D2DC84CA}" srcOrd="1" destOrd="0" presId="urn:microsoft.com/office/officeart/2018/5/layout/IconCircleLabelList"/>
    <dgm:cxn modelId="{CD15D265-464A-4516-A157-29B9DBECAC80}" type="presParOf" srcId="{8224E95E-CF69-4925-AA21-642919B18755}" destId="{5EE62A31-7B0C-46B6-B7D7-F307F6CA2F48}" srcOrd="2" destOrd="0" presId="urn:microsoft.com/office/officeart/2018/5/layout/IconCircleLabelList"/>
    <dgm:cxn modelId="{06D92F40-42B2-456D-A510-6E04A55CC4A5}" type="presParOf" srcId="{5EE62A31-7B0C-46B6-B7D7-F307F6CA2F48}" destId="{3CD9B50C-FEC7-49C7-A407-D79CD87BEF91}" srcOrd="0" destOrd="0" presId="urn:microsoft.com/office/officeart/2018/5/layout/IconCircleLabelList"/>
    <dgm:cxn modelId="{3C98BEEA-7718-496C-930D-A9FCE278CB3E}" type="presParOf" srcId="{5EE62A31-7B0C-46B6-B7D7-F307F6CA2F48}" destId="{B1AFC027-3AF8-4A78-AAF6-C40F04F84C4B}" srcOrd="1" destOrd="0" presId="urn:microsoft.com/office/officeart/2018/5/layout/IconCircleLabelList"/>
    <dgm:cxn modelId="{3C6BA282-4C24-4689-B6A6-9D3CC365CD4A}" type="presParOf" srcId="{5EE62A31-7B0C-46B6-B7D7-F307F6CA2F48}" destId="{70B0CE22-9B05-4F92-81BF-51132346639C}" srcOrd="2" destOrd="0" presId="urn:microsoft.com/office/officeart/2018/5/layout/IconCircleLabelList"/>
    <dgm:cxn modelId="{8278A17D-82DD-4AD1-8342-707A3343EB96}" type="presParOf" srcId="{5EE62A31-7B0C-46B6-B7D7-F307F6CA2F48}" destId="{A27E839C-E76E-433D-8B0B-F4D29398AE73}" srcOrd="3" destOrd="0" presId="urn:microsoft.com/office/officeart/2018/5/layout/IconCircleLabelList"/>
    <dgm:cxn modelId="{22DD4779-CED0-4F2B-B465-418FBA8AAEF2}" type="presParOf" srcId="{8224E95E-CF69-4925-AA21-642919B18755}" destId="{F430252E-CE6D-4553-9A4F-85A0040DF956}" srcOrd="3" destOrd="0" presId="urn:microsoft.com/office/officeart/2018/5/layout/IconCircleLabelList"/>
    <dgm:cxn modelId="{4E0FA43E-56FE-491E-9CD5-BA85287385F4}" type="presParOf" srcId="{8224E95E-CF69-4925-AA21-642919B18755}" destId="{C00A863A-8D2B-44B5-A97A-DA8874033727}" srcOrd="4" destOrd="0" presId="urn:microsoft.com/office/officeart/2018/5/layout/IconCircleLabelList"/>
    <dgm:cxn modelId="{666DEB6E-877F-4C94-9E23-3775E069A8DF}" type="presParOf" srcId="{C00A863A-8D2B-44B5-A97A-DA8874033727}" destId="{C94F04AC-9D2B-47C4-A8A3-FC245DD1B11E}" srcOrd="0" destOrd="0" presId="urn:microsoft.com/office/officeart/2018/5/layout/IconCircleLabelList"/>
    <dgm:cxn modelId="{67233E2A-1CA3-4444-B545-74A34E99DEEC}" type="presParOf" srcId="{C00A863A-8D2B-44B5-A97A-DA8874033727}" destId="{5484624A-4827-44DC-9D6A-998BAD58194C}" srcOrd="1" destOrd="0" presId="urn:microsoft.com/office/officeart/2018/5/layout/IconCircleLabelList"/>
    <dgm:cxn modelId="{0365A185-4F78-431F-AB2E-CC774A970467}" type="presParOf" srcId="{C00A863A-8D2B-44B5-A97A-DA8874033727}" destId="{943C4E40-4B43-49FD-A92F-B34080AF14B9}" srcOrd="2" destOrd="0" presId="urn:microsoft.com/office/officeart/2018/5/layout/IconCircleLabelList"/>
    <dgm:cxn modelId="{7BD7C03D-BC18-44F7-9F2F-A309DA65728A}" type="presParOf" srcId="{C00A863A-8D2B-44B5-A97A-DA8874033727}" destId="{70165376-1996-4717-B3F8-847B9ED59083}" srcOrd="3" destOrd="0" presId="urn:microsoft.com/office/officeart/2018/5/layout/IconCircleLabelList"/>
    <dgm:cxn modelId="{E2CBF00A-CD02-467B-8B73-0810360B619B}" type="presParOf" srcId="{8224E95E-CF69-4925-AA21-642919B18755}" destId="{85DA09CB-A1B7-4766-934E-3E3E944A333D}" srcOrd="5" destOrd="0" presId="urn:microsoft.com/office/officeart/2018/5/layout/IconCircleLabelList"/>
    <dgm:cxn modelId="{2261EFED-37E6-47CC-80B3-F7D42D19EFA4}" type="presParOf" srcId="{8224E95E-CF69-4925-AA21-642919B18755}" destId="{E6F43E56-1E5F-4AD5-A2E8-43F76A9C3711}" srcOrd="6" destOrd="0" presId="urn:microsoft.com/office/officeart/2018/5/layout/IconCircleLabelList"/>
    <dgm:cxn modelId="{CBE743A6-F26A-465E-BEE8-46DBBE11E1B1}" type="presParOf" srcId="{E6F43E56-1E5F-4AD5-A2E8-43F76A9C3711}" destId="{D25E0DBC-26FB-4984-8573-C5B30DD23B68}" srcOrd="0" destOrd="0" presId="urn:microsoft.com/office/officeart/2018/5/layout/IconCircleLabelList"/>
    <dgm:cxn modelId="{E5B2F283-B652-49D1-8FAC-F3416CE9027F}" type="presParOf" srcId="{E6F43E56-1E5F-4AD5-A2E8-43F76A9C3711}" destId="{6F27B0D8-09E4-457C-B9E5-2B019B2835D2}" srcOrd="1" destOrd="0" presId="urn:microsoft.com/office/officeart/2018/5/layout/IconCircleLabelList"/>
    <dgm:cxn modelId="{18E346B7-104B-4195-95BC-FC4E7A5B07A1}" type="presParOf" srcId="{E6F43E56-1E5F-4AD5-A2E8-43F76A9C3711}" destId="{6763ED49-B962-4BDE-8D9D-475D7750D1C1}" srcOrd="2" destOrd="0" presId="urn:microsoft.com/office/officeart/2018/5/layout/IconCircleLabelList"/>
    <dgm:cxn modelId="{6F0A7EDB-51F0-42CD-AB18-D5B6434E58D8}" type="presParOf" srcId="{E6F43E56-1E5F-4AD5-A2E8-43F76A9C3711}" destId="{84A8C768-065D-4842-B04D-ED838FCD256E}" srcOrd="3" destOrd="0" presId="urn:microsoft.com/office/officeart/2018/5/layout/IconCircleLabelList"/>
    <dgm:cxn modelId="{32E77CAF-EFBA-4276-8EE2-F1B1159A3EBB}" type="presParOf" srcId="{8224E95E-CF69-4925-AA21-642919B18755}" destId="{5FB127FB-266B-4CAB-92B5-CCB9F5214ADA}" srcOrd="7" destOrd="0" presId="urn:microsoft.com/office/officeart/2018/5/layout/IconCircleLabelList"/>
    <dgm:cxn modelId="{7D090008-C0A8-4A59-82AC-AB10A9A3316C}" type="presParOf" srcId="{8224E95E-CF69-4925-AA21-642919B18755}" destId="{FCE03D47-4202-4BDD-A653-62EB68D838D6}" srcOrd="8" destOrd="0" presId="urn:microsoft.com/office/officeart/2018/5/layout/IconCircleLabelList"/>
    <dgm:cxn modelId="{7118A595-EA9D-4245-85B5-80318BE8A5A7}" type="presParOf" srcId="{FCE03D47-4202-4BDD-A653-62EB68D838D6}" destId="{1A5C7E50-D8B0-4FB6-B939-8F0F0ED33BB1}" srcOrd="0" destOrd="0" presId="urn:microsoft.com/office/officeart/2018/5/layout/IconCircleLabelList"/>
    <dgm:cxn modelId="{7568AED5-F568-4814-A780-2E0AB5B9DE60}" type="presParOf" srcId="{FCE03D47-4202-4BDD-A653-62EB68D838D6}" destId="{B488FC7D-13FA-4AC6-BD86-66933D782976}" srcOrd="1" destOrd="0" presId="urn:microsoft.com/office/officeart/2018/5/layout/IconCircleLabelList"/>
    <dgm:cxn modelId="{1393F9DC-A40B-405E-A95B-3E9734F0DB75}" type="presParOf" srcId="{FCE03D47-4202-4BDD-A653-62EB68D838D6}" destId="{B1D8F57B-A7E9-4C20-BC13-ABCFF879EF94}" srcOrd="2" destOrd="0" presId="urn:microsoft.com/office/officeart/2018/5/layout/IconCircleLabelList"/>
    <dgm:cxn modelId="{E7FCFE9A-9294-4E4F-93AB-7ABB532903A7}" type="presParOf" srcId="{FCE03D47-4202-4BDD-A653-62EB68D838D6}" destId="{F2E31F4B-F98E-4597-83FF-A7151982CF6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0E5948-1ED0-4E4B-A3F1-A1DEE61E2831}"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CEBE4EA3-1142-4FD0-A2D5-FFAE39DCB6B9}">
      <dgm:prSet custT="1"/>
      <dgm:spPr/>
      <dgm:t>
        <a:bodyPr/>
        <a:lstStyle/>
        <a:p>
          <a:r>
            <a:rPr lang="en-US" sz="1600" dirty="0"/>
            <a:t>Labor Laws and Regulations: Employment practices, such as minimum wage laws, working hour regulations and employee benefits requirements. (</a:t>
          </a:r>
          <a:r>
            <a:rPr lang="en-GB" sz="1600" noProof="0" dirty="0"/>
            <a:t>Compliance with these laws is essential to avoid legal penalties and maintain a positive employer reputation.)</a:t>
          </a:r>
        </a:p>
      </dgm:t>
    </dgm:pt>
    <dgm:pt modelId="{01B74770-E646-465B-BFCC-2DD579DDDB9D}" type="parTrans" cxnId="{01537153-D5F9-4F47-B73A-AF89D2627CFD}">
      <dgm:prSet/>
      <dgm:spPr/>
      <dgm:t>
        <a:bodyPr/>
        <a:lstStyle/>
        <a:p>
          <a:endParaRPr lang="en-US"/>
        </a:p>
      </dgm:t>
    </dgm:pt>
    <dgm:pt modelId="{33E12070-6725-4A9C-A681-1D8F417AD498}" type="sibTrans" cxnId="{01537153-D5F9-4F47-B73A-AF89D2627CFD}">
      <dgm:prSet/>
      <dgm:spPr/>
      <dgm:t>
        <a:bodyPr/>
        <a:lstStyle/>
        <a:p>
          <a:endParaRPr lang="en-US"/>
        </a:p>
      </dgm:t>
    </dgm:pt>
    <dgm:pt modelId="{8DF899CD-C3C3-4AF7-AE06-3AE60E28FAE4}">
      <dgm:prSet custT="1"/>
      <dgm:spPr/>
      <dgm:t>
        <a:bodyPr/>
        <a:lstStyle/>
        <a:p>
          <a:r>
            <a:rPr lang="en-US" sz="1600" dirty="0"/>
            <a:t>Immigration Policies: </a:t>
          </a:r>
          <a:r>
            <a:rPr lang="en-GB" sz="1600" b="0" i="0" u="none" noProof="0" dirty="0"/>
            <a:t>The availability of skilled labour in the hospitality industry can be affected by changes in immigration policies, especially in places with a significant immigrant population, immigration restrictions or changes in visa regulations can affect recruitment strategies.</a:t>
          </a:r>
          <a:endParaRPr lang="en-GB" sz="1600" noProof="0" dirty="0"/>
        </a:p>
      </dgm:t>
    </dgm:pt>
    <dgm:pt modelId="{1551F6D6-6943-426E-A54F-3EFE94C0F74D}" type="parTrans" cxnId="{22BFF492-B153-446B-8B3F-D583AC09843B}">
      <dgm:prSet/>
      <dgm:spPr/>
      <dgm:t>
        <a:bodyPr/>
        <a:lstStyle/>
        <a:p>
          <a:endParaRPr lang="en-US"/>
        </a:p>
      </dgm:t>
    </dgm:pt>
    <dgm:pt modelId="{37500339-01FF-4593-A448-F87B5111EF72}" type="sibTrans" cxnId="{22BFF492-B153-446B-8B3F-D583AC09843B}">
      <dgm:prSet/>
      <dgm:spPr/>
      <dgm:t>
        <a:bodyPr/>
        <a:lstStyle/>
        <a:p>
          <a:endParaRPr lang="en-US"/>
        </a:p>
      </dgm:t>
    </dgm:pt>
    <dgm:pt modelId="{47CC19FF-1206-4B49-BB88-48FA29C75CE0}">
      <dgm:prSet custT="1"/>
      <dgm:spPr/>
      <dgm:t>
        <a:bodyPr/>
        <a:lstStyle/>
        <a:p>
          <a:r>
            <a:rPr lang="en-US" sz="1600" dirty="0"/>
            <a:t>Employment Discrimination: Race, Gender, age, disability or sexual orientation. (These regulations protect the reputation of the company and the well-being employees and guests.) </a:t>
          </a:r>
        </a:p>
      </dgm:t>
    </dgm:pt>
    <dgm:pt modelId="{94CFA7C9-FFE2-49D0-A8E9-D86471EE486F}" type="parTrans" cxnId="{C453DFB4-0044-4355-BF3D-F94DB11A1325}">
      <dgm:prSet/>
      <dgm:spPr/>
      <dgm:t>
        <a:bodyPr/>
        <a:lstStyle/>
        <a:p>
          <a:endParaRPr lang="en-US"/>
        </a:p>
      </dgm:t>
    </dgm:pt>
    <dgm:pt modelId="{8811D655-D602-448B-B9B2-3048BB963AFE}" type="sibTrans" cxnId="{C453DFB4-0044-4355-BF3D-F94DB11A1325}">
      <dgm:prSet/>
      <dgm:spPr/>
      <dgm:t>
        <a:bodyPr/>
        <a:lstStyle/>
        <a:p>
          <a:endParaRPr lang="en-US"/>
        </a:p>
      </dgm:t>
    </dgm:pt>
    <dgm:pt modelId="{1F1BB6B8-DE45-461F-9B0F-02BC0F2B96FA}">
      <dgm:prSet custT="1"/>
      <dgm:spPr/>
      <dgm:t>
        <a:bodyPr/>
        <a:lstStyle/>
        <a:p>
          <a:r>
            <a:rPr lang="en-US" sz="1600" dirty="0"/>
            <a:t>Government Support and Incentives: Support workforce development, training programs can influence HRM practices.(You can benefit hospitality business by participating in government-sponsored training programs and getting financial incentives to hire marginalized groups.)</a:t>
          </a:r>
        </a:p>
      </dgm:t>
    </dgm:pt>
    <dgm:pt modelId="{8B58386A-B25A-41B6-9787-AC292FC45A5A}" type="parTrans" cxnId="{53134A17-CEC5-4AF7-A5E8-00F4A94ECCBB}">
      <dgm:prSet/>
      <dgm:spPr/>
      <dgm:t>
        <a:bodyPr/>
        <a:lstStyle/>
        <a:p>
          <a:endParaRPr lang="en-US"/>
        </a:p>
      </dgm:t>
    </dgm:pt>
    <dgm:pt modelId="{F51FD16E-16F0-41FE-B621-24E7EE2D93CE}" type="sibTrans" cxnId="{53134A17-CEC5-4AF7-A5E8-00F4A94ECCBB}">
      <dgm:prSet/>
      <dgm:spPr/>
      <dgm:t>
        <a:bodyPr/>
        <a:lstStyle/>
        <a:p>
          <a:endParaRPr lang="en-US"/>
        </a:p>
      </dgm:t>
    </dgm:pt>
    <dgm:pt modelId="{26C2E0D7-5250-46E3-9F8F-8890AC9D6E46}">
      <dgm:prSet custT="1"/>
      <dgm:spPr/>
      <dgm:t>
        <a:bodyPr/>
        <a:lstStyle/>
        <a:p>
          <a:r>
            <a:rPr lang="en-US" sz="1600" dirty="0"/>
            <a:t>Health and Safety Regulations: Food safety,  regulations, occupational safety requirements, h&amp;s standards in the workplace. </a:t>
          </a:r>
          <a:r>
            <a:rPr lang="en-GB" sz="1600" noProof="0" dirty="0"/>
            <a:t>(Compliance with these regulations ensures the well-being of employees and guests and protects the reputation of the business.)</a:t>
          </a:r>
        </a:p>
      </dgm:t>
    </dgm:pt>
    <dgm:pt modelId="{AA2BC87A-58C6-4626-AE2C-8CC9323AA3FD}" type="sibTrans" cxnId="{DC7AD88E-2A83-4036-94DB-54BAAC68BED7}">
      <dgm:prSet/>
      <dgm:spPr/>
      <dgm:t>
        <a:bodyPr/>
        <a:lstStyle/>
        <a:p>
          <a:endParaRPr lang="en-US"/>
        </a:p>
      </dgm:t>
    </dgm:pt>
    <dgm:pt modelId="{B8829AF2-98C0-4B13-A7C1-E935D5C95A03}" type="parTrans" cxnId="{DC7AD88E-2A83-4036-94DB-54BAAC68BED7}">
      <dgm:prSet/>
      <dgm:spPr/>
      <dgm:t>
        <a:bodyPr/>
        <a:lstStyle/>
        <a:p>
          <a:endParaRPr lang="en-US"/>
        </a:p>
      </dgm:t>
    </dgm:pt>
    <dgm:pt modelId="{54F509AD-8701-FC4A-87EC-75E9A526BC12}" type="pres">
      <dgm:prSet presAssocID="{B20E5948-1ED0-4E4B-A3F1-A1DEE61E2831}" presName="linear" presStyleCnt="0">
        <dgm:presLayoutVars>
          <dgm:animLvl val="lvl"/>
          <dgm:resizeHandles val="exact"/>
        </dgm:presLayoutVars>
      </dgm:prSet>
      <dgm:spPr/>
    </dgm:pt>
    <dgm:pt modelId="{C62E5B3D-FD88-B940-B422-80E22C0C87FE}" type="pres">
      <dgm:prSet presAssocID="{CEBE4EA3-1142-4FD0-A2D5-FFAE39DCB6B9}" presName="parentText" presStyleLbl="node1" presStyleIdx="0" presStyleCnt="5" custLinFactY="-15904" custLinFactNeighborX="-44450" custLinFactNeighborY="-100000">
        <dgm:presLayoutVars>
          <dgm:chMax val="0"/>
          <dgm:bulletEnabled val="1"/>
        </dgm:presLayoutVars>
      </dgm:prSet>
      <dgm:spPr/>
    </dgm:pt>
    <dgm:pt modelId="{C9DC147D-BC7F-8248-9587-B09A7C177823}" type="pres">
      <dgm:prSet presAssocID="{33E12070-6725-4A9C-A681-1D8F417AD498}" presName="spacer" presStyleCnt="0"/>
      <dgm:spPr/>
    </dgm:pt>
    <dgm:pt modelId="{F1472AC0-CFFE-FE46-BDD2-70EBBF1F13D6}" type="pres">
      <dgm:prSet presAssocID="{8DF899CD-C3C3-4AF7-AE06-3AE60E28FAE4}" presName="parentText" presStyleLbl="node1" presStyleIdx="1" presStyleCnt="5">
        <dgm:presLayoutVars>
          <dgm:chMax val="0"/>
          <dgm:bulletEnabled val="1"/>
        </dgm:presLayoutVars>
      </dgm:prSet>
      <dgm:spPr/>
    </dgm:pt>
    <dgm:pt modelId="{0FBD5E4B-C7E6-4A4A-BD43-EA4A70424C60}" type="pres">
      <dgm:prSet presAssocID="{37500339-01FF-4593-A448-F87B5111EF72}" presName="spacer" presStyleCnt="0"/>
      <dgm:spPr/>
    </dgm:pt>
    <dgm:pt modelId="{8712635F-E9E9-2349-9BFC-4C9E8F2BB27B}" type="pres">
      <dgm:prSet presAssocID="{26C2E0D7-5250-46E3-9F8F-8890AC9D6E46}" presName="parentText" presStyleLbl="node1" presStyleIdx="2" presStyleCnt="5">
        <dgm:presLayoutVars>
          <dgm:chMax val="0"/>
          <dgm:bulletEnabled val="1"/>
        </dgm:presLayoutVars>
      </dgm:prSet>
      <dgm:spPr/>
    </dgm:pt>
    <dgm:pt modelId="{36AA62A1-768B-DC4B-8291-EC4B48B9AD61}" type="pres">
      <dgm:prSet presAssocID="{AA2BC87A-58C6-4626-AE2C-8CC9323AA3FD}" presName="spacer" presStyleCnt="0"/>
      <dgm:spPr/>
    </dgm:pt>
    <dgm:pt modelId="{CDD44787-79F8-6347-8CEE-FA781BFC536A}" type="pres">
      <dgm:prSet presAssocID="{47CC19FF-1206-4B49-BB88-48FA29C75CE0}" presName="parentText" presStyleLbl="node1" presStyleIdx="3" presStyleCnt="5">
        <dgm:presLayoutVars>
          <dgm:chMax val="0"/>
          <dgm:bulletEnabled val="1"/>
        </dgm:presLayoutVars>
      </dgm:prSet>
      <dgm:spPr/>
    </dgm:pt>
    <dgm:pt modelId="{57BD4B16-F6E9-3346-963E-290DC7D6267A}" type="pres">
      <dgm:prSet presAssocID="{8811D655-D602-448B-B9B2-3048BB963AFE}" presName="spacer" presStyleCnt="0"/>
      <dgm:spPr/>
    </dgm:pt>
    <dgm:pt modelId="{9EFD1E87-E383-6F4C-95AA-7FDC6B1EF010}" type="pres">
      <dgm:prSet presAssocID="{1F1BB6B8-DE45-461F-9B0F-02BC0F2B96FA}" presName="parentText" presStyleLbl="node1" presStyleIdx="4" presStyleCnt="5">
        <dgm:presLayoutVars>
          <dgm:chMax val="0"/>
          <dgm:bulletEnabled val="1"/>
        </dgm:presLayoutVars>
      </dgm:prSet>
      <dgm:spPr/>
    </dgm:pt>
  </dgm:ptLst>
  <dgm:cxnLst>
    <dgm:cxn modelId="{D7DC9712-4E7B-B743-B3C1-79358FE4CEC5}" type="presOf" srcId="{47CC19FF-1206-4B49-BB88-48FA29C75CE0}" destId="{CDD44787-79F8-6347-8CEE-FA781BFC536A}" srcOrd="0" destOrd="0" presId="urn:microsoft.com/office/officeart/2005/8/layout/vList2"/>
    <dgm:cxn modelId="{A6A53915-641B-5347-A874-C9525EE41D02}" type="presOf" srcId="{CEBE4EA3-1142-4FD0-A2D5-FFAE39DCB6B9}" destId="{C62E5B3D-FD88-B940-B422-80E22C0C87FE}" srcOrd="0" destOrd="0" presId="urn:microsoft.com/office/officeart/2005/8/layout/vList2"/>
    <dgm:cxn modelId="{53134A17-CEC5-4AF7-A5E8-00F4A94ECCBB}" srcId="{B20E5948-1ED0-4E4B-A3F1-A1DEE61E2831}" destId="{1F1BB6B8-DE45-461F-9B0F-02BC0F2B96FA}" srcOrd="4" destOrd="0" parTransId="{8B58386A-B25A-41B6-9787-AC292FC45A5A}" sibTransId="{F51FD16E-16F0-41FE-B621-24E7EE2D93CE}"/>
    <dgm:cxn modelId="{01537153-D5F9-4F47-B73A-AF89D2627CFD}" srcId="{B20E5948-1ED0-4E4B-A3F1-A1DEE61E2831}" destId="{CEBE4EA3-1142-4FD0-A2D5-FFAE39DCB6B9}" srcOrd="0" destOrd="0" parTransId="{01B74770-E646-465B-BFCC-2DD579DDDB9D}" sibTransId="{33E12070-6725-4A9C-A681-1D8F417AD498}"/>
    <dgm:cxn modelId="{8906CC66-BF22-D143-9F19-1813D8516BC9}" type="presOf" srcId="{8DF899CD-C3C3-4AF7-AE06-3AE60E28FAE4}" destId="{F1472AC0-CFFE-FE46-BDD2-70EBBF1F13D6}" srcOrd="0" destOrd="0" presId="urn:microsoft.com/office/officeart/2005/8/layout/vList2"/>
    <dgm:cxn modelId="{9BC4EA6F-3FF3-C045-9FB0-A0711BC92068}" type="presOf" srcId="{B20E5948-1ED0-4E4B-A3F1-A1DEE61E2831}" destId="{54F509AD-8701-FC4A-87EC-75E9A526BC12}" srcOrd="0" destOrd="0" presId="urn:microsoft.com/office/officeart/2005/8/layout/vList2"/>
    <dgm:cxn modelId="{DC7AD88E-2A83-4036-94DB-54BAAC68BED7}" srcId="{B20E5948-1ED0-4E4B-A3F1-A1DEE61E2831}" destId="{26C2E0D7-5250-46E3-9F8F-8890AC9D6E46}" srcOrd="2" destOrd="0" parTransId="{B8829AF2-98C0-4B13-A7C1-E935D5C95A03}" sibTransId="{AA2BC87A-58C6-4626-AE2C-8CC9323AA3FD}"/>
    <dgm:cxn modelId="{22BFF492-B153-446B-8B3F-D583AC09843B}" srcId="{B20E5948-1ED0-4E4B-A3F1-A1DEE61E2831}" destId="{8DF899CD-C3C3-4AF7-AE06-3AE60E28FAE4}" srcOrd="1" destOrd="0" parTransId="{1551F6D6-6943-426E-A54F-3EFE94C0F74D}" sibTransId="{37500339-01FF-4593-A448-F87B5111EF72}"/>
    <dgm:cxn modelId="{3001A4AE-54CB-4747-89D2-08FACABC5961}" type="presOf" srcId="{26C2E0D7-5250-46E3-9F8F-8890AC9D6E46}" destId="{8712635F-E9E9-2349-9BFC-4C9E8F2BB27B}" srcOrd="0" destOrd="0" presId="urn:microsoft.com/office/officeart/2005/8/layout/vList2"/>
    <dgm:cxn modelId="{C453DFB4-0044-4355-BF3D-F94DB11A1325}" srcId="{B20E5948-1ED0-4E4B-A3F1-A1DEE61E2831}" destId="{47CC19FF-1206-4B49-BB88-48FA29C75CE0}" srcOrd="3" destOrd="0" parTransId="{94CFA7C9-FFE2-49D0-A8E9-D86471EE486F}" sibTransId="{8811D655-D602-448B-B9B2-3048BB963AFE}"/>
    <dgm:cxn modelId="{49E1B6DF-8F62-DB44-8DEE-DA1070524562}" type="presOf" srcId="{1F1BB6B8-DE45-461F-9B0F-02BC0F2B96FA}" destId="{9EFD1E87-E383-6F4C-95AA-7FDC6B1EF010}" srcOrd="0" destOrd="0" presId="urn:microsoft.com/office/officeart/2005/8/layout/vList2"/>
    <dgm:cxn modelId="{199A3EC3-F721-BC4D-B355-10D61693DC9A}" type="presParOf" srcId="{54F509AD-8701-FC4A-87EC-75E9A526BC12}" destId="{C62E5B3D-FD88-B940-B422-80E22C0C87FE}" srcOrd="0" destOrd="0" presId="urn:microsoft.com/office/officeart/2005/8/layout/vList2"/>
    <dgm:cxn modelId="{2EBA6F37-1CBE-7B48-B1D7-22B6D5C5F0CB}" type="presParOf" srcId="{54F509AD-8701-FC4A-87EC-75E9A526BC12}" destId="{C9DC147D-BC7F-8248-9587-B09A7C177823}" srcOrd="1" destOrd="0" presId="urn:microsoft.com/office/officeart/2005/8/layout/vList2"/>
    <dgm:cxn modelId="{07CC6C5D-43AC-C946-9BF8-6B409652B109}" type="presParOf" srcId="{54F509AD-8701-FC4A-87EC-75E9A526BC12}" destId="{F1472AC0-CFFE-FE46-BDD2-70EBBF1F13D6}" srcOrd="2" destOrd="0" presId="urn:microsoft.com/office/officeart/2005/8/layout/vList2"/>
    <dgm:cxn modelId="{00E63780-412C-4D4D-9827-233F2E37E8A3}" type="presParOf" srcId="{54F509AD-8701-FC4A-87EC-75E9A526BC12}" destId="{0FBD5E4B-C7E6-4A4A-BD43-EA4A70424C60}" srcOrd="3" destOrd="0" presId="urn:microsoft.com/office/officeart/2005/8/layout/vList2"/>
    <dgm:cxn modelId="{A610D755-A8CF-A446-9E68-ACC68ECBAC75}" type="presParOf" srcId="{54F509AD-8701-FC4A-87EC-75E9A526BC12}" destId="{8712635F-E9E9-2349-9BFC-4C9E8F2BB27B}" srcOrd="4" destOrd="0" presId="urn:microsoft.com/office/officeart/2005/8/layout/vList2"/>
    <dgm:cxn modelId="{E67D10D5-8B2D-0744-BE45-E14E8DA27CE1}" type="presParOf" srcId="{54F509AD-8701-FC4A-87EC-75E9A526BC12}" destId="{36AA62A1-768B-DC4B-8291-EC4B48B9AD61}" srcOrd="5" destOrd="0" presId="urn:microsoft.com/office/officeart/2005/8/layout/vList2"/>
    <dgm:cxn modelId="{ADD0D70F-703F-EA43-8121-111023E11C9F}" type="presParOf" srcId="{54F509AD-8701-FC4A-87EC-75E9A526BC12}" destId="{CDD44787-79F8-6347-8CEE-FA781BFC536A}" srcOrd="6" destOrd="0" presId="urn:microsoft.com/office/officeart/2005/8/layout/vList2"/>
    <dgm:cxn modelId="{896C8DF7-64A9-FA48-AE21-B6EA04ABFA22}" type="presParOf" srcId="{54F509AD-8701-FC4A-87EC-75E9A526BC12}" destId="{57BD4B16-F6E9-3346-963E-290DC7D6267A}" srcOrd="7" destOrd="0" presId="urn:microsoft.com/office/officeart/2005/8/layout/vList2"/>
    <dgm:cxn modelId="{A876A537-839F-5444-9D0B-E4432A0E8231}" type="presParOf" srcId="{54F509AD-8701-FC4A-87EC-75E9A526BC12}" destId="{9EFD1E87-E383-6F4C-95AA-7FDC6B1EF01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9FF575-8E70-4FC6-9E91-895E50C0D6C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DFE919C-5F8E-435B-9382-7E104ECA2D88}">
      <dgm:prSet/>
      <dgm:spPr/>
      <dgm:t>
        <a:bodyPr/>
        <a:lstStyle/>
        <a:p>
          <a:pPr>
            <a:lnSpc>
              <a:spcPct val="100000"/>
            </a:lnSpc>
          </a:pPr>
          <a:r>
            <a:rPr lang="en-GB" dirty="0"/>
            <a:t>Labour Market Conditions: </a:t>
          </a:r>
        </a:p>
        <a:p>
          <a:pPr>
            <a:lnSpc>
              <a:spcPct val="100000"/>
            </a:lnSpc>
          </a:pPr>
          <a:r>
            <a:rPr lang="en-GB" dirty="0"/>
            <a:t>Economic conditions, such as unemployment rates, labour shortages and wage inflation affect HRM practices related to recruitment, staffing and compensations.</a:t>
          </a:r>
          <a:endParaRPr lang="en-US" dirty="0"/>
        </a:p>
      </dgm:t>
    </dgm:pt>
    <dgm:pt modelId="{21C02293-002B-4DCC-BC52-7CB87FA3B65E}" type="parTrans" cxnId="{17EFEA3E-D012-4A74-B1EB-C710FB76D93F}">
      <dgm:prSet/>
      <dgm:spPr/>
      <dgm:t>
        <a:bodyPr/>
        <a:lstStyle/>
        <a:p>
          <a:endParaRPr lang="en-US"/>
        </a:p>
      </dgm:t>
    </dgm:pt>
    <dgm:pt modelId="{ACDC378E-33B7-4FF2-8FCF-21CE523432D1}" type="sibTrans" cxnId="{17EFEA3E-D012-4A74-B1EB-C710FB76D93F}">
      <dgm:prSet/>
      <dgm:spPr/>
      <dgm:t>
        <a:bodyPr/>
        <a:lstStyle/>
        <a:p>
          <a:endParaRPr lang="en-US"/>
        </a:p>
      </dgm:t>
    </dgm:pt>
    <dgm:pt modelId="{585FCA9D-F632-42B1-A588-070882D244FC}">
      <dgm:prSet/>
      <dgm:spPr/>
      <dgm:t>
        <a:bodyPr/>
        <a:lstStyle/>
        <a:p>
          <a:pPr>
            <a:lnSpc>
              <a:spcPct val="100000"/>
            </a:lnSpc>
          </a:pPr>
          <a:r>
            <a:rPr lang="en-GB"/>
            <a:t>Cost of Living: Economic factors , such as cost of living adjustment, influence HRM practices related to compensation  and employee retention.</a:t>
          </a:r>
          <a:endParaRPr lang="en-US"/>
        </a:p>
      </dgm:t>
    </dgm:pt>
    <dgm:pt modelId="{9AE65D04-3081-44AE-A51B-3FB5697F465A}" type="parTrans" cxnId="{29139E69-57BF-4080-9A41-D7E485206A71}">
      <dgm:prSet/>
      <dgm:spPr/>
      <dgm:t>
        <a:bodyPr/>
        <a:lstStyle/>
        <a:p>
          <a:endParaRPr lang="en-US"/>
        </a:p>
      </dgm:t>
    </dgm:pt>
    <dgm:pt modelId="{F700EBFF-8A31-48C7-8813-C3A23810847B}" type="sibTrans" cxnId="{29139E69-57BF-4080-9A41-D7E485206A71}">
      <dgm:prSet/>
      <dgm:spPr/>
      <dgm:t>
        <a:bodyPr/>
        <a:lstStyle/>
        <a:p>
          <a:endParaRPr lang="en-US"/>
        </a:p>
      </dgm:t>
    </dgm:pt>
    <dgm:pt modelId="{BE976F0F-E3F5-4E6F-BC2C-C06A4033D3CE}">
      <dgm:prSet/>
      <dgm:spPr/>
      <dgm:t>
        <a:bodyPr/>
        <a:lstStyle/>
        <a:p>
          <a:pPr>
            <a:lnSpc>
              <a:spcPct val="100000"/>
            </a:lnSpc>
          </a:pPr>
          <a:r>
            <a:rPr lang="en-GB" dirty="0"/>
            <a:t>Labour Productivity and Efficiency: </a:t>
          </a:r>
        </a:p>
        <a:p>
          <a:pPr>
            <a:lnSpc>
              <a:spcPct val="100000"/>
            </a:lnSpc>
          </a:pPr>
          <a:r>
            <a:rPr lang="en-GB" dirty="0"/>
            <a:t>Streamlining processes, optimizing staffing levels and reducing labour cost trough automation or technology adoption to maintain profitability and competitiveness.</a:t>
          </a:r>
          <a:endParaRPr lang="en-US" dirty="0"/>
        </a:p>
      </dgm:t>
    </dgm:pt>
    <dgm:pt modelId="{C7EC1773-D96A-47A7-B1A5-1A9344537DA1}" type="parTrans" cxnId="{5DDF911A-C5A8-4145-89F8-1425C88225AC}">
      <dgm:prSet/>
      <dgm:spPr/>
      <dgm:t>
        <a:bodyPr/>
        <a:lstStyle/>
        <a:p>
          <a:endParaRPr lang="en-US"/>
        </a:p>
      </dgm:t>
    </dgm:pt>
    <dgm:pt modelId="{50B61082-3FCE-455C-B21F-EEBB458C654E}" type="sibTrans" cxnId="{5DDF911A-C5A8-4145-89F8-1425C88225AC}">
      <dgm:prSet/>
      <dgm:spPr/>
      <dgm:t>
        <a:bodyPr/>
        <a:lstStyle/>
        <a:p>
          <a:endParaRPr lang="en-US"/>
        </a:p>
      </dgm:t>
    </dgm:pt>
    <dgm:pt modelId="{69E552C3-A585-4706-98D2-29FA538B3A56}">
      <dgm:prSet/>
      <dgm:spPr/>
      <dgm:t>
        <a:bodyPr/>
        <a:lstStyle/>
        <a:p>
          <a:pPr>
            <a:lnSpc>
              <a:spcPct val="100000"/>
            </a:lnSpc>
          </a:pPr>
          <a:r>
            <a:rPr lang="en-GB" dirty="0"/>
            <a:t>Costs of Goods and Services:</a:t>
          </a:r>
        </a:p>
        <a:p>
          <a:pPr>
            <a:lnSpc>
              <a:spcPct val="100000"/>
            </a:lnSpc>
          </a:pPr>
          <a:r>
            <a:rPr lang="en-GB" dirty="0"/>
            <a:t> Economic factor, such as inflation, currency exchange rates and commodity prices affect the cost of goods in hospitality industry.</a:t>
          </a:r>
          <a:endParaRPr lang="en-US" dirty="0"/>
        </a:p>
      </dgm:t>
    </dgm:pt>
    <dgm:pt modelId="{7E7AFE7B-D4BD-4C2B-892A-8E49992AAB17}" type="parTrans" cxnId="{8E634D7C-74BB-4967-8FF8-8C4036FBC550}">
      <dgm:prSet/>
      <dgm:spPr/>
      <dgm:t>
        <a:bodyPr/>
        <a:lstStyle/>
        <a:p>
          <a:endParaRPr lang="en-US"/>
        </a:p>
      </dgm:t>
    </dgm:pt>
    <dgm:pt modelId="{9535C7A4-03FE-4881-93A4-5B560893C740}" type="sibTrans" cxnId="{8E634D7C-74BB-4967-8FF8-8C4036FBC550}">
      <dgm:prSet/>
      <dgm:spPr/>
      <dgm:t>
        <a:bodyPr/>
        <a:lstStyle/>
        <a:p>
          <a:endParaRPr lang="en-US"/>
        </a:p>
      </dgm:t>
    </dgm:pt>
    <dgm:pt modelId="{91943072-CB7B-4CB3-9ED3-4E5F1006864A}">
      <dgm:prSet/>
      <dgm:spPr/>
      <dgm:t>
        <a:bodyPr/>
        <a:lstStyle/>
        <a:p>
          <a:pPr>
            <a:lnSpc>
              <a:spcPct val="100000"/>
            </a:lnSpc>
          </a:pPr>
          <a:r>
            <a:rPr lang="en-GB" dirty="0"/>
            <a:t>Investing in Technology:</a:t>
          </a:r>
        </a:p>
        <a:p>
          <a:pPr>
            <a:lnSpc>
              <a:spcPct val="100000"/>
            </a:lnSpc>
          </a:pPr>
          <a:r>
            <a:rPr lang="en-GB" dirty="0"/>
            <a:t> HR technology solutions, based on economic conditions, employee engagement platforms and data analytics tools.</a:t>
          </a:r>
          <a:endParaRPr lang="en-US" dirty="0"/>
        </a:p>
      </dgm:t>
    </dgm:pt>
    <dgm:pt modelId="{CCA8A902-27A9-41E0-8BB2-A51189041657}" type="parTrans" cxnId="{EB22F943-1DE6-4222-AFC8-5E6F7CE07E46}">
      <dgm:prSet/>
      <dgm:spPr/>
      <dgm:t>
        <a:bodyPr/>
        <a:lstStyle/>
        <a:p>
          <a:endParaRPr lang="en-US"/>
        </a:p>
      </dgm:t>
    </dgm:pt>
    <dgm:pt modelId="{F53F84FE-D55D-45E0-BE07-BBCAB67A4995}" type="sibTrans" cxnId="{EB22F943-1DE6-4222-AFC8-5E6F7CE07E46}">
      <dgm:prSet/>
      <dgm:spPr/>
      <dgm:t>
        <a:bodyPr/>
        <a:lstStyle/>
        <a:p>
          <a:endParaRPr lang="en-US"/>
        </a:p>
      </dgm:t>
    </dgm:pt>
    <dgm:pt modelId="{99485E5B-BBE2-4706-9620-7AEDF9540D94}" type="pres">
      <dgm:prSet presAssocID="{4F9FF575-8E70-4FC6-9E91-895E50C0D6CA}" presName="root" presStyleCnt="0">
        <dgm:presLayoutVars>
          <dgm:dir/>
          <dgm:resizeHandles val="exact"/>
        </dgm:presLayoutVars>
      </dgm:prSet>
      <dgm:spPr/>
    </dgm:pt>
    <dgm:pt modelId="{6E5B45DD-74E3-4AEF-AD43-2629FC849C6F}" type="pres">
      <dgm:prSet presAssocID="{DDFE919C-5F8E-435B-9382-7E104ECA2D88}" presName="compNode" presStyleCnt="0"/>
      <dgm:spPr/>
    </dgm:pt>
    <dgm:pt modelId="{20C8402E-A4BD-433C-83F5-8A63961B6319}" type="pres">
      <dgm:prSet presAssocID="{DDFE919C-5F8E-435B-9382-7E104ECA2D8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4B75F830-E5E8-4265-B670-6B6220E652F9}" type="pres">
      <dgm:prSet presAssocID="{DDFE919C-5F8E-435B-9382-7E104ECA2D88}" presName="spaceRect" presStyleCnt="0"/>
      <dgm:spPr/>
    </dgm:pt>
    <dgm:pt modelId="{75B04001-AE88-4D17-8F5E-F20C75B9FD52}" type="pres">
      <dgm:prSet presAssocID="{DDFE919C-5F8E-435B-9382-7E104ECA2D88}" presName="textRect" presStyleLbl="revTx" presStyleIdx="0" presStyleCnt="5">
        <dgm:presLayoutVars>
          <dgm:chMax val="1"/>
          <dgm:chPref val="1"/>
        </dgm:presLayoutVars>
      </dgm:prSet>
      <dgm:spPr/>
    </dgm:pt>
    <dgm:pt modelId="{A4A5763C-BEF4-4FD7-95F6-A30EB3BB43DD}" type="pres">
      <dgm:prSet presAssocID="{ACDC378E-33B7-4FF2-8FCF-21CE523432D1}" presName="sibTrans" presStyleCnt="0"/>
      <dgm:spPr/>
    </dgm:pt>
    <dgm:pt modelId="{CF7561A2-1475-4395-B61F-71E67DA30E48}" type="pres">
      <dgm:prSet presAssocID="{585FCA9D-F632-42B1-A588-070882D244FC}" presName="compNode" presStyleCnt="0"/>
      <dgm:spPr/>
    </dgm:pt>
    <dgm:pt modelId="{8C3D6D95-B5A0-4A4A-AF2B-A7055BC2AE8B}" type="pres">
      <dgm:prSet presAssocID="{585FCA9D-F632-42B1-A588-070882D244F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enaro"/>
        </a:ext>
      </dgm:extLst>
    </dgm:pt>
    <dgm:pt modelId="{1E83D0A6-FFCC-4244-BC09-1C25A7950B2E}" type="pres">
      <dgm:prSet presAssocID="{585FCA9D-F632-42B1-A588-070882D244FC}" presName="spaceRect" presStyleCnt="0"/>
      <dgm:spPr/>
    </dgm:pt>
    <dgm:pt modelId="{99BA3EAB-DE02-4812-B372-180705BDDACC}" type="pres">
      <dgm:prSet presAssocID="{585FCA9D-F632-42B1-A588-070882D244FC}" presName="textRect" presStyleLbl="revTx" presStyleIdx="1" presStyleCnt="5">
        <dgm:presLayoutVars>
          <dgm:chMax val="1"/>
          <dgm:chPref val="1"/>
        </dgm:presLayoutVars>
      </dgm:prSet>
      <dgm:spPr/>
    </dgm:pt>
    <dgm:pt modelId="{63EACCB3-3717-4031-B459-A08C9650B802}" type="pres">
      <dgm:prSet presAssocID="{F700EBFF-8A31-48C7-8813-C3A23810847B}" presName="sibTrans" presStyleCnt="0"/>
      <dgm:spPr/>
    </dgm:pt>
    <dgm:pt modelId="{B5D70510-DA11-4B09-8C5B-25CBF4631FB0}" type="pres">
      <dgm:prSet presAssocID="{BE976F0F-E3F5-4E6F-BC2C-C06A4033D3CE}" presName="compNode" presStyleCnt="0"/>
      <dgm:spPr/>
    </dgm:pt>
    <dgm:pt modelId="{753C9B55-1CD8-4CF3-8765-617482E73E80}" type="pres">
      <dgm:prSet presAssocID="{BE976F0F-E3F5-4E6F-BC2C-C06A4033D3C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7510D4F4-E9CA-4D5E-A6C0-FB942639EE7B}" type="pres">
      <dgm:prSet presAssocID="{BE976F0F-E3F5-4E6F-BC2C-C06A4033D3CE}" presName="spaceRect" presStyleCnt="0"/>
      <dgm:spPr/>
    </dgm:pt>
    <dgm:pt modelId="{C7998866-9AE0-4728-B43D-597E3314F0AD}" type="pres">
      <dgm:prSet presAssocID="{BE976F0F-E3F5-4E6F-BC2C-C06A4033D3CE}" presName="textRect" presStyleLbl="revTx" presStyleIdx="2" presStyleCnt="5">
        <dgm:presLayoutVars>
          <dgm:chMax val="1"/>
          <dgm:chPref val="1"/>
        </dgm:presLayoutVars>
      </dgm:prSet>
      <dgm:spPr/>
    </dgm:pt>
    <dgm:pt modelId="{99D94126-02D0-4D35-9174-6D9C04C91891}" type="pres">
      <dgm:prSet presAssocID="{50B61082-3FCE-455C-B21F-EEBB458C654E}" presName="sibTrans" presStyleCnt="0"/>
      <dgm:spPr/>
    </dgm:pt>
    <dgm:pt modelId="{7FFEB33F-BA83-4256-842E-1A92C959D2B1}" type="pres">
      <dgm:prSet presAssocID="{69E552C3-A585-4706-98D2-29FA538B3A56}" presName="compNode" presStyleCnt="0"/>
      <dgm:spPr/>
    </dgm:pt>
    <dgm:pt modelId="{493B756B-6DB1-4B1D-915B-E7F68975679D}" type="pres">
      <dgm:prSet presAssocID="{69E552C3-A585-4706-98D2-29FA538B3A5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ete"/>
        </a:ext>
      </dgm:extLst>
    </dgm:pt>
    <dgm:pt modelId="{2328F97B-AF75-4BC0-83DC-FEDD7DAB2743}" type="pres">
      <dgm:prSet presAssocID="{69E552C3-A585-4706-98D2-29FA538B3A56}" presName="spaceRect" presStyleCnt="0"/>
      <dgm:spPr/>
    </dgm:pt>
    <dgm:pt modelId="{E145D1C0-851C-4671-B494-71BCA1ED55C6}" type="pres">
      <dgm:prSet presAssocID="{69E552C3-A585-4706-98D2-29FA538B3A56}" presName="textRect" presStyleLbl="revTx" presStyleIdx="3" presStyleCnt="5">
        <dgm:presLayoutVars>
          <dgm:chMax val="1"/>
          <dgm:chPref val="1"/>
        </dgm:presLayoutVars>
      </dgm:prSet>
      <dgm:spPr/>
    </dgm:pt>
    <dgm:pt modelId="{6D93C02C-0598-4C67-955B-7CD8AE3B996E}" type="pres">
      <dgm:prSet presAssocID="{9535C7A4-03FE-4881-93A4-5B560893C740}" presName="sibTrans" presStyleCnt="0"/>
      <dgm:spPr/>
    </dgm:pt>
    <dgm:pt modelId="{2E202779-9636-4CD7-A4E3-7F425A236D1D}" type="pres">
      <dgm:prSet presAssocID="{91943072-CB7B-4CB3-9ED3-4E5F1006864A}" presName="compNode" presStyleCnt="0"/>
      <dgm:spPr/>
    </dgm:pt>
    <dgm:pt modelId="{740354F9-3B0E-4A24-A455-C2092204EDB6}" type="pres">
      <dgm:prSet presAssocID="{91943072-CB7B-4CB3-9ED3-4E5F1006864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usiness Growth"/>
        </a:ext>
      </dgm:extLst>
    </dgm:pt>
    <dgm:pt modelId="{B476B35B-2219-4E63-9D25-1CC51939611F}" type="pres">
      <dgm:prSet presAssocID="{91943072-CB7B-4CB3-9ED3-4E5F1006864A}" presName="spaceRect" presStyleCnt="0"/>
      <dgm:spPr/>
    </dgm:pt>
    <dgm:pt modelId="{20D4253F-063F-440A-9852-1B025EF2287B}" type="pres">
      <dgm:prSet presAssocID="{91943072-CB7B-4CB3-9ED3-4E5F1006864A}" presName="textRect" presStyleLbl="revTx" presStyleIdx="4" presStyleCnt="5">
        <dgm:presLayoutVars>
          <dgm:chMax val="1"/>
          <dgm:chPref val="1"/>
        </dgm:presLayoutVars>
      </dgm:prSet>
      <dgm:spPr/>
    </dgm:pt>
  </dgm:ptLst>
  <dgm:cxnLst>
    <dgm:cxn modelId="{02FAF40D-596D-485A-8069-0AC49D10CA79}" type="presOf" srcId="{91943072-CB7B-4CB3-9ED3-4E5F1006864A}" destId="{20D4253F-063F-440A-9852-1B025EF2287B}" srcOrd="0" destOrd="0" presId="urn:microsoft.com/office/officeart/2018/2/layout/IconLabelList"/>
    <dgm:cxn modelId="{82813C15-2352-4D62-98FE-A533BE981556}" type="presOf" srcId="{4F9FF575-8E70-4FC6-9E91-895E50C0D6CA}" destId="{99485E5B-BBE2-4706-9620-7AEDF9540D94}" srcOrd="0" destOrd="0" presId="urn:microsoft.com/office/officeart/2018/2/layout/IconLabelList"/>
    <dgm:cxn modelId="{5DDF911A-C5A8-4145-89F8-1425C88225AC}" srcId="{4F9FF575-8E70-4FC6-9E91-895E50C0D6CA}" destId="{BE976F0F-E3F5-4E6F-BC2C-C06A4033D3CE}" srcOrd="2" destOrd="0" parTransId="{C7EC1773-D96A-47A7-B1A5-1A9344537DA1}" sibTransId="{50B61082-3FCE-455C-B21F-EEBB458C654E}"/>
    <dgm:cxn modelId="{A9EDF81E-62A5-4F52-AD0E-24EBBFEC6659}" type="presOf" srcId="{DDFE919C-5F8E-435B-9382-7E104ECA2D88}" destId="{75B04001-AE88-4D17-8F5E-F20C75B9FD52}" srcOrd="0" destOrd="0" presId="urn:microsoft.com/office/officeart/2018/2/layout/IconLabelList"/>
    <dgm:cxn modelId="{1BCA3221-F979-4535-8ABF-069DB6C0B507}" type="presOf" srcId="{BE976F0F-E3F5-4E6F-BC2C-C06A4033D3CE}" destId="{C7998866-9AE0-4728-B43D-597E3314F0AD}" srcOrd="0" destOrd="0" presId="urn:microsoft.com/office/officeart/2018/2/layout/IconLabelList"/>
    <dgm:cxn modelId="{17EFEA3E-D012-4A74-B1EB-C710FB76D93F}" srcId="{4F9FF575-8E70-4FC6-9E91-895E50C0D6CA}" destId="{DDFE919C-5F8E-435B-9382-7E104ECA2D88}" srcOrd="0" destOrd="0" parTransId="{21C02293-002B-4DCC-BC52-7CB87FA3B65E}" sibTransId="{ACDC378E-33B7-4FF2-8FCF-21CE523432D1}"/>
    <dgm:cxn modelId="{EB22F943-1DE6-4222-AFC8-5E6F7CE07E46}" srcId="{4F9FF575-8E70-4FC6-9E91-895E50C0D6CA}" destId="{91943072-CB7B-4CB3-9ED3-4E5F1006864A}" srcOrd="4" destOrd="0" parTransId="{CCA8A902-27A9-41E0-8BB2-A51189041657}" sibTransId="{F53F84FE-D55D-45E0-BE07-BBCAB67A4995}"/>
    <dgm:cxn modelId="{29139E69-57BF-4080-9A41-D7E485206A71}" srcId="{4F9FF575-8E70-4FC6-9E91-895E50C0D6CA}" destId="{585FCA9D-F632-42B1-A588-070882D244FC}" srcOrd="1" destOrd="0" parTransId="{9AE65D04-3081-44AE-A51B-3FB5697F465A}" sibTransId="{F700EBFF-8A31-48C7-8813-C3A23810847B}"/>
    <dgm:cxn modelId="{8E634D7C-74BB-4967-8FF8-8C4036FBC550}" srcId="{4F9FF575-8E70-4FC6-9E91-895E50C0D6CA}" destId="{69E552C3-A585-4706-98D2-29FA538B3A56}" srcOrd="3" destOrd="0" parTransId="{7E7AFE7B-D4BD-4C2B-892A-8E49992AAB17}" sibTransId="{9535C7A4-03FE-4881-93A4-5B560893C740}"/>
    <dgm:cxn modelId="{5C8A99AC-124E-4A48-8386-3BA15B4211C7}" type="presOf" srcId="{69E552C3-A585-4706-98D2-29FA538B3A56}" destId="{E145D1C0-851C-4671-B494-71BCA1ED55C6}" srcOrd="0" destOrd="0" presId="urn:microsoft.com/office/officeart/2018/2/layout/IconLabelList"/>
    <dgm:cxn modelId="{71CD6FFE-92A0-4992-9191-CEE84D4CC35A}" type="presOf" srcId="{585FCA9D-F632-42B1-A588-070882D244FC}" destId="{99BA3EAB-DE02-4812-B372-180705BDDACC}" srcOrd="0" destOrd="0" presId="urn:microsoft.com/office/officeart/2018/2/layout/IconLabelList"/>
    <dgm:cxn modelId="{35E3C820-8725-4EB6-83A5-DF36E364F791}" type="presParOf" srcId="{99485E5B-BBE2-4706-9620-7AEDF9540D94}" destId="{6E5B45DD-74E3-4AEF-AD43-2629FC849C6F}" srcOrd="0" destOrd="0" presId="urn:microsoft.com/office/officeart/2018/2/layout/IconLabelList"/>
    <dgm:cxn modelId="{8E709BB4-1A6D-4115-A9FC-BE02A2A56F7E}" type="presParOf" srcId="{6E5B45DD-74E3-4AEF-AD43-2629FC849C6F}" destId="{20C8402E-A4BD-433C-83F5-8A63961B6319}" srcOrd="0" destOrd="0" presId="urn:microsoft.com/office/officeart/2018/2/layout/IconLabelList"/>
    <dgm:cxn modelId="{A5EEE169-F473-46FE-A2E6-81AA81BED965}" type="presParOf" srcId="{6E5B45DD-74E3-4AEF-AD43-2629FC849C6F}" destId="{4B75F830-E5E8-4265-B670-6B6220E652F9}" srcOrd="1" destOrd="0" presId="urn:microsoft.com/office/officeart/2018/2/layout/IconLabelList"/>
    <dgm:cxn modelId="{08BB94F0-C2F4-489A-A062-623615CF6A98}" type="presParOf" srcId="{6E5B45DD-74E3-4AEF-AD43-2629FC849C6F}" destId="{75B04001-AE88-4D17-8F5E-F20C75B9FD52}" srcOrd="2" destOrd="0" presId="urn:microsoft.com/office/officeart/2018/2/layout/IconLabelList"/>
    <dgm:cxn modelId="{7CDA8961-3C0A-4571-BFBE-5C9E1FB7639B}" type="presParOf" srcId="{99485E5B-BBE2-4706-9620-7AEDF9540D94}" destId="{A4A5763C-BEF4-4FD7-95F6-A30EB3BB43DD}" srcOrd="1" destOrd="0" presId="urn:microsoft.com/office/officeart/2018/2/layout/IconLabelList"/>
    <dgm:cxn modelId="{F2B21867-C827-4251-B9A9-69AE03FAA8DA}" type="presParOf" srcId="{99485E5B-BBE2-4706-9620-7AEDF9540D94}" destId="{CF7561A2-1475-4395-B61F-71E67DA30E48}" srcOrd="2" destOrd="0" presId="urn:microsoft.com/office/officeart/2018/2/layout/IconLabelList"/>
    <dgm:cxn modelId="{14375390-479E-4134-B24A-E8A96DF9E8AD}" type="presParOf" srcId="{CF7561A2-1475-4395-B61F-71E67DA30E48}" destId="{8C3D6D95-B5A0-4A4A-AF2B-A7055BC2AE8B}" srcOrd="0" destOrd="0" presId="urn:microsoft.com/office/officeart/2018/2/layout/IconLabelList"/>
    <dgm:cxn modelId="{FBCAF175-6980-40EF-B5D5-AAF82B3D38DF}" type="presParOf" srcId="{CF7561A2-1475-4395-B61F-71E67DA30E48}" destId="{1E83D0A6-FFCC-4244-BC09-1C25A7950B2E}" srcOrd="1" destOrd="0" presId="urn:microsoft.com/office/officeart/2018/2/layout/IconLabelList"/>
    <dgm:cxn modelId="{70A33B6A-7795-41E5-9073-A32EBB5B9BB8}" type="presParOf" srcId="{CF7561A2-1475-4395-B61F-71E67DA30E48}" destId="{99BA3EAB-DE02-4812-B372-180705BDDACC}" srcOrd="2" destOrd="0" presId="urn:microsoft.com/office/officeart/2018/2/layout/IconLabelList"/>
    <dgm:cxn modelId="{8829115A-349F-4C38-8C39-89757F5F0E2E}" type="presParOf" srcId="{99485E5B-BBE2-4706-9620-7AEDF9540D94}" destId="{63EACCB3-3717-4031-B459-A08C9650B802}" srcOrd="3" destOrd="0" presId="urn:microsoft.com/office/officeart/2018/2/layout/IconLabelList"/>
    <dgm:cxn modelId="{3E005E6A-8837-4265-B4D8-5E86E54B1472}" type="presParOf" srcId="{99485E5B-BBE2-4706-9620-7AEDF9540D94}" destId="{B5D70510-DA11-4B09-8C5B-25CBF4631FB0}" srcOrd="4" destOrd="0" presId="urn:microsoft.com/office/officeart/2018/2/layout/IconLabelList"/>
    <dgm:cxn modelId="{88745682-969C-4C71-94C6-C80A576D4732}" type="presParOf" srcId="{B5D70510-DA11-4B09-8C5B-25CBF4631FB0}" destId="{753C9B55-1CD8-4CF3-8765-617482E73E80}" srcOrd="0" destOrd="0" presId="urn:microsoft.com/office/officeart/2018/2/layout/IconLabelList"/>
    <dgm:cxn modelId="{1D353681-B1FA-447F-BA59-8F15964773EA}" type="presParOf" srcId="{B5D70510-DA11-4B09-8C5B-25CBF4631FB0}" destId="{7510D4F4-E9CA-4D5E-A6C0-FB942639EE7B}" srcOrd="1" destOrd="0" presId="urn:microsoft.com/office/officeart/2018/2/layout/IconLabelList"/>
    <dgm:cxn modelId="{B22F821E-801B-4567-92EE-282DC8EF8E76}" type="presParOf" srcId="{B5D70510-DA11-4B09-8C5B-25CBF4631FB0}" destId="{C7998866-9AE0-4728-B43D-597E3314F0AD}" srcOrd="2" destOrd="0" presId="urn:microsoft.com/office/officeart/2018/2/layout/IconLabelList"/>
    <dgm:cxn modelId="{4A0A605A-7938-4118-AF12-827096014290}" type="presParOf" srcId="{99485E5B-BBE2-4706-9620-7AEDF9540D94}" destId="{99D94126-02D0-4D35-9174-6D9C04C91891}" srcOrd="5" destOrd="0" presId="urn:microsoft.com/office/officeart/2018/2/layout/IconLabelList"/>
    <dgm:cxn modelId="{6599B8A4-C081-4186-ABCC-D7AABCDFBAC9}" type="presParOf" srcId="{99485E5B-BBE2-4706-9620-7AEDF9540D94}" destId="{7FFEB33F-BA83-4256-842E-1A92C959D2B1}" srcOrd="6" destOrd="0" presId="urn:microsoft.com/office/officeart/2018/2/layout/IconLabelList"/>
    <dgm:cxn modelId="{4611D020-6F8B-49DC-8614-71BED42BBE79}" type="presParOf" srcId="{7FFEB33F-BA83-4256-842E-1A92C959D2B1}" destId="{493B756B-6DB1-4B1D-915B-E7F68975679D}" srcOrd="0" destOrd="0" presId="urn:microsoft.com/office/officeart/2018/2/layout/IconLabelList"/>
    <dgm:cxn modelId="{700E8916-7F76-403E-B916-F54BDB60E6E8}" type="presParOf" srcId="{7FFEB33F-BA83-4256-842E-1A92C959D2B1}" destId="{2328F97B-AF75-4BC0-83DC-FEDD7DAB2743}" srcOrd="1" destOrd="0" presId="urn:microsoft.com/office/officeart/2018/2/layout/IconLabelList"/>
    <dgm:cxn modelId="{D77B3C50-EF7B-4436-8E2E-4A93904A2EFA}" type="presParOf" srcId="{7FFEB33F-BA83-4256-842E-1A92C959D2B1}" destId="{E145D1C0-851C-4671-B494-71BCA1ED55C6}" srcOrd="2" destOrd="0" presId="urn:microsoft.com/office/officeart/2018/2/layout/IconLabelList"/>
    <dgm:cxn modelId="{213786A1-5253-47B7-93F0-A54F12CC44DF}" type="presParOf" srcId="{99485E5B-BBE2-4706-9620-7AEDF9540D94}" destId="{6D93C02C-0598-4C67-955B-7CD8AE3B996E}" srcOrd="7" destOrd="0" presId="urn:microsoft.com/office/officeart/2018/2/layout/IconLabelList"/>
    <dgm:cxn modelId="{0E5F0A24-CB20-4773-AB81-264D98ED8A62}" type="presParOf" srcId="{99485E5B-BBE2-4706-9620-7AEDF9540D94}" destId="{2E202779-9636-4CD7-A4E3-7F425A236D1D}" srcOrd="8" destOrd="0" presId="urn:microsoft.com/office/officeart/2018/2/layout/IconLabelList"/>
    <dgm:cxn modelId="{7317CF26-D229-44CB-83B5-562707C58627}" type="presParOf" srcId="{2E202779-9636-4CD7-A4E3-7F425A236D1D}" destId="{740354F9-3B0E-4A24-A455-C2092204EDB6}" srcOrd="0" destOrd="0" presId="urn:microsoft.com/office/officeart/2018/2/layout/IconLabelList"/>
    <dgm:cxn modelId="{E765CEEA-5A24-4F54-AA54-1E69D9A223D8}" type="presParOf" srcId="{2E202779-9636-4CD7-A4E3-7F425A236D1D}" destId="{B476B35B-2219-4E63-9D25-1CC51939611F}" srcOrd="1" destOrd="0" presId="urn:microsoft.com/office/officeart/2018/2/layout/IconLabelList"/>
    <dgm:cxn modelId="{A313B511-B138-4747-A465-CB98C43286A2}" type="presParOf" srcId="{2E202779-9636-4CD7-A4E3-7F425A236D1D}" destId="{20D4253F-063F-440A-9852-1B025EF2287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655545-88E7-479B-9D99-B489A2C77FC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577278B-7B91-4D3D-A8E8-0D262C472350}">
      <dgm:prSet custT="1"/>
      <dgm:spPr/>
      <dgm:t>
        <a:bodyPr/>
        <a:lstStyle/>
        <a:p>
          <a:r>
            <a:rPr lang="en-US" sz="2000" dirty="0"/>
            <a:t>Employment Laws and Regulations:</a:t>
          </a:r>
        </a:p>
        <a:p>
          <a:r>
            <a:rPr lang="en-US" sz="2000" dirty="0"/>
            <a:t>Labor rights, discrimination,  harassment, and workplace safety.</a:t>
          </a:r>
        </a:p>
      </dgm:t>
    </dgm:pt>
    <dgm:pt modelId="{A6E0B42F-B3B3-4C27-AE1F-0EC6AE9EFF1E}" type="parTrans" cxnId="{7093AEEF-A14A-4D8A-B76C-D6AA1515D0C9}">
      <dgm:prSet/>
      <dgm:spPr/>
      <dgm:t>
        <a:bodyPr/>
        <a:lstStyle/>
        <a:p>
          <a:endParaRPr lang="en-US"/>
        </a:p>
      </dgm:t>
    </dgm:pt>
    <dgm:pt modelId="{5007CDCE-96DB-427D-A646-BBDF4AA39D3B}" type="sibTrans" cxnId="{7093AEEF-A14A-4D8A-B76C-D6AA1515D0C9}">
      <dgm:prSet/>
      <dgm:spPr/>
      <dgm:t>
        <a:bodyPr/>
        <a:lstStyle/>
        <a:p>
          <a:endParaRPr lang="en-US"/>
        </a:p>
      </dgm:t>
    </dgm:pt>
    <dgm:pt modelId="{3E88712C-DB0D-4ABF-938B-F0D220289E95}">
      <dgm:prSet custT="1"/>
      <dgm:spPr/>
      <dgm:t>
        <a:bodyPr/>
        <a:lstStyle/>
        <a:p>
          <a:r>
            <a:rPr lang="en-US" sz="2000" dirty="0"/>
            <a:t>Healthcare Laws and Benefits Compliance:</a:t>
          </a:r>
        </a:p>
        <a:p>
          <a:r>
            <a:rPr lang="en-US" sz="2000" dirty="0"/>
            <a:t>Affordable care Act (ACA), regarding employee benefits eligibility and coverage requirements</a:t>
          </a:r>
          <a:r>
            <a:rPr lang="en-US" sz="1600" dirty="0"/>
            <a:t>.</a:t>
          </a:r>
        </a:p>
      </dgm:t>
    </dgm:pt>
    <dgm:pt modelId="{C3431539-C261-4233-A789-4D17844EA7DA}" type="parTrans" cxnId="{12F662ED-1152-49B1-888F-520DBD841A93}">
      <dgm:prSet/>
      <dgm:spPr/>
      <dgm:t>
        <a:bodyPr/>
        <a:lstStyle/>
        <a:p>
          <a:endParaRPr lang="en-US"/>
        </a:p>
      </dgm:t>
    </dgm:pt>
    <dgm:pt modelId="{3AF8CEA8-BFE2-4E2B-8C87-AE202331AEEF}" type="sibTrans" cxnId="{12F662ED-1152-49B1-888F-520DBD841A93}">
      <dgm:prSet/>
      <dgm:spPr/>
      <dgm:t>
        <a:bodyPr/>
        <a:lstStyle/>
        <a:p>
          <a:endParaRPr lang="en-US"/>
        </a:p>
      </dgm:t>
    </dgm:pt>
    <dgm:pt modelId="{624D88CC-EAB3-4D3F-A383-5DDFF1C6393E}">
      <dgm:prSet custT="1"/>
      <dgm:spPr/>
      <dgm:t>
        <a:bodyPr/>
        <a:lstStyle/>
        <a:p>
          <a:r>
            <a:rPr lang="en-US" sz="2000" dirty="0"/>
            <a:t>Data Privacy and Security Laws:</a:t>
          </a:r>
        </a:p>
        <a:p>
          <a:r>
            <a:rPr lang="en-US" sz="2000" dirty="0"/>
            <a:t>General Data Protection regulation (GDPR), safeguarding sensitive employee information, data processing and implementing data security</a:t>
          </a:r>
          <a:r>
            <a:rPr lang="en-US" sz="1600" dirty="0"/>
            <a:t>.</a:t>
          </a:r>
        </a:p>
      </dgm:t>
    </dgm:pt>
    <dgm:pt modelId="{D2E8B274-6E9C-4F4B-A8B0-53160B4F18BE}" type="parTrans" cxnId="{BEDF7383-35FB-4115-8754-FB955D93D317}">
      <dgm:prSet/>
      <dgm:spPr/>
      <dgm:t>
        <a:bodyPr/>
        <a:lstStyle/>
        <a:p>
          <a:endParaRPr lang="en-US"/>
        </a:p>
      </dgm:t>
    </dgm:pt>
    <dgm:pt modelId="{A71034C2-5CCA-4F7E-9168-C56A79532402}" type="sibTrans" cxnId="{BEDF7383-35FB-4115-8754-FB955D93D317}">
      <dgm:prSet/>
      <dgm:spPr/>
      <dgm:t>
        <a:bodyPr/>
        <a:lstStyle/>
        <a:p>
          <a:endParaRPr lang="en-US"/>
        </a:p>
      </dgm:t>
    </dgm:pt>
    <dgm:pt modelId="{905911F6-9982-4675-A7D5-510AD049F7F9}">
      <dgm:prSet custT="1"/>
      <dgm:spPr/>
      <dgm:t>
        <a:bodyPr/>
        <a:lstStyle/>
        <a:p>
          <a:r>
            <a:rPr lang="en-US" sz="2000" dirty="0"/>
            <a:t>Employee Handbook and Policy Compliance: Policy anti-discrimination, harassment prevention, employee conduct, and disciplinary procedures</a:t>
          </a:r>
          <a:r>
            <a:rPr lang="en-US" sz="1600" dirty="0"/>
            <a:t>.</a:t>
          </a:r>
        </a:p>
        <a:p>
          <a:endParaRPr lang="en-US" sz="1600" dirty="0"/>
        </a:p>
      </dgm:t>
    </dgm:pt>
    <dgm:pt modelId="{C8B42CE8-0D6B-4B6F-993B-31D42CF2D0B1}" type="parTrans" cxnId="{F1ACD4B2-A755-465C-A3B8-3FEF6E03F0C3}">
      <dgm:prSet/>
      <dgm:spPr/>
      <dgm:t>
        <a:bodyPr/>
        <a:lstStyle/>
        <a:p>
          <a:endParaRPr lang="en-US"/>
        </a:p>
      </dgm:t>
    </dgm:pt>
    <dgm:pt modelId="{2FA3ACCC-BFD3-423A-9318-A510D01EAFCB}" type="sibTrans" cxnId="{F1ACD4B2-A755-465C-A3B8-3FEF6E03F0C3}">
      <dgm:prSet/>
      <dgm:spPr/>
      <dgm:t>
        <a:bodyPr/>
        <a:lstStyle/>
        <a:p>
          <a:endParaRPr lang="en-US"/>
        </a:p>
      </dgm:t>
    </dgm:pt>
    <dgm:pt modelId="{0FBAF7E2-87B4-402E-AB57-4F82F1E45FBB}">
      <dgm:prSet custT="1"/>
      <dgm:spPr/>
      <dgm:t>
        <a:bodyPr/>
        <a:lstStyle/>
        <a:p>
          <a:r>
            <a:rPr lang="en-US" sz="2000" dirty="0"/>
            <a:t>Employment Contract and Agreement:</a:t>
          </a:r>
        </a:p>
        <a:p>
          <a:r>
            <a:rPr lang="en-US" sz="2000" dirty="0"/>
            <a:t>Draft and administer employment contracts, non-disclosure agreements, non-compete agreement all to protect the interest of employer and employees. </a:t>
          </a:r>
        </a:p>
      </dgm:t>
    </dgm:pt>
    <dgm:pt modelId="{6E820900-DB0A-4EE4-8550-13C52E04AA69}" type="parTrans" cxnId="{C846BCF9-8572-4AC6-9BC7-580B9BB51160}">
      <dgm:prSet/>
      <dgm:spPr/>
      <dgm:t>
        <a:bodyPr/>
        <a:lstStyle/>
        <a:p>
          <a:endParaRPr lang="en-US"/>
        </a:p>
      </dgm:t>
    </dgm:pt>
    <dgm:pt modelId="{6693FBEB-8373-490D-99EF-1101A1F41939}" type="sibTrans" cxnId="{C846BCF9-8572-4AC6-9BC7-580B9BB51160}">
      <dgm:prSet/>
      <dgm:spPr/>
      <dgm:t>
        <a:bodyPr/>
        <a:lstStyle/>
        <a:p>
          <a:endParaRPr lang="en-US"/>
        </a:p>
      </dgm:t>
    </dgm:pt>
    <dgm:pt modelId="{FE70A8EB-8457-DF47-B17C-FC6AC05C37F8}" type="pres">
      <dgm:prSet presAssocID="{FA655545-88E7-479B-9D99-B489A2C77FCA}" presName="diagram" presStyleCnt="0">
        <dgm:presLayoutVars>
          <dgm:dir/>
          <dgm:resizeHandles val="exact"/>
        </dgm:presLayoutVars>
      </dgm:prSet>
      <dgm:spPr/>
    </dgm:pt>
    <dgm:pt modelId="{C0076CF4-F4CD-5641-AF17-BB9CB62B0FCC}" type="pres">
      <dgm:prSet presAssocID="{8577278B-7B91-4D3D-A8E8-0D262C472350}" presName="node" presStyleLbl="node1" presStyleIdx="0" presStyleCnt="5" custScaleX="108132" custScaleY="97731">
        <dgm:presLayoutVars>
          <dgm:bulletEnabled val="1"/>
        </dgm:presLayoutVars>
      </dgm:prSet>
      <dgm:spPr/>
    </dgm:pt>
    <dgm:pt modelId="{BA90BEC0-7A2D-3B4F-B190-8559AEDA29C6}" type="pres">
      <dgm:prSet presAssocID="{5007CDCE-96DB-427D-A646-BBDF4AA39D3B}" presName="sibTrans" presStyleCnt="0"/>
      <dgm:spPr/>
    </dgm:pt>
    <dgm:pt modelId="{A33F84C1-0F35-764A-AA9F-60A4CBF6B5F1}" type="pres">
      <dgm:prSet presAssocID="{3E88712C-DB0D-4ABF-938B-F0D220289E95}" presName="node" presStyleLbl="node1" presStyleIdx="1" presStyleCnt="5" custScaleX="109829" custScaleY="96770">
        <dgm:presLayoutVars>
          <dgm:bulletEnabled val="1"/>
        </dgm:presLayoutVars>
      </dgm:prSet>
      <dgm:spPr/>
    </dgm:pt>
    <dgm:pt modelId="{C1A59858-C444-2744-9911-FBBB5908C488}" type="pres">
      <dgm:prSet presAssocID="{3AF8CEA8-BFE2-4E2B-8C87-AE202331AEEF}" presName="sibTrans" presStyleCnt="0"/>
      <dgm:spPr/>
    </dgm:pt>
    <dgm:pt modelId="{FFBC3686-0AE4-724D-863C-F881EA7DC050}" type="pres">
      <dgm:prSet presAssocID="{624D88CC-EAB3-4D3F-A383-5DDFF1C6393E}" presName="node" presStyleLbl="node1" presStyleIdx="2" presStyleCnt="5" custScaleX="111574">
        <dgm:presLayoutVars>
          <dgm:bulletEnabled val="1"/>
        </dgm:presLayoutVars>
      </dgm:prSet>
      <dgm:spPr/>
    </dgm:pt>
    <dgm:pt modelId="{C6732E77-1E7C-4646-87E3-BCEF35783CB4}" type="pres">
      <dgm:prSet presAssocID="{A71034C2-5CCA-4F7E-9168-C56A79532402}" presName="sibTrans" presStyleCnt="0"/>
      <dgm:spPr/>
    </dgm:pt>
    <dgm:pt modelId="{775DEE4D-14BE-A141-91F8-D3FC2079BA6B}" type="pres">
      <dgm:prSet presAssocID="{905911F6-9982-4675-A7D5-510AD049F7F9}" presName="node" presStyleLbl="node1" presStyleIdx="3" presStyleCnt="5" custScaleX="117014">
        <dgm:presLayoutVars>
          <dgm:bulletEnabled val="1"/>
        </dgm:presLayoutVars>
      </dgm:prSet>
      <dgm:spPr/>
    </dgm:pt>
    <dgm:pt modelId="{A8351BFA-8DDD-1947-9E0E-30F163595AC9}" type="pres">
      <dgm:prSet presAssocID="{2FA3ACCC-BFD3-423A-9318-A510D01EAFCB}" presName="sibTrans" presStyleCnt="0"/>
      <dgm:spPr/>
    </dgm:pt>
    <dgm:pt modelId="{8D388FF9-A63C-BD47-960B-E461C5BA6656}" type="pres">
      <dgm:prSet presAssocID="{0FBAF7E2-87B4-402E-AB57-4F82F1E45FBB}" presName="node" presStyleLbl="node1" presStyleIdx="4" presStyleCnt="5" custScaleX="135864">
        <dgm:presLayoutVars>
          <dgm:bulletEnabled val="1"/>
        </dgm:presLayoutVars>
      </dgm:prSet>
      <dgm:spPr/>
    </dgm:pt>
  </dgm:ptLst>
  <dgm:cxnLst>
    <dgm:cxn modelId="{AEE69D0F-53C0-C140-9D2A-309FC7563D4B}" type="presOf" srcId="{8577278B-7B91-4D3D-A8E8-0D262C472350}" destId="{C0076CF4-F4CD-5641-AF17-BB9CB62B0FCC}" srcOrd="0" destOrd="0" presId="urn:microsoft.com/office/officeart/2005/8/layout/default"/>
    <dgm:cxn modelId="{122AB46C-67D7-2A49-8B56-261971A497F7}" type="presOf" srcId="{905911F6-9982-4675-A7D5-510AD049F7F9}" destId="{775DEE4D-14BE-A141-91F8-D3FC2079BA6B}" srcOrd="0" destOrd="0" presId="urn:microsoft.com/office/officeart/2005/8/layout/default"/>
    <dgm:cxn modelId="{BEDF7383-35FB-4115-8754-FB955D93D317}" srcId="{FA655545-88E7-479B-9D99-B489A2C77FCA}" destId="{624D88CC-EAB3-4D3F-A383-5DDFF1C6393E}" srcOrd="2" destOrd="0" parTransId="{D2E8B274-6E9C-4F4B-A8B0-53160B4F18BE}" sibTransId="{A71034C2-5CCA-4F7E-9168-C56A79532402}"/>
    <dgm:cxn modelId="{541C2D87-C7B5-C04F-9AA1-FAFCF55C767C}" type="presOf" srcId="{624D88CC-EAB3-4D3F-A383-5DDFF1C6393E}" destId="{FFBC3686-0AE4-724D-863C-F881EA7DC050}" srcOrd="0" destOrd="0" presId="urn:microsoft.com/office/officeart/2005/8/layout/default"/>
    <dgm:cxn modelId="{F1ACD4B2-A755-465C-A3B8-3FEF6E03F0C3}" srcId="{FA655545-88E7-479B-9D99-B489A2C77FCA}" destId="{905911F6-9982-4675-A7D5-510AD049F7F9}" srcOrd="3" destOrd="0" parTransId="{C8B42CE8-0D6B-4B6F-993B-31D42CF2D0B1}" sibTransId="{2FA3ACCC-BFD3-423A-9318-A510D01EAFCB}"/>
    <dgm:cxn modelId="{18A958C0-813F-4144-BFF4-3B4C09524CDA}" type="presOf" srcId="{3E88712C-DB0D-4ABF-938B-F0D220289E95}" destId="{A33F84C1-0F35-764A-AA9F-60A4CBF6B5F1}" srcOrd="0" destOrd="0" presId="urn:microsoft.com/office/officeart/2005/8/layout/default"/>
    <dgm:cxn modelId="{BA3FF6D2-A3DE-3B40-8A31-219EB893721A}" type="presOf" srcId="{0FBAF7E2-87B4-402E-AB57-4F82F1E45FBB}" destId="{8D388FF9-A63C-BD47-960B-E461C5BA6656}" srcOrd="0" destOrd="0" presId="urn:microsoft.com/office/officeart/2005/8/layout/default"/>
    <dgm:cxn modelId="{12F662ED-1152-49B1-888F-520DBD841A93}" srcId="{FA655545-88E7-479B-9D99-B489A2C77FCA}" destId="{3E88712C-DB0D-4ABF-938B-F0D220289E95}" srcOrd="1" destOrd="0" parTransId="{C3431539-C261-4233-A789-4D17844EA7DA}" sibTransId="{3AF8CEA8-BFE2-4E2B-8C87-AE202331AEEF}"/>
    <dgm:cxn modelId="{7093AEEF-A14A-4D8A-B76C-D6AA1515D0C9}" srcId="{FA655545-88E7-479B-9D99-B489A2C77FCA}" destId="{8577278B-7B91-4D3D-A8E8-0D262C472350}" srcOrd="0" destOrd="0" parTransId="{A6E0B42F-B3B3-4C27-AE1F-0EC6AE9EFF1E}" sibTransId="{5007CDCE-96DB-427D-A646-BBDF4AA39D3B}"/>
    <dgm:cxn modelId="{4A7CCEF8-5847-B24D-BCC3-E5D19DA00561}" type="presOf" srcId="{FA655545-88E7-479B-9D99-B489A2C77FCA}" destId="{FE70A8EB-8457-DF47-B17C-FC6AC05C37F8}" srcOrd="0" destOrd="0" presId="urn:microsoft.com/office/officeart/2005/8/layout/default"/>
    <dgm:cxn modelId="{C846BCF9-8572-4AC6-9BC7-580B9BB51160}" srcId="{FA655545-88E7-479B-9D99-B489A2C77FCA}" destId="{0FBAF7E2-87B4-402E-AB57-4F82F1E45FBB}" srcOrd="4" destOrd="0" parTransId="{6E820900-DB0A-4EE4-8550-13C52E04AA69}" sibTransId="{6693FBEB-8373-490D-99EF-1101A1F41939}"/>
    <dgm:cxn modelId="{88C568D0-EA07-1F48-98E4-C36FB3CE0A03}" type="presParOf" srcId="{FE70A8EB-8457-DF47-B17C-FC6AC05C37F8}" destId="{C0076CF4-F4CD-5641-AF17-BB9CB62B0FCC}" srcOrd="0" destOrd="0" presId="urn:microsoft.com/office/officeart/2005/8/layout/default"/>
    <dgm:cxn modelId="{16F21087-1DF2-1F43-A36E-6352B7EB6595}" type="presParOf" srcId="{FE70A8EB-8457-DF47-B17C-FC6AC05C37F8}" destId="{BA90BEC0-7A2D-3B4F-B190-8559AEDA29C6}" srcOrd="1" destOrd="0" presId="urn:microsoft.com/office/officeart/2005/8/layout/default"/>
    <dgm:cxn modelId="{B44CACC4-27DD-5743-97B3-6469B9649468}" type="presParOf" srcId="{FE70A8EB-8457-DF47-B17C-FC6AC05C37F8}" destId="{A33F84C1-0F35-764A-AA9F-60A4CBF6B5F1}" srcOrd="2" destOrd="0" presId="urn:microsoft.com/office/officeart/2005/8/layout/default"/>
    <dgm:cxn modelId="{93204522-4D62-C944-B380-06873250345F}" type="presParOf" srcId="{FE70A8EB-8457-DF47-B17C-FC6AC05C37F8}" destId="{C1A59858-C444-2744-9911-FBBB5908C488}" srcOrd="3" destOrd="0" presId="urn:microsoft.com/office/officeart/2005/8/layout/default"/>
    <dgm:cxn modelId="{2C632057-14FD-A74A-B3FF-A814F7C06CA5}" type="presParOf" srcId="{FE70A8EB-8457-DF47-B17C-FC6AC05C37F8}" destId="{FFBC3686-0AE4-724D-863C-F881EA7DC050}" srcOrd="4" destOrd="0" presId="urn:microsoft.com/office/officeart/2005/8/layout/default"/>
    <dgm:cxn modelId="{A854EF03-7CBE-0347-8E63-80EF94D629BD}" type="presParOf" srcId="{FE70A8EB-8457-DF47-B17C-FC6AC05C37F8}" destId="{C6732E77-1E7C-4646-87E3-BCEF35783CB4}" srcOrd="5" destOrd="0" presId="urn:microsoft.com/office/officeart/2005/8/layout/default"/>
    <dgm:cxn modelId="{CC7C9333-8D31-2D4A-88E2-178CC381144B}" type="presParOf" srcId="{FE70A8EB-8457-DF47-B17C-FC6AC05C37F8}" destId="{775DEE4D-14BE-A141-91F8-D3FC2079BA6B}" srcOrd="6" destOrd="0" presId="urn:microsoft.com/office/officeart/2005/8/layout/default"/>
    <dgm:cxn modelId="{A3285C02-FB09-5A41-AD3F-5FB614866A0D}" type="presParOf" srcId="{FE70A8EB-8457-DF47-B17C-FC6AC05C37F8}" destId="{A8351BFA-8DDD-1947-9E0E-30F163595AC9}" srcOrd="7" destOrd="0" presId="urn:microsoft.com/office/officeart/2005/8/layout/default"/>
    <dgm:cxn modelId="{38039485-BD5B-EF49-B26F-E55C6F23F82E}" type="presParOf" srcId="{FE70A8EB-8457-DF47-B17C-FC6AC05C37F8}" destId="{8D388FF9-A63C-BD47-960B-E461C5BA665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06D338E-C9C2-4244-ABDA-8C5945B8A3E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1DE2DDA-4B32-4357-A0D1-ADC9E83F6407}">
      <dgm:prSet/>
      <dgm:spPr/>
      <dgm:t>
        <a:bodyPr/>
        <a:lstStyle/>
        <a:p>
          <a:r>
            <a:rPr lang="en-GB"/>
            <a:t>Opportunities:</a:t>
          </a:r>
          <a:endParaRPr lang="en-US"/>
        </a:p>
      </dgm:t>
    </dgm:pt>
    <dgm:pt modelId="{3C16182C-A179-4CBB-979E-96226C6D6DE7}" type="parTrans" cxnId="{03CAFDD1-9862-49BF-B6DE-378DEF13398A}">
      <dgm:prSet/>
      <dgm:spPr/>
      <dgm:t>
        <a:bodyPr/>
        <a:lstStyle/>
        <a:p>
          <a:endParaRPr lang="en-US"/>
        </a:p>
      </dgm:t>
    </dgm:pt>
    <dgm:pt modelId="{CCB97EF5-5840-4DF1-962A-B32163ADD360}" type="sibTrans" cxnId="{03CAFDD1-9862-49BF-B6DE-378DEF13398A}">
      <dgm:prSet/>
      <dgm:spPr/>
      <dgm:t>
        <a:bodyPr/>
        <a:lstStyle/>
        <a:p>
          <a:endParaRPr lang="en-US"/>
        </a:p>
      </dgm:t>
    </dgm:pt>
    <dgm:pt modelId="{C3D37DFF-99D1-4B70-8ED5-778DA261C91B}">
      <dgm:prSet/>
      <dgm:spPr/>
      <dgm:t>
        <a:bodyPr/>
        <a:lstStyle/>
        <a:p>
          <a:r>
            <a:rPr lang="en-GB"/>
            <a:t>Advancements in AI and technology for recruitment, employee engagement, and talent management, enabling HRM to streamline processes, improve decision-making, and enhance employee experiences.</a:t>
          </a:r>
          <a:endParaRPr lang="en-US"/>
        </a:p>
      </dgm:t>
    </dgm:pt>
    <dgm:pt modelId="{585EB6F8-C678-43AB-88D3-B960456D94E0}" type="parTrans" cxnId="{76D443DC-CA31-46A3-8A35-A1F95EA69499}">
      <dgm:prSet/>
      <dgm:spPr/>
      <dgm:t>
        <a:bodyPr/>
        <a:lstStyle/>
        <a:p>
          <a:endParaRPr lang="en-US"/>
        </a:p>
      </dgm:t>
    </dgm:pt>
    <dgm:pt modelId="{E34AD522-A4A3-40C9-BC25-800109394E19}" type="sibTrans" cxnId="{76D443DC-CA31-46A3-8A35-A1F95EA69499}">
      <dgm:prSet/>
      <dgm:spPr/>
      <dgm:t>
        <a:bodyPr/>
        <a:lstStyle/>
        <a:p>
          <a:endParaRPr lang="en-US"/>
        </a:p>
      </dgm:t>
    </dgm:pt>
    <dgm:pt modelId="{2E86E464-844E-4A20-AA82-362389517F10}">
      <dgm:prSet/>
      <dgm:spPr/>
      <dgm:t>
        <a:bodyPr/>
        <a:lstStyle/>
        <a:p>
          <a:r>
            <a:rPr lang="en-GB"/>
            <a:t>Opportunities to expand into new markets or geographic regions, either through organic growth or strategic partnerships, to access new talent pools and customer segments.</a:t>
          </a:r>
          <a:endParaRPr lang="en-US"/>
        </a:p>
      </dgm:t>
    </dgm:pt>
    <dgm:pt modelId="{FDD20FBA-C3F3-419A-ADA7-B01F2CE91FA0}" type="parTrans" cxnId="{F6FA25D9-3391-4578-BF5E-C72D1D9A5E76}">
      <dgm:prSet/>
      <dgm:spPr/>
      <dgm:t>
        <a:bodyPr/>
        <a:lstStyle/>
        <a:p>
          <a:endParaRPr lang="en-US"/>
        </a:p>
      </dgm:t>
    </dgm:pt>
    <dgm:pt modelId="{33507048-3597-4B68-8206-6643C8A6601E}" type="sibTrans" cxnId="{F6FA25D9-3391-4578-BF5E-C72D1D9A5E76}">
      <dgm:prSet/>
      <dgm:spPr/>
      <dgm:t>
        <a:bodyPr/>
        <a:lstStyle/>
        <a:p>
          <a:endParaRPr lang="en-US"/>
        </a:p>
      </dgm:t>
    </dgm:pt>
    <dgm:pt modelId="{05973FC4-80E8-4E2D-9FDC-83BFF3AEF205}">
      <dgm:prSet/>
      <dgm:spPr/>
      <dgm:t>
        <a:bodyPr/>
        <a:lstStyle/>
        <a:p>
          <a:r>
            <a:rPr lang="en-GB"/>
            <a:t>Strategic partnerships with educational institutions or industry organizations for talent development initiatives, such as internship programs, apprenticeships, or skills training, to address skill gaps and foster a pipeline of future talent.</a:t>
          </a:r>
          <a:endParaRPr lang="en-US"/>
        </a:p>
      </dgm:t>
    </dgm:pt>
    <dgm:pt modelId="{0DA21FDF-AA0A-41BC-8F67-E9C4B2D5BA1E}" type="parTrans" cxnId="{06D2C493-CFAC-4DC6-8754-437CFDC421E7}">
      <dgm:prSet/>
      <dgm:spPr/>
      <dgm:t>
        <a:bodyPr/>
        <a:lstStyle/>
        <a:p>
          <a:endParaRPr lang="en-US"/>
        </a:p>
      </dgm:t>
    </dgm:pt>
    <dgm:pt modelId="{CE98A525-7D7F-45DD-9BD0-C0FFC2AD4AAA}" type="sibTrans" cxnId="{06D2C493-CFAC-4DC6-8754-437CFDC421E7}">
      <dgm:prSet/>
      <dgm:spPr/>
      <dgm:t>
        <a:bodyPr/>
        <a:lstStyle/>
        <a:p>
          <a:endParaRPr lang="en-US"/>
        </a:p>
      </dgm:t>
    </dgm:pt>
    <dgm:pt modelId="{FD7115F6-A0E4-4F6C-8D67-DD215D1F30F6}">
      <dgm:prSet/>
      <dgm:spPr/>
      <dgm:t>
        <a:bodyPr/>
        <a:lstStyle/>
        <a:p>
          <a:r>
            <a:rPr lang="en-GB"/>
            <a:t>Threats:</a:t>
          </a:r>
          <a:endParaRPr lang="en-US"/>
        </a:p>
      </dgm:t>
    </dgm:pt>
    <dgm:pt modelId="{575456A6-4CFC-44CC-87E0-19684A0A44C8}" type="parTrans" cxnId="{7AEBBF64-61B4-4FDE-BD9C-2BB687132A15}">
      <dgm:prSet/>
      <dgm:spPr/>
      <dgm:t>
        <a:bodyPr/>
        <a:lstStyle/>
        <a:p>
          <a:endParaRPr lang="en-US"/>
        </a:p>
      </dgm:t>
    </dgm:pt>
    <dgm:pt modelId="{9F13EF18-5CA1-4665-A728-F5DEF2F1D60E}" type="sibTrans" cxnId="{7AEBBF64-61B4-4FDE-BD9C-2BB687132A15}">
      <dgm:prSet/>
      <dgm:spPr/>
      <dgm:t>
        <a:bodyPr/>
        <a:lstStyle/>
        <a:p>
          <a:endParaRPr lang="en-US"/>
        </a:p>
      </dgm:t>
    </dgm:pt>
    <dgm:pt modelId="{E93FFB58-C096-45E7-AB0C-26C1FDD92089}">
      <dgm:prSet/>
      <dgm:spPr/>
      <dgm:t>
        <a:bodyPr/>
        <a:lstStyle/>
        <a:p>
          <a:r>
            <a:rPr lang="en-GB"/>
            <a:t>Increasing competition for talent from other employers or industries, leading to talent shortages, wage inflation, and difficulty in attracting and retaining top performers.</a:t>
          </a:r>
          <a:endParaRPr lang="en-US"/>
        </a:p>
      </dgm:t>
    </dgm:pt>
    <dgm:pt modelId="{2429A1C1-E8C7-473A-8B2E-3B959346B28E}" type="parTrans" cxnId="{938C17D5-6309-417C-AC06-EC03850563A0}">
      <dgm:prSet/>
      <dgm:spPr/>
      <dgm:t>
        <a:bodyPr/>
        <a:lstStyle/>
        <a:p>
          <a:endParaRPr lang="en-US"/>
        </a:p>
      </dgm:t>
    </dgm:pt>
    <dgm:pt modelId="{C99167D0-467C-4323-9CE9-560163BCDCCA}" type="sibTrans" cxnId="{938C17D5-6309-417C-AC06-EC03850563A0}">
      <dgm:prSet/>
      <dgm:spPr/>
      <dgm:t>
        <a:bodyPr/>
        <a:lstStyle/>
        <a:p>
          <a:endParaRPr lang="en-US"/>
        </a:p>
      </dgm:t>
    </dgm:pt>
    <dgm:pt modelId="{6293E5E5-F02A-4E41-840D-B918F3752721}">
      <dgm:prSet/>
      <dgm:spPr/>
      <dgm:t>
        <a:bodyPr/>
        <a:lstStyle/>
        <a:p>
          <a:r>
            <a:rPr lang="en-GB"/>
            <a:t>Economic instability, such as recessions, market downturns, or industry disruptions, that impact HRM budgets, workforce planning, and organizational stability.</a:t>
          </a:r>
          <a:endParaRPr lang="en-US"/>
        </a:p>
      </dgm:t>
    </dgm:pt>
    <dgm:pt modelId="{92F3F903-18A5-452B-A582-A24BBE1D9179}" type="parTrans" cxnId="{DC35B2E5-E943-4F70-BED2-64B03BC233C4}">
      <dgm:prSet/>
      <dgm:spPr/>
      <dgm:t>
        <a:bodyPr/>
        <a:lstStyle/>
        <a:p>
          <a:endParaRPr lang="en-US"/>
        </a:p>
      </dgm:t>
    </dgm:pt>
    <dgm:pt modelId="{E43B9789-5AF7-4491-8984-6EFCAB4433A3}" type="sibTrans" cxnId="{DC35B2E5-E943-4F70-BED2-64B03BC233C4}">
      <dgm:prSet/>
      <dgm:spPr/>
      <dgm:t>
        <a:bodyPr/>
        <a:lstStyle/>
        <a:p>
          <a:endParaRPr lang="en-US"/>
        </a:p>
      </dgm:t>
    </dgm:pt>
    <dgm:pt modelId="{BF3AA6A8-E398-4ED2-9733-14EED10132DD}">
      <dgm:prSet/>
      <dgm:spPr/>
      <dgm:t>
        <a:bodyPr/>
        <a:lstStyle/>
        <a:p>
          <a:r>
            <a:rPr lang="en-GB"/>
            <a:t>Regulatory changes affecting labor laws, employment regulations, or compliance requirements, which may necessitate adjustments to HR policies, practices, and procedures to ensure legal compliance and mitigate legal risks.</a:t>
          </a:r>
          <a:endParaRPr lang="en-US"/>
        </a:p>
      </dgm:t>
    </dgm:pt>
    <dgm:pt modelId="{F47F58F4-5CE3-4E39-BEC3-0910F4569D3C}" type="parTrans" cxnId="{B7F699FF-71F5-4E94-9C56-388AC7CD5B7B}">
      <dgm:prSet/>
      <dgm:spPr/>
      <dgm:t>
        <a:bodyPr/>
        <a:lstStyle/>
        <a:p>
          <a:endParaRPr lang="en-US"/>
        </a:p>
      </dgm:t>
    </dgm:pt>
    <dgm:pt modelId="{64A6B62C-30A8-4FD9-8320-44E374F5139F}" type="sibTrans" cxnId="{B7F699FF-71F5-4E94-9C56-388AC7CD5B7B}">
      <dgm:prSet/>
      <dgm:spPr/>
      <dgm:t>
        <a:bodyPr/>
        <a:lstStyle/>
        <a:p>
          <a:endParaRPr lang="en-US"/>
        </a:p>
      </dgm:t>
    </dgm:pt>
    <dgm:pt modelId="{3F32CD51-E35C-3B4E-ABE8-E73AB06E6718}" type="pres">
      <dgm:prSet presAssocID="{A06D338E-C9C2-4244-ABDA-8C5945B8A3E9}" presName="linear" presStyleCnt="0">
        <dgm:presLayoutVars>
          <dgm:animLvl val="lvl"/>
          <dgm:resizeHandles val="exact"/>
        </dgm:presLayoutVars>
      </dgm:prSet>
      <dgm:spPr/>
    </dgm:pt>
    <dgm:pt modelId="{E9781C5B-0A00-C944-B442-724427F03524}" type="pres">
      <dgm:prSet presAssocID="{51DE2DDA-4B32-4357-A0D1-ADC9E83F6407}" presName="parentText" presStyleLbl="node1" presStyleIdx="0" presStyleCnt="2">
        <dgm:presLayoutVars>
          <dgm:chMax val="0"/>
          <dgm:bulletEnabled val="1"/>
        </dgm:presLayoutVars>
      </dgm:prSet>
      <dgm:spPr/>
    </dgm:pt>
    <dgm:pt modelId="{96135AD8-B455-744E-A058-2675A91941D8}" type="pres">
      <dgm:prSet presAssocID="{51DE2DDA-4B32-4357-A0D1-ADC9E83F6407}" presName="childText" presStyleLbl="revTx" presStyleIdx="0" presStyleCnt="2">
        <dgm:presLayoutVars>
          <dgm:bulletEnabled val="1"/>
        </dgm:presLayoutVars>
      </dgm:prSet>
      <dgm:spPr/>
    </dgm:pt>
    <dgm:pt modelId="{A730B789-847D-3E48-9D37-127E1C7B98AE}" type="pres">
      <dgm:prSet presAssocID="{FD7115F6-A0E4-4F6C-8D67-DD215D1F30F6}" presName="parentText" presStyleLbl="node1" presStyleIdx="1" presStyleCnt="2">
        <dgm:presLayoutVars>
          <dgm:chMax val="0"/>
          <dgm:bulletEnabled val="1"/>
        </dgm:presLayoutVars>
      </dgm:prSet>
      <dgm:spPr/>
    </dgm:pt>
    <dgm:pt modelId="{0DAC4909-8B16-1640-B985-F6C8C771F7C2}" type="pres">
      <dgm:prSet presAssocID="{FD7115F6-A0E4-4F6C-8D67-DD215D1F30F6}" presName="childText" presStyleLbl="revTx" presStyleIdx="1" presStyleCnt="2">
        <dgm:presLayoutVars>
          <dgm:bulletEnabled val="1"/>
        </dgm:presLayoutVars>
      </dgm:prSet>
      <dgm:spPr/>
    </dgm:pt>
  </dgm:ptLst>
  <dgm:cxnLst>
    <dgm:cxn modelId="{7498D600-0D35-4D4A-9F05-D96B82918540}" type="presOf" srcId="{A06D338E-C9C2-4244-ABDA-8C5945B8A3E9}" destId="{3F32CD51-E35C-3B4E-ABE8-E73AB06E6718}" srcOrd="0" destOrd="0" presId="urn:microsoft.com/office/officeart/2005/8/layout/vList2"/>
    <dgm:cxn modelId="{E0604031-3A45-984B-941A-5F4D04ACAFD7}" type="presOf" srcId="{FD7115F6-A0E4-4F6C-8D67-DD215D1F30F6}" destId="{A730B789-847D-3E48-9D37-127E1C7B98AE}" srcOrd="0" destOrd="0" presId="urn:microsoft.com/office/officeart/2005/8/layout/vList2"/>
    <dgm:cxn modelId="{A82BF437-823E-5740-9DE2-79DDC28D8987}" type="presOf" srcId="{51DE2DDA-4B32-4357-A0D1-ADC9E83F6407}" destId="{E9781C5B-0A00-C944-B442-724427F03524}" srcOrd="0" destOrd="0" presId="urn:microsoft.com/office/officeart/2005/8/layout/vList2"/>
    <dgm:cxn modelId="{C307A43D-F99A-9A4A-B8E9-CF1E82B4433B}" type="presOf" srcId="{6293E5E5-F02A-4E41-840D-B918F3752721}" destId="{0DAC4909-8B16-1640-B985-F6C8C771F7C2}" srcOrd="0" destOrd="1" presId="urn:microsoft.com/office/officeart/2005/8/layout/vList2"/>
    <dgm:cxn modelId="{262E5459-2284-5341-BC92-3175979C8719}" type="presOf" srcId="{2E86E464-844E-4A20-AA82-362389517F10}" destId="{96135AD8-B455-744E-A058-2675A91941D8}" srcOrd="0" destOrd="1" presId="urn:microsoft.com/office/officeart/2005/8/layout/vList2"/>
    <dgm:cxn modelId="{CAE50F5A-4185-4844-A60D-D5E7C91D0334}" type="presOf" srcId="{BF3AA6A8-E398-4ED2-9733-14EED10132DD}" destId="{0DAC4909-8B16-1640-B985-F6C8C771F7C2}" srcOrd="0" destOrd="2" presId="urn:microsoft.com/office/officeart/2005/8/layout/vList2"/>
    <dgm:cxn modelId="{37836860-DA26-3B4B-90A3-98E01EAED215}" type="presOf" srcId="{05973FC4-80E8-4E2D-9FDC-83BFF3AEF205}" destId="{96135AD8-B455-744E-A058-2675A91941D8}" srcOrd="0" destOrd="2" presId="urn:microsoft.com/office/officeart/2005/8/layout/vList2"/>
    <dgm:cxn modelId="{7AEBBF64-61B4-4FDE-BD9C-2BB687132A15}" srcId="{A06D338E-C9C2-4244-ABDA-8C5945B8A3E9}" destId="{FD7115F6-A0E4-4F6C-8D67-DD215D1F30F6}" srcOrd="1" destOrd="0" parTransId="{575456A6-4CFC-44CC-87E0-19684A0A44C8}" sibTransId="{9F13EF18-5CA1-4665-A728-F5DEF2F1D60E}"/>
    <dgm:cxn modelId="{974BD073-EFAF-F945-8D24-67DAFF1CC077}" type="presOf" srcId="{E93FFB58-C096-45E7-AB0C-26C1FDD92089}" destId="{0DAC4909-8B16-1640-B985-F6C8C771F7C2}" srcOrd="0" destOrd="0" presId="urn:microsoft.com/office/officeart/2005/8/layout/vList2"/>
    <dgm:cxn modelId="{06D2C493-CFAC-4DC6-8754-437CFDC421E7}" srcId="{51DE2DDA-4B32-4357-A0D1-ADC9E83F6407}" destId="{05973FC4-80E8-4E2D-9FDC-83BFF3AEF205}" srcOrd="2" destOrd="0" parTransId="{0DA21FDF-AA0A-41BC-8F67-E9C4B2D5BA1E}" sibTransId="{CE98A525-7D7F-45DD-9BD0-C0FFC2AD4AAA}"/>
    <dgm:cxn modelId="{F2B4A6B3-BE90-5C42-A127-4D506133B364}" type="presOf" srcId="{C3D37DFF-99D1-4B70-8ED5-778DA261C91B}" destId="{96135AD8-B455-744E-A058-2675A91941D8}" srcOrd="0" destOrd="0" presId="urn:microsoft.com/office/officeart/2005/8/layout/vList2"/>
    <dgm:cxn modelId="{03CAFDD1-9862-49BF-B6DE-378DEF13398A}" srcId="{A06D338E-C9C2-4244-ABDA-8C5945B8A3E9}" destId="{51DE2DDA-4B32-4357-A0D1-ADC9E83F6407}" srcOrd="0" destOrd="0" parTransId="{3C16182C-A179-4CBB-979E-96226C6D6DE7}" sibTransId="{CCB97EF5-5840-4DF1-962A-B32163ADD360}"/>
    <dgm:cxn modelId="{938C17D5-6309-417C-AC06-EC03850563A0}" srcId="{FD7115F6-A0E4-4F6C-8D67-DD215D1F30F6}" destId="{E93FFB58-C096-45E7-AB0C-26C1FDD92089}" srcOrd="0" destOrd="0" parTransId="{2429A1C1-E8C7-473A-8B2E-3B959346B28E}" sibTransId="{C99167D0-467C-4323-9CE9-560163BCDCCA}"/>
    <dgm:cxn modelId="{F6FA25D9-3391-4578-BF5E-C72D1D9A5E76}" srcId="{51DE2DDA-4B32-4357-A0D1-ADC9E83F6407}" destId="{2E86E464-844E-4A20-AA82-362389517F10}" srcOrd="1" destOrd="0" parTransId="{FDD20FBA-C3F3-419A-ADA7-B01F2CE91FA0}" sibTransId="{33507048-3597-4B68-8206-6643C8A6601E}"/>
    <dgm:cxn modelId="{76D443DC-CA31-46A3-8A35-A1F95EA69499}" srcId="{51DE2DDA-4B32-4357-A0D1-ADC9E83F6407}" destId="{C3D37DFF-99D1-4B70-8ED5-778DA261C91B}" srcOrd="0" destOrd="0" parTransId="{585EB6F8-C678-43AB-88D3-B960456D94E0}" sibTransId="{E34AD522-A4A3-40C9-BC25-800109394E19}"/>
    <dgm:cxn modelId="{DC35B2E5-E943-4F70-BED2-64B03BC233C4}" srcId="{FD7115F6-A0E4-4F6C-8D67-DD215D1F30F6}" destId="{6293E5E5-F02A-4E41-840D-B918F3752721}" srcOrd="1" destOrd="0" parTransId="{92F3F903-18A5-452B-A582-A24BBE1D9179}" sibTransId="{E43B9789-5AF7-4491-8984-6EFCAB4433A3}"/>
    <dgm:cxn modelId="{B7F699FF-71F5-4E94-9C56-388AC7CD5B7B}" srcId="{FD7115F6-A0E4-4F6C-8D67-DD215D1F30F6}" destId="{BF3AA6A8-E398-4ED2-9733-14EED10132DD}" srcOrd="2" destOrd="0" parTransId="{F47F58F4-5CE3-4E39-BEC3-0910F4569D3C}" sibTransId="{64A6B62C-30A8-4FD9-8320-44E374F5139F}"/>
    <dgm:cxn modelId="{97D48219-88A3-114A-A6D4-7B367044A94D}" type="presParOf" srcId="{3F32CD51-E35C-3B4E-ABE8-E73AB06E6718}" destId="{E9781C5B-0A00-C944-B442-724427F03524}" srcOrd="0" destOrd="0" presId="urn:microsoft.com/office/officeart/2005/8/layout/vList2"/>
    <dgm:cxn modelId="{CF6EA7C9-F07A-6546-BBDD-A13D210C636E}" type="presParOf" srcId="{3F32CD51-E35C-3B4E-ABE8-E73AB06E6718}" destId="{96135AD8-B455-744E-A058-2675A91941D8}" srcOrd="1" destOrd="0" presId="urn:microsoft.com/office/officeart/2005/8/layout/vList2"/>
    <dgm:cxn modelId="{6EFCB49B-7002-CA46-80D7-5F39005A2676}" type="presParOf" srcId="{3F32CD51-E35C-3B4E-ABE8-E73AB06E6718}" destId="{A730B789-847D-3E48-9D37-127E1C7B98AE}" srcOrd="2" destOrd="0" presId="urn:microsoft.com/office/officeart/2005/8/layout/vList2"/>
    <dgm:cxn modelId="{E4B7C5C1-13C1-6242-B602-4864B4F47F08}" type="presParOf" srcId="{3F32CD51-E35C-3B4E-ABE8-E73AB06E6718}" destId="{0DAC4909-8B16-1640-B985-F6C8C771F7C2}"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3B2ABA-3444-4D36-89BC-3C757EA6EA6C}">
      <dsp:nvSpPr>
        <dsp:cNvPr id="0" name=""/>
        <dsp:cNvSpPr/>
      </dsp:nvSpPr>
      <dsp:spPr>
        <a:xfrm>
          <a:off x="684914" y="1016402"/>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251F53-7C63-4676-9FB9-1529038CAA52}">
      <dsp:nvSpPr>
        <dsp:cNvPr id="0" name=""/>
        <dsp:cNvSpPr/>
      </dsp:nvSpPr>
      <dsp:spPr>
        <a:xfrm>
          <a:off x="918914" y="125040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A2FDBB-BCAB-47F5-84B7-A42FCA4A9601}">
      <dsp:nvSpPr>
        <dsp:cNvPr id="0" name=""/>
        <dsp:cNvSpPr/>
      </dsp:nvSpPr>
      <dsp:spPr>
        <a:xfrm>
          <a:off x="33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b="1" kern="1200" dirty="0"/>
            <a:t>Pestle and SWOT analysis</a:t>
          </a:r>
          <a:endParaRPr lang="en-US" sz="1500" b="1" kern="1200" dirty="0"/>
        </a:p>
      </dsp:txBody>
      <dsp:txXfrm>
        <a:off x="333914" y="2456402"/>
        <a:ext cx="1800000" cy="720000"/>
      </dsp:txXfrm>
    </dsp:sp>
    <dsp:sp modelId="{3CD9B50C-FEC7-49C7-A407-D79CD87BEF91}">
      <dsp:nvSpPr>
        <dsp:cNvPr id="0" name=""/>
        <dsp:cNvSpPr/>
      </dsp:nvSpPr>
      <dsp:spPr>
        <a:xfrm>
          <a:off x="2799914" y="101640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AFC027-3AF8-4A78-AAF6-C40F04F84C4B}">
      <dsp:nvSpPr>
        <dsp:cNvPr id="0" name=""/>
        <dsp:cNvSpPr/>
      </dsp:nvSpPr>
      <dsp:spPr>
        <a:xfrm>
          <a:off x="3033914" y="125040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7E839C-E76E-433D-8B0B-F4D29398AE73}">
      <dsp:nvSpPr>
        <dsp:cNvPr id="0" name=""/>
        <dsp:cNvSpPr/>
      </dsp:nvSpPr>
      <dsp:spPr>
        <a:xfrm>
          <a:off x="244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b="1" kern="1200" dirty="0"/>
            <a:t>Industry Examples</a:t>
          </a:r>
          <a:endParaRPr lang="en-US" sz="1500" b="1" kern="1200" dirty="0"/>
        </a:p>
      </dsp:txBody>
      <dsp:txXfrm>
        <a:off x="2448914" y="2456402"/>
        <a:ext cx="1800000" cy="720000"/>
      </dsp:txXfrm>
    </dsp:sp>
    <dsp:sp modelId="{C94F04AC-9D2B-47C4-A8A3-FC245DD1B11E}">
      <dsp:nvSpPr>
        <dsp:cNvPr id="0" name=""/>
        <dsp:cNvSpPr/>
      </dsp:nvSpPr>
      <dsp:spPr>
        <a:xfrm>
          <a:off x="4914914" y="1016402"/>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84624A-4827-44DC-9D6A-998BAD58194C}">
      <dsp:nvSpPr>
        <dsp:cNvPr id="0" name=""/>
        <dsp:cNvSpPr/>
      </dsp:nvSpPr>
      <dsp:spPr>
        <a:xfrm>
          <a:off x="5148914" y="125040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165376-1996-4717-B3F8-847B9ED59083}">
      <dsp:nvSpPr>
        <dsp:cNvPr id="0" name=""/>
        <dsp:cNvSpPr/>
      </dsp:nvSpPr>
      <dsp:spPr>
        <a:xfrm>
          <a:off x="456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b="1" kern="1200" dirty="0"/>
            <a:t>Leadership Style</a:t>
          </a:r>
          <a:endParaRPr lang="en-US" sz="1500" b="1" kern="1200" dirty="0"/>
        </a:p>
      </dsp:txBody>
      <dsp:txXfrm>
        <a:off x="4563914" y="2456402"/>
        <a:ext cx="1800000" cy="720000"/>
      </dsp:txXfrm>
    </dsp:sp>
    <dsp:sp modelId="{D25E0DBC-26FB-4984-8573-C5B30DD23B68}">
      <dsp:nvSpPr>
        <dsp:cNvPr id="0" name=""/>
        <dsp:cNvSpPr/>
      </dsp:nvSpPr>
      <dsp:spPr>
        <a:xfrm>
          <a:off x="7029914" y="1016402"/>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27B0D8-09E4-457C-B9E5-2B019B2835D2}">
      <dsp:nvSpPr>
        <dsp:cNvPr id="0" name=""/>
        <dsp:cNvSpPr/>
      </dsp:nvSpPr>
      <dsp:spPr>
        <a:xfrm>
          <a:off x="7263914" y="125040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A8C768-065D-4842-B04D-ED838FCD256E}">
      <dsp:nvSpPr>
        <dsp:cNvPr id="0" name=""/>
        <dsp:cNvSpPr/>
      </dsp:nvSpPr>
      <dsp:spPr>
        <a:xfrm>
          <a:off x="667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b="1" kern="1200" dirty="0"/>
            <a:t>Solutions to Contemporary Trends</a:t>
          </a:r>
          <a:endParaRPr lang="en-US" sz="1500" b="1" kern="1200" dirty="0"/>
        </a:p>
      </dsp:txBody>
      <dsp:txXfrm>
        <a:off x="6678914" y="2456402"/>
        <a:ext cx="1800000" cy="720000"/>
      </dsp:txXfrm>
    </dsp:sp>
    <dsp:sp modelId="{1A5C7E50-D8B0-4FB6-B939-8F0F0ED33BB1}">
      <dsp:nvSpPr>
        <dsp:cNvPr id="0" name=""/>
        <dsp:cNvSpPr/>
      </dsp:nvSpPr>
      <dsp:spPr>
        <a:xfrm>
          <a:off x="9144914" y="1016402"/>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88FC7D-13FA-4AC6-BD86-66933D782976}">
      <dsp:nvSpPr>
        <dsp:cNvPr id="0" name=""/>
        <dsp:cNvSpPr/>
      </dsp:nvSpPr>
      <dsp:spPr>
        <a:xfrm>
          <a:off x="9378914" y="125040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E31F4B-F98E-4597-83FF-A7151982CF63}">
      <dsp:nvSpPr>
        <dsp:cNvPr id="0" name=""/>
        <dsp:cNvSpPr/>
      </dsp:nvSpPr>
      <dsp:spPr>
        <a:xfrm>
          <a:off x="879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b="1" kern="1200" dirty="0"/>
            <a:t>Conclusion</a:t>
          </a:r>
          <a:endParaRPr lang="en-US" sz="1500" b="1" kern="1200" dirty="0"/>
        </a:p>
      </dsp:txBody>
      <dsp:txXfrm>
        <a:off x="8793914" y="2456402"/>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2E5B3D-FD88-B940-B422-80E22C0C87FE}">
      <dsp:nvSpPr>
        <dsp:cNvPr id="0" name=""/>
        <dsp:cNvSpPr/>
      </dsp:nvSpPr>
      <dsp:spPr>
        <a:xfrm>
          <a:off x="0" y="0"/>
          <a:ext cx="6507732" cy="100705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Labor Laws and Regulations: Employment practices, such as minimum wage laws, working hour regulations and employee benefits requirements. (</a:t>
          </a:r>
          <a:r>
            <a:rPr lang="en-GB" sz="1600" kern="1200" noProof="0" dirty="0"/>
            <a:t>Compliance with these laws is essential to avoid legal penalties and maintain a positive employer reputation.)</a:t>
          </a:r>
        </a:p>
      </dsp:txBody>
      <dsp:txXfrm>
        <a:off x="49160" y="49160"/>
        <a:ext cx="6409412" cy="908732"/>
      </dsp:txXfrm>
    </dsp:sp>
    <dsp:sp modelId="{F1472AC0-CFFE-FE46-BDD2-70EBBF1F13D6}">
      <dsp:nvSpPr>
        <dsp:cNvPr id="0" name=""/>
        <dsp:cNvSpPr/>
      </dsp:nvSpPr>
      <dsp:spPr>
        <a:xfrm>
          <a:off x="0" y="1021473"/>
          <a:ext cx="6507732" cy="100705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Immigration Policies: </a:t>
          </a:r>
          <a:r>
            <a:rPr lang="en-GB" sz="1600" b="0" i="0" u="none" kern="1200" noProof="0" dirty="0"/>
            <a:t>The availability of skilled labour in the hospitality industry can be affected by changes in immigration policies, especially in places with a significant immigrant population, immigration restrictions or changes in visa regulations can affect recruitment strategies.</a:t>
          </a:r>
          <a:endParaRPr lang="en-GB" sz="1600" kern="1200" noProof="0" dirty="0"/>
        </a:p>
      </dsp:txBody>
      <dsp:txXfrm>
        <a:off x="49160" y="1070633"/>
        <a:ext cx="6409412" cy="908732"/>
      </dsp:txXfrm>
    </dsp:sp>
    <dsp:sp modelId="{8712635F-E9E9-2349-9BFC-4C9E8F2BB27B}">
      <dsp:nvSpPr>
        <dsp:cNvPr id="0" name=""/>
        <dsp:cNvSpPr/>
      </dsp:nvSpPr>
      <dsp:spPr>
        <a:xfrm>
          <a:off x="0" y="2042630"/>
          <a:ext cx="6507732" cy="100705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Health and Safety Regulations: Food safety,  regulations, occupational safety requirements, h&amp;s standards in the workplace. </a:t>
          </a:r>
          <a:r>
            <a:rPr lang="en-GB" sz="1600" kern="1200" noProof="0" dirty="0"/>
            <a:t>(Compliance with these regulations ensures the well-being of employees and guests and protects the reputation of the business.)</a:t>
          </a:r>
        </a:p>
      </dsp:txBody>
      <dsp:txXfrm>
        <a:off x="49160" y="2091790"/>
        <a:ext cx="6409412" cy="908732"/>
      </dsp:txXfrm>
    </dsp:sp>
    <dsp:sp modelId="{CDD44787-79F8-6347-8CEE-FA781BFC536A}">
      <dsp:nvSpPr>
        <dsp:cNvPr id="0" name=""/>
        <dsp:cNvSpPr/>
      </dsp:nvSpPr>
      <dsp:spPr>
        <a:xfrm>
          <a:off x="0" y="3063788"/>
          <a:ext cx="6507732" cy="10070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Employment Discrimination: Race, Gender, age, disability or sexual orientation. (These regulations protect the reputation of the company and the well-being employees and guests.) </a:t>
          </a:r>
        </a:p>
      </dsp:txBody>
      <dsp:txXfrm>
        <a:off x="49160" y="3112948"/>
        <a:ext cx="6409412" cy="908732"/>
      </dsp:txXfrm>
    </dsp:sp>
    <dsp:sp modelId="{9EFD1E87-E383-6F4C-95AA-7FDC6B1EF010}">
      <dsp:nvSpPr>
        <dsp:cNvPr id="0" name=""/>
        <dsp:cNvSpPr/>
      </dsp:nvSpPr>
      <dsp:spPr>
        <a:xfrm>
          <a:off x="0" y="4084945"/>
          <a:ext cx="6507732" cy="1007052"/>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Government Support and Incentives: Support workforce development, training programs can influence HRM practices.(You can benefit hospitality business by participating in government-sponsored training programs and getting financial incentives to hire marginalized groups.)</a:t>
          </a:r>
        </a:p>
      </dsp:txBody>
      <dsp:txXfrm>
        <a:off x="49160" y="4134105"/>
        <a:ext cx="6409412" cy="9087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C8402E-A4BD-433C-83F5-8A63961B6319}">
      <dsp:nvSpPr>
        <dsp:cNvPr id="0" name=""/>
        <dsp:cNvSpPr/>
      </dsp:nvSpPr>
      <dsp:spPr>
        <a:xfrm>
          <a:off x="758811" y="147380"/>
          <a:ext cx="702421" cy="702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B04001-AE88-4D17-8F5E-F20C75B9FD52}">
      <dsp:nvSpPr>
        <dsp:cNvPr id="0" name=""/>
        <dsp:cNvSpPr/>
      </dsp:nvSpPr>
      <dsp:spPr>
        <a:xfrm>
          <a:off x="329554" y="1221072"/>
          <a:ext cx="1560937" cy="13999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Labour Market Conditions: </a:t>
          </a:r>
        </a:p>
        <a:p>
          <a:pPr marL="0" lvl="0" indent="0" algn="ctr" defTabSz="488950">
            <a:lnSpc>
              <a:spcPct val="100000"/>
            </a:lnSpc>
            <a:spcBef>
              <a:spcPct val="0"/>
            </a:spcBef>
            <a:spcAft>
              <a:spcPct val="35000"/>
            </a:spcAft>
            <a:buNone/>
          </a:pPr>
          <a:r>
            <a:rPr lang="en-GB" sz="1100" kern="1200" dirty="0"/>
            <a:t>Economic conditions, such as unemployment rates, labour shortages and wage inflation affect HRM practices related to recruitment, staffing and compensations.</a:t>
          </a:r>
          <a:endParaRPr lang="en-US" sz="1100" kern="1200" dirty="0"/>
        </a:p>
      </dsp:txBody>
      <dsp:txXfrm>
        <a:off x="329554" y="1221072"/>
        <a:ext cx="1560937" cy="1399965"/>
      </dsp:txXfrm>
    </dsp:sp>
    <dsp:sp modelId="{8C3D6D95-B5A0-4A4A-AF2B-A7055BC2AE8B}">
      <dsp:nvSpPr>
        <dsp:cNvPr id="0" name=""/>
        <dsp:cNvSpPr/>
      </dsp:nvSpPr>
      <dsp:spPr>
        <a:xfrm>
          <a:off x="2592913" y="147380"/>
          <a:ext cx="702421" cy="702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BA3EAB-DE02-4812-B372-180705BDDACC}">
      <dsp:nvSpPr>
        <dsp:cNvPr id="0" name=""/>
        <dsp:cNvSpPr/>
      </dsp:nvSpPr>
      <dsp:spPr>
        <a:xfrm>
          <a:off x="2163655" y="1221072"/>
          <a:ext cx="1560937" cy="13999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Cost of Living: Economic factors , such as cost of living adjustment, influence HRM practices related to compensation  and employee retention.</a:t>
          </a:r>
          <a:endParaRPr lang="en-US" sz="1100" kern="1200"/>
        </a:p>
      </dsp:txBody>
      <dsp:txXfrm>
        <a:off x="2163655" y="1221072"/>
        <a:ext cx="1560937" cy="1399965"/>
      </dsp:txXfrm>
    </dsp:sp>
    <dsp:sp modelId="{753C9B55-1CD8-4CF3-8765-617482E73E80}">
      <dsp:nvSpPr>
        <dsp:cNvPr id="0" name=""/>
        <dsp:cNvSpPr/>
      </dsp:nvSpPr>
      <dsp:spPr>
        <a:xfrm>
          <a:off x="4427015" y="147380"/>
          <a:ext cx="702421" cy="702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998866-9AE0-4728-B43D-597E3314F0AD}">
      <dsp:nvSpPr>
        <dsp:cNvPr id="0" name=""/>
        <dsp:cNvSpPr/>
      </dsp:nvSpPr>
      <dsp:spPr>
        <a:xfrm>
          <a:off x="3997757" y="1221072"/>
          <a:ext cx="1560937" cy="13999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Labour Productivity and Efficiency: </a:t>
          </a:r>
        </a:p>
        <a:p>
          <a:pPr marL="0" lvl="0" indent="0" algn="ctr" defTabSz="488950">
            <a:lnSpc>
              <a:spcPct val="100000"/>
            </a:lnSpc>
            <a:spcBef>
              <a:spcPct val="0"/>
            </a:spcBef>
            <a:spcAft>
              <a:spcPct val="35000"/>
            </a:spcAft>
            <a:buNone/>
          </a:pPr>
          <a:r>
            <a:rPr lang="en-GB" sz="1100" kern="1200" dirty="0"/>
            <a:t>Streamlining processes, optimizing staffing levels and reducing labour cost trough automation or technology adoption to maintain profitability and competitiveness.</a:t>
          </a:r>
          <a:endParaRPr lang="en-US" sz="1100" kern="1200" dirty="0"/>
        </a:p>
      </dsp:txBody>
      <dsp:txXfrm>
        <a:off x="3997757" y="1221072"/>
        <a:ext cx="1560937" cy="1399965"/>
      </dsp:txXfrm>
    </dsp:sp>
    <dsp:sp modelId="{493B756B-6DB1-4B1D-915B-E7F68975679D}">
      <dsp:nvSpPr>
        <dsp:cNvPr id="0" name=""/>
        <dsp:cNvSpPr/>
      </dsp:nvSpPr>
      <dsp:spPr>
        <a:xfrm>
          <a:off x="1675862" y="3011272"/>
          <a:ext cx="702421" cy="7024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45D1C0-851C-4671-B494-71BCA1ED55C6}">
      <dsp:nvSpPr>
        <dsp:cNvPr id="0" name=""/>
        <dsp:cNvSpPr/>
      </dsp:nvSpPr>
      <dsp:spPr>
        <a:xfrm>
          <a:off x="1246604" y="4084965"/>
          <a:ext cx="1560937" cy="13999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Costs of Goods and Services:</a:t>
          </a:r>
        </a:p>
        <a:p>
          <a:pPr marL="0" lvl="0" indent="0" algn="ctr" defTabSz="488950">
            <a:lnSpc>
              <a:spcPct val="100000"/>
            </a:lnSpc>
            <a:spcBef>
              <a:spcPct val="0"/>
            </a:spcBef>
            <a:spcAft>
              <a:spcPct val="35000"/>
            </a:spcAft>
            <a:buNone/>
          </a:pPr>
          <a:r>
            <a:rPr lang="en-GB" sz="1100" kern="1200" dirty="0"/>
            <a:t> Economic factor, such as inflation, currency exchange rates and commodity prices affect the cost of goods in hospitality industry.</a:t>
          </a:r>
          <a:endParaRPr lang="en-US" sz="1100" kern="1200" dirty="0"/>
        </a:p>
      </dsp:txBody>
      <dsp:txXfrm>
        <a:off x="1246604" y="4084965"/>
        <a:ext cx="1560937" cy="1399965"/>
      </dsp:txXfrm>
    </dsp:sp>
    <dsp:sp modelId="{740354F9-3B0E-4A24-A455-C2092204EDB6}">
      <dsp:nvSpPr>
        <dsp:cNvPr id="0" name=""/>
        <dsp:cNvSpPr/>
      </dsp:nvSpPr>
      <dsp:spPr>
        <a:xfrm>
          <a:off x="3509964" y="3011272"/>
          <a:ext cx="702421" cy="7024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D4253F-063F-440A-9852-1B025EF2287B}">
      <dsp:nvSpPr>
        <dsp:cNvPr id="0" name=""/>
        <dsp:cNvSpPr/>
      </dsp:nvSpPr>
      <dsp:spPr>
        <a:xfrm>
          <a:off x="3080706" y="4084965"/>
          <a:ext cx="1560937" cy="13999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Investing in Technology:</a:t>
          </a:r>
        </a:p>
        <a:p>
          <a:pPr marL="0" lvl="0" indent="0" algn="ctr" defTabSz="488950">
            <a:lnSpc>
              <a:spcPct val="100000"/>
            </a:lnSpc>
            <a:spcBef>
              <a:spcPct val="0"/>
            </a:spcBef>
            <a:spcAft>
              <a:spcPct val="35000"/>
            </a:spcAft>
            <a:buNone/>
          </a:pPr>
          <a:r>
            <a:rPr lang="en-GB" sz="1100" kern="1200" dirty="0"/>
            <a:t> HR technology solutions, based on economic conditions, employee engagement platforms and data analytics tools.</a:t>
          </a:r>
          <a:endParaRPr lang="en-US" sz="1100" kern="1200" dirty="0"/>
        </a:p>
      </dsp:txBody>
      <dsp:txXfrm>
        <a:off x="3080706" y="4084965"/>
        <a:ext cx="1560937" cy="13999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76CF4-F4CD-5641-AF17-BB9CB62B0FCC}">
      <dsp:nvSpPr>
        <dsp:cNvPr id="0" name=""/>
        <dsp:cNvSpPr/>
      </dsp:nvSpPr>
      <dsp:spPr>
        <a:xfrm>
          <a:off x="8591" y="88691"/>
          <a:ext cx="3375312" cy="18303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Employment Laws and Regulations:</a:t>
          </a:r>
        </a:p>
        <a:p>
          <a:pPr marL="0" lvl="0" indent="0" algn="ctr" defTabSz="889000">
            <a:lnSpc>
              <a:spcPct val="90000"/>
            </a:lnSpc>
            <a:spcBef>
              <a:spcPct val="0"/>
            </a:spcBef>
            <a:spcAft>
              <a:spcPct val="35000"/>
            </a:spcAft>
            <a:buNone/>
          </a:pPr>
          <a:r>
            <a:rPr lang="en-US" sz="2000" kern="1200" dirty="0"/>
            <a:t>Labor rights, discrimination,  harassment, and workplace safety.</a:t>
          </a:r>
        </a:p>
      </dsp:txBody>
      <dsp:txXfrm>
        <a:off x="8591" y="88691"/>
        <a:ext cx="3375312" cy="1830389"/>
      </dsp:txXfrm>
    </dsp:sp>
    <dsp:sp modelId="{A33F84C1-0F35-764A-AA9F-60A4CBF6B5F1}">
      <dsp:nvSpPr>
        <dsp:cNvPr id="0" name=""/>
        <dsp:cNvSpPr/>
      </dsp:nvSpPr>
      <dsp:spPr>
        <a:xfrm>
          <a:off x="3696051" y="97691"/>
          <a:ext cx="3428284" cy="181239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Healthcare Laws and Benefits Compliance:</a:t>
          </a:r>
        </a:p>
        <a:p>
          <a:pPr marL="0" lvl="0" indent="0" algn="ctr" defTabSz="889000">
            <a:lnSpc>
              <a:spcPct val="90000"/>
            </a:lnSpc>
            <a:spcBef>
              <a:spcPct val="0"/>
            </a:spcBef>
            <a:spcAft>
              <a:spcPct val="35000"/>
            </a:spcAft>
            <a:buNone/>
          </a:pPr>
          <a:r>
            <a:rPr lang="en-US" sz="2000" kern="1200" dirty="0"/>
            <a:t>Affordable care Act (ACA), regarding employee benefits eligibility and coverage requirements</a:t>
          </a:r>
          <a:r>
            <a:rPr lang="en-US" sz="1600" kern="1200" dirty="0"/>
            <a:t>.</a:t>
          </a:r>
        </a:p>
      </dsp:txBody>
      <dsp:txXfrm>
        <a:off x="3696051" y="97691"/>
        <a:ext cx="3428284" cy="1812390"/>
      </dsp:txXfrm>
    </dsp:sp>
    <dsp:sp modelId="{FFBC3686-0AE4-724D-863C-F881EA7DC050}">
      <dsp:nvSpPr>
        <dsp:cNvPr id="0" name=""/>
        <dsp:cNvSpPr/>
      </dsp:nvSpPr>
      <dsp:spPr>
        <a:xfrm>
          <a:off x="7436483" y="67444"/>
          <a:ext cx="3482754" cy="187288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Data Privacy and Security Laws:</a:t>
          </a:r>
        </a:p>
        <a:p>
          <a:pPr marL="0" lvl="0" indent="0" algn="ctr" defTabSz="889000">
            <a:lnSpc>
              <a:spcPct val="90000"/>
            </a:lnSpc>
            <a:spcBef>
              <a:spcPct val="0"/>
            </a:spcBef>
            <a:spcAft>
              <a:spcPct val="35000"/>
            </a:spcAft>
            <a:buNone/>
          </a:pPr>
          <a:r>
            <a:rPr lang="en-US" sz="2000" kern="1200" dirty="0"/>
            <a:t>General Data Protection regulation (GDPR), safeguarding sensitive employee information, data processing and implementing data security</a:t>
          </a:r>
          <a:r>
            <a:rPr lang="en-US" sz="1600" kern="1200" dirty="0"/>
            <a:t>.</a:t>
          </a:r>
        </a:p>
      </dsp:txBody>
      <dsp:txXfrm>
        <a:off x="7436483" y="67444"/>
        <a:ext cx="3482754" cy="1872884"/>
      </dsp:txXfrm>
    </dsp:sp>
    <dsp:sp modelId="{775DEE4D-14BE-A141-91F8-D3FC2079BA6B}">
      <dsp:nvSpPr>
        <dsp:cNvPr id="0" name=""/>
        <dsp:cNvSpPr/>
      </dsp:nvSpPr>
      <dsp:spPr>
        <a:xfrm>
          <a:off x="1361079" y="2252476"/>
          <a:ext cx="3652562" cy="187288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Employee Handbook and Policy Compliance: Policy anti-discrimination, harassment prevention, employee conduct, and disciplinary procedures</a:t>
          </a:r>
          <a:r>
            <a:rPr lang="en-US" sz="1600" kern="1200" dirty="0"/>
            <a:t>.</a:t>
          </a:r>
        </a:p>
        <a:p>
          <a:pPr marL="0" lvl="0" indent="0" algn="ctr" defTabSz="889000">
            <a:lnSpc>
              <a:spcPct val="90000"/>
            </a:lnSpc>
            <a:spcBef>
              <a:spcPct val="0"/>
            </a:spcBef>
            <a:spcAft>
              <a:spcPct val="35000"/>
            </a:spcAft>
            <a:buNone/>
          </a:pPr>
          <a:endParaRPr lang="en-US" sz="1600" kern="1200" dirty="0"/>
        </a:p>
      </dsp:txBody>
      <dsp:txXfrm>
        <a:off x="1361079" y="2252476"/>
        <a:ext cx="3652562" cy="1872884"/>
      </dsp:txXfrm>
    </dsp:sp>
    <dsp:sp modelId="{8D388FF9-A63C-BD47-960B-E461C5BA6656}">
      <dsp:nvSpPr>
        <dsp:cNvPr id="0" name=""/>
        <dsp:cNvSpPr/>
      </dsp:nvSpPr>
      <dsp:spPr>
        <a:xfrm>
          <a:off x="5325789" y="2252476"/>
          <a:ext cx="4240960" cy="187288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Employment Contract and Agreement:</a:t>
          </a:r>
        </a:p>
        <a:p>
          <a:pPr marL="0" lvl="0" indent="0" algn="ctr" defTabSz="889000">
            <a:lnSpc>
              <a:spcPct val="90000"/>
            </a:lnSpc>
            <a:spcBef>
              <a:spcPct val="0"/>
            </a:spcBef>
            <a:spcAft>
              <a:spcPct val="35000"/>
            </a:spcAft>
            <a:buNone/>
          </a:pPr>
          <a:r>
            <a:rPr lang="en-US" sz="2000" kern="1200" dirty="0"/>
            <a:t>Draft and administer employment contracts, non-disclosure agreements, non-compete agreement all to protect the interest of employer and employees. </a:t>
          </a:r>
        </a:p>
      </dsp:txBody>
      <dsp:txXfrm>
        <a:off x="5325789" y="2252476"/>
        <a:ext cx="4240960" cy="18728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81C5B-0A00-C944-B442-724427F03524}">
      <dsp:nvSpPr>
        <dsp:cNvPr id="0" name=""/>
        <dsp:cNvSpPr/>
      </dsp:nvSpPr>
      <dsp:spPr>
        <a:xfrm>
          <a:off x="0" y="150534"/>
          <a:ext cx="10515600" cy="5036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Opportunities:</a:t>
          </a:r>
          <a:endParaRPr lang="en-US" sz="2100" kern="1200"/>
        </a:p>
      </dsp:txBody>
      <dsp:txXfrm>
        <a:off x="24588" y="175122"/>
        <a:ext cx="10466424" cy="454509"/>
      </dsp:txXfrm>
    </dsp:sp>
    <dsp:sp modelId="{96135AD8-B455-744E-A058-2675A91941D8}">
      <dsp:nvSpPr>
        <dsp:cNvPr id="0" name=""/>
        <dsp:cNvSpPr/>
      </dsp:nvSpPr>
      <dsp:spPr>
        <a:xfrm>
          <a:off x="0" y="654219"/>
          <a:ext cx="10515600" cy="152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Advancements in AI and technology for recruitment, employee engagement, and talent management, enabling HRM to streamline processes, improve decision-making, and enhance employee experiences.</a:t>
          </a:r>
          <a:endParaRPr lang="en-US" sz="1600" kern="1200"/>
        </a:p>
        <a:p>
          <a:pPr marL="171450" lvl="1" indent="-171450" algn="l" defTabSz="711200">
            <a:lnSpc>
              <a:spcPct val="90000"/>
            </a:lnSpc>
            <a:spcBef>
              <a:spcPct val="0"/>
            </a:spcBef>
            <a:spcAft>
              <a:spcPct val="20000"/>
            </a:spcAft>
            <a:buChar char="•"/>
          </a:pPr>
          <a:r>
            <a:rPr lang="en-GB" sz="1600" kern="1200"/>
            <a:t>Opportunities to expand into new markets or geographic regions, either through organic growth or strategic partnerships, to access new talent pools and customer segments.</a:t>
          </a:r>
          <a:endParaRPr lang="en-US" sz="1600" kern="1200"/>
        </a:p>
        <a:p>
          <a:pPr marL="171450" lvl="1" indent="-171450" algn="l" defTabSz="711200">
            <a:lnSpc>
              <a:spcPct val="90000"/>
            </a:lnSpc>
            <a:spcBef>
              <a:spcPct val="0"/>
            </a:spcBef>
            <a:spcAft>
              <a:spcPct val="20000"/>
            </a:spcAft>
            <a:buChar char="•"/>
          </a:pPr>
          <a:r>
            <a:rPr lang="en-GB" sz="1600" kern="1200"/>
            <a:t>Strategic partnerships with educational institutions or industry organizations for talent development initiatives, such as internship programs, apprenticeships, or skills training, to address skill gaps and foster a pipeline of future talent.</a:t>
          </a:r>
          <a:endParaRPr lang="en-US" sz="1600" kern="1200"/>
        </a:p>
      </dsp:txBody>
      <dsp:txXfrm>
        <a:off x="0" y="654219"/>
        <a:ext cx="10515600" cy="1521450"/>
      </dsp:txXfrm>
    </dsp:sp>
    <dsp:sp modelId="{A730B789-847D-3E48-9D37-127E1C7B98AE}">
      <dsp:nvSpPr>
        <dsp:cNvPr id="0" name=""/>
        <dsp:cNvSpPr/>
      </dsp:nvSpPr>
      <dsp:spPr>
        <a:xfrm>
          <a:off x="0" y="2175669"/>
          <a:ext cx="10515600" cy="50368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Threats:</a:t>
          </a:r>
          <a:endParaRPr lang="en-US" sz="2100" kern="1200"/>
        </a:p>
      </dsp:txBody>
      <dsp:txXfrm>
        <a:off x="24588" y="2200257"/>
        <a:ext cx="10466424" cy="454509"/>
      </dsp:txXfrm>
    </dsp:sp>
    <dsp:sp modelId="{0DAC4909-8B16-1640-B985-F6C8C771F7C2}">
      <dsp:nvSpPr>
        <dsp:cNvPr id="0" name=""/>
        <dsp:cNvSpPr/>
      </dsp:nvSpPr>
      <dsp:spPr>
        <a:xfrm>
          <a:off x="0" y="2679354"/>
          <a:ext cx="10515600" cy="152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Increasing competition for talent from other employers or industries, leading to talent shortages, wage inflation, and difficulty in attracting and retaining top performers.</a:t>
          </a:r>
          <a:endParaRPr lang="en-US" sz="1600" kern="1200"/>
        </a:p>
        <a:p>
          <a:pPr marL="171450" lvl="1" indent="-171450" algn="l" defTabSz="711200">
            <a:lnSpc>
              <a:spcPct val="90000"/>
            </a:lnSpc>
            <a:spcBef>
              <a:spcPct val="0"/>
            </a:spcBef>
            <a:spcAft>
              <a:spcPct val="20000"/>
            </a:spcAft>
            <a:buChar char="•"/>
          </a:pPr>
          <a:r>
            <a:rPr lang="en-GB" sz="1600" kern="1200"/>
            <a:t>Economic instability, such as recessions, market downturns, or industry disruptions, that impact HRM budgets, workforce planning, and organizational stability.</a:t>
          </a:r>
          <a:endParaRPr lang="en-US" sz="1600" kern="1200"/>
        </a:p>
        <a:p>
          <a:pPr marL="171450" lvl="1" indent="-171450" algn="l" defTabSz="711200">
            <a:lnSpc>
              <a:spcPct val="90000"/>
            </a:lnSpc>
            <a:spcBef>
              <a:spcPct val="0"/>
            </a:spcBef>
            <a:spcAft>
              <a:spcPct val="20000"/>
            </a:spcAft>
            <a:buChar char="•"/>
          </a:pPr>
          <a:r>
            <a:rPr lang="en-GB" sz="1600" kern="1200"/>
            <a:t>Regulatory changes affecting labor laws, employment regulations, or compliance requirements, which may necessitate adjustments to HR policies, practices, and procedures to ensure legal compliance and mitigate legal risks.</a:t>
          </a:r>
          <a:endParaRPr lang="en-US" sz="1600" kern="1200"/>
        </a:p>
      </dsp:txBody>
      <dsp:txXfrm>
        <a:off x="0" y="2679354"/>
        <a:ext cx="10515600" cy="152145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2610CB-D68A-8946-B1FE-8D2A7F25496C}" type="datetimeFigureOut">
              <a:rPr lang="en-GB" smtClean="0"/>
              <a:t>04/03/2024</a:t>
            </a:fld>
            <a:endParaRPr lang="en-GB"/>
          </a:p>
        </p:txBody>
      </p:sp>
      <p:sp>
        <p:nvSpPr>
          <p:cNvPr id="4" name="Segnaposto immagin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6FEDA1-CCD3-C34F-8080-8763FABD3B05}" type="slidenum">
              <a:rPr lang="en-GB" smtClean="0"/>
              <a:t>‹N›</a:t>
            </a:fld>
            <a:endParaRPr lang="en-GB"/>
          </a:p>
        </p:txBody>
      </p:sp>
    </p:spTree>
    <p:extLst>
      <p:ext uri="{BB962C8B-B14F-4D97-AF65-F5344CB8AC3E}">
        <p14:creationId xmlns:p14="http://schemas.microsoft.com/office/powerpoint/2010/main" val="1705897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GB" dirty="0"/>
          </a:p>
        </p:txBody>
      </p:sp>
      <p:sp>
        <p:nvSpPr>
          <p:cNvPr id="4" name="Segnaposto numero diapositiva 3"/>
          <p:cNvSpPr>
            <a:spLocks noGrp="1"/>
          </p:cNvSpPr>
          <p:nvPr>
            <p:ph type="sldNum" sz="quarter" idx="5"/>
          </p:nvPr>
        </p:nvSpPr>
        <p:spPr/>
        <p:txBody>
          <a:bodyPr/>
          <a:lstStyle/>
          <a:p>
            <a:fld id="{866FEDA1-CCD3-C34F-8080-8763FABD3B05}" type="slidenum">
              <a:rPr lang="en-GB" smtClean="0"/>
              <a:t>1</a:t>
            </a:fld>
            <a:endParaRPr lang="en-GB"/>
          </a:p>
        </p:txBody>
      </p:sp>
    </p:spTree>
    <p:extLst>
      <p:ext uri="{BB962C8B-B14F-4D97-AF65-F5344CB8AC3E}">
        <p14:creationId xmlns:p14="http://schemas.microsoft.com/office/powerpoint/2010/main" val="1322183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GB" dirty="0"/>
          </a:p>
        </p:txBody>
      </p:sp>
      <p:sp>
        <p:nvSpPr>
          <p:cNvPr id="4" name="Segnaposto numero diapositiva 3"/>
          <p:cNvSpPr>
            <a:spLocks noGrp="1"/>
          </p:cNvSpPr>
          <p:nvPr>
            <p:ph type="sldNum" sz="quarter" idx="5"/>
          </p:nvPr>
        </p:nvSpPr>
        <p:spPr/>
        <p:txBody>
          <a:bodyPr/>
          <a:lstStyle/>
          <a:p>
            <a:fld id="{866FEDA1-CCD3-C34F-8080-8763FABD3B05}" type="slidenum">
              <a:rPr lang="en-GB" smtClean="0"/>
              <a:t>15</a:t>
            </a:fld>
            <a:endParaRPr lang="en-GB"/>
          </a:p>
        </p:txBody>
      </p:sp>
    </p:spTree>
    <p:extLst>
      <p:ext uri="{BB962C8B-B14F-4D97-AF65-F5344CB8AC3E}">
        <p14:creationId xmlns:p14="http://schemas.microsoft.com/office/powerpoint/2010/main" val="880329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3E9F98DC-8BF6-65E2-EC36-2193AB799318}"/>
              </a:ext>
            </a:extLst>
          </p:cNvPr>
          <p:cNvSpPr>
            <a:spLocks noGrp="1"/>
          </p:cNvSpPr>
          <p:nvPr>
            <p:ph type="ctrTitle"/>
          </p:nvPr>
        </p:nvSpPr>
        <p:spPr>
          <a:xfrm>
            <a:off x="1524000" y="1122363"/>
            <a:ext cx="9144000" cy="2387600"/>
          </a:xfrm>
        </p:spPr>
        <p:txBody>
          <a:bodyPr anchor="b"/>
          <a:lstStyle>
            <a:lvl1pPr algn="ctr">
              <a:defRPr sz="6000"/>
            </a:lvl1pPr>
          </a:lstStyle>
          <a:p>
            <a:r>
              <a:rPr lang="it-IT"/>
              <a:t>Fare clic per modificare lo stile del titolo dello schema</a:t>
            </a:r>
            <a:endParaRPr lang="en-GB"/>
          </a:p>
        </p:txBody>
      </p:sp>
      <p:sp>
        <p:nvSpPr>
          <p:cNvPr id="3" name="Sottotitolo 2">
            <a:extLst>
              <a:ext uri="{FF2B5EF4-FFF2-40B4-BE49-F238E27FC236}">
                <a16:creationId xmlns:a16="http://schemas.microsoft.com/office/drawing/2014/main" id="{359D2B81-1887-0851-BE4A-AEFC040D42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en-GB"/>
          </a:p>
        </p:txBody>
      </p:sp>
      <p:sp>
        <p:nvSpPr>
          <p:cNvPr id="4" name="Segnaposto data 3">
            <a:extLst>
              <a:ext uri="{FF2B5EF4-FFF2-40B4-BE49-F238E27FC236}">
                <a16:creationId xmlns:a16="http://schemas.microsoft.com/office/drawing/2014/main" id="{878535F4-4C16-D144-CACF-8258F243F307}"/>
              </a:ext>
            </a:extLst>
          </p:cNvPr>
          <p:cNvSpPr>
            <a:spLocks noGrp="1"/>
          </p:cNvSpPr>
          <p:nvPr>
            <p:ph type="dt" sz="half" idx="10"/>
          </p:nvPr>
        </p:nvSpPr>
        <p:spPr/>
        <p:txBody>
          <a:bodyPr/>
          <a:lstStyle/>
          <a:p>
            <a:fld id="{AA22D9D8-ACB5-3B4C-A38F-137B0A33338B}" type="datetimeFigureOut">
              <a:rPr lang="en-GB" smtClean="0"/>
              <a:t>04/03/2024</a:t>
            </a:fld>
            <a:endParaRPr lang="en-GB"/>
          </a:p>
        </p:txBody>
      </p:sp>
      <p:sp>
        <p:nvSpPr>
          <p:cNvPr id="5" name="Segnaposto piè di pagina 4">
            <a:extLst>
              <a:ext uri="{FF2B5EF4-FFF2-40B4-BE49-F238E27FC236}">
                <a16:creationId xmlns:a16="http://schemas.microsoft.com/office/drawing/2014/main" id="{0051365E-9B60-7100-0E3C-DDA37FE72935}"/>
              </a:ext>
            </a:extLst>
          </p:cNvPr>
          <p:cNvSpPr>
            <a:spLocks noGrp="1"/>
          </p:cNvSpPr>
          <p:nvPr>
            <p:ph type="ftr" sz="quarter" idx="11"/>
          </p:nvPr>
        </p:nvSpPr>
        <p:spPr/>
        <p:txBody>
          <a:bodyPr/>
          <a:lstStyle/>
          <a:p>
            <a:endParaRPr lang="en-GB"/>
          </a:p>
        </p:txBody>
      </p:sp>
      <p:sp>
        <p:nvSpPr>
          <p:cNvPr id="6" name="Segnaposto numero diapositiva 5">
            <a:extLst>
              <a:ext uri="{FF2B5EF4-FFF2-40B4-BE49-F238E27FC236}">
                <a16:creationId xmlns:a16="http://schemas.microsoft.com/office/drawing/2014/main" id="{BDEC808F-2099-BF0F-A706-F589CD0C1BEE}"/>
              </a:ext>
            </a:extLst>
          </p:cNvPr>
          <p:cNvSpPr>
            <a:spLocks noGrp="1"/>
          </p:cNvSpPr>
          <p:nvPr>
            <p:ph type="sldNum" sz="quarter" idx="12"/>
          </p:nvPr>
        </p:nvSpPr>
        <p:spPr/>
        <p:txBody>
          <a:bodyPr/>
          <a:lstStyle/>
          <a:p>
            <a:fld id="{36E2A33E-9DC2-BC47-81B6-C9E8F48ED910}" type="slidenum">
              <a:rPr lang="en-GB" smtClean="0"/>
              <a:t>‹N›</a:t>
            </a:fld>
            <a:endParaRPr lang="en-GB"/>
          </a:p>
        </p:txBody>
      </p:sp>
    </p:spTree>
    <p:extLst>
      <p:ext uri="{BB962C8B-B14F-4D97-AF65-F5344CB8AC3E}">
        <p14:creationId xmlns:p14="http://schemas.microsoft.com/office/powerpoint/2010/main" val="1865972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EB42A50-5CF8-F7C3-D284-25E21C274B04}"/>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269A4551-8497-F453-CAC6-D552559B7702}"/>
              </a:ext>
            </a:extLst>
          </p:cNvPr>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F4473F8E-7DE4-0F99-36CE-D7201AEEF378}"/>
              </a:ext>
            </a:extLst>
          </p:cNvPr>
          <p:cNvSpPr>
            <a:spLocks noGrp="1"/>
          </p:cNvSpPr>
          <p:nvPr>
            <p:ph type="dt" sz="half" idx="10"/>
          </p:nvPr>
        </p:nvSpPr>
        <p:spPr/>
        <p:txBody>
          <a:bodyPr/>
          <a:lstStyle/>
          <a:p>
            <a:fld id="{AA22D9D8-ACB5-3B4C-A38F-137B0A33338B}" type="datetimeFigureOut">
              <a:rPr lang="en-GB" smtClean="0"/>
              <a:t>04/03/2024</a:t>
            </a:fld>
            <a:endParaRPr lang="en-GB"/>
          </a:p>
        </p:txBody>
      </p:sp>
      <p:sp>
        <p:nvSpPr>
          <p:cNvPr id="5" name="Segnaposto piè di pagina 4">
            <a:extLst>
              <a:ext uri="{FF2B5EF4-FFF2-40B4-BE49-F238E27FC236}">
                <a16:creationId xmlns:a16="http://schemas.microsoft.com/office/drawing/2014/main" id="{32B2330E-0B3D-5C72-BECA-EB2E3BEC4245}"/>
              </a:ext>
            </a:extLst>
          </p:cNvPr>
          <p:cNvSpPr>
            <a:spLocks noGrp="1"/>
          </p:cNvSpPr>
          <p:nvPr>
            <p:ph type="ftr" sz="quarter" idx="11"/>
          </p:nvPr>
        </p:nvSpPr>
        <p:spPr/>
        <p:txBody>
          <a:bodyPr/>
          <a:lstStyle/>
          <a:p>
            <a:endParaRPr lang="en-GB"/>
          </a:p>
        </p:txBody>
      </p:sp>
      <p:sp>
        <p:nvSpPr>
          <p:cNvPr id="6" name="Segnaposto numero diapositiva 5">
            <a:extLst>
              <a:ext uri="{FF2B5EF4-FFF2-40B4-BE49-F238E27FC236}">
                <a16:creationId xmlns:a16="http://schemas.microsoft.com/office/drawing/2014/main" id="{1FBD0259-7CE9-A861-1A7D-62D90AB294ED}"/>
              </a:ext>
            </a:extLst>
          </p:cNvPr>
          <p:cNvSpPr>
            <a:spLocks noGrp="1"/>
          </p:cNvSpPr>
          <p:nvPr>
            <p:ph type="sldNum" sz="quarter" idx="12"/>
          </p:nvPr>
        </p:nvSpPr>
        <p:spPr/>
        <p:txBody>
          <a:bodyPr/>
          <a:lstStyle/>
          <a:p>
            <a:fld id="{36E2A33E-9DC2-BC47-81B6-C9E8F48ED910}" type="slidenum">
              <a:rPr lang="en-GB" smtClean="0"/>
              <a:t>‹N›</a:t>
            </a:fld>
            <a:endParaRPr lang="en-GB"/>
          </a:p>
        </p:txBody>
      </p:sp>
    </p:spTree>
    <p:extLst>
      <p:ext uri="{BB962C8B-B14F-4D97-AF65-F5344CB8AC3E}">
        <p14:creationId xmlns:p14="http://schemas.microsoft.com/office/powerpoint/2010/main" val="1950135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468CAFF8-A835-6888-6DA1-10E3C808A24E}"/>
              </a:ext>
            </a:extLst>
          </p:cNvPr>
          <p:cNvSpPr>
            <a:spLocks noGrp="1"/>
          </p:cNvSpPr>
          <p:nvPr>
            <p:ph type="title"/>
          </p:nvPr>
        </p:nvSpPr>
        <p:spPr>
          <a:xfrm>
            <a:off x="831850" y="1709738"/>
            <a:ext cx="10515600" cy="2852737"/>
          </a:xfrm>
        </p:spPr>
        <p:txBody>
          <a:bodyPr anchor="b"/>
          <a:lstStyle>
            <a:lvl1pPr>
              <a:defRPr sz="6000"/>
            </a:lvl1pPr>
          </a:lstStyle>
          <a:p>
            <a:r>
              <a:rPr lang="it-IT"/>
              <a:t>Fare clic per modificare lo stile del titolo dello schema</a:t>
            </a:r>
            <a:endParaRPr lang="en-GB"/>
          </a:p>
        </p:txBody>
      </p:sp>
      <p:sp>
        <p:nvSpPr>
          <p:cNvPr id="3" name="Segnaposto testo 2">
            <a:extLst>
              <a:ext uri="{FF2B5EF4-FFF2-40B4-BE49-F238E27FC236}">
                <a16:creationId xmlns:a16="http://schemas.microsoft.com/office/drawing/2014/main" id="{F057C188-B57F-92ED-98C0-488293A7C9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it-IT"/>
              <a:t>Fare clic per modificare gli stili del testo dello schema</a:t>
            </a:r>
          </a:p>
        </p:txBody>
      </p:sp>
      <p:sp>
        <p:nvSpPr>
          <p:cNvPr id="4" name="Segnaposto data 3">
            <a:extLst>
              <a:ext uri="{FF2B5EF4-FFF2-40B4-BE49-F238E27FC236}">
                <a16:creationId xmlns:a16="http://schemas.microsoft.com/office/drawing/2014/main" id="{7951F5FB-908C-3EC2-071D-84472A69374F}"/>
              </a:ext>
            </a:extLst>
          </p:cNvPr>
          <p:cNvSpPr>
            <a:spLocks noGrp="1"/>
          </p:cNvSpPr>
          <p:nvPr>
            <p:ph type="dt" sz="half" idx="10"/>
          </p:nvPr>
        </p:nvSpPr>
        <p:spPr/>
        <p:txBody>
          <a:bodyPr/>
          <a:lstStyle/>
          <a:p>
            <a:fld id="{AA22D9D8-ACB5-3B4C-A38F-137B0A33338B}" type="datetimeFigureOut">
              <a:rPr lang="en-GB" smtClean="0"/>
              <a:t>04/03/2024</a:t>
            </a:fld>
            <a:endParaRPr lang="en-GB"/>
          </a:p>
        </p:txBody>
      </p:sp>
      <p:sp>
        <p:nvSpPr>
          <p:cNvPr id="5" name="Segnaposto piè di pagina 4">
            <a:extLst>
              <a:ext uri="{FF2B5EF4-FFF2-40B4-BE49-F238E27FC236}">
                <a16:creationId xmlns:a16="http://schemas.microsoft.com/office/drawing/2014/main" id="{F8574CB1-F752-805C-2014-51F196356B5D}"/>
              </a:ext>
            </a:extLst>
          </p:cNvPr>
          <p:cNvSpPr>
            <a:spLocks noGrp="1"/>
          </p:cNvSpPr>
          <p:nvPr>
            <p:ph type="ftr" sz="quarter" idx="11"/>
          </p:nvPr>
        </p:nvSpPr>
        <p:spPr/>
        <p:txBody>
          <a:bodyPr/>
          <a:lstStyle/>
          <a:p>
            <a:endParaRPr lang="en-GB"/>
          </a:p>
        </p:txBody>
      </p:sp>
      <p:sp>
        <p:nvSpPr>
          <p:cNvPr id="6" name="Segnaposto numero diapositiva 5">
            <a:extLst>
              <a:ext uri="{FF2B5EF4-FFF2-40B4-BE49-F238E27FC236}">
                <a16:creationId xmlns:a16="http://schemas.microsoft.com/office/drawing/2014/main" id="{C2C3D7AE-340E-9122-A065-ACBCDFE37DB8}"/>
              </a:ext>
            </a:extLst>
          </p:cNvPr>
          <p:cNvSpPr>
            <a:spLocks noGrp="1"/>
          </p:cNvSpPr>
          <p:nvPr>
            <p:ph type="sldNum" sz="quarter" idx="12"/>
          </p:nvPr>
        </p:nvSpPr>
        <p:spPr/>
        <p:txBody>
          <a:bodyPr/>
          <a:lstStyle/>
          <a:p>
            <a:fld id="{36E2A33E-9DC2-BC47-81B6-C9E8F48ED910}" type="slidenum">
              <a:rPr lang="en-GB" smtClean="0"/>
              <a:t>‹N›</a:t>
            </a:fld>
            <a:endParaRPr lang="en-GB"/>
          </a:p>
        </p:txBody>
      </p:sp>
    </p:spTree>
    <p:extLst>
      <p:ext uri="{BB962C8B-B14F-4D97-AF65-F5344CB8AC3E}">
        <p14:creationId xmlns:p14="http://schemas.microsoft.com/office/powerpoint/2010/main" val="1301365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4DB77ED4-5051-FEEB-2BF8-D2F12E12C525}"/>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EC1BB5F2-7DD1-4906-16E9-D920412F128A}"/>
              </a:ext>
            </a:extLst>
          </p:cNvPr>
          <p:cNvSpPr>
            <a:spLocks noGrp="1"/>
          </p:cNvSpPr>
          <p:nvPr>
            <p:ph sz="half" idx="1"/>
          </p:nvPr>
        </p:nvSpPr>
        <p:spPr>
          <a:xfrm>
            <a:off x="838200" y="1825625"/>
            <a:ext cx="51816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contenuto 3">
            <a:extLst>
              <a:ext uri="{FF2B5EF4-FFF2-40B4-BE49-F238E27FC236}">
                <a16:creationId xmlns:a16="http://schemas.microsoft.com/office/drawing/2014/main" id="{899F6306-0B5F-177F-4D0C-953995396D28}"/>
              </a:ext>
            </a:extLst>
          </p:cNvPr>
          <p:cNvSpPr>
            <a:spLocks noGrp="1"/>
          </p:cNvSpPr>
          <p:nvPr>
            <p:ph sz="half" idx="2"/>
          </p:nvPr>
        </p:nvSpPr>
        <p:spPr>
          <a:xfrm>
            <a:off x="6172200" y="1825625"/>
            <a:ext cx="51816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5" name="Segnaposto data 4">
            <a:extLst>
              <a:ext uri="{FF2B5EF4-FFF2-40B4-BE49-F238E27FC236}">
                <a16:creationId xmlns:a16="http://schemas.microsoft.com/office/drawing/2014/main" id="{5193184A-CD39-0913-B384-0F5C670D41B6}"/>
              </a:ext>
            </a:extLst>
          </p:cNvPr>
          <p:cNvSpPr>
            <a:spLocks noGrp="1"/>
          </p:cNvSpPr>
          <p:nvPr>
            <p:ph type="dt" sz="half" idx="10"/>
          </p:nvPr>
        </p:nvSpPr>
        <p:spPr/>
        <p:txBody>
          <a:bodyPr/>
          <a:lstStyle/>
          <a:p>
            <a:fld id="{AA22D9D8-ACB5-3B4C-A38F-137B0A33338B}" type="datetimeFigureOut">
              <a:rPr lang="en-GB" smtClean="0"/>
              <a:t>04/03/2024</a:t>
            </a:fld>
            <a:endParaRPr lang="en-GB"/>
          </a:p>
        </p:txBody>
      </p:sp>
      <p:sp>
        <p:nvSpPr>
          <p:cNvPr id="6" name="Segnaposto piè di pagina 5">
            <a:extLst>
              <a:ext uri="{FF2B5EF4-FFF2-40B4-BE49-F238E27FC236}">
                <a16:creationId xmlns:a16="http://schemas.microsoft.com/office/drawing/2014/main" id="{940091EF-7DDA-7A4C-BE81-F5173C90E759}"/>
              </a:ext>
            </a:extLst>
          </p:cNvPr>
          <p:cNvSpPr>
            <a:spLocks noGrp="1"/>
          </p:cNvSpPr>
          <p:nvPr>
            <p:ph type="ftr" sz="quarter" idx="11"/>
          </p:nvPr>
        </p:nvSpPr>
        <p:spPr/>
        <p:txBody>
          <a:bodyPr/>
          <a:lstStyle/>
          <a:p>
            <a:endParaRPr lang="en-GB"/>
          </a:p>
        </p:txBody>
      </p:sp>
      <p:sp>
        <p:nvSpPr>
          <p:cNvPr id="7" name="Segnaposto numero diapositiva 6">
            <a:extLst>
              <a:ext uri="{FF2B5EF4-FFF2-40B4-BE49-F238E27FC236}">
                <a16:creationId xmlns:a16="http://schemas.microsoft.com/office/drawing/2014/main" id="{C3C789E7-788E-0A70-B3F0-B3444BAE32E5}"/>
              </a:ext>
            </a:extLst>
          </p:cNvPr>
          <p:cNvSpPr>
            <a:spLocks noGrp="1"/>
          </p:cNvSpPr>
          <p:nvPr>
            <p:ph type="sldNum" sz="quarter" idx="12"/>
          </p:nvPr>
        </p:nvSpPr>
        <p:spPr/>
        <p:txBody>
          <a:bodyPr/>
          <a:lstStyle/>
          <a:p>
            <a:fld id="{36E2A33E-9DC2-BC47-81B6-C9E8F48ED910}" type="slidenum">
              <a:rPr lang="en-GB" smtClean="0"/>
              <a:t>‹N›</a:t>
            </a:fld>
            <a:endParaRPr lang="en-GB"/>
          </a:p>
        </p:txBody>
      </p:sp>
    </p:spTree>
    <p:extLst>
      <p:ext uri="{BB962C8B-B14F-4D97-AF65-F5344CB8AC3E}">
        <p14:creationId xmlns:p14="http://schemas.microsoft.com/office/powerpoint/2010/main" val="188075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4752540D-D454-F8FE-0EBB-3CC27DC1B189}"/>
              </a:ext>
            </a:extLst>
          </p:cNvPr>
          <p:cNvSpPr>
            <a:spLocks noGrp="1"/>
          </p:cNvSpPr>
          <p:nvPr>
            <p:ph type="title"/>
          </p:nvPr>
        </p:nvSpPr>
        <p:spPr>
          <a:xfrm>
            <a:off x="839788" y="365125"/>
            <a:ext cx="10515600" cy="1325563"/>
          </a:xfrm>
        </p:spPr>
        <p:txBody>
          <a:bodyPr/>
          <a:lstStyle/>
          <a:p>
            <a:r>
              <a:rPr lang="it-IT"/>
              <a:t>Fare clic per modificare lo stile del titolo dello schema</a:t>
            </a:r>
            <a:endParaRPr lang="en-GB"/>
          </a:p>
        </p:txBody>
      </p:sp>
      <p:sp>
        <p:nvSpPr>
          <p:cNvPr id="3" name="Segnaposto testo 2">
            <a:extLst>
              <a:ext uri="{FF2B5EF4-FFF2-40B4-BE49-F238E27FC236}">
                <a16:creationId xmlns:a16="http://schemas.microsoft.com/office/drawing/2014/main" id="{81A5AA02-4182-696B-D41F-C7E8F07066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Segnaposto contenuto 3">
            <a:extLst>
              <a:ext uri="{FF2B5EF4-FFF2-40B4-BE49-F238E27FC236}">
                <a16:creationId xmlns:a16="http://schemas.microsoft.com/office/drawing/2014/main" id="{39AB9512-B455-ACF3-771F-583C60145EB0}"/>
              </a:ext>
            </a:extLst>
          </p:cNvPr>
          <p:cNvSpPr>
            <a:spLocks noGrp="1"/>
          </p:cNvSpPr>
          <p:nvPr>
            <p:ph sz="half" idx="2"/>
          </p:nvPr>
        </p:nvSpPr>
        <p:spPr>
          <a:xfrm>
            <a:off x="839788" y="2505075"/>
            <a:ext cx="5157787"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5" name="Segnaposto testo 4">
            <a:extLst>
              <a:ext uri="{FF2B5EF4-FFF2-40B4-BE49-F238E27FC236}">
                <a16:creationId xmlns:a16="http://schemas.microsoft.com/office/drawing/2014/main" id="{542361AF-CAE7-95C6-CC74-54EB90A17D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Segnaposto contenuto 5">
            <a:extLst>
              <a:ext uri="{FF2B5EF4-FFF2-40B4-BE49-F238E27FC236}">
                <a16:creationId xmlns:a16="http://schemas.microsoft.com/office/drawing/2014/main" id="{E44B25AB-B355-1A05-CE87-92DBB1A9ECEA}"/>
              </a:ext>
            </a:extLst>
          </p:cNvPr>
          <p:cNvSpPr>
            <a:spLocks noGrp="1"/>
          </p:cNvSpPr>
          <p:nvPr>
            <p:ph sz="quarter" idx="4"/>
          </p:nvPr>
        </p:nvSpPr>
        <p:spPr>
          <a:xfrm>
            <a:off x="6172200" y="2505075"/>
            <a:ext cx="5183188"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7" name="Segnaposto data 6">
            <a:extLst>
              <a:ext uri="{FF2B5EF4-FFF2-40B4-BE49-F238E27FC236}">
                <a16:creationId xmlns:a16="http://schemas.microsoft.com/office/drawing/2014/main" id="{7AEA8201-A7DA-B8FD-4EDE-89FAA43777A6}"/>
              </a:ext>
            </a:extLst>
          </p:cNvPr>
          <p:cNvSpPr>
            <a:spLocks noGrp="1"/>
          </p:cNvSpPr>
          <p:nvPr>
            <p:ph type="dt" sz="half" idx="10"/>
          </p:nvPr>
        </p:nvSpPr>
        <p:spPr/>
        <p:txBody>
          <a:bodyPr/>
          <a:lstStyle/>
          <a:p>
            <a:fld id="{AA22D9D8-ACB5-3B4C-A38F-137B0A33338B}" type="datetimeFigureOut">
              <a:rPr lang="en-GB" smtClean="0"/>
              <a:t>04/03/2024</a:t>
            </a:fld>
            <a:endParaRPr lang="en-GB"/>
          </a:p>
        </p:txBody>
      </p:sp>
      <p:sp>
        <p:nvSpPr>
          <p:cNvPr id="8" name="Segnaposto piè di pagina 7">
            <a:extLst>
              <a:ext uri="{FF2B5EF4-FFF2-40B4-BE49-F238E27FC236}">
                <a16:creationId xmlns:a16="http://schemas.microsoft.com/office/drawing/2014/main" id="{77AB308F-8113-CC08-C5A4-D161CD7BBFCF}"/>
              </a:ext>
            </a:extLst>
          </p:cNvPr>
          <p:cNvSpPr>
            <a:spLocks noGrp="1"/>
          </p:cNvSpPr>
          <p:nvPr>
            <p:ph type="ftr" sz="quarter" idx="11"/>
          </p:nvPr>
        </p:nvSpPr>
        <p:spPr/>
        <p:txBody>
          <a:bodyPr/>
          <a:lstStyle/>
          <a:p>
            <a:endParaRPr lang="en-GB"/>
          </a:p>
        </p:txBody>
      </p:sp>
      <p:sp>
        <p:nvSpPr>
          <p:cNvPr id="9" name="Segnaposto numero diapositiva 8">
            <a:extLst>
              <a:ext uri="{FF2B5EF4-FFF2-40B4-BE49-F238E27FC236}">
                <a16:creationId xmlns:a16="http://schemas.microsoft.com/office/drawing/2014/main" id="{C257FED4-0A9D-3313-096A-2F8BB673FE85}"/>
              </a:ext>
            </a:extLst>
          </p:cNvPr>
          <p:cNvSpPr>
            <a:spLocks noGrp="1"/>
          </p:cNvSpPr>
          <p:nvPr>
            <p:ph type="sldNum" sz="quarter" idx="12"/>
          </p:nvPr>
        </p:nvSpPr>
        <p:spPr/>
        <p:txBody>
          <a:bodyPr/>
          <a:lstStyle/>
          <a:p>
            <a:fld id="{36E2A33E-9DC2-BC47-81B6-C9E8F48ED910}" type="slidenum">
              <a:rPr lang="en-GB" smtClean="0"/>
              <a:t>‹N›</a:t>
            </a:fld>
            <a:endParaRPr lang="en-GB"/>
          </a:p>
        </p:txBody>
      </p:sp>
    </p:spTree>
    <p:extLst>
      <p:ext uri="{BB962C8B-B14F-4D97-AF65-F5344CB8AC3E}">
        <p14:creationId xmlns:p14="http://schemas.microsoft.com/office/powerpoint/2010/main" val="673906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CF7536F-10D9-E04A-2594-C904629D8259}"/>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data 2">
            <a:extLst>
              <a:ext uri="{FF2B5EF4-FFF2-40B4-BE49-F238E27FC236}">
                <a16:creationId xmlns:a16="http://schemas.microsoft.com/office/drawing/2014/main" id="{8C04E5CB-B2D9-77D7-CEF5-4D1DD1304CB5}"/>
              </a:ext>
            </a:extLst>
          </p:cNvPr>
          <p:cNvSpPr>
            <a:spLocks noGrp="1"/>
          </p:cNvSpPr>
          <p:nvPr>
            <p:ph type="dt" sz="half" idx="10"/>
          </p:nvPr>
        </p:nvSpPr>
        <p:spPr/>
        <p:txBody>
          <a:bodyPr/>
          <a:lstStyle/>
          <a:p>
            <a:fld id="{AA22D9D8-ACB5-3B4C-A38F-137B0A33338B}" type="datetimeFigureOut">
              <a:rPr lang="en-GB" smtClean="0"/>
              <a:t>04/03/2024</a:t>
            </a:fld>
            <a:endParaRPr lang="en-GB"/>
          </a:p>
        </p:txBody>
      </p:sp>
      <p:sp>
        <p:nvSpPr>
          <p:cNvPr id="4" name="Segnaposto piè di pagina 3">
            <a:extLst>
              <a:ext uri="{FF2B5EF4-FFF2-40B4-BE49-F238E27FC236}">
                <a16:creationId xmlns:a16="http://schemas.microsoft.com/office/drawing/2014/main" id="{C22335EA-3831-4A26-668E-1CE3AE9F06F0}"/>
              </a:ext>
            </a:extLst>
          </p:cNvPr>
          <p:cNvSpPr>
            <a:spLocks noGrp="1"/>
          </p:cNvSpPr>
          <p:nvPr>
            <p:ph type="ftr" sz="quarter" idx="11"/>
          </p:nvPr>
        </p:nvSpPr>
        <p:spPr/>
        <p:txBody>
          <a:bodyPr/>
          <a:lstStyle/>
          <a:p>
            <a:endParaRPr lang="en-GB"/>
          </a:p>
        </p:txBody>
      </p:sp>
      <p:sp>
        <p:nvSpPr>
          <p:cNvPr id="5" name="Segnaposto numero diapositiva 4">
            <a:extLst>
              <a:ext uri="{FF2B5EF4-FFF2-40B4-BE49-F238E27FC236}">
                <a16:creationId xmlns:a16="http://schemas.microsoft.com/office/drawing/2014/main" id="{AFED72D3-6B2F-E82B-0458-D1CF3956244A}"/>
              </a:ext>
            </a:extLst>
          </p:cNvPr>
          <p:cNvSpPr>
            <a:spLocks noGrp="1"/>
          </p:cNvSpPr>
          <p:nvPr>
            <p:ph type="sldNum" sz="quarter" idx="12"/>
          </p:nvPr>
        </p:nvSpPr>
        <p:spPr/>
        <p:txBody>
          <a:bodyPr/>
          <a:lstStyle/>
          <a:p>
            <a:fld id="{36E2A33E-9DC2-BC47-81B6-C9E8F48ED910}" type="slidenum">
              <a:rPr lang="en-GB" smtClean="0"/>
              <a:t>‹N›</a:t>
            </a:fld>
            <a:endParaRPr lang="en-GB"/>
          </a:p>
        </p:txBody>
      </p:sp>
    </p:spTree>
    <p:extLst>
      <p:ext uri="{BB962C8B-B14F-4D97-AF65-F5344CB8AC3E}">
        <p14:creationId xmlns:p14="http://schemas.microsoft.com/office/powerpoint/2010/main" val="1912029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a:extLst>
              <a:ext uri="{FF2B5EF4-FFF2-40B4-BE49-F238E27FC236}">
                <a16:creationId xmlns:a16="http://schemas.microsoft.com/office/drawing/2014/main" id="{84A56AB8-899B-FE4A-E0E5-3581CCEAB51C}"/>
              </a:ext>
            </a:extLst>
          </p:cNvPr>
          <p:cNvSpPr>
            <a:spLocks noGrp="1"/>
          </p:cNvSpPr>
          <p:nvPr>
            <p:ph type="dt" sz="half" idx="10"/>
          </p:nvPr>
        </p:nvSpPr>
        <p:spPr/>
        <p:txBody>
          <a:bodyPr/>
          <a:lstStyle/>
          <a:p>
            <a:fld id="{AA22D9D8-ACB5-3B4C-A38F-137B0A33338B}" type="datetimeFigureOut">
              <a:rPr lang="en-GB" smtClean="0"/>
              <a:t>04/03/2024</a:t>
            </a:fld>
            <a:endParaRPr lang="en-GB"/>
          </a:p>
        </p:txBody>
      </p:sp>
      <p:sp>
        <p:nvSpPr>
          <p:cNvPr id="3" name="Segnaposto piè di pagina 2">
            <a:extLst>
              <a:ext uri="{FF2B5EF4-FFF2-40B4-BE49-F238E27FC236}">
                <a16:creationId xmlns:a16="http://schemas.microsoft.com/office/drawing/2014/main" id="{1D2D12D7-4884-D221-8D27-36FC6A6481AA}"/>
              </a:ext>
            </a:extLst>
          </p:cNvPr>
          <p:cNvSpPr>
            <a:spLocks noGrp="1"/>
          </p:cNvSpPr>
          <p:nvPr>
            <p:ph type="ftr" sz="quarter" idx="11"/>
          </p:nvPr>
        </p:nvSpPr>
        <p:spPr/>
        <p:txBody>
          <a:bodyPr/>
          <a:lstStyle/>
          <a:p>
            <a:endParaRPr lang="en-GB"/>
          </a:p>
        </p:txBody>
      </p:sp>
      <p:sp>
        <p:nvSpPr>
          <p:cNvPr id="4" name="Segnaposto numero diapositiva 3">
            <a:extLst>
              <a:ext uri="{FF2B5EF4-FFF2-40B4-BE49-F238E27FC236}">
                <a16:creationId xmlns:a16="http://schemas.microsoft.com/office/drawing/2014/main" id="{15DBAA74-3F27-3362-63AB-0AB301FA86E4}"/>
              </a:ext>
            </a:extLst>
          </p:cNvPr>
          <p:cNvSpPr>
            <a:spLocks noGrp="1"/>
          </p:cNvSpPr>
          <p:nvPr>
            <p:ph type="sldNum" sz="quarter" idx="12"/>
          </p:nvPr>
        </p:nvSpPr>
        <p:spPr/>
        <p:txBody>
          <a:bodyPr/>
          <a:lstStyle/>
          <a:p>
            <a:fld id="{36E2A33E-9DC2-BC47-81B6-C9E8F48ED910}" type="slidenum">
              <a:rPr lang="en-GB" smtClean="0"/>
              <a:t>‹N›</a:t>
            </a:fld>
            <a:endParaRPr lang="en-GB"/>
          </a:p>
        </p:txBody>
      </p:sp>
    </p:spTree>
    <p:extLst>
      <p:ext uri="{BB962C8B-B14F-4D97-AF65-F5344CB8AC3E}">
        <p14:creationId xmlns:p14="http://schemas.microsoft.com/office/powerpoint/2010/main" val="1837855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15EA73B-D4AE-E123-DD51-3D3210151B33}"/>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0995EBA8-1DA6-B698-35FD-1889DFD478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testo 3">
            <a:extLst>
              <a:ext uri="{FF2B5EF4-FFF2-40B4-BE49-F238E27FC236}">
                <a16:creationId xmlns:a16="http://schemas.microsoft.com/office/drawing/2014/main" id="{07CFFBD9-5FF0-7FFD-4FD4-E09F3D21D9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E7698FE8-454D-93F7-0E3D-6100AB1CC5F5}"/>
              </a:ext>
            </a:extLst>
          </p:cNvPr>
          <p:cNvSpPr>
            <a:spLocks noGrp="1"/>
          </p:cNvSpPr>
          <p:nvPr>
            <p:ph type="dt" sz="half" idx="10"/>
          </p:nvPr>
        </p:nvSpPr>
        <p:spPr/>
        <p:txBody>
          <a:bodyPr/>
          <a:lstStyle/>
          <a:p>
            <a:fld id="{AA22D9D8-ACB5-3B4C-A38F-137B0A33338B}" type="datetimeFigureOut">
              <a:rPr lang="en-GB" smtClean="0"/>
              <a:t>04/03/2024</a:t>
            </a:fld>
            <a:endParaRPr lang="en-GB"/>
          </a:p>
        </p:txBody>
      </p:sp>
      <p:sp>
        <p:nvSpPr>
          <p:cNvPr id="6" name="Segnaposto piè di pagina 5">
            <a:extLst>
              <a:ext uri="{FF2B5EF4-FFF2-40B4-BE49-F238E27FC236}">
                <a16:creationId xmlns:a16="http://schemas.microsoft.com/office/drawing/2014/main" id="{828FF2F6-76B5-0C28-9F02-4B4BA573E3CC}"/>
              </a:ext>
            </a:extLst>
          </p:cNvPr>
          <p:cNvSpPr>
            <a:spLocks noGrp="1"/>
          </p:cNvSpPr>
          <p:nvPr>
            <p:ph type="ftr" sz="quarter" idx="11"/>
          </p:nvPr>
        </p:nvSpPr>
        <p:spPr/>
        <p:txBody>
          <a:bodyPr/>
          <a:lstStyle/>
          <a:p>
            <a:endParaRPr lang="en-GB"/>
          </a:p>
        </p:txBody>
      </p:sp>
      <p:sp>
        <p:nvSpPr>
          <p:cNvPr id="7" name="Segnaposto numero diapositiva 6">
            <a:extLst>
              <a:ext uri="{FF2B5EF4-FFF2-40B4-BE49-F238E27FC236}">
                <a16:creationId xmlns:a16="http://schemas.microsoft.com/office/drawing/2014/main" id="{66B1B14E-A24E-FA84-876B-6F2F79FF2E47}"/>
              </a:ext>
            </a:extLst>
          </p:cNvPr>
          <p:cNvSpPr>
            <a:spLocks noGrp="1"/>
          </p:cNvSpPr>
          <p:nvPr>
            <p:ph type="sldNum" sz="quarter" idx="12"/>
          </p:nvPr>
        </p:nvSpPr>
        <p:spPr/>
        <p:txBody>
          <a:bodyPr/>
          <a:lstStyle/>
          <a:p>
            <a:fld id="{36E2A33E-9DC2-BC47-81B6-C9E8F48ED910}" type="slidenum">
              <a:rPr lang="en-GB" smtClean="0"/>
              <a:t>‹N›</a:t>
            </a:fld>
            <a:endParaRPr lang="en-GB"/>
          </a:p>
        </p:txBody>
      </p:sp>
    </p:spTree>
    <p:extLst>
      <p:ext uri="{BB962C8B-B14F-4D97-AF65-F5344CB8AC3E}">
        <p14:creationId xmlns:p14="http://schemas.microsoft.com/office/powerpoint/2010/main" val="2498261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94B2729-79CA-554E-C84B-266FD866C1F7}"/>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endParaRPr lang="en-GB"/>
          </a:p>
        </p:txBody>
      </p:sp>
      <p:sp>
        <p:nvSpPr>
          <p:cNvPr id="3" name="Segnaposto immagine 2">
            <a:extLst>
              <a:ext uri="{FF2B5EF4-FFF2-40B4-BE49-F238E27FC236}">
                <a16:creationId xmlns:a16="http://schemas.microsoft.com/office/drawing/2014/main" id="{B5E544C9-835E-9AA2-C41F-77469B5261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Segnaposto testo 3">
            <a:extLst>
              <a:ext uri="{FF2B5EF4-FFF2-40B4-BE49-F238E27FC236}">
                <a16:creationId xmlns:a16="http://schemas.microsoft.com/office/drawing/2014/main" id="{7E6BBE53-433A-C2EA-D54B-ED51378952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179FBEE5-5EBD-38DA-3D9A-1E412755C99C}"/>
              </a:ext>
            </a:extLst>
          </p:cNvPr>
          <p:cNvSpPr>
            <a:spLocks noGrp="1"/>
          </p:cNvSpPr>
          <p:nvPr>
            <p:ph type="dt" sz="half" idx="10"/>
          </p:nvPr>
        </p:nvSpPr>
        <p:spPr/>
        <p:txBody>
          <a:bodyPr/>
          <a:lstStyle/>
          <a:p>
            <a:fld id="{AA22D9D8-ACB5-3B4C-A38F-137B0A33338B}" type="datetimeFigureOut">
              <a:rPr lang="en-GB" smtClean="0"/>
              <a:t>04/03/2024</a:t>
            </a:fld>
            <a:endParaRPr lang="en-GB"/>
          </a:p>
        </p:txBody>
      </p:sp>
      <p:sp>
        <p:nvSpPr>
          <p:cNvPr id="6" name="Segnaposto piè di pagina 5">
            <a:extLst>
              <a:ext uri="{FF2B5EF4-FFF2-40B4-BE49-F238E27FC236}">
                <a16:creationId xmlns:a16="http://schemas.microsoft.com/office/drawing/2014/main" id="{BB377B3C-1893-CBDD-D8AF-B9020E74072D}"/>
              </a:ext>
            </a:extLst>
          </p:cNvPr>
          <p:cNvSpPr>
            <a:spLocks noGrp="1"/>
          </p:cNvSpPr>
          <p:nvPr>
            <p:ph type="ftr" sz="quarter" idx="11"/>
          </p:nvPr>
        </p:nvSpPr>
        <p:spPr/>
        <p:txBody>
          <a:bodyPr/>
          <a:lstStyle/>
          <a:p>
            <a:endParaRPr lang="en-GB"/>
          </a:p>
        </p:txBody>
      </p:sp>
      <p:sp>
        <p:nvSpPr>
          <p:cNvPr id="7" name="Segnaposto numero diapositiva 6">
            <a:extLst>
              <a:ext uri="{FF2B5EF4-FFF2-40B4-BE49-F238E27FC236}">
                <a16:creationId xmlns:a16="http://schemas.microsoft.com/office/drawing/2014/main" id="{9635FFD8-DCA0-8487-FA6B-928B7BFCB642}"/>
              </a:ext>
            </a:extLst>
          </p:cNvPr>
          <p:cNvSpPr>
            <a:spLocks noGrp="1"/>
          </p:cNvSpPr>
          <p:nvPr>
            <p:ph type="sldNum" sz="quarter" idx="12"/>
          </p:nvPr>
        </p:nvSpPr>
        <p:spPr/>
        <p:txBody>
          <a:bodyPr/>
          <a:lstStyle/>
          <a:p>
            <a:fld id="{36E2A33E-9DC2-BC47-81B6-C9E8F48ED910}" type="slidenum">
              <a:rPr lang="en-GB" smtClean="0"/>
              <a:t>‹N›</a:t>
            </a:fld>
            <a:endParaRPr lang="en-GB"/>
          </a:p>
        </p:txBody>
      </p:sp>
    </p:spTree>
    <p:extLst>
      <p:ext uri="{BB962C8B-B14F-4D97-AF65-F5344CB8AC3E}">
        <p14:creationId xmlns:p14="http://schemas.microsoft.com/office/powerpoint/2010/main" val="4142287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BE368B7-19B8-AC92-D483-50C4139C34AD}"/>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testo verticale 2">
            <a:extLst>
              <a:ext uri="{FF2B5EF4-FFF2-40B4-BE49-F238E27FC236}">
                <a16:creationId xmlns:a16="http://schemas.microsoft.com/office/drawing/2014/main" id="{6CAADEA7-3EF5-05E5-ED3D-AD3D1E87AC40}"/>
              </a:ext>
            </a:extLst>
          </p:cNvPr>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44B27AAA-99B5-BDC3-7FBC-0E9EE54B6F9F}"/>
              </a:ext>
            </a:extLst>
          </p:cNvPr>
          <p:cNvSpPr>
            <a:spLocks noGrp="1"/>
          </p:cNvSpPr>
          <p:nvPr>
            <p:ph type="dt" sz="half" idx="10"/>
          </p:nvPr>
        </p:nvSpPr>
        <p:spPr/>
        <p:txBody>
          <a:bodyPr/>
          <a:lstStyle/>
          <a:p>
            <a:fld id="{AA22D9D8-ACB5-3B4C-A38F-137B0A33338B}" type="datetimeFigureOut">
              <a:rPr lang="en-GB" smtClean="0"/>
              <a:t>04/03/2024</a:t>
            </a:fld>
            <a:endParaRPr lang="en-GB"/>
          </a:p>
        </p:txBody>
      </p:sp>
      <p:sp>
        <p:nvSpPr>
          <p:cNvPr id="5" name="Segnaposto piè di pagina 4">
            <a:extLst>
              <a:ext uri="{FF2B5EF4-FFF2-40B4-BE49-F238E27FC236}">
                <a16:creationId xmlns:a16="http://schemas.microsoft.com/office/drawing/2014/main" id="{0321B98B-D7D1-C690-1B0B-790FFED258B6}"/>
              </a:ext>
            </a:extLst>
          </p:cNvPr>
          <p:cNvSpPr>
            <a:spLocks noGrp="1"/>
          </p:cNvSpPr>
          <p:nvPr>
            <p:ph type="ftr" sz="quarter" idx="11"/>
          </p:nvPr>
        </p:nvSpPr>
        <p:spPr/>
        <p:txBody>
          <a:bodyPr/>
          <a:lstStyle/>
          <a:p>
            <a:endParaRPr lang="en-GB"/>
          </a:p>
        </p:txBody>
      </p:sp>
      <p:sp>
        <p:nvSpPr>
          <p:cNvPr id="6" name="Segnaposto numero diapositiva 5">
            <a:extLst>
              <a:ext uri="{FF2B5EF4-FFF2-40B4-BE49-F238E27FC236}">
                <a16:creationId xmlns:a16="http://schemas.microsoft.com/office/drawing/2014/main" id="{D3280861-FB9F-263F-B9F5-F8B2E421CA60}"/>
              </a:ext>
            </a:extLst>
          </p:cNvPr>
          <p:cNvSpPr>
            <a:spLocks noGrp="1"/>
          </p:cNvSpPr>
          <p:nvPr>
            <p:ph type="sldNum" sz="quarter" idx="12"/>
          </p:nvPr>
        </p:nvSpPr>
        <p:spPr/>
        <p:txBody>
          <a:bodyPr/>
          <a:lstStyle/>
          <a:p>
            <a:fld id="{36E2A33E-9DC2-BC47-81B6-C9E8F48ED910}" type="slidenum">
              <a:rPr lang="en-GB" smtClean="0"/>
              <a:t>‹N›</a:t>
            </a:fld>
            <a:endParaRPr lang="en-GB"/>
          </a:p>
        </p:txBody>
      </p:sp>
    </p:spTree>
    <p:extLst>
      <p:ext uri="{BB962C8B-B14F-4D97-AF65-F5344CB8AC3E}">
        <p14:creationId xmlns:p14="http://schemas.microsoft.com/office/powerpoint/2010/main" val="4270605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Titolo verticale 1">
            <a:extLst>
              <a:ext uri="{FF2B5EF4-FFF2-40B4-BE49-F238E27FC236}">
                <a16:creationId xmlns:a16="http://schemas.microsoft.com/office/drawing/2014/main" id="{617A3872-16ED-B93F-8CAA-07B243CD29F4}"/>
              </a:ext>
            </a:extLst>
          </p:cNvPr>
          <p:cNvSpPr>
            <a:spLocks noGrp="1"/>
          </p:cNvSpPr>
          <p:nvPr>
            <p:ph type="title" orient="vert"/>
          </p:nvPr>
        </p:nvSpPr>
        <p:spPr>
          <a:xfrm>
            <a:off x="8724900" y="365125"/>
            <a:ext cx="2628900" cy="5811838"/>
          </a:xfrm>
        </p:spPr>
        <p:txBody>
          <a:bodyPr vert="eaVert"/>
          <a:lstStyle/>
          <a:p>
            <a:r>
              <a:rPr lang="it-IT"/>
              <a:t>Fare clic per modificare lo stile del titolo dello schema</a:t>
            </a:r>
            <a:endParaRPr lang="en-GB"/>
          </a:p>
        </p:txBody>
      </p:sp>
      <p:sp>
        <p:nvSpPr>
          <p:cNvPr id="3" name="Segnaposto testo verticale 2">
            <a:extLst>
              <a:ext uri="{FF2B5EF4-FFF2-40B4-BE49-F238E27FC236}">
                <a16:creationId xmlns:a16="http://schemas.microsoft.com/office/drawing/2014/main" id="{15B33B89-0785-9F86-60CE-0A37483A8E72}"/>
              </a:ext>
            </a:extLst>
          </p:cNvPr>
          <p:cNvSpPr>
            <a:spLocks noGrp="1"/>
          </p:cNvSpPr>
          <p:nvPr>
            <p:ph type="body" orient="vert" idx="1"/>
          </p:nvPr>
        </p:nvSpPr>
        <p:spPr>
          <a:xfrm>
            <a:off x="838200" y="365125"/>
            <a:ext cx="7734300" cy="5811838"/>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E4A70B57-43A6-4B60-1D60-5F5D3A0D9820}"/>
              </a:ext>
            </a:extLst>
          </p:cNvPr>
          <p:cNvSpPr>
            <a:spLocks noGrp="1"/>
          </p:cNvSpPr>
          <p:nvPr>
            <p:ph type="dt" sz="half" idx="10"/>
          </p:nvPr>
        </p:nvSpPr>
        <p:spPr/>
        <p:txBody>
          <a:bodyPr/>
          <a:lstStyle/>
          <a:p>
            <a:fld id="{AA22D9D8-ACB5-3B4C-A38F-137B0A33338B}" type="datetimeFigureOut">
              <a:rPr lang="en-GB" smtClean="0"/>
              <a:t>04/03/2024</a:t>
            </a:fld>
            <a:endParaRPr lang="en-GB"/>
          </a:p>
        </p:txBody>
      </p:sp>
      <p:sp>
        <p:nvSpPr>
          <p:cNvPr id="5" name="Segnaposto piè di pagina 4">
            <a:extLst>
              <a:ext uri="{FF2B5EF4-FFF2-40B4-BE49-F238E27FC236}">
                <a16:creationId xmlns:a16="http://schemas.microsoft.com/office/drawing/2014/main" id="{0B014B7A-1627-5845-8DA9-005E9E08F78D}"/>
              </a:ext>
            </a:extLst>
          </p:cNvPr>
          <p:cNvSpPr>
            <a:spLocks noGrp="1"/>
          </p:cNvSpPr>
          <p:nvPr>
            <p:ph type="ftr" sz="quarter" idx="11"/>
          </p:nvPr>
        </p:nvSpPr>
        <p:spPr/>
        <p:txBody>
          <a:bodyPr/>
          <a:lstStyle/>
          <a:p>
            <a:endParaRPr lang="en-GB"/>
          </a:p>
        </p:txBody>
      </p:sp>
      <p:sp>
        <p:nvSpPr>
          <p:cNvPr id="6" name="Segnaposto numero diapositiva 5">
            <a:extLst>
              <a:ext uri="{FF2B5EF4-FFF2-40B4-BE49-F238E27FC236}">
                <a16:creationId xmlns:a16="http://schemas.microsoft.com/office/drawing/2014/main" id="{42D4B390-F4A6-F236-F84C-F06AD31B263E}"/>
              </a:ext>
            </a:extLst>
          </p:cNvPr>
          <p:cNvSpPr>
            <a:spLocks noGrp="1"/>
          </p:cNvSpPr>
          <p:nvPr>
            <p:ph type="sldNum" sz="quarter" idx="12"/>
          </p:nvPr>
        </p:nvSpPr>
        <p:spPr/>
        <p:txBody>
          <a:bodyPr/>
          <a:lstStyle/>
          <a:p>
            <a:fld id="{36E2A33E-9DC2-BC47-81B6-C9E8F48ED910}" type="slidenum">
              <a:rPr lang="en-GB" smtClean="0"/>
              <a:t>‹N›</a:t>
            </a:fld>
            <a:endParaRPr lang="en-GB"/>
          </a:p>
        </p:txBody>
      </p:sp>
    </p:spTree>
    <p:extLst>
      <p:ext uri="{BB962C8B-B14F-4D97-AF65-F5344CB8AC3E}">
        <p14:creationId xmlns:p14="http://schemas.microsoft.com/office/powerpoint/2010/main" val="3944020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titolo 1">
            <a:extLst>
              <a:ext uri="{FF2B5EF4-FFF2-40B4-BE49-F238E27FC236}">
                <a16:creationId xmlns:a16="http://schemas.microsoft.com/office/drawing/2014/main" id="{9DE52D27-7EAB-030B-4DFC-8A32F31F32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it-IT"/>
              <a:t>Fare clic per modificare lo stile del titolo dello schema</a:t>
            </a:r>
            <a:endParaRPr lang="en-GB"/>
          </a:p>
        </p:txBody>
      </p:sp>
      <p:sp>
        <p:nvSpPr>
          <p:cNvPr id="3" name="Segnaposto testo 2">
            <a:extLst>
              <a:ext uri="{FF2B5EF4-FFF2-40B4-BE49-F238E27FC236}">
                <a16:creationId xmlns:a16="http://schemas.microsoft.com/office/drawing/2014/main" id="{41C3CAAD-93E1-B68E-8E6D-2A95AAAFE7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76D18808-0BB2-C577-4D3E-56F3E1BF31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22D9D8-ACB5-3B4C-A38F-137B0A33338B}" type="datetimeFigureOut">
              <a:rPr lang="en-GB" smtClean="0"/>
              <a:t>04/03/2024</a:t>
            </a:fld>
            <a:endParaRPr lang="en-GB"/>
          </a:p>
        </p:txBody>
      </p:sp>
      <p:sp>
        <p:nvSpPr>
          <p:cNvPr id="5" name="Segnaposto piè di pagina 4">
            <a:extLst>
              <a:ext uri="{FF2B5EF4-FFF2-40B4-BE49-F238E27FC236}">
                <a16:creationId xmlns:a16="http://schemas.microsoft.com/office/drawing/2014/main" id="{3B8F7734-3A40-525A-685D-BD53D552D4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egnaposto numero diapositiva 5">
            <a:extLst>
              <a:ext uri="{FF2B5EF4-FFF2-40B4-BE49-F238E27FC236}">
                <a16:creationId xmlns:a16="http://schemas.microsoft.com/office/drawing/2014/main" id="{CF99D4D0-3DE5-11A9-EF28-2F8CC01F99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E2A33E-9DC2-BC47-81B6-C9E8F48ED910}" type="slidenum">
              <a:rPr lang="en-GB" smtClean="0"/>
              <a:t>‹N›</a:t>
            </a:fld>
            <a:endParaRPr lang="en-GB"/>
          </a:p>
        </p:txBody>
      </p:sp>
    </p:spTree>
    <p:extLst>
      <p:ext uri="{BB962C8B-B14F-4D97-AF65-F5344CB8AC3E}">
        <p14:creationId xmlns:p14="http://schemas.microsoft.com/office/powerpoint/2010/main" val="35399435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A7F0AEBB-4CD8-5E0C-BCAB-D0B45994CA63}"/>
              </a:ext>
            </a:extLst>
          </p:cNvPr>
          <p:cNvSpPr>
            <a:spLocks noGrp="1"/>
          </p:cNvSpPr>
          <p:nvPr>
            <p:ph type="ctrTitle"/>
          </p:nvPr>
        </p:nvSpPr>
        <p:spPr/>
        <p:txBody>
          <a:bodyPr/>
          <a:lstStyle/>
          <a:p>
            <a:endParaRPr lang="en-GB"/>
          </a:p>
        </p:txBody>
      </p:sp>
      <p:sp>
        <p:nvSpPr>
          <p:cNvPr id="3" name="Sottotitolo 2">
            <a:extLst>
              <a:ext uri="{FF2B5EF4-FFF2-40B4-BE49-F238E27FC236}">
                <a16:creationId xmlns:a16="http://schemas.microsoft.com/office/drawing/2014/main" id="{E42F1B07-FB08-2757-E4D4-C36058B77DF7}"/>
              </a:ext>
            </a:extLst>
          </p:cNvPr>
          <p:cNvSpPr>
            <a:spLocks noGrp="1"/>
          </p:cNvSpPr>
          <p:nvPr>
            <p:ph type="subTitle" idx="1"/>
          </p:nvPr>
        </p:nvSpPr>
        <p:spPr/>
        <p:txBody>
          <a:bodyPr/>
          <a:lstStyle/>
          <a:p>
            <a:endParaRPr lang="en-GB"/>
          </a:p>
        </p:txBody>
      </p:sp>
      <p:pic>
        <p:nvPicPr>
          <p:cNvPr id="5" name="Immagine 4" descr="Immagine che contiene testo, schermata, Marchio, grafica&#10;&#10;Descrizione generata automaticamente">
            <a:extLst>
              <a:ext uri="{FF2B5EF4-FFF2-40B4-BE49-F238E27FC236}">
                <a16:creationId xmlns:a16="http://schemas.microsoft.com/office/drawing/2014/main" id="{6C491DB4-DF33-D37C-B6E4-C4976BFB088F}"/>
              </a:ext>
            </a:extLst>
          </p:cNvPr>
          <p:cNvPicPr>
            <a:picLocks noChangeAspect="1"/>
          </p:cNvPicPr>
          <p:nvPr/>
        </p:nvPicPr>
        <p:blipFill>
          <a:blip r:embed="rId3"/>
          <a:stretch>
            <a:fillRect/>
          </a:stretch>
        </p:blipFill>
        <p:spPr>
          <a:xfrm>
            <a:off x="-296883" y="-9268"/>
            <a:ext cx="12488883" cy="6876535"/>
          </a:xfrm>
          <a:prstGeom prst="rect">
            <a:avLst/>
          </a:prstGeom>
        </p:spPr>
      </p:pic>
      <p:sp>
        <p:nvSpPr>
          <p:cNvPr id="6" name="CasellaDiTesto 5">
            <a:extLst>
              <a:ext uri="{FF2B5EF4-FFF2-40B4-BE49-F238E27FC236}">
                <a16:creationId xmlns:a16="http://schemas.microsoft.com/office/drawing/2014/main" id="{810BDA9B-729F-F3DA-494C-53F6E0ECBB1B}"/>
              </a:ext>
            </a:extLst>
          </p:cNvPr>
          <p:cNvSpPr txBox="1"/>
          <p:nvPr/>
        </p:nvSpPr>
        <p:spPr>
          <a:xfrm>
            <a:off x="593124" y="1577499"/>
            <a:ext cx="7933039" cy="1938992"/>
          </a:xfrm>
          <a:prstGeom prst="rect">
            <a:avLst/>
          </a:prstGeom>
          <a:noFill/>
        </p:spPr>
        <p:txBody>
          <a:bodyPr wrap="square" rtlCol="0">
            <a:spAutoFit/>
          </a:bodyPr>
          <a:lstStyle/>
          <a:p>
            <a:pPr algn="l"/>
            <a:r>
              <a:rPr lang="en-GB" sz="2400" b="0" i="0" u="none" strike="noStrike" dirty="0">
                <a:solidFill>
                  <a:schemeClr val="bg1"/>
                </a:solidFill>
                <a:effectLst/>
                <a:latin typeface="ACADEMY ENGRAVED LET PLAIN:1.0" panose="02000000000000000000" pitchFamily="2" charset="0"/>
                <a:cs typeface="Blackadder ITC" panose="020F0502020204030204" pitchFamily="34" charset="0"/>
              </a:rPr>
              <a:t>Professional service: BMGM5005</a:t>
            </a:r>
          </a:p>
          <a:p>
            <a:pPr algn="l"/>
            <a:r>
              <a:rPr lang="en-GB" sz="2400" b="0" i="0" u="none" strike="noStrike" dirty="0">
                <a:solidFill>
                  <a:schemeClr val="bg1"/>
                </a:solidFill>
                <a:effectLst/>
                <a:latin typeface="ACADEMY ENGRAVED LET PLAIN:1.0" panose="02000000000000000000" pitchFamily="2" charset="0"/>
                <a:cs typeface="Blackadder ITC" panose="020F0502020204030204" pitchFamily="34" charset="0"/>
              </a:rPr>
              <a:t>Title: Analysis of the impact of the macro environment of human resource management and personal management</a:t>
            </a:r>
          </a:p>
          <a:p>
            <a:pPr algn="l"/>
            <a:r>
              <a:rPr lang="en-GB" sz="2400" b="0" i="0" u="none" strike="noStrike" dirty="0">
                <a:solidFill>
                  <a:schemeClr val="bg1"/>
                </a:solidFill>
                <a:effectLst/>
                <a:latin typeface="ACADEMY ENGRAVED LET PLAIN:1.0" panose="02000000000000000000" pitchFamily="2" charset="0"/>
                <a:cs typeface="Blackadder ITC" panose="020F0502020204030204" pitchFamily="34" charset="0"/>
              </a:rPr>
              <a:t>Name and ID: Silvio Lisciandrelli 2133468</a:t>
            </a:r>
          </a:p>
          <a:p>
            <a:pPr algn="l"/>
            <a:r>
              <a:rPr lang="en-GB" sz="2400" b="0" i="0" u="none" strike="noStrike" dirty="0">
                <a:solidFill>
                  <a:schemeClr val="bg1"/>
                </a:solidFill>
                <a:effectLst/>
                <a:latin typeface="ACADEMY ENGRAVED LET PLAIN:1.0" panose="02000000000000000000" pitchFamily="2" charset="0"/>
                <a:cs typeface="Blackadder ITC" panose="020F0502020204030204" pitchFamily="34" charset="0"/>
              </a:rPr>
              <a:t>Lecturer’s name: Chris Wilkin</a:t>
            </a:r>
          </a:p>
        </p:txBody>
      </p:sp>
    </p:spTree>
    <p:extLst>
      <p:ext uri="{BB962C8B-B14F-4D97-AF65-F5344CB8AC3E}">
        <p14:creationId xmlns:p14="http://schemas.microsoft.com/office/powerpoint/2010/main" val="262110534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aria aperta, cielo, nuvola, casa&#10;&#10;Descrizione generata automaticamente">
            <a:extLst>
              <a:ext uri="{FF2B5EF4-FFF2-40B4-BE49-F238E27FC236}">
                <a16:creationId xmlns:a16="http://schemas.microsoft.com/office/drawing/2014/main" id="{9C5EAE68-D28D-F3AA-C5DA-3360C6AF857A}"/>
              </a:ext>
            </a:extLst>
          </p:cNvPr>
          <p:cNvPicPr>
            <a:picLocks noChangeAspect="1"/>
          </p:cNvPicPr>
          <p:nvPr/>
        </p:nvPicPr>
        <p:blipFill>
          <a:blip r:embed="rId2"/>
          <a:stretch>
            <a:fillRect/>
          </a:stretch>
        </p:blipFill>
        <p:spPr>
          <a:xfrm>
            <a:off x="28353" y="-16475"/>
            <a:ext cx="12192000" cy="6874475"/>
          </a:xfrm>
          <a:prstGeom prst="rect">
            <a:avLst/>
          </a:prstGeom>
        </p:spPr>
      </p:pic>
      <p:pic>
        <p:nvPicPr>
          <p:cNvPr id="1026" name="Picture 2" descr="Beach House colour pallet">
            <a:extLst>
              <a:ext uri="{FF2B5EF4-FFF2-40B4-BE49-F238E27FC236}">
                <a16:creationId xmlns:a16="http://schemas.microsoft.com/office/drawing/2014/main" id="{AB8F617E-0BBE-2355-F069-C2EE764ACF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858" y="-726053"/>
            <a:ext cx="4911812" cy="4895447"/>
          </a:xfrm>
          <a:prstGeom prst="rect">
            <a:avLst/>
          </a:prstGeom>
          <a:noFill/>
          <a:extLst>
            <a:ext uri="{909E8E84-426E-40DD-AFC4-6F175D3DCCD1}">
              <a14:hiddenFill xmlns:a14="http://schemas.microsoft.com/office/drawing/2010/main">
                <a:solidFill>
                  <a:srgbClr val="FFFFFF"/>
                </a:solidFill>
              </a14:hiddenFill>
            </a:ext>
          </a:extLst>
        </p:spPr>
      </p:pic>
      <p:pic>
        <p:nvPicPr>
          <p:cNvPr id="10" name="Immagine 9">
            <a:extLst>
              <a:ext uri="{FF2B5EF4-FFF2-40B4-BE49-F238E27FC236}">
                <a16:creationId xmlns:a16="http://schemas.microsoft.com/office/drawing/2014/main" id="{9111E457-8BD3-60CF-8161-0BBF951A8DFA}"/>
              </a:ext>
            </a:extLst>
          </p:cNvPr>
          <p:cNvPicPr>
            <a:picLocks noChangeAspect="1"/>
          </p:cNvPicPr>
          <p:nvPr/>
        </p:nvPicPr>
        <p:blipFill>
          <a:blip r:embed="rId4"/>
          <a:stretch>
            <a:fillRect/>
          </a:stretch>
        </p:blipFill>
        <p:spPr>
          <a:xfrm>
            <a:off x="416808" y="318578"/>
            <a:ext cx="403590" cy="403590"/>
          </a:xfrm>
          <a:prstGeom prst="rect">
            <a:avLst/>
          </a:prstGeom>
        </p:spPr>
      </p:pic>
      <p:sp>
        <p:nvSpPr>
          <p:cNvPr id="12" name="CasellaDiTesto 11">
            <a:extLst>
              <a:ext uri="{FF2B5EF4-FFF2-40B4-BE49-F238E27FC236}">
                <a16:creationId xmlns:a16="http://schemas.microsoft.com/office/drawing/2014/main" id="{AE230B31-1B5B-DB51-A6CB-459A3B792BC9}"/>
              </a:ext>
            </a:extLst>
          </p:cNvPr>
          <p:cNvSpPr txBox="1"/>
          <p:nvPr/>
        </p:nvSpPr>
        <p:spPr>
          <a:xfrm>
            <a:off x="28353" y="722168"/>
            <a:ext cx="1683834" cy="276999"/>
          </a:xfrm>
          <a:prstGeom prst="rect">
            <a:avLst/>
          </a:prstGeom>
          <a:noFill/>
        </p:spPr>
        <p:txBody>
          <a:bodyPr wrap="square" rtlCol="0">
            <a:spAutoFit/>
          </a:bodyPr>
          <a:lstStyle/>
          <a:p>
            <a:r>
              <a:rPr lang="en-GB" sz="1200" dirty="0">
                <a:solidFill>
                  <a:schemeClr val="bg1"/>
                </a:solidFill>
                <a:latin typeface="Abadi" panose="020F0502020204030204" pitchFamily="34" charset="0"/>
                <a:cs typeface="Abadi" panose="020F0502020204030204" pitchFamily="34" charset="0"/>
              </a:rPr>
              <a:t>MICHELIN STAR</a:t>
            </a:r>
          </a:p>
        </p:txBody>
      </p:sp>
      <p:pic>
        <p:nvPicPr>
          <p:cNvPr id="1036" name="Picture 12" descr="Three AA Rosettes">
            <a:extLst>
              <a:ext uri="{FF2B5EF4-FFF2-40B4-BE49-F238E27FC236}">
                <a16:creationId xmlns:a16="http://schemas.microsoft.com/office/drawing/2014/main" id="{66441EF7-B7D7-7D53-9C11-5626BCD7220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58256" y="318578"/>
            <a:ext cx="1358900" cy="60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580858"/>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asellaDiTesto 1">
            <a:extLst>
              <a:ext uri="{FF2B5EF4-FFF2-40B4-BE49-F238E27FC236}">
                <a16:creationId xmlns:a16="http://schemas.microsoft.com/office/drawing/2014/main" id="{610918EE-6284-B414-7BAE-E0C4B481438F}"/>
              </a:ext>
            </a:extLst>
          </p:cNvPr>
          <p:cNvSpPr txBox="1"/>
          <p:nvPr/>
        </p:nvSpPr>
        <p:spPr>
          <a:xfrm>
            <a:off x="348913" y="349112"/>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dirty="0">
                <a:solidFill>
                  <a:srgbClr val="FFFFFF"/>
                </a:solidFill>
                <a:latin typeface="+mj-lt"/>
                <a:ea typeface="+mj-ea"/>
                <a:cs typeface="+mj-cs"/>
              </a:rPr>
              <a:t>         TABLE CONTENTS</a:t>
            </a:r>
          </a:p>
        </p:txBody>
      </p:sp>
      <p:graphicFrame>
        <p:nvGraphicFramePr>
          <p:cNvPr id="18" name="CasellaDiTesto 4">
            <a:extLst>
              <a:ext uri="{FF2B5EF4-FFF2-40B4-BE49-F238E27FC236}">
                <a16:creationId xmlns:a16="http://schemas.microsoft.com/office/drawing/2014/main" id="{20C29508-4D52-71A1-C174-0C395FF6BD85}"/>
              </a:ext>
            </a:extLst>
          </p:cNvPr>
          <p:cNvGraphicFramePr/>
          <p:nvPr>
            <p:extLst>
              <p:ext uri="{D42A27DB-BD31-4B8C-83A1-F6EECF244321}">
                <p14:modId xmlns:p14="http://schemas.microsoft.com/office/powerpoint/2010/main" val="229694066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164539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1"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dissolv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1">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Freeform: Shape 4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8" name="Isosceles Triangle 5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5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asellaDiTesto 25">
            <a:extLst>
              <a:ext uri="{FF2B5EF4-FFF2-40B4-BE49-F238E27FC236}">
                <a16:creationId xmlns:a16="http://schemas.microsoft.com/office/drawing/2014/main" id="{A6E8354C-0A1F-3559-3ECD-559A56B53F46}"/>
              </a:ext>
            </a:extLst>
          </p:cNvPr>
          <p:cNvSpPr txBox="1"/>
          <p:nvPr/>
        </p:nvSpPr>
        <p:spPr>
          <a:xfrm>
            <a:off x="158050" y="1070800"/>
            <a:ext cx="4261032" cy="5583126"/>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8000" b="1" kern="1200" dirty="0">
                <a:ln w="13462">
                  <a:solidFill>
                    <a:schemeClr val="bg1"/>
                  </a:solidFill>
                  <a:prstDash val="solid"/>
                </a:ln>
                <a:solidFill>
                  <a:schemeClr val="tx1"/>
                </a:solidFill>
                <a:effectLst>
                  <a:outerShdw dist="38100" dir="2700000" algn="bl" rotWithShape="0">
                    <a:schemeClr val="accent5"/>
                  </a:outerShdw>
                </a:effectLst>
                <a:latin typeface="+mj-lt"/>
                <a:ea typeface="+mj-ea"/>
                <a:cs typeface="+mj-cs"/>
              </a:rPr>
              <a:t>PESTLE ANALYSIS</a:t>
            </a:r>
            <a:endParaRPr lang="en-US" sz="8000" b="1" kern="1200" cap="none" spc="0" dirty="0">
              <a:ln w="13462">
                <a:solidFill>
                  <a:schemeClr val="bg1"/>
                </a:solidFill>
                <a:prstDash val="solid"/>
              </a:ln>
              <a:solidFill>
                <a:schemeClr val="tx1"/>
              </a:solidFill>
              <a:effectLst>
                <a:outerShdw dist="38100" dir="2700000" algn="bl" rotWithShape="0">
                  <a:schemeClr val="accent5"/>
                </a:outerShdw>
              </a:effectLst>
              <a:latin typeface="+mj-lt"/>
              <a:ea typeface="+mj-ea"/>
              <a:cs typeface="+mj-cs"/>
            </a:endParaRPr>
          </a:p>
        </p:txBody>
      </p:sp>
      <p:graphicFrame>
        <p:nvGraphicFramePr>
          <p:cNvPr id="43" name="CasellaDiTesto 1">
            <a:extLst>
              <a:ext uri="{FF2B5EF4-FFF2-40B4-BE49-F238E27FC236}">
                <a16:creationId xmlns:a16="http://schemas.microsoft.com/office/drawing/2014/main" id="{5EEB309C-BB66-44F2-FADD-5E5DE430DF6C}"/>
              </a:ext>
            </a:extLst>
          </p:cNvPr>
          <p:cNvGraphicFramePr/>
          <p:nvPr>
            <p:extLst>
              <p:ext uri="{D42A27DB-BD31-4B8C-83A1-F6EECF244321}">
                <p14:modId xmlns:p14="http://schemas.microsoft.com/office/powerpoint/2010/main" val="2955142698"/>
              </p:ext>
            </p:extLst>
          </p:nvPr>
        </p:nvGraphicFramePr>
        <p:xfrm>
          <a:off x="4977790" y="1585671"/>
          <a:ext cx="6507732" cy="50923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 name="CasellaDiTesto 29">
            <a:extLst>
              <a:ext uri="{FF2B5EF4-FFF2-40B4-BE49-F238E27FC236}">
                <a16:creationId xmlns:a16="http://schemas.microsoft.com/office/drawing/2014/main" id="{E36D0DB3-1E8A-9AF9-C2A8-4A90BBB4AD38}"/>
              </a:ext>
            </a:extLst>
          </p:cNvPr>
          <p:cNvSpPr txBox="1"/>
          <p:nvPr/>
        </p:nvSpPr>
        <p:spPr>
          <a:xfrm>
            <a:off x="4977790" y="809190"/>
            <a:ext cx="3627569" cy="523220"/>
          </a:xfrm>
          <a:prstGeom prst="rect">
            <a:avLst/>
          </a:prstGeom>
          <a:noFill/>
        </p:spPr>
        <p:txBody>
          <a:bodyPr wrap="square">
            <a:spAutoFit/>
          </a:bodyPr>
          <a:lstStyle/>
          <a:p>
            <a:pPr lvl="0"/>
            <a:r>
              <a:rPr lang="en-US" sz="2800" b="0" i="0" u="sng" strike="noStrike" dirty="0">
                <a:solidFill>
                  <a:schemeClr val="tx1"/>
                </a:solidFill>
                <a:latin typeface="Trade Gothic Inline" panose="020F0502020204030204" pitchFamily="34" charset="0"/>
                <a:cs typeface="Trade Gothic Inline" panose="020F0502020204030204" pitchFamily="34" charset="0"/>
              </a:rPr>
              <a:t>POLITICAL FACTORS:</a:t>
            </a:r>
          </a:p>
        </p:txBody>
      </p:sp>
    </p:spTree>
    <p:extLst>
      <p:ext uri="{BB962C8B-B14F-4D97-AF65-F5344CB8AC3E}">
        <p14:creationId xmlns:p14="http://schemas.microsoft.com/office/powerpoint/2010/main" val="387208284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2000"/>
                                        <p:tgtEl>
                                          <p:spTgt spid="26"/>
                                        </p:tgtEl>
                                      </p:cBhvr>
                                    </p:animEffect>
                                    <p:anim calcmode="lin" valueType="num">
                                      <p:cBhvr>
                                        <p:cTn id="8" dur="2000" fill="hold"/>
                                        <p:tgtEl>
                                          <p:spTgt spid="26"/>
                                        </p:tgtEl>
                                        <p:attrNameLst>
                                          <p:attrName>ppt_w</p:attrName>
                                        </p:attrNameLst>
                                      </p:cBhvr>
                                      <p:tavLst>
                                        <p:tav tm="0" fmla="#ppt_w*sin(2.5*pi*$)">
                                          <p:val>
                                            <p:fltVal val="0"/>
                                          </p:val>
                                        </p:tav>
                                        <p:tav tm="100000">
                                          <p:val>
                                            <p:fltVal val="1"/>
                                          </p:val>
                                        </p:tav>
                                      </p:tavLst>
                                    </p:anim>
                                    <p:anim calcmode="lin" valueType="num">
                                      <p:cBhvr>
                                        <p:cTn id="9" dur="2000" fill="hold"/>
                                        <p:tgtEl>
                                          <p:spTgt spid="26"/>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1" presetClass="entr" presetSubtype="0" fill="hold" grpId="0" nodeType="clickEffect">
                                  <p:stCondLst>
                                    <p:cond delay="0"/>
                                  </p:stCondLst>
                                  <p:iterate type="lt">
                                    <p:tmPct val="10000"/>
                                  </p:iterate>
                                  <p:childTnLst>
                                    <p:set>
                                      <p:cBhvr>
                                        <p:cTn id="13" dur="1" fill="hold">
                                          <p:stCondLst>
                                            <p:cond delay="0"/>
                                          </p:stCondLst>
                                        </p:cTn>
                                        <p:tgtEl>
                                          <p:spTgt spid="30"/>
                                        </p:tgtEl>
                                        <p:attrNameLst>
                                          <p:attrName>style.visibility</p:attrName>
                                        </p:attrNameLst>
                                      </p:cBhvr>
                                      <p:to>
                                        <p:strVal val="visible"/>
                                      </p:to>
                                    </p:set>
                                    <p:anim calcmode="lin" valueType="num">
                                      <p:cBhvr>
                                        <p:cTn id="14" dur="500" fill="hold"/>
                                        <p:tgtEl>
                                          <p:spTgt spid="30"/>
                                        </p:tgtEl>
                                        <p:attrNameLst>
                                          <p:attrName>ppt_x</p:attrName>
                                        </p:attrNameLst>
                                      </p:cBhvr>
                                      <p:tavLst>
                                        <p:tav tm="0">
                                          <p:val>
                                            <p:strVal val="#ppt_x"/>
                                          </p:val>
                                        </p:tav>
                                        <p:tav tm="50000">
                                          <p:val>
                                            <p:strVal val="#ppt_x+.1"/>
                                          </p:val>
                                        </p:tav>
                                        <p:tav tm="100000">
                                          <p:val>
                                            <p:strVal val="#ppt_x"/>
                                          </p:val>
                                        </p:tav>
                                      </p:tavLst>
                                    </p:anim>
                                    <p:anim calcmode="lin" valueType="num">
                                      <p:cBhvr>
                                        <p:cTn id="15" dur="500" fill="hold"/>
                                        <p:tgtEl>
                                          <p:spTgt spid="30"/>
                                        </p:tgtEl>
                                        <p:attrNameLst>
                                          <p:attrName>ppt_y</p:attrName>
                                        </p:attrNameLst>
                                      </p:cBhvr>
                                      <p:tavLst>
                                        <p:tav tm="0">
                                          <p:val>
                                            <p:strVal val="#ppt_y"/>
                                          </p:val>
                                        </p:tav>
                                        <p:tav tm="100000">
                                          <p:val>
                                            <p:strVal val="#ppt_y"/>
                                          </p:val>
                                        </p:tav>
                                      </p:tavLst>
                                    </p:anim>
                                    <p:anim calcmode="lin" valueType="num">
                                      <p:cBhvr>
                                        <p:cTn id="16" dur="500" fill="hold"/>
                                        <p:tgtEl>
                                          <p:spTgt spid="30"/>
                                        </p:tgtEl>
                                        <p:attrNameLst>
                                          <p:attrName>ppt_h</p:attrName>
                                        </p:attrNameLst>
                                      </p:cBhvr>
                                      <p:tavLst>
                                        <p:tav tm="0">
                                          <p:val>
                                            <p:strVal val="#ppt_h/10"/>
                                          </p:val>
                                        </p:tav>
                                        <p:tav tm="50000">
                                          <p:val>
                                            <p:strVal val="#ppt_h+.01"/>
                                          </p:val>
                                        </p:tav>
                                        <p:tav tm="100000">
                                          <p:val>
                                            <p:strVal val="#ppt_h"/>
                                          </p:val>
                                        </p:tav>
                                      </p:tavLst>
                                    </p:anim>
                                    <p:anim calcmode="lin" valueType="num">
                                      <p:cBhvr>
                                        <p:cTn id="17" dur="500" fill="hold"/>
                                        <p:tgtEl>
                                          <p:spTgt spid="30"/>
                                        </p:tgtEl>
                                        <p:attrNameLst>
                                          <p:attrName>ppt_w</p:attrName>
                                        </p:attrNameLst>
                                      </p:cBhvr>
                                      <p:tavLst>
                                        <p:tav tm="0">
                                          <p:val>
                                            <p:strVal val="#ppt_w/10"/>
                                          </p:val>
                                        </p:tav>
                                        <p:tav tm="50000">
                                          <p:val>
                                            <p:strVal val="#ppt_w+.01"/>
                                          </p:val>
                                        </p:tav>
                                        <p:tav tm="100000">
                                          <p:val>
                                            <p:strVal val="#ppt_w"/>
                                          </p:val>
                                        </p:tav>
                                      </p:tavLst>
                                    </p:anim>
                                    <p:animEffect transition="in" filter="fade">
                                      <p:cBhvr>
                                        <p:cTn id="18" dur="500" tmFilter="0,0; .5, 1; 1, 1"/>
                                        <p:tgtEl>
                                          <p:spTgt spid="30"/>
                                        </p:tgtEl>
                                      </p:cBhvr>
                                    </p:animEffect>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grpId="0" nodeType="clickEffect">
                                  <p:stCondLst>
                                    <p:cond delay="0"/>
                                  </p:stCondLst>
                                  <p:childTnLst>
                                    <p:set>
                                      <p:cBhvr>
                                        <p:cTn id="22" dur="1" fill="hold">
                                          <p:stCondLst>
                                            <p:cond delay="0"/>
                                          </p:stCondLst>
                                        </p:cTn>
                                        <p:tgtEl>
                                          <p:spTgt spid="43"/>
                                        </p:tgtEl>
                                        <p:attrNameLst>
                                          <p:attrName>style.visibility</p:attrName>
                                        </p:attrNameLst>
                                      </p:cBhvr>
                                      <p:to>
                                        <p:strVal val="visible"/>
                                      </p:to>
                                    </p:set>
                                    <p:animEffect transition="in" filter="wipe(down)">
                                      <p:cBhvr>
                                        <p:cTn id="23" dur="580">
                                          <p:stCondLst>
                                            <p:cond delay="0"/>
                                          </p:stCondLst>
                                        </p:cTn>
                                        <p:tgtEl>
                                          <p:spTgt spid="43"/>
                                        </p:tgtEl>
                                      </p:cBhvr>
                                    </p:animEffect>
                                    <p:anim calcmode="lin" valueType="num">
                                      <p:cBhvr>
                                        <p:cTn id="24" dur="1822" tmFilter="0,0; 0.14,0.36; 0.43,0.73; 0.71,0.91; 1.0,1.0">
                                          <p:stCondLst>
                                            <p:cond delay="0"/>
                                          </p:stCondLst>
                                        </p:cTn>
                                        <p:tgtEl>
                                          <p:spTgt spid="43"/>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43"/>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43"/>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43"/>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43"/>
                                        </p:tgtEl>
                                        <p:attrNameLst>
                                          <p:attrName>ppt_y</p:attrName>
                                        </p:attrNameLst>
                                      </p:cBhvr>
                                      <p:tavLst>
                                        <p:tav tm="0" fmla="#ppt_y-sin(pi*$)/81">
                                          <p:val>
                                            <p:fltVal val="0"/>
                                          </p:val>
                                        </p:tav>
                                        <p:tav tm="100000">
                                          <p:val>
                                            <p:fltVal val="1"/>
                                          </p:val>
                                        </p:tav>
                                      </p:tavLst>
                                    </p:anim>
                                    <p:animScale>
                                      <p:cBhvr>
                                        <p:cTn id="29" dur="26">
                                          <p:stCondLst>
                                            <p:cond delay="650"/>
                                          </p:stCondLst>
                                        </p:cTn>
                                        <p:tgtEl>
                                          <p:spTgt spid="43"/>
                                        </p:tgtEl>
                                      </p:cBhvr>
                                      <p:to x="100000" y="60000"/>
                                    </p:animScale>
                                    <p:animScale>
                                      <p:cBhvr>
                                        <p:cTn id="30" dur="166" decel="50000">
                                          <p:stCondLst>
                                            <p:cond delay="676"/>
                                          </p:stCondLst>
                                        </p:cTn>
                                        <p:tgtEl>
                                          <p:spTgt spid="43"/>
                                        </p:tgtEl>
                                      </p:cBhvr>
                                      <p:to x="100000" y="100000"/>
                                    </p:animScale>
                                    <p:animScale>
                                      <p:cBhvr>
                                        <p:cTn id="31" dur="26">
                                          <p:stCondLst>
                                            <p:cond delay="1312"/>
                                          </p:stCondLst>
                                        </p:cTn>
                                        <p:tgtEl>
                                          <p:spTgt spid="43"/>
                                        </p:tgtEl>
                                      </p:cBhvr>
                                      <p:to x="100000" y="80000"/>
                                    </p:animScale>
                                    <p:animScale>
                                      <p:cBhvr>
                                        <p:cTn id="32" dur="166" decel="50000">
                                          <p:stCondLst>
                                            <p:cond delay="1338"/>
                                          </p:stCondLst>
                                        </p:cTn>
                                        <p:tgtEl>
                                          <p:spTgt spid="43"/>
                                        </p:tgtEl>
                                      </p:cBhvr>
                                      <p:to x="100000" y="100000"/>
                                    </p:animScale>
                                    <p:animScale>
                                      <p:cBhvr>
                                        <p:cTn id="33" dur="26">
                                          <p:stCondLst>
                                            <p:cond delay="1642"/>
                                          </p:stCondLst>
                                        </p:cTn>
                                        <p:tgtEl>
                                          <p:spTgt spid="43"/>
                                        </p:tgtEl>
                                      </p:cBhvr>
                                      <p:to x="100000" y="90000"/>
                                    </p:animScale>
                                    <p:animScale>
                                      <p:cBhvr>
                                        <p:cTn id="34" dur="166" decel="50000">
                                          <p:stCondLst>
                                            <p:cond delay="1668"/>
                                          </p:stCondLst>
                                        </p:cTn>
                                        <p:tgtEl>
                                          <p:spTgt spid="43"/>
                                        </p:tgtEl>
                                      </p:cBhvr>
                                      <p:to x="100000" y="100000"/>
                                    </p:animScale>
                                    <p:animScale>
                                      <p:cBhvr>
                                        <p:cTn id="35" dur="26">
                                          <p:stCondLst>
                                            <p:cond delay="1808"/>
                                          </p:stCondLst>
                                        </p:cTn>
                                        <p:tgtEl>
                                          <p:spTgt spid="43"/>
                                        </p:tgtEl>
                                      </p:cBhvr>
                                      <p:to x="100000" y="95000"/>
                                    </p:animScale>
                                    <p:animScale>
                                      <p:cBhvr>
                                        <p:cTn id="36" dur="166" decel="50000">
                                          <p:stCondLst>
                                            <p:cond delay="1834"/>
                                          </p:stCondLst>
                                        </p:cTn>
                                        <p:tgtEl>
                                          <p:spTgt spid="4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Graphic spid="43" grpId="0">
        <p:bldAsOne/>
      </p:bldGraphic>
      <p:bldP spid="3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ttangolo 7">
            <a:extLst>
              <a:ext uri="{FF2B5EF4-FFF2-40B4-BE49-F238E27FC236}">
                <a16:creationId xmlns:a16="http://schemas.microsoft.com/office/drawing/2014/main" id="{DE49FDF6-30BA-4784-16DF-3E20AD96BE0C}"/>
              </a:ext>
            </a:extLst>
          </p:cNvPr>
          <p:cNvSpPr/>
          <p:nvPr/>
        </p:nvSpPr>
        <p:spPr>
          <a:xfrm>
            <a:off x="-92972" y="2967335"/>
            <a:ext cx="5744971"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Economical Factors</a:t>
            </a:r>
          </a:p>
        </p:txBody>
      </p:sp>
      <p:graphicFrame>
        <p:nvGraphicFramePr>
          <p:cNvPr id="20" name="CasellaDiTesto 10">
            <a:extLst>
              <a:ext uri="{FF2B5EF4-FFF2-40B4-BE49-F238E27FC236}">
                <a16:creationId xmlns:a16="http://schemas.microsoft.com/office/drawing/2014/main" id="{79F26047-E277-DC8E-D72C-251D0E8CDAD3}"/>
              </a:ext>
            </a:extLst>
          </p:cNvPr>
          <p:cNvGraphicFramePr/>
          <p:nvPr>
            <p:extLst>
              <p:ext uri="{D42A27DB-BD31-4B8C-83A1-F6EECF244321}">
                <p14:modId xmlns:p14="http://schemas.microsoft.com/office/powerpoint/2010/main" val="2319990481"/>
              </p:ext>
            </p:extLst>
          </p:nvPr>
        </p:nvGraphicFramePr>
        <p:xfrm>
          <a:off x="5651999" y="151179"/>
          <a:ext cx="5888249" cy="56323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311206"/>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linds(horizontal)">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20"/>
                                        </p:tgtEl>
                                        <p:attrNameLst>
                                          <p:attrName>style.visibility</p:attrName>
                                        </p:attrNameLst>
                                      </p:cBhvr>
                                      <p:to>
                                        <p:strVal val="visible"/>
                                      </p:to>
                                    </p:set>
                                    <p:anim calcmode="lin" valueType="num">
                                      <p:cBhvr>
                                        <p:cTn id="12" dur="1000" fill="hold"/>
                                        <p:tgtEl>
                                          <p:spTgt spid="20"/>
                                        </p:tgtEl>
                                        <p:attrNameLst>
                                          <p:attrName>ppt_w</p:attrName>
                                        </p:attrNameLst>
                                      </p:cBhvr>
                                      <p:tavLst>
                                        <p:tav tm="0">
                                          <p:val>
                                            <p:fltVal val="0"/>
                                          </p:val>
                                        </p:tav>
                                        <p:tav tm="100000">
                                          <p:val>
                                            <p:strVal val="#ppt_w"/>
                                          </p:val>
                                        </p:tav>
                                      </p:tavLst>
                                    </p:anim>
                                    <p:anim calcmode="lin" valueType="num">
                                      <p:cBhvr>
                                        <p:cTn id="13" dur="1000" fill="hold"/>
                                        <p:tgtEl>
                                          <p:spTgt spid="20"/>
                                        </p:tgtEl>
                                        <p:attrNameLst>
                                          <p:attrName>ppt_h</p:attrName>
                                        </p:attrNameLst>
                                      </p:cBhvr>
                                      <p:tavLst>
                                        <p:tav tm="0">
                                          <p:val>
                                            <p:fltVal val="0"/>
                                          </p:val>
                                        </p:tav>
                                        <p:tav tm="100000">
                                          <p:val>
                                            <p:strVal val="#ppt_h"/>
                                          </p:val>
                                        </p:tav>
                                      </p:tavLst>
                                    </p:anim>
                                    <p:anim calcmode="lin" valueType="num">
                                      <p:cBhvr>
                                        <p:cTn id="14" dur="1000" fill="hold"/>
                                        <p:tgtEl>
                                          <p:spTgt spid="20"/>
                                        </p:tgtEl>
                                        <p:attrNameLst>
                                          <p:attrName>style.rotation</p:attrName>
                                        </p:attrNameLst>
                                      </p:cBhvr>
                                      <p:tavLst>
                                        <p:tav tm="0">
                                          <p:val>
                                            <p:fltVal val="90"/>
                                          </p:val>
                                        </p:tav>
                                        <p:tav tm="100000">
                                          <p:val>
                                            <p:fltVal val="0"/>
                                          </p:val>
                                        </p:tav>
                                      </p:tavLst>
                                    </p:anim>
                                    <p:animEffect transition="in" filter="fade">
                                      <p:cBhvr>
                                        <p:cTn id="15" dur="1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2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3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CasellaDiTesto 20">
            <a:extLst>
              <a:ext uri="{FF2B5EF4-FFF2-40B4-BE49-F238E27FC236}">
                <a16:creationId xmlns:a16="http://schemas.microsoft.com/office/drawing/2014/main" id="{C5A06146-4BFE-F9CA-3618-8CD383111AF6}"/>
              </a:ext>
            </a:extLst>
          </p:cNvPr>
          <p:cNvSpPr txBox="1"/>
          <p:nvPr/>
        </p:nvSpPr>
        <p:spPr>
          <a:xfrm>
            <a:off x="838200" y="1825625"/>
            <a:ext cx="5558489" cy="4351338"/>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1400" dirty="0"/>
              <a:t>Changing Demographics: Aging population, generational diversity and changing family structures influence HRM practices related to recruitment.</a:t>
            </a:r>
          </a:p>
          <a:p>
            <a:pPr marL="342900" indent="-228600">
              <a:lnSpc>
                <a:spcPct val="90000"/>
              </a:lnSpc>
              <a:spcAft>
                <a:spcPts val="600"/>
              </a:spcAft>
              <a:buFont typeface="Arial" panose="020B0604020202020204" pitchFamily="34" charset="0"/>
              <a:buChar char="•"/>
            </a:pPr>
            <a:r>
              <a:rPr lang="en-US" sz="1400" dirty="0"/>
              <a:t>Workforce Diversity and Inclusion: Social trends diversity and inclusion have implications for HRM practices in fostering a diverse and inclusive workplace culture.</a:t>
            </a:r>
          </a:p>
          <a:p>
            <a:pPr marL="342900" indent="-228600">
              <a:lnSpc>
                <a:spcPct val="90000"/>
              </a:lnSpc>
              <a:spcAft>
                <a:spcPts val="600"/>
              </a:spcAft>
              <a:buFont typeface="Arial" panose="020B0604020202020204" pitchFamily="34" charset="0"/>
              <a:buChar char="•"/>
            </a:pPr>
            <a:r>
              <a:rPr lang="en-US" sz="1400" dirty="0"/>
              <a:t>Work Life Balance: Employee wellness programs, remote work policies, and work-life balance affect HRM practices.</a:t>
            </a:r>
          </a:p>
          <a:p>
            <a:pPr marL="342900" indent="-228600">
              <a:lnSpc>
                <a:spcPct val="90000"/>
              </a:lnSpc>
              <a:spcAft>
                <a:spcPts val="600"/>
              </a:spcAft>
              <a:buFont typeface="Arial" panose="020B0604020202020204" pitchFamily="34" charset="0"/>
              <a:buChar char="•"/>
            </a:pPr>
            <a:r>
              <a:rPr lang="en-US" sz="1400" dirty="0"/>
              <a:t>Employee Well-being: Work-life balance, mental health, and wellness initiatives affect HRM practices, like employee assistance programs and stress management.</a:t>
            </a:r>
          </a:p>
          <a:p>
            <a:pPr marL="342900" indent="-228600">
              <a:lnSpc>
                <a:spcPct val="90000"/>
              </a:lnSpc>
              <a:spcAft>
                <a:spcPts val="600"/>
              </a:spcAft>
              <a:buFont typeface="Arial" panose="020B0604020202020204" pitchFamily="34" charset="0"/>
              <a:buChar char="•"/>
            </a:pPr>
            <a:r>
              <a:rPr lang="en-US" sz="1400" dirty="0"/>
              <a:t>Millennial and Gen Z Preferences: In the hospitality industry, social trends among millennials and Gen Z affect HRM practices. Work-life balance, career development opportunities, social responsibility, and integration of technology are all important to these generations.</a:t>
            </a:r>
          </a:p>
          <a:p>
            <a:pPr marL="342900" indent="-228600">
              <a:lnSpc>
                <a:spcPct val="90000"/>
              </a:lnSpc>
              <a:spcAft>
                <a:spcPts val="600"/>
              </a:spcAft>
              <a:buFont typeface="Arial" panose="020B0604020202020204" pitchFamily="34" charset="0"/>
              <a:buChar char="•"/>
            </a:pPr>
            <a:r>
              <a:rPr lang="en-US" sz="1400" dirty="0"/>
              <a:t>Social Media and Employer Branding: Social media platforms play a significant role in shaping employer branding and recruitment efforts in the hospitality industry</a:t>
            </a:r>
          </a:p>
          <a:p>
            <a:pPr indent="-228600">
              <a:lnSpc>
                <a:spcPct val="90000"/>
              </a:lnSpc>
              <a:spcAft>
                <a:spcPts val="600"/>
              </a:spcAft>
              <a:buFont typeface="Arial" panose="020B0604020202020204" pitchFamily="34" charset="0"/>
              <a:buChar char="•"/>
            </a:pPr>
            <a:endParaRPr lang="en-US" sz="1400" dirty="0"/>
          </a:p>
        </p:txBody>
      </p:sp>
      <p:sp>
        <p:nvSpPr>
          <p:cNvPr id="47" name="Oval 3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Block Arc 3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8" name="Freeform: Shape 3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9" name="Straight Connector 3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0" name="Freeform: Shape 4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3" name="Arc 4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5" name="Freeform: Shape 4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ttangolo 6">
            <a:extLst>
              <a:ext uri="{FF2B5EF4-FFF2-40B4-BE49-F238E27FC236}">
                <a16:creationId xmlns:a16="http://schemas.microsoft.com/office/drawing/2014/main" id="{B0EE4703-26C7-5041-4A4E-4A8A69914A2B}"/>
              </a:ext>
            </a:extLst>
          </p:cNvPr>
          <p:cNvSpPr/>
          <p:nvPr/>
        </p:nvSpPr>
        <p:spPr>
          <a:xfrm>
            <a:off x="890863" y="496884"/>
            <a:ext cx="2371626" cy="923330"/>
          </a:xfrm>
          <a:prstGeom prst="rect">
            <a:avLst/>
          </a:prstGeom>
          <a:noFill/>
        </p:spPr>
        <p:txBody>
          <a:bodyPr wrap="square" lIns="91440" tIns="45720" rIns="91440" bIns="45720">
            <a:spAutoFit/>
          </a:bodyPr>
          <a:lstStyle/>
          <a:p>
            <a:pPr algn="ctr"/>
            <a:endParaRPr lang="it-IT"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
        <p:nvSpPr>
          <p:cNvPr id="23" name="CasellaDiTesto 22">
            <a:extLst>
              <a:ext uri="{FF2B5EF4-FFF2-40B4-BE49-F238E27FC236}">
                <a16:creationId xmlns:a16="http://schemas.microsoft.com/office/drawing/2014/main" id="{C1C2D1B4-B21C-9F82-38B1-357BE2A6EBC7}"/>
              </a:ext>
            </a:extLst>
          </p:cNvPr>
          <p:cNvSpPr txBox="1"/>
          <p:nvPr/>
        </p:nvSpPr>
        <p:spPr>
          <a:xfrm>
            <a:off x="2144889" y="4120444"/>
            <a:ext cx="184731" cy="369332"/>
          </a:xfrm>
          <a:prstGeom prst="rect">
            <a:avLst/>
          </a:prstGeom>
          <a:noFill/>
        </p:spPr>
        <p:txBody>
          <a:bodyPr wrap="none" rtlCol="0">
            <a:spAutoFit/>
          </a:bodyPr>
          <a:lstStyle/>
          <a:p>
            <a:endParaRPr lang="en-GB" dirty="0"/>
          </a:p>
        </p:txBody>
      </p:sp>
      <p:sp>
        <p:nvSpPr>
          <p:cNvPr id="52" name="Rettangolo 51">
            <a:extLst>
              <a:ext uri="{FF2B5EF4-FFF2-40B4-BE49-F238E27FC236}">
                <a16:creationId xmlns:a16="http://schemas.microsoft.com/office/drawing/2014/main" id="{ACA81AC8-CBCE-1472-B415-3053C03CA075}"/>
              </a:ext>
            </a:extLst>
          </p:cNvPr>
          <p:cNvSpPr/>
          <p:nvPr/>
        </p:nvSpPr>
        <p:spPr>
          <a:xfrm>
            <a:off x="1021601" y="627662"/>
            <a:ext cx="4061881" cy="923330"/>
          </a:xfrm>
          <a:prstGeom prst="rect">
            <a:avLst/>
          </a:prstGeom>
          <a:noFill/>
        </p:spPr>
        <p:txBody>
          <a:bodyPr wrap="none" lIns="91440" tIns="45720" rIns="91440" bIns="45720">
            <a:spAutoFit/>
          </a:bodyPr>
          <a:lstStyle/>
          <a:p>
            <a:pPr algn="ctr"/>
            <a:r>
              <a:rPr lang="it-IT" sz="5400" b="1" dirty="0">
                <a:ln w="22225">
                  <a:solidFill>
                    <a:schemeClr val="accent2"/>
                  </a:solidFill>
                  <a:prstDash val="solid"/>
                </a:ln>
                <a:solidFill>
                  <a:schemeClr val="accent2">
                    <a:lumMod val="40000"/>
                    <a:lumOff val="60000"/>
                  </a:schemeClr>
                </a:solidFill>
              </a:rPr>
              <a:t>Social </a:t>
            </a:r>
            <a:r>
              <a:rPr lang="en-GB" sz="5400" b="1" dirty="0">
                <a:ln w="22225">
                  <a:solidFill>
                    <a:schemeClr val="accent2"/>
                  </a:solidFill>
                  <a:prstDash val="solid"/>
                </a:ln>
                <a:solidFill>
                  <a:schemeClr val="accent2">
                    <a:lumMod val="40000"/>
                    <a:lumOff val="60000"/>
                  </a:schemeClr>
                </a:solidFill>
              </a:rPr>
              <a:t>Factors</a:t>
            </a:r>
            <a:endParaRPr lang="en-GB"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37318905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p:cTn id="7" dur="500" fill="hold"/>
                                        <p:tgtEl>
                                          <p:spTgt spid="21"/>
                                        </p:tgtEl>
                                        <p:attrNameLst>
                                          <p:attrName>ppt_w</p:attrName>
                                        </p:attrNameLst>
                                      </p:cBhvr>
                                      <p:tavLst>
                                        <p:tav tm="0">
                                          <p:val>
                                            <p:fltVal val="0"/>
                                          </p:val>
                                        </p:tav>
                                        <p:tav tm="100000">
                                          <p:val>
                                            <p:strVal val="#ppt_w"/>
                                          </p:val>
                                        </p:tav>
                                      </p:tavLst>
                                    </p:anim>
                                    <p:anim calcmode="lin" valueType="num">
                                      <p:cBhvr>
                                        <p:cTn id="8" dur="500" fill="hold"/>
                                        <p:tgtEl>
                                          <p:spTgt spid="2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317500" dist="2286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ttangolo 3">
            <a:extLst>
              <a:ext uri="{FF2B5EF4-FFF2-40B4-BE49-F238E27FC236}">
                <a16:creationId xmlns:a16="http://schemas.microsoft.com/office/drawing/2014/main" id="{89115D8E-24F7-4BA0-ABC7-7B324CCB7809}"/>
              </a:ext>
            </a:extLst>
          </p:cNvPr>
          <p:cNvSpPr/>
          <p:nvPr/>
        </p:nvSpPr>
        <p:spPr>
          <a:xfrm>
            <a:off x="133487" y="2551837"/>
            <a:ext cx="4449802" cy="1754326"/>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5400" b="1" cap="none" spc="0" dirty="0">
                <a:ln/>
                <a:solidFill>
                  <a:schemeClr val="accent3"/>
                </a:solidFill>
                <a:effectLst/>
                <a:latin typeface="Bodoni MT" panose="02070603080606020203" pitchFamily="18" charset="77"/>
              </a:rPr>
              <a:t>Technological Factors</a:t>
            </a:r>
          </a:p>
        </p:txBody>
      </p:sp>
      <p:sp>
        <p:nvSpPr>
          <p:cNvPr id="12" name="CasellaDiTesto 11">
            <a:extLst>
              <a:ext uri="{FF2B5EF4-FFF2-40B4-BE49-F238E27FC236}">
                <a16:creationId xmlns:a16="http://schemas.microsoft.com/office/drawing/2014/main" id="{9C93E8D5-EEE3-1965-D217-07704E9C33A5}"/>
              </a:ext>
            </a:extLst>
          </p:cNvPr>
          <p:cNvSpPr txBox="1"/>
          <p:nvPr/>
        </p:nvSpPr>
        <p:spPr>
          <a:xfrm>
            <a:off x="4420339" y="582067"/>
            <a:ext cx="7455294" cy="5693866"/>
          </a:xfrm>
          <a:prstGeom prst="rect">
            <a:avLst/>
          </a:prstGeom>
          <a:noFill/>
        </p:spPr>
        <p:txBody>
          <a:bodyPr wrap="square" rtlCol="0">
            <a:spAutoFit/>
          </a:bodyPr>
          <a:lstStyle/>
          <a:p>
            <a:pPr marL="285750" indent="-285750">
              <a:buFont typeface="Arial" panose="020B0604020202020204" pitchFamily="34" charset="0"/>
              <a:buChar char="•"/>
            </a:pPr>
            <a:r>
              <a:rPr lang="en-GB" sz="1400" dirty="0"/>
              <a:t>Automation and Artificial Intelligence (AI):</a:t>
            </a:r>
          </a:p>
          <a:p>
            <a:r>
              <a:rPr lang="en-GB" sz="1400" dirty="0"/>
              <a:t> Screening, chatbot for employee support and communication, predictive analytics for workplace and retention strategies. </a:t>
            </a:r>
          </a:p>
          <a:p>
            <a:endParaRPr lang="en-GB" sz="1400" dirty="0"/>
          </a:p>
          <a:p>
            <a:pPr marL="285750" indent="-285750">
              <a:buFont typeface="Arial" panose="020B0604020202020204" pitchFamily="34" charset="0"/>
              <a:buChar char="•"/>
            </a:pPr>
            <a:r>
              <a:rPr lang="en-GB" sz="1400" dirty="0"/>
              <a:t>Digital HR Platforms:</a:t>
            </a:r>
          </a:p>
          <a:p>
            <a:r>
              <a:rPr lang="en-GB" sz="1400" dirty="0"/>
              <a:t> Cloud-based HR management system (HRMS) and employee self-service portals, HRM processes including payroll management, benefit administration, performance evaluations, training and development initiatives.</a:t>
            </a:r>
          </a:p>
          <a:p>
            <a:endParaRPr lang="en-GB" sz="1400" dirty="0"/>
          </a:p>
          <a:p>
            <a:pPr marL="285750" indent="-285750">
              <a:buFont typeface="Arial" panose="020B0604020202020204" pitchFamily="34" charset="0"/>
              <a:buChar char="•"/>
            </a:pPr>
            <a:r>
              <a:rPr lang="en-GB" sz="1400" dirty="0"/>
              <a:t>Mobile Technology: </a:t>
            </a:r>
          </a:p>
          <a:p>
            <a:r>
              <a:rPr lang="en-GB" sz="1400" dirty="0"/>
              <a:t>Mobile recruitment apps, employee training modules, performance feedback tools, time and attendance tracking applications.</a:t>
            </a:r>
          </a:p>
          <a:p>
            <a:endParaRPr lang="en-GB" sz="1400" dirty="0"/>
          </a:p>
          <a:p>
            <a:pPr marL="285750" indent="-285750">
              <a:buFont typeface="Arial" panose="020B0604020202020204" pitchFamily="34" charset="0"/>
              <a:buChar char="•"/>
            </a:pPr>
            <a:r>
              <a:rPr lang="en-GB" sz="1400" dirty="0"/>
              <a:t>Big Data and Analytics: </a:t>
            </a:r>
          </a:p>
          <a:p>
            <a:r>
              <a:rPr lang="en-GB" sz="1400" dirty="0"/>
              <a:t>Workforce trends, employee performance metrics, turnover rates and talent acquisition strategies. </a:t>
            </a:r>
          </a:p>
          <a:p>
            <a:endParaRPr lang="en-GB" sz="1400" dirty="0"/>
          </a:p>
          <a:p>
            <a:pPr marL="285750" indent="-285750">
              <a:buFont typeface="Arial" panose="020B0604020202020204" pitchFamily="34" charset="0"/>
              <a:buChar char="•"/>
            </a:pPr>
            <a:r>
              <a:rPr lang="en-GB" sz="1400" dirty="0"/>
              <a:t>Virtual Reality (VR): </a:t>
            </a:r>
          </a:p>
          <a:p>
            <a:r>
              <a:rPr lang="en-GB" sz="1400" dirty="0"/>
              <a:t>Training simulations, virtual tours of hotel properties and interactive learning.</a:t>
            </a:r>
          </a:p>
          <a:p>
            <a:endParaRPr lang="en-GB" sz="1400" dirty="0"/>
          </a:p>
          <a:p>
            <a:pPr marL="285750" indent="-285750">
              <a:buFont typeface="Arial" panose="020B0604020202020204" pitchFamily="34" charset="0"/>
              <a:buChar char="•"/>
            </a:pPr>
            <a:r>
              <a:rPr lang="en-GB" sz="1400" dirty="0"/>
              <a:t>Biometric Technology: </a:t>
            </a:r>
          </a:p>
          <a:p>
            <a:r>
              <a:rPr lang="en-GB" sz="1400" dirty="0"/>
              <a:t>Fingerprint scanning, facial recognition and voice authentication.</a:t>
            </a:r>
          </a:p>
          <a:p>
            <a:endParaRPr lang="en-GB" sz="1400" dirty="0"/>
          </a:p>
          <a:p>
            <a:pPr marL="285750" indent="-285750">
              <a:buFont typeface="Arial" panose="020B0604020202020204" pitchFamily="34" charset="0"/>
              <a:buChar char="•"/>
            </a:pPr>
            <a:r>
              <a:rPr lang="en-GB" sz="1400" dirty="0"/>
              <a:t>Remote Work: </a:t>
            </a:r>
          </a:p>
          <a:p>
            <a:r>
              <a:rPr lang="en-GB" sz="1400" dirty="0"/>
              <a:t>Video conferencing, collaboration platforms and project management tools. </a:t>
            </a:r>
          </a:p>
          <a:p>
            <a:endParaRPr lang="en-GB" sz="1400" dirty="0"/>
          </a:p>
          <a:p>
            <a:r>
              <a:rPr lang="en-GB" sz="1400" dirty="0"/>
              <a:t>   </a:t>
            </a:r>
          </a:p>
        </p:txBody>
      </p:sp>
    </p:spTree>
    <p:extLst>
      <p:ext uri="{BB962C8B-B14F-4D97-AF65-F5344CB8AC3E}">
        <p14:creationId xmlns:p14="http://schemas.microsoft.com/office/powerpoint/2010/main" val="32995157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asellaDiTesto 1">
            <a:extLst>
              <a:ext uri="{FF2B5EF4-FFF2-40B4-BE49-F238E27FC236}">
                <a16:creationId xmlns:a16="http://schemas.microsoft.com/office/drawing/2014/main" id="{F5BFD46C-FC6F-F184-8435-DEFFED7D6C92}"/>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dirty="0">
                <a:solidFill>
                  <a:srgbClr val="FFFFFF"/>
                </a:solidFill>
                <a:latin typeface="+mj-lt"/>
                <a:ea typeface="+mj-ea"/>
                <a:cs typeface="+mj-cs"/>
              </a:rPr>
              <a:t>LEGAL FACTORS</a:t>
            </a:r>
          </a:p>
        </p:txBody>
      </p:sp>
      <p:graphicFrame>
        <p:nvGraphicFramePr>
          <p:cNvPr id="5" name="CasellaDiTesto 2">
            <a:extLst>
              <a:ext uri="{FF2B5EF4-FFF2-40B4-BE49-F238E27FC236}">
                <a16:creationId xmlns:a16="http://schemas.microsoft.com/office/drawing/2014/main" id="{12D91879-1B62-66EB-BD8F-C5C6B684B95A}"/>
              </a:ext>
            </a:extLst>
          </p:cNvPr>
          <p:cNvGraphicFramePr/>
          <p:nvPr>
            <p:extLst>
              <p:ext uri="{D42A27DB-BD31-4B8C-83A1-F6EECF244321}">
                <p14:modId xmlns:p14="http://schemas.microsoft.com/office/powerpoint/2010/main" val="209768473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2467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asellaDiTesto 1">
            <a:extLst>
              <a:ext uri="{FF2B5EF4-FFF2-40B4-BE49-F238E27FC236}">
                <a16:creationId xmlns:a16="http://schemas.microsoft.com/office/drawing/2014/main" id="{9132A8A0-164C-45EA-F179-79A87C21BAF9}"/>
              </a:ext>
            </a:extLst>
          </p:cNvPr>
          <p:cNvSpPr txBox="1"/>
          <p:nvPr/>
        </p:nvSpPr>
        <p:spPr>
          <a:xfrm>
            <a:off x="577573" y="-313988"/>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Environmental factors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asellaDiTesto 2">
            <a:extLst>
              <a:ext uri="{FF2B5EF4-FFF2-40B4-BE49-F238E27FC236}">
                <a16:creationId xmlns:a16="http://schemas.microsoft.com/office/drawing/2014/main" id="{5E1336DE-372E-6668-9BFE-6B9AF9EE9AEF}"/>
              </a:ext>
            </a:extLst>
          </p:cNvPr>
          <p:cNvSpPr txBox="1"/>
          <p:nvPr/>
        </p:nvSpPr>
        <p:spPr>
          <a:xfrm>
            <a:off x="114300" y="2872899"/>
            <a:ext cx="5195877" cy="3714336"/>
          </a:xfrm>
          <a:prstGeom prst="rect">
            <a:avLst/>
          </a:prstGeom>
        </p:spPr>
        <p:txBody>
          <a:bodyPr vert="horz" lIns="91440" tIns="45720" rIns="91440" bIns="45720" rtlCol="0">
            <a:normAutofit fontScale="92500" lnSpcReduction="20000"/>
          </a:bodyPr>
          <a:lstStyle/>
          <a:p>
            <a:pPr marL="285750" indent="-228600">
              <a:lnSpc>
                <a:spcPct val="90000"/>
              </a:lnSpc>
              <a:spcAft>
                <a:spcPts val="600"/>
              </a:spcAft>
              <a:buFont typeface="Arial" panose="020B0604020202020204" pitchFamily="34" charset="0"/>
              <a:buChar char="•"/>
            </a:pPr>
            <a:r>
              <a:rPr lang="en-US" sz="2000" dirty="0"/>
              <a:t>Sustainability Initiatives: Reducing carbon emission, conserving energy and water resources and minimizing waste generation.</a:t>
            </a:r>
          </a:p>
          <a:p>
            <a:pPr marL="285750" indent="-228600">
              <a:lnSpc>
                <a:spcPct val="90000"/>
              </a:lnSpc>
              <a:spcAft>
                <a:spcPts val="600"/>
              </a:spcAft>
              <a:buFont typeface="Arial" panose="020B0604020202020204" pitchFamily="34" charset="0"/>
              <a:buChar char="•"/>
            </a:pPr>
            <a:r>
              <a:rPr lang="en-US" sz="2000" dirty="0"/>
              <a:t>Community Engagement and Corporate Social Responsibility (CSR): Coordinate employee volunteer programs, community clean-up events and environmental education initiatives.</a:t>
            </a:r>
          </a:p>
          <a:p>
            <a:pPr marL="285750" indent="-228600">
              <a:lnSpc>
                <a:spcPct val="90000"/>
              </a:lnSpc>
              <a:spcAft>
                <a:spcPts val="600"/>
              </a:spcAft>
              <a:buFont typeface="Arial" panose="020B0604020202020204" pitchFamily="34" charset="0"/>
              <a:buChar char="•"/>
            </a:pPr>
            <a:r>
              <a:rPr lang="en-US" sz="2000" dirty="0"/>
              <a:t>Regulatory Compliance: Air and water quality standards, hazardous waste disposal requirements and environmental impact assessment. </a:t>
            </a:r>
          </a:p>
          <a:p>
            <a:pPr marL="285750" indent="-228600">
              <a:lnSpc>
                <a:spcPct val="90000"/>
              </a:lnSpc>
              <a:spcAft>
                <a:spcPts val="600"/>
              </a:spcAft>
              <a:buFont typeface="Arial" panose="020B0604020202020204" pitchFamily="34" charset="0"/>
              <a:buChar char="•"/>
            </a:pPr>
            <a:r>
              <a:rPr lang="en-US" sz="2000" dirty="0"/>
              <a:t>Sustainable Supply Chain: Promote sustainable sourcing practices such as purchasing organic and locally sourced ingredients, eco-friendly packaging materials and Fair-Trade products.</a:t>
            </a:r>
          </a:p>
          <a:p>
            <a:pPr marL="285750" indent="-228600">
              <a:lnSpc>
                <a:spcPct val="90000"/>
              </a:lnSpc>
              <a:spcAft>
                <a:spcPts val="600"/>
              </a:spcAft>
              <a:buFont typeface="Arial" panose="020B0604020202020204" pitchFamily="34" charset="0"/>
              <a:buChar char="•"/>
            </a:pPr>
            <a:endParaRPr lang="en-US" sz="1400" dirty="0"/>
          </a:p>
        </p:txBody>
      </p:sp>
      <p:pic>
        <p:nvPicPr>
          <p:cNvPr id="5" name="Picture 4" descr="Light bulb on green grass">
            <a:extLst>
              <a:ext uri="{FF2B5EF4-FFF2-40B4-BE49-F238E27FC236}">
                <a16:creationId xmlns:a16="http://schemas.microsoft.com/office/drawing/2014/main" id="{B539022E-4A19-067B-D3BF-8DED20FE2DB0}"/>
              </a:ext>
            </a:extLst>
          </p:cNvPr>
          <p:cNvPicPr>
            <a:picLocks noChangeAspect="1"/>
          </p:cNvPicPr>
          <p:nvPr/>
        </p:nvPicPr>
        <p:blipFill rotWithShape="1">
          <a:blip r:embed="rId2"/>
          <a:srcRect l="20160" r="1288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8925851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asellaDiTesto 1">
            <a:extLst>
              <a:ext uri="{FF2B5EF4-FFF2-40B4-BE49-F238E27FC236}">
                <a16:creationId xmlns:a16="http://schemas.microsoft.com/office/drawing/2014/main" id="{7E2B1B1B-7030-26A9-5152-E1477E901AE3}"/>
              </a:ext>
            </a:extLst>
          </p:cNvPr>
          <p:cNvSpPr txBox="1"/>
          <p:nvPr/>
        </p:nvSpPr>
        <p:spPr>
          <a:xfrm>
            <a:off x="761803" y="350196"/>
            <a:ext cx="4646904" cy="16245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latin typeface="+mj-lt"/>
                <a:ea typeface="+mj-ea"/>
                <a:cs typeface="+mj-cs"/>
              </a:rPr>
              <a:t>SWOT ANALYSIS</a:t>
            </a:r>
          </a:p>
        </p:txBody>
      </p:sp>
      <p:sp>
        <p:nvSpPr>
          <p:cNvPr id="3" name="CasellaDiTesto 2">
            <a:extLst>
              <a:ext uri="{FF2B5EF4-FFF2-40B4-BE49-F238E27FC236}">
                <a16:creationId xmlns:a16="http://schemas.microsoft.com/office/drawing/2014/main" id="{122AE90A-6032-48FE-83BA-D929FC3F5274}"/>
              </a:ext>
            </a:extLst>
          </p:cNvPr>
          <p:cNvSpPr txBox="1"/>
          <p:nvPr/>
        </p:nvSpPr>
        <p:spPr>
          <a:xfrm>
            <a:off x="254000" y="2804162"/>
            <a:ext cx="5154707" cy="4328160"/>
          </a:xfrm>
          <a:prstGeom prst="rect">
            <a:avLst/>
          </a:prstGeom>
        </p:spPr>
        <p:txBody>
          <a:bodyPr vert="horz" lIns="91440" tIns="45720" rIns="91440" bIns="45720" rtlCol="0" anchor="ctr">
            <a:noAutofit/>
          </a:bodyPr>
          <a:lstStyle/>
          <a:p>
            <a:pPr marL="114300">
              <a:lnSpc>
                <a:spcPct val="90000"/>
              </a:lnSpc>
              <a:spcAft>
                <a:spcPts val="600"/>
              </a:spcAft>
            </a:pPr>
            <a:r>
              <a:rPr lang="en-US" sz="1400" dirty="0">
                <a:solidFill>
                  <a:srgbClr val="00B0F0"/>
                </a:solidFill>
              </a:rPr>
              <a:t>Strengths:</a:t>
            </a:r>
          </a:p>
          <a:p>
            <a:pPr marL="285750" indent="-285750">
              <a:lnSpc>
                <a:spcPct val="90000"/>
              </a:lnSpc>
              <a:spcAft>
                <a:spcPts val="600"/>
              </a:spcAft>
              <a:buFont typeface="Arial" panose="020B0604020202020204" pitchFamily="34" charset="0"/>
              <a:buChar char="•"/>
            </a:pPr>
            <a:r>
              <a:rPr lang="en-US" sz="1400" dirty="0"/>
              <a:t>A strong employer brand that attracts top talent and fosters employee loyalty.</a:t>
            </a:r>
          </a:p>
          <a:p>
            <a:pPr marL="285750" indent="-285750">
              <a:lnSpc>
                <a:spcPct val="90000"/>
              </a:lnSpc>
              <a:spcAft>
                <a:spcPts val="600"/>
              </a:spcAft>
              <a:buFont typeface="Arial" panose="020B0604020202020204" pitchFamily="34" charset="0"/>
              <a:buChar char="•"/>
            </a:pPr>
            <a:r>
              <a:rPr lang="en-US" sz="1400" dirty="0"/>
              <a:t>Innovative HR practices, such as employee training and development programs, performance management systems, and employee engagement initiatives.</a:t>
            </a:r>
          </a:p>
          <a:p>
            <a:pPr marL="285750" indent="-285750">
              <a:lnSpc>
                <a:spcPct val="90000"/>
              </a:lnSpc>
              <a:spcAft>
                <a:spcPts val="600"/>
              </a:spcAft>
              <a:buFont typeface="Arial" panose="020B0604020202020204" pitchFamily="34" charset="0"/>
              <a:buChar char="•"/>
            </a:pPr>
            <a:r>
              <a:rPr lang="en-US" sz="1400" dirty="0"/>
              <a:t>Robust HR infrastructure, including efficient processes, systems, and technology platforms that support HRM functions effectively. </a:t>
            </a:r>
          </a:p>
          <a:p>
            <a:pPr marL="114300">
              <a:lnSpc>
                <a:spcPct val="90000"/>
              </a:lnSpc>
              <a:spcAft>
                <a:spcPts val="600"/>
              </a:spcAft>
            </a:pPr>
            <a:r>
              <a:rPr lang="en-US" sz="1400" dirty="0">
                <a:solidFill>
                  <a:srgbClr val="00B050"/>
                </a:solidFill>
              </a:rPr>
              <a:t>Weaknesses:</a:t>
            </a:r>
            <a:r>
              <a:rPr lang="en-US" sz="1400" dirty="0"/>
              <a:t> </a:t>
            </a:r>
          </a:p>
          <a:p>
            <a:pPr marL="285750" indent="-285750">
              <a:lnSpc>
                <a:spcPct val="90000"/>
              </a:lnSpc>
              <a:spcAft>
                <a:spcPts val="600"/>
              </a:spcAft>
              <a:buFont typeface="Arial" panose="020B0604020202020204" pitchFamily="34" charset="0"/>
              <a:buChar char="•"/>
            </a:pPr>
            <a:r>
              <a:rPr lang="en-US" sz="1400" dirty="0"/>
              <a:t>High turnover rates resulting from issues such as poor retention strategies, inadequate compensation, or lack of career development opportunities.</a:t>
            </a:r>
          </a:p>
          <a:p>
            <a:pPr marL="285750" indent="-285750">
              <a:lnSpc>
                <a:spcPct val="90000"/>
              </a:lnSpc>
              <a:spcAft>
                <a:spcPts val="600"/>
              </a:spcAft>
              <a:buFont typeface="Arial" panose="020B0604020202020204" pitchFamily="34" charset="0"/>
              <a:buChar char="•"/>
            </a:pPr>
            <a:r>
              <a:rPr lang="en-US" sz="1400" dirty="0"/>
              <a:t>Outdated technology infrastructure that hinders HRM efficiency and effectiveness, such as legacy HRIS systems or manual processes.</a:t>
            </a:r>
          </a:p>
          <a:p>
            <a:pPr marL="285750" indent="-285750">
              <a:lnSpc>
                <a:spcPct val="90000"/>
              </a:lnSpc>
              <a:spcAft>
                <a:spcPts val="600"/>
              </a:spcAft>
              <a:buFont typeface="Arial" panose="020B0604020202020204" pitchFamily="34" charset="0"/>
              <a:buChar char="•"/>
            </a:pPr>
            <a:r>
              <a:rPr lang="en-US" sz="1400" dirty="0"/>
              <a:t>Lack of diversity and inclusion initiatives that contribute to workforce homogeneity and limit access to diverse talent pools.</a:t>
            </a:r>
          </a:p>
          <a:p>
            <a:pPr marL="285750" indent="-285750">
              <a:lnSpc>
                <a:spcPct val="90000"/>
              </a:lnSpc>
              <a:spcAft>
                <a:spcPts val="600"/>
              </a:spcAft>
              <a:buFont typeface="Arial" panose="020B0604020202020204" pitchFamily="34" charset="0"/>
              <a:buChar char="•"/>
            </a:pPr>
            <a:r>
              <a:rPr lang="en-US" sz="1400" dirty="0"/>
              <a:t>Inadequate HR policies or practices that lead to employee dissatisfaction, low morale, and disengagement.</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p:txBody>
      </p:sp>
      <p:pic>
        <p:nvPicPr>
          <p:cNvPr id="5" name="Picture 4" descr="Light bulb on yellow background with sketched light beams and cord">
            <a:extLst>
              <a:ext uri="{FF2B5EF4-FFF2-40B4-BE49-F238E27FC236}">
                <a16:creationId xmlns:a16="http://schemas.microsoft.com/office/drawing/2014/main" id="{7C040330-A8D2-D34A-D874-59D46CF691AB}"/>
              </a:ext>
            </a:extLst>
          </p:cNvPr>
          <p:cNvPicPr>
            <a:picLocks noChangeAspect="1"/>
          </p:cNvPicPr>
          <p:nvPr/>
        </p:nvPicPr>
        <p:blipFill rotWithShape="1">
          <a:blip r:embed="rId2"/>
          <a:srcRect l="44765" r="507"/>
          <a:stretch/>
        </p:blipFill>
        <p:spPr>
          <a:xfrm>
            <a:off x="6096000" y="1"/>
            <a:ext cx="6102825" cy="6858000"/>
          </a:xfrm>
          <a:prstGeom prst="rect">
            <a:avLst/>
          </a:prstGeom>
        </p:spPr>
      </p:pic>
    </p:spTree>
    <p:extLst>
      <p:ext uri="{BB962C8B-B14F-4D97-AF65-F5344CB8AC3E}">
        <p14:creationId xmlns:p14="http://schemas.microsoft.com/office/powerpoint/2010/main" val="401387751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heckerboard(across)">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asellaDiTesto 1">
            <a:extLst>
              <a:ext uri="{FF2B5EF4-FFF2-40B4-BE49-F238E27FC236}">
                <a16:creationId xmlns:a16="http://schemas.microsoft.com/office/drawing/2014/main" id="{F48505C0-16CE-B1A0-2B49-756CA75C1031}"/>
              </a:ext>
            </a:extLst>
          </p:cNvPr>
          <p:cNvGraphicFramePr/>
          <p:nvPr>
            <p:extLst>
              <p:ext uri="{D42A27DB-BD31-4B8C-83A1-F6EECF244321}">
                <p14:modId xmlns:p14="http://schemas.microsoft.com/office/powerpoint/2010/main" val="40590206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8327217"/>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gled shot of pen on a graph">
            <a:extLst>
              <a:ext uri="{FF2B5EF4-FFF2-40B4-BE49-F238E27FC236}">
                <a16:creationId xmlns:a16="http://schemas.microsoft.com/office/drawing/2014/main" id="{A86F0AC4-6FFB-7A7C-679C-0AE2FD79FE39}"/>
              </a:ext>
            </a:extLst>
          </p:cNvPr>
          <p:cNvPicPr>
            <a:picLocks noChangeAspect="1"/>
          </p:cNvPicPr>
          <p:nvPr/>
        </p:nvPicPr>
        <p:blipFill rotWithShape="1">
          <a:blip r:embed="rId2"/>
          <a:srcRect l="1500" r="3896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asellaDiTesto 1">
            <a:extLst>
              <a:ext uri="{FF2B5EF4-FFF2-40B4-BE49-F238E27FC236}">
                <a16:creationId xmlns:a16="http://schemas.microsoft.com/office/drawing/2014/main" id="{FC727EF5-A9C2-4674-E254-5AD6531D9E96}"/>
              </a:ext>
            </a:extLst>
          </p:cNvPr>
          <p:cNvSpPr txBox="1"/>
          <p:nvPr/>
        </p:nvSpPr>
        <p:spPr>
          <a:xfrm>
            <a:off x="6116569" y="477981"/>
            <a:ext cx="5832764" cy="6045346"/>
          </a:xfrm>
          <a:prstGeom prst="rect">
            <a:avLst/>
          </a:prstGeom>
        </p:spPr>
        <p:txBody>
          <a:bodyPr vert="horz" lIns="91440" tIns="45720" rIns="91440" bIns="45720" rtlCol="0">
            <a:noAutofit/>
          </a:bodyPr>
          <a:lstStyle/>
          <a:p>
            <a:pPr lvl="0">
              <a:lnSpc>
                <a:spcPct val="90000"/>
              </a:lnSpc>
              <a:spcAft>
                <a:spcPts val="600"/>
              </a:spcAft>
            </a:pPr>
            <a:r>
              <a:rPr lang="en-US" sz="1100" dirty="0"/>
              <a:t>1 </a:t>
            </a:r>
            <a:r>
              <a:rPr lang="en-US" sz="1100" dirty="0">
                <a:solidFill>
                  <a:srgbClr val="00B050"/>
                </a:solidFill>
              </a:rPr>
              <a:t>Importance of Retention Rates</a:t>
            </a:r>
            <a:r>
              <a:rPr lang="en-US" sz="1100" dirty="0"/>
              <a:t>:</a:t>
            </a:r>
          </a:p>
          <a:p>
            <a:pPr lvl="0" indent="-228600">
              <a:lnSpc>
                <a:spcPct val="90000"/>
              </a:lnSpc>
              <a:spcAft>
                <a:spcPts val="600"/>
              </a:spcAft>
              <a:buFont typeface="Arial" panose="020B0604020202020204" pitchFamily="34" charset="0"/>
              <a:buChar char="•"/>
            </a:pPr>
            <a:r>
              <a:rPr lang="en-US" sz="1100" dirty="0"/>
              <a:t>- Retention rates directly impact organizational performance, employee morale, and the bottom line. High turnover rates can be costly for organizations due to recruitment expenses, lost productivity during vacancies, and the need for retraining new hires.</a:t>
            </a:r>
          </a:p>
          <a:p>
            <a:pPr lvl="0" indent="-228600">
              <a:lnSpc>
                <a:spcPct val="90000"/>
              </a:lnSpc>
              <a:spcAft>
                <a:spcPts val="600"/>
              </a:spcAft>
              <a:buFont typeface="Arial" panose="020B0604020202020204" pitchFamily="34" charset="0"/>
              <a:buChar char="•"/>
            </a:pPr>
            <a:r>
              <a:rPr lang="en-US" sz="1100" dirty="0"/>
              <a:t>- Retaining top talent is essential for maintaining competitive advantage, fostering innovation, and sustaining organizational growth. High turnover rates can lead to talent drain, loss of institutional knowledge, and decreased employee engagement.</a:t>
            </a:r>
          </a:p>
          <a:p>
            <a:pPr lvl="0">
              <a:lnSpc>
                <a:spcPct val="90000"/>
              </a:lnSpc>
              <a:spcAft>
                <a:spcPts val="600"/>
              </a:spcAft>
            </a:pPr>
            <a:r>
              <a:rPr lang="en-US" sz="1100" dirty="0"/>
              <a:t>2 </a:t>
            </a:r>
            <a:r>
              <a:rPr lang="en-US" sz="1100" dirty="0">
                <a:solidFill>
                  <a:srgbClr val="FF0000"/>
                </a:solidFill>
              </a:rPr>
              <a:t>Factors Affecting Retention Rates</a:t>
            </a:r>
            <a:r>
              <a:rPr lang="en-US" sz="1100" dirty="0"/>
              <a:t>:</a:t>
            </a:r>
          </a:p>
          <a:p>
            <a:pPr lvl="0" indent="-228600">
              <a:lnSpc>
                <a:spcPct val="90000"/>
              </a:lnSpc>
              <a:spcAft>
                <a:spcPts val="600"/>
              </a:spcAft>
              <a:buFont typeface="Arial" panose="020B0604020202020204" pitchFamily="34" charset="0"/>
              <a:buChar char="•"/>
            </a:pPr>
            <a:r>
              <a:rPr lang="en-US" sz="1100" dirty="0"/>
              <a:t>- Recruitment Practices: The quality of recruitment processes, including sourcing strategies, selection criteria, and onboarding experiences, can influence retention rates. Effective recruitment practices ensure a good fit between candidates and organizational culture, reducing turnover.</a:t>
            </a:r>
          </a:p>
          <a:p>
            <a:pPr lvl="0" indent="-228600">
              <a:lnSpc>
                <a:spcPct val="90000"/>
              </a:lnSpc>
              <a:spcAft>
                <a:spcPts val="600"/>
              </a:spcAft>
              <a:buFont typeface="Arial" panose="020B0604020202020204" pitchFamily="34" charset="0"/>
              <a:buChar char="•"/>
            </a:pPr>
            <a:r>
              <a:rPr lang="en-US" sz="1100" dirty="0"/>
              <a:t>- Workplace Culture: Organizational culture plays a significant role in employee retention. A positive and supportive work environment, opportunities for recognition and advancement, and a strong sense of belonging contribute to higher retention rates.</a:t>
            </a:r>
          </a:p>
          <a:p>
            <a:pPr lvl="0" indent="-228600">
              <a:lnSpc>
                <a:spcPct val="90000"/>
              </a:lnSpc>
              <a:spcAft>
                <a:spcPts val="600"/>
              </a:spcAft>
              <a:buFont typeface="Arial" panose="020B0604020202020204" pitchFamily="34" charset="0"/>
              <a:buChar char="•"/>
            </a:pPr>
            <a:r>
              <a:rPr lang="en-US" sz="1100" dirty="0"/>
              <a:t>- Career Development Opportunities: Employees are more likely to stay with organizations that offer opportunities for career advancement, skill development, and professional growth. Providing training programs, mentorship opportunities, and career pathways can enhance retention.</a:t>
            </a:r>
          </a:p>
          <a:p>
            <a:pPr lvl="0" indent="-228600">
              <a:lnSpc>
                <a:spcPct val="90000"/>
              </a:lnSpc>
              <a:spcAft>
                <a:spcPts val="600"/>
              </a:spcAft>
              <a:buFont typeface="Arial" panose="020B0604020202020204" pitchFamily="34" charset="0"/>
              <a:buChar char="•"/>
            </a:pPr>
            <a:r>
              <a:rPr lang="en-US" sz="1100" dirty="0"/>
              <a:t>- Compensation and Benefits: Competitive compensation packages, including salaries, bonuses, and benefits, are important factors in employee retention. Offering competitive pay, incentives, and rewards helps attract and retain top talent.</a:t>
            </a:r>
          </a:p>
          <a:p>
            <a:pPr lvl="0" indent="-228600">
              <a:lnSpc>
                <a:spcPct val="90000"/>
              </a:lnSpc>
              <a:spcAft>
                <a:spcPts val="600"/>
              </a:spcAft>
              <a:buFont typeface="Arial" panose="020B0604020202020204" pitchFamily="34" charset="0"/>
              <a:buChar char="•"/>
            </a:pPr>
            <a:r>
              <a:rPr lang="en-US" sz="1100" dirty="0"/>
              <a:t>- Work-Life Balance: Employees value work-life balance and flexibility in managing their personal and professional lives. Organizations that promote work-life balance through flexible work arrangements, telecommuting options, and wellness programs tend to have higher retention rates.</a:t>
            </a:r>
          </a:p>
          <a:p>
            <a:pPr lvl="0">
              <a:lnSpc>
                <a:spcPct val="90000"/>
              </a:lnSpc>
              <a:spcAft>
                <a:spcPts val="600"/>
              </a:spcAft>
            </a:pPr>
            <a:r>
              <a:rPr lang="en-US" sz="1100" dirty="0"/>
              <a:t>3 </a:t>
            </a:r>
            <a:r>
              <a:rPr lang="en-US" sz="1100" dirty="0">
                <a:solidFill>
                  <a:srgbClr val="0432FF"/>
                </a:solidFill>
              </a:rPr>
              <a:t>Analyzing Retention Rates</a:t>
            </a:r>
            <a:r>
              <a:rPr lang="en-US" sz="1100" dirty="0"/>
              <a:t>:</a:t>
            </a:r>
          </a:p>
          <a:p>
            <a:pPr lvl="0" indent="-228600">
              <a:lnSpc>
                <a:spcPct val="90000"/>
              </a:lnSpc>
              <a:spcAft>
                <a:spcPts val="600"/>
              </a:spcAft>
              <a:buFont typeface="Arial" panose="020B0604020202020204" pitchFamily="34" charset="0"/>
              <a:buChar char="•"/>
            </a:pPr>
            <a:r>
              <a:rPr lang="en-US" sz="1100" dirty="0"/>
              <a:t>- HR professionals can analyze retention rates by tracking key metrics, such as turnover rate, voluntary turnover rate, and retention rate by department, location, or demographic group.</a:t>
            </a:r>
          </a:p>
          <a:p>
            <a:pPr lvl="0" indent="-228600">
              <a:lnSpc>
                <a:spcPct val="90000"/>
              </a:lnSpc>
              <a:spcAft>
                <a:spcPts val="600"/>
              </a:spcAft>
              <a:buFont typeface="Arial" panose="020B0604020202020204" pitchFamily="34" charset="0"/>
              <a:buChar char="•"/>
            </a:pPr>
            <a:r>
              <a:rPr lang="en-US" sz="1100" dirty="0"/>
              <a:t>- Conducting exit interviews with departing employees can provide valuable insights into the reasons for turnover and areas for improvement in HR practices.</a:t>
            </a:r>
          </a:p>
          <a:p>
            <a:pPr lvl="0" indent="-228600">
              <a:lnSpc>
                <a:spcPct val="90000"/>
              </a:lnSpc>
              <a:spcAft>
                <a:spcPts val="600"/>
              </a:spcAft>
              <a:buFont typeface="Arial" panose="020B0604020202020204" pitchFamily="34" charset="0"/>
              <a:buChar char="•"/>
            </a:pPr>
            <a:r>
              <a:rPr lang="en-US" sz="1100" dirty="0"/>
              <a:t>- Benchmarking retention rates against industry standards and competitors can help identify areas of strength and areas needing improvement.</a:t>
            </a:r>
          </a:p>
          <a:p>
            <a:pPr lvl="0" indent="-228600">
              <a:lnSpc>
                <a:spcPct val="90000"/>
              </a:lnSpc>
              <a:spcAft>
                <a:spcPts val="600"/>
              </a:spcAft>
              <a:buFont typeface="Arial" panose="020B0604020202020204" pitchFamily="34" charset="0"/>
              <a:buChar char="•"/>
            </a:pPr>
            <a:r>
              <a:rPr lang="en-US" sz="1100" dirty="0"/>
              <a:t>- Using data analytics and predictive modeling techniques, HR professionals can identify factors that contribute to turnover and develop targeted retention strategies to address root causes.</a:t>
            </a:r>
          </a:p>
        </p:txBody>
      </p:sp>
    </p:spTree>
    <p:extLst>
      <p:ext uri="{BB962C8B-B14F-4D97-AF65-F5344CB8AC3E}">
        <p14:creationId xmlns:p14="http://schemas.microsoft.com/office/powerpoint/2010/main" val="2429290051"/>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asellaDiTesto 2">
            <a:extLst>
              <a:ext uri="{FF2B5EF4-FFF2-40B4-BE49-F238E27FC236}">
                <a16:creationId xmlns:a16="http://schemas.microsoft.com/office/drawing/2014/main" id="{D609B99B-7650-9308-55D9-E37D873212E3}"/>
              </a:ext>
            </a:extLst>
          </p:cNvPr>
          <p:cNvSpPr txBox="1"/>
          <p:nvPr/>
        </p:nvSpPr>
        <p:spPr>
          <a:xfrm>
            <a:off x="4167272" y="114300"/>
            <a:ext cx="8021680" cy="6642100"/>
          </a:xfrm>
          <a:prstGeom prst="rect">
            <a:avLst/>
          </a:prstGeom>
        </p:spPr>
        <p:txBody>
          <a:bodyPr vert="horz" lIns="91440" tIns="45720" rIns="91440" bIns="45720" rtlCol="0" anchor="ctr">
            <a:normAutofit fontScale="77500" lnSpcReduction="20000"/>
          </a:bodyPr>
          <a:lstStyle/>
          <a:p>
            <a:pPr>
              <a:lnSpc>
                <a:spcPct val="90000"/>
              </a:lnSpc>
              <a:spcAft>
                <a:spcPts val="600"/>
              </a:spcAft>
            </a:pPr>
            <a:r>
              <a:rPr lang="en-US" sz="2400" dirty="0"/>
              <a:t>Solutions to contemporary trends in the hospitality industry:</a:t>
            </a:r>
          </a:p>
          <a:p>
            <a:pPr marL="57150">
              <a:lnSpc>
                <a:spcPct val="90000"/>
              </a:lnSpc>
              <a:spcAft>
                <a:spcPts val="600"/>
              </a:spcAft>
            </a:pPr>
            <a:r>
              <a:rPr lang="en-US" sz="2100" dirty="0">
                <a:solidFill>
                  <a:srgbClr val="FF0000"/>
                </a:solidFill>
              </a:rPr>
              <a:t>For Automatic Intelligence (AI):</a:t>
            </a:r>
          </a:p>
          <a:p>
            <a:pPr marL="228600" indent="-171450">
              <a:lnSpc>
                <a:spcPct val="90000"/>
              </a:lnSpc>
              <a:spcAft>
                <a:spcPts val="600"/>
              </a:spcAft>
              <a:buFont typeface="Arial" panose="020B0604020202020204" pitchFamily="34" charset="0"/>
              <a:buChar char="•"/>
            </a:pPr>
            <a:r>
              <a:rPr lang="en-US" sz="2100" dirty="0"/>
              <a:t>Invest in AI technologies: Hospitality businesses can leverage AI technologies to automate repetitive tasks, improve operational efficiency, and enhance the guest experience. This includes implementing chatbots for customer service, using AI-powered analytics for demand forecasting and inventory management, and personalizing guest experiences through recommendation engines.</a:t>
            </a:r>
          </a:p>
          <a:p>
            <a:pPr marL="228600" indent="-171450">
              <a:lnSpc>
                <a:spcPct val="90000"/>
              </a:lnSpc>
              <a:spcAft>
                <a:spcPts val="600"/>
              </a:spcAft>
              <a:buFont typeface="Arial" panose="020B0604020202020204" pitchFamily="34" charset="0"/>
              <a:buChar char="•"/>
            </a:pPr>
            <a:r>
              <a:rPr lang="en-US" sz="2100" dirty="0"/>
              <a:t>Enhance customer service automation: AI-powered chatbots and virtual assistants can handle routine inquiries, reservations, and requests, freeing up human staff to focus on more complex or personalized interactions with guests.</a:t>
            </a:r>
          </a:p>
          <a:p>
            <a:pPr marL="228600" indent="-171450">
              <a:lnSpc>
                <a:spcPct val="90000"/>
              </a:lnSpc>
              <a:spcAft>
                <a:spcPts val="600"/>
              </a:spcAft>
              <a:buFont typeface="Arial" panose="020B0604020202020204" pitchFamily="34" charset="0"/>
              <a:buChar char="•"/>
            </a:pPr>
            <a:r>
              <a:rPr lang="en-US" sz="2100" dirty="0"/>
              <a:t>Utilize predictive analytics: AI algorithms can analyze vast amounts of data to predict guest preferences, behavior patterns, and demand trends. This enables hospitality businesses to optimize pricing strategies, tailor marketing campaigns, and allocate resources more effectively.</a:t>
            </a:r>
          </a:p>
          <a:p>
            <a:pPr marL="228600" indent="-171450">
              <a:lnSpc>
                <a:spcPct val="90000"/>
              </a:lnSpc>
              <a:spcAft>
                <a:spcPts val="600"/>
              </a:spcAft>
              <a:buFont typeface="Arial" panose="020B0604020202020204" pitchFamily="34" charset="0"/>
              <a:buChar char="•"/>
            </a:pPr>
            <a:r>
              <a:rPr lang="en-US" sz="2100" dirty="0"/>
              <a:t>Offer personalized guest experiences: AI-driven personalization techniques, such as recommendation engines and dynamic pricing, enable hospitality businesses to customize offerings based on individual preferences and enhance guest satisfaction and loyalty.</a:t>
            </a:r>
          </a:p>
          <a:p>
            <a:pPr marL="57150">
              <a:lnSpc>
                <a:spcPct val="90000"/>
              </a:lnSpc>
              <a:spcAft>
                <a:spcPts val="600"/>
              </a:spcAft>
            </a:pPr>
            <a:r>
              <a:rPr lang="en-US" sz="2100" dirty="0">
                <a:solidFill>
                  <a:srgbClr val="00B050"/>
                </a:solidFill>
              </a:rPr>
              <a:t>For Retirement Tide</a:t>
            </a:r>
            <a:r>
              <a:rPr lang="en-US" sz="2100" dirty="0"/>
              <a:t>:</a:t>
            </a:r>
          </a:p>
          <a:p>
            <a:pPr marL="228600" indent="-171450">
              <a:lnSpc>
                <a:spcPct val="90000"/>
              </a:lnSpc>
              <a:spcAft>
                <a:spcPts val="600"/>
              </a:spcAft>
              <a:buFont typeface="Arial" panose="020B0604020202020204" pitchFamily="34" charset="0"/>
              <a:buChar char="•"/>
            </a:pPr>
            <a:r>
              <a:rPr lang="en-US" sz="2100" dirty="0"/>
              <a:t>Implement flexible retirement options: Hospitality employers can offer flexible retirement plans that allow employees to transition into retirement gradually while still contributing their skills and expertise to the organization. This may include phased retirement programs, part-time work arrangements, or consulting opportunities.</a:t>
            </a:r>
          </a:p>
          <a:p>
            <a:pPr marL="228600" indent="-171450">
              <a:lnSpc>
                <a:spcPct val="90000"/>
              </a:lnSpc>
              <a:spcAft>
                <a:spcPts val="600"/>
              </a:spcAft>
              <a:buFont typeface="Arial" panose="020B0604020202020204" pitchFamily="34" charset="0"/>
              <a:buChar char="•"/>
            </a:pPr>
            <a:r>
              <a:rPr lang="en-US" sz="2100" dirty="0"/>
              <a:t>Mentorship programs: Establishing mentorship programs allows retiring employees to transfer their knowledge and expertise to younger staff members, facilitating knowledge transfer and succession planning. Mentoring relationships can also help younger employees develop new skills and perspectives.</a:t>
            </a:r>
          </a:p>
          <a:p>
            <a:pPr marL="228600" indent="-171450">
              <a:lnSpc>
                <a:spcPct val="90000"/>
              </a:lnSpc>
              <a:spcAft>
                <a:spcPts val="600"/>
              </a:spcAft>
              <a:buFont typeface="Arial" panose="020B0604020202020204" pitchFamily="34" charset="0"/>
              <a:buChar char="•"/>
            </a:pPr>
            <a:r>
              <a:rPr lang="en-US" sz="2100" dirty="0"/>
              <a:t>Succession planning: Hospitality businesses should develop comprehensive succession plans to identify and groom future leaders within the organization. Succession planning ensures continuity of leadership and minimizes disruptions caused by retirements or departures of key personnel.</a:t>
            </a:r>
          </a:p>
          <a:p>
            <a:pPr>
              <a:lnSpc>
                <a:spcPct val="90000"/>
              </a:lnSpc>
              <a:spcAft>
                <a:spcPts val="600"/>
              </a:spcAft>
            </a:pPr>
            <a:r>
              <a:rPr lang="en-US" sz="2100" dirty="0"/>
              <a:t> </a:t>
            </a:r>
          </a:p>
        </p:txBody>
      </p:sp>
    </p:spTree>
    <p:extLst>
      <p:ext uri="{BB962C8B-B14F-4D97-AF65-F5344CB8AC3E}">
        <p14:creationId xmlns:p14="http://schemas.microsoft.com/office/powerpoint/2010/main" val="286605193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asellaDiTesto 2">
            <a:extLst>
              <a:ext uri="{FF2B5EF4-FFF2-40B4-BE49-F238E27FC236}">
                <a16:creationId xmlns:a16="http://schemas.microsoft.com/office/drawing/2014/main" id="{21AE22FC-2953-17D6-DF77-618AE6102EDA}"/>
              </a:ext>
            </a:extLst>
          </p:cNvPr>
          <p:cNvSpPr txBox="1"/>
          <p:nvPr/>
        </p:nvSpPr>
        <p:spPr>
          <a:xfrm>
            <a:off x="6096000" y="125260"/>
            <a:ext cx="5918200" cy="6491440"/>
          </a:xfrm>
          <a:prstGeom prst="rect">
            <a:avLst/>
          </a:prstGeom>
        </p:spPr>
        <p:txBody>
          <a:bodyPr vert="horz" lIns="91440" tIns="45720" rIns="91440" bIns="45720" rtlCol="0" anchor="t">
            <a:normAutofit/>
          </a:bodyPr>
          <a:lstStyle/>
          <a:p>
            <a:pPr>
              <a:lnSpc>
                <a:spcPct val="90000"/>
              </a:lnSpc>
              <a:spcAft>
                <a:spcPts val="600"/>
              </a:spcAft>
            </a:pPr>
            <a:r>
              <a:rPr lang="en-US" sz="1400" dirty="0"/>
              <a:t> </a:t>
            </a:r>
            <a:r>
              <a:rPr lang="en-US" sz="2000" dirty="0"/>
              <a:t>⁠</a:t>
            </a:r>
            <a:r>
              <a:rPr lang="en-US" sz="2000" dirty="0">
                <a:solidFill>
                  <a:srgbClr val="0432FF"/>
                </a:solidFill>
              </a:rPr>
              <a:t>For Continuous Growth and Learning:</a:t>
            </a:r>
          </a:p>
          <a:p>
            <a:pPr marL="285750" indent="-285750">
              <a:lnSpc>
                <a:spcPct val="90000"/>
              </a:lnSpc>
              <a:spcAft>
                <a:spcPts val="600"/>
              </a:spcAft>
              <a:buFont typeface="Arial" panose="020B0604020202020204" pitchFamily="34" charset="0"/>
              <a:buChar char="•"/>
            </a:pPr>
            <a:r>
              <a:rPr lang="en-US" sz="2000" dirty="0"/>
              <a:t>Offer training and development programs: Hospitality employers should invest in training and development initiatives to equip employees with the skills and knowledge needed to excel in their roles and adapt to industry changes. This may include technical training, leadership development programs and soft skills training</a:t>
            </a:r>
          </a:p>
          <a:p>
            <a:pPr marL="285750" indent="-285750">
              <a:lnSpc>
                <a:spcPct val="90000"/>
              </a:lnSpc>
              <a:spcAft>
                <a:spcPts val="600"/>
              </a:spcAft>
              <a:buFont typeface="Arial" panose="020B0604020202020204" pitchFamily="34" charset="0"/>
              <a:buChar char="•"/>
            </a:pPr>
            <a:r>
              <a:rPr lang="en-US" sz="2000" dirty="0"/>
              <a:t>Cross-functional training: Encouraging employees to participate in cross-functional training programs enables them to gain exposure to different areas of the business and develop a broader skill set. Cross-training fosters collaboration, innovation, and adaptability among employees.</a:t>
            </a:r>
          </a:p>
          <a:p>
            <a:pPr marL="285750" indent="-285750">
              <a:lnSpc>
                <a:spcPct val="90000"/>
              </a:lnSpc>
              <a:spcAft>
                <a:spcPts val="600"/>
              </a:spcAft>
              <a:buFont typeface="Arial" panose="020B0604020202020204" pitchFamily="34" charset="0"/>
              <a:buChar char="•"/>
            </a:pPr>
            <a:r>
              <a:rPr lang="en-US" sz="2000" dirty="0"/>
              <a:t>Promote a culture of learning and innovation: Hospitality businesses should cultivate a workplace culture that values continuous learning, experimentation, and innovation. Encouraging employees to share ideas, take risks, and learn from failures fosters a culture of creativity and adaptability that drives organizational growth and success</a:t>
            </a:r>
            <a:r>
              <a:rPr lang="en-US" sz="2400" dirty="0"/>
              <a:t>.</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57763727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6" name="Rectangle 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asellaDiTesto 1">
            <a:extLst>
              <a:ext uri="{FF2B5EF4-FFF2-40B4-BE49-F238E27FC236}">
                <a16:creationId xmlns:a16="http://schemas.microsoft.com/office/drawing/2014/main" id="{176AE2A2-02B7-5C47-D29B-C3FE102B5587}"/>
              </a:ext>
            </a:extLst>
          </p:cNvPr>
          <p:cNvSpPr txBox="1"/>
          <p:nvPr/>
        </p:nvSpPr>
        <p:spPr>
          <a:xfrm>
            <a:off x="0" y="433753"/>
            <a:ext cx="6102825" cy="6858000"/>
          </a:xfrm>
          <a:prstGeom prst="rect">
            <a:avLst/>
          </a:prstGeom>
        </p:spPr>
        <p:txBody>
          <a:bodyPr vert="horz" lIns="91440" tIns="45720" rIns="91440" bIns="45720" rtlCol="0" anchor="ctr">
            <a:normAutofit fontScale="40000" lnSpcReduction="20000"/>
          </a:bodyPr>
          <a:lstStyle/>
          <a:p>
            <a:pPr>
              <a:lnSpc>
                <a:spcPct val="90000"/>
              </a:lnSpc>
              <a:spcAft>
                <a:spcPts val="600"/>
              </a:spcAft>
            </a:pPr>
            <a:r>
              <a:rPr lang="en-US" sz="3500" dirty="0"/>
              <a:t>Characteristics of Transformational Leadership:</a:t>
            </a:r>
          </a:p>
          <a:p>
            <a:pPr marL="285750" indent="-228600">
              <a:lnSpc>
                <a:spcPct val="90000"/>
              </a:lnSpc>
              <a:spcAft>
                <a:spcPts val="600"/>
              </a:spcAft>
              <a:buFont typeface="Arial" panose="020B0604020202020204" pitchFamily="34" charset="0"/>
              <a:buChar char="•"/>
            </a:pPr>
            <a:r>
              <a:rPr lang="en-US" sz="3500" dirty="0"/>
              <a:t>Transformational leadership is characterized by visionary thinking, charisma, inspiration, and a focus on empowering and developing employees.</a:t>
            </a:r>
          </a:p>
          <a:p>
            <a:pPr marL="285750" indent="-228600">
              <a:lnSpc>
                <a:spcPct val="90000"/>
              </a:lnSpc>
              <a:spcAft>
                <a:spcPts val="600"/>
              </a:spcAft>
              <a:buFont typeface="Arial" panose="020B0604020202020204" pitchFamily="34" charset="0"/>
              <a:buChar char="•"/>
            </a:pPr>
            <a:r>
              <a:rPr lang="en-US" sz="3500" dirty="0"/>
              <a:t>Transformational leaders inspire and motivate employees to transcend self-interests and work towards collective goals. They communicate a compelling vision of the future and engage employees in achieving that vision.</a:t>
            </a:r>
          </a:p>
          <a:p>
            <a:pPr marL="285750" indent="-228600">
              <a:lnSpc>
                <a:spcPct val="90000"/>
              </a:lnSpc>
              <a:spcAft>
                <a:spcPts val="600"/>
              </a:spcAft>
              <a:buFont typeface="Arial" panose="020B0604020202020204" pitchFamily="34" charset="0"/>
              <a:buChar char="•"/>
            </a:pPr>
            <a:r>
              <a:rPr lang="en-US" sz="3500" dirty="0"/>
              <a:t>Transformational leaders foster innovation by encouraging creativity, challenging the status quo, and supporting risk-taking and experimentation.</a:t>
            </a:r>
          </a:p>
          <a:p>
            <a:pPr marL="285750" indent="-228600">
              <a:lnSpc>
                <a:spcPct val="90000"/>
              </a:lnSpc>
              <a:spcAft>
                <a:spcPts val="600"/>
              </a:spcAft>
              <a:buFont typeface="Arial" panose="020B0604020202020204" pitchFamily="34" charset="0"/>
              <a:buChar char="•"/>
            </a:pPr>
            <a:r>
              <a:rPr lang="en-US" sz="3500" dirty="0"/>
              <a:t>They build strong relationships with employees based on trust, respect, and mutual support, creating a positive work environment where employees feel valued and empowered.</a:t>
            </a:r>
          </a:p>
          <a:p>
            <a:pPr>
              <a:lnSpc>
                <a:spcPct val="90000"/>
              </a:lnSpc>
              <a:spcAft>
                <a:spcPts val="600"/>
              </a:spcAft>
            </a:pPr>
            <a:r>
              <a:rPr lang="en-US" sz="3500" dirty="0"/>
              <a:t>Applicability to the Hospitality Industry:</a:t>
            </a:r>
          </a:p>
          <a:p>
            <a:pPr marL="285750" indent="-228600">
              <a:lnSpc>
                <a:spcPct val="90000"/>
              </a:lnSpc>
              <a:spcAft>
                <a:spcPts val="600"/>
              </a:spcAft>
              <a:buFont typeface="Arial" panose="020B0604020202020204" pitchFamily="34" charset="0"/>
              <a:buChar char="•"/>
            </a:pPr>
            <a:r>
              <a:rPr lang="en-US" sz="3500" dirty="0"/>
              <a:t>In the dynamic and competitive hospitality industry, transformational leadership can be highly effective in navigating contemporary challenges and driving organizational success.</a:t>
            </a:r>
          </a:p>
          <a:p>
            <a:pPr marL="285750" indent="-228600">
              <a:lnSpc>
                <a:spcPct val="90000"/>
              </a:lnSpc>
              <a:spcAft>
                <a:spcPts val="600"/>
              </a:spcAft>
              <a:buFont typeface="Arial" panose="020B0604020202020204" pitchFamily="34" charset="0"/>
              <a:buChar char="•"/>
            </a:pPr>
            <a:r>
              <a:rPr lang="en-US" sz="3500" dirty="0"/>
              <a:t>Hospitality businesses face numerous challenges, including changing consumer preferences, technological disruptions, talent shortages, and economic uncertainties. Transformational leaders are adept at inspiring and motivating employees to adapt to these challenges and seize opportunities for growth and innovation.</a:t>
            </a:r>
          </a:p>
          <a:p>
            <a:pPr marL="285750" indent="-228600">
              <a:lnSpc>
                <a:spcPct val="90000"/>
              </a:lnSpc>
              <a:spcAft>
                <a:spcPts val="600"/>
              </a:spcAft>
              <a:buFont typeface="Arial" panose="020B0604020202020204" pitchFamily="34" charset="0"/>
              <a:buChar char="•"/>
            </a:pPr>
            <a:r>
              <a:rPr lang="en-US" sz="3500" dirty="0"/>
              <a:t>Transformational leaders promote a culture of continuous learning and development, encouraging employees to acquire new skills, embrace change, and stay ahead of industry trends. They foster a spirit of collaboration and teamwork, enabling employees to work together towards common goals and overcome obstacles effectively.</a:t>
            </a:r>
          </a:p>
          <a:p>
            <a:pPr>
              <a:lnSpc>
                <a:spcPct val="90000"/>
              </a:lnSpc>
              <a:spcAft>
                <a:spcPts val="600"/>
              </a:spcAft>
            </a:pPr>
            <a:r>
              <a:rPr lang="en-US" sz="3500" dirty="0"/>
              <a:t>Examples of Transformational Leadership in Hospitality:</a:t>
            </a:r>
          </a:p>
          <a:p>
            <a:pPr marL="285750" indent="-228600">
              <a:lnSpc>
                <a:spcPct val="90000"/>
              </a:lnSpc>
              <a:spcAft>
                <a:spcPts val="600"/>
              </a:spcAft>
              <a:buFont typeface="Arial" panose="020B0604020202020204" pitchFamily="34" charset="0"/>
              <a:buChar char="•"/>
            </a:pPr>
            <a:r>
              <a:rPr lang="en-US" sz="3500" dirty="0"/>
              <a:t>CEOs and senior executives of leading hospitality companies often exhibit transformational leadership traits. For example, they may articulate a compelling vision for the organization's growth and expansion, inspire employees to deliver outstanding service, and empower frontline staff to make decisions and solve problems autonomously.</a:t>
            </a:r>
          </a:p>
          <a:p>
            <a:pPr marL="285750" indent="-228600">
              <a:lnSpc>
                <a:spcPct val="90000"/>
              </a:lnSpc>
              <a:spcAft>
                <a:spcPts val="600"/>
              </a:spcAft>
              <a:buFont typeface="Arial" panose="020B0604020202020204" pitchFamily="34" charset="0"/>
              <a:buChar char="•"/>
            </a:pPr>
            <a:r>
              <a:rPr lang="en-US" sz="3500" dirty="0"/>
              <a:t>Hotel managers and restaurant owners who demonstrate transformational leadership qualities create a positive work environment where employees feel motivated, engaged, and committed to delivering exceptional guest experiences. They foster a culture of innovation, creativity, and continuous improvement, driving business success and customer satisfaction.</a:t>
            </a:r>
          </a:p>
          <a:p>
            <a:pPr marL="285750" indent="-228600">
              <a:lnSpc>
                <a:spcPct val="90000"/>
              </a:lnSpc>
              <a:spcAft>
                <a:spcPts val="600"/>
              </a:spcAft>
              <a:buFont typeface="Arial" panose="020B0604020202020204" pitchFamily="34" charset="0"/>
              <a:buChar char="•"/>
            </a:pPr>
            <a:endParaRPr lang="en-US" sz="3500" dirty="0"/>
          </a:p>
          <a:p>
            <a:pPr marL="285750" indent="-228600">
              <a:lnSpc>
                <a:spcPct val="90000"/>
              </a:lnSpc>
              <a:spcAft>
                <a:spcPts val="600"/>
              </a:spcAft>
              <a:buFont typeface="Arial" panose="020B0604020202020204" pitchFamily="34" charset="0"/>
              <a:buChar char="•"/>
            </a:pPr>
            <a:endParaRPr lang="en-US" sz="3500" dirty="0"/>
          </a:p>
          <a:p>
            <a:pPr marL="285750" indent="-228600">
              <a:lnSpc>
                <a:spcPct val="90000"/>
              </a:lnSpc>
              <a:spcAft>
                <a:spcPts val="600"/>
              </a:spcAft>
              <a:buFont typeface="Arial" panose="020B0604020202020204" pitchFamily="34" charset="0"/>
              <a:buChar char="•"/>
            </a:pPr>
            <a:endParaRPr lang="en-US" sz="3500" dirty="0"/>
          </a:p>
          <a:p>
            <a:pPr indent="-228600">
              <a:lnSpc>
                <a:spcPct val="90000"/>
              </a:lnSpc>
              <a:buFont typeface="Arial" panose="020B0604020202020204" pitchFamily="34" charset="0"/>
              <a:buChar char="•"/>
            </a:pPr>
            <a:endParaRPr lang="en-US" sz="500" dirty="0"/>
          </a:p>
        </p:txBody>
      </p:sp>
      <p:pic>
        <p:nvPicPr>
          <p:cNvPr id="7" name="Picture 3" descr="White bulbs with a yellow one standing out">
            <a:extLst>
              <a:ext uri="{FF2B5EF4-FFF2-40B4-BE49-F238E27FC236}">
                <a16:creationId xmlns:a16="http://schemas.microsoft.com/office/drawing/2014/main" id="{FF1A7BB0-8BAF-9778-8C07-FA692ED9C56F}"/>
              </a:ext>
            </a:extLst>
          </p:cNvPr>
          <p:cNvPicPr>
            <a:picLocks noChangeAspect="1"/>
          </p:cNvPicPr>
          <p:nvPr/>
        </p:nvPicPr>
        <p:blipFill rotWithShape="1">
          <a:blip r:embed="rId3"/>
          <a:srcRect l="12365" r="28234" b="-2"/>
          <a:stretch/>
        </p:blipFill>
        <p:spPr>
          <a:xfrm>
            <a:off x="6096000" y="1"/>
            <a:ext cx="6102825" cy="6858000"/>
          </a:xfrm>
          <a:prstGeom prst="rect">
            <a:avLst/>
          </a:prstGeom>
        </p:spPr>
      </p:pic>
    </p:spTree>
    <p:extLst>
      <p:ext uri="{BB962C8B-B14F-4D97-AF65-F5344CB8AC3E}">
        <p14:creationId xmlns:p14="http://schemas.microsoft.com/office/powerpoint/2010/main" val="161817116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style.rotation</p:attrName>
                                        </p:attrNameLst>
                                      </p:cBhvr>
                                      <p:tavLst>
                                        <p:tav tm="0">
                                          <p:val>
                                            <p:fltVal val="720"/>
                                          </p:val>
                                        </p:tav>
                                        <p:tav tm="100000">
                                          <p:val>
                                            <p:fltVal val="0"/>
                                          </p:val>
                                        </p:tav>
                                      </p:tavLst>
                                    </p:anim>
                                    <p:anim calcmode="lin" valueType="num">
                                      <p:cBhvr>
                                        <p:cTn id="9" dur="2000" fill="hold"/>
                                        <p:tgtEl>
                                          <p:spTgt spid="2"/>
                                        </p:tgtEl>
                                        <p:attrNameLst>
                                          <p:attrName>ppt_h</p:attrName>
                                        </p:attrNameLst>
                                      </p:cBhvr>
                                      <p:tavLst>
                                        <p:tav tm="0">
                                          <p:val>
                                            <p:fltVal val="0"/>
                                          </p:val>
                                        </p:tav>
                                        <p:tav tm="100000">
                                          <p:val>
                                            <p:strVal val="#ppt_h"/>
                                          </p:val>
                                        </p:tav>
                                      </p:tavLst>
                                    </p:anim>
                                    <p:anim calcmode="lin" valueType="num">
                                      <p:cBhvr>
                                        <p:cTn id="10" dur="2000" fill="hold"/>
                                        <p:tgtEl>
                                          <p:spTgt spid="2"/>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D80AAEC8-3C7B-16D0-D29E-BDB4091F1492}"/>
              </a:ext>
            </a:extLst>
          </p:cNvPr>
          <p:cNvSpPr txBox="1"/>
          <p:nvPr/>
        </p:nvSpPr>
        <p:spPr>
          <a:xfrm>
            <a:off x="0" y="70336"/>
            <a:ext cx="12192000" cy="7171194"/>
          </a:xfrm>
          <a:prstGeom prst="rect">
            <a:avLst/>
          </a:prstGeom>
          <a:noFill/>
        </p:spPr>
        <p:txBody>
          <a:bodyPr wrap="square" rtlCol="0">
            <a:spAutoFit/>
          </a:bodyPr>
          <a:lstStyle/>
          <a:p>
            <a:pPr algn="l"/>
            <a:r>
              <a:rPr lang="it-IT" sz="2800" b="1" i="0" u="none" strike="noStrike" dirty="0">
                <a:solidFill>
                  <a:srgbClr val="000000"/>
                </a:solidFill>
                <a:effectLst/>
                <a:latin typeface="Times New Roman" panose="02020603050405020304" pitchFamily="18" charset="0"/>
              </a:rPr>
              <a:t>Reference list</a:t>
            </a:r>
          </a:p>
          <a:p>
            <a:pPr algn="l"/>
            <a:endParaRPr lang="it-IT" sz="1800" b="1" i="0" u="none" strike="noStrike" dirty="0">
              <a:solidFill>
                <a:srgbClr val="000000"/>
              </a:solidFill>
              <a:effectLst/>
              <a:latin typeface="Times New Roman" panose="02020603050405020304" pitchFamily="18" charset="0"/>
            </a:endParaRPr>
          </a:p>
          <a:p>
            <a:pPr algn="l"/>
            <a:r>
              <a:rPr lang="en-GB" sz="2200" b="0" i="0" u="none" strike="noStrike" dirty="0">
                <a:solidFill>
                  <a:srgbClr val="000000"/>
                </a:solidFill>
                <a:effectLst/>
                <a:latin typeface="Times New Roman" panose="02020603050405020304" pitchFamily="18" charset="0"/>
              </a:rPr>
              <a:t>Blythe, T. (2021). </a:t>
            </a:r>
            <a:r>
              <a:rPr lang="en-GB" sz="2200" b="0" i="1" u="none" strike="noStrike" dirty="0">
                <a:solidFill>
                  <a:srgbClr val="000000"/>
                </a:solidFill>
                <a:effectLst/>
                <a:latin typeface="Times New Roman" panose="02020603050405020304" pitchFamily="18" charset="0"/>
              </a:rPr>
              <a:t>Employee Retention | Strategies in the Hospitality Industry</a:t>
            </a:r>
            <a:r>
              <a:rPr lang="en-GB" sz="2200" b="0" i="0" u="none" strike="noStrike" dirty="0">
                <a:solidFill>
                  <a:srgbClr val="000000"/>
                </a:solidFill>
                <a:effectLst/>
                <a:latin typeface="Times New Roman" panose="02020603050405020304" pitchFamily="18" charset="0"/>
              </a:rPr>
              <a:t>. [online] The Hub | High Speed Training. Available at: https://www.highspeedtraining.co.uk/hub/employee-retention-in-hospitality/ [Accessed Mar. 2024].</a:t>
            </a:r>
          </a:p>
          <a:p>
            <a:pPr algn="l"/>
            <a:r>
              <a:rPr lang="en-GB" sz="2200" b="0" i="0" u="none" strike="noStrike" dirty="0">
                <a:solidFill>
                  <a:srgbClr val="000000"/>
                </a:solidFill>
                <a:effectLst/>
                <a:latin typeface="Times New Roman" panose="02020603050405020304" pitchFamily="18" charset="0"/>
              </a:rPr>
              <a:t>castagna, rich (2021). </a:t>
            </a:r>
            <a:r>
              <a:rPr lang="en-GB" sz="2200" b="0" i="1" u="none" strike="noStrike" dirty="0">
                <a:solidFill>
                  <a:srgbClr val="000000"/>
                </a:solidFill>
                <a:effectLst/>
                <a:latin typeface="Times New Roman" panose="02020603050405020304" pitchFamily="18" charset="0"/>
              </a:rPr>
              <a:t>What is GDPR? An Overview of GDPR Compliance and Conditions</a:t>
            </a:r>
            <a:r>
              <a:rPr lang="en-GB" sz="2200" b="0" i="0" u="none" strike="noStrike" dirty="0">
                <a:solidFill>
                  <a:srgbClr val="000000"/>
                </a:solidFill>
                <a:effectLst/>
                <a:latin typeface="Times New Roman" panose="02020603050405020304" pitchFamily="18" charset="0"/>
              </a:rPr>
              <a:t>. [online] WhatIs.com. Available at: https://www.techtarget.com/whatis/definition/General-Data-Protection-Regulation-GDPR [Accessed Mar. 2024].</a:t>
            </a:r>
          </a:p>
          <a:p>
            <a:pPr algn="l"/>
            <a:r>
              <a:rPr lang="en-GB" sz="2200" b="0" i="0" u="none" strike="noStrike" dirty="0">
                <a:solidFill>
                  <a:srgbClr val="000000"/>
                </a:solidFill>
                <a:effectLst/>
                <a:latin typeface="Times New Roman" panose="02020603050405020304" pitchFamily="18" charset="0"/>
              </a:rPr>
              <a:t>Codling, S., Pinnock, J., Barrett, E., Gayle, S., Stephenson, N., Sibblies, N. and Sinclair-Maragh, G. (2022). </a:t>
            </a:r>
            <a:r>
              <a:rPr lang="en-GB" sz="2200" b="0" i="1" u="none" strike="noStrike" dirty="0">
                <a:solidFill>
                  <a:srgbClr val="000000"/>
                </a:solidFill>
                <a:effectLst/>
                <a:latin typeface="Times New Roman" panose="02020603050405020304" pitchFamily="18" charset="0"/>
              </a:rPr>
              <a:t>Factors Contributing to Staff Turnover in the Hotel Industry: A Literature Review</a:t>
            </a:r>
            <a:r>
              <a:rPr lang="en-GB" sz="2200" b="0" i="0" u="none" strike="noStrike" dirty="0">
                <a:solidFill>
                  <a:srgbClr val="000000"/>
                </a:solidFill>
                <a:effectLst/>
                <a:latin typeface="Times New Roman" panose="02020603050405020304" pitchFamily="18" charset="0"/>
              </a:rPr>
              <a:t>. [online] </a:t>
            </a:r>
            <a:r>
              <a:rPr lang="en-GB" sz="2200" b="0" i="1" u="none" strike="noStrike" dirty="0">
                <a:solidFill>
                  <a:srgbClr val="000000"/>
                </a:solidFill>
                <a:effectLst/>
                <a:latin typeface="Times New Roman" panose="02020603050405020304" pitchFamily="18" charset="0"/>
              </a:rPr>
              <a:t>www.intechopen.com</a:t>
            </a:r>
            <a:r>
              <a:rPr lang="en-GB" sz="2200" b="0" i="0" u="none" strike="noStrike" dirty="0">
                <a:solidFill>
                  <a:srgbClr val="000000"/>
                </a:solidFill>
                <a:effectLst/>
                <a:latin typeface="Times New Roman" panose="02020603050405020304" pitchFamily="18" charset="0"/>
              </a:rPr>
              <a:t>. IntechOpen. Available at: https://www.intechopen.com/chapters/84110 [Accessed Mar. 2024].</a:t>
            </a:r>
          </a:p>
          <a:p>
            <a:pPr algn="l"/>
            <a:r>
              <a:rPr lang="en-GB" sz="2200" b="0" i="0" u="none" strike="noStrike" dirty="0">
                <a:solidFill>
                  <a:srgbClr val="000000"/>
                </a:solidFill>
                <a:effectLst/>
                <a:latin typeface="Times New Roman" panose="02020603050405020304" pitchFamily="18" charset="0"/>
              </a:rPr>
              <a:t>Ellerby, B. (2023). </a:t>
            </a:r>
            <a:r>
              <a:rPr lang="en-GB" sz="2200" b="0" i="1" u="none" strike="noStrike" dirty="0">
                <a:solidFill>
                  <a:srgbClr val="000000"/>
                </a:solidFill>
                <a:effectLst/>
                <a:latin typeface="Times New Roman" panose="02020603050405020304" pitchFamily="18" charset="0"/>
              </a:rPr>
              <a:t>How chatbots improve human resource operations</a:t>
            </a:r>
            <a:r>
              <a:rPr lang="en-GB" sz="2200" b="0" i="0" u="none" strike="noStrike" dirty="0">
                <a:solidFill>
                  <a:srgbClr val="000000"/>
                </a:solidFill>
                <a:effectLst/>
                <a:latin typeface="Times New Roman" panose="02020603050405020304" pitchFamily="18" charset="0"/>
              </a:rPr>
              <a:t>. [online] IBM Blog. Available at: https://www.ibm.com/blog/how-chatbots-improve-human-resource-operations/ [Accessed Mar. 2024].</a:t>
            </a:r>
          </a:p>
          <a:p>
            <a:pPr algn="l"/>
            <a:r>
              <a:rPr lang="en-GB" sz="2200" b="0" i="0" u="none" strike="noStrike" dirty="0">
                <a:solidFill>
                  <a:srgbClr val="000000"/>
                </a:solidFill>
                <a:effectLst/>
                <a:latin typeface="Times New Roman" panose="02020603050405020304" pitchFamily="18" charset="0"/>
              </a:rPr>
              <a:t>Ghani, B., Zada, M., Memon, K.R., Ullah, R., Khattak, A., Han, H., Montes, A.A. and Castillo, L.A. (2022). Challenges and Strategies for Employee Retention in the Hospitality Industry: A Review. </a:t>
            </a:r>
            <a:r>
              <a:rPr lang="en-GB" sz="2200" b="0" i="1" u="none" strike="noStrike" dirty="0">
                <a:solidFill>
                  <a:srgbClr val="000000"/>
                </a:solidFill>
                <a:effectLst/>
                <a:latin typeface="Times New Roman" panose="02020603050405020304" pitchFamily="18" charset="0"/>
              </a:rPr>
              <a:t>Sustainability</a:t>
            </a:r>
            <a:r>
              <a:rPr lang="en-GB" sz="2200" b="0" i="0" u="none" strike="noStrike" dirty="0">
                <a:solidFill>
                  <a:srgbClr val="000000"/>
                </a:solidFill>
                <a:effectLst/>
                <a:latin typeface="Times New Roman" panose="02020603050405020304" pitchFamily="18" charset="0"/>
              </a:rPr>
              <a:t>, [online] 14(5), p.2885. doi:https://doi.org/10.3390/su14052885.</a:t>
            </a:r>
          </a:p>
          <a:p>
            <a:pPr algn="l"/>
            <a:r>
              <a:rPr lang="en-GB" sz="2200" b="0" i="0" u="none" strike="noStrike" dirty="0">
                <a:solidFill>
                  <a:srgbClr val="000000"/>
                </a:solidFill>
                <a:effectLst/>
                <a:latin typeface="Times New Roman" panose="02020603050405020304" pitchFamily="18" charset="0"/>
              </a:rPr>
              <a:t>Hardy, N. (2022). </a:t>
            </a:r>
            <a:r>
              <a:rPr lang="en-GB" sz="2200" b="0" i="1" u="none" strike="noStrike" dirty="0">
                <a:solidFill>
                  <a:srgbClr val="000000"/>
                </a:solidFill>
                <a:effectLst/>
                <a:latin typeface="Times New Roman" panose="02020603050405020304" pitchFamily="18" charset="0"/>
              </a:rPr>
              <a:t>What is a PESTLE analysis and why is it important to HR?</a:t>
            </a:r>
            <a:r>
              <a:rPr lang="en-GB" sz="2200" b="0" i="0" u="none" strike="noStrike" dirty="0">
                <a:solidFill>
                  <a:srgbClr val="000000"/>
                </a:solidFill>
                <a:effectLst/>
                <a:latin typeface="Times New Roman" panose="02020603050405020304" pitchFamily="18" charset="0"/>
              </a:rPr>
              <a:t> [online] www.breathehr.com. Available at: https://www.breathehr.com/en-gb/blog/topic/performance-and-productivity/what-is-a-pestle-analysis-and-why-is-it-important-to-hr [Accessed Mar. 2024].</a:t>
            </a:r>
          </a:p>
          <a:p>
            <a:endParaRPr lang="en-GB" dirty="0"/>
          </a:p>
        </p:txBody>
      </p:sp>
    </p:spTree>
    <p:extLst>
      <p:ext uri="{BB962C8B-B14F-4D97-AF65-F5344CB8AC3E}">
        <p14:creationId xmlns:p14="http://schemas.microsoft.com/office/powerpoint/2010/main" val="32623546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llaDiTesto 2">
            <a:extLst>
              <a:ext uri="{FF2B5EF4-FFF2-40B4-BE49-F238E27FC236}">
                <a16:creationId xmlns:a16="http://schemas.microsoft.com/office/drawing/2014/main" id="{6E92E33E-03B9-5980-35CB-8E4733E12A9D}"/>
              </a:ext>
            </a:extLst>
          </p:cNvPr>
          <p:cNvSpPr txBox="1"/>
          <p:nvPr/>
        </p:nvSpPr>
        <p:spPr>
          <a:xfrm>
            <a:off x="0" y="0"/>
            <a:ext cx="12191999" cy="6740307"/>
          </a:xfrm>
          <a:prstGeom prst="rect">
            <a:avLst/>
          </a:prstGeom>
          <a:noFill/>
        </p:spPr>
        <p:txBody>
          <a:bodyPr wrap="square" rtlCol="0">
            <a:spAutoFit/>
          </a:bodyPr>
          <a:lstStyle/>
          <a:p>
            <a:pPr algn="l"/>
            <a:r>
              <a:rPr lang="en-GB" sz="2400" b="0" i="0" u="none" strike="noStrike" dirty="0">
                <a:solidFill>
                  <a:srgbClr val="000000"/>
                </a:solidFill>
                <a:effectLst/>
                <a:latin typeface="Times New Roman" panose="02020603050405020304" pitchFamily="18" charset="0"/>
              </a:rPr>
              <a:t>Johansson, anders (2023). </a:t>
            </a:r>
            <a:r>
              <a:rPr lang="en-GB" sz="2400" b="0" i="1" u="none" strike="noStrike" dirty="0">
                <a:solidFill>
                  <a:srgbClr val="000000"/>
                </a:solidFill>
                <a:effectLst/>
                <a:latin typeface="Times New Roman" panose="02020603050405020304" pitchFamily="18" charset="0"/>
              </a:rPr>
              <a:t>Hotel Talent Management: Recruit, Develop, Retain for Success</a:t>
            </a:r>
            <a:r>
              <a:rPr lang="en-GB" sz="2400" b="0" i="0" u="none" strike="noStrike" dirty="0">
                <a:solidFill>
                  <a:srgbClr val="000000"/>
                </a:solidFill>
                <a:effectLst/>
                <a:latin typeface="Times New Roman" panose="02020603050405020304" pitchFamily="18" charset="0"/>
              </a:rPr>
              <a:t>. [online] www.demandcalendar.com. Available at: https://www.demandcalendar.com/blog/hotel-talent-management-recruit-develop-retain-for-success?hs_amp=true [Accessed Mar. 2024].</a:t>
            </a:r>
          </a:p>
          <a:p>
            <a:pPr algn="l"/>
            <a:r>
              <a:rPr lang="en-GB" sz="2400" b="0" i="0" u="none" strike="noStrike" dirty="0">
                <a:solidFill>
                  <a:srgbClr val="000000"/>
                </a:solidFill>
                <a:effectLst/>
                <a:latin typeface="Times New Roman" panose="02020603050405020304" pitchFamily="18" charset="0"/>
              </a:rPr>
              <a:t>Jordan, E., Tns-Bmrb, T., Kitching, J. and Blackburn Sbrc, R. (2024). </a:t>
            </a:r>
            <a:r>
              <a:rPr lang="en-GB" sz="2400" b="0" i="1" u="none" strike="noStrike" dirty="0">
                <a:solidFill>
                  <a:srgbClr val="000000"/>
                </a:solidFill>
                <a:effectLst/>
                <a:latin typeface="Times New Roman" panose="02020603050405020304" pitchFamily="18" charset="0"/>
              </a:rPr>
              <a:t>EMPLOYMENT RELATIONS RESEARCH SERIES 123 Employment Regulation Part A: Employer Perceptions and the Impact of Employment Regulation Executive Summary</a:t>
            </a:r>
            <a:r>
              <a:rPr lang="en-GB" sz="2400" b="0" i="0" u="none" strike="noStrike" dirty="0">
                <a:solidFill>
                  <a:srgbClr val="000000"/>
                </a:solidFill>
                <a:effectLst/>
                <a:latin typeface="Times New Roman" panose="02020603050405020304" pitchFamily="18" charset="0"/>
              </a:rPr>
              <a:t>. [online] Available at: https://assets.publishing.service.gov.uk/media/5a7ad803e5274a34770e77fd/13-638-employer-perceptions-and-the-impact-of-employment-regulation.pdf.</a:t>
            </a:r>
          </a:p>
          <a:p>
            <a:pPr algn="l"/>
            <a:r>
              <a:rPr lang="en-GB" sz="2400" b="0" i="0" u="none" strike="noStrike" dirty="0">
                <a:solidFill>
                  <a:srgbClr val="000000"/>
                </a:solidFill>
                <a:effectLst/>
                <a:latin typeface="Times New Roman" panose="02020603050405020304" pitchFamily="18" charset="0"/>
              </a:rPr>
              <a:t>Kim, J.-K., Yang, J. and Lee, Y.-K. (2023). The Impact of Transformational Leadership on Service Employees in the Hotel Industry. </a:t>
            </a:r>
            <a:r>
              <a:rPr lang="en-GB" sz="2400" b="0" i="1" u="none" strike="noStrike" dirty="0">
                <a:solidFill>
                  <a:srgbClr val="000000"/>
                </a:solidFill>
                <a:effectLst/>
                <a:latin typeface="Times New Roman" panose="02020603050405020304" pitchFamily="18" charset="0"/>
              </a:rPr>
              <a:t>Behavioral sciences</a:t>
            </a:r>
            <a:r>
              <a:rPr lang="en-GB" sz="2400" b="0" i="0" u="none" strike="noStrike" dirty="0">
                <a:solidFill>
                  <a:srgbClr val="000000"/>
                </a:solidFill>
                <a:effectLst/>
                <a:latin typeface="Times New Roman" panose="02020603050405020304" pitchFamily="18" charset="0"/>
              </a:rPr>
              <a:t>, 13(9), pp.731–731. doi:https://doi.org/10.3390/bs13090731.</a:t>
            </a:r>
          </a:p>
          <a:p>
            <a:pPr algn="l"/>
            <a:r>
              <a:rPr lang="en-GB" sz="2400" b="0" i="0" u="none" strike="noStrike" dirty="0">
                <a:solidFill>
                  <a:srgbClr val="000000"/>
                </a:solidFill>
                <a:effectLst/>
                <a:latin typeface="Times New Roman" panose="02020603050405020304" pitchFamily="18" charset="0"/>
              </a:rPr>
              <a:t>Leeds, B. (2023). </a:t>
            </a:r>
            <a:r>
              <a:rPr lang="en-GB" sz="2400" b="0" i="1" u="none" strike="noStrike" dirty="0">
                <a:solidFill>
                  <a:srgbClr val="000000"/>
                </a:solidFill>
                <a:effectLst/>
                <a:latin typeface="Times New Roman" panose="02020603050405020304" pitchFamily="18" charset="0"/>
              </a:rPr>
              <a:t>Navigating the Storm: the Impact of Rising Costs in the Hospitality Industry and Strategies for success...</a:t>
            </a:r>
            <a:r>
              <a:rPr lang="en-GB" sz="2400" b="0" i="0" u="none" strike="noStrike" dirty="0">
                <a:solidFill>
                  <a:srgbClr val="000000"/>
                </a:solidFill>
                <a:effectLst/>
                <a:latin typeface="Times New Roman" panose="02020603050405020304" pitchFamily="18" charset="0"/>
              </a:rPr>
              <a:t> [online] www.linkedin.com. Available at: https://www.linkedin.com/pulse/navigating-storm-impact-rising-costs-hospitality-industry-leeds-4c4ic/ [Accessed Mar. 2024].</a:t>
            </a:r>
          </a:p>
          <a:p>
            <a:pPr algn="l"/>
            <a:r>
              <a:rPr lang="en-GB" sz="2400" b="0" i="0" u="none" strike="noStrike" dirty="0">
                <a:solidFill>
                  <a:srgbClr val="000000"/>
                </a:solidFill>
                <a:effectLst/>
                <a:latin typeface="Times New Roman" panose="02020603050405020304" pitchFamily="18" charset="0"/>
              </a:rPr>
              <a:t>LPC (2021). </a:t>
            </a:r>
            <a:r>
              <a:rPr lang="en-GB" sz="2400" b="0" i="1" u="none" strike="noStrike" dirty="0">
                <a:solidFill>
                  <a:srgbClr val="000000"/>
                </a:solidFill>
                <a:effectLst/>
                <a:latin typeface="Times New Roman" panose="02020603050405020304" pitchFamily="18" charset="0"/>
              </a:rPr>
              <a:t>The impact of the environment on human resources management</a:t>
            </a:r>
            <a:r>
              <a:rPr lang="en-GB" sz="2400" b="0" i="0" u="none" strike="noStrike" dirty="0">
                <a:solidFill>
                  <a:srgbClr val="000000"/>
                </a:solidFill>
                <a:effectLst/>
                <a:latin typeface="Times New Roman" panose="02020603050405020304" pitchFamily="18" charset="0"/>
              </a:rPr>
              <a:t>. [online] www.lpcentre.com. Available at: https://www.lpcentre.com/articles/the-impact-of-the-environment-on-human-resources-management</a:t>
            </a:r>
            <a:endParaRPr lang="en-GB" sz="2400" dirty="0"/>
          </a:p>
        </p:txBody>
      </p:sp>
    </p:spTree>
    <p:extLst>
      <p:ext uri="{BB962C8B-B14F-4D97-AF65-F5344CB8AC3E}">
        <p14:creationId xmlns:p14="http://schemas.microsoft.com/office/powerpoint/2010/main" val="35626798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llaDiTesto 1">
            <a:extLst>
              <a:ext uri="{FF2B5EF4-FFF2-40B4-BE49-F238E27FC236}">
                <a16:creationId xmlns:a16="http://schemas.microsoft.com/office/drawing/2014/main" id="{5A511A36-B204-65BA-315D-251A58BE4C10}"/>
              </a:ext>
            </a:extLst>
          </p:cNvPr>
          <p:cNvSpPr txBox="1"/>
          <p:nvPr/>
        </p:nvSpPr>
        <p:spPr>
          <a:xfrm>
            <a:off x="0" y="-125820"/>
            <a:ext cx="12192000" cy="7109639"/>
          </a:xfrm>
          <a:prstGeom prst="rect">
            <a:avLst/>
          </a:prstGeom>
          <a:noFill/>
        </p:spPr>
        <p:txBody>
          <a:bodyPr wrap="square" rtlCol="0">
            <a:spAutoFit/>
          </a:bodyPr>
          <a:lstStyle/>
          <a:p>
            <a:pPr algn="l"/>
            <a:r>
              <a:rPr lang="en-GB" sz="1900" b="0" i="0" u="none" strike="noStrike" dirty="0">
                <a:solidFill>
                  <a:srgbClr val="000000"/>
                </a:solidFill>
                <a:effectLst/>
                <a:latin typeface="Times New Roman" panose="02020603050405020304" pitchFamily="18" charset="0"/>
              </a:rPr>
              <a:t>Lucas, G. (2023). </a:t>
            </a:r>
            <a:r>
              <a:rPr lang="en-GB" sz="1900" b="0" i="1" u="none" strike="noStrike" dirty="0">
                <a:solidFill>
                  <a:srgbClr val="000000"/>
                </a:solidFill>
                <a:effectLst/>
                <a:latin typeface="Times New Roman" panose="02020603050405020304" pitchFamily="18" charset="0"/>
              </a:rPr>
              <a:t>How AI in the Hospitality Industry Is Changing the Game</a:t>
            </a:r>
            <a:r>
              <a:rPr lang="en-GB" sz="1900" b="0" i="0" u="none" strike="noStrike" dirty="0">
                <a:solidFill>
                  <a:srgbClr val="000000"/>
                </a:solidFill>
                <a:effectLst/>
                <a:latin typeface="Times New Roman" panose="02020603050405020304" pitchFamily="18" charset="0"/>
              </a:rPr>
              <a:t>. [online] GCU. Available at: https://www.gcu.edu/blog/business-management/ai-in-hospitality-industry#:~:text=AI%20in%20the%20hospitality%20industry%20can%20help%20streamline%20operations%2C%20enabling [Accessed Mar. 2024].</a:t>
            </a:r>
          </a:p>
          <a:p>
            <a:pPr algn="l"/>
            <a:r>
              <a:rPr lang="en-GB" sz="1900" b="0" i="0" u="none" strike="noStrike" dirty="0">
                <a:solidFill>
                  <a:srgbClr val="000000"/>
                </a:solidFill>
                <a:effectLst/>
                <a:latin typeface="Times New Roman" panose="02020603050405020304" pitchFamily="18" charset="0"/>
              </a:rPr>
              <a:t>Martijn Barten (2019). </a:t>
            </a:r>
            <a:r>
              <a:rPr lang="en-GB" sz="1900" b="0" i="1" u="none" strike="noStrike" dirty="0">
                <a:solidFill>
                  <a:srgbClr val="000000"/>
                </a:solidFill>
                <a:effectLst/>
                <a:latin typeface="Times New Roman" panose="02020603050405020304" pitchFamily="18" charset="0"/>
              </a:rPr>
              <a:t>How to Use Artificial Intelligence in the Hospitality Industry</a:t>
            </a:r>
            <a:r>
              <a:rPr lang="en-GB" sz="1900" b="0" i="0" u="none" strike="noStrike" dirty="0">
                <a:solidFill>
                  <a:srgbClr val="000000"/>
                </a:solidFill>
                <a:effectLst/>
                <a:latin typeface="Times New Roman" panose="02020603050405020304" pitchFamily="18" charset="0"/>
              </a:rPr>
              <a:t>. [online] Revfine.com. Available at: https://www.revfine.com/artificial-intelligence-hospitality-industry/ [Accessed Mar. 2024].</a:t>
            </a:r>
          </a:p>
          <a:p>
            <a:pPr algn="l"/>
            <a:r>
              <a:rPr lang="en-GB" sz="1900" b="0" i="0" u="none" strike="noStrike" dirty="0">
                <a:solidFill>
                  <a:srgbClr val="000000"/>
                </a:solidFill>
                <a:effectLst/>
                <a:latin typeface="Times New Roman" panose="02020603050405020304" pitchFamily="18" charset="0"/>
              </a:rPr>
              <a:t>Melbado (2023). </a:t>
            </a:r>
            <a:r>
              <a:rPr lang="en-GB" sz="1900" b="0" i="1" u="none" strike="noStrike" dirty="0">
                <a:solidFill>
                  <a:srgbClr val="000000"/>
                </a:solidFill>
                <a:effectLst/>
                <a:latin typeface="Times New Roman" panose="02020603050405020304" pitchFamily="18" charset="0"/>
              </a:rPr>
              <a:t>Transformational Leadership in the Hospitality Industry: A Game Changer | Melbado</a:t>
            </a:r>
            <a:r>
              <a:rPr lang="en-GB" sz="1900" b="0" i="0" u="none" strike="noStrike" dirty="0">
                <a:solidFill>
                  <a:srgbClr val="000000"/>
                </a:solidFill>
                <a:effectLst/>
                <a:latin typeface="Times New Roman" panose="02020603050405020304" pitchFamily="18" charset="0"/>
              </a:rPr>
              <a:t>. [online] melbado.com. Available at: https://melbado.com/transformational-leadership-in-the-hospitality-industry-a-game-changer/ [Accessed Mar. 2024].</a:t>
            </a:r>
          </a:p>
          <a:p>
            <a:pPr algn="l"/>
            <a:r>
              <a:rPr lang="en-GB" sz="1900" b="0" i="0" u="none" strike="noStrike" dirty="0">
                <a:solidFill>
                  <a:srgbClr val="000000"/>
                </a:solidFill>
                <a:effectLst/>
                <a:latin typeface="Times New Roman" panose="02020603050405020304" pitchFamily="18" charset="0"/>
              </a:rPr>
              <a:t>Michael Middleton (2021). </a:t>
            </a:r>
            <a:r>
              <a:rPr lang="en-GB" sz="1900" b="0" i="1" u="none" strike="noStrike" dirty="0">
                <a:solidFill>
                  <a:srgbClr val="000000"/>
                </a:solidFill>
                <a:effectLst/>
                <a:latin typeface="Times New Roman" panose="02020603050405020304" pitchFamily="18" charset="0"/>
              </a:rPr>
              <a:t>Why the Hospitality Sector Needs to ‘Retire Retirement’ and Instead Start Encouraging Employees to Rethink Their Lifestyle Goals</a:t>
            </a:r>
            <a:r>
              <a:rPr lang="en-GB" sz="1900" b="0" i="0" u="none" strike="noStrike" dirty="0">
                <a:solidFill>
                  <a:srgbClr val="000000"/>
                </a:solidFill>
                <a:effectLst/>
                <a:latin typeface="Times New Roman" panose="02020603050405020304" pitchFamily="18" charset="0"/>
              </a:rPr>
              <a:t>. [online] CLH News: Caterer, Licensee and Hotelier News. Available at: https://catererlicensee.com/why-the-hospitality-sector-needs-to-retire-retirement-and-instead-start-encouraging-employees-to-rethink-their-lifestyle-goals/ [Accessed Mar. 2024].</a:t>
            </a:r>
          </a:p>
          <a:p>
            <a:pPr algn="l"/>
            <a:r>
              <a:rPr lang="en-GB" sz="1900" b="0" i="0" u="none" strike="noStrike" dirty="0">
                <a:solidFill>
                  <a:srgbClr val="000000"/>
                </a:solidFill>
                <a:effectLst/>
                <a:latin typeface="Times New Roman" panose="02020603050405020304" pitchFamily="18" charset="0"/>
              </a:rPr>
              <a:t>Miranda, D. and Bottorff, C. (2023). </a:t>
            </a:r>
            <a:r>
              <a:rPr lang="en-GB" sz="1900" b="0" i="1" u="none" strike="noStrike" dirty="0">
                <a:solidFill>
                  <a:srgbClr val="000000"/>
                </a:solidFill>
                <a:effectLst/>
                <a:latin typeface="Times New Roman" panose="02020603050405020304" pitchFamily="18" charset="0"/>
              </a:rPr>
              <a:t>HR Compliance Guide for 2022 – Forbes Advisor</a:t>
            </a:r>
            <a:r>
              <a:rPr lang="en-GB" sz="1900" b="0" i="0" u="none" strike="noStrike" dirty="0">
                <a:solidFill>
                  <a:srgbClr val="000000"/>
                </a:solidFill>
                <a:effectLst/>
                <a:latin typeface="Times New Roman" panose="02020603050405020304" pitchFamily="18" charset="0"/>
              </a:rPr>
              <a:t>. [online] www.forbes.com. Available at: https://www.forbes.com/advisor/business/hr-compliance/ [Accessed Mar. 2024].</a:t>
            </a:r>
          </a:p>
          <a:p>
            <a:pPr algn="l"/>
            <a:r>
              <a:rPr lang="en-GB" sz="1900" b="0" i="0" u="none" strike="noStrike" dirty="0">
                <a:solidFill>
                  <a:srgbClr val="000000"/>
                </a:solidFill>
                <a:effectLst/>
                <a:latin typeface="Times New Roman" panose="02020603050405020304" pitchFamily="18" charset="0"/>
              </a:rPr>
              <a:t>Momin, A. (2022). </a:t>
            </a:r>
            <a:r>
              <a:rPr lang="en-GB" sz="1900" b="0" i="1" u="none" strike="noStrike" dirty="0">
                <a:solidFill>
                  <a:srgbClr val="000000"/>
                </a:solidFill>
                <a:effectLst/>
                <a:latin typeface="Times New Roman" panose="02020603050405020304" pitchFamily="18" charset="0"/>
              </a:rPr>
              <a:t>HR SWOT analysis: Why Human Resources Should Practice This Study</a:t>
            </a:r>
            <a:r>
              <a:rPr lang="en-GB" sz="1900" b="0" i="0" u="none" strike="noStrike" dirty="0">
                <a:solidFill>
                  <a:srgbClr val="000000"/>
                </a:solidFill>
                <a:effectLst/>
                <a:latin typeface="Times New Roman" panose="02020603050405020304" pitchFamily="18" charset="0"/>
              </a:rPr>
              <a:t>. [online] pestleanalysis.com. Available at: https://pestleanalysis.com/hr-swot-analysis/amp/ [Accessed Mar. 2024].</a:t>
            </a:r>
          </a:p>
          <a:p>
            <a:pPr algn="l"/>
            <a:r>
              <a:rPr lang="en-GB" sz="1900" b="0" i="0" u="none" strike="noStrike" dirty="0">
                <a:solidFill>
                  <a:srgbClr val="000000"/>
                </a:solidFill>
                <a:effectLst/>
                <a:latin typeface="Times New Roman" panose="02020603050405020304" pitchFamily="18" charset="0"/>
              </a:rPr>
              <a:t>Morch, A. (2024). </a:t>
            </a:r>
            <a:r>
              <a:rPr lang="en-GB" sz="1900" b="0" i="1" u="none" strike="noStrike" dirty="0">
                <a:solidFill>
                  <a:srgbClr val="000000"/>
                </a:solidFill>
                <a:effectLst/>
                <a:latin typeface="Times New Roman" panose="02020603050405020304" pitchFamily="18" charset="0"/>
              </a:rPr>
              <a:t>How to Combat Low Customer Retention in Hospitality</a:t>
            </a:r>
            <a:r>
              <a:rPr lang="en-GB" sz="1900" b="0" i="0" u="none" strike="noStrike" dirty="0">
                <a:solidFill>
                  <a:srgbClr val="000000"/>
                </a:solidFill>
                <a:effectLst/>
                <a:latin typeface="Times New Roman" panose="02020603050405020304" pitchFamily="18" charset="0"/>
              </a:rPr>
              <a:t>. [online] Ehotelier. Available at: https://insights.ehotelier.com/insights/2024/03/11/how-to-combat-low-customer-retention-in-hospitality/ [Accessed Mar. 2024].</a:t>
            </a:r>
          </a:p>
          <a:p>
            <a:pPr algn="l"/>
            <a:r>
              <a:rPr lang="en-GB" sz="1900" b="0" i="0" u="none" strike="noStrike" dirty="0">
                <a:solidFill>
                  <a:srgbClr val="000000"/>
                </a:solidFill>
                <a:effectLst/>
                <a:latin typeface="Times New Roman" panose="02020603050405020304" pitchFamily="18" charset="0"/>
              </a:rPr>
              <a:t>Senturk, B. (2022). </a:t>
            </a:r>
            <a:r>
              <a:rPr lang="en-GB" sz="1900" b="0" i="1" u="none" strike="noStrike" dirty="0">
                <a:solidFill>
                  <a:srgbClr val="000000"/>
                </a:solidFill>
                <a:effectLst/>
                <a:latin typeface="Times New Roman" panose="02020603050405020304" pitchFamily="18" charset="0"/>
              </a:rPr>
              <a:t>The 6 External Factors Most Affecting HRM</a:t>
            </a:r>
            <a:r>
              <a:rPr lang="en-GB" sz="1900" b="0" i="0" u="none" strike="noStrike" dirty="0">
                <a:solidFill>
                  <a:srgbClr val="000000"/>
                </a:solidFill>
                <a:effectLst/>
                <a:latin typeface="Times New Roman" panose="02020603050405020304" pitchFamily="18" charset="0"/>
              </a:rPr>
              <a:t>. [online] IIENSTITU. Available at: https://www.iienstitu.com/en/blog/the-6-external-factors-most-affecting-hrm [Accessed Mar. 2024].</a:t>
            </a:r>
          </a:p>
          <a:p>
            <a:pPr algn="l"/>
            <a:r>
              <a:rPr lang="en-GB" sz="1900" b="0" i="0" u="none" strike="noStrike" dirty="0">
                <a:solidFill>
                  <a:srgbClr val="000000"/>
                </a:solidFill>
                <a:effectLst/>
                <a:latin typeface="Times New Roman" panose="02020603050405020304" pitchFamily="18" charset="0"/>
              </a:rPr>
              <a:t>Siocon, G. (2023). </a:t>
            </a:r>
            <a:r>
              <a:rPr lang="en-GB" sz="1900" b="0" i="1" u="none" strike="noStrike" dirty="0">
                <a:solidFill>
                  <a:srgbClr val="000000"/>
                </a:solidFill>
                <a:effectLst/>
                <a:latin typeface="Times New Roman" panose="02020603050405020304" pitchFamily="18" charset="0"/>
              </a:rPr>
              <a:t>How To Perform an HR SWOT Analysis</a:t>
            </a:r>
            <a:r>
              <a:rPr lang="en-GB" sz="1900" b="0" i="0" u="none" strike="noStrike" dirty="0">
                <a:solidFill>
                  <a:srgbClr val="000000"/>
                </a:solidFill>
                <a:effectLst/>
                <a:latin typeface="Times New Roman" panose="02020603050405020304" pitchFamily="18" charset="0"/>
              </a:rPr>
              <a:t>. [online] AIHR. Available at: https://www.aihr.com/blog/hr-swot-analysis/ [Accessed Mar. 2024].</a:t>
            </a:r>
          </a:p>
        </p:txBody>
      </p:sp>
    </p:spTree>
    <p:extLst>
      <p:ext uri="{BB962C8B-B14F-4D97-AF65-F5344CB8AC3E}">
        <p14:creationId xmlns:p14="http://schemas.microsoft.com/office/powerpoint/2010/main" val="9395986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theme/theme1.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1AB15F1-3A1B-3B49-B9AB-20F593D0BA2D}">
  <we:reference id="wa200005566" version="3.0.0.2" store="it-IT" storeType="OMEX"/>
  <we:alternateReferences>
    <we:reference id="wa200005566" version="3.0.0.2" store="it-IT"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{A1D55F3A-095E-2C42-BFA3-E6217D276231}tf10001070</Template>
  <TotalTime>11718</TotalTime>
  <Words>3429</Words>
  <Application>Microsoft Macintosh PowerPoint</Application>
  <PresentationFormat>Widescreen</PresentationFormat>
  <Paragraphs>159</Paragraphs>
  <Slides>18</Slides>
  <Notes>2</Notes>
  <HiddenSlides>0</HiddenSlides>
  <MMClips>0</MMClips>
  <ScaleCrop>false</ScaleCrop>
  <HeadingPairs>
    <vt:vector size="6" baseType="variant">
      <vt:variant>
        <vt:lpstr>Caratteri utilizzati</vt:lpstr>
      </vt:variant>
      <vt:variant>
        <vt:i4>8</vt:i4>
      </vt:variant>
      <vt:variant>
        <vt:lpstr>Tema</vt:lpstr>
      </vt:variant>
      <vt:variant>
        <vt:i4>1</vt:i4>
      </vt:variant>
      <vt:variant>
        <vt:lpstr>Titoli diapositive</vt:lpstr>
      </vt:variant>
      <vt:variant>
        <vt:i4>18</vt:i4>
      </vt:variant>
    </vt:vector>
  </HeadingPairs>
  <TitlesOfParts>
    <vt:vector size="27" baseType="lpstr">
      <vt:lpstr>Abadi</vt:lpstr>
      <vt:lpstr>ACADEMY ENGRAVED LET PLAIN:1.0</vt:lpstr>
      <vt:lpstr>Arial</vt:lpstr>
      <vt:lpstr>Bodoni MT</vt:lpstr>
      <vt:lpstr>Calibri</vt:lpstr>
      <vt:lpstr>Calibri Light</vt:lpstr>
      <vt:lpstr>Times New Roman</vt:lpstr>
      <vt:lpstr>Trade Gothic Inline</vt:lpstr>
      <vt:lpstr>Tema di Office</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standard di PowerPoint</dc:title>
  <dc:creator>Silvio Lisciandrelli (2133468)</dc:creator>
  <cp:lastModifiedBy>Silvio Lisciandrelli (2133468)</cp:lastModifiedBy>
  <cp:revision>3</cp:revision>
  <dcterms:created xsi:type="dcterms:W3CDTF">2024-03-04T17:00:50Z</dcterms:created>
  <dcterms:modified xsi:type="dcterms:W3CDTF">2024-03-12T20:19:14Z</dcterms:modified>
</cp:coreProperties>
</file>