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3" r:id="rId3"/>
    <p:sldId id="278" r:id="rId4"/>
    <p:sldId id="271" r:id="rId5"/>
    <p:sldId id="276" r:id="rId6"/>
    <p:sldId id="272" r:id="rId7"/>
    <p:sldId id="266" r:id="rId8"/>
    <p:sldId id="279" r:id="rId9"/>
    <p:sldId id="275" r:id="rId10"/>
    <p:sldId id="260" r:id="rId11"/>
    <p:sldId id="282" r:id="rId12"/>
    <p:sldId id="280" r:id="rId13"/>
    <p:sldId id="283" r:id="rId14"/>
    <p:sldId id="281"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22" autoAdjust="0"/>
    <p:restoredTop sz="71792" autoAdjust="0"/>
  </p:normalViewPr>
  <p:slideViewPr>
    <p:cSldViewPr snapToGrid="0">
      <p:cViewPr varScale="1">
        <p:scale>
          <a:sx n="71" d="100"/>
          <a:sy n="71" d="100"/>
        </p:scale>
        <p:origin x="154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0921D4E8-67FD-469D-8C1F-2C83F1322744}"/>
    <pc:docChg chg="undo custSel addSld delSld modSld sldOrd">
      <pc:chgData name="Julie Thomas" userId="2af13b6d24d29b42" providerId="LiveId" clId="{0921D4E8-67FD-469D-8C1F-2C83F1322744}" dt="2025-05-19T15:43:04.353" v="1724"/>
      <pc:docMkLst>
        <pc:docMk/>
      </pc:docMkLst>
      <pc:sldChg chg="del ord">
        <pc:chgData name="Julie Thomas" userId="2af13b6d24d29b42" providerId="LiveId" clId="{0921D4E8-67FD-469D-8C1F-2C83F1322744}" dt="2025-05-15T15:51:58.224" v="1563" actId="2696"/>
        <pc:sldMkLst>
          <pc:docMk/>
          <pc:sldMk cId="2503886696" sldId="264"/>
        </pc:sldMkLst>
      </pc:sldChg>
      <pc:sldChg chg="modSp mod">
        <pc:chgData name="Julie Thomas" userId="2af13b6d24d29b42" providerId="LiveId" clId="{0921D4E8-67FD-469D-8C1F-2C83F1322744}" dt="2025-05-15T15:32:16.541" v="265" actId="20577"/>
        <pc:sldMkLst>
          <pc:docMk/>
          <pc:sldMk cId="1927985116" sldId="266"/>
        </pc:sldMkLst>
        <pc:spChg chg="mod">
          <ac:chgData name="Julie Thomas" userId="2af13b6d24d29b42" providerId="LiveId" clId="{0921D4E8-67FD-469D-8C1F-2C83F1322744}" dt="2025-05-15T15:32:16.541" v="265" actId="20577"/>
          <ac:spMkLst>
            <pc:docMk/>
            <pc:sldMk cId="1927985116" sldId="266"/>
            <ac:spMk id="3" creationId="{32D29178-DC55-46CF-8267-820E96F707E9}"/>
          </ac:spMkLst>
        </pc:spChg>
      </pc:sldChg>
      <pc:sldChg chg="del">
        <pc:chgData name="Julie Thomas" userId="2af13b6d24d29b42" providerId="LiveId" clId="{0921D4E8-67FD-469D-8C1F-2C83F1322744}" dt="2025-05-15T15:40:25.957" v="628" actId="2696"/>
        <pc:sldMkLst>
          <pc:docMk/>
          <pc:sldMk cId="1271935013" sldId="267"/>
        </pc:sldMkLst>
      </pc:sldChg>
      <pc:sldChg chg="modSp del mod">
        <pc:chgData name="Julie Thomas" userId="2af13b6d24d29b42" providerId="LiveId" clId="{0921D4E8-67FD-469D-8C1F-2C83F1322744}" dt="2025-05-15T15:34:27.574" v="321" actId="2696"/>
        <pc:sldMkLst>
          <pc:docMk/>
          <pc:sldMk cId="1131551729" sldId="274"/>
        </pc:sldMkLst>
      </pc:sldChg>
      <pc:sldChg chg="modSp mod ord">
        <pc:chgData name="Julie Thomas" userId="2af13b6d24d29b42" providerId="LiveId" clId="{0921D4E8-67FD-469D-8C1F-2C83F1322744}" dt="2025-05-15T15:34:16.077" v="320"/>
        <pc:sldMkLst>
          <pc:docMk/>
          <pc:sldMk cId="568540587" sldId="275"/>
        </pc:sldMkLst>
        <pc:spChg chg="mod">
          <ac:chgData name="Julie Thomas" userId="2af13b6d24d29b42" providerId="LiveId" clId="{0921D4E8-67FD-469D-8C1F-2C83F1322744}" dt="2025-05-15T15:33:28.344" v="267" actId="20577"/>
          <ac:spMkLst>
            <pc:docMk/>
            <pc:sldMk cId="568540587" sldId="275"/>
            <ac:spMk id="2" creationId="{832782C1-2697-4B73-A35F-73843E968E17}"/>
          </ac:spMkLst>
        </pc:spChg>
        <pc:spChg chg="mod">
          <ac:chgData name="Julie Thomas" userId="2af13b6d24d29b42" providerId="LiveId" clId="{0921D4E8-67FD-469D-8C1F-2C83F1322744}" dt="2025-05-15T15:33:56.788" v="305" actId="20577"/>
          <ac:spMkLst>
            <pc:docMk/>
            <pc:sldMk cId="568540587" sldId="275"/>
            <ac:spMk id="3" creationId="{4CFEB0EE-60F0-4414-84B7-9DEEE32E8EF9}"/>
          </ac:spMkLst>
        </pc:spChg>
      </pc:sldChg>
      <pc:sldChg chg="ord">
        <pc:chgData name="Julie Thomas" userId="2af13b6d24d29b42" providerId="LiveId" clId="{0921D4E8-67FD-469D-8C1F-2C83F1322744}" dt="2025-05-19T15:43:04.353" v="1724"/>
        <pc:sldMkLst>
          <pc:docMk/>
          <pc:sldMk cId="2068006528" sldId="277"/>
        </pc:sldMkLst>
      </pc:sldChg>
      <pc:sldChg chg="addSp modSp new mod ord modClrScheme chgLayout">
        <pc:chgData name="Julie Thomas" userId="2af13b6d24d29b42" providerId="LiveId" clId="{0921D4E8-67FD-469D-8C1F-2C83F1322744}" dt="2025-05-15T15:39:56.108" v="627" actId="113"/>
        <pc:sldMkLst>
          <pc:docMk/>
          <pc:sldMk cId="3117902995" sldId="279"/>
        </pc:sldMkLst>
        <pc:spChg chg="mod">
          <ac:chgData name="Julie Thomas" userId="2af13b6d24d29b42" providerId="LiveId" clId="{0921D4E8-67FD-469D-8C1F-2C83F1322744}" dt="2025-05-15T15:39:12.189" v="615" actId="26606"/>
          <ac:spMkLst>
            <pc:docMk/>
            <pc:sldMk cId="3117902995" sldId="279"/>
            <ac:spMk id="2" creationId="{5DC28745-CB81-85DE-11AC-47D3B86B50F9}"/>
          </ac:spMkLst>
        </pc:spChg>
        <pc:spChg chg="mod ord">
          <ac:chgData name="Julie Thomas" userId="2af13b6d24d29b42" providerId="LiveId" clId="{0921D4E8-67FD-469D-8C1F-2C83F1322744}" dt="2025-05-15T15:39:56.108" v="627" actId="113"/>
          <ac:spMkLst>
            <pc:docMk/>
            <pc:sldMk cId="3117902995" sldId="279"/>
            <ac:spMk id="3" creationId="{43FB7639-F105-7546-7983-2DFCBF9C6586}"/>
          </ac:spMkLst>
        </pc:spChg>
        <pc:picChg chg="add mod">
          <ac:chgData name="Julie Thomas" userId="2af13b6d24d29b42" providerId="LiveId" clId="{0921D4E8-67FD-469D-8C1F-2C83F1322744}" dt="2025-05-15T15:39:30.238" v="626" actId="1076"/>
          <ac:picMkLst>
            <pc:docMk/>
            <pc:sldMk cId="3117902995" sldId="279"/>
            <ac:picMk id="5" creationId="{B27FF593-E7C2-588F-63A5-E5D41B923310}"/>
          </ac:picMkLst>
        </pc:picChg>
      </pc:sldChg>
      <pc:sldChg chg="modSp new mod">
        <pc:chgData name="Julie Thomas" userId="2af13b6d24d29b42" providerId="LiveId" clId="{0921D4E8-67FD-469D-8C1F-2C83F1322744}" dt="2025-05-15T15:55:37.797" v="1604" actId="20577"/>
        <pc:sldMkLst>
          <pc:docMk/>
          <pc:sldMk cId="1856762865" sldId="280"/>
        </pc:sldMkLst>
        <pc:spChg chg="mod">
          <ac:chgData name="Julie Thomas" userId="2af13b6d24d29b42" providerId="LiveId" clId="{0921D4E8-67FD-469D-8C1F-2C83F1322744}" dt="2025-05-15T15:49:00.138" v="1466" actId="27636"/>
          <ac:spMkLst>
            <pc:docMk/>
            <pc:sldMk cId="1856762865" sldId="280"/>
            <ac:spMk id="2" creationId="{69DF91A0-D849-9A4A-D2A0-77A2C569CD31}"/>
          </ac:spMkLst>
        </pc:spChg>
        <pc:spChg chg="mod">
          <ac:chgData name="Julie Thomas" userId="2af13b6d24d29b42" providerId="LiveId" clId="{0921D4E8-67FD-469D-8C1F-2C83F1322744}" dt="2025-05-15T15:55:37.797" v="1604" actId="20577"/>
          <ac:spMkLst>
            <pc:docMk/>
            <pc:sldMk cId="1856762865" sldId="280"/>
            <ac:spMk id="3" creationId="{8FA80123-8273-CD2E-40F5-D7E14B5FC61E}"/>
          </ac:spMkLst>
        </pc:spChg>
      </pc:sldChg>
      <pc:sldChg chg="modSp new mod">
        <pc:chgData name="Julie Thomas" userId="2af13b6d24d29b42" providerId="LiveId" clId="{0921D4E8-67FD-469D-8C1F-2C83F1322744}" dt="2025-05-15T15:51:29.531" v="1560" actId="114"/>
        <pc:sldMkLst>
          <pc:docMk/>
          <pc:sldMk cId="2076599549" sldId="281"/>
        </pc:sldMkLst>
        <pc:spChg chg="mod">
          <ac:chgData name="Julie Thomas" userId="2af13b6d24d29b42" providerId="LiveId" clId="{0921D4E8-67FD-469D-8C1F-2C83F1322744}" dt="2025-05-15T15:51:06.587" v="1497" actId="113"/>
          <ac:spMkLst>
            <pc:docMk/>
            <pc:sldMk cId="2076599549" sldId="281"/>
            <ac:spMk id="2" creationId="{EEFDC169-A431-A4C0-A794-7977576ADFE0}"/>
          </ac:spMkLst>
        </pc:spChg>
        <pc:spChg chg="mod">
          <ac:chgData name="Julie Thomas" userId="2af13b6d24d29b42" providerId="LiveId" clId="{0921D4E8-67FD-469D-8C1F-2C83F1322744}" dt="2025-05-15T15:51:29.531" v="1560" actId="114"/>
          <ac:spMkLst>
            <pc:docMk/>
            <pc:sldMk cId="2076599549" sldId="281"/>
            <ac:spMk id="3" creationId="{76D8286F-7EEB-3FF5-095A-7651F169F110}"/>
          </ac:spMkLst>
        </pc:spChg>
      </pc:sldChg>
      <pc:sldChg chg="modSp new mod ord">
        <pc:chgData name="Julie Thomas" userId="2af13b6d24d29b42" providerId="LiveId" clId="{0921D4E8-67FD-469D-8C1F-2C83F1322744}" dt="2025-05-19T15:40:32.032" v="1722" actId="113"/>
        <pc:sldMkLst>
          <pc:docMk/>
          <pc:sldMk cId="1011333855" sldId="282"/>
        </pc:sldMkLst>
        <pc:spChg chg="mod">
          <ac:chgData name="Julie Thomas" userId="2af13b6d24d29b42" providerId="LiveId" clId="{0921D4E8-67FD-469D-8C1F-2C83F1322744}" dt="2025-05-15T16:00:46.630" v="1718" actId="20577"/>
          <ac:spMkLst>
            <pc:docMk/>
            <pc:sldMk cId="1011333855" sldId="282"/>
            <ac:spMk id="2" creationId="{3E24ED7D-D84F-CF2A-CFC9-549201A196CA}"/>
          </ac:spMkLst>
        </pc:spChg>
        <pc:spChg chg="mod">
          <ac:chgData name="Julie Thomas" userId="2af13b6d24d29b42" providerId="LiveId" clId="{0921D4E8-67FD-469D-8C1F-2C83F1322744}" dt="2025-05-19T15:40:32.032" v="1722" actId="113"/>
          <ac:spMkLst>
            <pc:docMk/>
            <pc:sldMk cId="1011333855" sldId="282"/>
            <ac:spMk id="3" creationId="{27BCBD8D-6535-4D9C-BC87-A4435C2AA57B}"/>
          </ac:spMkLst>
        </pc:spChg>
      </pc:sldChg>
      <pc:sldChg chg="modSp new mod">
        <pc:chgData name="Julie Thomas" userId="2af13b6d24d29b42" providerId="LiveId" clId="{0921D4E8-67FD-469D-8C1F-2C83F1322744}" dt="2025-05-15T15:59:50.809" v="1714"/>
        <pc:sldMkLst>
          <pc:docMk/>
          <pc:sldMk cId="3104049999" sldId="283"/>
        </pc:sldMkLst>
        <pc:spChg chg="mod">
          <ac:chgData name="Julie Thomas" userId="2af13b6d24d29b42" providerId="LiveId" clId="{0921D4E8-67FD-469D-8C1F-2C83F1322744}" dt="2025-05-15T15:59:38.015" v="1713" actId="20577"/>
          <ac:spMkLst>
            <pc:docMk/>
            <pc:sldMk cId="3104049999" sldId="283"/>
            <ac:spMk id="2" creationId="{875C6DDF-DE8A-7A98-EAA7-834AC2392692}"/>
          </ac:spMkLst>
        </pc:spChg>
        <pc:spChg chg="mod">
          <ac:chgData name="Julie Thomas" userId="2af13b6d24d29b42" providerId="LiveId" clId="{0921D4E8-67FD-469D-8C1F-2C83F1322744}" dt="2025-05-15T15:59:50.809" v="1714"/>
          <ac:spMkLst>
            <pc:docMk/>
            <pc:sldMk cId="3104049999" sldId="283"/>
            <ac:spMk id="3" creationId="{F12A6578-3620-4013-711A-F61B611736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0D63F3-ADF7-41AF-B0F7-B243D79779BE}"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666A9-A017-4979-922A-77D380496944}" type="slidenum">
              <a:rPr lang="en-GB" smtClean="0"/>
              <a:t>‹#›</a:t>
            </a:fld>
            <a:endParaRPr lang="en-GB"/>
          </a:p>
        </p:txBody>
      </p:sp>
    </p:spTree>
    <p:extLst>
      <p:ext uri="{BB962C8B-B14F-4D97-AF65-F5344CB8AC3E}">
        <p14:creationId xmlns:p14="http://schemas.microsoft.com/office/powerpoint/2010/main" val="31123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11</a:t>
            </a:fld>
            <a:endParaRPr lang="en-GB"/>
          </a:p>
        </p:txBody>
      </p:sp>
    </p:spTree>
    <p:extLst>
      <p:ext uri="{BB962C8B-B14F-4D97-AF65-F5344CB8AC3E}">
        <p14:creationId xmlns:p14="http://schemas.microsoft.com/office/powerpoint/2010/main" val="3781917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12</a:t>
            </a:fld>
            <a:endParaRPr lang="en-GB"/>
          </a:p>
        </p:txBody>
      </p:sp>
    </p:spTree>
    <p:extLst>
      <p:ext uri="{BB962C8B-B14F-4D97-AF65-F5344CB8AC3E}">
        <p14:creationId xmlns:p14="http://schemas.microsoft.com/office/powerpoint/2010/main" val="4271518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19/05/2025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788015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888188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E9DE0A-A122-461F-8F53-94339D20DC11}"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4136361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817309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E9DE0A-A122-461F-8F53-94339D20DC11}" type="datetimeFigureOut">
              <a:rPr lang="en-GB" smtClean="0"/>
              <a:t>19/05/2025</a:t>
            </a:fld>
            <a:endParaRPr lang="en-GB"/>
          </a:p>
        </p:txBody>
      </p:sp>
      <p:sp>
        <p:nvSpPr>
          <p:cNvPr id="9" name="Slide Number Placeholder 8"/>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947461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6E9DE0A-A122-461F-8F53-94339D20DC11}" type="datetimeFigureOut">
              <a:rPr lang="en-GB" smtClean="0"/>
              <a:t>19/05/2025</a:t>
            </a:fld>
            <a:endParaRPr lang="en-GB"/>
          </a:p>
        </p:txBody>
      </p:sp>
      <p:sp>
        <p:nvSpPr>
          <p:cNvPr id="5" name="Slide Number Placeholder 4"/>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581849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9DE0A-A122-461F-8F53-94339D20DC11}" type="datetimeFigureOut">
              <a:rPr lang="en-GB" smtClean="0"/>
              <a:t>19/05/2025</a:t>
            </a:fld>
            <a:endParaRPr lang="en-GB"/>
          </a:p>
        </p:txBody>
      </p:sp>
      <p:sp>
        <p:nvSpPr>
          <p:cNvPr id="4" name="Slide Number Placeholder 3"/>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833481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E9DE0A-A122-461F-8F53-94339D20DC11}"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2861448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E9DE0A-A122-461F-8F53-94339D20DC11}"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35828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85106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724049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6E9DE0A-A122-461F-8F53-94339D20DC11}" type="datetimeFigureOut">
              <a:rPr lang="en-GB" smtClean="0"/>
              <a:t>19/05/2025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9D19067-FB0E-46EA-91DA-E9950B1581FA}" type="slidenum">
              <a:rPr lang="en-GB" smtClean="0"/>
              <a:t>‹#›</a:t>
            </a:fld>
            <a:endParaRPr lang="en-GB"/>
          </a:p>
        </p:txBody>
      </p:sp>
    </p:spTree>
    <p:extLst>
      <p:ext uri="{BB962C8B-B14F-4D97-AF65-F5344CB8AC3E}">
        <p14:creationId xmlns:p14="http://schemas.microsoft.com/office/powerpoint/2010/main" val="2045865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health.harvard.edu/mind-and-mood/self-regulation-for-adults-strategies-for-getting-a-handle-on-emotions-and-behavior"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534B4-C8AB-41FA-B381-AE3AE4FA1528}"/>
              </a:ext>
            </a:extLst>
          </p:cNvPr>
          <p:cNvSpPr>
            <a:spLocks noGrp="1"/>
          </p:cNvSpPr>
          <p:nvPr>
            <p:ph type="ctrTitle"/>
          </p:nvPr>
        </p:nvSpPr>
        <p:spPr>
          <a:xfrm>
            <a:off x="2411750" y="1514448"/>
            <a:ext cx="7149500" cy="1470025"/>
          </a:xfrm>
        </p:spPr>
        <p:txBody>
          <a:bodyPr/>
          <a:lstStyle/>
          <a:p>
            <a:r>
              <a:rPr lang="en-GB" b="1" dirty="0"/>
              <a:t>Wellbeing and Performance</a:t>
            </a:r>
          </a:p>
        </p:txBody>
      </p:sp>
      <p:sp>
        <p:nvSpPr>
          <p:cNvPr id="3" name="Subtitle 2">
            <a:extLst>
              <a:ext uri="{FF2B5EF4-FFF2-40B4-BE49-F238E27FC236}">
                <a16:creationId xmlns:a16="http://schemas.microsoft.com/office/drawing/2014/main" id="{8CE4433A-7249-4B30-A05B-98B5A6CAB623}"/>
              </a:ext>
            </a:extLst>
          </p:cNvPr>
          <p:cNvSpPr>
            <a:spLocks noGrp="1"/>
          </p:cNvSpPr>
          <p:nvPr>
            <p:ph type="subTitle" idx="1"/>
          </p:nvPr>
        </p:nvSpPr>
        <p:spPr>
          <a:xfrm>
            <a:off x="1828800" y="3295192"/>
            <a:ext cx="8534400" cy="1752600"/>
          </a:xfrm>
        </p:spPr>
        <p:txBody>
          <a:bodyPr/>
          <a:lstStyle/>
          <a:p>
            <a:r>
              <a:rPr lang="en-GB" dirty="0"/>
              <a:t>Julie Thomas</a:t>
            </a:r>
          </a:p>
        </p:txBody>
      </p:sp>
    </p:spTree>
    <p:extLst>
      <p:ext uri="{BB962C8B-B14F-4D97-AF65-F5344CB8AC3E}">
        <p14:creationId xmlns:p14="http://schemas.microsoft.com/office/powerpoint/2010/main" val="2039571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4552-1DDF-4957-A3B7-F08CD83E4F83}"/>
              </a:ext>
            </a:extLst>
          </p:cNvPr>
          <p:cNvSpPr>
            <a:spLocks noGrp="1"/>
          </p:cNvSpPr>
          <p:nvPr>
            <p:ph type="title"/>
          </p:nvPr>
        </p:nvSpPr>
        <p:spPr/>
        <p:txBody>
          <a:bodyPr>
            <a:normAutofit fontScale="90000"/>
          </a:bodyPr>
          <a:lstStyle/>
          <a:p>
            <a:r>
              <a:rPr lang="en-GB" b="1" dirty="0"/>
              <a:t>By the end of today’s session you will have:</a:t>
            </a:r>
          </a:p>
        </p:txBody>
      </p:sp>
      <p:sp>
        <p:nvSpPr>
          <p:cNvPr id="3" name="Content Placeholder 2">
            <a:extLst>
              <a:ext uri="{FF2B5EF4-FFF2-40B4-BE49-F238E27FC236}">
                <a16:creationId xmlns:a16="http://schemas.microsoft.com/office/drawing/2014/main" id="{847568BC-049B-43B3-9FB2-2C652309F03D}"/>
              </a:ext>
            </a:extLst>
          </p:cNvPr>
          <p:cNvSpPr>
            <a:spLocks noGrp="1"/>
          </p:cNvSpPr>
          <p:nvPr>
            <p:ph idx="1"/>
          </p:nvPr>
        </p:nvSpPr>
        <p:spPr/>
        <p:txBody>
          <a:bodyPr/>
          <a:lstStyle/>
          <a:p>
            <a:r>
              <a:rPr lang="en-GB" dirty="0"/>
              <a:t>A good understanding of how managers can support the wellbeing of their staff</a:t>
            </a:r>
          </a:p>
          <a:p>
            <a:r>
              <a:rPr lang="en-GB" dirty="0"/>
              <a:t>A good awareness of how wellbeing affects performance</a:t>
            </a:r>
          </a:p>
          <a:p>
            <a:r>
              <a:rPr lang="en-GB" dirty="0"/>
              <a:t>An enhanced appreciation of the importance of emotional intelligence skills in maintaining wellbeing</a:t>
            </a:r>
          </a:p>
          <a:p>
            <a:endParaRPr lang="en-GB" dirty="0"/>
          </a:p>
        </p:txBody>
      </p:sp>
    </p:spTree>
    <p:extLst>
      <p:ext uri="{BB962C8B-B14F-4D97-AF65-F5344CB8AC3E}">
        <p14:creationId xmlns:p14="http://schemas.microsoft.com/office/powerpoint/2010/main" val="423234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470516" y="232299"/>
            <a:ext cx="11431480"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2"/>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64A5-944F-4D59-BF93-B9AB5BD21800}"/>
              </a:ext>
            </a:extLst>
          </p:cNvPr>
          <p:cNvSpPr>
            <a:spLocks noGrp="1"/>
          </p:cNvSpPr>
          <p:nvPr>
            <p:ph type="title"/>
          </p:nvPr>
        </p:nvSpPr>
        <p:spPr>
          <a:xfrm>
            <a:off x="292963" y="274638"/>
            <a:ext cx="11745157" cy="1143000"/>
          </a:xfrm>
        </p:spPr>
        <p:txBody>
          <a:bodyPr>
            <a:noAutofit/>
          </a:bodyPr>
          <a:lstStyle/>
          <a:p>
            <a:r>
              <a:rPr lang="en-GB" sz="3600" b="1" dirty="0"/>
              <a:t>6 Steps to help your team thrive in work (CIPD, 2020)</a:t>
            </a:r>
          </a:p>
        </p:txBody>
      </p:sp>
      <p:sp>
        <p:nvSpPr>
          <p:cNvPr id="3" name="Content Placeholder 2">
            <a:extLst>
              <a:ext uri="{FF2B5EF4-FFF2-40B4-BE49-F238E27FC236}">
                <a16:creationId xmlns:a16="http://schemas.microsoft.com/office/drawing/2014/main" id="{F50CFF84-7728-489D-A8BC-2E154915FFD4}"/>
              </a:ext>
            </a:extLst>
          </p:cNvPr>
          <p:cNvSpPr>
            <a:spLocks noGrp="1"/>
          </p:cNvSpPr>
          <p:nvPr>
            <p:ph idx="1"/>
          </p:nvPr>
        </p:nvSpPr>
        <p:spPr/>
        <p:txBody>
          <a:bodyPr>
            <a:normAutofit lnSpcReduction="10000"/>
          </a:bodyPr>
          <a:lstStyle/>
          <a:p>
            <a:pPr marL="514350" indent="-514350">
              <a:buFont typeface="+mj-lt"/>
              <a:buAutoNum type="arabicPeriod"/>
            </a:pPr>
            <a:r>
              <a:rPr lang="en-GB" dirty="0"/>
              <a:t>Get to know your team better</a:t>
            </a:r>
          </a:p>
          <a:p>
            <a:pPr marL="514350" indent="-514350">
              <a:buFont typeface="+mj-lt"/>
              <a:buAutoNum type="arabicPeriod"/>
            </a:pPr>
            <a:r>
              <a:rPr lang="en-GB" dirty="0"/>
              <a:t>Lead by example to promote healthy working habits</a:t>
            </a:r>
          </a:p>
          <a:p>
            <a:pPr marL="514350" indent="-514350">
              <a:buFont typeface="+mj-lt"/>
              <a:buAutoNum type="arabicPeriod"/>
            </a:pPr>
            <a:r>
              <a:rPr lang="en-GB" dirty="0"/>
              <a:t>Review workloads, duties and responsibilities</a:t>
            </a:r>
          </a:p>
          <a:p>
            <a:pPr marL="514350" indent="-514350">
              <a:buFont typeface="+mj-lt"/>
              <a:buAutoNum type="arabicPeriod"/>
            </a:pPr>
            <a:r>
              <a:rPr lang="en-GB" dirty="0"/>
              <a:t>Reflect on your own management style</a:t>
            </a:r>
          </a:p>
          <a:p>
            <a:pPr marL="514350" indent="-514350">
              <a:buFont typeface="+mj-lt"/>
              <a:buAutoNum type="arabicPeriod"/>
            </a:pPr>
            <a:r>
              <a:rPr lang="en-GB" dirty="0"/>
              <a:t>Discourage presenteeism in your team</a:t>
            </a:r>
          </a:p>
          <a:p>
            <a:pPr marL="514350" indent="-514350">
              <a:buFont typeface="+mj-lt"/>
              <a:buAutoNum type="arabicPeriod"/>
            </a:pPr>
            <a:r>
              <a:rPr lang="en-GB" dirty="0"/>
              <a:t>Manage the mental health of your team while remote working</a:t>
            </a:r>
          </a:p>
        </p:txBody>
      </p:sp>
    </p:spTree>
    <p:extLst>
      <p:ext uri="{BB962C8B-B14F-4D97-AF65-F5344CB8AC3E}">
        <p14:creationId xmlns:p14="http://schemas.microsoft.com/office/powerpoint/2010/main" val="6362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A4E1-5C15-4311-ADFB-2AB0D835B01A}"/>
              </a:ext>
            </a:extLst>
          </p:cNvPr>
          <p:cNvSpPr>
            <a:spLocks noGrp="1"/>
          </p:cNvSpPr>
          <p:nvPr>
            <p:ph type="title"/>
          </p:nvPr>
        </p:nvSpPr>
        <p:spPr/>
        <p:txBody>
          <a:bodyPr/>
          <a:lstStyle/>
          <a:p>
            <a:r>
              <a:rPr lang="en-GB" b="1" dirty="0"/>
              <a:t>Four Core EI Skills (Bradberry, 2020)</a:t>
            </a:r>
          </a:p>
        </p:txBody>
      </p:sp>
      <p:sp>
        <p:nvSpPr>
          <p:cNvPr id="3" name="Content Placeholder 2">
            <a:extLst>
              <a:ext uri="{FF2B5EF4-FFF2-40B4-BE49-F238E27FC236}">
                <a16:creationId xmlns:a16="http://schemas.microsoft.com/office/drawing/2014/main" id="{A804F204-D521-4F9F-8DF7-6850934F5688}"/>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1" i="0" dirty="0">
                <a:solidFill>
                  <a:srgbClr val="141414"/>
                </a:solidFill>
                <a:effectLst/>
                <a:latin typeface="Neue Helvetica W01"/>
              </a:rPr>
              <a:t>Self-Awareness</a:t>
            </a:r>
            <a:r>
              <a:rPr lang="en-GB" b="0" i="0" dirty="0">
                <a:solidFill>
                  <a:srgbClr val="141414"/>
                </a:solidFill>
                <a:effectLst/>
                <a:latin typeface="Neue Helvetica W01"/>
              </a:rPr>
              <a:t> is your ability to accurately perceive your emotions and stay aware of them as they happen.</a:t>
            </a:r>
          </a:p>
          <a:p>
            <a:pPr algn="l">
              <a:buFont typeface="Arial" panose="020B0604020202020204" pitchFamily="34" charset="0"/>
              <a:buChar char="•"/>
            </a:pPr>
            <a:r>
              <a:rPr lang="en-GB" b="1" i="0" dirty="0">
                <a:solidFill>
                  <a:srgbClr val="141414"/>
                </a:solidFill>
                <a:effectLst/>
                <a:latin typeface="Neue Helvetica W01"/>
              </a:rPr>
              <a:t>Self-Management</a:t>
            </a:r>
            <a:r>
              <a:rPr lang="en-GB" b="0" i="0" dirty="0">
                <a:solidFill>
                  <a:srgbClr val="141414"/>
                </a:solidFill>
                <a:effectLst/>
                <a:latin typeface="Neue Helvetica W01"/>
              </a:rPr>
              <a:t> is your ability to use awareness of your emotions to stay flexible and positively direct your behaviour.</a:t>
            </a:r>
          </a:p>
          <a:p>
            <a:pPr algn="l">
              <a:buFont typeface="Arial" panose="020B0604020202020204" pitchFamily="34" charset="0"/>
              <a:buChar char="•"/>
            </a:pPr>
            <a:r>
              <a:rPr lang="en-GB" b="1" i="0" dirty="0">
                <a:solidFill>
                  <a:srgbClr val="141414"/>
                </a:solidFill>
                <a:effectLst/>
                <a:latin typeface="Neue Helvetica W01"/>
              </a:rPr>
              <a:t>Social Awareness</a:t>
            </a:r>
            <a:r>
              <a:rPr lang="en-GB" b="0" i="0" dirty="0">
                <a:solidFill>
                  <a:srgbClr val="141414"/>
                </a:solidFill>
                <a:effectLst/>
                <a:latin typeface="Neue Helvetica W01"/>
              </a:rPr>
              <a:t> is your ability to accurately pick up on emotions in other people and understand what is really going on.</a:t>
            </a:r>
          </a:p>
          <a:p>
            <a:pPr algn="l">
              <a:buFont typeface="Arial" panose="020B0604020202020204" pitchFamily="34" charset="0"/>
              <a:buChar char="•"/>
            </a:pPr>
            <a:r>
              <a:rPr lang="en-GB" b="1" i="0" dirty="0">
                <a:solidFill>
                  <a:srgbClr val="141414"/>
                </a:solidFill>
                <a:effectLst/>
                <a:latin typeface="Neue Helvetica W01"/>
              </a:rPr>
              <a:t>Relationship Management</a:t>
            </a:r>
            <a:r>
              <a:rPr lang="en-GB" b="0" i="0" dirty="0">
                <a:solidFill>
                  <a:srgbClr val="141414"/>
                </a:solidFill>
                <a:effectLst/>
                <a:latin typeface="Neue Helvetica W01"/>
              </a:rPr>
              <a:t> is your ability to use awareness of your emotions and the others’ emotions to manage interactions successfully.</a:t>
            </a:r>
          </a:p>
          <a:p>
            <a:endParaRPr lang="en-GB" dirty="0"/>
          </a:p>
        </p:txBody>
      </p:sp>
    </p:spTree>
    <p:extLst>
      <p:ext uri="{BB962C8B-B14F-4D97-AF65-F5344CB8AC3E}">
        <p14:creationId xmlns:p14="http://schemas.microsoft.com/office/powerpoint/2010/main" val="98659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A5DF-CB8B-4C0E-AF5F-58FAEF594A28}"/>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828235F-8213-45C1-A45A-2A266D946236}"/>
              </a:ext>
            </a:extLst>
          </p:cNvPr>
          <p:cNvSpPr>
            <a:spLocks noGrp="1"/>
          </p:cNvSpPr>
          <p:nvPr>
            <p:ph idx="1"/>
          </p:nvPr>
        </p:nvSpPr>
        <p:spPr>
          <a:xfrm>
            <a:off x="609600" y="1546935"/>
            <a:ext cx="10972800" cy="3917032"/>
          </a:xfrm>
        </p:spPr>
        <p:txBody>
          <a:bodyPr/>
          <a:lstStyle/>
          <a:p>
            <a:r>
              <a:rPr lang="en-GB" dirty="0"/>
              <a:t>Read the CIPD Document.</a:t>
            </a:r>
          </a:p>
          <a:p>
            <a:r>
              <a:rPr lang="en-GB" dirty="0"/>
              <a:t>Critically analyse the importance of having strong emotional intelligence skills to carry out each step successfully</a:t>
            </a:r>
          </a:p>
          <a:p>
            <a:r>
              <a:rPr lang="en-GB" dirty="0"/>
              <a:t>Keep your notes to underpin points in your assignment</a:t>
            </a:r>
          </a:p>
        </p:txBody>
      </p:sp>
    </p:spTree>
    <p:extLst>
      <p:ext uri="{BB962C8B-B14F-4D97-AF65-F5344CB8AC3E}">
        <p14:creationId xmlns:p14="http://schemas.microsoft.com/office/powerpoint/2010/main" val="3759525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8F9BF-3C63-4CBA-85E3-68107F222A93}"/>
              </a:ext>
            </a:extLst>
          </p:cNvPr>
          <p:cNvSpPr>
            <a:spLocks noGrp="1"/>
          </p:cNvSpPr>
          <p:nvPr>
            <p:ph type="title"/>
          </p:nvPr>
        </p:nvSpPr>
        <p:spPr>
          <a:xfrm>
            <a:off x="609600" y="274638"/>
            <a:ext cx="10972800" cy="815931"/>
          </a:xfrm>
        </p:spPr>
        <p:txBody>
          <a:bodyPr/>
          <a:lstStyle/>
          <a:p>
            <a:r>
              <a:rPr lang="en-GB" b="1" dirty="0"/>
              <a:t>Role of Emotional Intelligence</a:t>
            </a:r>
          </a:p>
        </p:txBody>
      </p:sp>
      <p:sp>
        <p:nvSpPr>
          <p:cNvPr id="3" name="Content Placeholder 2">
            <a:extLst>
              <a:ext uri="{FF2B5EF4-FFF2-40B4-BE49-F238E27FC236}">
                <a16:creationId xmlns:a16="http://schemas.microsoft.com/office/drawing/2014/main" id="{32D29178-DC55-46CF-8267-820E96F707E9}"/>
              </a:ext>
            </a:extLst>
          </p:cNvPr>
          <p:cNvSpPr>
            <a:spLocks noGrp="1"/>
          </p:cNvSpPr>
          <p:nvPr>
            <p:ph idx="1"/>
          </p:nvPr>
        </p:nvSpPr>
        <p:spPr>
          <a:xfrm>
            <a:off x="609600" y="1264642"/>
            <a:ext cx="10972800" cy="3917032"/>
          </a:xfrm>
        </p:spPr>
        <p:txBody>
          <a:bodyPr>
            <a:normAutofit fontScale="85000" lnSpcReduction="20000"/>
          </a:bodyPr>
          <a:lstStyle/>
          <a:p>
            <a:r>
              <a:rPr lang="en-GB" dirty="0"/>
              <a:t>Managers and employees need to be aware of their emotions and ability to regulate them.</a:t>
            </a:r>
          </a:p>
          <a:p>
            <a:r>
              <a:rPr lang="en-GB" dirty="0"/>
              <a:t>They need to use this awareness to manage their relationships with other people.</a:t>
            </a:r>
          </a:p>
          <a:p>
            <a:r>
              <a:rPr lang="en-GB" dirty="0"/>
              <a:t>Managers have the ability to influence employees’ wellbeing – they can use their EI skills to provide the right support for individuals. They can also adopt appropriate management styles. </a:t>
            </a:r>
          </a:p>
          <a:p>
            <a:r>
              <a:rPr lang="en-GB" dirty="0"/>
              <a:t>Employees with good EI skills will be more resilient, suffer less stress and have an enhanced sense of wellbeing</a:t>
            </a:r>
          </a:p>
          <a:p>
            <a:r>
              <a:rPr lang="en-GB" dirty="0"/>
              <a:t>Well employees are more likely to thrive and perform well. </a:t>
            </a:r>
          </a:p>
        </p:txBody>
      </p:sp>
    </p:spTree>
    <p:extLst>
      <p:ext uri="{BB962C8B-B14F-4D97-AF65-F5344CB8AC3E}">
        <p14:creationId xmlns:p14="http://schemas.microsoft.com/office/powerpoint/2010/main" val="1927985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8745-CB81-85DE-11AC-47D3B86B50F9}"/>
              </a:ext>
            </a:extLst>
          </p:cNvPr>
          <p:cNvSpPr>
            <a:spLocks noGrp="1"/>
          </p:cNvSpPr>
          <p:nvPr>
            <p:ph type="title"/>
          </p:nvPr>
        </p:nvSpPr>
        <p:spPr>
          <a:xfrm>
            <a:off x="609600" y="274638"/>
            <a:ext cx="10972800" cy="1143000"/>
          </a:xfrm>
        </p:spPr>
        <p:txBody>
          <a:bodyPr anchor="ctr">
            <a:normAutofit/>
          </a:bodyPr>
          <a:lstStyle/>
          <a:p>
            <a:r>
              <a:rPr lang="en-GB" b="1" dirty="0"/>
              <a:t>Mental Health Awareness Week - 2025</a:t>
            </a:r>
          </a:p>
        </p:txBody>
      </p:sp>
      <p:pic>
        <p:nvPicPr>
          <p:cNvPr id="5" name="Picture 4">
            <a:extLst>
              <a:ext uri="{FF2B5EF4-FFF2-40B4-BE49-F238E27FC236}">
                <a16:creationId xmlns:a16="http://schemas.microsoft.com/office/drawing/2014/main" id="{B27FF593-E7C2-588F-63A5-E5D41B923310}"/>
              </a:ext>
            </a:extLst>
          </p:cNvPr>
          <p:cNvPicPr>
            <a:picLocks noChangeAspect="1"/>
          </p:cNvPicPr>
          <p:nvPr/>
        </p:nvPicPr>
        <p:blipFill>
          <a:blip r:embed="rId2"/>
          <a:stretch>
            <a:fillRect/>
          </a:stretch>
        </p:blipFill>
        <p:spPr>
          <a:xfrm>
            <a:off x="609600" y="1717145"/>
            <a:ext cx="5384800" cy="3082797"/>
          </a:xfrm>
          <a:prstGeom prst="rect">
            <a:avLst/>
          </a:prstGeom>
          <a:noFill/>
        </p:spPr>
      </p:pic>
      <p:sp>
        <p:nvSpPr>
          <p:cNvPr id="3" name="Content Placeholder 2">
            <a:extLst>
              <a:ext uri="{FF2B5EF4-FFF2-40B4-BE49-F238E27FC236}">
                <a16:creationId xmlns:a16="http://schemas.microsoft.com/office/drawing/2014/main" id="{43FB7639-F105-7546-7983-2DFCBF9C6586}"/>
              </a:ext>
            </a:extLst>
          </p:cNvPr>
          <p:cNvSpPr>
            <a:spLocks noGrp="1"/>
          </p:cNvSpPr>
          <p:nvPr>
            <p:ph sz="half" idx="2"/>
          </p:nvPr>
        </p:nvSpPr>
        <p:spPr>
          <a:xfrm>
            <a:off x="6197600" y="1600201"/>
            <a:ext cx="5384800" cy="3989040"/>
          </a:xfrm>
        </p:spPr>
        <p:txBody>
          <a:bodyPr>
            <a:normAutofit/>
          </a:bodyPr>
          <a:lstStyle/>
          <a:p>
            <a:pPr>
              <a:lnSpc>
                <a:spcPct val="90000"/>
              </a:lnSpc>
              <a:spcBef>
                <a:spcPts val="3363"/>
              </a:spcBef>
            </a:pPr>
            <a:r>
              <a:rPr lang="en-GB" sz="2200" b="0" i="0" dirty="0">
                <a:effectLst/>
              </a:rPr>
              <a:t>Celebrat</a:t>
            </a:r>
            <a:r>
              <a:rPr lang="en-GB" sz="2200" dirty="0"/>
              <a:t>ing</a:t>
            </a:r>
            <a:r>
              <a:rPr lang="en-GB" sz="2200" b="0" i="0" dirty="0">
                <a:effectLst/>
              </a:rPr>
              <a:t> the power and importance of </a:t>
            </a:r>
            <a:r>
              <a:rPr lang="en-GB" sz="2200" b="1" i="0" dirty="0">
                <a:effectLst/>
              </a:rPr>
              <a:t>community</a:t>
            </a:r>
            <a:r>
              <a:rPr lang="en-GB" sz="2200" b="0" i="0" dirty="0">
                <a:effectLst/>
              </a:rPr>
              <a:t>. </a:t>
            </a:r>
          </a:p>
          <a:p>
            <a:pPr>
              <a:lnSpc>
                <a:spcPct val="90000"/>
              </a:lnSpc>
              <a:spcBef>
                <a:spcPts val="3363"/>
              </a:spcBef>
            </a:pPr>
            <a:r>
              <a:rPr lang="en-GB" sz="2200" b="0" i="0" dirty="0">
                <a:effectLst/>
              </a:rPr>
              <a:t>Being part of a safe, positive community is vital for our mental health and wellbeing. We thrive when we have strong connections with other people and supportive communities that remind us, we are not alone. Communities can provide a sense of belonging, safety, support in hard times, and give us a sense purpose. </a:t>
            </a:r>
          </a:p>
          <a:p>
            <a:pPr>
              <a:lnSpc>
                <a:spcPct val="90000"/>
              </a:lnSpc>
            </a:pPr>
            <a:endParaRPr lang="en-GB" sz="2200" dirty="0"/>
          </a:p>
        </p:txBody>
      </p:sp>
    </p:spTree>
    <p:extLst>
      <p:ext uri="{BB962C8B-B14F-4D97-AF65-F5344CB8AC3E}">
        <p14:creationId xmlns:p14="http://schemas.microsoft.com/office/powerpoint/2010/main" val="3117902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82C1-2697-4B73-A35F-73843E968E17}"/>
              </a:ext>
            </a:extLst>
          </p:cNvPr>
          <p:cNvSpPr>
            <a:spLocks noGrp="1"/>
          </p:cNvSpPr>
          <p:nvPr>
            <p:ph type="title"/>
          </p:nvPr>
        </p:nvSpPr>
        <p:spPr/>
        <p:txBody>
          <a:bodyPr/>
          <a:lstStyle/>
          <a:p>
            <a:r>
              <a:rPr lang="en-GB" b="1" dirty="0"/>
              <a:t>Mental Health Awareness Week - 2025</a:t>
            </a:r>
          </a:p>
        </p:txBody>
      </p:sp>
      <p:sp>
        <p:nvSpPr>
          <p:cNvPr id="3" name="Content Placeholder 2">
            <a:extLst>
              <a:ext uri="{FF2B5EF4-FFF2-40B4-BE49-F238E27FC236}">
                <a16:creationId xmlns:a16="http://schemas.microsoft.com/office/drawing/2014/main" id="{4CFEB0EE-60F0-4414-84B7-9DEEE32E8EF9}"/>
              </a:ext>
            </a:extLst>
          </p:cNvPr>
          <p:cNvSpPr>
            <a:spLocks noGrp="1"/>
          </p:cNvSpPr>
          <p:nvPr>
            <p:ph idx="1"/>
          </p:nvPr>
        </p:nvSpPr>
        <p:spPr/>
        <p:txBody>
          <a:bodyPr>
            <a:normAutofit/>
          </a:bodyPr>
          <a:lstStyle/>
          <a:p>
            <a:r>
              <a:rPr lang="en-GB" dirty="0"/>
              <a:t>This year the theme is ‘community’.</a:t>
            </a:r>
          </a:p>
          <a:p>
            <a:r>
              <a:rPr lang="en-GB" dirty="0"/>
              <a:t>How did your employer support this theme? If they did not, how could they have supported it?</a:t>
            </a:r>
          </a:p>
          <a:p>
            <a:r>
              <a:rPr lang="en-GB" dirty="0"/>
              <a:t>What wellbeing initiatives would you like to see introduced at your work?</a:t>
            </a:r>
          </a:p>
          <a:p>
            <a:pPr marL="0" indent="0">
              <a:buNone/>
            </a:pPr>
            <a:endParaRPr lang="en-GB" dirty="0"/>
          </a:p>
        </p:txBody>
      </p:sp>
    </p:spTree>
    <p:extLst>
      <p:ext uri="{BB962C8B-B14F-4D97-AF65-F5344CB8AC3E}">
        <p14:creationId xmlns:p14="http://schemas.microsoft.com/office/powerpoint/2010/main" val="568540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78801-3E80-4E24-8580-93408D845C5D}"/>
              </a:ext>
            </a:extLst>
          </p:cNvPr>
          <p:cNvSpPr>
            <a:spLocks noGrp="1"/>
          </p:cNvSpPr>
          <p:nvPr>
            <p:ph type="title"/>
          </p:nvPr>
        </p:nvSpPr>
        <p:spPr>
          <a:xfrm>
            <a:off x="609600" y="169334"/>
            <a:ext cx="10972800" cy="654756"/>
          </a:xfrm>
        </p:spPr>
        <p:txBody>
          <a:bodyPr>
            <a:normAutofit fontScale="90000"/>
          </a:bodyPr>
          <a:lstStyle/>
          <a:p>
            <a:r>
              <a:rPr lang="en-GB" b="1" dirty="0"/>
              <a:t>Increasing Resilience</a:t>
            </a:r>
          </a:p>
        </p:txBody>
      </p:sp>
      <p:sp>
        <p:nvSpPr>
          <p:cNvPr id="3" name="Content Placeholder 2">
            <a:extLst>
              <a:ext uri="{FF2B5EF4-FFF2-40B4-BE49-F238E27FC236}">
                <a16:creationId xmlns:a16="http://schemas.microsoft.com/office/drawing/2014/main" id="{2ED1E153-D9CD-485D-9579-73BA31E73AA9}"/>
              </a:ext>
            </a:extLst>
          </p:cNvPr>
          <p:cNvSpPr>
            <a:spLocks noGrp="1"/>
          </p:cNvSpPr>
          <p:nvPr>
            <p:ph idx="1"/>
          </p:nvPr>
        </p:nvSpPr>
        <p:spPr>
          <a:xfrm>
            <a:off x="609600" y="970844"/>
            <a:ext cx="10972800" cy="4546389"/>
          </a:xfrm>
        </p:spPr>
        <p:txBody>
          <a:bodyPr>
            <a:normAutofit fontScale="77500" lnSpcReduction="20000"/>
          </a:bodyPr>
          <a:lstStyle/>
          <a:p>
            <a:r>
              <a:rPr lang="en-GB" dirty="0"/>
              <a:t>‘Bounce-</a:t>
            </a:r>
            <a:r>
              <a:rPr lang="en-GB" dirty="0" err="1"/>
              <a:t>backability</a:t>
            </a:r>
            <a:r>
              <a:rPr lang="en-GB" dirty="0"/>
              <a:t>’</a:t>
            </a:r>
          </a:p>
          <a:p>
            <a:r>
              <a:rPr lang="en-GB" dirty="0"/>
              <a:t>Ability to recover quickly from set-backs, manage stress</a:t>
            </a:r>
          </a:p>
          <a:p>
            <a:r>
              <a:rPr lang="en-GB" dirty="0"/>
              <a:t>Change the narrative – write about your experiences, think about the positives that have come out of it </a:t>
            </a:r>
          </a:p>
          <a:p>
            <a:r>
              <a:rPr lang="en-GB" dirty="0"/>
              <a:t>Face our fears – expose yourself in small doses to experiences that you fear, e.g. public speaking</a:t>
            </a:r>
          </a:p>
          <a:p>
            <a:r>
              <a:rPr lang="en-GB" dirty="0"/>
              <a:t>Practice self-compassion – recognise your feelings (be mindful); recognise that others sometimes feel that way; be kind to yourself (ask yourself, how would you treat a friend who was feeling this way?)</a:t>
            </a:r>
          </a:p>
          <a:p>
            <a:r>
              <a:rPr lang="en-GB" dirty="0"/>
              <a:t>Meditation</a:t>
            </a:r>
          </a:p>
          <a:p>
            <a:r>
              <a:rPr lang="en-GB" dirty="0"/>
              <a:t>Cultivate forgiveness – let go of grudges</a:t>
            </a:r>
          </a:p>
          <a:p>
            <a:pPr marL="0" indent="0">
              <a:buNone/>
            </a:pPr>
            <a:r>
              <a:rPr lang="en-GB" dirty="0"/>
              <a:t>(Newman, 2016)</a:t>
            </a:r>
          </a:p>
          <a:p>
            <a:endParaRPr lang="en-GB" dirty="0"/>
          </a:p>
          <a:p>
            <a:endParaRPr lang="en-GB" dirty="0"/>
          </a:p>
        </p:txBody>
      </p:sp>
    </p:spTree>
    <p:extLst>
      <p:ext uri="{BB962C8B-B14F-4D97-AF65-F5344CB8AC3E}">
        <p14:creationId xmlns:p14="http://schemas.microsoft.com/office/powerpoint/2010/main" val="1762569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4ED7D-D84F-CF2A-CFC9-549201A196CA}"/>
              </a:ext>
            </a:extLst>
          </p:cNvPr>
          <p:cNvSpPr>
            <a:spLocks noGrp="1"/>
          </p:cNvSpPr>
          <p:nvPr>
            <p:ph type="title"/>
          </p:nvPr>
        </p:nvSpPr>
        <p:spPr>
          <a:xfrm>
            <a:off x="609600" y="274638"/>
            <a:ext cx="10972800" cy="749490"/>
          </a:xfrm>
        </p:spPr>
        <p:txBody>
          <a:bodyPr>
            <a:normAutofit fontScale="90000"/>
          </a:bodyPr>
          <a:lstStyle/>
          <a:p>
            <a:r>
              <a:rPr lang="en-GB" b="1" dirty="0"/>
              <a:t>Practical Tips for Daily Self-Regulation</a:t>
            </a:r>
          </a:p>
        </p:txBody>
      </p:sp>
      <p:sp>
        <p:nvSpPr>
          <p:cNvPr id="3" name="Content Placeholder 2">
            <a:extLst>
              <a:ext uri="{FF2B5EF4-FFF2-40B4-BE49-F238E27FC236}">
                <a16:creationId xmlns:a16="http://schemas.microsoft.com/office/drawing/2014/main" id="{27BCBD8D-6535-4D9C-BC87-A4435C2AA57B}"/>
              </a:ext>
            </a:extLst>
          </p:cNvPr>
          <p:cNvSpPr>
            <a:spLocks noGrp="1"/>
          </p:cNvSpPr>
          <p:nvPr>
            <p:ph idx="1"/>
          </p:nvPr>
        </p:nvSpPr>
        <p:spPr>
          <a:xfrm>
            <a:off x="609600" y="1243584"/>
            <a:ext cx="10972800" cy="4273649"/>
          </a:xfrm>
        </p:spPr>
        <p:txBody>
          <a:bodyPr>
            <a:normAutofit fontScale="85000" lnSpcReduction="10000"/>
          </a:bodyPr>
          <a:lstStyle/>
          <a:p>
            <a:pPr marL="57150" indent="0">
              <a:buNone/>
            </a:pPr>
            <a:r>
              <a:rPr lang="en-GB" b="0" i="0" dirty="0">
                <a:solidFill>
                  <a:srgbClr val="1E1E1E"/>
                </a:solidFill>
                <a:effectLst/>
              </a:rPr>
              <a:t>The ability to self-regulate can be learned and improved. One tip to help you practice improving your self-regulation skills involves using the four-step </a:t>
            </a:r>
            <a:r>
              <a:rPr lang="en-GB" b="1" i="0" dirty="0">
                <a:solidFill>
                  <a:srgbClr val="1E1E1E"/>
                </a:solidFill>
                <a:effectLst/>
              </a:rPr>
              <a:t>Stop-Breathe-Reflect-Choose</a:t>
            </a:r>
            <a:r>
              <a:rPr lang="en-GB" b="0" i="0" dirty="0">
                <a:solidFill>
                  <a:srgbClr val="1E1E1E"/>
                </a:solidFill>
                <a:effectLst/>
              </a:rPr>
              <a:t> approach:</a:t>
            </a:r>
          </a:p>
          <a:p>
            <a:pPr algn="l">
              <a:buFont typeface="Arial" panose="020B0604020202020204" pitchFamily="34" charset="0"/>
              <a:buChar char="•"/>
            </a:pPr>
            <a:r>
              <a:rPr lang="en-GB" b="0" i="0" dirty="0">
                <a:solidFill>
                  <a:srgbClr val="1E1E1E"/>
                </a:solidFill>
                <a:effectLst/>
              </a:rPr>
              <a:t>When you feel upsetting emotions, tell yourself to calm down and think more clearly.</a:t>
            </a:r>
          </a:p>
          <a:p>
            <a:pPr algn="l">
              <a:buFont typeface="Arial" panose="020B0604020202020204" pitchFamily="34" charset="0"/>
              <a:buChar char="•"/>
            </a:pPr>
            <a:r>
              <a:rPr lang="en-GB" b="0" i="0" dirty="0">
                <a:solidFill>
                  <a:srgbClr val="1E1E1E"/>
                </a:solidFill>
                <a:effectLst/>
              </a:rPr>
              <a:t>Try to relax by taking deep slow breaths, counting to 10, or taking a walk.</a:t>
            </a:r>
          </a:p>
          <a:p>
            <a:pPr algn="l">
              <a:buFont typeface="Arial" panose="020B0604020202020204" pitchFamily="34" charset="0"/>
              <a:buChar char="•"/>
            </a:pPr>
            <a:r>
              <a:rPr lang="en-GB" b="0" i="0" dirty="0">
                <a:solidFill>
                  <a:srgbClr val="1E1E1E"/>
                </a:solidFill>
                <a:effectLst/>
              </a:rPr>
              <a:t>Don't react until you feel like you have your emotions under control.</a:t>
            </a:r>
          </a:p>
          <a:p>
            <a:pPr algn="l">
              <a:buFont typeface="Arial" panose="020B0604020202020204" pitchFamily="34" charset="0"/>
              <a:buChar char="•"/>
            </a:pPr>
            <a:r>
              <a:rPr lang="en-GB" b="0" i="0" dirty="0">
                <a:solidFill>
                  <a:srgbClr val="1E1E1E"/>
                </a:solidFill>
                <a:effectLst/>
              </a:rPr>
              <a:t>Think about </a:t>
            </a:r>
            <a:r>
              <a:rPr lang="en-GB" b="1" i="0" dirty="0">
                <a:solidFill>
                  <a:srgbClr val="1E1E1E"/>
                </a:solidFill>
                <a:effectLst/>
              </a:rPr>
              <a:t>responding</a:t>
            </a:r>
            <a:r>
              <a:rPr lang="en-GB" b="0" i="0" dirty="0">
                <a:solidFill>
                  <a:srgbClr val="1E1E1E"/>
                </a:solidFill>
                <a:effectLst/>
              </a:rPr>
              <a:t> instead of simply reacting (</a:t>
            </a:r>
            <a:r>
              <a:rPr lang="en-GB" b="0" i="0" dirty="0" err="1">
                <a:solidFill>
                  <a:srgbClr val="1E1E1E"/>
                </a:solidFill>
                <a:effectLst/>
              </a:rPr>
              <a:t>Catanaese</a:t>
            </a:r>
            <a:r>
              <a:rPr lang="en-GB" b="0" i="0" dirty="0">
                <a:solidFill>
                  <a:srgbClr val="1E1E1E"/>
                </a:solidFill>
                <a:effectLst/>
              </a:rPr>
              <a:t>, 2024). </a:t>
            </a:r>
          </a:p>
          <a:p>
            <a:endParaRPr lang="en-GB" dirty="0"/>
          </a:p>
        </p:txBody>
      </p:sp>
    </p:spTree>
    <p:extLst>
      <p:ext uri="{BB962C8B-B14F-4D97-AF65-F5344CB8AC3E}">
        <p14:creationId xmlns:p14="http://schemas.microsoft.com/office/powerpoint/2010/main" val="1011333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91A0-D849-9A4A-D2A0-77A2C569CD31}"/>
              </a:ext>
            </a:extLst>
          </p:cNvPr>
          <p:cNvSpPr>
            <a:spLocks noGrp="1"/>
          </p:cNvSpPr>
          <p:nvPr>
            <p:ph type="title"/>
          </p:nvPr>
        </p:nvSpPr>
        <p:spPr>
          <a:xfrm>
            <a:off x="609600" y="274638"/>
            <a:ext cx="10972800" cy="760786"/>
          </a:xfrm>
        </p:spPr>
        <p:txBody>
          <a:bodyPr>
            <a:normAutofit fontScale="90000"/>
          </a:bodyPr>
          <a:lstStyle/>
          <a:p>
            <a:r>
              <a:rPr lang="en-GB" b="1" dirty="0"/>
              <a:t>Challenge 5 – Pausing before Reacting</a:t>
            </a:r>
          </a:p>
        </p:txBody>
      </p:sp>
      <p:sp>
        <p:nvSpPr>
          <p:cNvPr id="3" name="Content Placeholder 2">
            <a:extLst>
              <a:ext uri="{FF2B5EF4-FFF2-40B4-BE49-F238E27FC236}">
                <a16:creationId xmlns:a16="http://schemas.microsoft.com/office/drawing/2014/main" id="{8FA80123-8273-CD2E-40F5-D7E14B5FC61E}"/>
              </a:ext>
            </a:extLst>
          </p:cNvPr>
          <p:cNvSpPr>
            <a:spLocks noGrp="1"/>
          </p:cNvSpPr>
          <p:nvPr>
            <p:ph idx="1"/>
          </p:nvPr>
        </p:nvSpPr>
        <p:spPr>
          <a:xfrm>
            <a:off x="309282" y="1290918"/>
            <a:ext cx="11273118" cy="4329953"/>
          </a:xfrm>
        </p:spPr>
        <p:txBody>
          <a:bodyPr>
            <a:normAutofit fontScale="85000" lnSpcReduction="10000"/>
          </a:bodyPr>
          <a:lstStyle/>
          <a:p>
            <a:pPr marL="0" indent="0">
              <a:buNone/>
            </a:pPr>
            <a:r>
              <a:rPr lang="en-GB" dirty="0"/>
              <a:t>A challenge to increase self-awareness and to practice self-regulation. </a:t>
            </a:r>
          </a:p>
          <a:p>
            <a:pPr marL="0" indent="0">
              <a:buNone/>
            </a:pPr>
            <a:endParaRPr lang="en-GB" dirty="0"/>
          </a:p>
          <a:p>
            <a:r>
              <a:rPr lang="en-GB" dirty="0"/>
              <a:t>Over the next few weeks, whenever you encounter a situation which evokes strong feelings in yourself (anger, frustration, despair, for example), consciously pause before reacting (either verbally - saying something, or physically, e.g. waving hands etc). </a:t>
            </a:r>
          </a:p>
          <a:p>
            <a:r>
              <a:rPr lang="en-GB" dirty="0"/>
              <a:t>Use your journals to record how you feel. Do you feel less stressed as a result? Were you glad you didn’t react? Did you react anyway and find this challenge difficult? Are you triggered by certain things?</a:t>
            </a:r>
          </a:p>
        </p:txBody>
      </p:sp>
    </p:spTree>
    <p:extLst>
      <p:ext uri="{BB962C8B-B14F-4D97-AF65-F5344CB8AC3E}">
        <p14:creationId xmlns:p14="http://schemas.microsoft.com/office/powerpoint/2010/main" val="1856762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6DDF-DE8A-7A98-EAA7-834AC2392692}"/>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F12A6578-3620-4013-711A-F61B61173620}"/>
              </a:ext>
            </a:extLst>
          </p:cNvPr>
          <p:cNvSpPr>
            <a:spLocks noGrp="1"/>
          </p:cNvSpPr>
          <p:nvPr>
            <p:ph idx="1"/>
          </p:nvPr>
        </p:nvSpPr>
        <p:spPr/>
        <p:txBody>
          <a:bodyPr/>
          <a:lstStyle/>
          <a:p>
            <a:r>
              <a:rPr lang="en-GB" dirty="0">
                <a:hlinkClick r:id="rId2"/>
              </a:rPr>
              <a:t>Self-regulation for adults: Strategies for getting a handle on emotions and </a:t>
            </a:r>
            <a:r>
              <a:rPr lang="en-GB" dirty="0" err="1">
                <a:hlinkClick r:id="rId2"/>
              </a:rPr>
              <a:t>behavior</a:t>
            </a:r>
            <a:r>
              <a:rPr lang="en-GB" dirty="0">
                <a:hlinkClick r:id="rId2"/>
              </a:rPr>
              <a:t> - Harvard Health</a:t>
            </a:r>
            <a:endParaRPr lang="en-GB" dirty="0"/>
          </a:p>
        </p:txBody>
      </p:sp>
    </p:spTree>
    <p:extLst>
      <p:ext uri="{BB962C8B-B14F-4D97-AF65-F5344CB8AC3E}">
        <p14:creationId xmlns:p14="http://schemas.microsoft.com/office/powerpoint/2010/main" val="310404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DC169-A431-A4C0-A794-7977576ADFE0}"/>
              </a:ext>
            </a:extLst>
          </p:cNvPr>
          <p:cNvSpPr>
            <a:spLocks noGrp="1"/>
          </p:cNvSpPr>
          <p:nvPr>
            <p:ph type="title"/>
          </p:nvPr>
        </p:nvSpPr>
        <p:spPr/>
        <p:txBody>
          <a:bodyPr/>
          <a:lstStyle/>
          <a:p>
            <a:r>
              <a:rPr lang="en-GB" b="1" dirty="0"/>
              <a:t>Assignment Guidance</a:t>
            </a:r>
          </a:p>
        </p:txBody>
      </p:sp>
      <p:sp>
        <p:nvSpPr>
          <p:cNvPr id="3" name="Content Placeholder 2">
            <a:extLst>
              <a:ext uri="{FF2B5EF4-FFF2-40B4-BE49-F238E27FC236}">
                <a16:creationId xmlns:a16="http://schemas.microsoft.com/office/drawing/2014/main" id="{76D8286F-7EEB-3FF5-095A-7651F169F110}"/>
              </a:ext>
            </a:extLst>
          </p:cNvPr>
          <p:cNvSpPr>
            <a:spLocks noGrp="1"/>
          </p:cNvSpPr>
          <p:nvPr>
            <p:ph idx="1"/>
          </p:nvPr>
        </p:nvSpPr>
        <p:spPr/>
        <p:txBody>
          <a:bodyPr/>
          <a:lstStyle/>
          <a:p>
            <a:r>
              <a:rPr lang="en-GB" i="1" dirty="0"/>
              <a:t>See separate </a:t>
            </a:r>
            <a:r>
              <a:rPr lang="en-GB" i="1" dirty="0" err="1"/>
              <a:t>Powerpoint</a:t>
            </a:r>
            <a:r>
              <a:rPr lang="en-GB" i="1" dirty="0"/>
              <a:t> slides on Moodle. </a:t>
            </a:r>
          </a:p>
        </p:txBody>
      </p:sp>
    </p:spTree>
    <p:extLst>
      <p:ext uri="{BB962C8B-B14F-4D97-AF65-F5344CB8AC3E}">
        <p14:creationId xmlns:p14="http://schemas.microsoft.com/office/powerpoint/2010/main" val="2076599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2B8FA-AE25-6276-2BD3-9645BC341978}"/>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89C90CA5-1DCB-882E-8B51-D9BFDAC34721}"/>
              </a:ext>
            </a:extLst>
          </p:cNvPr>
          <p:cNvSpPr>
            <a:spLocks noGrp="1"/>
          </p:cNvSpPr>
          <p:nvPr>
            <p:ph idx="1"/>
          </p:nvPr>
        </p:nvSpPr>
        <p:spPr/>
        <p:txBody>
          <a:bodyPr/>
          <a:lstStyle/>
          <a:p>
            <a:r>
              <a:rPr lang="en-GB" dirty="0"/>
              <a:t>Search the library catalogue for articles that link wellbeing and performance</a:t>
            </a:r>
            <a:r>
              <a:rPr lang="en-GB"/>
              <a:t>/productivity </a:t>
            </a:r>
            <a:r>
              <a:rPr lang="en-GB" dirty="0"/>
              <a:t>– what are their conclusions?</a:t>
            </a:r>
          </a:p>
          <a:p>
            <a:r>
              <a:rPr lang="en-GB" dirty="0"/>
              <a:t>Search the internet for wellbeing initiatives and find good organisational examples, where the business benefits are discussed. </a:t>
            </a:r>
          </a:p>
          <a:p>
            <a:r>
              <a:rPr lang="en-GB" dirty="0"/>
              <a:t>Report back your findings. </a:t>
            </a:r>
          </a:p>
        </p:txBody>
      </p:sp>
    </p:spTree>
    <p:extLst>
      <p:ext uri="{BB962C8B-B14F-4D97-AF65-F5344CB8AC3E}">
        <p14:creationId xmlns:p14="http://schemas.microsoft.com/office/powerpoint/2010/main" val="206800652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ThemeUWTSD</Template>
  <TotalTime>719</TotalTime>
  <Words>830</Words>
  <Application>Microsoft Office PowerPoint</Application>
  <PresentationFormat>Widescreen</PresentationFormat>
  <Paragraphs>66</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Myriad Pro</vt:lpstr>
      <vt:lpstr>Neue Helvetica W01</vt:lpstr>
      <vt:lpstr>ThemeUWTSD</vt:lpstr>
      <vt:lpstr>Wellbeing and Performance</vt:lpstr>
      <vt:lpstr>By the end of today’s session you will have:</vt:lpstr>
      <vt:lpstr>HR Practices that Promote Wellbeing - Guest (2017)</vt:lpstr>
      <vt:lpstr>6 Steps to help your team thrive in work (CIPD, 2020)</vt:lpstr>
      <vt:lpstr>Four Core EI Skills (Bradberry, 2020)</vt:lpstr>
      <vt:lpstr>Activity</vt:lpstr>
      <vt:lpstr>Role of Emotional Intelligence</vt:lpstr>
      <vt:lpstr>Mental Health Awareness Week - 2025</vt:lpstr>
      <vt:lpstr>Mental Health Awareness Week - 2025</vt:lpstr>
      <vt:lpstr>Increasing Resilience</vt:lpstr>
      <vt:lpstr>Practical Tips for Daily Self-Regulation</vt:lpstr>
      <vt:lpstr>Challenge 5 – Pausing before Reacting</vt:lpstr>
      <vt:lpstr>Sources:</vt:lpstr>
      <vt:lpstr>Assignment Guidance</vt:lpstr>
      <vt:lpstr>Group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41</cp:revision>
  <dcterms:created xsi:type="dcterms:W3CDTF">2020-05-18T15:06:33Z</dcterms:created>
  <dcterms:modified xsi:type="dcterms:W3CDTF">2025-05-19T15:43:15Z</dcterms:modified>
</cp:coreProperties>
</file>