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26"/>
  </p:notesMasterIdLst>
  <p:sldIdLst>
    <p:sldId id="263" r:id="rId2"/>
    <p:sldId id="285" r:id="rId3"/>
    <p:sldId id="297" r:id="rId4"/>
    <p:sldId id="299" r:id="rId5"/>
    <p:sldId id="271" r:id="rId6"/>
    <p:sldId id="289" r:id="rId7"/>
    <p:sldId id="272" r:id="rId8"/>
    <p:sldId id="301" r:id="rId9"/>
    <p:sldId id="300" r:id="rId10"/>
    <p:sldId id="290" r:id="rId11"/>
    <p:sldId id="273" r:id="rId12"/>
    <p:sldId id="291" r:id="rId13"/>
    <p:sldId id="274" r:id="rId14"/>
    <p:sldId id="292" r:id="rId15"/>
    <p:sldId id="286" r:id="rId16"/>
    <p:sldId id="287" r:id="rId17"/>
    <p:sldId id="267" r:id="rId18"/>
    <p:sldId id="265" r:id="rId19"/>
    <p:sldId id="298" r:id="rId20"/>
    <p:sldId id="257" r:id="rId21"/>
    <p:sldId id="260" r:id="rId22"/>
    <p:sldId id="259" r:id="rId23"/>
    <p:sldId id="258" r:id="rId24"/>
    <p:sldId id="262"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orbel" pitchFamily="34" charset="0"/>
        <a:ea typeface="+mn-ea"/>
        <a:cs typeface="Arial" charset="0"/>
      </a:defRPr>
    </a:lvl1pPr>
    <a:lvl2pPr marL="457200" algn="l" rtl="0" fontAlgn="base">
      <a:spcBef>
        <a:spcPct val="0"/>
      </a:spcBef>
      <a:spcAft>
        <a:spcPct val="0"/>
      </a:spcAft>
      <a:defRPr kern="1200">
        <a:solidFill>
          <a:schemeClr val="tx1"/>
        </a:solidFill>
        <a:latin typeface="Corbel" pitchFamily="34" charset="0"/>
        <a:ea typeface="+mn-ea"/>
        <a:cs typeface="Arial" charset="0"/>
      </a:defRPr>
    </a:lvl2pPr>
    <a:lvl3pPr marL="914400" algn="l" rtl="0" fontAlgn="base">
      <a:spcBef>
        <a:spcPct val="0"/>
      </a:spcBef>
      <a:spcAft>
        <a:spcPct val="0"/>
      </a:spcAft>
      <a:defRPr kern="1200">
        <a:solidFill>
          <a:schemeClr val="tx1"/>
        </a:solidFill>
        <a:latin typeface="Corbel" pitchFamily="34" charset="0"/>
        <a:ea typeface="+mn-ea"/>
        <a:cs typeface="Arial" charset="0"/>
      </a:defRPr>
    </a:lvl3pPr>
    <a:lvl4pPr marL="1371600" algn="l" rtl="0" fontAlgn="base">
      <a:spcBef>
        <a:spcPct val="0"/>
      </a:spcBef>
      <a:spcAft>
        <a:spcPct val="0"/>
      </a:spcAft>
      <a:defRPr kern="1200">
        <a:solidFill>
          <a:schemeClr val="tx1"/>
        </a:solidFill>
        <a:latin typeface="Corbel" pitchFamily="34" charset="0"/>
        <a:ea typeface="+mn-ea"/>
        <a:cs typeface="Arial" charset="0"/>
      </a:defRPr>
    </a:lvl4pPr>
    <a:lvl5pPr marL="1828800" algn="l" rtl="0" fontAlgn="base">
      <a:spcBef>
        <a:spcPct val="0"/>
      </a:spcBef>
      <a:spcAft>
        <a:spcPct val="0"/>
      </a:spcAft>
      <a:defRPr kern="1200">
        <a:solidFill>
          <a:schemeClr val="tx1"/>
        </a:solidFill>
        <a:latin typeface="Corbel" pitchFamily="34" charset="0"/>
        <a:ea typeface="+mn-ea"/>
        <a:cs typeface="Arial" charset="0"/>
      </a:defRPr>
    </a:lvl5pPr>
    <a:lvl6pPr marL="2286000" algn="l" defTabSz="914400" rtl="0" eaLnBrk="1" latinLnBrk="0" hangingPunct="1">
      <a:defRPr kern="1200">
        <a:solidFill>
          <a:schemeClr val="tx1"/>
        </a:solidFill>
        <a:latin typeface="Corbel" pitchFamily="34" charset="0"/>
        <a:ea typeface="+mn-ea"/>
        <a:cs typeface="Arial" charset="0"/>
      </a:defRPr>
    </a:lvl6pPr>
    <a:lvl7pPr marL="2743200" algn="l" defTabSz="914400" rtl="0" eaLnBrk="1" latinLnBrk="0" hangingPunct="1">
      <a:defRPr kern="1200">
        <a:solidFill>
          <a:schemeClr val="tx1"/>
        </a:solidFill>
        <a:latin typeface="Corbel" pitchFamily="34" charset="0"/>
        <a:ea typeface="+mn-ea"/>
        <a:cs typeface="Arial" charset="0"/>
      </a:defRPr>
    </a:lvl7pPr>
    <a:lvl8pPr marL="3200400" algn="l" defTabSz="914400" rtl="0" eaLnBrk="1" latinLnBrk="0" hangingPunct="1">
      <a:defRPr kern="1200">
        <a:solidFill>
          <a:schemeClr val="tx1"/>
        </a:solidFill>
        <a:latin typeface="Corbel" pitchFamily="34" charset="0"/>
        <a:ea typeface="+mn-ea"/>
        <a:cs typeface="Arial" charset="0"/>
      </a:defRPr>
    </a:lvl8pPr>
    <a:lvl9pPr marL="3657600" algn="l" defTabSz="914400" rtl="0" eaLnBrk="1" latinLnBrk="0" hangingPunct="1">
      <a:defRPr kern="1200">
        <a:solidFill>
          <a:schemeClr val="tx1"/>
        </a:solidFill>
        <a:latin typeface="Corbel"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88"/>
    <p:restoredTop sz="90674" autoAdjust="0"/>
  </p:normalViewPr>
  <p:slideViewPr>
    <p:cSldViewPr>
      <p:cViewPr varScale="1">
        <p:scale>
          <a:sx n="63" d="100"/>
          <a:sy n="63" d="100"/>
        </p:scale>
        <p:origin x="1040" y="1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81A631EF-3800-49C8-B38A-49B020A9E37B}"/>
    <pc:docChg chg="custSel modSld">
      <pc:chgData name="Paul Tinkler" userId="bcebf29c-73c2-433d-80d2-6bad896374bf" providerId="ADAL" clId="{81A631EF-3800-49C8-B38A-49B020A9E37B}" dt="2018-06-06T10:50:04.957" v="70" actId="1076"/>
      <pc:docMkLst>
        <pc:docMk/>
      </pc:docMkLst>
      <pc:sldChg chg="modSp">
        <pc:chgData name="Paul Tinkler" userId="bcebf29c-73c2-433d-80d2-6bad896374bf" providerId="ADAL" clId="{81A631EF-3800-49C8-B38A-49B020A9E37B}" dt="2018-06-06T10:50:04.957" v="70" actId="1076"/>
        <pc:sldMkLst>
          <pc:docMk/>
          <pc:sldMk cId="675745448" sldId="285"/>
        </pc:sldMkLst>
        <pc:spChg chg="mod">
          <ac:chgData name="Paul Tinkler" userId="bcebf29c-73c2-433d-80d2-6bad896374bf" providerId="ADAL" clId="{81A631EF-3800-49C8-B38A-49B020A9E37B}" dt="2018-06-06T10:49:52.645" v="69" actId="14100"/>
          <ac:spMkLst>
            <pc:docMk/>
            <pc:sldMk cId="675745448" sldId="285"/>
            <ac:spMk id="3" creationId="{48728ED0-418B-4202-9EC7-E24D3DB0FD48}"/>
          </ac:spMkLst>
        </pc:spChg>
        <pc:picChg chg="mod">
          <ac:chgData name="Paul Tinkler" userId="bcebf29c-73c2-433d-80d2-6bad896374bf" providerId="ADAL" clId="{81A631EF-3800-49C8-B38A-49B020A9E37B}" dt="2018-06-06T10:50:04.957" v="70" actId="1076"/>
          <ac:picMkLst>
            <pc:docMk/>
            <pc:sldMk cId="675745448" sldId="285"/>
            <ac:picMk id="7170" creationId="{5248D58E-A0B0-BE44-9938-E44214885C7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smtClean="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72AB1D35-83F9-47A4-89F8-B940080D27BB}" type="datetimeFigureOut">
              <a:rPr lang="en-GB"/>
              <a:pPr>
                <a:defRPr/>
              </a:pPr>
              <a:t>05/07/2018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smtClean="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DE9871A0-518B-41B6-911E-6E36390881AF}" type="slidenum">
              <a:rPr lang="en-GB"/>
              <a:pPr>
                <a:defRPr/>
              </a:pPr>
              <a:t>‹#›</a:t>
            </a:fld>
            <a:endParaRPr lang="en-GB"/>
          </a:p>
        </p:txBody>
      </p:sp>
    </p:spTree>
    <p:extLst>
      <p:ext uri="{BB962C8B-B14F-4D97-AF65-F5344CB8AC3E}">
        <p14:creationId xmlns:p14="http://schemas.microsoft.com/office/powerpoint/2010/main" val="150380768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8">
            <a:extLst>
              <a:ext uri="{FF2B5EF4-FFF2-40B4-BE49-F238E27FC236}">
                <a16:creationId xmlns:a16="http://schemas.microsoft.com/office/drawing/2014/main" id="{77A9F216-EFAB-8045-A0A9-14D59DEAD80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9E1F7780-E146-6548-8A67-83E3BBE73075}" type="slidenum">
              <a:rPr lang="en-GB" altLang="en-US" smtClean="0"/>
              <a:pPr fontAlgn="base">
                <a:spcBef>
                  <a:spcPct val="0"/>
                </a:spcBef>
                <a:spcAft>
                  <a:spcPct val="0"/>
                </a:spcAft>
              </a:pPr>
              <a:t>5</a:t>
            </a:fld>
            <a:endParaRPr lang="en-GB" altLang="en-US"/>
          </a:p>
        </p:txBody>
      </p:sp>
      <p:sp>
        <p:nvSpPr>
          <p:cNvPr id="10243" name="Rectangle 2">
            <a:extLst>
              <a:ext uri="{FF2B5EF4-FFF2-40B4-BE49-F238E27FC236}">
                <a16:creationId xmlns:a16="http://schemas.microsoft.com/office/drawing/2014/main" id="{3317E0C2-9F6B-AB42-AA55-6FA757DF2024}"/>
              </a:ext>
            </a:extLst>
          </p:cNvPr>
          <p:cNvSpPr>
            <a:spLocks noGrp="1" noRot="1" noChangeAspect="1" noChangeArrowheads="1" noTextEdit="1"/>
          </p:cNvSpPr>
          <p:nvPr>
            <p:ph type="sldImg"/>
          </p:nvPr>
        </p:nvSpPr>
        <p:spPr bwMode="auto">
          <a:xfrm>
            <a:off x="1144588" y="685800"/>
            <a:ext cx="4567237" cy="34258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4" name="Rectangle 3">
            <a:extLst>
              <a:ext uri="{FF2B5EF4-FFF2-40B4-BE49-F238E27FC236}">
                <a16:creationId xmlns:a16="http://schemas.microsoft.com/office/drawing/2014/main" id="{FF65F2E4-7F28-E74F-8BE1-AF7BC532028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1619033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8">
            <a:extLst>
              <a:ext uri="{FF2B5EF4-FFF2-40B4-BE49-F238E27FC236}">
                <a16:creationId xmlns:a16="http://schemas.microsoft.com/office/drawing/2014/main" id="{D623A770-0213-2D4D-BD94-F81DA7A6ACE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70B55E0A-D6C6-7C4A-A89B-5572C1735FC2}" type="slidenum">
              <a:rPr lang="en-GB" altLang="en-US" smtClean="0"/>
              <a:pPr fontAlgn="base">
                <a:spcBef>
                  <a:spcPct val="0"/>
                </a:spcBef>
                <a:spcAft>
                  <a:spcPct val="0"/>
                </a:spcAft>
              </a:pPr>
              <a:t>7</a:t>
            </a:fld>
            <a:endParaRPr lang="en-GB" altLang="en-US"/>
          </a:p>
        </p:txBody>
      </p:sp>
      <p:sp>
        <p:nvSpPr>
          <p:cNvPr id="13315" name="Rectangle 2">
            <a:extLst>
              <a:ext uri="{FF2B5EF4-FFF2-40B4-BE49-F238E27FC236}">
                <a16:creationId xmlns:a16="http://schemas.microsoft.com/office/drawing/2014/main" id="{34F6F769-4B46-F149-AF0B-334A6482B51D}"/>
              </a:ext>
            </a:extLst>
          </p:cNvPr>
          <p:cNvSpPr>
            <a:spLocks noGrp="1" noRot="1" noChangeAspect="1" noChangeArrowheads="1" noTextEdit="1"/>
          </p:cNvSpPr>
          <p:nvPr>
            <p:ph type="sldImg"/>
          </p:nvPr>
        </p:nvSpPr>
        <p:spPr bwMode="auto">
          <a:xfrm>
            <a:off x="1144588" y="685800"/>
            <a:ext cx="4567237" cy="34258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6" name="Rectangle 3">
            <a:extLst>
              <a:ext uri="{FF2B5EF4-FFF2-40B4-BE49-F238E27FC236}">
                <a16:creationId xmlns:a16="http://schemas.microsoft.com/office/drawing/2014/main" id="{CA5A3F9E-42E5-5344-A7A9-A30D72BE93B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4182340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8">
            <a:extLst>
              <a:ext uri="{FF2B5EF4-FFF2-40B4-BE49-F238E27FC236}">
                <a16:creationId xmlns:a16="http://schemas.microsoft.com/office/drawing/2014/main" id="{D623A770-0213-2D4D-BD94-F81DA7A6ACE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70B55E0A-D6C6-7C4A-A89B-5572C1735FC2}" type="slidenum">
              <a:rPr lang="en-GB" altLang="en-US" smtClean="0"/>
              <a:pPr fontAlgn="base">
                <a:spcBef>
                  <a:spcPct val="0"/>
                </a:spcBef>
                <a:spcAft>
                  <a:spcPct val="0"/>
                </a:spcAft>
              </a:pPr>
              <a:t>9</a:t>
            </a:fld>
            <a:endParaRPr lang="en-GB" altLang="en-US"/>
          </a:p>
        </p:txBody>
      </p:sp>
      <p:sp>
        <p:nvSpPr>
          <p:cNvPr id="13315" name="Rectangle 2">
            <a:extLst>
              <a:ext uri="{FF2B5EF4-FFF2-40B4-BE49-F238E27FC236}">
                <a16:creationId xmlns:a16="http://schemas.microsoft.com/office/drawing/2014/main" id="{34F6F769-4B46-F149-AF0B-334A6482B51D}"/>
              </a:ext>
            </a:extLst>
          </p:cNvPr>
          <p:cNvSpPr>
            <a:spLocks noGrp="1" noRot="1" noChangeAspect="1" noChangeArrowheads="1" noTextEdit="1"/>
          </p:cNvSpPr>
          <p:nvPr>
            <p:ph type="sldImg"/>
          </p:nvPr>
        </p:nvSpPr>
        <p:spPr bwMode="auto">
          <a:xfrm>
            <a:off x="1144588" y="685800"/>
            <a:ext cx="4567237" cy="34258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6" name="Rectangle 3">
            <a:extLst>
              <a:ext uri="{FF2B5EF4-FFF2-40B4-BE49-F238E27FC236}">
                <a16:creationId xmlns:a16="http://schemas.microsoft.com/office/drawing/2014/main" id="{CA5A3F9E-42E5-5344-A7A9-A30D72BE93B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2442885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8">
            <a:extLst>
              <a:ext uri="{FF2B5EF4-FFF2-40B4-BE49-F238E27FC236}">
                <a16:creationId xmlns:a16="http://schemas.microsoft.com/office/drawing/2014/main" id="{337324D6-10E5-5C42-BE1F-FE7BE295B9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6A6DB390-368F-864A-97F0-640ADA13E00B}" type="slidenum">
              <a:rPr lang="en-GB" altLang="en-US" smtClean="0"/>
              <a:pPr fontAlgn="base">
                <a:spcBef>
                  <a:spcPct val="0"/>
                </a:spcBef>
                <a:spcAft>
                  <a:spcPct val="0"/>
                </a:spcAft>
              </a:pPr>
              <a:t>11</a:t>
            </a:fld>
            <a:endParaRPr lang="en-GB" altLang="en-US"/>
          </a:p>
        </p:txBody>
      </p:sp>
      <p:sp>
        <p:nvSpPr>
          <p:cNvPr id="16387" name="Rectangle 2">
            <a:extLst>
              <a:ext uri="{FF2B5EF4-FFF2-40B4-BE49-F238E27FC236}">
                <a16:creationId xmlns:a16="http://schemas.microsoft.com/office/drawing/2014/main" id="{4B8516EE-2CE2-DB47-95F1-8651AEF542AE}"/>
              </a:ext>
            </a:extLst>
          </p:cNvPr>
          <p:cNvSpPr>
            <a:spLocks noGrp="1" noRot="1" noChangeAspect="1" noChangeArrowheads="1" noTextEdit="1"/>
          </p:cNvSpPr>
          <p:nvPr>
            <p:ph type="sldImg"/>
          </p:nvPr>
        </p:nvSpPr>
        <p:spPr bwMode="auto">
          <a:xfrm>
            <a:off x="1144588" y="685800"/>
            <a:ext cx="4567237" cy="34258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8" name="Rectangle 3">
            <a:extLst>
              <a:ext uri="{FF2B5EF4-FFF2-40B4-BE49-F238E27FC236}">
                <a16:creationId xmlns:a16="http://schemas.microsoft.com/office/drawing/2014/main" id="{6DC8273D-B696-EB46-A1B2-28D59BE40B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647265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8">
            <a:extLst>
              <a:ext uri="{FF2B5EF4-FFF2-40B4-BE49-F238E27FC236}">
                <a16:creationId xmlns:a16="http://schemas.microsoft.com/office/drawing/2014/main" id="{97A571D7-A9BD-5E4D-B141-3750C67426C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fontAlgn="base">
              <a:spcBef>
                <a:spcPct val="0"/>
              </a:spcBef>
              <a:spcAft>
                <a:spcPct val="0"/>
              </a:spcAft>
            </a:pPr>
            <a:fld id="{3CE59FFA-4ED5-8943-ADE5-06450CACB10A}" type="slidenum">
              <a:rPr lang="en-GB" altLang="en-US" smtClean="0"/>
              <a:pPr fontAlgn="base">
                <a:spcBef>
                  <a:spcPct val="0"/>
                </a:spcBef>
                <a:spcAft>
                  <a:spcPct val="0"/>
                </a:spcAft>
              </a:pPr>
              <a:t>13</a:t>
            </a:fld>
            <a:endParaRPr lang="en-GB" altLang="en-US"/>
          </a:p>
        </p:txBody>
      </p:sp>
      <p:sp>
        <p:nvSpPr>
          <p:cNvPr id="19459" name="Rectangle 2">
            <a:extLst>
              <a:ext uri="{FF2B5EF4-FFF2-40B4-BE49-F238E27FC236}">
                <a16:creationId xmlns:a16="http://schemas.microsoft.com/office/drawing/2014/main" id="{66CB96A2-1661-8E4A-AB34-5F40C901B9B8}"/>
              </a:ext>
            </a:extLst>
          </p:cNvPr>
          <p:cNvSpPr>
            <a:spLocks noGrp="1" noRot="1" noChangeAspect="1" noChangeArrowheads="1" noTextEdit="1"/>
          </p:cNvSpPr>
          <p:nvPr>
            <p:ph type="sldImg"/>
          </p:nvPr>
        </p:nvSpPr>
        <p:spPr bwMode="auto">
          <a:xfrm>
            <a:off x="1144588" y="685800"/>
            <a:ext cx="4567237" cy="34258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a:extLst>
              <a:ext uri="{FF2B5EF4-FFF2-40B4-BE49-F238E27FC236}">
                <a16:creationId xmlns:a16="http://schemas.microsoft.com/office/drawing/2014/main" id="{E59126C2-EFCA-984F-BED6-B7236B6222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3364584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sz="900"/>
              <a:t>Source: Bradley, Woodman and Hutchings 2012</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itchFamily="34" charset="0"/>
              </a:defRPr>
            </a:lvl1pPr>
            <a:lvl2pPr marL="742950" indent="-285750">
              <a:defRPr>
                <a:solidFill>
                  <a:schemeClr val="tx1"/>
                </a:solidFill>
                <a:latin typeface="Corbel" pitchFamily="34" charset="0"/>
              </a:defRPr>
            </a:lvl2pPr>
            <a:lvl3pPr marL="1143000" indent="-228600">
              <a:defRPr>
                <a:solidFill>
                  <a:schemeClr val="tx1"/>
                </a:solidFill>
                <a:latin typeface="Corbel" pitchFamily="34" charset="0"/>
              </a:defRPr>
            </a:lvl3pPr>
            <a:lvl4pPr marL="1600200" indent="-228600">
              <a:defRPr>
                <a:solidFill>
                  <a:schemeClr val="tx1"/>
                </a:solidFill>
                <a:latin typeface="Corbel" pitchFamily="34" charset="0"/>
              </a:defRPr>
            </a:lvl4pPr>
            <a:lvl5pPr marL="2057400" indent="-228600">
              <a:defRPr>
                <a:solidFill>
                  <a:schemeClr val="tx1"/>
                </a:solidFill>
                <a:latin typeface="Corbel" pitchFamily="34" charset="0"/>
              </a:defRPr>
            </a:lvl5pPr>
            <a:lvl6pPr marL="2514600" indent="-228600" fontAlgn="base">
              <a:spcBef>
                <a:spcPct val="0"/>
              </a:spcBef>
              <a:spcAft>
                <a:spcPct val="0"/>
              </a:spcAft>
              <a:defRPr>
                <a:solidFill>
                  <a:schemeClr val="tx1"/>
                </a:solidFill>
                <a:latin typeface="Corbel" pitchFamily="34" charset="0"/>
              </a:defRPr>
            </a:lvl6pPr>
            <a:lvl7pPr marL="2971800" indent="-228600" fontAlgn="base">
              <a:spcBef>
                <a:spcPct val="0"/>
              </a:spcBef>
              <a:spcAft>
                <a:spcPct val="0"/>
              </a:spcAft>
              <a:defRPr>
                <a:solidFill>
                  <a:schemeClr val="tx1"/>
                </a:solidFill>
                <a:latin typeface="Corbel" pitchFamily="34" charset="0"/>
              </a:defRPr>
            </a:lvl7pPr>
            <a:lvl8pPr marL="3429000" indent="-228600" fontAlgn="base">
              <a:spcBef>
                <a:spcPct val="0"/>
              </a:spcBef>
              <a:spcAft>
                <a:spcPct val="0"/>
              </a:spcAft>
              <a:defRPr>
                <a:solidFill>
                  <a:schemeClr val="tx1"/>
                </a:solidFill>
                <a:latin typeface="Corbel" pitchFamily="34" charset="0"/>
              </a:defRPr>
            </a:lvl8pPr>
            <a:lvl9pPr marL="3886200" indent="-228600" fontAlgn="base">
              <a:spcBef>
                <a:spcPct val="0"/>
              </a:spcBef>
              <a:spcAft>
                <a:spcPct val="0"/>
              </a:spcAft>
              <a:defRPr>
                <a:solidFill>
                  <a:schemeClr val="tx1"/>
                </a:solidFill>
                <a:latin typeface="Corbel" pitchFamily="34" charset="0"/>
              </a:defRPr>
            </a:lvl9pPr>
          </a:lstStyle>
          <a:p>
            <a:pPr fontAlgn="base">
              <a:spcBef>
                <a:spcPct val="0"/>
              </a:spcBef>
              <a:spcAft>
                <a:spcPct val="0"/>
              </a:spcAft>
            </a:pPr>
            <a:fld id="{5DBF061A-78F3-4E9B-9CC8-61AC3EC6FD1B}" type="slidenum">
              <a:rPr lang="en-GB" altLang="en-US">
                <a:latin typeface="Calibri" pitchFamily="34" charset="0"/>
              </a:rPr>
              <a:pPr fontAlgn="base">
                <a:spcBef>
                  <a:spcPct val="0"/>
                </a:spcBef>
                <a:spcAft>
                  <a:spcPct val="0"/>
                </a:spcAft>
              </a:pPr>
              <a:t>20</a:t>
            </a:fld>
            <a:endParaRPr lang="en-GB" altLang="en-US">
              <a:latin typeface="Calibri" pitchFamily="34" charset="0"/>
            </a:endParaRPr>
          </a:p>
        </p:txBody>
      </p:sp>
    </p:spTree>
    <p:extLst>
      <p:ext uri="{BB962C8B-B14F-4D97-AF65-F5344CB8AC3E}">
        <p14:creationId xmlns:p14="http://schemas.microsoft.com/office/powerpoint/2010/main" val="505799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a:t>Increasing confidence - </a:t>
            </a:r>
            <a:r>
              <a:rPr lang="en-GB" altLang="en-US"/>
              <a:t>is a very important concept in organisational psychology as it is closely linked to “self-efficacy” ,a person’s belief in their ability to succeed in specific situations. </a:t>
            </a:r>
            <a:r>
              <a:rPr lang="en-GB" altLang="en-US" dirty="0"/>
              <a:t>People with a high level of self-efficacy will readily undertake challenging activities and will be more motivated to</a:t>
            </a:r>
          </a:p>
          <a:p>
            <a:pPr>
              <a:spcBef>
                <a:spcPct val="0"/>
              </a:spcBef>
            </a:pPr>
            <a:r>
              <a:rPr lang="en-GB" altLang="en-US" dirty="0"/>
              <a:t>persist in these activities (Wood and Bandura 1989).</a:t>
            </a:r>
          </a:p>
          <a:p>
            <a:pPr>
              <a:spcBef>
                <a:spcPct val="0"/>
              </a:spcBef>
            </a:pPr>
            <a:r>
              <a:rPr lang="en-GB" altLang="en-US" b="1" dirty="0"/>
              <a:t>Increased </a:t>
            </a:r>
            <a:r>
              <a:rPr lang="en-GB" altLang="en-US" b="1" dirty="0" err="1"/>
              <a:t>self awareness</a:t>
            </a:r>
            <a:r>
              <a:rPr lang="en-GB" altLang="en-US" b="1" dirty="0"/>
              <a:t>  -</a:t>
            </a:r>
            <a:r>
              <a:rPr lang="en-GB" altLang="en-US" dirty="0"/>
              <a:t>MLQs had provided the opportunity to reflect on their behaviour in relation to theory and best practice, and how they may be perceived by others. This was especially pertinent in relation to people management</a:t>
            </a:r>
          </a:p>
          <a:p>
            <a:pPr>
              <a:spcBef>
                <a:spcPct val="0"/>
              </a:spcBef>
            </a:pPr>
            <a:r>
              <a:rPr lang="en-GB" altLang="en-US" b="1" dirty="0"/>
              <a:t>Increased strategic awareness </a:t>
            </a:r>
            <a:r>
              <a:rPr lang="en-GB" altLang="en-US" dirty="0"/>
              <a:t>- Numerous participants described how their qualification had helped them to develop a broader outlook on their business, beyond the immediate concerns of their department. This helped them understand their role in the wider organisational context and gave them strategic awareness of the organisation’s aims, hence enhancing their effectiveness.</a:t>
            </a:r>
          </a:p>
          <a:p>
            <a:pPr>
              <a:spcBef>
                <a:spcPct val="0"/>
              </a:spcBef>
            </a:pPr>
            <a:r>
              <a:rPr lang="en-GB" altLang="en-US" b="1" dirty="0"/>
              <a:t>Enhanced people management skills </a:t>
            </a:r>
            <a:r>
              <a:rPr lang="en-GB" altLang="en-US" dirty="0"/>
              <a:t>- These enhanced people management skills are evidence of an engaging transformational style of leadership, which is known to not only increase employee engagement and motivation, but has also been shown to enhance team performance (</a:t>
            </a:r>
            <a:r>
              <a:rPr lang="en-GB" altLang="en-US" dirty="0" err="1"/>
              <a:t>Alimo</a:t>
            </a:r>
            <a:r>
              <a:rPr lang="en-GB" altLang="en-US" dirty="0"/>
              <a:t>-Metcalfe at al.</a:t>
            </a:r>
          </a:p>
          <a:p>
            <a:pPr>
              <a:spcBef>
                <a:spcPct val="0"/>
              </a:spcBef>
            </a:pPr>
            <a:r>
              <a:rPr lang="en-GB" altLang="en-US" dirty="0"/>
              <a:t>2008; </a:t>
            </a:r>
            <a:r>
              <a:rPr lang="en-GB" altLang="en-US" dirty="0" err="1"/>
              <a:t>Alimo</a:t>
            </a:r>
            <a:r>
              <a:rPr lang="en-GB" altLang="en-US" dirty="0"/>
              <a:t>-Metcalfe and Alban-Metcalfe 2011).</a:t>
            </a:r>
          </a:p>
          <a:p>
            <a:pPr>
              <a:spcBef>
                <a:spcPct val="0"/>
              </a:spcBef>
            </a:pPr>
            <a:r>
              <a:rPr lang="en-GB" altLang="en-US" b="1" dirty="0"/>
              <a:t>Managing change more effectively </a:t>
            </a:r>
            <a:r>
              <a:rPr lang="en-GB" altLang="en-US" dirty="0"/>
              <a:t>- MLQ had equipped them to manage change better, a particularly relevant benefit given the prevailing economic conditions. This increased effectiveness was largely attributed to enhanced people management skills, which enabled them to communicate change more positively and in a way that engaged staff rather than de-motivated them </a:t>
            </a:r>
          </a:p>
          <a:p>
            <a:pPr>
              <a:spcBef>
                <a:spcPct val="0"/>
              </a:spcBef>
            </a:pPr>
            <a:r>
              <a:rPr lang="en-GB" altLang="en-US" b="1" dirty="0"/>
              <a:t>Improved networks </a:t>
            </a:r>
            <a:r>
              <a:rPr lang="en-GB" altLang="en-US" dirty="0"/>
              <a:t>- Undertaking courses gave participants the opportunity to meet people within the organisation that they would otherwise not have met; they valued the opportunity to build relationships with their colleagues and have a wider network of “friends” internally to call on when needed.</a:t>
            </a:r>
          </a:p>
          <a:p>
            <a:pPr>
              <a:spcBef>
                <a:spcPct val="0"/>
              </a:spcBef>
            </a:pPr>
            <a:endParaRPr lang="en-GB" altLang="en-US" dirty="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itchFamily="34" charset="0"/>
              </a:defRPr>
            </a:lvl1pPr>
            <a:lvl2pPr marL="742950" indent="-285750">
              <a:defRPr>
                <a:solidFill>
                  <a:schemeClr val="tx1"/>
                </a:solidFill>
                <a:latin typeface="Corbel" pitchFamily="34" charset="0"/>
              </a:defRPr>
            </a:lvl2pPr>
            <a:lvl3pPr marL="1143000" indent="-228600">
              <a:defRPr>
                <a:solidFill>
                  <a:schemeClr val="tx1"/>
                </a:solidFill>
                <a:latin typeface="Corbel" pitchFamily="34" charset="0"/>
              </a:defRPr>
            </a:lvl3pPr>
            <a:lvl4pPr marL="1600200" indent="-228600">
              <a:defRPr>
                <a:solidFill>
                  <a:schemeClr val="tx1"/>
                </a:solidFill>
                <a:latin typeface="Corbel" pitchFamily="34" charset="0"/>
              </a:defRPr>
            </a:lvl4pPr>
            <a:lvl5pPr marL="2057400" indent="-228600">
              <a:defRPr>
                <a:solidFill>
                  <a:schemeClr val="tx1"/>
                </a:solidFill>
                <a:latin typeface="Corbel" pitchFamily="34" charset="0"/>
              </a:defRPr>
            </a:lvl5pPr>
            <a:lvl6pPr marL="2514600" indent="-228600" fontAlgn="base">
              <a:spcBef>
                <a:spcPct val="0"/>
              </a:spcBef>
              <a:spcAft>
                <a:spcPct val="0"/>
              </a:spcAft>
              <a:defRPr>
                <a:solidFill>
                  <a:schemeClr val="tx1"/>
                </a:solidFill>
                <a:latin typeface="Corbel" pitchFamily="34" charset="0"/>
              </a:defRPr>
            </a:lvl6pPr>
            <a:lvl7pPr marL="2971800" indent="-228600" fontAlgn="base">
              <a:spcBef>
                <a:spcPct val="0"/>
              </a:spcBef>
              <a:spcAft>
                <a:spcPct val="0"/>
              </a:spcAft>
              <a:defRPr>
                <a:solidFill>
                  <a:schemeClr val="tx1"/>
                </a:solidFill>
                <a:latin typeface="Corbel" pitchFamily="34" charset="0"/>
              </a:defRPr>
            </a:lvl7pPr>
            <a:lvl8pPr marL="3429000" indent="-228600" fontAlgn="base">
              <a:spcBef>
                <a:spcPct val="0"/>
              </a:spcBef>
              <a:spcAft>
                <a:spcPct val="0"/>
              </a:spcAft>
              <a:defRPr>
                <a:solidFill>
                  <a:schemeClr val="tx1"/>
                </a:solidFill>
                <a:latin typeface="Corbel" pitchFamily="34" charset="0"/>
              </a:defRPr>
            </a:lvl8pPr>
            <a:lvl9pPr marL="3886200" indent="-228600" fontAlgn="base">
              <a:spcBef>
                <a:spcPct val="0"/>
              </a:spcBef>
              <a:spcAft>
                <a:spcPct val="0"/>
              </a:spcAft>
              <a:defRPr>
                <a:solidFill>
                  <a:schemeClr val="tx1"/>
                </a:solidFill>
                <a:latin typeface="Corbel" pitchFamily="34" charset="0"/>
              </a:defRPr>
            </a:lvl9pPr>
          </a:lstStyle>
          <a:p>
            <a:pPr fontAlgn="base">
              <a:spcBef>
                <a:spcPct val="0"/>
              </a:spcBef>
              <a:spcAft>
                <a:spcPct val="0"/>
              </a:spcAft>
            </a:pPr>
            <a:fld id="{94E931E9-F55E-4B23-82DE-5C36C1047B2B}" type="slidenum">
              <a:rPr lang="en-GB" altLang="en-US">
                <a:latin typeface="Calibri" pitchFamily="34" charset="0"/>
              </a:rPr>
              <a:pPr fontAlgn="base">
                <a:spcBef>
                  <a:spcPct val="0"/>
                </a:spcBef>
                <a:spcAft>
                  <a:spcPct val="0"/>
                </a:spcAft>
              </a:pPr>
              <a:t>23</a:t>
            </a:fld>
            <a:endParaRPr lang="en-GB" altLang="en-US">
              <a:latin typeface="Calibri" pitchFamily="34" charset="0"/>
            </a:endParaRPr>
          </a:p>
        </p:txBody>
      </p:sp>
    </p:spTree>
    <p:extLst>
      <p:ext uri="{BB962C8B-B14F-4D97-AF65-F5344CB8AC3E}">
        <p14:creationId xmlns:p14="http://schemas.microsoft.com/office/powerpoint/2010/main" val="457912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Working module title are provided for the 2</a:t>
            </a:r>
            <a:r>
              <a:rPr lang="en-GB" altLang="en-US" baseline="30000"/>
              <a:t>nd</a:t>
            </a:r>
            <a:r>
              <a:rPr lang="en-GB" altLang="en-US"/>
              <a:t> and 3</a:t>
            </a:r>
            <a:r>
              <a:rPr lang="en-GB" altLang="en-US" baseline="30000"/>
              <a:t>rd</a:t>
            </a:r>
            <a:r>
              <a:rPr lang="en-GB" altLang="en-US"/>
              <a:t> year</a:t>
            </a:r>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itchFamily="34" charset="0"/>
              </a:defRPr>
            </a:lvl1pPr>
            <a:lvl2pPr marL="742950" indent="-285750">
              <a:defRPr>
                <a:solidFill>
                  <a:schemeClr val="tx1"/>
                </a:solidFill>
                <a:latin typeface="Corbel" pitchFamily="34" charset="0"/>
              </a:defRPr>
            </a:lvl2pPr>
            <a:lvl3pPr marL="1143000" indent="-228600">
              <a:defRPr>
                <a:solidFill>
                  <a:schemeClr val="tx1"/>
                </a:solidFill>
                <a:latin typeface="Corbel" pitchFamily="34" charset="0"/>
              </a:defRPr>
            </a:lvl3pPr>
            <a:lvl4pPr marL="1600200" indent="-228600">
              <a:defRPr>
                <a:solidFill>
                  <a:schemeClr val="tx1"/>
                </a:solidFill>
                <a:latin typeface="Corbel" pitchFamily="34" charset="0"/>
              </a:defRPr>
            </a:lvl4pPr>
            <a:lvl5pPr marL="2057400" indent="-228600">
              <a:defRPr>
                <a:solidFill>
                  <a:schemeClr val="tx1"/>
                </a:solidFill>
                <a:latin typeface="Corbel" pitchFamily="34" charset="0"/>
              </a:defRPr>
            </a:lvl5pPr>
            <a:lvl6pPr marL="2514600" indent="-228600" fontAlgn="base">
              <a:spcBef>
                <a:spcPct val="0"/>
              </a:spcBef>
              <a:spcAft>
                <a:spcPct val="0"/>
              </a:spcAft>
              <a:defRPr>
                <a:solidFill>
                  <a:schemeClr val="tx1"/>
                </a:solidFill>
                <a:latin typeface="Corbel" pitchFamily="34" charset="0"/>
              </a:defRPr>
            </a:lvl6pPr>
            <a:lvl7pPr marL="2971800" indent="-228600" fontAlgn="base">
              <a:spcBef>
                <a:spcPct val="0"/>
              </a:spcBef>
              <a:spcAft>
                <a:spcPct val="0"/>
              </a:spcAft>
              <a:defRPr>
                <a:solidFill>
                  <a:schemeClr val="tx1"/>
                </a:solidFill>
                <a:latin typeface="Corbel" pitchFamily="34" charset="0"/>
              </a:defRPr>
            </a:lvl7pPr>
            <a:lvl8pPr marL="3429000" indent="-228600" fontAlgn="base">
              <a:spcBef>
                <a:spcPct val="0"/>
              </a:spcBef>
              <a:spcAft>
                <a:spcPct val="0"/>
              </a:spcAft>
              <a:defRPr>
                <a:solidFill>
                  <a:schemeClr val="tx1"/>
                </a:solidFill>
                <a:latin typeface="Corbel" pitchFamily="34" charset="0"/>
              </a:defRPr>
            </a:lvl8pPr>
            <a:lvl9pPr marL="3886200" indent="-228600" fontAlgn="base">
              <a:spcBef>
                <a:spcPct val="0"/>
              </a:spcBef>
              <a:spcAft>
                <a:spcPct val="0"/>
              </a:spcAft>
              <a:defRPr>
                <a:solidFill>
                  <a:schemeClr val="tx1"/>
                </a:solidFill>
                <a:latin typeface="Corbel" pitchFamily="34" charset="0"/>
              </a:defRPr>
            </a:lvl9pPr>
          </a:lstStyle>
          <a:p>
            <a:pPr fontAlgn="base">
              <a:spcBef>
                <a:spcPct val="0"/>
              </a:spcBef>
              <a:spcAft>
                <a:spcPct val="0"/>
              </a:spcAft>
            </a:pPr>
            <a:fld id="{E3FF58CF-7651-445D-90C8-1394D9D887F1}" type="slidenum">
              <a:rPr lang="en-GB" altLang="en-US">
                <a:latin typeface="Calibri" pitchFamily="34" charset="0"/>
              </a:rPr>
              <a:pPr fontAlgn="base">
                <a:spcBef>
                  <a:spcPct val="0"/>
                </a:spcBef>
                <a:spcAft>
                  <a:spcPct val="0"/>
                </a:spcAft>
              </a:pPr>
              <a:t>24</a:t>
            </a:fld>
            <a:endParaRPr lang="en-GB" altLang="en-US">
              <a:latin typeface="Calibri" pitchFamily="34" charset="0"/>
            </a:endParaRPr>
          </a:p>
        </p:txBody>
      </p:sp>
    </p:spTree>
    <p:extLst>
      <p:ext uri="{BB962C8B-B14F-4D97-AF65-F5344CB8AC3E}">
        <p14:creationId xmlns:p14="http://schemas.microsoft.com/office/powerpoint/2010/main" val="41309642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pPr>
              <a:defRPr/>
            </a:pPr>
            <a:fld id="{4908F19B-3057-4558-A76C-5E092891AD71}" type="datetimeFigureOut">
              <a:rPr lang="en-GB" smtClean="0"/>
              <a:pPr>
                <a:defRPr/>
              </a:pPr>
              <a:t>05/07/2018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BE2BC3E-5565-4413-B352-D2D12C8853C2}" type="slidenum">
              <a:rPr lang="en-GB" smtClean="0"/>
              <a:pPr>
                <a:defRPr/>
              </a:pPr>
              <a:t>‹#›</a:t>
            </a:fld>
            <a:endParaRPr lang="en-GB"/>
          </a:p>
        </p:txBody>
      </p:sp>
    </p:spTree>
    <p:extLst>
      <p:ext uri="{BB962C8B-B14F-4D97-AF65-F5344CB8AC3E}">
        <p14:creationId xmlns:p14="http://schemas.microsoft.com/office/powerpoint/2010/main" val="18135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C2D68B7E-024B-4F75-ACB5-27525B99FA66}" type="datetimeFigureOut">
              <a:rPr lang="en-GB" smtClean="0"/>
              <a:pPr>
                <a:defRPr/>
              </a:pPr>
              <a:t>05/07/2018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C79AA6D-10F2-4C30-849F-BCCCB9BA83A6}" type="slidenum">
              <a:rPr lang="en-GB" smtClean="0"/>
              <a:pPr>
                <a:defRPr/>
              </a:pPr>
              <a:t>‹#›</a:t>
            </a:fld>
            <a:endParaRPr lang="en-GB"/>
          </a:p>
        </p:txBody>
      </p:sp>
    </p:spTree>
    <p:extLst>
      <p:ext uri="{BB962C8B-B14F-4D97-AF65-F5344CB8AC3E}">
        <p14:creationId xmlns:p14="http://schemas.microsoft.com/office/powerpoint/2010/main" val="992286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1D0F14D8-47EA-4D4F-A9A2-AD80C0250A83}" type="datetimeFigureOut">
              <a:rPr lang="en-GB" smtClean="0"/>
              <a:pPr>
                <a:defRPr/>
              </a:pPr>
              <a:t>05/07/2018</a:t>
            </a:fld>
            <a:endParaRPr lang="en-GB"/>
          </a:p>
        </p:txBody>
      </p:sp>
      <p:sp>
        <p:nvSpPr>
          <p:cNvPr id="6" name="Slide Number Placeholder 5"/>
          <p:cNvSpPr>
            <a:spLocks noGrp="1"/>
          </p:cNvSpPr>
          <p:nvPr>
            <p:ph type="sldNum" sz="quarter" idx="12"/>
          </p:nvPr>
        </p:nvSpPr>
        <p:spPr/>
        <p:txBody>
          <a:bodyPr/>
          <a:lstStyle/>
          <a:p>
            <a:pPr>
              <a:defRPr/>
            </a:pPr>
            <a:fld id="{B8AE2928-7436-4DE7-9B7C-C940EF7842F8}" type="slidenum">
              <a:rPr lang="en-GB" smtClean="0"/>
              <a:pPr>
                <a:defRPr/>
              </a:pPr>
              <a:t>‹#›</a:t>
            </a:fld>
            <a:endParaRPr lang="en-GB"/>
          </a:p>
        </p:txBody>
      </p:sp>
    </p:spTree>
    <p:extLst>
      <p:ext uri="{BB962C8B-B14F-4D97-AF65-F5344CB8AC3E}">
        <p14:creationId xmlns:p14="http://schemas.microsoft.com/office/powerpoint/2010/main" val="3952973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AE47057F-DC6D-4814-8E2A-AE2C9024A933}" type="datetimeFigureOut">
              <a:rPr lang="en-GB" smtClean="0"/>
              <a:pPr>
                <a:defRPr/>
              </a:pPr>
              <a:t>05/07/2018</a:t>
            </a:fld>
            <a:endParaRPr lang="en-GB"/>
          </a:p>
        </p:txBody>
      </p:sp>
      <p:sp>
        <p:nvSpPr>
          <p:cNvPr id="7" name="Slide Number Placeholder 6"/>
          <p:cNvSpPr>
            <a:spLocks noGrp="1"/>
          </p:cNvSpPr>
          <p:nvPr>
            <p:ph type="sldNum" sz="quarter" idx="12"/>
          </p:nvPr>
        </p:nvSpPr>
        <p:spPr/>
        <p:txBody>
          <a:bodyPr/>
          <a:lstStyle/>
          <a:p>
            <a:pPr>
              <a:defRPr/>
            </a:pPr>
            <a:fld id="{EB321168-5FDE-4571-8779-84AEBAC86911}" type="slidenum">
              <a:rPr lang="en-GB" smtClean="0"/>
              <a:pPr>
                <a:defRPr/>
              </a:pPr>
              <a:t>‹#›</a:t>
            </a:fld>
            <a:endParaRPr lang="en-GB"/>
          </a:p>
        </p:txBody>
      </p:sp>
    </p:spTree>
    <p:extLst>
      <p:ext uri="{BB962C8B-B14F-4D97-AF65-F5344CB8AC3E}">
        <p14:creationId xmlns:p14="http://schemas.microsoft.com/office/powerpoint/2010/main" val="2388684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994EB3B7-11E8-4B0F-8360-0C697E1E7979}" type="datetimeFigureOut">
              <a:rPr lang="en-GB" smtClean="0"/>
              <a:pPr>
                <a:defRPr/>
              </a:pPr>
              <a:t>05/07/2018</a:t>
            </a:fld>
            <a:endParaRPr lang="en-GB"/>
          </a:p>
        </p:txBody>
      </p:sp>
      <p:sp>
        <p:nvSpPr>
          <p:cNvPr id="9" name="Slide Number Placeholder 8"/>
          <p:cNvSpPr>
            <a:spLocks noGrp="1"/>
          </p:cNvSpPr>
          <p:nvPr>
            <p:ph type="sldNum" sz="quarter" idx="12"/>
          </p:nvPr>
        </p:nvSpPr>
        <p:spPr/>
        <p:txBody>
          <a:bodyPr/>
          <a:lstStyle/>
          <a:p>
            <a:pPr>
              <a:defRPr/>
            </a:pPr>
            <a:fld id="{B83AAC6C-F47F-4E08-883B-073273FD972E}" type="slidenum">
              <a:rPr lang="en-GB" smtClean="0"/>
              <a:pPr>
                <a:defRPr/>
              </a:pPr>
              <a:t>‹#›</a:t>
            </a:fld>
            <a:endParaRPr lang="en-GB"/>
          </a:p>
        </p:txBody>
      </p:sp>
    </p:spTree>
    <p:extLst>
      <p:ext uri="{BB962C8B-B14F-4D97-AF65-F5344CB8AC3E}">
        <p14:creationId xmlns:p14="http://schemas.microsoft.com/office/powerpoint/2010/main" val="3890530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E082E962-E3A5-4203-BA6E-664669C01FE6}" type="datetimeFigureOut">
              <a:rPr lang="en-GB" smtClean="0"/>
              <a:pPr>
                <a:defRPr/>
              </a:pPr>
              <a:t>05/07/2018</a:t>
            </a:fld>
            <a:endParaRPr lang="en-GB"/>
          </a:p>
        </p:txBody>
      </p:sp>
      <p:sp>
        <p:nvSpPr>
          <p:cNvPr id="5" name="Slide Number Placeholder 4"/>
          <p:cNvSpPr>
            <a:spLocks noGrp="1"/>
          </p:cNvSpPr>
          <p:nvPr>
            <p:ph type="sldNum" sz="quarter" idx="12"/>
          </p:nvPr>
        </p:nvSpPr>
        <p:spPr/>
        <p:txBody>
          <a:bodyPr/>
          <a:lstStyle/>
          <a:p>
            <a:pPr>
              <a:defRPr/>
            </a:pPr>
            <a:fld id="{C92F3D88-C136-4943-AB93-F9B82A4B7E8D}" type="slidenum">
              <a:rPr lang="en-GB" smtClean="0"/>
              <a:pPr>
                <a:defRPr/>
              </a:pPr>
              <a:t>‹#›</a:t>
            </a:fld>
            <a:endParaRPr lang="en-GB"/>
          </a:p>
        </p:txBody>
      </p:sp>
    </p:spTree>
    <p:extLst>
      <p:ext uri="{BB962C8B-B14F-4D97-AF65-F5344CB8AC3E}">
        <p14:creationId xmlns:p14="http://schemas.microsoft.com/office/powerpoint/2010/main" val="2765007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07D5D9C-D303-48E9-A406-AD8D549A55B0}" type="datetimeFigureOut">
              <a:rPr lang="en-GB" smtClean="0"/>
              <a:pPr>
                <a:defRPr/>
              </a:pPr>
              <a:t>05/07/2018</a:t>
            </a:fld>
            <a:endParaRPr lang="en-GB"/>
          </a:p>
        </p:txBody>
      </p:sp>
      <p:sp>
        <p:nvSpPr>
          <p:cNvPr id="4" name="Slide Number Placeholder 3"/>
          <p:cNvSpPr>
            <a:spLocks noGrp="1"/>
          </p:cNvSpPr>
          <p:nvPr>
            <p:ph type="sldNum" sz="quarter" idx="12"/>
          </p:nvPr>
        </p:nvSpPr>
        <p:spPr/>
        <p:txBody>
          <a:bodyPr/>
          <a:lstStyle/>
          <a:p>
            <a:pPr>
              <a:defRPr/>
            </a:pPr>
            <a:fld id="{4550ACF8-0D57-4422-928A-D83F0C35007D}" type="slidenum">
              <a:rPr lang="en-GB" smtClean="0"/>
              <a:pPr>
                <a:defRPr/>
              </a:pPr>
              <a:t>‹#›</a:t>
            </a:fld>
            <a:endParaRPr lang="en-GB"/>
          </a:p>
        </p:txBody>
      </p:sp>
    </p:spTree>
    <p:extLst>
      <p:ext uri="{BB962C8B-B14F-4D97-AF65-F5344CB8AC3E}">
        <p14:creationId xmlns:p14="http://schemas.microsoft.com/office/powerpoint/2010/main" val="4076218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F492F42C-2FEE-4550-9A1E-D24F040C5199}" type="datetimeFigureOut">
              <a:rPr lang="en-GB" smtClean="0"/>
              <a:pPr>
                <a:defRPr/>
              </a:pPr>
              <a:t>05/07/2018</a:t>
            </a:fld>
            <a:endParaRPr lang="en-GB"/>
          </a:p>
        </p:txBody>
      </p:sp>
      <p:sp>
        <p:nvSpPr>
          <p:cNvPr id="7" name="Slide Number Placeholder 6"/>
          <p:cNvSpPr>
            <a:spLocks noGrp="1"/>
          </p:cNvSpPr>
          <p:nvPr>
            <p:ph type="sldNum" sz="quarter" idx="12"/>
          </p:nvPr>
        </p:nvSpPr>
        <p:spPr/>
        <p:txBody>
          <a:bodyPr/>
          <a:lstStyle/>
          <a:p>
            <a:pPr>
              <a:defRPr/>
            </a:pPr>
            <a:fld id="{560FA4FB-F0EF-4BBC-B462-550A9900853F}" type="slidenum">
              <a:rPr lang="en-GB" smtClean="0"/>
              <a:pPr>
                <a:defRPr/>
              </a:pPr>
              <a:t>‹#›</a:t>
            </a:fld>
            <a:endParaRPr lang="en-GB"/>
          </a:p>
        </p:txBody>
      </p:sp>
    </p:spTree>
    <p:extLst>
      <p:ext uri="{BB962C8B-B14F-4D97-AF65-F5344CB8AC3E}">
        <p14:creationId xmlns:p14="http://schemas.microsoft.com/office/powerpoint/2010/main" val="1114740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62543EF-A6BB-4D57-9863-5C178E5F39AC}" type="datetimeFigureOut">
              <a:rPr lang="en-GB" smtClean="0"/>
              <a:pPr>
                <a:defRPr/>
              </a:pPr>
              <a:t>05/07/2018</a:t>
            </a:fld>
            <a:endParaRPr lang="en-GB"/>
          </a:p>
        </p:txBody>
      </p:sp>
      <p:sp>
        <p:nvSpPr>
          <p:cNvPr id="7" name="Slide Number Placeholder 6"/>
          <p:cNvSpPr>
            <a:spLocks noGrp="1"/>
          </p:cNvSpPr>
          <p:nvPr>
            <p:ph type="sldNum" sz="quarter" idx="12"/>
          </p:nvPr>
        </p:nvSpPr>
        <p:spPr/>
        <p:txBody>
          <a:bodyPr/>
          <a:lstStyle/>
          <a:p>
            <a:pPr>
              <a:defRPr/>
            </a:pPr>
            <a:fld id="{C25DBA12-0AD4-492B-856F-731F28A52AAC}" type="slidenum">
              <a:rPr lang="en-GB" smtClean="0"/>
              <a:pPr>
                <a:defRPr/>
              </a:pPr>
              <a:t>‹#›</a:t>
            </a:fld>
            <a:endParaRPr lang="en-GB"/>
          </a:p>
        </p:txBody>
      </p:sp>
    </p:spTree>
    <p:extLst>
      <p:ext uri="{BB962C8B-B14F-4D97-AF65-F5344CB8AC3E}">
        <p14:creationId xmlns:p14="http://schemas.microsoft.com/office/powerpoint/2010/main" val="808872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0B6CB8B6-FC8B-44F5-B7DA-77C3EE65952D}" type="datetimeFigureOut">
              <a:rPr lang="en-GB" smtClean="0"/>
              <a:pPr>
                <a:defRPr/>
              </a:pPr>
              <a:t>05/07/2018</a:t>
            </a:fld>
            <a:endParaRPr lang="en-GB"/>
          </a:p>
        </p:txBody>
      </p:sp>
      <p:sp>
        <p:nvSpPr>
          <p:cNvPr id="6" name="Slide Number Placeholder 5"/>
          <p:cNvSpPr>
            <a:spLocks noGrp="1"/>
          </p:cNvSpPr>
          <p:nvPr>
            <p:ph type="sldNum" sz="quarter" idx="12"/>
          </p:nvPr>
        </p:nvSpPr>
        <p:spPr/>
        <p:txBody>
          <a:bodyPr/>
          <a:lstStyle/>
          <a:p>
            <a:pPr>
              <a:defRPr/>
            </a:pPr>
            <a:fld id="{30B593BF-135C-40B2-94FD-6397498AD301}" type="slidenum">
              <a:rPr lang="en-GB" smtClean="0"/>
              <a:pPr>
                <a:defRPr/>
              </a:pPr>
              <a:t>‹#›</a:t>
            </a:fld>
            <a:endParaRPr lang="en-GB"/>
          </a:p>
        </p:txBody>
      </p:sp>
    </p:spTree>
    <p:extLst>
      <p:ext uri="{BB962C8B-B14F-4D97-AF65-F5344CB8AC3E}">
        <p14:creationId xmlns:p14="http://schemas.microsoft.com/office/powerpoint/2010/main" val="330037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B55D429C-C447-4ED0-B910-CF229D280D0B}" type="datetimeFigureOut">
              <a:rPr lang="en-GB" smtClean="0"/>
              <a:pPr>
                <a:defRPr/>
              </a:pPr>
              <a:t>05/07/2018</a:t>
            </a:fld>
            <a:endParaRPr lang="en-GB"/>
          </a:p>
        </p:txBody>
      </p:sp>
      <p:sp>
        <p:nvSpPr>
          <p:cNvPr id="6" name="Slide Number Placeholder 5"/>
          <p:cNvSpPr>
            <a:spLocks noGrp="1"/>
          </p:cNvSpPr>
          <p:nvPr>
            <p:ph type="sldNum" sz="quarter" idx="12"/>
          </p:nvPr>
        </p:nvSpPr>
        <p:spPr/>
        <p:txBody>
          <a:bodyPr/>
          <a:lstStyle/>
          <a:p>
            <a:pPr>
              <a:defRPr/>
            </a:pPr>
            <a:fld id="{559C7178-6626-4808-AC81-83ED1E5169DC}" type="slidenum">
              <a:rPr lang="en-GB" smtClean="0"/>
              <a:pPr>
                <a:defRPr/>
              </a:pPr>
              <a:t>‹#›</a:t>
            </a:fld>
            <a:endParaRPr lang="en-GB"/>
          </a:p>
        </p:txBody>
      </p:sp>
    </p:spTree>
    <p:extLst>
      <p:ext uri="{BB962C8B-B14F-4D97-AF65-F5344CB8AC3E}">
        <p14:creationId xmlns:p14="http://schemas.microsoft.com/office/powerpoint/2010/main" val="2328267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a:defRPr/>
            </a:pPr>
            <a:fld id="{A3462AFA-8D6E-4A06-BE3F-4FC0C7261DC6}" type="datetimeFigureOut">
              <a:rPr lang="en-GB" smtClean="0"/>
              <a:pPr>
                <a:defRPr/>
              </a:pPr>
              <a:t>05/07/2018</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9FAAB697-3407-4B2C-B195-CD78B8E487A8}" type="slidenum">
              <a:rPr lang="en-GB" smtClean="0"/>
              <a:pPr>
                <a:defRPr/>
              </a:pPr>
              <a:t>‹#›</a:t>
            </a:fld>
            <a:endParaRPr lang="en-GB"/>
          </a:p>
        </p:txBody>
      </p:sp>
    </p:spTree>
    <p:extLst>
      <p:ext uri="{BB962C8B-B14F-4D97-AF65-F5344CB8AC3E}">
        <p14:creationId xmlns:p14="http://schemas.microsoft.com/office/powerpoint/2010/main" val="562402558"/>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BMSK5002 </a:t>
            </a:r>
            <a:br>
              <a:rPr lang="en-GB" dirty="0"/>
            </a:br>
            <a:r>
              <a:rPr lang="en-GB" dirty="0"/>
              <a:t>Developing relationships and workplace achievement</a:t>
            </a:r>
          </a:p>
        </p:txBody>
      </p:sp>
      <p:sp>
        <p:nvSpPr>
          <p:cNvPr id="3" name="Subtitle 2"/>
          <p:cNvSpPr>
            <a:spLocks noGrp="1"/>
          </p:cNvSpPr>
          <p:nvPr>
            <p:ph type="subTitle" idx="1"/>
          </p:nvPr>
        </p:nvSpPr>
        <p:spPr/>
        <p:txBody>
          <a:bodyPr/>
          <a:lstStyle/>
          <a:p>
            <a:r>
              <a:rPr lang="en-GB" dirty="0">
                <a:solidFill>
                  <a:schemeClr val="bg2"/>
                </a:solidFill>
              </a:rPr>
              <a:t>Workshop</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3702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A person posing for the camera&#10;&#10;Description generated with very high confidence">
            <a:extLst>
              <a:ext uri="{FF2B5EF4-FFF2-40B4-BE49-F238E27FC236}">
                <a16:creationId xmlns:a16="http://schemas.microsoft.com/office/drawing/2014/main" id="{5248D58E-A0B0-BE44-9938-E44214885C7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89600" y="1196752"/>
            <a:ext cx="34544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2" name="Title 1">
            <a:extLst>
              <a:ext uri="{FF2B5EF4-FFF2-40B4-BE49-F238E27FC236}">
                <a16:creationId xmlns:a16="http://schemas.microsoft.com/office/drawing/2014/main" id="{85F10570-C7B2-4E96-ACFB-D395C8B3808E}"/>
              </a:ext>
            </a:extLst>
          </p:cNvPr>
          <p:cNvSpPr>
            <a:spLocks noGrp="1"/>
          </p:cNvSpPr>
          <p:nvPr>
            <p:ph type="title"/>
          </p:nvPr>
        </p:nvSpPr>
        <p:spPr/>
        <p:txBody>
          <a:bodyPr rtlCol="0">
            <a:normAutofit fontScale="90000"/>
          </a:bodyPr>
          <a:lstStyle/>
          <a:p>
            <a:pPr>
              <a:defRPr/>
            </a:pPr>
            <a:r>
              <a:rPr lang="en-GB" b="1" cap="small" dirty="0"/>
              <a:t>Developing Relationships </a:t>
            </a:r>
            <a:br>
              <a:rPr lang="en-GB" b="1" cap="small" dirty="0"/>
            </a:br>
            <a:r>
              <a:rPr lang="en-GB" b="1" cap="small" dirty="0"/>
              <a:t>&amp; Workplace Achievement</a:t>
            </a:r>
            <a:endParaRPr lang="en-GB" altLang="en-US" sz="3600" cap="small" dirty="0"/>
          </a:p>
        </p:txBody>
      </p:sp>
      <p:sp>
        <p:nvSpPr>
          <p:cNvPr id="3" name="Content Placeholder 2">
            <a:extLst>
              <a:ext uri="{FF2B5EF4-FFF2-40B4-BE49-F238E27FC236}">
                <a16:creationId xmlns:a16="http://schemas.microsoft.com/office/drawing/2014/main" id="{48728ED0-418B-4202-9EC7-E24D3DB0FD48}"/>
              </a:ext>
            </a:extLst>
          </p:cNvPr>
          <p:cNvSpPr>
            <a:spLocks noGrp="1"/>
          </p:cNvSpPr>
          <p:nvPr>
            <p:ph idx="1"/>
          </p:nvPr>
        </p:nvSpPr>
        <p:spPr>
          <a:xfrm>
            <a:off x="457200" y="1600200"/>
            <a:ext cx="8229600" cy="3916363"/>
          </a:xfrm>
        </p:spPr>
        <p:txBody>
          <a:bodyPr rtlCol="0">
            <a:normAutofit/>
          </a:bodyPr>
          <a:lstStyle/>
          <a:p>
            <a:pPr eaLnBrk="1" fontAlgn="auto" hangingPunct="1">
              <a:spcAft>
                <a:spcPts val="0"/>
              </a:spcAft>
              <a:defRPr/>
            </a:pPr>
            <a:r>
              <a:rPr lang="en-GB" dirty="0">
                <a:solidFill>
                  <a:srgbClr val="C00000"/>
                </a:solidFill>
              </a:rPr>
              <a:t>What do </a:t>
            </a:r>
            <a:r>
              <a:rPr lang="en-GB" i="1" dirty="0">
                <a:solidFill>
                  <a:srgbClr val="C00000"/>
                </a:solidFill>
              </a:rPr>
              <a:t>you think </a:t>
            </a:r>
            <a:r>
              <a:rPr lang="en-GB" dirty="0">
                <a:solidFill>
                  <a:srgbClr val="C00000"/>
                </a:solidFill>
              </a:rPr>
              <a:t>this means?</a:t>
            </a:r>
          </a:p>
          <a:p>
            <a:pPr eaLnBrk="1" fontAlgn="auto" hangingPunct="1">
              <a:spcAft>
                <a:spcPts val="0"/>
              </a:spcAft>
              <a:defRPr/>
            </a:pPr>
            <a:endParaRPr lang="en-GB" dirty="0"/>
          </a:p>
          <a:p>
            <a:pPr lvl="1" eaLnBrk="1" fontAlgn="auto" hangingPunct="1">
              <a:spcAft>
                <a:spcPts val="0"/>
              </a:spcAft>
              <a:defRPr/>
            </a:pPr>
            <a:r>
              <a:rPr lang="en-GB" dirty="0">
                <a:solidFill>
                  <a:srgbClr val="7030A0"/>
                </a:solidFill>
              </a:rPr>
              <a:t>What relationship?</a:t>
            </a:r>
          </a:p>
          <a:p>
            <a:pPr lvl="1" eaLnBrk="1" fontAlgn="auto" hangingPunct="1">
              <a:spcAft>
                <a:spcPts val="0"/>
              </a:spcAft>
              <a:defRPr/>
            </a:pPr>
            <a:r>
              <a:rPr lang="en-GB" dirty="0">
                <a:solidFill>
                  <a:srgbClr val="0070C0"/>
                </a:solidFill>
              </a:rPr>
              <a:t>Why develop them?</a:t>
            </a:r>
          </a:p>
          <a:p>
            <a:pPr lvl="1" eaLnBrk="1" fontAlgn="auto" hangingPunct="1">
              <a:spcAft>
                <a:spcPts val="0"/>
              </a:spcAft>
              <a:defRPr/>
            </a:pPr>
            <a:r>
              <a:rPr lang="en-GB" dirty="0">
                <a:solidFill>
                  <a:srgbClr val="00B050"/>
                </a:solidFill>
              </a:rPr>
              <a:t>How could they affect workplace achievement?</a:t>
            </a:r>
          </a:p>
          <a:p>
            <a:pPr lvl="1" eaLnBrk="1" fontAlgn="auto" hangingPunct="1">
              <a:spcAft>
                <a:spcPts val="0"/>
              </a:spcAft>
              <a:defRPr/>
            </a:pPr>
            <a:endParaRPr lang="en-GB" dirty="0"/>
          </a:p>
          <a:p>
            <a:pPr marL="0" indent="0" eaLnBrk="1" fontAlgn="auto" hangingPunct="1">
              <a:spcAft>
                <a:spcPts val="0"/>
              </a:spcAft>
              <a:buFont typeface="Arial" panose="020B0604020202020204" pitchFamily="34" charset="0"/>
              <a:buNone/>
              <a:defRPr/>
            </a:pPr>
            <a:r>
              <a:rPr lang="en-GB" i="1" u="sng" dirty="0">
                <a:solidFill>
                  <a:schemeClr val="tx1">
                    <a:lumMod val="95000"/>
                    <a:lumOff val="5000"/>
                  </a:schemeClr>
                </a:solidFill>
              </a:rPr>
              <a:t>10 mins </a:t>
            </a:r>
            <a:r>
              <a:rPr lang="en-GB" dirty="0">
                <a:solidFill>
                  <a:schemeClr val="tx1">
                    <a:lumMod val="95000"/>
                    <a:lumOff val="5000"/>
                  </a:schemeClr>
                </a:solidFill>
              </a:rPr>
              <a:t>to discuss and record your thoughts</a:t>
            </a:r>
          </a:p>
        </p:txBody>
      </p:sp>
      <p:sp>
        <p:nvSpPr>
          <p:cNvPr id="7173" name="Slide Number Placeholder 3">
            <a:extLst>
              <a:ext uri="{FF2B5EF4-FFF2-40B4-BE49-F238E27FC236}">
                <a16:creationId xmlns:a16="http://schemas.microsoft.com/office/drawing/2014/main" id="{0CBC5847-0D0D-054D-8968-BF112E49522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F5A46440-D9F8-984E-8692-67A253F18A0B}" type="slidenum">
              <a:rPr lang="en-GB" altLang="en-US" sz="1200" smtClean="0">
                <a:solidFill>
                  <a:srgbClr val="898989"/>
                </a:solidFill>
                <a:latin typeface="Arial" panose="020B0604020202020204" pitchFamily="34" charset="0"/>
              </a:rPr>
              <a:pPr fontAlgn="base">
                <a:spcBef>
                  <a:spcPct val="0"/>
                </a:spcBef>
                <a:spcAft>
                  <a:spcPct val="0"/>
                </a:spcAft>
                <a:buFontTx/>
                <a:buNone/>
              </a:pPr>
              <a:t>2</a:t>
            </a:fld>
            <a:endParaRPr lang="en-GB" altLang="en-US" sz="1200">
              <a:solidFill>
                <a:srgbClr val="898989"/>
              </a:solidFill>
              <a:latin typeface="Arial" panose="020B0604020202020204" pitchFamily="34" charset="0"/>
            </a:endParaRPr>
          </a:p>
        </p:txBody>
      </p:sp>
    </p:spTree>
    <p:extLst>
      <p:ext uri="{BB962C8B-B14F-4D97-AF65-F5344CB8AC3E}">
        <p14:creationId xmlns:p14="http://schemas.microsoft.com/office/powerpoint/2010/main" val="6757454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BFAD9F10-1736-AD44-8AD8-EAF62D8FEAF4}"/>
              </a:ext>
            </a:extLst>
          </p:cNvPr>
          <p:cNvSpPr>
            <a:spLocks noGrp="1" noChangeArrowheads="1"/>
          </p:cNvSpPr>
          <p:nvPr>
            <p:ph type="title"/>
          </p:nvPr>
        </p:nvSpPr>
        <p:spPr>
          <a:xfrm>
            <a:off x="11113" y="-152400"/>
            <a:ext cx="8229600" cy="1143000"/>
          </a:xfrm>
        </p:spPr>
        <p:txBody>
          <a:bodyPr/>
          <a:lstStyle/>
          <a:p>
            <a:pPr eaLnBrk="1" hangingPunct="1"/>
            <a:r>
              <a:rPr lang="en-GB" altLang="en-US"/>
              <a:t>Aim &amp; Learning Outcomes</a:t>
            </a:r>
          </a:p>
        </p:txBody>
      </p:sp>
      <p:sp>
        <p:nvSpPr>
          <p:cNvPr id="3" name="Content Placeholder 2">
            <a:extLst>
              <a:ext uri="{FF2B5EF4-FFF2-40B4-BE49-F238E27FC236}">
                <a16:creationId xmlns:a16="http://schemas.microsoft.com/office/drawing/2014/main" id="{60F66827-0678-F741-87D1-538149161FE5}"/>
              </a:ext>
            </a:extLst>
          </p:cNvPr>
          <p:cNvSpPr>
            <a:spLocks noGrp="1"/>
          </p:cNvSpPr>
          <p:nvPr>
            <p:ph idx="1"/>
          </p:nvPr>
        </p:nvSpPr>
        <p:spPr>
          <a:xfrm>
            <a:off x="190500" y="762000"/>
            <a:ext cx="8888413" cy="4395192"/>
          </a:xfrm>
        </p:spPr>
        <p:txBody>
          <a:bodyPr>
            <a:noAutofit/>
          </a:bodyPr>
          <a:lstStyle/>
          <a:p>
            <a:pPr marL="0" indent="0" eaLnBrk="1" hangingPunct="1">
              <a:buFont typeface="Arial" panose="020B0604020202020204" pitchFamily="34" charset="0"/>
              <a:buNone/>
              <a:defRPr/>
            </a:pPr>
            <a:r>
              <a:rPr lang="en-GB" sz="1600" b="1" dirty="0"/>
              <a:t>AIM(S)</a:t>
            </a:r>
          </a:p>
          <a:p>
            <a:pPr lvl="1">
              <a:defRPr/>
            </a:pPr>
            <a:r>
              <a:rPr lang="en-GB" sz="1400" b="1" dirty="0"/>
              <a:t>To develop strategies for the personal and career development of individuals</a:t>
            </a:r>
          </a:p>
          <a:p>
            <a:pPr marL="0" indent="0" eaLnBrk="1" hangingPunct="1">
              <a:buFont typeface="Arial" panose="020B0604020202020204" pitchFamily="34" charset="0"/>
              <a:buNone/>
              <a:defRPr/>
            </a:pPr>
            <a:endParaRPr lang="en-GB" sz="1400" b="1" dirty="0"/>
          </a:p>
          <a:p>
            <a:pPr marL="0" indent="0" eaLnBrk="1" hangingPunct="1">
              <a:buFont typeface="Arial" panose="020B0604020202020204" pitchFamily="34" charset="0"/>
              <a:buNone/>
              <a:defRPr/>
            </a:pPr>
            <a:endParaRPr lang="en-GB" sz="1400" b="1" dirty="0"/>
          </a:p>
          <a:p>
            <a:pPr marL="0" indent="0" eaLnBrk="1" hangingPunct="1">
              <a:buFont typeface="Arial" panose="020B0604020202020204" pitchFamily="34" charset="0"/>
              <a:buNone/>
              <a:defRPr/>
            </a:pPr>
            <a:endParaRPr lang="en-GB" sz="1400" b="1" dirty="0"/>
          </a:p>
          <a:p>
            <a:pPr marL="0" indent="0" eaLnBrk="1" hangingPunct="1">
              <a:buFont typeface="Arial" panose="020B0604020202020204" pitchFamily="34" charset="0"/>
              <a:buNone/>
              <a:defRPr/>
            </a:pPr>
            <a:r>
              <a:rPr lang="en-GB" sz="1600" b="1" dirty="0"/>
              <a:t>LEARNING OUTCOMES </a:t>
            </a:r>
          </a:p>
          <a:p>
            <a:pPr marL="0" indent="0" eaLnBrk="1" hangingPunct="1">
              <a:buFont typeface="Arial" panose="020B0604020202020204" pitchFamily="34" charset="0"/>
              <a:buNone/>
              <a:defRPr/>
            </a:pPr>
            <a:r>
              <a:rPr lang="en-GB" sz="1800" b="1" dirty="0">
                <a:solidFill>
                  <a:srgbClr val="FF0000"/>
                </a:solidFill>
              </a:rPr>
              <a:t>Upon the successful completion of this module, the student should be able to demonstrate the ability to:</a:t>
            </a:r>
          </a:p>
          <a:p>
            <a:r>
              <a:rPr lang="en-GB" sz="1800" b="1" dirty="0">
                <a:solidFill>
                  <a:srgbClr val="FF0000"/>
                </a:solidFill>
              </a:rPr>
              <a:t>Critically assess the potential benefits to the organisation of developing individuals in the workplace</a:t>
            </a:r>
          </a:p>
          <a:p>
            <a:r>
              <a:rPr lang="en-GB" sz="1800" b="1" dirty="0">
                <a:solidFill>
                  <a:srgbClr val="FF0000"/>
                </a:solidFill>
              </a:rPr>
              <a:t>Manage the individual's expectations in respect of personal development</a:t>
            </a:r>
          </a:p>
          <a:p>
            <a:r>
              <a:rPr lang="en-GB" sz="1800" b="1" dirty="0">
                <a:solidFill>
                  <a:srgbClr val="FF0000"/>
                </a:solidFill>
              </a:rPr>
              <a:t>Critically evaluate  development vehicles available to an organisation appropriate to the development needs of the individual</a:t>
            </a:r>
          </a:p>
          <a:p>
            <a:r>
              <a:rPr lang="en-GB" sz="1800" b="1" dirty="0">
                <a:solidFill>
                  <a:srgbClr val="FF0000"/>
                </a:solidFill>
              </a:rPr>
              <a:t>Generate a detailed plan to meet the development  needs of the individual in the workplace </a:t>
            </a:r>
          </a:p>
          <a:p>
            <a:pPr marL="457200" lvl="1" indent="0">
              <a:buNone/>
              <a:defRPr/>
            </a:pPr>
            <a:endParaRPr lang="en-GB" sz="1200" b="1" dirty="0">
              <a:solidFill>
                <a:srgbClr val="7030A0"/>
              </a:solidFill>
            </a:endParaRPr>
          </a:p>
        </p:txBody>
      </p:sp>
      <p:sp>
        <p:nvSpPr>
          <p:cNvPr id="4" name="Slide Number Placeholder 3">
            <a:extLst>
              <a:ext uri="{FF2B5EF4-FFF2-40B4-BE49-F238E27FC236}">
                <a16:creationId xmlns:a16="http://schemas.microsoft.com/office/drawing/2014/main" id="{0A137256-C754-374B-B56E-652A9067284A}"/>
              </a:ext>
            </a:extLst>
          </p:cNvPr>
          <p:cNvSpPr>
            <a:spLocks noGrp="1"/>
          </p:cNvSpPr>
          <p:nvPr>
            <p:ph type="sldNum" sz="quarter" idx="12"/>
          </p:nvPr>
        </p:nvSpPr>
        <p:spPr/>
        <p:txBody>
          <a:bodyPr/>
          <a:lstStyle/>
          <a:p>
            <a:pPr>
              <a:defRPr/>
            </a:pPr>
            <a:fld id="{9FCF0220-3DFC-184B-A831-D82BDBC26456}" type="slidenum">
              <a:rPr lang="en-GB" altLang="en-US" smtClean="0"/>
              <a:pPr>
                <a:defRPr/>
              </a:pPr>
              <a:t>3</a:t>
            </a:fld>
            <a:endParaRPr lang="en-GB" altLang="en-US"/>
          </a:p>
        </p:txBody>
      </p:sp>
      <p:pic>
        <p:nvPicPr>
          <p:cNvPr id="8197" name="Picture 3">
            <a:extLst>
              <a:ext uri="{FF2B5EF4-FFF2-40B4-BE49-F238E27FC236}">
                <a16:creationId xmlns:a16="http://schemas.microsoft.com/office/drawing/2014/main" id="{221A56B7-F9C6-1B4D-934C-3E18F7349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288"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1908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F18BE-B4D7-7644-AF6A-0508C125D14A}"/>
              </a:ext>
            </a:extLst>
          </p:cNvPr>
          <p:cNvSpPr>
            <a:spLocks noGrp="1"/>
          </p:cNvSpPr>
          <p:nvPr>
            <p:ph type="title"/>
          </p:nvPr>
        </p:nvSpPr>
        <p:spPr>
          <a:xfrm>
            <a:off x="457200" y="274638"/>
            <a:ext cx="8229600" cy="706090"/>
          </a:xfrm>
        </p:spPr>
        <p:txBody>
          <a:bodyPr>
            <a:normAutofit/>
          </a:bodyPr>
          <a:lstStyle/>
          <a:p>
            <a:pPr algn="l"/>
            <a:r>
              <a:rPr lang="en-GB" sz="2400" b="1" dirty="0"/>
              <a:t>INDICATIVE CONTENT</a:t>
            </a:r>
            <a:endParaRPr lang="en-GB" sz="2400" dirty="0"/>
          </a:p>
        </p:txBody>
      </p:sp>
      <p:sp>
        <p:nvSpPr>
          <p:cNvPr id="3" name="Content Placeholder 2">
            <a:extLst>
              <a:ext uri="{FF2B5EF4-FFF2-40B4-BE49-F238E27FC236}">
                <a16:creationId xmlns:a16="http://schemas.microsoft.com/office/drawing/2014/main" id="{5BF498D8-7440-7941-8BF1-712570780997}"/>
              </a:ext>
            </a:extLst>
          </p:cNvPr>
          <p:cNvSpPr>
            <a:spLocks noGrp="1"/>
          </p:cNvSpPr>
          <p:nvPr>
            <p:ph idx="1"/>
          </p:nvPr>
        </p:nvSpPr>
        <p:spPr>
          <a:xfrm>
            <a:off x="490251" y="836712"/>
            <a:ext cx="8229600" cy="4896544"/>
          </a:xfrm>
        </p:spPr>
        <p:txBody>
          <a:bodyPr>
            <a:normAutofit lnSpcReduction="10000"/>
          </a:bodyPr>
          <a:lstStyle/>
          <a:p>
            <a:r>
              <a:rPr lang="en-GB" sz="1400" dirty="0">
                <a:solidFill>
                  <a:srgbClr val="7030A0"/>
                </a:solidFill>
              </a:rPr>
              <a:t>Examining the expectations and requirements of people</a:t>
            </a:r>
            <a:endParaRPr lang="en-GB" sz="1800" dirty="0">
              <a:solidFill>
                <a:srgbClr val="7030A0"/>
              </a:solidFill>
            </a:endParaRPr>
          </a:p>
          <a:p>
            <a:r>
              <a:rPr lang="en-GB" sz="1400" dirty="0">
                <a:solidFill>
                  <a:srgbClr val="7030A0"/>
                </a:solidFill>
              </a:rPr>
              <a:t>Administering people in accordance with guidelines and career pathways</a:t>
            </a:r>
            <a:endParaRPr lang="en-GB" sz="1800" dirty="0">
              <a:solidFill>
                <a:srgbClr val="7030A0"/>
              </a:solidFill>
            </a:endParaRPr>
          </a:p>
          <a:p>
            <a:r>
              <a:rPr lang="en-GB" sz="1400" dirty="0">
                <a:solidFill>
                  <a:srgbClr val="7030A0"/>
                </a:solidFill>
              </a:rPr>
              <a:t>Managing career development of people</a:t>
            </a:r>
            <a:endParaRPr lang="en-GB" sz="1800" dirty="0">
              <a:solidFill>
                <a:srgbClr val="7030A0"/>
              </a:solidFill>
            </a:endParaRPr>
          </a:p>
          <a:p>
            <a:r>
              <a:rPr lang="en-GB" sz="1400" dirty="0">
                <a:solidFill>
                  <a:srgbClr val="7030A0"/>
                </a:solidFill>
              </a:rPr>
              <a:t>Career development strategies</a:t>
            </a:r>
            <a:endParaRPr lang="en-GB" sz="1800" dirty="0">
              <a:solidFill>
                <a:srgbClr val="7030A0"/>
              </a:solidFill>
            </a:endParaRPr>
          </a:p>
          <a:p>
            <a:r>
              <a:rPr lang="en-GB" sz="1400" dirty="0">
                <a:solidFill>
                  <a:schemeClr val="tx2">
                    <a:lumMod val="60000"/>
                    <a:lumOff val="40000"/>
                  </a:schemeClr>
                </a:solidFill>
              </a:rPr>
              <a:t>Promotion of work/life balance</a:t>
            </a:r>
            <a:endParaRPr lang="en-GB" sz="1800" dirty="0">
              <a:solidFill>
                <a:schemeClr val="tx2">
                  <a:lumMod val="60000"/>
                  <a:lumOff val="40000"/>
                </a:schemeClr>
              </a:solidFill>
            </a:endParaRPr>
          </a:p>
          <a:p>
            <a:r>
              <a:rPr lang="en-GB" sz="1400" dirty="0">
                <a:solidFill>
                  <a:schemeClr val="tx2">
                    <a:lumMod val="60000"/>
                    <a:lumOff val="40000"/>
                  </a:schemeClr>
                </a:solidFill>
              </a:rPr>
              <a:t>Promotion of a healthy life-style</a:t>
            </a:r>
            <a:endParaRPr lang="en-GB" sz="1800" dirty="0">
              <a:solidFill>
                <a:schemeClr val="tx2">
                  <a:lumMod val="60000"/>
                  <a:lumOff val="40000"/>
                </a:schemeClr>
              </a:solidFill>
            </a:endParaRPr>
          </a:p>
          <a:p>
            <a:r>
              <a:rPr lang="en-GB" sz="1400" dirty="0">
                <a:solidFill>
                  <a:schemeClr val="tx2">
                    <a:lumMod val="60000"/>
                    <a:lumOff val="40000"/>
                  </a:schemeClr>
                </a:solidFill>
              </a:rPr>
              <a:t>Diversity in the workplace</a:t>
            </a:r>
            <a:endParaRPr lang="en-GB" sz="1800" dirty="0">
              <a:solidFill>
                <a:schemeClr val="tx2">
                  <a:lumMod val="60000"/>
                  <a:lumOff val="40000"/>
                </a:schemeClr>
              </a:solidFill>
            </a:endParaRPr>
          </a:p>
          <a:p>
            <a:r>
              <a:rPr lang="en-GB" sz="1400" dirty="0">
                <a:solidFill>
                  <a:srgbClr val="7030A0"/>
                </a:solidFill>
              </a:rPr>
              <a:t>Understanding the causes of conflict in the organisation</a:t>
            </a:r>
            <a:endParaRPr lang="en-GB" sz="1800" dirty="0">
              <a:solidFill>
                <a:srgbClr val="7030A0"/>
              </a:solidFill>
            </a:endParaRPr>
          </a:p>
          <a:p>
            <a:r>
              <a:rPr lang="en-GB" sz="1400" dirty="0">
                <a:solidFill>
                  <a:srgbClr val="7030A0"/>
                </a:solidFill>
              </a:rPr>
              <a:t>Being aware of/ understanding company policies (diversity, alcohol abuse etc)</a:t>
            </a:r>
            <a:endParaRPr lang="en-GB" sz="1800" dirty="0">
              <a:solidFill>
                <a:srgbClr val="7030A0"/>
              </a:solidFill>
            </a:endParaRPr>
          </a:p>
          <a:p>
            <a:r>
              <a:rPr lang="en-GB" sz="1400" dirty="0">
                <a:solidFill>
                  <a:srgbClr val="7030A0"/>
                </a:solidFill>
              </a:rPr>
              <a:t>Techniques for managing interpersonal conflict</a:t>
            </a:r>
            <a:endParaRPr lang="en-GB" sz="1800" dirty="0">
              <a:solidFill>
                <a:srgbClr val="7030A0"/>
              </a:solidFill>
            </a:endParaRPr>
          </a:p>
          <a:p>
            <a:r>
              <a:rPr lang="en-GB" sz="1400" dirty="0">
                <a:solidFill>
                  <a:schemeClr val="tx2">
                    <a:lumMod val="60000"/>
                    <a:lumOff val="40000"/>
                  </a:schemeClr>
                </a:solidFill>
              </a:rPr>
              <a:t>Understanding the variety of documentation required to manage people</a:t>
            </a:r>
            <a:endParaRPr lang="en-GB" sz="1800" dirty="0">
              <a:solidFill>
                <a:schemeClr val="tx2">
                  <a:lumMod val="60000"/>
                  <a:lumOff val="40000"/>
                </a:schemeClr>
              </a:solidFill>
            </a:endParaRPr>
          </a:p>
          <a:p>
            <a:r>
              <a:rPr lang="en-GB" sz="1400" dirty="0">
                <a:solidFill>
                  <a:srgbClr val="7030A0"/>
                </a:solidFill>
              </a:rPr>
              <a:t>Techniques for supervision and formal appraisal</a:t>
            </a:r>
            <a:endParaRPr lang="en-GB" sz="1800" dirty="0">
              <a:solidFill>
                <a:srgbClr val="7030A0"/>
              </a:solidFill>
            </a:endParaRPr>
          </a:p>
          <a:p>
            <a:r>
              <a:rPr lang="en-GB" sz="1400" dirty="0">
                <a:solidFill>
                  <a:srgbClr val="7030A0"/>
                </a:solidFill>
              </a:rPr>
              <a:t>Methods of ensuring fair and objective assessment/appraisal</a:t>
            </a:r>
            <a:endParaRPr lang="en-GB" sz="1800" dirty="0">
              <a:solidFill>
                <a:srgbClr val="7030A0"/>
              </a:solidFill>
            </a:endParaRPr>
          </a:p>
          <a:p>
            <a:r>
              <a:rPr lang="en-GB" sz="1400" dirty="0">
                <a:solidFill>
                  <a:srgbClr val="7030A0"/>
                </a:solidFill>
              </a:rPr>
              <a:t>Methods to monitor, evaluate and record individual feedback</a:t>
            </a:r>
            <a:endParaRPr lang="en-GB" sz="1800" dirty="0">
              <a:solidFill>
                <a:srgbClr val="7030A0"/>
              </a:solidFill>
            </a:endParaRPr>
          </a:p>
          <a:p>
            <a:r>
              <a:rPr lang="en-GB" sz="1400" dirty="0">
                <a:solidFill>
                  <a:srgbClr val="7030A0"/>
                </a:solidFill>
              </a:rPr>
              <a:t>Reporting performance appraisal including the importance of confidentiality</a:t>
            </a:r>
            <a:endParaRPr lang="en-GB" sz="1800" dirty="0">
              <a:solidFill>
                <a:srgbClr val="7030A0"/>
              </a:solidFill>
            </a:endParaRPr>
          </a:p>
          <a:p>
            <a:r>
              <a:rPr lang="en-GB" sz="1400" dirty="0">
                <a:solidFill>
                  <a:srgbClr val="7030A0"/>
                </a:solidFill>
              </a:rPr>
              <a:t>Learning styles and the range of training/development opportunities available</a:t>
            </a:r>
            <a:endParaRPr lang="en-GB" sz="1800" dirty="0">
              <a:solidFill>
                <a:srgbClr val="7030A0"/>
              </a:solidFill>
            </a:endParaRPr>
          </a:p>
          <a:p>
            <a:r>
              <a:rPr lang="en-GB" sz="1400" dirty="0">
                <a:solidFill>
                  <a:srgbClr val="7030A0"/>
                </a:solidFill>
              </a:rPr>
              <a:t>Mechanisms to provide appropriate feedback to individuals</a:t>
            </a:r>
            <a:endParaRPr lang="en-GB" sz="1800" dirty="0">
              <a:solidFill>
                <a:srgbClr val="7030A0"/>
              </a:solidFill>
            </a:endParaRPr>
          </a:p>
          <a:p>
            <a:r>
              <a:rPr lang="en-GB" sz="1400" dirty="0">
                <a:solidFill>
                  <a:srgbClr val="7030A0"/>
                </a:solidFill>
              </a:rPr>
              <a:t>Appropriate recording systems</a:t>
            </a:r>
            <a:endParaRPr lang="en-GB" sz="1800" dirty="0">
              <a:solidFill>
                <a:srgbClr val="7030A0"/>
              </a:solidFill>
            </a:endParaRPr>
          </a:p>
          <a:p>
            <a:r>
              <a:rPr lang="en-GB" sz="1400" dirty="0">
                <a:solidFill>
                  <a:schemeClr val="tx2">
                    <a:lumMod val="60000"/>
                    <a:lumOff val="40000"/>
                  </a:schemeClr>
                </a:solidFill>
              </a:rPr>
              <a:t>Determining groups and individuals for whom the manager has responsibility</a:t>
            </a:r>
            <a:endParaRPr lang="en-GB" sz="1800" dirty="0">
              <a:solidFill>
                <a:schemeClr val="tx2">
                  <a:lumMod val="60000"/>
                  <a:lumOff val="40000"/>
                </a:schemeClr>
              </a:solidFill>
            </a:endParaRPr>
          </a:p>
          <a:p>
            <a:r>
              <a:rPr lang="en-GB" sz="1400" dirty="0">
                <a:solidFill>
                  <a:schemeClr val="tx2">
                    <a:lumMod val="60000"/>
                    <a:lumOff val="40000"/>
                  </a:schemeClr>
                </a:solidFill>
              </a:rPr>
              <a:t>Support structures within the organisation</a:t>
            </a:r>
          </a:p>
        </p:txBody>
      </p:sp>
    </p:spTree>
    <p:extLst>
      <p:ext uri="{BB962C8B-B14F-4D97-AF65-F5344CB8AC3E}">
        <p14:creationId xmlns:p14="http://schemas.microsoft.com/office/powerpoint/2010/main" val="2997664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A495E442-395B-984C-81E6-FAFF2A9FC9BF}"/>
              </a:ext>
            </a:extLst>
          </p:cNvPr>
          <p:cNvSpPr>
            <a:spLocks noGrp="1" noChangeArrowheads="1"/>
          </p:cNvSpPr>
          <p:nvPr>
            <p:ph type="title"/>
          </p:nvPr>
        </p:nvSpPr>
        <p:spPr>
          <a:xfrm>
            <a:off x="627063" y="487363"/>
            <a:ext cx="7772400" cy="1190625"/>
          </a:xfrm>
        </p:spPr>
        <p:txBody>
          <a:bodyPr/>
          <a:lstStyle/>
          <a:p>
            <a:pPr eaLnBrk="1" hangingPunct="1"/>
            <a:r>
              <a:rPr lang="en-GB" altLang="en-US" sz="3600" dirty="0"/>
              <a:t>BMSK5002</a:t>
            </a:r>
          </a:p>
        </p:txBody>
      </p:sp>
      <p:sp>
        <p:nvSpPr>
          <p:cNvPr id="9219" name="Rectangle 3">
            <a:extLst>
              <a:ext uri="{FF2B5EF4-FFF2-40B4-BE49-F238E27FC236}">
                <a16:creationId xmlns:a16="http://schemas.microsoft.com/office/drawing/2014/main" id="{0794D8D9-1C52-BC49-9664-9CE4833E8FBF}"/>
              </a:ext>
            </a:extLst>
          </p:cNvPr>
          <p:cNvSpPr>
            <a:spLocks noGrp="1" noChangeArrowheads="1"/>
          </p:cNvSpPr>
          <p:nvPr>
            <p:ph idx="1"/>
          </p:nvPr>
        </p:nvSpPr>
        <p:spPr>
          <a:xfrm>
            <a:off x="792163" y="1524000"/>
            <a:ext cx="7499350" cy="4572000"/>
          </a:xfrm>
        </p:spPr>
        <p:txBody>
          <a:bodyPr/>
          <a:lstStyle/>
          <a:p>
            <a:pPr marL="0" indent="0">
              <a:lnSpc>
                <a:spcPct val="90000"/>
              </a:lnSpc>
              <a:buNone/>
            </a:pPr>
            <a:r>
              <a:rPr lang="en-US" dirty="0">
                <a:solidFill>
                  <a:srgbClr val="FF0000"/>
                </a:solidFill>
              </a:rPr>
              <a:t>Critically assess the potential benefits to the organisation and the individual of personally developing individuals in the workplace                                                 </a:t>
            </a:r>
            <a:r>
              <a:rPr lang="en-GB" altLang="en-US" b="1" dirty="0"/>
              <a:t>(30%)</a:t>
            </a:r>
          </a:p>
        </p:txBody>
      </p:sp>
      <p:sp>
        <p:nvSpPr>
          <p:cNvPr id="9220" name="Slide Number Placeholder 4">
            <a:extLst>
              <a:ext uri="{FF2B5EF4-FFF2-40B4-BE49-F238E27FC236}">
                <a16:creationId xmlns:a16="http://schemas.microsoft.com/office/drawing/2014/main" id="{581F8D81-FBE4-7246-B953-7FFEA1FECC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46E2FA88-617A-7E44-9761-599E3A83CE2C}" type="slidenum">
              <a:rPr lang="en-GB" altLang="en-US" sz="1200" smtClean="0">
                <a:solidFill>
                  <a:srgbClr val="898989"/>
                </a:solidFill>
                <a:latin typeface="Arial" panose="020B0604020202020204" pitchFamily="34" charset="0"/>
              </a:rPr>
              <a:pPr fontAlgn="base">
                <a:spcBef>
                  <a:spcPct val="0"/>
                </a:spcBef>
                <a:spcAft>
                  <a:spcPct val="0"/>
                </a:spcAft>
                <a:buFontTx/>
                <a:buNone/>
              </a:pPr>
              <a:t>5</a:t>
            </a:fld>
            <a:endParaRPr lang="en-GB" altLang="en-US" sz="1200">
              <a:solidFill>
                <a:srgbClr val="898989"/>
              </a:solidFill>
              <a:latin typeface="Arial" panose="020B0604020202020204" pitchFamily="34" charset="0"/>
            </a:endParaRPr>
          </a:p>
        </p:txBody>
      </p:sp>
      <p:pic>
        <p:nvPicPr>
          <p:cNvPr id="9221" name="Picture 3">
            <a:extLst>
              <a:ext uri="{FF2B5EF4-FFF2-40B4-BE49-F238E27FC236}">
                <a16:creationId xmlns:a16="http://schemas.microsoft.com/office/drawing/2014/main" id="{1D39218A-ED8A-304D-A4FE-77FF101B61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6363"/>
            <a:ext cx="1030287"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35693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B22D9DD3-B871-B246-B7FA-969443722998}"/>
              </a:ext>
            </a:extLst>
          </p:cNvPr>
          <p:cNvSpPr>
            <a:spLocks noGrp="1" noChangeArrowheads="1"/>
          </p:cNvSpPr>
          <p:nvPr>
            <p:ph type="title"/>
          </p:nvPr>
        </p:nvSpPr>
        <p:spPr/>
        <p:txBody>
          <a:bodyPr/>
          <a:lstStyle/>
          <a:p>
            <a:pPr eaLnBrk="1" hangingPunct="1"/>
            <a:r>
              <a:rPr lang="en-GB" altLang="en-US" dirty="0"/>
              <a:t>BMSK5002</a:t>
            </a:r>
          </a:p>
        </p:txBody>
      </p:sp>
      <p:sp>
        <p:nvSpPr>
          <p:cNvPr id="3" name="Content Placeholder 2">
            <a:extLst>
              <a:ext uri="{FF2B5EF4-FFF2-40B4-BE49-F238E27FC236}">
                <a16:creationId xmlns:a16="http://schemas.microsoft.com/office/drawing/2014/main" id="{CFA30D66-545C-40EA-A51C-5DEFC1592B6D}"/>
              </a:ext>
            </a:extLst>
          </p:cNvPr>
          <p:cNvSpPr>
            <a:spLocks noGrp="1"/>
          </p:cNvSpPr>
          <p:nvPr>
            <p:ph idx="1"/>
          </p:nvPr>
        </p:nvSpPr>
        <p:spPr>
          <a:xfrm>
            <a:off x="457200" y="1600200"/>
            <a:ext cx="8229600" cy="3916363"/>
          </a:xfrm>
        </p:spPr>
        <p:txBody>
          <a:bodyPr rtlCol="0">
            <a:normAutofit fontScale="85000" lnSpcReduction="20000"/>
          </a:bodyPr>
          <a:lstStyle/>
          <a:p>
            <a:pPr eaLnBrk="1" fontAlgn="auto" hangingPunct="1">
              <a:lnSpc>
                <a:spcPct val="150000"/>
              </a:lnSpc>
              <a:spcAft>
                <a:spcPts val="0"/>
              </a:spcAft>
              <a:defRPr/>
            </a:pPr>
            <a:r>
              <a:rPr lang="en-GB" altLang="en-US" dirty="0"/>
              <a:t>What is Critically Assess?</a:t>
            </a:r>
          </a:p>
          <a:p>
            <a:pPr eaLnBrk="1" fontAlgn="auto" hangingPunct="1">
              <a:lnSpc>
                <a:spcPct val="150000"/>
              </a:lnSpc>
              <a:spcAft>
                <a:spcPts val="0"/>
              </a:spcAft>
              <a:defRPr/>
            </a:pPr>
            <a:r>
              <a:rPr lang="en-GB" altLang="en-US" dirty="0"/>
              <a:t>Who are the individuals in the Workplace?</a:t>
            </a:r>
          </a:p>
          <a:p>
            <a:pPr eaLnBrk="1" fontAlgn="auto" hangingPunct="1">
              <a:lnSpc>
                <a:spcPct val="150000"/>
              </a:lnSpc>
              <a:spcAft>
                <a:spcPts val="0"/>
              </a:spcAft>
              <a:defRPr/>
            </a:pPr>
            <a:r>
              <a:rPr lang="en-GB" altLang="en-US" dirty="0"/>
              <a:t>What is Personal Development? Reference?</a:t>
            </a:r>
          </a:p>
          <a:p>
            <a:pPr eaLnBrk="1" fontAlgn="auto" hangingPunct="1">
              <a:lnSpc>
                <a:spcPct val="150000"/>
              </a:lnSpc>
              <a:spcAft>
                <a:spcPts val="0"/>
              </a:spcAft>
              <a:defRPr/>
            </a:pPr>
            <a:r>
              <a:rPr lang="en-GB" altLang="en-US" dirty="0"/>
              <a:t>What are the potential benefits? Who Said?</a:t>
            </a:r>
          </a:p>
          <a:p>
            <a:pPr eaLnBrk="1" fontAlgn="auto" hangingPunct="1">
              <a:lnSpc>
                <a:spcPct val="150000"/>
              </a:lnSpc>
              <a:spcAft>
                <a:spcPts val="0"/>
              </a:spcAft>
              <a:defRPr/>
            </a:pPr>
            <a:r>
              <a:rPr lang="en-GB" altLang="en-US" dirty="0"/>
              <a:t>How would the Organisation Benefit? Case studies?</a:t>
            </a:r>
          </a:p>
          <a:p>
            <a:pPr>
              <a:lnSpc>
                <a:spcPct val="150000"/>
              </a:lnSpc>
              <a:defRPr/>
            </a:pPr>
            <a:r>
              <a:rPr lang="en-GB" altLang="en-US" dirty="0"/>
              <a:t>How would the Individual Benefit? Case studies?</a:t>
            </a:r>
          </a:p>
          <a:p>
            <a:pPr marL="0" indent="0" eaLnBrk="1" fontAlgn="auto" hangingPunct="1">
              <a:spcAft>
                <a:spcPts val="0"/>
              </a:spcAft>
              <a:buNone/>
              <a:defRPr/>
            </a:pPr>
            <a:endParaRPr lang="en-GB" dirty="0"/>
          </a:p>
        </p:txBody>
      </p:sp>
      <p:sp>
        <p:nvSpPr>
          <p:cNvPr id="4" name="Slide Number Placeholder 3">
            <a:extLst>
              <a:ext uri="{FF2B5EF4-FFF2-40B4-BE49-F238E27FC236}">
                <a16:creationId xmlns:a16="http://schemas.microsoft.com/office/drawing/2014/main" id="{72BBBCED-8DDF-4442-8118-F157275F1DBE}"/>
              </a:ext>
            </a:extLst>
          </p:cNvPr>
          <p:cNvSpPr>
            <a:spLocks noGrp="1"/>
          </p:cNvSpPr>
          <p:nvPr>
            <p:ph type="sldNum" sz="quarter" idx="12"/>
          </p:nvPr>
        </p:nvSpPr>
        <p:spPr/>
        <p:txBody>
          <a:bodyPr/>
          <a:lstStyle/>
          <a:p>
            <a:pPr>
              <a:defRPr/>
            </a:pPr>
            <a:fld id="{82800B02-77F5-1544-A3A3-DB2489258A01}" type="slidenum">
              <a:rPr lang="en-GB" altLang="en-US"/>
              <a:pPr>
                <a:defRPr/>
              </a:pPr>
              <a:t>6</a:t>
            </a:fld>
            <a:endParaRPr lang="en-GB" altLang="en-US"/>
          </a:p>
        </p:txBody>
      </p:sp>
      <p:pic>
        <p:nvPicPr>
          <p:cNvPr id="6" name="Picture 5">
            <a:extLst>
              <a:ext uri="{FF2B5EF4-FFF2-40B4-BE49-F238E27FC236}">
                <a16:creationId xmlns:a16="http://schemas.microsoft.com/office/drawing/2014/main" id="{9306F7D3-7551-6642-99E3-A3095B7B7F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1191764"/>
            <a:ext cx="1645196" cy="131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81309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6B92E91-8B66-2044-B499-1BDCCD05BDA6}"/>
              </a:ext>
            </a:extLst>
          </p:cNvPr>
          <p:cNvSpPr>
            <a:spLocks noGrp="1" noChangeArrowheads="1"/>
          </p:cNvSpPr>
          <p:nvPr>
            <p:ph type="title"/>
          </p:nvPr>
        </p:nvSpPr>
        <p:spPr>
          <a:xfrm>
            <a:off x="627063" y="487363"/>
            <a:ext cx="7772400" cy="1190625"/>
          </a:xfrm>
        </p:spPr>
        <p:txBody>
          <a:bodyPr/>
          <a:lstStyle/>
          <a:p>
            <a:pPr eaLnBrk="1" hangingPunct="1"/>
            <a:r>
              <a:rPr lang="en-GB" altLang="en-US" sz="3600" dirty="0"/>
              <a:t>BMSK5002</a:t>
            </a:r>
          </a:p>
        </p:txBody>
      </p:sp>
      <p:sp>
        <p:nvSpPr>
          <p:cNvPr id="9219" name="Rectangle 3">
            <a:extLst>
              <a:ext uri="{FF2B5EF4-FFF2-40B4-BE49-F238E27FC236}">
                <a16:creationId xmlns:a16="http://schemas.microsoft.com/office/drawing/2014/main" id="{031F91DF-27CC-AA4F-B2C2-5458B847A767}"/>
              </a:ext>
            </a:extLst>
          </p:cNvPr>
          <p:cNvSpPr>
            <a:spLocks noGrp="1" noChangeArrowheads="1"/>
          </p:cNvSpPr>
          <p:nvPr>
            <p:ph idx="1"/>
          </p:nvPr>
        </p:nvSpPr>
        <p:spPr>
          <a:xfrm>
            <a:off x="900113" y="1484784"/>
            <a:ext cx="7499350" cy="4572000"/>
          </a:xfrm>
        </p:spPr>
        <p:txBody>
          <a:bodyPr/>
          <a:lstStyle/>
          <a:p>
            <a:pPr marL="0" indent="0">
              <a:lnSpc>
                <a:spcPct val="115000"/>
              </a:lnSpc>
              <a:buNone/>
            </a:pPr>
            <a:r>
              <a:rPr lang="en-US" dirty="0"/>
              <a:t>Critically evaluate development vehicles available to an organisation appropriate to the development needs of the individual.</a:t>
            </a:r>
            <a:r>
              <a:rPr lang="en-GB" altLang="en-US" dirty="0">
                <a:solidFill>
                  <a:srgbClr val="0070C0"/>
                </a:solidFill>
              </a:rPr>
              <a:t> </a:t>
            </a:r>
            <a:endParaRPr lang="en-GB" altLang="en-US" dirty="0">
              <a:solidFill>
                <a:srgbClr val="0070C0"/>
              </a:solidFill>
              <a:latin typeface="Tahoma" panose="020B0604030504040204" pitchFamily="34" charset="0"/>
              <a:cs typeface="Times New Roman" panose="02020603050405020304" pitchFamily="18" charset="0"/>
            </a:endParaRPr>
          </a:p>
          <a:p>
            <a:pPr marL="0" indent="0" algn="r" eaLnBrk="1" hangingPunct="1">
              <a:lnSpc>
                <a:spcPct val="90000"/>
              </a:lnSpc>
              <a:buFont typeface="Arial" panose="020B0604020202020204" pitchFamily="34" charset="0"/>
              <a:buNone/>
            </a:pPr>
            <a:r>
              <a:rPr lang="en-GB" altLang="en-US" b="1" dirty="0"/>
              <a:t>(30%)</a:t>
            </a:r>
          </a:p>
        </p:txBody>
      </p:sp>
      <p:sp>
        <p:nvSpPr>
          <p:cNvPr id="12292" name="Slide Number Placeholder 4">
            <a:extLst>
              <a:ext uri="{FF2B5EF4-FFF2-40B4-BE49-F238E27FC236}">
                <a16:creationId xmlns:a16="http://schemas.microsoft.com/office/drawing/2014/main" id="{186E1B0C-0573-0445-A53C-2C9F36201CE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B5431929-C15A-BD43-8EE5-58502DDDC9E7}" type="slidenum">
              <a:rPr lang="en-GB" altLang="en-US" sz="1200" smtClean="0">
                <a:solidFill>
                  <a:srgbClr val="898989"/>
                </a:solidFill>
                <a:latin typeface="Arial" panose="020B0604020202020204" pitchFamily="34" charset="0"/>
              </a:rPr>
              <a:pPr fontAlgn="base">
                <a:spcBef>
                  <a:spcPct val="0"/>
                </a:spcBef>
                <a:spcAft>
                  <a:spcPct val="0"/>
                </a:spcAft>
                <a:buFontTx/>
                <a:buNone/>
              </a:pPr>
              <a:t>7</a:t>
            </a:fld>
            <a:endParaRPr lang="en-GB" altLang="en-US" sz="1200">
              <a:solidFill>
                <a:srgbClr val="898989"/>
              </a:solidFill>
              <a:latin typeface="Arial" panose="020B0604020202020204" pitchFamily="34" charset="0"/>
            </a:endParaRPr>
          </a:p>
        </p:txBody>
      </p:sp>
      <p:pic>
        <p:nvPicPr>
          <p:cNvPr id="12293" name="Picture 3">
            <a:extLst>
              <a:ext uri="{FF2B5EF4-FFF2-40B4-BE49-F238E27FC236}">
                <a16:creationId xmlns:a16="http://schemas.microsoft.com/office/drawing/2014/main" id="{87879DBA-EB62-FE46-A445-9119911D22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6363"/>
            <a:ext cx="1030287"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80399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a:extLst>
              <a:ext uri="{FF2B5EF4-FFF2-40B4-BE49-F238E27FC236}">
                <a16:creationId xmlns:a16="http://schemas.microsoft.com/office/drawing/2014/main" id="{1479CC2D-1A20-164A-AC1C-9E50A58053C9}"/>
              </a:ext>
            </a:extLst>
          </p:cNvPr>
          <p:cNvSpPr>
            <a:spLocks noGrp="1" noChangeArrowheads="1"/>
          </p:cNvSpPr>
          <p:nvPr>
            <p:ph type="title"/>
          </p:nvPr>
        </p:nvSpPr>
        <p:spPr/>
        <p:txBody>
          <a:bodyPr/>
          <a:lstStyle/>
          <a:p>
            <a:pPr eaLnBrk="1" hangingPunct="1"/>
            <a:r>
              <a:rPr lang="en-GB" altLang="en-US" sz="3600" dirty="0"/>
              <a:t>BMSK5002</a:t>
            </a:r>
          </a:p>
        </p:txBody>
      </p:sp>
      <p:sp>
        <p:nvSpPr>
          <p:cNvPr id="3" name="Content Placeholder 2">
            <a:extLst>
              <a:ext uri="{FF2B5EF4-FFF2-40B4-BE49-F238E27FC236}">
                <a16:creationId xmlns:a16="http://schemas.microsoft.com/office/drawing/2014/main" id="{351A448E-4CEB-453F-B80A-E790CE31D8A0}"/>
              </a:ext>
            </a:extLst>
          </p:cNvPr>
          <p:cNvSpPr>
            <a:spLocks noGrp="1"/>
          </p:cNvSpPr>
          <p:nvPr>
            <p:ph idx="1"/>
          </p:nvPr>
        </p:nvSpPr>
        <p:spPr>
          <a:xfrm>
            <a:off x="457200" y="1066800"/>
            <a:ext cx="8229600" cy="3916363"/>
          </a:xfrm>
        </p:spPr>
        <p:txBody>
          <a:bodyPr rtlCol="0">
            <a:normAutofit fontScale="85000" lnSpcReduction="10000"/>
          </a:bodyPr>
          <a:lstStyle/>
          <a:p>
            <a:pPr eaLnBrk="1" fontAlgn="auto" hangingPunct="1">
              <a:lnSpc>
                <a:spcPct val="150000"/>
              </a:lnSpc>
              <a:spcAft>
                <a:spcPts val="0"/>
              </a:spcAft>
              <a:defRPr/>
            </a:pPr>
            <a:r>
              <a:rPr lang="en-GB" altLang="en-US" dirty="0">
                <a:solidFill>
                  <a:srgbClr val="FF0000"/>
                </a:solidFill>
              </a:rPr>
              <a:t>What is Critical Evaluation?</a:t>
            </a:r>
          </a:p>
          <a:p>
            <a:pPr eaLnBrk="1" fontAlgn="auto" hangingPunct="1">
              <a:lnSpc>
                <a:spcPct val="150000"/>
              </a:lnSpc>
              <a:spcAft>
                <a:spcPts val="0"/>
              </a:spcAft>
              <a:defRPr/>
            </a:pPr>
            <a:r>
              <a:rPr lang="en-GB" altLang="en-US" dirty="0">
                <a:solidFill>
                  <a:srgbClr val="002060"/>
                </a:solidFill>
              </a:rPr>
              <a:t>What is a  development vehicle? </a:t>
            </a:r>
          </a:p>
          <a:p>
            <a:pPr eaLnBrk="1" fontAlgn="auto" hangingPunct="1">
              <a:lnSpc>
                <a:spcPct val="150000"/>
              </a:lnSpc>
              <a:spcAft>
                <a:spcPts val="0"/>
              </a:spcAft>
              <a:defRPr/>
            </a:pPr>
            <a:r>
              <a:rPr lang="en-GB" altLang="en-US" dirty="0">
                <a:solidFill>
                  <a:srgbClr val="FF0000"/>
                </a:solidFill>
              </a:rPr>
              <a:t>What sorts of development vehicles do companies use?</a:t>
            </a:r>
          </a:p>
          <a:p>
            <a:pPr eaLnBrk="1" fontAlgn="auto" hangingPunct="1">
              <a:lnSpc>
                <a:spcPct val="150000"/>
              </a:lnSpc>
              <a:spcAft>
                <a:spcPts val="0"/>
              </a:spcAft>
              <a:defRPr/>
            </a:pPr>
            <a:r>
              <a:rPr lang="en-GB" altLang="en-US" dirty="0">
                <a:solidFill>
                  <a:srgbClr val="002060"/>
                </a:solidFill>
              </a:rPr>
              <a:t>How do you determine the appropriate vehicle?</a:t>
            </a:r>
          </a:p>
          <a:p>
            <a:pPr eaLnBrk="1" fontAlgn="auto" hangingPunct="1">
              <a:lnSpc>
                <a:spcPct val="150000"/>
              </a:lnSpc>
              <a:spcAft>
                <a:spcPts val="0"/>
              </a:spcAft>
              <a:defRPr/>
            </a:pPr>
            <a:r>
              <a:rPr lang="en-GB" altLang="en-US" dirty="0">
                <a:solidFill>
                  <a:srgbClr val="FF0000"/>
                </a:solidFill>
              </a:rPr>
              <a:t>What does your organisation use?</a:t>
            </a:r>
          </a:p>
          <a:p>
            <a:pPr eaLnBrk="1" fontAlgn="auto" hangingPunct="1">
              <a:spcAft>
                <a:spcPts val="0"/>
              </a:spcAft>
              <a:defRPr/>
            </a:pPr>
            <a:endParaRPr lang="en-GB" dirty="0"/>
          </a:p>
        </p:txBody>
      </p:sp>
      <p:sp>
        <p:nvSpPr>
          <p:cNvPr id="4" name="Slide Number Placeholder 3">
            <a:extLst>
              <a:ext uri="{FF2B5EF4-FFF2-40B4-BE49-F238E27FC236}">
                <a16:creationId xmlns:a16="http://schemas.microsoft.com/office/drawing/2014/main" id="{405F1C18-C4C7-422C-90CF-718B19901E45}"/>
              </a:ext>
            </a:extLst>
          </p:cNvPr>
          <p:cNvSpPr>
            <a:spLocks noGrp="1"/>
          </p:cNvSpPr>
          <p:nvPr>
            <p:ph type="sldNum" sz="quarter" idx="12"/>
          </p:nvPr>
        </p:nvSpPr>
        <p:spPr/>
        <p:txBody>
          <a:bodyPr/>
          <a:lstStyle/>
          <a:p>
            <a:pPr>
              <a:defRPr/>
            </a:pPr>
            <a:fld id="{89B586A0-8AC2-864E-A512-F1BFFC65A8EE}" type="slidenum">
              <a:rPr lang="en-GB" altLang="en-US"/>
              <a:pPr>
                <a:defRPr/>
              </a:pPr>
              <a:t>8</a:t>
            </a:fld>
            <a:endParaRPr lang="en-GB" altLang="en-US"/>
          </a:p>
        </p:txBody>
      </p:sp>
    </p:spTree>
    <p:extLst>
      <p:ext uri="{BB962C8B-B14F-4D97-AF65-F5344CB8AC3E}">
        <p14:creationId xmlns:p14="http://schemas.microsoft.com/office/powerpoint/2010/main" val="28327717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6B92E91-8B66-2044-B499-1BDCCD05BDA6}"/>
              </a:ext>
            </a:extLst>
          </p:cNvPr>
          <p:cNvSpPr>
            <a:spLocks noGrp="1" noChangeArrowheads="1"/>
          </p:cNvSpPr>
          <p:nvPr>
            <p:ph type="title"/>
          </p:nvPr>
        </p:nvSpPr>
        <p:spPr>
          <a:xfrm>
            <a:off x="627063" y="487363"/>
            <a:ext cx="7772400" cy="1190625"/>
          </a:xfrm>
        </p:spPr>
        <p:txBody>
          <a:bodyPr/>
          <a:lstStyle/>
          <a:p>
            <a:pPr eaLnBrk="1" hangingPunct="1"/>
            <a:r>
              <a:rPr lang="en-GB" altLang="en-US" sz="3600" dirty="0"/>
              <a:t>BMSK5002</a:t>
            </a:r>
          </a:p>
        </p:txBody>
      </p:sp>
      <p:sp>
        <p:nvSpPr>
          <p:cNvPr id="9219" name="Rectangle 3">
            <a:extLst>
              <a:ext uri="{FF2B5EF4-FFF2-40B4-BE49-F238E27FC236}">
                <a16:creationId xmlns:a16="http://schemas.microsoft.com/office/drawing/2014/main" id="{031F91DF-27CC-AA4F-B2C2-5458B847A767}"/>
              </a:ext>
            </a:extLst>
          </p:cNvPr>
          <p:cNvSpPr>
            <a:spLocks noGrp="1" noChangeArrowheads="1"/>
          </p:cNvSpPr>
          <p:nvPr>
            <p:ph idx="1"/>
          </p:nvPr>
        </p:nvSpPr>
        <p:spPr>
          <a:xfrm>
            <a:off x="900113" y="1484784"/>
            <a:ext cx="7499350" cy="3888432"/>
          </a:xfrm>
        </p:spPr>
        <p:txBody>
          <a:bodyPr/>
          <a:lstStyle/>
          <a:p>
            <a:pPr marL="0" indent="0">
              <a:lnSpc>
                <a:spcPct val="115000"/>
              </a:lnSpc>
              <a:buNone/>
            </a:pPr>
            <a:r>
              <a:rPr lang="en-US" dirty="0"/>
              <a:t>Develop a plan to meet the identified development needs and expectations of an individual.</a:t>
            </a:r>
            <a:r>
              <a:rPr lang="en-GB" altLang="en-US" dirty="0">
                <a:solidFill>
                  <a:srgbClr val="0070C0"/>
                </a:solidFill>
              </a:rPr>
              <a:t> </a:t>
            </a:r>
            <a:endParaRPr lang="en-GB" altLang="en-US" dirty="0">
              <a:solidFill>
                <a:srgbClr val="0070C0"/>
              </a:solidFill>
              <a:latin typeface="Tahoma" panose="020B0604030504040204" pitchFamily="34" charset="0"/>
              <a:cs typeface="Times New Roman" panose="02020603050405020304" pitchFamily="18" charset="0"/>
            </a:endParaRPr>
          </a:p>
          <a:p>
            <a:pPr marL="0" indent="0" algn="r" eaLnBrk="1" hangingPunct="1">
              <a:lnSpc>
                <a:spcPct val="90000"/>
              </a:lnSpc>
              <a:buFont typeface="Arial" panose="020B0604020202020204" pitchFamily="34" charset="0"/>
              <a:buNone/>
            </a:pPr>
            <a:r>
              <a:rPr lang="en-GB" altLang="en-US" b="1" dirty="0"/>
              <a:t>(20%)</a:t>
            </a:r>
          </a:p>
        </p:txBody>
      </p:sp>
      <p:sp>
        <p:nvSpPr>
          <p:cNvPr id="12292" name="Slide Number Placeholder 4">
            <a:extLst>
              <a:ext uri="{FF2B5EF4-FFF2-40B4-BE49-F238E27FC236}">
                <a16:creationId xmlns:a16="http://schemas.microsoft.com/office/drawing/2014/main" id="{186E1B0C-0573-0445-A53C-2C9F36201CE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B5431929-C15A-BD43-8EE5-58502DDDC9E7}" type="slidenum">
              <a:rPr lang="en-GB" altLang="en-US" sz="1200" smtClean="0">
                <a:solidFill>
                  <a:srgbClr val="898989"/>
                </a:solidFill>
                <a:latin typeface="Arial" panose="020B0604020202020204" pitchFamily="34" charset="0"/>
              </a:rPr>
              <a:pPr fontAlgn="base">
                <a:spcBef>
                  <a:spcPct val="0"/>
                </a:spcBef>
                <a:spcAft>
                  <a:spcPct val="0"/>
                </a:spcAft>
                <a:buFontTx/>
                <a:buNone/>
              </a:pPr>
              <a:t>9</a:t>
            </a:fld>
            <a:endParaRPr lang="en-GB" altLang="en-US" sz="1200">
              <a:solidFill>
                <a:srgbClr val="898989"/>
              </a:solidFill>
              <a:latin typeface="Arial" panose="020B0604020202020204" pitchFamily="34" charset="0"/>
            </a:endParaRPr>
          </a:p>
        </p:txBody>
      </p:sp>
      <p:pic>
        <p:nvPicPr>
          <p:cNvPr id="12293" name="Picture 3">
            <a:extLst>
              <a:ext uri="{FF2B5EF4-FFF2-40B4-BE49-F238E27FC236}">
                <a16:creationId xmlns:a16="http://schemas.microsoft.com/office/drawing/2014/main" id="{87879DBA-EB62-FE46-A445-9119911D22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6363"/>
            <a:ext cx="1030287"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95632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a:extLst>
              <a:ext uri="{FF2B5EF4-FFF2-40B4-BE49-F238E27FC236}">
                <a16:creationId xmlns:a16="http://schemas.microsoft.com/office/drawing/2014/main" id="{1479CC2D-1A20-164A-AC1C-9E50A58053C9}"/>
              </a:ext>
            </a:extLst>
          </p:cNvPr>
          <p:cNvSpPr>
            <a:spLocks noGrp="1" noChangeArrowheads="1"/>
          </p:cNvSpPr>
          <p:nvPr>
            <p:ph type="title"/>
          </p:nvPr>
        </p:nvSpPr>
        <p:spPr/>
        <p:txBody>
          <a:bodyPr/>
          <a:lstStyle/>
          <a:p>
            <a:pPr eaLnBrk="1" hangingPunct="1"/>
            <a:r>
              <a:rPr lang="en-GB" altLang="en-US" sz="3600" dirty="0"/>
              <a:t>BMSK5002</a:t>
            </a:r>
          </a:p>
        </p:txBody>
      </p:sp>
      <p:sp>
        <p:nvSpPr>
          <p:cNvPr id="3" name="Content Placeholder 2">
            <a:extLst>
              <a:ext uri="{FF2B5EF4-FFF2-40B4-BE49-F238E27FC236}">
                <a16:creationId xmlns:a16="http://schemas.microsoft.com/office/drawing/2014/main" id="{351A448E-4CEB-453F-B80A-E790CE31D8A0}"/>
              </a:ext>
            </a:extLst>
          </p:cNvPr>
          <p:cNvSpPr>
            <a:spLocks noGrp="1"/>
          </p:cNvSpPr>
          <p:nvPr>
            <p:ph idx="1"/>
          </p:nvPr>
        </p:nvSpPr>
        <p:spPr>
          <a:xfrm>
            <a:off x="457200" y="1066800"/>
            <a:ext cx="8229600" cy="3916363"/>
          </a:xfrm>
        </p:spPr>
        <p:txBody>
          <a:bodyPr rtlCol="0">
            <a:normAutofit fontScale="85000" lnSpcReduction="20000"/>
          </a:bodyPr>
          <a:lstStyle/>
          <a:p>
            <a:pPr eaLnBrk="1" fontAlgn="auto" hangingPunct="1">
              <a:lnSpc>
                <a:spcPct val="150000"/>
              </a:lnSpc>
              <a:spcAft>
                <a:spcPts val="0"/>
              </a:spcAft>
              <a:defRPr/>
            </a:pPr>
            <a:r>
              <a:rPr lang="en-GB" altLang="en-US" dirty="0">
                <a:solidFill>
                  <a:srgbClr val="FF0000"/>
                </a:solidFill>
              </a:rPr>
              <a:t>How do you identify the needs?</a:t>
            </a:r>
          </a:p>
          <a:p>
            <a:pPr eaLnBrk="1" fontAlgn="auto" hangingPunct="1">
              <a:lnSpc>
                <a:spcPct val="150000"/>
              </a:lnSpc>
              <a:spcAft>
                <a:spcPts val="0"/>
              </a:spcAft>
              <a:defRPr/>
            </a:pPr>
            <a:r>
              <a:rPr lang="en-GB" altLang="en-US" dirty="0">
                <a:solidFill>
                  <a:srgbClr val="002060"/>
                </a:solidFill>
              </a:rPr>
              <a:t>What information do you need?</a:t>
            </a:r>
          </a:p>
          <a:p>
            <a:pPr eaLnBrk="1" fontAlgn="auto" hangingPunct="1">
              <a:lnSpc>
                <a:spcPct val="150000"/>
              </a:lnSpc>
              <a:spcAft>
                <a:spcPts val="0"/>
              </a:spcAft>
              <a:defRPr/>
            </a:pPr>
            <a:r>
              <a:rPr lang="en-GB" altLang="en-US" dirty="0">
                <a:solidFill>
                  <a:srgbClr val="FF0000"/>
                </a:solidFill>
              </a:rPr>
              <a:t>How is it Captured?</a:t>
            </a:r>
          </a:p>
          <a:p>
            <a:pPr eaLnBrk="1" fontAlgn="auto" hangingPunct="1">
              <a:lnSpc>
                <a:spcPct val="150000"/>
              </a:lnSpc>
              <a:spcAft>
                <a:spcPts val="0"/>
              </a:spcAft>
              <a:defRPr/>
            </a:pPr>
            <a:r>
              <a:rPr lang="en-GB" altLang="en-US" dirty="0">
                <a:solidFill>
                  <a:srgbClr val="002060"/>
                </a:solidFill>
              </a:rPr>
              <a:t>How is the plan presented?</a:t>
            </a:r>
          </a:p>
          <a:p>
            <a:pPr eaLnBrk="1" fontAlgn="auto" hangingPunct="1">
              <a:lnSpc>
                <a:spcPct val="150000"/>
              </a:lnSpc>
              <a:spcAft>
                <a:spcPts val="0"/>
              </a:spcAft>
              <a:defRPr/>
            </a:pPr>
            <a:r>
              <a:rPr lang="en-GB" altLang="en-US" dirty="0">
                <a:solidFill>
                  <a:srgbClr val="FF0000"/>
                </a:solidFill>
              </a:rPr>
              <a:t>How is the plan implemented and monitored?</a:t>
            </a:r>
          </a:p>
          <a:p>
            <a:pPr>
              <a:lnSpc>
                <a:spcPct val="150000"/>
              </a:lnSpc>
              <a:defRPr/>
            </a:pPr>
            <a:r>
              <a:rPr lang="en-GB" altLang="en-US" dirty="0">
                <a:solidFill>
                  <a:srgbClr val="002060"/>
                </a:solidFill>
              </a:rPr>
              <a:t>How is the effectiveness evaluated?</a:t>
            </a:r>
          </a:p>
          <a:p>
            <a:pPr marL="0" indent="0" eaLnBrk="1" fontAlgn="auto" hangingPunct="1">
              <a:spcAft>
                <a:spcPts val="0"/>
              </a:spcAft>
              <a:buNone/>
              <a:defRPr/>
            </a:pPr>
            <a:endParaRPr lang="en-GB" dirty="0"/>
          </a:p>
        </p:txBody>
      </p:sp>
      <p:sp>
        <p:nvSpPr>
          <p:cNvPr id="4" name="Slide Number Placeholder 3">
            <a:extLst>
              <a:ext uri="{FF2B5EF4-FFF2-40B4-BE49-F238E27FC236}">
                <a16:creationId xmlns:a16="http://schemas.microsoft.com/office/drawing/2014/main" id="{405F1C18-C4C7-422C-90CF-718B19901E45}"/>
              </a:ext>
            </a:extLst>
          </p:cNvPr>
          <p:cNvSpPr>
            <a:spLocks noGrp="1"/>
          </p:cNvSpPr>
          <p:nvPr>
            <p:ph type="sldNum" sz="quarter" idx="12"/>
          </p:nvPr>
        </p:nvSpPr>
        <p:spPr/>
        <p:txBody>
          <a:bodyPr/>
          <a:lstStyle/>
          <a:p>
            <a:pPr>
              <a:defRPr/>
            </a:pPr>
            <a:fld id="{89B586A0-8AC2-864E-A512-F1BFFC65A8EE}" type="slidenum">
              <a:rPr lang="en-GB" altLang="en-US"/>
              <a:pPr>
                <a:defRPr/>
              </a:pPr>
              <a:t>10</a:t>
            </a:fld>
            <a:endParaRPr lang="en-GB" altLang="en-US"/>
          </a:p>
        </p:txBody>
      </p:sp>
    </p:spTree>
    <p:extLst>
      <p:ext uri="{BB962C8B-B14F-4D97-AF65-F5344CB8AC3E}">
        <p14:creationId xmlns:p14="http://schemas.microsoft.com/office/powerpoint/2010/main" val="39306061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82CB365-3D45-D74A-9F9C-67697335E5AD}"/>
              </a:ext>
            </a:extLst>
          </p:cNvPr>
          <p:cNvSpPr>
            <a:spLocks noGrp="1" noChangeArrowheads="1"/>
          </p:cNvSpPr>
          <p:nvPr>
            <p:ph type="title"/>
          </p:nvPr>
        </p:nvSpPr>
        <p:spPr>
          <a:xfrm>
            <a:off x="627063" y="487363"/>
            <a:ext cx="7772400" cy="1190625"/>
          </a:xfrm>
        </p:spPr>
        <p:txBody>
          <a:bodyPr/>
          <a:lstStyle/>
          <a:p>
            <a:pPr eaLnBrk="1" hangingPunct="1"/>
            <a:r>
              <a:rPr lang="en-GB" altLang="en-US" sz="3600" dirty="0"/>
              <a:t>BMSK5002</a:t>
            </a:r>
          </a:p>
        </p:txBody>
      </p:sp>
      <p:sp>
        <p:nvSpPr>
          <p:cNvPr id="9219" name="Rectangle 3">
            <a:extLst>
              <a:ext uri="{FF2B5EF4-FFF2-40B4-BE49-F238E27FC236}">
                <a16:creationId xmlns:a16="http://schemas.microsoft.com/office/drawing/2014/main" id="{962EFF31-B2B6-CA4D-BE9C-4EF812A7392B}"/>
              </a:ext>
            </a:extLst>
          </p:cNvPr>
          <p:cNvSpPr>
            <a:spLocks noGrp="1" noChangeArrowheads="1"/>
          </p:cNvSpPr>
          <p:nvPr>
            <p:ph idx="1"/>
          </p:nvPr>
        </p:nvSpPr>
        <p:spPr>
          <a:xfrm>
            <a:off x="900113" y="1916113"/>
            <a:ext cx="7499350" cy="4572000"/>
          </a:xfrm>
        </p:spPr>
        <p:txBody>
          <a:bodyPr/>
          <a:lstStyle/>
          <a:p>
            <a:pPr marL="0" indent="0" eaLnBrk="1" hangingPunct="1">
              <a:lnSpc>
                <a:spcPct val="115000"/>
              </a:lnSpc>
              <a:buFont typeface="Arial" panose="020B0604020202020204" pitchFamily="34" charset="0"/>
              <a:buNone/>
            </a:pPr>
            <a:r>
              <a:rPr lang="en-GB" altLang="en-US">
                <a:solidFill>
                  <a:srgbClr val="FF0000"/>
                </a:solidFill>
              </a:rPr>
              <a:t>Evidence of wide reading and research, encompassing application of relevant academic theories and models.</a:t>
            </a:r>
            <a:endParaRPr lang="en-GB" altLang="en-US" sz="2000">
              <a:solidFill>
                <a:srgbClr val="FF0000"/>
              </a:solidFill>
              <a:latin typeface="Tahoma" panose="020B0604030504040204" pitchFamily="34" charset="0"/>
              <a:cs typeface="Times New Roman" panose="02020603050405020304" pitchFamily="18" charset="0"/>
            </a:endParaRPr>
          </a:p>
          <a:p>
            <a:pPr marL="0" indent="0" algn="r" eaLnBrk="1" hangingPunct="1">
              <a:lnSpc>
                <a:spcPct val="90000"/>
              </a:lnSpc>
              <a:buFont typeface="Arial" panose="020B0604020202020204" pitchFamily="34" charset="0"/>
              <a:buNone/>
            </a:pPr>
            <a:r>
              <a:rPr lang="en-GB" altLang="en-US" b="1">
                <a:solidFill>
                  <a:srgbClr val="C00000"/>
                </a:solidFill>
              </a:rPr>
              <a:t>(10%)</a:t>
            </a:r>
          </a:p>
        </p:txBody>
      </p:sp>
      <p:sp>
        <p:nvSpPr>
          <p:cNvPr id="15364" name="Slide Number Placeholder 4">
            <a:extLst>
              <a:ext uri="{FF2B5EF4-FFF2-40B4-BE49-F238E27FC236}">
                <a16:creationId xmlns:a16="http://schemas.microsoft.com/office/drawing/2014/main" id="{037C88E1-379F-5243-BD8A-6BAD87F13F2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8101FD00-D491-5D4C-88D6-FF1F58DA2C42}" type="slidenum">
              <a:rPr lang="en-GB" altLang="en-US" sz="1200" smtClean="0">
                <a:solidFill>
                  <a:srgbClr val="898989"/>
                </a:solidFill>
                <a:latin typeface="Arial" panose="020B0604020202020204" pitchFamily="34" charset="0"/>
              </a:rPr>
              <a:pPr fontAlgn="base">
                <a:spcBef>
                  <a:spcPct val="0"/>
                </a:spcBef>
                <a:spcAft>
                  <a:spcPct val="0"/>
                </a:spcAft>
                <a:buFontTx/>
                <a:buNone/>
              </a:pPr>
              <a:t>11</a:t>
            </a:fld>
            <a:endParaRPr lang="en-GB" altLang="en-US" sz="1200">
              <a:solidFill>
                <a:srgbClr val="898989"/>
              </a:solidFill>
              <a:latin typeface="Arial" panose="020B0604020202020204" pitchFamily="34" charset="0"/>
            </a:endParaRPr>
          </a:p>
        </p:txBody>
      </p:sp>
      <p:pic>
        <p:nvPicPr>
          <p:cNvPr id="15365" name="Picture 3">
            <a:extLst>
              <a:ext uri="{FF2B5EF4-FFF2-40B4-BE49-F238E27FC236}">
                <a16:creationId xmlns:a16="http://schemas.microsoft.com/office/drawing/2014/main" id="{D8EDF647-8E07-AB47-820C-B57E8987DC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6363"/>
            <a:ext cx="1030287"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69651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17EA657-5ED2-FC4B-844F-2980394337BA}"/>
              </a:ext>
            </a:extLst>
          </p:cNvPr>
          <p:cNvSpPr>
            <a:spLocks noGrp="1" noChangeArrowheads="1"/>
          </p:cNvSpPr>
          <p:nvPr>
            <p:ph type="title"/>
          </p:nvPr>
        </p:nvSpPr>
        <p:spPr/>
        <p:txBody>
          <a:bodyPr/>
          <a:lstStyle/>
          <a:p>
            <a:pPr eaLnBrk="1" hangingPunct="1"/>
            <a:r>
              <a:rPr lang="en-GB" altLang="en-US" sz="3600" dirty="0"/>
              <a:t>BMSK5002</a:t>
            </a:r>
          </a:p>
        </p:txBody>
      </p:sp>
      <p:sp>
        <p:nvSpPr>
          <p:cNvPr id="3" name="Content Placeholder 2">
            <a:extLst>
              <a:ext uri="{FF2B5EF4-FFF2-40B4-BE49-F238E27FC236}">
                <a16:creationId xmlns:a16="http://schemas.microsoft.com/office/drawing/2014/main" id="{B7E1C05F-9A96-4DA4-BD27-6A15ED6E3AFE}"/>
              </a:ext>
            </a:extLst>
          </p:cNvPr>
          <p:cNvSpPr>
            <a:spLocks noGrp="1"/>
          </p:cNvSpPr>
          <p:nvPr>
            <p:ph idx="1"/>
          </p:nvPr>
        </p:nvSpPr>
        <p:spPr>
          <a:xfrm>
            <a:off x="4572000" y="1600200"/>
            <a:ext cx="4572000" cy="3916363"/>
          </a:xfrm>
        </p:spPr>
        <p:txBody>
          <a:bodyPr rtlCol="0">
            <a:normAutofit fontScale="85000" lnSpcReduction="10000"/>
          </a:bodyPr>
          <a:lstStyle/>
          <a:p>
            <a:pPr eaLnBrk="1" fontAlgn="auto" hangingPunct="1">
              <a:lnSpc>
                <a:spcPct val="150000"/>
              </a:lnSpc>
              <a:spcAft>
                <a:spcPts val="0"/>
              </a:spcAft>
              <a:defRPr/>
            </a:pPr>
            <a:r>
              <a:rPr lang="en-GB" altLang="en-US" dirty="0">
                <a:solidFill>
                  <a:srgbClr val="FF0000"/>
                </a:solidFill>
              </a:rPr>
              <a:t>Evidence in depth </a:t>
            </a:r>
          </a:p>
          <a:p>
            <a:pPr eaLnBrk="1" fontAlgn="auto" hangingPunct="1">
              <a:spcAft>
                <a:spcPts val="0"/>
              </a:spcAft>
              <a:defRPr/>
            </a:pPr>
            <a:r>
              <a:rPr lang="en-GB" altLang="en-US" dirty="0">
                <a:solidFill>
                  <a:srgbClr val="00B050"/>
                </a:solidFill>
              </a:rPr>
              <a:t>High quality research has been demonstrated throughout the assignment</a:t>
            </a:r>
          </a:p>
          <a:p>
            <a:pPr eaLnBrk="1" fontAlgn="auto" hangingPunct="1">
              <a:lnSpc>
                <a:spcPct val="150000"/>
              </a:lnSpc>
              <a:spcAft>
                <a:spcPts val="0"/>
              </a:spcAft>
              <a:defRPr/>
            </a:pPr>
            <a:r>
              <a:rPr lang="en-GB" altLang="en-US" dirty="0">
                <a:solidFill>
                  <a:srgbClr val="0070C0"/>
                </a:solidFill>
              </a:rPr>
              <a:t>Using relevant theorists</a:t>
            </a:r>
          </a:p>
          <a:p>
            <a:pPr eaLnBrk="1" fontAlgn="auto" hangingPunct="1">
              <a:spcAft>
                <a:spcPts val="0"/>
              </a:spcAft>
              <a:defRPr/>
            </a:pPr>
            <a:r>
              <a:rPr lang="en-GB" altLang="en-US" dirty="0">
                <a:solidFill>
                  <a:srgbClr val="7030A0"/>
                </a:solidFill>
              </a:rPr>
              <a:t>Using a variety of quality resources (web, book, article, newspaper, TV, etc)</a:t>
            </a:r>
          </a:p>
          <a:p>
            <a:pPr eaLnBrk="1" fontAlgn="auto" hangingPunct="1">
              <a:spcAft>
                <a:spcPts val="0"/>
              </a:spcAft>
              <a:defRPr/>
            </a:pPr>
            <a:endParaRPr lang="en-GB" dirty="0"/>
          </a:p>
        </p:txBody>
      </p:sp>
      <p:sp>
        <p:nvSpPr>
          <p:cNvPr id="4" name="Slide Number Placeholder 3">
            <a:extLst>
              <a:ext uri="{FF2B5EF4-FFF2-40B4-BE49-F238E27FC236}">
                <a16:creationId xmlns:a16="http://schemas.microsoft.com/office/drawing/2014/main" id="{60586869-D50F-4D32-B959-BA12F3AB4FC6}"/>
              </a:ext>
            </a:extLst>
          </p:cNvPr>
          <p:cNvSpPr>
            <a:spLocks noGrp="1"/>
          </p:cNvSpPr>
          <p:nvPr>
            <p:ph type="sldNum" sz="quarter" idx="12"/>
          </p:nvPr>
        </p:nvSpPr>
        <p:spPr/>
        <p:txBody>
          <a:bodyPr/>
          <a:lstStyle/>
          <a:p>
            <a:pPr>
              <a:defRPr/>
            </a:pPr>
            <a:fld id="{C20681A5-6046-D44F-9EEA-BD93FC175993}" type="slidenum">
              <a:rPr lang="en-GB" altLang="en-US"/>
              <a:pPr>
                <a:defRPr/>
              </a:pPr>
              <a:t>12</a:t>
            </a:fld>
            <a:endParaRPr lang="en-GB" altLang="en-US"/>
          </a:p>
        </p:txBody>
      </p:sp>
      <p:pic>
        <p:nvPicPr>
          <p:cNvPr id="6" name="Picture 5" descr="A person sitting in front of a book shelf&#10;&#10;Description generated with high confidence">
            <a:extLst>
              <a:ext uri="{FF2B5EF4-FFF2-40B4-BE49-F238E27FC236}">
                <a16:creationId xmlns:a16="http://schemas.microsoft.com/office/drawing/2014/main" id="{71616FB4-8A94-6E47-B3D4-4D1F5C174A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2763"/>
            <a:ext cx="4572000" cy="391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93812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C363C838-17A4-974D-B8E9-14E4BD0A1906}"/>
              </a:ext>
            </a:extLst>
          </p:cNvPr>
          <p:cNvSpPr>
            <a:spLocks noGrp="1" noChangeArrowheads="1"/>
          </p:cNvSpPr>
          <p:nvPr>
            <p:ph type="title"/>
          </p:nvPr>
        </p:nvSpPr>
        <p:spPr>
          <a:xfrm>
            <a:off x="627063" y="487363"/>
            <a:ext cx="7772400" cy="1190625"/>
          </a:xfrm>
        </p:spPr>
        <p:txBody>
          <a:bodyPr/>
          <a:lstStyle/>
          <a:p>
            <a:pPr eaLnBrk="1" hangingPunct="1"/>
            <a:r>
              <a:rPr lang="en-GB" altLang="en-US" sz="3600" dirty="0"/>
              <a:t>BMSK5002</a:t>
            </a:r>
          </a:p>
        </p:txBody>
      </p:sp>
      <p:sp>
        <p:nvSpPr>
          <p:cNvPr id="9219" name="Rectangle 3">
            <a:extLst>
              <a:ext uri="{FF2B5EF4-FFF2-40B4-BE49-F238E27FC236}">
                <a16:creationId xmlns:a16="http://schemas.microsoft.com/office/drawing/2014/main" id="{CA5744AF-BDEB-E24D-BC2E-E064E17B8863}"/>
              </a:ext>
            </a:extLst>
          </p:cNvPr>
          <p:cNvSpPr>
            <a:spLocks noGrp="1" noChangeArrowheads="1"/>
          </p:cNvSpPr>
          <p:nvPr>
            <p:ph idx="1"/>
          </p:nvPr>
        </p:nvSpPr>
        <p:spPr>
          <a:xfrm>
            <a:off x="900113" y="1916113"/>
            <a:ext cx="7499350" cy="4572000"/>
          </a:xfrm>
        </p:spPr>
        <p:txBody>
          <a:bodyPr/>
          <a:lstStyle/>
          <a:p>
            <a:pPr marL="0" indent="0" eaLnBrk="1" hangingPunct="1">
              <a:lnSpc>
                <a:spcPct val="115000"/>
              </a:lnSpc>
              <a:buFont typeface="Arial" panose="020B0604020202020204" pitchFamily="34" charset="0"/>
              <a:buNone/>
            </a:pPr>
            <a:r>
              <a:rPr lang="en-GB" altLang="en-US">
                <a:solidFill>
                  <a:srgbClr val="7030A0"/>
                </a:solidFill>
              </a:rPr>
              <a:t>Citation/ referencing, report structure, syntax, grammar and punctuation.</a:t>
            </a:r>
            <a:endParaRPr lang="en-GB" altLang="en-US" sz="2000">
              <a:solidFill>
                <a:srgbClr val="7030A0"/>
              </a:solidFill>
              <a:latin typeface="Tahoma" panose="020B0604030504040204" pitchFamily="34" charset="0"/>
              <a:cs typeface="Times New Roman" panose="02020603050405020304" pitchFamily="18" charset="0"/>
            </a:endParaRPr>
          </a:p>
          <a:p>
            <a:pPr marL="0" indent="0" algn="r" eaLnBrk="1" hangingPunct="1">
              <a:lnSpc>
                <a:spcPct val="90000"/>
              </a:lnSpc>
              <a:buFont typeface="Arial" panose="020B0604020202020204" pitchFamily="34" charset="0"/>
              <a:buNone/>
            </a:pPr>
            <a:r>
              <a:rPr lang="en-GB" altLang="en-US" b="1">
                <a:solidFill>
                  <a:srgbClr val="7030A0"/>
                </a:solidFill>
              </a:rPr>
              <a:t>(10%)</a:t>
            </a:r>
          </a:p>
        </p:txBody>
      </p:sp>
      <p:sp>
        <p:nvSpPr>
          <p:cNvPr id="18436" name="Slide Number Placeholder 4">
            <a:extLst>
              <a:ext uri="{FF2B5EF4-FFF2-40B4-BE49-F238E27FC236}">
                <a16:creationId xmlns:a16="http://schemas.microsoft.com/office/drawing/2014/main" id="{1AA5C2BC-CFC2-AF47-89D4-4A4A79B52ED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FB5E6416-8E1D-5742-8C04-69A40E20AE31}" type="slidenum">
              <a:rPr lang="en-GB" altLang="en-US" sz="1200" smtClean="0">
                <a:solidFill>
                  <a:srgbClr val="898989"/>
                </a:solidFill>
                <a:latin typeface="Arial" panose="020B0604020202020204" pitchFamily="34" charset="0"/>
              </a:rPr>
              <a:pPr fontAlgn="base">
                <a:spcBef>
                  <a:spcPct val="0"/>
                </a:spcBef>
                <a:spcAft>
                  <a:spcPct val="0"/>
                </a:spcAft>
                <a:buFontTx/>
                <a:buNone/>
              </a:pPr>
              <a:t>13</a:t>
            </a:fld>
            <a:endParaRPr lang="en-GB" altLang="en-US" sz="1200">
              <a:solidFill>
                <a:srgbClr val="898989"/>
              </a:solidFill>
              <a:latin typeface="Arial" panose="020B0604020202020204" pitchFamily="34" charset="0"/>
            </a:endParaRPr>
          </a:p>
        </p:txBody>
      </p:sp>
      <p:pic>
        <p:nvPicPr>
          <p:cNvPr id="18437" name="Picture 3">
            <a:extLst>
              <a:ext uri="{FF2B5EF4-FFF2-40B4-BE49-F238E27FC236}">
                <a16:creationId xmlns:a16="http://schemas.microsoft.com/office/drawing/2014/main" id="{6D55C20C-5070-5F4C-8A06-3381B2DD8A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106363"/>
            <a:ext cx="1030287"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5843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098B3FC8-A814-B04A-B27C-FCB8CD19298E}"/>
              </a:ext>
            </a:extLst>
          </p:cNvPr>
          <p:cNvSpPr>
            <a:spLocks noGrp="1" noChangeArrowheads="1"/>
          </p:cNvSpPr>
          <p:nvPr>
            <p:ph type="title"/>
          </p:nvPr>
        </p:nvSpPr>
        <p:spPr>
          <a:xfrm>
            <a:off x="152400" y="223838"/>
            <a:ext cx="6248400" cy="1143000"/>
          </a:xfrm>
        </p:spPr>
        <p:txBody>
          <a:bodyPr/>
          <a:lstStyle/>
          <a:p>
            <a:pPr eaLnBrk="1" hangingPunct="1"/>
            <a:r>
              <a:rPr lang="en-GB" altLang="en-US" sz="3600" dirty="0"/>
              <a:t>BMSK5002</a:t>
            </a:r>
          </a:p>
        </p:txBody>
      </p:sp>
      <p:sp>
        <p:nvSpPr>
          <p:cNvPr id="3" name="Content Placeholder 2">
            <a:extLst>
              <a:ext uri="{FF2B5EF4-FFF2-40B4-BE49-F238E27FC236}">
                <a16:creationId xmlns:a16="http://schemas.microsoft.com/office/drawing/2014/main" id="{E19E74B3-192F-4A8D-95EF-7AF1A91E474E}"/>
              </a:ext>
            </a:extLst>
          </p:cNvPr>
          <p:cNvSpPr>
            <a:spLocks noGrp="1"/>
          </p:cNvSpPr>
          <p:nvPr>
            <p:ph idx="1"/>
          </p:nvPr>
        </p:nvSpPr>
        <p:spPr>
          <a:xfrm>
            <a:off x="152400" y="1563688"/>
            <a:ext cx="8229600" cy="3917950"/>
          </a:xfrm>
        </p:spPr>
        <p:txBody>
          <a:bodyPr rtlCol="0">
            <a:normAutofit lnSpcReduction="10000"/>
          </a:bodyPr>
          <a:lstStyle/>
          <a:p>
            <a:pPr eaLnBrk="1" fontAlgn="auto" hangingPunct="1">
              <a:lnSpc>
                <a:spcPct val="150000"/>
              </a:lnSpc>
              <a:spcAft>
                <a:spcPts val="0"/>
              </a:spcAft>
              <a:defRPr/>
            </a:pPr>
            <a:r>
              <a:rPr lang="en-GB" altLang="en-US" dirty="0">
                <a:solidFill>
                  <a:srgbClr val="7030A0"/>
                </a:solidFill>
              </a:rPr>
              <a:t>Correct citation in the text</a:t>
            </a:r>
          </a:p>
          <a:p>
            <a:pPr eaLnBrk="1" fontAlgn="auto" hangingPunct="1">
              <a:lnSpc>
                <a:spcPct val="150000"/>
              </a:lnSpc>
              <a:spcAft>
                <a:spcPts val="0"/>
              </a:spcAft>
              <a:defRPr/>
            </a:pPr>
            <a:r>
              <a:rPr lang="en-GB" altLang="en-US" dirty="0">
                <a:solidFill>
                  <a:srgbClr val="0070C0"/>
                </a:solidFill>
              </a:rPr>
              <a:t>Good quality Bibliography</a:t>
            </a:r>
          </a:p>
          <a:p>
            <a:pPr eaLnBrk="1" fontAlgn="auto" hangingPunct="1">
              <a:lnSpc>
                <a:spcPct val="150000"/>
              </a:lnSpc>
              <a:spcAft>
                <a:spcPts val="0"/>
              </a:spcAft>
              <a:defRPr/>
            </a:pPr>
            <a:r>
              <a:rPr lang="en-GB" altLang="en-US" dirty="0">
                <a:solidFill>
                  <a:srgbClr val="002060"/>
                </a:solidFill>
              </a:rPr>
              <a:t>Laid out well, including a front page</a:t>
            </a:r>
          </a:p>
          <a:p>
            <a:pPr eaLnBrk="1" fontAlgn="auto" hangingPunct="1">
              <a:lnSpc>
                <a:spcPct val="150000"/>
              </a:lnSpc>
              <a:spcAft>
                <a:spcPts val="0"/>
              </a:spcAft>
              <a:defRPr/>
            </a:pPr>
            <a:r>
              <a:rPr lang="en-GB" altLang="en-US" dirty="0">
                <a:solidFill>
                  <a:srgbClr val="FF0000"/>
                </a:solidFill>
              </a:rPr>
              <a:t>Runs logically throughout</a:t>
            </a:r>
          </a:p>
          <a:p>
            <a:pPr eaLnBrk="1" fontAlgn="auto" hangingPunct="1">
              <a:lnSpc>
                <a:spcPct val="150000"/>
              </a:lnSpc>
              <a:spcAft>
                <a:spcPts val="0"/>
              </a:spcAft>
              <a:defRPr/>
            </a:pPr>
            <a:r>
              <a:rPr lang="en-GB" altLang="en-US" dirty="0">
                <a:solidFill>
                  <a:srgbClr val="00B050"/>
                </a:solidFill>
              </a:rPr>
              <a:t>Spelling, grammar and punctuation correct</a:t>
            </a:r>
          </a:p>
          <a:p>
            <a:pPr eaLnBrk="1" fontAlgn="auto" hangingPunct="1">
              <a:spcAft>
                <a:spcPts val="0"/>
              </a:spcAft>
              <a:defRPr/>
            </a:pPr>
            <a:endParaRPr lang="en-GB" dirty="0"/>
          </a:p>
        </p:txBody>
      </p:sp>
      <p:sp>
        <p:nvSpPr>
          <p:cNvPr id="4" name="Slide Number Placeholder 3">
            <a:extLst>
              <a:ext uri="{FF2B5EF4-FFF2-40B4-BE49-F238E27FC236}">
                <a16:creationId xmlns:a16="http://schemas.microsoft.com/office/drawing/2014/main" id="{F5464F99-3B72-45B7-84C6-9DD930487336}"/>
              </a:ext>
            </a:extLst>
          </p:cNvPr>
          <p:cNvSpPr>
            <a:spLocks noGrp="1"/>
          </p:cNvSpPr>
          <p:nvPr>
            <p:ph type="sldNum" sz="quarter" idx="12"/>
          </p:nvPr>
        </p:nvSpPr>
        <p:spPr/>
        <p:txBody>
          <a:bodyPr/>
          <a:lstStyle/>
          <a:p>
            <a:pPr>
              <a:defRPr/>
            </a:pPr>
            <a:fld id="{6A63C1F8-09FF-CB47-B356-3E3DAAE877CF}" type="slidenum">
              <a:rPr lang="en-GB" altLang="en-US"/>
              <a:pPr>
                <a:defRPr/>
              </a:pPr>
              <a:t>14</a:t>
            </a:fld>
            <a:endParaRPr lang="en-GB" altLang="en-US"/>
          </a:p>
        </p:txBody>
      </p:sp>
      <p:pic>
        <p:nvPicPr>
          <p:cNvPr id="20485" name="Picture 5" descr="A person holding a sign&#10;&#10;Description generated with very high confidence">
            <a:extLst>
              <a:ext uri="{FF2B5EF4-FFF2-40B4-BE49-F238E27FC236}">
                <a16:creationId xmlns:a16="http://schemas.microsoft.com/office/drawing/2014/main" id="{57028329-B7A6-5F42-8C58-645118C6F74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2763" y="9525"/>
            <a:ext cx="3551237" cy="266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4572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D27406C1-C85C-3648-8301-E1190F293E57}"/>
              </a:ext>
            </a:extLst>
          </p:cNvPr>
          <p:cNvSpPr>
            <a:spLocks noGrp="1" noChangeArrowheads="1"/>
          </p:cNvSpPr>
          <p:nvPr>
            <p:ph type="title"/>
          </p:nvPr>
        </p:nvSpPr>
        <p:spPr/>
        <p:txBody>
          <a:bodyPr/>
          <a:lstStyle/>
          <a:p>
            <a:pPr eaLnBrk="1" hangingPunct="1"/>
            <a:r>
              <a:rPr lang="en-GB" altLang="en-US"/>
              <a:t>Assignment Strategy</a:t>
            </a:r>
          </a:p>
        </p:txBody>
      </p:sp>
      <p:sp>
        <p:nvSpPr>
          <p:cNvPr id="16387" name="Content Placeholder 2">
            <a:extLst>
              <a:ext uri="{FF2B5EF4-FFF2-40B4-BE49-F238E27FC236}">
                <a16:creationId xmlns:a16="http://schemas.microsoft.com/office/drawing/2014/main" id="{17169E2E-7050-8D42-A8FF-38E161B95191}"/>
              </a:ext>
            </a:extLst>
          </p:cNvPr>
          <p:cNvSpPr>
            <a:spLocks noGrp="1" noChangeArrowheads="1"/>
          </p:cNvSpPr>
          <p:nvPr>
            <p:ph idx="1"/>
          </p:nvPr>
        </p:nvSpPr>
        <p:spPr>
          <a:xfrm>
            <a:off x="457200" y="1600200"/>
            <a:ext cx="8229600" cy="3916363"/>
          </a:xfrm>
        </p:spPr>
        <p:txBody>
          <a:bodyPr/>
          <a:lstStyle/>
          <a:p>
            <a:pPr eaLnBrk="1" hangingPunct="1"/>
            <a:r>
              <a:rPr lang="en-GB" altLang="en-US" dirty="0">
                <a:solidFill>
                  <a:srgbClr val="00B050"/>
                </a:solidFill>
              </a:rPr>
              <a:t>What are the key components to address?</a:t>
            </a:r>
          </a:p>
          <a:p>
            <a:pPr eaLnBrk="1" hangingPunct="1"/>
            <a:r>
              <a:rPr lang="en-GB" altLang="en-US" dirty="0">
                <a:solidFill>
                  <a:srgbClr val="0070C0"/>
                </a:solidFill>
              </a:rPr>
              <a:t>How can you do it?</a:t>
            </a:r>
          </a:p>
          <a:p>
            <a:pPr eaLnBrk="1" hangingPunct="1"/>
            <a:r>
              <a:rPr lang="en-GB" altLang="en-US" dirty="0">
                <a:solidFill>
                  <a:srgbClr val="002060"/>
                </a:solidFill>
              </a:rPr>
              <a:t>What are the steps you need to take?</a:t>
            </a:r>
          </a:p>
          <a:p>
            <a:pPr eaLnBrk="1" hangingPunct="1"/>
            <a:r>
              <a:rPr lang="en-GB" altLang="en-US" dirty="0">
                <a:solidFill>
                  <a:srgbClr val="C00000"/>
                </a:solidFill>
              </a:rPr>
              <a:t>What’s your plan? </a:t>
            </a:r>
          </a:p>
          <a:p>
            <a:pPr eaLnBrk="1" hangingPunct="1"/>
            <a:r>
              <a:rPr lang="en-GB" altLang="en-US" dirty="0">
                <a:solidFill>
                  <a:srgbClr val="FF0000"/>
                </a:solidFill>
              </a:rPr>
              <a:t>Check Submission Date?</a:t>
            </a:r>
          </a:p>
          <a:p>
            <a:pPr eaLnBrk="1" hangingPunct="1"/>
            <a:r>
              <a:rPr lang="en-GB" altLang="en-US" dirty="0">
                <a:solidFill>
                  <a:srgbClr val="7030A0"/>
                </a:solidFill>
              </a:rPr>
              <a:t>4,000 words</a:t>
            </a:r>
          </a:p>
          <a:p>
            <a:pPr eaLnBrk="1" hangingPunct="1"/>
            <a:endParaRPr lang="en-GB" altLang="en-US" dirty="0"/>
          </a:p>
        </p:txBody>
      </p:sp>
      <p:sp>
        <p:nvSpPr>
          <p:cNvPr id="21508" name="Slide Number Placeholder 3">
            <a:extLst>
              <a:ext uri="{FF2B5EF4-FFF2-40B4-BE49-F238E27FC236}">
                <a16:creationId xmlns:a16="http://schemas.microsoft.com/office/drawing/2014/main" id="{D7A2B917-2A16-4E44-AE4C-4488923421F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fld id="{F21570EA-91F9-AF43-A552-CB5429832CDF}" type="slidenum">
              <a:rPr lang="en-GB" altLang="en-US" sz="1200" smtClean="0">
                <a:solidFill>
                  <a:srgbClr val="898989"/>
                </a:solidFill>
                <a:latin typeface="Arial" panose="020B0604020202020204" pitchFamily="34" charset="0"/>
              </a:rPr>
              <a:pPr fontAlgn="base">
                <a:spcBef>
                  <a:spcPct val="0"/>
                </a:spcBef>
                <a:spcAft>
                  <a:spcPct val="0"/>
                </a:spcAft>
                <a:buFontTx/>
                <a:buNone/>
              </a:pPr>
              <a:t>15</a:t>
            </a:fld>
            <a:endParaRPr lang="en-GB" altLang="en-US" sz="1200">
              <a:solidFill>
                <a:srgbClr val="898989"/>
              </a:solidFill>
              <a:latin typeface="Arial" panose="020B0604020202020204" pitchFamily="34" charset="0"/>
            </a:endParaRPr>
          </a:p>
        </p:txBody>
      </p:sp>
      <p:pic>
        <p:nvPicPr>
          <p:cNvPr id="3" name="Picture 2" descr="A group of people around each other&#10;&#10;Description generated with very high confidence">
            <a:extLst>
              <a:ext uri="{FF2B5EF4-FFF2-40B4-BE49-F238E27FC236}">
                <a16:creationId xmlns:a16="http://schemas.microsoft.com/office/drawing/2014/main" id="{3FF51A02-AC44-3E4E-BC2F-4BD92CF1240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87988" y="3267075"/>
            <a:ext cx="3656012"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20235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6387">
                                            <p:txEl>
                                              <p:pRg st="0" end="0"/>
                                            </p:txEl>
                                          </p:spTgt>
                                        </p:tgtEl>
                                        <p:attrNameLst>
                                          <p:attrName>style.visibility</p:attrName>
                                        </p:attrNameLst>
                                      </p:cBhvr>
                                      <p:to>
                                        <p:strVal val="visible"/>
                                      </p:to>
                                    </p:set>
                                    <p:animEffect transition="in" filter="fade">
                                      <p:cBhvr>
                                        <p:cTn id="12" dur="500"/>
                                        <p:tgtEl>
                                          <p:spTgt spid="1638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6387">
                                            <p:txEl>
                                              <p:pRg st="1" end="1"/>
                                            </p:txEl>
                                          </p:spTgt>
                                        </p:tgtEl>
                                        <p:attrNameLst>
                                          <p:attrName>style.visibility</p:attrName>
                                        </p:attrNameLst>
                                      </p:cBhvr>
                                      <p:to>
                                        <p:strVal val="visible"/>
                                      </p:to>
                                    </p:set>
                                    <p:animEffect transition="in" filter="fade">
                                      <p:cBhvr>
                                        <p:cTn id="17" dur="500"/>
                                        <p:tgtEl>
                                          <p:spTgt spid="1638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6387">
                                            <p:txEl>
                                              <p:pRg st="2" end="2"/>
                                            </p:txEl>
                                          </p:spTgt>
                                        </p:tgtEl>
                                        <p:attrNameLst>
                                          <p:attrName>style.visibility</p:attrName>
                                        </p:attrNameLst>
                                      </p:cBhvr>
                                      <p:to>
                                        <p:strVal val="visible"/>
                                      </p:to>
                                    </p:set>
                                    <p:animEffect transition="in" filter="fade">
                                      <p:cBhvr>
                                        <p:cTn id="22" dur="500"/>
                                        <p:tgtEl>
                                          <p:spTgt spid="1638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6387">
                                            <p:txEl>
                                              <p:pRg st="3" end="3"/>
                                            </p:txEl>
                                          </p:spTgt>
                                        </p:tgtEl>
                                        <p:attrNameLst>
                                          <p:attrName>style.visibility</p:attrName>
                                        </p:attrNameLst>
                                      </p:cBhvr>
                                      <p:to>
                                        <p:strVal val="visible"/>
                                      </p:to>
                                    </p:set>
                                    <p:animEffect transition="in" filter="fade">
                                      <p:cBhvr>
                                        <p:cTn id="27" dur="500"/>
                                        <p:tgtEl>
                                          <p:spTgt spid="1638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6387">
                                            <p:txEl>
                                              <p:pRg st="4" end="4"/>
                                            </p:txEl>
                                          </p:spTgt>
                                        </p:tgtEl>
                                        <p:attrNameLst>
                                          <p:attrName>style.visibility</p:attrName>
                                        </p:attrNameLst>
                                      </p:cBhvr>
                                      <p:to>
                                        <p:strVal val="visible"/>
                                      </p:to>
                                    </p:set>
                                    <p:animEffect transition="in" filter="fade">
                                      <p:cBhvr>
                                        <p:cTn id="32" dur="500"/>
                                        <p:tgtEl>
                                          <p:spTgt spid="1638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6387">
                                            <p:txEl>
                                              <p:pRg st="5" end="5"/>
                                            </p:txEl>
                                          </p:spTgt>
                                        </p:tgtEl>
                                        <p:attrNameLst>
                                          <p:attrName>style.visibility</p:attrName>
                                        </p:attrNameLst>
                                      </p:cBhvr>
                                      <p:to>
                                        <p:strVal val="visible"/>
                                      </p:to>
                                    </p:set>
                                    <p:animEffect transition="in" filter="fade">
                                      <p:cBhvr>
                                        <p:cTn id="37" dur="500"/>
                                        <p:tgtEl>
                                          <p:spTgt spid="1638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AF81543-E2FF-6947-8995-F810AC23937D}"/>
              </a:ext>
            </a:extLst>
          </p:cNvPr>
          <p:cNvSpPr>
            <a:spLocks noGrp="1" noChangeArrowheads="1"/>
          </p:cNvSpPr>
          <p:nvPr>
            <p:ph type="title"/>
          </p:nvPr>
        </p:nvSpPr>
        <p:spPr/>
        <p:txBody>
          <a:bodyPr/>
          <a:lstStyle/>
          <a:p>
            <a:pPr eaLnBrk="1" hangingPunct="1"/>
            <a:r>
              <a:rPr lang="en-GB" altLang="en-US"/>
              <a:t>The Assignment – Mind Map</a:t>
            </a:r>
          </a:p>
        </p:txBody>
      </p:sp>
      <p:sp>
        <p:nvSpPr>
          <p:cNvPr id="3" name="Content Placeholder 2">
            <a:extLst>
              <a:ext uri="{FF2B5EF4-FFF2-40B4-BE49-F238E27FC236}">
                <a16:creationId xmlns:a16="http://schemas.microsoft.com/office/drawing/2014/main" id="{DF013D27-A5F1-43F3-A924-6845BF2B7C9C}"/>
              </a:ext>
            </a:extLst>
          </p:cNvPr>
          <p:cNvSpPr>
            <a:spLocks noGrp="1"/>
          </p:cNvSpPr>
          <p:nvPr>
            <p:ph idx="1"/>
          </p:nvPr>
        </p:nvSpPr>
        <p:spPr>
          <a:xfrm>
            <a:off x="251520" y="1204119"/>
            <a:ext cx="6781800" cy="3916362"/>
          </a:xfrm>
        </p:spPr>
        <p:txBody>
          <a:bodyPr rtlCol="0">
            <a:normAutofit lnSpcReduction="10000"/>
          </a:bodyPr>
          <a:lstStyle/>
          <a:p>
            <a:pPr marL="0" indent="0" eaLnBrk="1" fontAlgn="auto" hangingPunct="1">
              <a:spcAft>
                <a:spcPts val="0"/>
              </a:spcAft>
              <a:buFont typeface="Arial" panose="020B0604020202020204" pitchFamily="34" charset="0"/>
              <a:buNone/>
              <a:defRPr/>
            </a:pPr>
            <a:r>
              <a:rPr lang="en-GB" dirty="0">
                <a:solidFill>
                  <a:srgbClr val="FF0000"/>
                </a:solidFill>
              </a:rPr>
              <a:t>In your pairs, please begin creating a Mind Map to help you identify: -</a:t>
            </a:r>
          </a:p>
          <a:p>
            <a:pPr marL="0" indent="0" eaLnBrk="1" fontAlgn="auto" hangingPunct="1">
              <a:spcAft>
                <a:spcPts val="0"/>
              </a:spcAft>
              <a:buFont typeface="Arial" panose="020B0604020202020204" pitchFamily="34" charset="0"/>
              <a:buNone/>
              <a:defRPr/>
            </a:pPr>
            <a:endParaRPr lang="en-GB" dirty="0"/>
          </a:p>
          <a:p>
            <a:pPr eaLnBrk="1" fontAlgn="auto" hangingPunct="1">
              <a:spcAft>
                <a:spcPts val="0"/>
              </a:spcAft>
              <a:defRPr/>
            </a:pPr>
            <a:r>
              <a:rPr lang="en-GB" dirty="0"/>
              <a:t>What you already know about this topic </a:t>
            </a:r>
          </a:p>
          <a:p>
            <a:pPr eaLnBrk="1" fontAlgn="auto" hangingPunct="1">
              <a:spcAft>
                <a:spcPts val="0"/>
              </a:spcAft>
              <a:defRPr/>
            </a:pPr>
            <a:r>
              <a:rPr lang="en-GB" dirty="0"/>
              <a:t>The key areas you will need to address to complete the assignment to a high standard………&gt;72%</a:t>
            </a:r>
          </a:p>
        </p:txBody>
      </p:sp>
      <p:sp>
        <p:nvSpPr>
          <p:cNvPr id="4" name="Slide Number Placeholder 3">
            <a:extLst>
              <a:ext uri="{FF2B5EF4-FFF2-40B4-BE49-F238E27FC236}">
                <a16:creationId xmlns:a16="http://schemas.microsoft.com/office/drawing/2014/main" id="{B7A134CC-BF64-443E-B782-44E9F43EF64A}"/>
              </a:ext>
            </a:extLst>
          </p:cNvPr>
          <p:cNvSpPr>
            <a:spLocks noGrp="1"/>
          </p:cNvSpPr>
          <p:nvPr>
            <p:ph type="sldNum" sz="quarter" idx="12"/>
          </p:nvPr>
        </p:nvSpPr>
        <p:spPr/>
        <p:txBody>
          <a:bodyPr/>
          <a:lstStyle/>
          <a:p>
            <a:pPr>
              <a:defRPr/>
            </a:pPr>
            <a:fld id="{79D37775-5052-7F45-B8F7-468AEE48575A}" type="slidenum">
              <a:rPr lang="en-GB" altLang="en-US"/>
              <a:pPr>
                <a:defRPr/>
              </a:pPr>
              <a:t>16</a:t>
            </a:fld>
            <a:endParaRPr lang="en-GB" altLang="en-US"/>
          </a:p>
        </p:txBody>
      </p:sp>
      <p:pic>
        <p:nvPicPr>
          <p:cNvPr id="22533" name="Picture 5" descr="A picture containing text, map&#10;&#10;Description generated with very high confidence">
            <a:extLst>
              <a:ext uri="{FF2B5EF4-FFF2-40B4-BE49-F238E27FC236}">
                <a16:creationId xmlns:a16="http://schemas.microsoft.com/office/drawing/2014/main" id="{A6052620-A86B-184B-9938-FE21A33264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3713" y="2362200"/>
            <a:ext cx="2224087"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9580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66755"/>
            <a:ext cx="8229600" cy="1143000"/>
          </a:xfrm>
        </p:spPr>
        <p:txBody>
          <a:bodyPr>
            <a:normAutofit fontScale="90000"/>
          </a:bodyPr>
          <a:lstStyle/>
          <a:p>
            <a:r>
              <a:rPr lang="en-GB" dirty="0"/>
              <a:t>Aligning people development with business strategy</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0372" y="1609755"/>
            <a:ext cx="7344815" cy="4050227"/>
          </a:xfrm>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1973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45985" y="1556792"/>
            <a:ext cx="7560840" cy="4060616"/>
          </a:xfrm>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5084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581AC-40C2-404E-A4BA-1FE5C903486D}"/>
              </a:ext>
            </a:extLst>
          </p:cNvPr>
          <p:cNvSpPr>
            <a:spLocks noGrp="1"/>
          </p:cNvSpPr>
          <p:nvPr>
            <p:ph type="title"/>
          </p:nvPr>
        </p:nvSpPr>
        <p:spPr>
          <a:xfrm>
            <a:off x="457200" y="976662"/>
            <a:ext cx="8229600" cy="2578298"/>
          </a:xfrm>
        </p:spPr>
        <p:txBody>
          <a:bodyPr>
            <a:normAutofit fontScale="90000"/>
          </a:bodyPr>
          <a:lstStyle/>
          <a:p>
            <a:r>
              <a:rPr lang="en-GB" dirty="0"/>
              <a:t>The Value of </a:t>
            </a:r>
            <a:br>
              <a:rPr lang="en-GB" dirty="0"/>
            </a:br>
            <a:r>
              <a:rPr lang="en-GB" dirty="0"/>
              <a:t>Management and Leadership </a:t>
            </a:r>
            <a:br>
              <a:rPr lang="en-GB" dirty="0"/>
            </a:br>
            <a:r>
              <a:rPr lang="en-GB" dirty="0"/>
              <a:t>Qualifications</a:t>
            </a:r>
            <a:br>
              <a:rPr lang="en-GB" dirty="0"/>
            </a:br>
            <a:endParaRPr lang="en-GB" dirty="0"/>
          </a:p>
        </p:txBody>
      </p:sp>
      <p:sp>
        <p:nvSpPr>
          <p:cNvPr id="3" name="Content Placeholder 2">
            <a:extLst>
              <a:ext uri="{FF2B5EF4-FFF2-40B4-BE49-F238E27FC236}">
                <a16:creationId xmlns:a16="http://schemas.microsoft.com/office/drawing/2014/main" id="{A3D8A657-DACB-7340-8935-DD466487453D}"/>
              </a:ext>
            </a:extLst>
          </p:cNvPr>
          <p:cNvSpPr>
            <a:spLocks noGrp="1"/>
          </p:cNvSpPr>
          <p:nvPr>
            <p:ph idx="1"/>
          </p:nvPr>
        </p:nvSpPr>
        <p:spPr>
          <a:xfrm>
            <a:off x="2339752" y="3428999"/>
            <a:ext cx="6347048" cy="2088233"/>
          </a:xfrm>
        </p:spPr>
        <p:txBody>
          <a:bodyPr>
            <a:normAutofit lnSpcReduction="10000"/>
          </a:bodyPr>
          <a:lstStyle/>
          <a:p>
            <a:endParaRPr lang="en-GB" dirty="0"/>
          </a:p>
          <a:p>
            <a:endParaRPr lang="en-GB" dirty="0"/>
          </a:p>
          <a:p>
            <a:endParaRPr lang="en-GB" dirty="0"/>
          </a:p>
          <a:p>
            <a:pPr marL="0" indent="0" algn="r">
              <a:buNone/>
            </a:pPr>
            <a:r>
              <a:rPr lang="en-GB" sz="2000" dirty="0"/>
              <a:t>Bradley, M. Woodman, P. &amp; Hutchings, P. (2012) </a:t>
            </a:r>
          </a:p>
          <a:p>
            <a:endParaRPr lang="en-GB" dirty="0"/>
          </a:p>
        </p:txBody>
      </p:sp>
    </p:spTree>
    <p:extLst>
      <p:ext uri="{BB962C8B-B14F-4D97-AF65-F5344CB8AC3E}">
        <p14:creationId xmlns:p14="http://schemas.microsoft.com/office/powerpoint/2010/main" val="3472434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124" y="513937"/>
            <a:ext cx="8229600" cy="1143000"/>
          </a:xfrm>
        </p:spPr>
        <p:txBody>
          <a:bodyPr>
            <a:normAutofit fontScale="90000"/>
          </a:bodyPr>
          <a:lstStyle/>
          <a:p>
            <a:pPr fontAlgn="auto">
              <a:spcAft>
                <a:spcPts val="0"/>
              </a:spcAft>
              <a:defRPr/>
            </a:pPr>
            <a:r>
              <a:rPr lang="en-GB" dirty="0"/>
              <a:t>Why qualifications have become more important, by sector</a:t>
            </a:r>
          </a:p>
        </p:txBody>
      </p:sp>
      <p:sp>
        <p:nvSpPr>
          <p:cNvPr id="10243" name="TextBox 2"/>
          <p:cNvSpPr txBox="1">
            <a:spLocks noChangeArrowheads="1"/>
          </p:cNvSpPr>
          <p:nvPr/>
        </p:nvSpPr>
        <p:spPr bwMode="auto">
          <a:xfrm>
            <a:off x="3563938" y="6381750"/>
            <a:ext cx="4895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itchFamily="34" charset="0"/>
              </a:defRPr>
            </a:lvl1pPr>
            <a:lvl2pPr marL="742950" indent="-285750">
              <a:defRPr>
                <a:solidFill>
                  <a:schemeClr val="tx1"/>
                </a:solidFill>
                <a:latin typeface="Corbel" pitchFamily="34" charset="0"/>
              </a:defRPr>
            </a:lvl2pPr>
            <a:lvl3pPr marL="1143000" indent="-228600">
              <a:defRPr>
                <a:solidFill>
                  <a:schemeClr val="tx1"/>
                </a:solidFill>
                <a:latin typeface="Corbel" pitchFamily="34" charset="0"/>
              </a:defRPr>
            </a:lvl3pPr>
            <a:lvl4pPr marL="1600200" indent="-228600">
              <a:defRPr>
                <a:solidFill>
                  <a:schemeClr val="tx1"/>
                </a:solidFill>
                <a:latin typeface="Corbel" pitchFamily="34" charset="0"/>
              </a:defRPr>
            </a:lvl4pPr>
            <a:lvl5pPr marL="2057400" indent="-228600">
              <a:defRPr>
                <a:solidFill>
                  <a:schemeClr val="tx1"/>
                </a:solidFill>
                <a:latin typeface="Corbel" pitchFamily="34" charset="0"/>
              </a:defRPr>
            </a:lvl5pPr>
            <a:lvl6pPr marL="2514600" indent="-228600" fontAlgn="base">
              <a:spcBef>
                <a:spcPct val="0"/>
              </a:spcBef>
              <a:spcAft>
                <a:spcPct val="0"/>
              </a:spcAft>
              <a:defRPr>
                <a:solidFill>
                  <a:schemeClr val="tx1"/>
                </a:solidFill>
                <a:latin typeface="Corbel" pitchFamily="34" charset="0"/>
              </a:defRPr>
            </a:lvl6pPr>
            <a:lvl7pPr marL="2971800" indent="-228600" fontAlgn="base">
              <a:spcBef>
                <a:spcPct val="0"/>
              </a:spcBef>
              <a:spcAft>
                <a:spcPct val="0"/>
              </a:spcAft>
              <a:defRPr>
                <a:solidFill>
                  <a:schemeClr val="tx1"/>
                </a:solidFill>
                <a:latin typeface="Corbel" pitchFamily="34" charset="0"/>
              </a:defRPr>
            </a:lvl7pPr>
            <a:lvl8pPr marL="3429000" indent="-228600" fontAlgn="base">
              <a:spcBef>
                <a:spcPct val="0"/>
              </a:spcBef>
              <a:spcAft>
                <a:spcPct val="0"/>
              </a:spcAft>
              <a:defRPr>
                <a:solidFill>
                  <a:schemeClr val="tx1"/>
                </a:solidFill>
                <a:latin typeface="Corbel" pitchFamily="34" charset="0"/>
              </a:defRPr>
            </a:lvl8pPr>
            <a:lvl9pPr marL="3886200" indent="-228600" fontAlgn="base">
              <a:spcBef>
                <a:spcPct val="0"/>
              </a:spcBef>
              <a:spcAft>
                <a:spcPct val="0"/>
              </a:spcAft>
              <a:defRPr>
                <a:solidFill>
                  <a:schemeClr val="tx1"/>
                </a:solidFill>
                <a:latin typeface="Corbel" pitchFamily="34" charset="0"/>
              </a:defRPr>
            </a:lvl9pPr>
          </a:lstStyle>
          <a:p>
            <a:r>
              <a:rPr lang="en-GB" altLang="en-US"/>
              <a:t>Source: Bradley, Woodman and Hutchings 2012</a:t>
            </a:r>
          </a:p>
        </p:txBody>
      </p:sp>
      <p:pic>
        <p:nvPicPr>
          <p:cNvPr id="1024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685139"/>
            <a:ext cx="6535667" cy="3944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5630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GB" dirty="0"/>
              <a:t>Learners reasons for study</a:t>
            </a:r>
          </a:p>
        </p:txBody>
      </p:sp>
      <p:pic>
        <p:nvPicPr>
          <p:cNvPr id="1126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372155"/>
            <a:ext cx="6058184" cy="4177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6364288"/>
            <a:ext cx="4949825"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91419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GB" dirty="0"/>
              <a:t>Value of qualifications from an employer perspective</a:t>
            </a:r>
          </a:p>
        </p:txBody>
      </p:sp>
      <p:pic>
        <p:nvPicPr>
          <p:cNvPr id="1229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565400"/>
            <a:ext cx="8205787" cy="1223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4175" y="6364288"/>
            <a:ext cx="4949825"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2511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692696"/>
            <a:ext cx="9058275" cy="1252728"/>
          </a:xfrm>
        </p:spPr>
        <p:txBody>
          <a:bodyPr>
            <a:noAutofit/>
          </a:bodyPr>
          <a:lstStyle/>
          <a:p>
            <a:pPr fontAlgn="auto">
              <a:spcAft>
                <a:spcPts val="0"/>
              </a:spcAft>
              <a:defRPr/>
            </a:pPr>
            <a:r>
              <a:rPr lang="en-GB" sz="3200" dirty="0"/>
              <a:t>Impact of management qualifications on </a:t>
            </a:r>
            <a:br>
              <a:rPr lang="en-GB" sz="3200" dirty="0"/>
            </a:br>
            <a:r>
              <a:rPr lang="en-GB" sz="3200" dirty="0"/>
              <a:t>work based skills, knowledge &amp; behaviours</a:t>
            </a:r>
          </a:p>
        </p:txBody>
      </p:sp>
      <p:sp>
        <p:nvSpPr>
          <p:cNvPr id="13315" name="Content Placeholder 2"/>
          <p:cNvSpPr>
            <a:spLocks noGrp="1"/>
          </p:cNvSpPr>
          <p:nvPr>
            <p:ph idx="1"/>
          </p:nvPr>
        </p:nvSpPr>
        <p:spPr>
          <a:xfrm>
            <a:off x="539552" y="2060849"/>
            <a:ext cx="8229600" cy="3600400"/>
          </a:xfrm>
        </p:spPr>
        <p:txBody>
          <a:bodyPr>
            <a:normAutofit/>
          </a:bodyPr>
          <a:lstStyle/>
          <a:p>
            <a:r>
              <a:rPr lang="en-GB" altLang="en-US" sz="2800" dirty="0"/>
              <a:t>Increased confidence</a:t>
            </a:r>
          </a:p>
          <a:p>
            <a:r>
              <a:rPr lang="en-GB" altLang="en-US" sz="2800" dirty="0"/>
              <a:t>Increased self-awareness</a:t>
            </a:r>
          </a:p>
          <a:p>
            <a:r>
              <a:rPr lang="en-GB" altLang="en-US" sz="2800" dirty="0"/>
              <a:t>Increased strategic awareness</a:t>
            </a:r>
          </a:p>
          <a:p>
            <a:r>
              <a:rPr lang="en-GB" altLang="en-US" sz="2800" dirty="0"/>
              <a:t>Enhanced people management skills</a:t>
            </a:r>
          </a:p>
          <a:p>
            <a:r>
              <a:rPr lang="en-GB" altLang="en-US" sz="2800" dirty="0"/>
              <a:t>Managing change more effectively</a:t>
            </a:r>
          </a:p>
          <a:p>
            <a:r>
              <a:rPr lang="en-GB" altLang="en-US" sz="2800" dirty="0"/>
              <a:t>Improved networks</a:t>
            </a:r>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7416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862" y="404664"/>
            <a:ext cx="8229600" cy="1143000"/>
          </a:xfrm>
        </p:spPr>
        <p:txBody>
          <a:bodyPr>
            <a:normAutofit fontScale="90000"/>
          </a:bodyPr>
          <a:lstStyle/>
          <a:p>
            <a:pPr fontAlgn="auto">
              <a:spcAft>
                <a:spcPts val="0"/>
              </a:spcAft>
              <a:defRPr/>
            </a:pPr>
            <a:r>
              <a:rPr lang="en-GB" dirty="0"/>
              <a:t>Skills for the Workplace Modules for Qualifications </a:t>
            </a:r>
          </a:p>
        </p:txBody>
      </p:sp>
      <p:graphicFrame>
        <p:nvGraphicFramePr>
          <p:cNvPr id="3" name="Table 2"/>
          <p:cNvGraphicFramePr>
            <a:graphicFrameLocks noGrp="1"/>
          </p:cNvGraphicFramePr>
          <p:nvPr>
            <p:extLst/>
          </p:nvPr>
        </p:nvGraphicFramePr>
        <p:xfrm>
          <a:off x="467546" y="1557338"/>
          <a:ext cx="8064895" cy="3694885"/>
        </p:xfrm>
        <a:graphic>
          <a:graphicData uri="http://schemas.openxmlformats.org/drawingml/2006/table">
            <a:tbl>
              <a:tblPr firstRow="1" firstCol="1" bandRow="1"/>
              <a:tblGrid>
                <a:gridCol w="2687525">
                  <a:extLst>
                    <a:ext uri="{9D8B030D-6E8A-4147-A177-3AD203B41FA5}">
                      <a16:colId xmlns:a16="http://schemas.microsoft.com/office/drawing/2014/main" val="20000"/>
                    </a:ext>
                  </a:extLst>
                </a:gridCol>
                <a:gridCol w="2688685">
                  <a:extLst>
                    <a:ext uri="{9D8B030D-6E8A-4147-A177-3AD203B41FA5}">
                      <a16:colId xmlns:a16="http://schemas.microsoft.com/office/drawing/2014/main" val="20001"/>
                    </a:ext>
                  </a:extLst>
                </a:gridCol>
                <a:gridCol w="2688685">
                  <a:extLst>
                    <a:ext uri="{9D8B030D-6E8A-4147-A177-3AD203B41FA5}">
                      <a16:colId xmlns:a16="http://schemas.microsoft.com/office/drawing/2014/main" val="20002"/>
                    </a:ext>
                  </a:extLst>
                </a:gridCol>
              </a:tblGrid>
              <a:tr h="202079">
                <a:tc>
                  <a:txBody>
                    <a:bodyPr/>
                    <a:lstStyle/>
                    <a:p>
                      <a:pPr marL="0" marR="0" algn="ctr">
                        <a:spcBef>
                          <a:spcPts val="0"/>
                        </a:spcBef>
                        <a:spcAft>
                          <a:spcPts val="0"/>
                        </a:spcAft>
                      </a:pPr>
                      <a:r>
                        <a:rPr lang="en-GB" sz="1200" b="1" dirty="0">
                          <a:effectLst/>
                          <a:latin typeface="Tahoma"/>
                          <a:ea typeface="Times New Roman"/>
                          <a:cs typeface="Times New Roman"/>
                        </a:rPr>
                        <a:t>Year 1</a:t>
                      </a:r>
                      <a:endParaRPr lang="en-GB" sz="900" dirty="0">
                        <a:effectLst/>
                        <a:latin typeface="Tahoma"/>
                        <a:ea typeface="Times New Roman"/>
                        <a:cs typeface="Times New Roman"/>
                      </a:endParaRP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lgn="ctr">
                        <a:spcBef>
                          <a:spcPts val="0"/>
                        </a:spcBef>
                        <a:spcAft>
                          <a:spcPts val="0"/>
                        </a:spcAft>
                      </a:pPr>
                      <a:r>
                        <a:rPr lang="en-GB" sz="1200" b="1">
                          <a:effectLst/>
                          <a:latin typeface="Tahoma"/>
                          <a:ea typeface="Times New Roman"/>
                          <a:cs typeface="Times New Roman"/>
                        </a:rPr>
                        <a:t>Year 2</a:t>
                      </a:r>
                      <a:endParaRPr lang="en-GB" sz="900">
                        <a:effectLst/>
                        <a:latin typeface="Tahoma"/>
                        <a:ea typeface="Times New Roman"/>
                        <a:cs typeface="Times New Roman"/>
                      </a:endParaRP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lgn="ctr">
                        <a:spcBef>
                          <a:spcPts val="0"/>
                        </a:spcBef>
                        <a:spcAft>
                          <a:spcPts val="0"/>
                        </a:spcAft>
                      </a:pPr>
                      <a:r>
                        <a:rPr lang="en-GB" sz="1200" b="1">
                          <a:effectLst/>
                          <a:latin typeface="Tahoma"/>
                          <a:ea typeface="Times New Roman"/>
                          <a:cs typeface="Times New Roman"/>
                        </a:rPr>
                        <a:t>Year 3</a:t>
                      </a:r>
                      <a:endParaRPr lang="en-GB" sz="900">
                        <a:effectLst/>
                        <a:latin typeface="Tahoma"/>
                        <a:ea typeface="Times New Roman"/>
                        <a:cs typeface="Times New Roman"/>
                      </a:endParaRP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extLst>
                  <a:ext uri="{0D108BD9-81ED-4DB2-BD59-A6C34878D82A}">
                    <a16:rowId xmlns:a16="http://schemas.microsoft.com/office/drawing/2014/main" val="10000"/>
                  </a:ext>
                </a:extLst>
              </a:tr>
              <a:tr h="157415">
                <a:tc gridSpan="3">
                  <a:txBody>
                    <a:bodyPr/>
                    <a:lstStyle/>
                    <a:p>
                      <a:pPr marL="0" marR="0" algn="ctr">
                        <a:spcBef>
                          <a:spcPts val="0"/>
                        </a:spcBef>
                        <a:spcAft>
                          <a:spcPts val="0"/>
                        </a:spcAft>
                      </a:pPr>
                      <a:r>
                        <a:rPr lang="en-GB" sz="900" b="1">
                          <a:effectLst/>
                          <a:latin typeface="Tahoma"/>
                          <a:ea typeface="Times New Roman"/>
                          <a:cs typeface="Times New Roman"/>
                        </a:rPr>
                        <a:t>Module Titles</a:t>
                      </a:r>
                      <a:endParaRPr lang="en-GB" sz="900">
                        <a:effectLst/>
                        <a:latin typeface="Tahoma"/>
                        <a:ea typeface="Times New Roman"/>
                        <a:cs typeface="Times New Roman"/>
                      </a:endParaRP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32048">
                <a:tc>
                  <a:txBody>
                    <a:bodyPr/>
                    <a:lstStyle/>
                    <a:p>
                      <a:pPr marL="0" marR="0">
                        <a:spcBef>
                          <a:spcPts val="0"/>
                        </a:spcBef>
                        <a:spcAft>
                          <a:spcPts val="0"/>
                        </a:spcAft>
                      </a:pPr>
                      <a:r>
                        <a:rPr lang="en-GB" sz="1200">
                          <a:effectLst/>
                          <a:latin typeface="Tahoma"/>
                          <a:ea typeface="Times New Roman"/>
                          <a:cs typeface="Times New Roman"/>
                        </a:rPr>
                        <a:t>Professional </a:t>
                      </a:r>
                      <a:r>
                        <a:rPr lang="en-GB" sz="1200" dirty="0">
                          <a:effectLst/>
                          <a:latin typeface="Tahoma"/>
                          <a:ea typeface="Times New Roman"/>
                          <a:cs typeface="Times New Roman"/>
                        </a:rPr>
                        <a:t>Career Development</a:t>
                      </a:r>
                    </a:p>
                    <a:p>
                      <a:pPr marL="0" marR="0">
                        <a:spcBef>
                          <a:spcPts val="0"/>
                        </a:spcBef>
                        <a:spcAft>
                          <a:spcPts val="0"/>
                        </a:spcAft>
                      </a:pPr>
                      <a:r>
                        <a:rPr lang="en-GB" sz="1200" dirty="0">
                          <a:effectLst/>
                          <a:latin typeface="Tahoma"/>
                          <a:ea typeface="Times New Roman"/>
                          <a:cs typeface="Times New Roman"/>
                        </a:rPr>
                        <a:t> </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dirty="0">
                          <a:effectLst/>
                          <a:latin typeface="Tahoma"/>
                          <a:ea typeface="Times New Roman"/>
                          <a:cs typeface="Times New Roman"/>
                        </a:rPr>
                        <a:t>Developing relationships for workplace achievement</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dirty="0">
                          <a:effectLst/>
                          <a:latin typeface="Tahoma"/>
                          <a:ea typeface="Times New Roman"/>
                          <a:cs typeface="Times New Roman"/>
                        </a:rPr>
                        <a:t>Developing innovation &amp; creativity skills in the workplace</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extLst>
                  <a:ext uri="{0D108BD9-81ED-4DB2-BD59-A6C34878D82A}">
                    <a16:rowId xmlns:a16="http://schemas.microsoft.com/office/drawing/2014/main" val="10002"/>
                  </a:ext>
                </a:extLst>
              </a:tr>
              <a:tr h="480017">
                <a:tc>
                  <a:txBody>
                    <a:bodyPr/>
                    <a:lstStyle/>
                    <a:p>
                      <a:pPr marL="0" marR="0">
                        <a:spcBef>
                          <a:spcPts val="0"/>
                        </a:spcBef>
                        <a:spcAft>
                          <a:spcPts val="0"/>
                        </a:spcAft>
                      </a:pPr>
                      <a:r>
                        <a:rPr lang="en-GB" sz="1200" dirty="0">
                          <a:effectLst/>
                          <a:latin typeface="Tahoma"/>
                          <a:ea typeface="Times New Roman"/>
                          <a:cs typeface="Times New Roman"/>
                        </a:rPr>
                        <a:t>Effective Teamworking and Communication</a:t>
                      </a:r>
                    </a:p>
                    <a:p>
                      <a:pPr marL="0" marR="0">
                        <a:spcBef>
                          <a:spcPts val="0"/>
                        </a:spcBef>
                        <a:spcAft>
                          <a:spcPts val="0"/>
                        </a:spcAft>
                      </a:pPr>
                      <a:r>
                        <a:rPr lang="en-GB" sz="1200" dirty="0">
                          <a:effectLst/>
                          <a:latin typeface="Tahoma"/>
                          <a:ea typeface="Times New Roman"/>
                          <a:cs typeface="Times New Roman"/>
                        </a:rPr>
                        <a:t> </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a:txBody>
                    <a:bodyPr/>
                    <a:lstStyle/>
                    <a:p>
                      <a:pPr marL="0" marR="0">
                        <a:spcBef>
                          <a:spcPts val="0"/>
                        </a:spcBef>
                        <a:spcAft>
                          <a:spcPts val="0"/>
                        </a:spcAft>
                      </a:pPr>
                      <a:r>
                        <a:rPr lang="en-GB" sz="1200" dirty="0">
                          <a:effectLst/>
                          <a:latin typeface="Tahoma"/>
                          <a:ea typeface="Times New Roman"/>
                          <a:cs typeface="Times New Roman"/>
                        </a:rPr>
                        <a:t>Workplace culture &amp; organisational efficiency</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a:txBody>
                    <a:bodyPr/>
                    <a:lstStyle/>
                    <a:p>
                      <a:pPr marL="0" marR="0">
                        <a:spcBef>
                          <a:spcPts val="0"/>
                        </a:spcBef>
                        <a:spcAft>
                          <a:spcPts val="0"/>
                        </a:spcAft>
                      </a:pPr>
                      <a:r>
                        <a:rPr lang="en-GB" sz="1200" dirty="0">
                          <a:effectLst/>
                          <a:latin typeface="Tahoma"/>
                          <a:ea typeface="Times New Roman"/>
                          <a:cs typeface="Times New Roman"/>
                        </a:rPr>
                        <a:t>Strategic business planning skills for SME’s &amp; SBU’s</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extLst>
                  <a:ext uri="{0D108BD9-81ED-4DB2-BD59-A6C34878D82A}">
                    <a16:rowId xmlns:a16="http://schemas.microsoft.com/office/drawing/2014/main" val="10003"/>
                  </a:ext>
                </a:extLst>
              </a:tr>
              <a:tr h="475164">
                <a:tc>
                  <a:txBody>
                    <a:bodyPr/>
                    <a:lstStyle/>
                    <a:p>
                      <a:pPr marL="0" marR="0">
                        <a:spcBef>
                          <a:spcPts val="0"/>
                        </a:spcBef>
                        <a:spcAft>
                          <a:spcPts val="0"/>
                        </a:spcAft>
                      </a:pPr>
                      <a:r>
                        <a:rPr lang="en-GB" sz="1200" dirty="0">
                          <a:effectLst/>
                          <a:latin typeface="Tahoma"/>
                          <a:ea typeface="Times New Roman"/>
                          <a:cs typeface="Times New Roman"/>
                        </a:rPr>
                        <a:t>Problem Solving &amp; Decision Making</a:t>
                      </a:r>
                    </a:p>
                    <a:p>
                      <a:pPr marL="0" marR="0">
                        <a:spcBef>
                          <a:spcPts val="0"/>
                        </a:spcBef>
                        <a:spcAft>
                          <a:spcPts val="0"/>
                        </a:spcAft>
                      </a:pPr>
                      <a:r>
                        <a:rPr lang="en-GB" sz="1200" dirty="0">
                          <a:effectLst/>
                          <a:latin typeface="Tahoma"/>
                          <a:ea typeface="Times New Roman"/>
                          <a:cs typeface="Times New Roman"/>
                        </a:rPr>
                        <a:t> </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dirty="0">
                          <a:effectLst/>
                          <a:latin typeface="Tahoma"/>
                          <a:ea typeface="Times New Roman"/>
                          <a:cs typeface="Times New Roman"/>
                        </a:rPr>
                        <a:t>Developing workplace critical thinking</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a:effectLst/>
                          <a:latin typeface="Tahoma"/>
                          <a:ea typeface="Times New Roman"/>
                          <a:cs typeface="Times New Roman"/>
                        </a:rPr>
                        <a:t>Emergent leadership skills for the workplace</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extLst>
                  <a:ext uri="{0D108BD9-81ED-4DB2-BD59-A6C34878D82A}">
                    <a16:rowId xmlns:a16="http://schemas.microsoft.com/office/drawing/2014/main" val="10004"/>
                  </a:ext>
                </a:extLst>
              </a:tr>
              <a:tr h="5124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Tahoma"/>
                          <a:ea typeface="Times New Roman"/>
                          <a:cs typeface="Times New Roman"/>
                        </a:rPr>
                        <a:t> Managing Enterprise in the 21</a:t>
                      </a:r>
                      <a:r>
                        <a:rPr lang="en-GB" sz="1200" baseline="30000" dirty="0">
                          <a:effectLst/>
                          <a:latin typeface="Tahoma"/>
                          <a:ea typeface="Times New Roman"/>
                          <a:cs typeface="Times New Roman"/>
                        </a:rPr>
                        <a:t>st</a:t>
                      </a:r>
                      <a:r>
                        <a:rPr lang="en-GB" sz="1200" dirty="0">
                          <a:effectLst/>
                          <a:latin typeface="Tahoma"/>
                          <a:ea typeface="Times New Roman"/>
                          <a:cs typeface="Times New Roman"/>
                        </a:rPr>
                        <a:t> Century</a:t>
                      </a:r>
                    </a:p>
                    <a:p>
                      <a:pPr marL="0" marR="0">
                        <a:spcBef>
                          <a:spcPts val="0"/>
                        </a:spcBef>
                        <a:spcAft>
                          <a:spcPts val="0"/>
                        </a:spcAft>
                      </a:pPr>
                      <a:endParaRPr lang="en-GB" sz="1200" dirty="0">
                        <a:effectLst/>
                        <a:latin typeface="Tahoma"/>
                        <a:ea typeface="Times New Roman"/>
                        <a:cs typeface="Times New Roman"/>
                      </a:endParaRP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a:txBody>
                    <a:bodyPr/>
                    <a:lstStyle/>
                    <a:p>
                      <a:pPr marL="0" marR="0">
                        <a:spcBef>
                          <a:spcPts val="0"/>
                        </a:spcBef>
                        <a:spcAft>
                          <a:spcPts val="0"/>
                        </a:spcAft>
                      </a:pPr>
                      <a:r>
                        <a:rPr lang="en-GB" sz="1200" dirty="0">
                          <a:effectLst/>
                          <a:latin typeface="Tahoma"/>
                          <a:ea typeface="Times New Roman"/>
                          <a:cs typeface="Times New Roman"/>
                        </a:rPr>
                        <a:t>Understanding &amp; engaging in the customer experience</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a:txBody>
                    <a:bodyPr/>
                    <a:lstStyle/>
                    <a:p>
                      <a:pPr marL="0" marR="0">
                        <a:spcBef>
                          <a:spcPts val="0"/>
                        </a:spcBef>
                        <a:spcAft>
                          <a:spcPts val="0"/>
                        </a:spcAft>
                      </a:pPr>
                      <a:r>
                        <a:rPr lang="en-GB" sz="1200">
                          <a:effectLst/>
                          <a:latin typeface="Tahoma"/>
                          <a:ea typeface="Times New Roman"/>
                          <a:cs typeface="Times New Roman"/>
                        </a:rPr>
                        <a:t>Skills for leading &amp; implementing workplace change</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extLst>
                  <a:ext uri="{0D108BD9-81ED-4DB2-BD59-A6C34878D82A}">
                    <a16:rowId xmlns:a16="http://schemas.microsoft.com/office/drawing/2014/main" val="10005"/>
                  </a:ext>
                </a:extLst>
              </a:tr>
              <a:tr h="489975">
                <a:tc>
                  <a:txBody>
                    <a:bodyPr/>
                    <a:lstStyle/>
                    <a:p>
                      <a:pPr marL="0" marR="0">
                        <a:spcBef>
                          <a:spcPts val="0"/>
                        </a:spcBef>
                        <a:spcAft>
                          <a:spcPts val="0"/>
                        </a:spcAft>
                      </a:pPr>
                      <a:r>
                        <a:rPr lang="en-GB" sz="1200" dirty="0">
                          <a:effectLst/>
                          <a:latin typeface="Tahoma"/>
                          <a:ea typeface="Times New Roman"/>
                          <a:cs typeface="Times New Roman"/>
                        </a:rPr>
                        <a:t>Academic and Employability Skills</a:t>
                      </a:r>
                    </a:p>
                    <a:p>
                      <a:pPr marL="0" marR="0">
                        <a:spcBef>
                          <a:spcPts val="0"/>
                        </a:spcBef>
                        <a:spcAft>
                          <a:spcPts val="0"/>
                        </a:spcAft>
                      </a:pPr>
                      <a:r>
                        <a:rPr lang="en-GB" sz="1200" dirty="0">
                          <a:effectLst/>
                          <a:latin typeface="Tahoma"/>
                          <a:ea typeface="Times New Roman"/>
                          <a:cs typeface="Times New Roman"/>
                        </a:rPr>
                        <a:t> </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dirty="0">
                          <a:effectLst/>
                          <a:latin typeface="Tahoma"/>
                          <a:ea typeface="Times New Roman"/>
                          <a:cs typeface="Times New Roman"/>
                        </a:rPr>
                        <a:t>Knowledge &amp; information management skills for the workplace</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dirty="0">
                          <a:effectLst/>
                          <a:latin typeface="Tahoma"/>
                          <a:ea typeface="Times New Roman"/>
                          <a:cs typeface="Times New Roman"/>
                        </a:rPr>
                        <a:t>Coaching &amp; mentoring skills for the workplace</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extLst>
                  <a:ext uri="{0D108BD9-81ED-4DB2-BD59-A6C34878D82A}">
                    <a16:rowId xmlns:a16="http://schemas.microsoft.com/office/drawing/2014/main" val="10006"/>
                  </a:ext>
                </a:extLst>
              </a:tr>
              <a:tr h="335250">
                <a:tc>
                  <a:txBody>
                    <a:bodyPr/>
                    <a:lstStyle/>
                    <a:p>
                      <a:pPr marL="0" marR="0">
                        <a:spcBef>
                          <a:spcPts val="0"/>
                        </a:spcBef>
                        <a:spcAft>
                          <a:spcPts val="0"/>
                        </a:spcAft>
                      </a:pPr>
                      <a:r>
                        <a:rPr lang="en-GB" sz="1200" dirty="0">
                          <a:effectLst/>
                          <a:latin typeface="Tahoma"/>
                          <a:ea typeface="Times New Roman"/>
                          <a:cs typeface="Times New Roman"/>
                        </a:rPr>
                        <a:t>Digital Skills and Research methods</a:t>
                      </a:r>
                    </a:p>
                    <a:p>
                      <a:pPr marL="0" marR="0">
                        <a:spcBef>
                          <a:spcPts val="0"/>
                        </a:spcBef>
                        <a:spcAft>
                          <a:spcPts val="0"/>
                        </a:spcAft>
                      </a:pPr>
                      <a:r>
                        <a:rPr lang="en-GB" sz="1200" dirty="0">
                          <a:effectLst/>
                          <a:latin typeface="Tahoma"/>
                          <a:ea typeface="Times New Roman"/>
                          <a:cs typeface="Times New Roman"/>
                        </a:rPr>
                        <a:t> </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a:txBody>
                    <a:bodyPr/>
                    <a:lstStyle/>
                    <a:p>
                      <a:pPr marL="0" marR="0">
                        <a:spcBef>
                          <a:spcPts val="0"/>
                        </a:spcBef>
                        <a:spcAft>
                          <a:spcPts val="0"/>
                        </a:spcAft>
                      </a:pPr>
                      <a:r>
                        <a:rPr lang="en-GB" sz="1200" dirty="0">
                          <a:effectLst/>
                          <a:latin typeface="Tahoma"/>
                          <a:ea typeface="Times New Roman"/>
                          <a:cs typeface="Times New Roman"/>
                        </a:rPr>
                        <a:t> Managing projects in the organisation</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tc>
                  <a:txBody>
                    <a:bodyPr/>
                    <a:lstStyle/>
                    <a:p>
                      <a:pPr marL="0" marR="0">
                        <a:spcBef>
                          <a:spcPts val="0"/>
                        </a:spcBef>
                        <a:spcAft>
                          <a:spcPts val="0"/>
                        </a:spcAft>
                      </a:pPr>
                      <a:r>
                        <a:rPr lang="en-GB" sz="1200">
                          <a:effectLst/>
                          <a:latin typeface="Tahoma"/>
                          <a:ea typeface="Times New Roman"/>
                          <a:cs typeface="Times New Roman"/>
                        </a:rPr>
                        <a:t>Equality &amp; diversity</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BCAA2"/>
                    </a:solidFill>
                  </a:tcPr>
                </a:tc>
                <a:extLst>
                  <a:ext uri="{0D108BD9-81ED-4DB2-BD59-A6C34878D82A}">
                    <a16:rowId xmlns:a16="http://schemas.microsoft.com/office/drawing/2014/main" val="10007"/>
                  </a:ext>
                </a:extLst>
              </a:tr>
              <a:tr h="475164">
                <a:tc>
                  <a:txBody>
                    <a:bodyPr/>
                    <a:lstStyle/>
                    <a:p>
                      <a:pPr marL="0" marR="0">
                        <a:spcBef>
                          <a:spcPts val="0"/>
                        </a:spcBef>
                        <a:spcAft>
                          <a:spcPts val="0"/>
                        </a:spcAft>
                      </a:pPr>
                      <a:endParaRPr lang="en-GB" sz="1200" dirty="0">
                        <a:effectLst/>
                        <a:latin typeface="Tahoma"/>
                        <a:ea typeface="Times New Roman"/>
                        <a:cs typeface="Times New Roman"/>
                      </a:endParaRP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000">
                          <a:effectLst/>
                          <a:latin typeface="Tahoma"/>
                          <a:ea typeface="Times New Roman"/>
                          <a:cs typeface="Times New Roman"/>
                        </a:rPr>
                        <a:t> </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marL="0" marR="0">
                        <a:spcBef>
                          <a:spcPts val="0"/>
                        </a:spcBef>
                        <a:spcAft>
                          <a:spcPts val="0"/>
                        </a:spcAft>
                      </a:pPr>
                      <a:r>
                        <a:rPr lang="en-GB" sz="1200" dirty="0">
                          <a:effectLst/>
                          <a:latin typeface="Tahoma"/>
                          <a:ea typeface="Times New Roman"/>
                          <a:cs typeface="Times New Roman"/>
                        </a:rPr>
                        <a:t>Developing workplace skills for ebusiness</a:t>
                      </a:r>
                    </a:p>
                  </a:txBody>
                  <a:tcPr marL="58639" marR="58639"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extLst>
                  <a:ext uri="{0D108BD9-81ED-4DB2-BD59-A6C34878D82A}">
                    <a16:rowId xmlns:a16="http://schemas.microsoft.com/office/drawing/2014/main" val="10008"/>
                  </a:ext>
                </a:extLst>
              </a:tr>
            </a:tbl>
          </a:graphicData>
        </a:graphic>
      </p:graphicFrame>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3944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PowerPoint Presentation Template" id="{D76CC6D7-5A46-C649-BE43-9C90B3BE928E}" vid="{B8378673-AF48-4D41-9265-BCC40E21B3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1833</TotalTime>
  <Words>1175</Words>
  <Application>Microsoft Macintosh PowerPoint</Application>
  <PresentationFormat>On-screen Show (4:3)</PresentationFormat>
  <Paragraphs>179</Paragraphs>
  <Slides>24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Corbel</vt:lpstr>
      <vt:lpstr>Myriad Pro</vt:lpstr>
      <vt:lpstr>Tahoma</vt:lpstr>
      <vt:lpstr>Times New Roman</vt:lpstr>
      <vt:lpstr>20140311PresentationUWTSDTemplate</vt:lpstr>
      <vt:lpstr>BMSK5002  Developing relationships and workplace achievement</vt:lpstr>
      <vt:lpstr>Developing Relationships  &amp; Workplace Achievement</vt:lpstr>
      <vt:lpstr>Aim &amp; Learning Outcomes</vt:lpstr>
      <vt:lpstr>INDICATIVE CONTENT</vt:lpstr>
      <vt:lpstr>BMSK5002</vt:lpstr>
      <vt:lpstr>BMSK5002</vt:lpstr>
      <vt:lpstr>BMSK5002</vt:lpstr>
      <vt:lpstr>BMSK5002</vt:lpstr>
      <vt:lpstr>BMSK5002</vt:lpstr>
      <vt:lpstr>BMSK5002</vt:lpstr>
      <vt:lpstr>BMSK5002</vt:lpstr>
      <vt:lpstr>BMSK5002</vt:lpstr>
      <vt:lpstr>BMSK5002</vt:lpstr>
      <vt:lpstr>BMSK5002</vt:lpstr>
      <vt:lpstr>Assignment Strategy</vt:lpstr>
      <vt:lpstr>The Assignment – Mind Map</vt:lpstr>
      <vt:lpstr>Aligning people development with business strategy</vt:lpstr>
      <vt:lpstr>PowerPoint Presentation</vt:lpstr>
      <vt:lpstr>The Value of  Management and Leadership  Qualifications </vt:lpstr>
      <vt:lpstr>Why qualifications have become more important, by sector</vt:lpstr>
      <vt:lpstr>Learners reasons for study</vt:lpstr>
      <vt:lpstr>Value of qualifications from an employer perspective</vt:lpstr>
      <vt:lpstr>Impact of management qualifications on  work based skills, knowledge &amp; behaviours</vt:lpstr>
      <vt:lpstr>Skills for the Workplace Modules for Qualifications </vt:lpstr>
    </vt:vector>
  </TitlesOfParts>
  <LinksUpToDate>false</LinksUpToDate>
  <SharedDoc>false</SharedDoc>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dc:creator>
  <cp:lastModifiedBy>Microsoft Office User</cp:lastModifiedBy>
  <cp:revision>36</cp:revision>
  <dcterms:created xsi:type="dcterms:W3CDTF">2013-07-17T08:51:32Z</dcterms:created>
  <dcterms:modified xsi:type="dcterms:W3CDTF">2018-07-06T07:32:12Z</dcterms:modified>
</cp:coreProperties>
</file>