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09" r:id="rId1"/>
  </p:sldMasterIdLst>
  <p:sldIdLst>
    <p:sldId id="256" r:id="rId2"/>
    <p:sldId id="257" r:id="rId3"/>
    <p:sldId id="260" r:id="rId4"/>
    <p:sldId id="262" r:id="rId5"/>
    <p:sldId id="261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B1E579-2FD2-99CB-685A-55665C667A96}" v="437" dt="2022-10-26T17:01:20.334"/>
    <p1510:client id="{6B696CCB-C510-A702-6BE8-387F42806295}" v="503" dt="2022-10-22T17:01:19.215"/>
    <p1510:client id="{83BC6467-9E15-4F4A-9155-6F22BE99DA25}" v="179" dt="2022-10-15T20:25:39.714"/>
    <p1510:client id="{BB129299-C5AD-D64A-5ABC-A705C3DE7ED7}" v="1018" dt="2022-10-21T10:58:44.913"/>
    <p1510:client id="{CD55A88A-E838-8BBA-A778-A5AE32B5F5D6}" v="8" dt="2022-10-22T17:36:22.5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A3059C-01E9-49C9-9A5E-94F18486888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C76080-0F93-409E-8E80-AE9BDB80FAA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We are curious about the most popular digital tool utilised for collaboration among UWTSD's mature students.</a:t>
          </a:r>
          <a:endParaRPr lang="en-US"/>
        </a:p>
      </dgm:t>
    </dgm:pt>
    <dgm:pt modelId="{BE662CBD-3768-4474-814E-6EE07882F9FE}" type="parTrans" cxnId="{6E21BF5C-C480-411F-9ECE-4E3F652A084B}">
      <dgm:prSet/>
      <dgm:spPr/>
      <dgm:t>
        <a:bodyPr/>
        <a:lstStyle/>
        <a:p>
          <a:endParaRPr lang="en-US"/>
        </a:p>
      </dgm:t>
    </dgm:pt>
    <dgm:pt modelId="{BB7A4F53-09F3-4AFF-A6A6-A13E82733A2A}" type="sibTrans" cxnId="{6E21BF5C-C480-411F-9ECE-4E3F652A08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F5167D5-02D1-4356-8727-D81D0A9F68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Entrepreneurial education offers valuable opportunities for teachers to foster and enhance creativity and action competence, which are also important for sustainability education. (Rebbeca Weicht, 2021)</a:t>
          </a:r>
          <a:endParaRPr lang="en-US"/>
        </a:p>
      </dgm:t>
    </dgm:pt>
    <dgm:pt modelId="{C7A03E54-92AD-405D-A92F-D94129814236}" type="parTrans" cxnId="{A364F5BC-B509-4F39-9675-01D0F9823422}">
      <dgm:prSet/>
      <dgm:spPr/>
      <dgm:t>
        <a:bodyPr/>
        <a:lstStyle/>
        <a:p>
          <a:endParaRPr lang="en-US"/>
        </a:p>
      </dgm:t>
    </dgm:pt>
    <dgm:pt modelId="{128548B0-2D96-4B14-BF2D-3B19CF8BEDB8}" type="sibTrans" cxnId="{A364F5BC-B509-4F39-9675-01D0F9823422}">
      <dgm:prSet/>
      <dgm:spPr/>
      <dgm:t>
        <a:bodyPr/>
        <a:lstStyle/>
        <a:p>
          <a:endParaRPr lang="en-US"/>
        </a:p>
      </dgm:t>
    </dgm:pt>
    <dgm:pt modelId="{DD299376-8720-4CCC-9EE7-47024A6DAB76}" type="pres">
      <dgm:prSet presAssocID="{E2A3059C-01E9-49C9-9A5E-94F18486888F}" presName="root" presStyleCnt="0">
        <dgm:presLayoutVars>
          <dgm:dir/>
          <dgm:resizeHandles val="exact"/>
        </dgm:presLayoutVars>
      </dgm:prSet>
      <dgm:spPr/>
    </dgm:pt>
    <dgm:pt modelId="{D4968157-5FA7-4705-929E-C19CBF749336}" type="pres">
      <dgm:prSet presAssocID="{13C76080-0F93-409E-8E80-AE9BDB80FAAC}" presName="compNode" presStyleCnt="0"/>
      <dgm:spPr/>
    </dgm:pt>
    <dgm:pt modelId="{883FF5A6-17AA-420B-88DE-5335CD33094F}" type="pres">
      <dgm:prSet presAssocID="{13C76080-0F93-409E-8E80-AE9BDB80FAAC}" presName="iconBgRect" presStyleLbl="bgShp" presStyleIdx="0" presStyleCnt="2"/>
      <dgm:spPr/>
    </dgm:pt>
    <dgm:pt modelId="{DAD02315-4470-4D29-B361-1A977011A58F}" type="pres">
      <dgm:prSet presAssocID="{13C76080-0F93-409E-8E80-AE9BDB80FA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62263BE-5F23-4A9B-A7AB-FB37A80B8E93}" type="pres">
      <dgm:prSet presAssocID="{13C76080-0F93-409E-8E80-AE9BDB80FAAC}" presName="spaceRect" presStyleCnt="0"/>
      <dgm:spPr/>
    </dgm:pt>
    <dgm:pt modelId="{2915C0E0-31B4-4191-930C-AB17739D8ABB}" type="pres">
      <dgm:prSet presAssocID="{13C76080-0F93-409E-8E80-AE9BDB80FAAC}" presName="textRect" presStyleLbl="revTx" presStyleIdx="0" presStyleCnt="2">
        <dgm:presLayoutVars>
          <dgm:chMax val="1"/>
          <dgm:chPref val="1"/>
        </dgm:presLayoutVars>
      </dgm:prSet>
      <dgm:spPr/>
    </dgm:pt>
    <dgm:pt modelId="{B5968844-4B0B-4B9A-B876-38EAA652EEC8}" type="pres">
      <dgm:prSet presAssocID="{BB7A4F53-09F3-4AFF-A6A6-A13E82733A2A}" presName="sibTrans" presStyleCnt="0"/>
      <dgm:spPr/>
    </dgm:pt>
    <dgm:pt modelId="{C3074242-CA22-41D1-BE67-3318B3AB77C0}" type="pres">
      <dgm:prSet presAssocID="{7F5167D5-02D1-4356-8727-D81D0A9F686C}" presName="compNode" presStyleCnt="0"/>
      <dgm:spPr/>
    </dgm:pt>
    <dgm:pt modelId="{E77E2BB3-0D7A-4A04-8F36-3DD059399919}" type="pres">
      <dgm:prSet presAssocID="{7F5167D5-02D1-4356-8727-D81D0A9F686C}" presName="iconBgRect" presStyleLbl="bgShp" presStyleIdx="1" presStyleCnt="2"/>
      <dgm:spPr/>
    </dgm:pt>
    <dgm:pt modelId="{8DF40B71-B6F5-490D-80B5-69D22B912122}" type="pres">
      <dgm:prSet presAssocID="{7F5167D5-02D1-4356-8727-D81D0A9F686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90C2606-78FB-4C49-8319-7A33F795929F}" type="pres">
      <dgm:prSet presAssocID="{7F5167D5-02D1-4356-8727-D81D0A9F686C}" presName="spaceRect" presStyleCnt="0"/>
      <dgm:spPr/>
    </dgm:pt>
    <dgm:pt modelId="{8366F09C-1394-4C07-AD2B-C18FFD744747}" type="pres">
      <dgm:prSet presAssocID="{7F5167D5-02D1-4356-8727-D81D0A9F686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E21BF5C-C480-411F-9ECE-4E3F652A084B}" srcId="{E2A3059C-01E9-49C9-9A5E-94F18486888F}" destId="{13C76080-0F93-409E-8E80-AE9BDB80FAAC}" srcOrd="0" destOrd="0" parTransId="{BE662CBD-3768-4474-814E-6EE07882F9FE}" sibTransId="{BB7A4F53-09F3-4AFF-A6A6-A13E82733A2A}"/>
    <dgm:cxn modelId="{4A8F8166-A998-476A-B491-8B3DE8C353F9}" type="presOf" srcId="{7F5167D5-02D1-4356-8727-D81D0A9F686C}" destId="{8366F09C-1394-4C07-AD2B-C18FFD744747}" srcOrd="0" destOrd="0" presId="urn:microsoft.com/office/officeart/2018/5/layout/IconCircleLabelList"/>
    <dgm:cxn modelId="{4C907680-3458-4582-97EA-C0BEE250D170}" type="presOf" srcId="{13C76080-0F93-409E-8E80-AE9BDB80FAAC}" destId="{2915C0E0-31B4-4191-930C-AB17739D8ABB}" srcOrd="0" destOrd="0" presId="urn:microsoft.com/office/officeart/2018/5/layout/IconCircleLabelList"/>
    <dgm:cxn modelId="{A364F5BC-B509-4F39-9675-01D0F9823422}" srcId="{E2A3059C-01E9-49C9-9A5E-94F18486888F}" destId="{7F5167D5-02D1-4356-8727-D81D0A9F686C}" srcOrd="1" destOrd="0" parTransId="{C7A03E54-92AD-405D-A92F-D94129814236}" sibTransId="{128548B0-2D96-4B14-BF2D-3B19CF8BEDB8}"/>
    <dgm:cxn modelId="{3D89D3DA-9533-4204-8FCC-2043EB69BA00}" type="presOf" srcId="{E2A3059C-01E9-49C9-9A5E-94F18486888F}" destId="{DD299376-8720-4CCC-9EE7-47024A6DAB76}" srcOrd="0" destOrd="0" presId="urn:microsoft.com/office/officeart/2018/5/layout/IconCircleLabelList"/>
    <dgm:cxn modelId="{C012A342-3C83-428E-947B-A3E6B111FA50}" type="presParOf" srcId="{DD299376-8720-4CCC-9EE7-47024A6DAB76}" destId="{D4968157-5FA7-4705-929E-C19CBF749336}" srcOrd="0" destOrd="0" presId="urn:microsoft.com/office/officeart/2018/5/layout/IconCircleLabelList"/>
    <dgm:cxn modelId="{3CB3B198-5FED-4421-9B34-90C495D461F9}" type="presParOf" srcId="{D4968157-5FA7-4705-929E-C19CBF749336}" destId="{883FF5A6-17AA-420B-88DE-5335CD33094F}" srcOrd="0" destOrd="0" presId="urn:microsoft.com/office/officeart/2018/5/layout/IconCircleLabelList"/>
    <dgm:cxn modelId="{1C1F7867-E049-4AB2-B784-96BB9D91AEF8}" type="presParOf" srcId="{D4968157-5FA7-4705-929E-C19CBF749336}" destId="{DAD02315-4470-4D29-B361-1A977011A58F}" srcOrd="1" destOrd="0" presId="urn:microsoft.com/office/officeart/2018/5/layout/IconCircleLabelList"/>
    <dgm:cxn modelId="{5C32942E-1CED-4F25-84E6-22C0956752C9}" type="presParOf" srcId="{D4968157-5FA7-4705-929E-C19CBF749336}" destId="{B62263BE-5F23-4A9B-A7AB-FB37A80B8E93}" srcOrd="2" destOrd="0" presId="urn:microsoft.com/office/officeart/2018/5/layout/IconCircleLabelList"/>
    <dgm:cxn modelId="{D717D54A-E367-4D83-BF94-91AC35B8E6B1}" type="presParOf" srcId="{D4968157-5FA7-4705-929E-C19CBF749336}" destId="{2915C0E0-31B4-4191-930C-AB17739D8ABB}" srcOrd="3" destOrd="0" presId="urn:microsoft.com/office/officeart/2018/5/layout/IconCircleLabelList"/>
    <dgm:cxn modelId="{F893BEF3-E821-4A64-96CE-8E701B35E0E2}" type="presParOf" srcId="{DD299376-8720-4CCC-9EE7-47024A6DAB76}" destId="{B5968844-4B0B-4B9A-B876-38EAA652EEC8}" srcOrd="1" destOrd="0" presId="urn:microsoft.com/office/officeart/2018/5/layout/IconCircleLabelList"/>
    <dgm:cxn modelId="{84D931C2-FF61-45DF-B757-3F9DA9F0AD92}" type="presParOf" srcId="{DD299376-8720-4CCC-9EE7-47024A6DAB76}" destId="{C3074242-CA22-41D1-BE67-3318B3AB77C0}" srcOrd="2" destOrd="0" presId="urn:microsoft.com/office/officeart/2018/5/layout/IconCircleLabelList"/>
    <dgm:cxn modelId="{4C09F1F2-805C-4CCD-975B-21351A69DABA}" type="presParOf" srcId="{C3074242-CA22-41D1-BE67-3318B3AB77C0}" destId="{E77E2BB3-0D7A-4A04-8F36-3DD059399919}" srcOrd="0" destOrd="0" presId="urn:microsoft.com/office/officeart/2018/5/layout/IconCircleLabelList"/>
    <dgm:cxn modelId="{6DFBB971-7E65-4C64-ADEF-DBDD176805CE}" type="presParOf" srcId="{C3074242-CA22-41D1-BE67-3318B3AB77C0}" destId="{8DF40B71-B6F5-490D-80B5-69D22B912122}" srcOrd="1" destOrd="0" presId="urn:microsoft.com/office/officeart/2018/5/layout/IconCircleLabelList"/>
    <dgm:cxn modelId="{62D5C8C1-72AC-4119-AD65-58864C3A5418}" type="presParOf" srcId="{C3074242-CA22-41D1-BE67-3318B3AB77C0}" destId="{490C2606-78FB-4C49-8319-7A33F795929F}" srcOrd="2" destOrd="0" presId="urn:microsoft.com/office/officeart/2018/5/layout/IconCircleLabelList"/>
    <dgm:cxn modelId="{1DC5D966-0644-4B18-9223-1F42E6598F81}" type="presParOf" srcId="{C3074242-CA22-41D1-BE67-3318B3AB77C0}" destId="{8366F09C-1394-4C07-AD2B-C18FFD74474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FF5A6-17AA-420B-88DE-5335CD33094F}">
      <dsp:nvSpPr>
        <dsp:cNvPr id="0" name=""/>
        <dsp:cNvSpPr/>
      </dsp:nvSpPr>
      <dsp:spPr>
        <a:xfrm>
          <a:off x="1361442" y="617"/>
          <a:ext cx="1050820" cy="10508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D02315-4470-4D29-B361-1A977011A58F}">
      <dsp:nvSpPr>
        <dsp:cNvPr id="0" name=""/>
        <dsp:cNvSpPr/>
      </dsp:nvSpPr>
      <dsp:spPr>
        <a:xfrm>
          <a:off x="1585387" y="224562"/>
          <a:ext cx="602929" cy="6029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5C0E0-31B4-4191-930C-AB17739D8ABB}">
      <dsp:nvSpPr>
        <dsp:cNvPr id="0" name=""/>
        <dsp:cNvSpPr/>
      </dsp:nvSpPr>
      <dsp:spPr>
        <a:xfrm>
          <a:off x="1025524" y="1378742"/>
          <a:ext cx="1722656" cy="175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We are curious about the most popular digital tool utilised for collaboration among UWTSD's mature students.</a:t>
          </a:r>
          <a:endParaRPr lang="en-US" sz="1100" kern="1200"/>
        </a:p>
      </dsp:txBody>
      <dsp:txXfrm>
        <a:off x="1025524" y="1378742"/>
        <a:ext cx="1722656" cy="1759960"/>
      </dsp:txXfrm>
    </dsp:sp>
    <dsp:sp modelId="{E77E2BB3-0D7A-4A04-8F36-3DD059399919}">
      <dsp:nvSpPr>
        <dsp:cNvPr id="0" name=""/>
        <dsp:cNvSpPr/>
      </dsp:nvSpPr>
      <dsp:spPr>
        <a:xfrm>
          <a:off x="3385563" y="617"/>
          <a:ext cx="1050820" cy="10508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F40B71-B6F5-490D-80B5-69D22B912122}">
      <dsp:nvSpPr>
        <dsp:cNvPr id="0" name=""/>
        <dsp:cNvSpPr/>
      </dsp:nvSpPr>
      <dsp:spPr>
        <a:xfrm>
          <a:off x="3609508" y="224562"/>
          <a:ext cx="602929" cy="6029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6F09C-1394-4C07-AD2B-C18FFD744747}">
      <dsp:nvSpPr>
        <dsp:cNvPr id="0" name=""/>
        <dsp:cNvSpPr/>
      </dsp:nvSpPr>
      <dsp:spPr>
        <a:xfrm>
          <a:off x="3049645" y="1378742"/>
          <a:ext cx="1722656" cy="175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Entrepreneurial education offers valuable opportunities for teachers to foster and enhance creativity and action competence, which are also important for sustainability education. (Rebbeca Weicht, 2021)</a:t>
          </a:r>
          <a:endParaRPr lang="en-US" sz="1100" kern="1200"/>
        </a:p>
      </dsp:txBody>
      <dsp:txXfrm>
        <a:off x="3049645" y="1378742"/>
        <a:ext cx="1722656" cy="1759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599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869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310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495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7328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585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28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189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004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640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79096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151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76061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1934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2301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600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90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0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  <p:sldLayoutId id="2147483921" r:id="rId12"/>
    <p:sldLayoutId id="2147483922" r:id="rId13"/>
    <p:sldLayoutId id="2147483923" r:id="rId14"/>
    <p:sldLayoutId id="2147483924" r:id="rId15"/>
    <p:sldLayoutId id="214748392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hyperlink" Target="https://remakelearning.org/opportunity/2019/02/07/digital-tools-school-leaders/" TargetMode="External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s://creativecommons.org/licenses/by-nc-sa/3.0/" TargetMode="Externa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vaish143.blogspot.com/2010/09/right-or-wrong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13" name="Picture 3" descr="Neon laser lights aligned to form a triangle">
            <a:extLst>
              <a:ext uri="{FF2B5EF4-FFF2-40B4-BE49-F238E27FC236}">
                <a16:creationId xmlns:a16="http://schemas.microsoft.com/office/drawing/2014/main" id="{8E4DB86C-3692-58A1-328D-631F1DA9DC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06" r="9091" b="69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0" name="Freeform 5">
            <a:extLst>
              <a:ext uri="{FF2B5EF4-FFF2-40B4-BE49-F238E27FC236}">
                <a16:creationId xmlns:a16="http://schemas.microsoft.com/office/drawing/2014/main" id="{201543D1-8AF1-41DA-AB4A-ECE74D355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0391775" cy="6858000"/>
          </a:xfrm>
          <a:custGeom>
            <a:avLst/>
            <a:gdLst>
              <a:gd name="T0" fmla="*/ 0 w 2184"/>
              <a:gd name="T1" fmla="*/ 1441 h 1441"/>
              <a:gd name="T2" fmla="*/ 1482 w 2184"/>
              <a:gd name="T3" fmla="*/ 1441 h 1441"/>
              <a:gd name="T4" fmla="*/ 2161 w 2184"/>
              <a:gd name="T5" fmla="*/ 762 h 1441"/>
              <a:gd name="T6" fmla="*/ 2161 w 2184"/>
              <a:gd name="T7" fmla="*/ 678 h 1441"/>
              <a:gd name="T8" fmla="*/ 1483 w 2184"/>
              <a:gd name="T9" fmla="*/ 0 h 1441"/>
              <a:gd name="T10" fmla="*/ 0 w 2184"/>
              <a:gd name="T11" fmla="*/ 0 h 1441"/>
              <a:gd name="T12" fmla="*/ 0 w 2184"/>
              <a:gd name="T13" fmla="*/ 1441 h 14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84" h="1441">
                <a:moveTo>
                  <a:pt x="0" y="1441"/>
                </a:moveTo>
                <a:cubicBezTo>
                  <a:pt x="1482" y="1441"/>
                  <a:pt x="1482" y="1441"/>
                  <a:pt x="1482" y="1441"/>
                </a:cubicBezTo>
                <a:cubicBezTo>
                  <a:pt x="2161" y="762"/>
                  <a:pt x="2161" y="762"/>
                  <a:pt x="2161" y="762"/>
                </a:cubicBezTo>
                <a:cubicBezTo>
                  <a:pt x="2184" y="739"/>
                  <a:pt x="2184" y="701"/>
                  <a:pt x="2161" y="678"/>
                </a:cubicBezTo>
                <a:cubicBezTo>
                  <a:pt x="1483" y="0"/>
                  <a:pt x="1483" y="0"/>
                  <a:pt x="1483" y="0"/>
                </a:cubicBezTo>
                <a:cubicBezTo>
                  <a:pt x="0" y="0"/>
                  <a:pt x="0" y="0"/>
                  <a:pt x="0" y="0"/>
                </a:cubicBezTo>
                <a:lnTo>
                  <a:pt x="0" y="1441"/>
                </a:lnTo>
                <a:close/>
              </a:path>
            </a:pathLst>
          </a:custGeom>
          <a:solidFill>
            <a:schemeClr val="tx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12A03F-8DCE-3C7B-BEA4-06AB5351B3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867" y="626533"/>
            <a:ext cx="7128933" cy="12784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FEFFFF"/>
                </a:solidFill>
              </a:rPr>
              <a:t>How do students use technology to collaborate in UWTSD?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380BD1-8D1D-6A33-0A03-36F7BCEACE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868" y="2133599"/>
            <a:ext cx="7493000" cy="38099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"/>
            </a:pPr>
            <a:r>
              <a:rPr lang="en-US" dirty="0">
                <a:solidFill>
                  <a:srgbClr val="FEFFFF"/>
                </a:solidFill>
              </a:rPr>
              <a:t>Authors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rgbClr val="FEFFFF"/>
                </a:solidFill>
              </a:rPr>
              <a:t>Faraz Bibi 2212094</a:t>
            </a:r>
          </a:p>
          <a:p>
            <a:pPr>
              <a:buFont typeface="Wingdings 3" charset="2"/>
              <a:buChar char=""/>
            </a:pPr>
            <a:r>
              <a:rPr lang="en-US" dirty="0" err="1">
                <a:solidFill>
                  <a:srgbClr val="FEFFFF"/>
                </a:solidFill>
              </a:rPr>
              <a:t>Aatekabanu</a:t>
            </a:r>
            <a:r>
              <a:rPr lang="en-US" dirty="0">
                <a:solidFill>
                  <a:srgbClr val="FEFFFF"/>
                </a:solidFill>
              </a:rPr>
              <a:t> </a:t>
            </a:r>
            <a:r>
              <a:rPr lang="en-US" dirty="0" err="1">
                <a:solidFill>
                  <a:srgbClr val="FEFFFF"/>
                </a:solidFill>
              </a:rPr>
              <a:t>Daudmia</a:t>
            </a:r>
            <a:r>
              <a:rPr lang="en-US" dirty="0">
                <a:solidFill>
                  <a:srgbClr val="FEFFFF"/>
                </a:solidFill>
              </a:rPr>
              <a:t> 2028879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rgbClr val="FEFFFF"/>
                </a:solidFill>
              </a:rPr>
              <a:t>Digital Skills And Research Methods </a:t>
            </a: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rgbClr val="FEFFFF"/>
                </a:solidFill>
              </a:rPr>
              <a:t>LCHS4002_BIRM</a:t>
            </a:r>
          </a:p>
          <a:p>
            <a:pPr>
              <a:buFont typeface="Wingdings 3" charset="2"/>
              <a:buChar char=""/>
            </a:pPr>
            <a:endParaRPr lang="en-US" dirty="0">
              <a:solidFill>
                <a:srgbClr val="FEFFFF"/>
              </a:solidFill>
            </a:endParaRPr>
          </a:p>
          <a:p>
            <a:pPr>
              <a:buFont typeface="Wingdings 3" charset="2"/>
              <a:buChar char=""/>
            </a:pPr>
            <a:endParaRPr lang="en-US" dirty="0">
              <a:solidFill>
                <a:srgbClr val="FEFFFF"/>
              </a:solidFill>
            </a:endParaRPr>
          </a:p>
          <a:p>
            <a:pPr>
              <a:buFont typeface="Wingdings 3" charset="2"/>
              <a:buChar char=""/>
            </a:pPr>
            <a:endParaRPr lang="en-US">
              <a:solidFill>
                <a:srgbClr val="FEFFFF"/>
              </a:solidFill>
            </a:endParaRPr>
          </a:p>
          <a:p>
            <a:pPr>
              <a:buFont typeface="Wingdings 3" charset="2"/>
              <a:buChar char=""/>
            </a:pPr>
            <a:r>
              <a:rPr lang="en-US" dirty="0">
                <a:solidFill>
                  <a:srgbClr val="FEFFFF"/>
                </a:solidFill>
              </a:rPr>
              <a:t>Lecturer – Julius </a:t>
            </a:r>
            <a:r>
              <a:rPr lang="en-US" dirty="0" err="1">
                <a:solidFill>
                  <a:srgbClr val="FEFFFF"/>
                </a:solidFill>
              </a:rPr>
              <a:t>Asazoo</a:t>
            </a:r>
          </a:p>
        </p:txBody>
      </p:sp>
    </p:spTree>
    <p:extLst>
      <p:ext uri="{BB962C8B-B14F-4D97-AF65-F5344CB8AC3E}">
        <p14:creationId xmlns:p14="http://schemas.microsoft.com/office/powerpoint/2010/main" val="1094678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C58DD-7C6A-E55A-A2D7-2A45C80C4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b="1" u="sng"/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B29B2-8ADE-8E10-A466-80F3C2131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8ABA7D-6EB4-6DC1-E323-E30CC9D4B125}"/>
              </a:ext>
            </a:extLst>
          </p:cNvPr>
          <p:cNvSpPr txBox="1"/>
          <p:nvPr/>
        </p:nvSpPr>
        <p:spPr>
          <a:xfrm>
            <a:off x="6280978" y="455543"/>
            <a:ext cx="557695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4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4EFD51-08F9-FAB4-B413-C7FBA01CB577}"/>
              </a:ext>
            </a:extLst>
          </p:cNvPr>
          <p:cNvSpPr txBox="1"/>
          <p:nvPr/>
        </p:nvSpPr>
        <p:spPr>
          <a:xfrm>
            <a:off x="6711358" y="586171"/>
            <a:ext cx="559076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/>
              <a:t>Which digital tool is most commonly used for collaboration at UWTSD?</a:t>
            </a: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9CC3732B-C933-4A52-D468-C260CF7B58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6743" y="2340429"/>
            <a:ext cx="5595257" cy="457199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9419D5-F568-A067-FEFA-318B49C596AD}"/>
              </a:ext>
            </a:extLst>
          </p:cNvPr>
          <p:cNvSpPr txBox="1"/>
          <p:nvPr/>
        </p:nvSpPr>
        <p:spPr>
          <a:xfrm>
            <a:off x="7783286" y="5921829"/>
            <a:ext cx="3951514" cy="87267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BY-SA-NC</a:t>
            </a:r>
            <a:r>
              <a:rPr lang="en-US"/>
              <a:t>.</a:t>
            </a:r>
          </a:p>
        </p:txBody>
      </p:sp>
      <p:graphicFrame>
        <p:nvGraphicFramePr>
          <p:cNvPr id="41" name="TextBox 3">
            <a:extLst>
              <a:ext uri="{FF2B5EF4-FFF2-40B4-BE49-F238E27FC236}">
                <a16:creationId xmlns:a16="http://schemas.microsoft.com/office/drawing/2014/main" id="{BC425DEF-63EB-1FB0-FD9E-221B17EC27D7}"/>
              </a:ext>
            </a:extLst>
          </p:cNvPr>
          <p:cNvGraphicFramePr/>
          <p:nvPr/>
        </p:nvGraphicFramePr>
        <p:xfrm>
          <a:off x="565978" y="3064565"/>
          <a:ext cx="5797826" cy="31393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131415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Free Images : laptop, technology, electronic device, hand, computer ...">
            <a:extLst>
              <a:ext uri="{FF2B5EF4-FFF2-40B4-BE49-F238E27FC236}">
                <a16:creationId xmlns:a16="http://schemas.microsoft.com/office/drawing/2014/main" id="{AEDFA838-4CB5-C676-3C1E-5A224BA911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64" r="8453" b="-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4FD82B-CE84-9E38-5C85-96996CD3C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Rationale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9AA05E-DBCC-BE4C-310B-E7E0C0CC94FA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Technology heavyweight and Microsoft is an oft-cited purveyor of collaboration and communication tools worthy of respect. For collaboration, there is Office 365 with its unsurpassed range of features. (Francesca Cassidi, © Copyright 2022 Raconteur)</a:t>
            </a:r>
          </a:p>
        </p:txBody>
      </p:sp>
    </p:spTree>
    <p:extLst>
      <p:ext uri="{BB962C8B-B14F-4D97-AF65-F5344CB8AC3E}">
        <p14:creationId xmlns:p14="http://schemas.microsoft.com/office/powerpoint/2010/main" val="23635050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F2CA6BD-4C67-1721-BA24-7FBA7F3ADA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19" r="-2" b="-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410292-B8FF-E3BB-D57C-DE02F229F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/>
              <a:t>Ethical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260CC-BADD-B721-B930-7EEDBE1F05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/>
              <a:t>Research is a set of principles that guide your research design and practices. These principles include voluntary participation, informed consent, anonymity, confidentiality, the potential for harm, and results communication.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78CBE0-9E2D-0B7A-EA59-BF9A385263ED}"/>
              </a:ext>
            </a:extLst>
          </p:cNvPr>
          <p:cNvSpPr txBox="1"/>
          <p:nvPr/>
        </p:nvSpPr>
        <p:spPr>
          <a:xfrm>
            <a:off x="9391233" y="6657945"/>
            <a:ext cx="28007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4950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39EE869B-085D-43B3-AED8-9B0655612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54E744A-A072-47AF-981A-3718617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chemeClr val="tx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3" name="Picture 4" descr="Chemical formulae are written on paper">
            <a:extLst>
              <a:ext uri="{FF2B5EF4-FFF2-40B4-BE49-F238E27FC236}">
                <a16:creationId xmlns:a16="http://schemas.microsoft.com/office/drawing/2014/main" id="{7C87292D-1E9B-CF2C-7065-477083C415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417" r="36083"/>
          <a:stretch/>
        </p:blipFill>
        <p:spPr>
          <a:xfrm>
            <a:off x="8229598" y="10"/>
            <a:ext cx="3962401" cy="6857990"/>
          </a:xfrm>
          <a:prstGeom prst="rect">
            <a:avLst/>
          </a:prstGeom>
        </p:spPr>
      </p:pic>
      <p:sp>
        <p:nvSpPr>
          <p:cNvPr id="52" name="Freeform 5">
            <a:extLst>
              <a:ext uri="{FF2B5EF4-FFF2-40B4-BE49-F238E27FC236}">
                <a16:creationId xmlns:a16="http://schemas.microsoft.com/office/drawing/2014/main" id="{F0254341-1068-4FB7-8AEF-220C6EB41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F7341-6475-166F-351D-2341E8110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EFFFF"/>
                </a:solidFill>
              </a:rPr>
              <a:t>Proposed method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AF66C-0827-6FF9-C8AC-FA5833C88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EFFFF"/>
                </a:solidFill>
              </a:rPr>
              <a:t>The proposed method makes use of existing methods and techniques found in the literature such as cognitive mapping and measuring attractiveness by categorial – based. Categorial based evaluate technique (MACBETH) method, which here particularize for use in the highlighted problem. </a:t>
            </a:r>
          </a:p>
          <a:p>
            <a:r>
              <a:rPr lang="en-GB" dirty="0">
                <a:ea typeface="+mn-lt"/>
                <a:cs typeface="+mn-lt"/>
              </a:rPr>
              <a:t>The proposed methodology makes use of both qualitative and quantitative perspectives, and includes a broad array of approaches such as literature reviews, expert opinions, focus groups, and content validation. (Afzal, W published quarterly by the </a:t>
            </a:r>
            <a:r>
              <a:rPr lang="en-GB" dirty="0" err="1">
                <a:ea typeface="+mn-lt"/>
                <a:cs typeface="+mn-lt"/>
              </a:rPr>
              <a:t>Univeristy</a:t>
            </a:r>
            <a:r>
              <a:rPr lang="en-GB" dirty="0">
                <a:ea typeface="+mn-lt"/>
                <a:cs typeface="+mn-lt"/>
              </a:rPr>
              <a:t> of Boras, Sweden, 2017)</a:t>
            </a:r>
            <a:endParaRPr lang="en-GB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814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63516C8-F227-4B77-9AA7-61B9A0B78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74851-4B4A-24E3-E774-AAC91EDDB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4655" y="646148"/>
            <a:ext cx="4092173" cy="1324340"/>
          </a:xfrm>
        </p:spPr>
        <p:txBody>
          <a:bodyPr anchor="b">
            <a:normAutofit/>
          </a:bodyPr>
          <a:lstStyle/>
          <a:p>
            <a:r>
              <a:rPr lang="en-GB" sz="2800"/>
              <a:t>Reference List 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1B420C-C4C8-44DF-96B2-FBD101464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863E7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 descr="Sticky notes on a wall">
            <a:extLst>
              <a:ext uri="{FF2B5EF4-FFF2-40B4-BE49-F238E27FC236}">
                <a16:creationId xmlns:a16="http://schemas.microsoft.com/office/drawing/2014/main" id="{75BA054F-5A6F-9333-89F2-F5FC501381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416" r="33210" b="10"/>
          <a:stretch/>
        </p:blipFill>
        <p:spPr>
          <a:xfrm>
            <a:off x="2962607" y="657049"/>
            <a:ext cx="2608378" cy="5142655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D0C894A-0E7A-0C8C-2014-3524DE198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950" y="2255492"/>
            <a:ext cx="4093878" cy="35217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 Weicht, R et al. </a:t>
            </a:r>
            <a:r>
              <a:rPr lang="en-GB" dirty="0">
                <a:ea typeface="+mn-lt"/>
                <a:cs typeface="+mn-lt"/>
              </a:rPr>
              <a:t>Entrepreneurial Education Strengthening Resilience, Societal Change and Sustainability, (31/07/2021)</a:t>
            </a:r>
          </a:p>
          <a:p>
            <a:r>
              <a:rPr lang="en-GB" dirty="0"/>
              <a:t> Francesca Cassidi,</a:t>
            </a:r>
            <a:r>
              <a:rPr lang="en-GB" dirty="0">
                <a:ea typeface="+mn-lt"/>
                <a:cs typeface="+mn-lt"/>
              </a:rPr>
              <a:t> Raconteur, (April,14,2020). </a:t>
            </a:r>
            <a:r>
              <a:rPr lang="en-GB" dirty="0"/>
              <a:t>Top 10 communication and collaboration tools</a:t>
            </a:r>
          </a:p>
          <a:p>
            <a:r>
              <a:rPr lang="en-GB" dirty="0">
                <a:ea typeface="+mn-lt"/>
                <a:cs typeface="+mn-lt"/>
              </a:rPr>
              <a:t>Afzal W, published quarterly by the University of Boras, </a:t>
            </a:r>
            <a:r>
              <a:rPr lang="en-GB">
                <a:ea typeface="+mn-lt"/>
                <a:cs typeface="+mn-lt"/>
              </a:rPr>
              <a:t>Sweden, (3, sept, 2017)</a:t>
            </a:r>
            <a:endParaRPr lang="en-GB" dirty="0">
              <a:ea typeface="+mn-lt"/>
              <a:cs typeface="+mn-lt"/>
            </a:endParaRPr>
          </a:p>
          <a:p>
            <a:endParaRPr lang="en-GB" dirty="0"/>
          </a:p>
          <a:p>
            <a:endParaRPr lang="en-GB" b="1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64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Wisp</vt:lpstr>
      <vt:lpstr>How do students use technology to collaborate in UWTSD?</vt:lpstr>
      <vt:lpstr>Introduction </vt:lpstr>
      <vt:lpstr>Rationale</vt:lpstr>
      <vt:lpstr>Ethical consideration</vt:lpstr>
      <vt:lpstr>Proposed method 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</dc:title>
  <dc:creator>UWTSD</dc:creator>
  <cp:revision>160</cp:revision>
  <dcterms:created xsi:type="dcterms:W3CDTF">2022-10-15T11:39:28Z</dcterms:created>
  <dcterms:modified xsi:type="dcterms:W3CDTF">2022-10-26T17:50:45Z</dcterms:modified>
</cp:coreProperties>
</file>