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slide+xml" PartName="/ppt/slides/slide27.xml"/>
  <Override ContentType="application/vnd.openxmlformats-officedocument.presentationml.slide+xml" PartName="/ppt/slides/slide2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</p:sldIdLst>
  <p:sldSz cx="18288000" cy="10287000"/>
  <p:notesSz cx="6858000" cy="9144000"/>
  <p:embeddedFontLst>
    <p:embeddedFont>
      <p:font typeface="Paytone One" charset="1" panose="00000500000000000000"/>
      <p:regular r:id="rId34"/>
    </p:embeddedFont>
    <p:embeddedFont>
      <p:font typeface="เอฟซี เรนโบว์" charset="1" panose="00000000000000000000"/>
      <p:regular r:id="rId35"/>
    </p:embeddedFont>
    <p:embeddedFont>
      <p:font typeface="Arimo" charset="1" panose="020B0604020202020204"/>
      <p:regular r:id="rId3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slides/slide27.xml" Type="http://schemas.openxmlformats.org/officeDocument/2006/relationships/slide"/><Relationship Id="rId33" Target="slides/slide28.xml" Type="http://schemas.openxmlformats.org/officeDocument/2006/relationships/slide"/><Relationship Id="rId34" Target="fonts/font34.fntdata" Type="http://schemas.openxmlformats.org/officeDocument/2006/relationships/font"/><Relationship Id="rId35" Target="fonts/font35.fntdata" Type="http://schemas.openxmlformats.org/officeDocument/2006/relationships/font"/><Relationship Id="rId36" Target="fonts/font36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2.png" Type="http://schemas.openxmlformats.org/officeDocument/2006/relationships/image"/><Relationship Id="rId11" Target="../media/image23.svg" Type="http://schemas.openxmlformats.org/officeDocument/2006/relationships/image"/><Relationship Id="rId12" Target="../media/image24.png" Type="http://schemas.openxmlformats.org/officeDocument/2006/relationships/image"/><Relationship Id="rId13" Target="../media/image25.svg" Type="http://schemas.openxmlformats.org/officeDocument/2006/relationships/image"/><Relationship Id="rId2" Target="../media/image18.png" Type="http://schemas.openxmlformats.org/officeDocument/2006/relationships/image"/><Relationship Id="rId3" Target="../media/image19.svg" Type="http://schemas.openxmlformats.org/officeDocument/2006/relationships/image"/><Relationship Id="rId4" Target="../media/image20.png" Type="http://schemas.openxmlformats.org/officeDocument/2006/relationships/image"/><Relationship Id="rId5" Target="../media/image21.svg" Type="http://schemas.openxmlformats.org/officeDocument/2006/relationships/image"/><Relationship Id="rId6" Target="../media/image10.png" Type="http://schemas.openxmlformats.org/officeDocument/2006/relationships/image"/><Relationship Id="rId7" Target="../media/image11.svg" Type="http://schemas.openxmlformats.org/officeDocument/2006/relationships/image"/><Relationship Id="rId8" Target="../media/image12.png" Type="http://schemas.openxmlformats.org/officeDocument/2006/relationships/image"/><Relationship Id="rId9" Target="../media/image13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13" Target="../media/image22.png" Type="http://schemas.openxmlformats.org/officeDocument/2006/relationships/image"/><Relationship Id="rId14" Target="../media/image23.svg" Type="http://schemas.openxmlformats.org/officeDocument/2006/relationships/image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7.png" Type="http://schemas.openxmlformats.org/officeDocument/2006/relationships/image"/><Relationship Id="rId5" Target="../media/image1.png" Type="http://schemas.openxmlformats.org/officeDocument/2006/relationships/image"/><Relationship Id="rId6" Target="../media/image2.svg" Type="http://schemas.openxmlformats.org/officeDocument/2006/relationships/image"/><Relationship Id="rId7" Target="../media/image24.png" Type="http://schemas.openxmlformats.org/officeDocument/2006/relationships/image"/><Relationship Id="rId8" Target="../media/image25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26.png" Type="http://schemas.openxmlformats.org/officeDocument/2006/relationships/image"/><Relationship Id="rId5" Target="../media/image27.svg" Type="http://schemas.openxmlformats.org/officeDocument/2006/relationships/image"/><Relationship Id="rId6" Target="../media/image28.png" Type="http://schemas.openxmlformats.org/officeDocument/2006/relationships/image"/><Relationship Id="rId7" Target="../media/image29.svg" Type="http://schemas.openxmlformats.org/officeDocument/2006/relationships/image"/><Relationship Id="rId8" Target="../media/image30.png" Type="http://schemas.openxmlformats.org/officeDocument/2006/relationships/image"/><Relationship Id="rId9" Target="../media/image31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7.png" Type="http://schemas.openxmlformats.org/officeDocument/2006/relationships/image"/><Relationship Id="rId5" Target="../media/image10.png" Type="http://schemas.openxmlformats.org/officeDocument/2006/relationships/image"/><Relationship Id="rId6" Target="../media/image11.svg" Type="http://schemas.openxmlformats.org/officeDocument/2006/relationships/image"/><Relationship Id="rId7" Target="../media/image22.png" Type="http://schemas.openxmlformats.org/officeDocument/2006/relationships/image"/><Relationship Id="rId8" Target="../media/image23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2.png" Type="http://schemas.openxmlformats.org/officeDocument/2006/relationships/image"/><Relationship Id="rId11" Target="../media/image23.svg" Type="http://schemas.openxmlformats.org/officeDocument/2006/relationships/image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32.png" Type="http://schemas.openxmlformats.org/officeDocument/2006/relationships/image"/><Relationship Id="rId7" Target="../media/image33.svg" Type="http://schemas.openxmlformats.org/officeDocument/2006/relationships/image"/><Relationship Id="rId8" Target="../media/image18.png" Type="http://schemas.openxmlformats.org/officeDocument/2006/relationships/image"/><Relationship Id="rId9" Target="../media/image19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2.png" Type="http://schemas.openxmlformats.org/officeDocument/2006/relationships/image"/><Relationship Id="rId11" Target="../media/image23.svg" Type="http://schemas.openxmlformats.org/officeDocument/2006/relationships/image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32.png" Type="http://schemas.openxmlformats.org/officeDocument/2006/relationships/image"/><Relationship Id="rId7" Target="../media/image33.svg" Type="http://schemas.openxmlformats.org/officeDocument/2006/relationships/image"/><Relationship Id="rId8" Target="../media/image18.png" Type="http://schemas.openxmlformats.org/officeDocument/2006/relationships/image"/><Relationship Id="rId9" Target="../media/image19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2.png" Type="http://schemas.openxmlformats.org/officeDocument/2006/relationships/image"/><Relationship Id="rId11" Target="../media/image23.svg" Type="http://schemas.openxmlformats.org/officeDocument/2006/relationships/image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32.png" Type="http://schemas.openxmlformats.org/officeDocument/2006/relationships/image"/><Relationship Id="rId7" Target="../media/image33.svg" Type="http://schemas.openxmlformats.org/officeDocument/2006/relationships/image"/><Relationship Id="rId8" Target="../media/image18.png" Type="http://schemas.openxmlformats.org/officeDocument/2006/relationships/image"/><Relationship Id="rId9" Target="../media/image19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34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3.svg" Type="http://schemas.openxmlformats.org/officeDocument/2006/relationships/image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7.png" Type="http://schemas.openxmlformats.org/officeDocument/2006/relationships/image"/><Relationship Id="rId5" Target="../media/image10.png" Type="http://schemas.openxmlformats.org/officeDocument/2006/relationships/image"/><Relationship Id="rId6" Target="../media/image11.svg" Type="http://schemas.openxmlformats.org/officeDocument/2006/relationships/image"/><Relationship Id="rId7" Target="../media/image35.png" Type="http://schemas.openxmlformats.org/officeDocument/2006/relationships/image"/><Relationship Id="rId8" Target="../media/image36.svg" Type="http://schemas.openxmlformats.org/officeDocument/2006/relationships/image"/><Relationship Id="rId9" Target="../media/image22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28.png" Type="http://schemas.openxmlformats.org/officeDocument/2006/relationships/image"/><Relationship Id="rId7" Target="../media/image29.svg" Type="http://schemas.openxmlformats.org/officeDocument/2006/relationships/image"/><Relationship Id="rId8" Target="../media/image37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28.png" Type="http://schemas.openxmlformats.org/officeDocument/2006/relationships/image"/><Relationship Id="rId7" Target="../media/image29.svg" Type="http://schemas.openxmlformats.org/officeDocument/2006/relationships/image"/><Relationship Id="rId8" Target="../media/image38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3.svg" Type="http://schemas.openxmlformats.org/officeDocument/2006/relationships/image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7.png" Type="http://schemas.openxmlformats.org/officeDocument/2006/relationships/image"/><Relationship Id="rId5" Target="../media/image10.png" Type="http://schemas.openxmlformats.org/officeDocument/2006/relationships/image"/><Relationship Id="rId6" Target="../media/image11.svg" Type="http://schemas.openxmlformats.org/officeDocument/2006/relationships/image"/><Relationship Id="rId7" Target="../media/image35.png" Type="http://schemas.openxmlformats.org/officeDocument/2006/relationships/image"/><Relationship Id="rId8" Target="../media/image36.svg" Type="http://schemas.openxmlformats.org/officeDocument/2006/relationships/image"/><Relationship Id="rId9" Target="../media/image22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13" Target="../media/image22.png" Type="http://schemas.openxmlformats.org/officeDocument/2006/relationships/image"/><Relationship Id="rId14" Target="../media/image23.svg" Type="http://schemas.openxmlformats.org/officeDocument/2006/relationships/image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7.png" Type="http://schemas.openxmlformats.org/officeDocument/2006/relationships/image"/><Relationship Id="rId5" Target="../media/image1.png" Type="http://schemas.openxmlformats.org/officeDocument/2006/relationships/image"/><Relationship Id="rId6" Target="../media/image2.svg" Type="http://schemas.openxmlformats.org/officeDocument/2006/relationships/image"/><Relationship Id="rId7" Target="../media/image24.png" Type="http://schemas.openxmlformats.org/officeDocument/2006/relationships/image"/><Relationship Id="rId8" Target="../media/image25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3.svg" Type="http://schemas.openxmlformats.org/officeDocument/2006/relationships/image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7.png" Type="http://schemas.openxmlformats.org/officeDocument/2006/relationships/image"/><Relationship Id="rId5" Target="../media/image10.png" Type="http://schemas.openxmlformats.org/officeDocument/2006/relationships/image"/><Relationship Id="rId6" Target="../media/image11.svg" Type="http://schemas.openxmlformats.org/officeDocument/2006/relationships/image"/><Relationship Id="rId7" Target="../media/image35.png" Type="http://schemas.openxmlformats.org/officeDocument/2006/relationships/image"/><Relationship Id="rId8" Target="../media/image36.svg" Type="http://schemas.openxmlformats.org/officeDocument/2006/relationships/image"/><Relationship Id="rId9" Target="../media/image22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Relationship Id="rId7" Target="../media/image15.svg" Type="http://schemas.openxmlformats.org/officeDocument/2006/relationships/image"/><Relationship Id="rId8" Target="../media/image16.png" Type="http://schemas.openxmlformats.org/officeDocument/2006/relationships/image"/><Relationship Id="rId9" Target="../media/image17.svg" Type="http://schemas.openxmlformats.org/officeDocument/2006/relationships/image"/></Relationships>
</file>

<file path=ppt/slides/_rels/slide2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9.png" Type="http://schemas.openxmlformats.org/officeDocument/2006/relationships/image"/><Relationship Id="rId11" Target="../media/image40.svg" Type="http://schemas.openxmlformats.org/officeDocument/2006/relationships/image"/><Relationship Id="rId12" Target="../media/image41.png" Type="http://schemas.openxmlformats.org/officeDocument/2006/relationships/image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26.png" Type="http://schemas.openxmlformats.org/officeDocument/2006/relationships/image"/><Relationship Id="rId5" Target="../media/image27.svg" Type="http://schemas.openxmlformats.org/officeDocument/2006/relationships/image"/><Relationship Id="rId6" Target="../media/image28.png" Type="http://schemas.openxmlformats.org/officeDocument/2006/relationships/image"/><Relationship Id="rId7" Target="../media/image29.svg" Type="http://schemas.openxmlformats.org/officeDocument/2006/relationships/image"/><Relationship Id="rId8" Target="../media/image30.png" Type="http://schemas.openxmlformats.org/officeDocument/2006/relationships/image"/><Relationship Id="rId9" Target="../media/image31.svg" Type="http://schemas.openxmlformats.org/officeDocument/2006/relationships/image"/></Relationships>
</file>

<file path=ppt/slides/_rels/slide2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13" Target="../media/image22.png" Type="http://schemas.openxmlformats.org/officeDocument/2006/relationships/image"/><Relationship Id="rId14" Target="../media/image23.svg" Type="http://schemas.openxmlformats.org/officeDocument/2006/relationships/image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7.png" Type="http://schemas.openxmlformats.org/officeDocument/2006/relationships/image"/><Relationship Id="rId5" Target="../media/image1.png" Type="http://schemas.openxmlformats.org/officeDocument/2006/relationships/image"/><Relationship Id="rId6" Target="../media/image2.svg" Type="http://schemas.openxmlformats.org/officeDocument/2006/relationships/image"/><Relationship Id="rId7" Target="../media/image24.png" Type="http://schemas.openxmlformats.org/officeDocument/2006/relationships/image"/><Relationship Id="rId8" Target="../media/image25.svg" Type="http://schemas.openxmlformats.org/officeDocument/2006/relationships/image"/><Relationship Id="rId9" Target="../media/image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456353">
            <a:off x="222256" y="920486"/>
            <a:ext cx="6644041" cy="3800034"/>
          </a:xfrm>
          <a:custGeom>
            <a:avLst/>
            <a:gdLst/>
            <a:ahLst/>
            <a:cxnLst/>
            <a:rect r="r" b="b" t="t" l="l"/>
            <a:pathLst>
              <a:path h="3800034" w="6644041">
                <a:moveTo>
                  <a:pt x="0" y="0"/>
                </a:moveTo>
                <a:lnTo>
                  <a:pt x="6644041" y="0"/>
                </a:lnTo>
                <a:lnTo>
                  <a:pt x="6644041" y="3800034"/>
                </a:lnTo>
                <a:lnTo>
                  <a:pt x="0" y="38000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870333">
            <a:off x="3446239" y="431395"/>
            <a:ext cx="4200452" cy="5938942"/>
          </a:xfrm>
          <a:custGeom>
            <a:avLst/>
            <a:gdLst/>
            <a:ahLst/>
            <a:cxnLst/>
            <a:rect r="r" b="b" t="t" l="l"/>
            <a:pathLst>
              <a:path h="5938942" w="4200452">
                <a:moveTo>
                  <a:pt x="0" y="0"/>
                </a:moveTo>
                <a:lnTo>
                  <a:pt x="4200451" y="0"/>
                </a:lnTo>
                <a:lnTo>
                  <a:pt x="4200451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264429">
            <a:off x="2650560" y="217881"/>
            <a:ext cx="1173273" cy="2162716"/>
          </a:xfrm>
          <a:custGeom>
            <a:avLst/>
            <a:gdLst/>
            <a:ahLst/>
            <a:cxnLst/>
            <a:rect r="r" b="b" t="t" l="l"/>
            <a:pathLst>
              <a:path h="2162716" w="1173273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64315">
            <a:off x="222388" y="221331"/>
            <a:ext cx="16986986" cy="16191875"/>
            <a:chOff x="0" y="0"/>
            <a:chExt cx="22649315" cy="21589167"/>
          </a:xfrm>
        </p:grpSpPr>
        <p:grpSp>
          <p:nvGrpSpPr>
            <p:cNvPr name="Group 6" id="6"/>
            <p:cNvGrpSpPr/>
            <p:nvPr/>
          </p:nvGrpSpPr>
          <p:grpSpPr>
            <a:xfrm rot="-463612">
              <a:off x="19841100" y="973726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-463612">
              <a:off x="20245944" y="3957474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-463612">
              <a:off x="20650788" y="6941222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-463612">
              <a:off x="21055632" y="9924970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18" id="18"/>
            <p:cNvSpPr/>
            <p:nvPr/>
          </p:nvSpPr>
          <p:spPr>
            <a:xfrm flipH="false" flipV="false" rot="-5863994">
              <a:off x="13724839" y="5841257"/>
              <a:ext cx="12797941" cy="3359460"/>
            </a:xfrm>
            <a:custGeom>
              <a:avLst/>
              <a:gdLst/>
              <a:ahLst/>
              <a:cxnLst/>
              <a:rect r="r" b="b" t="t" l="l"/>
              <a:pathLst>
                <a:path h="3359460" w="12797941">
                  <a:moveTo>
                    <a:pt x="0" y="0"/>
                  </a:moveTo>
                  <a:lnTo>
                    <a:pt x="12797941" y="0"/>
                  </a:lnTo>
                  <a:lnTo>
                    <a:pt x="12797941" y="3359460"/>
                  </a:lnTo>
                  <a:lnTo>
                    <a:pt x="0" y="33594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0" t="0" r="0" b="0"/>
              </a:stretch>
            </a:blipFill>
          </p:spPr>
        </p:sp>
        <p:grpSp>
          <p:nvGrpSpPr>
            <p:cNvPr name="Group 19" id="19"/>
            <p:cNvGrpSpPr/>
            <p:nvPr/>
          </p:nvGrpSpPr>
          <p:grpSpPr>
            <a:xfrm rot="-482388">
              <a:off x="2112715" y="1253558"/>
              <a:ext cx="19217676" cy="18383336"/>
              <a:chOff x="0" y="0"/>
              <a:chExt cx="3796084" cy="3631276"/>
            </a:xfrm>
          </p:grpSpPr>
          <p:sp>
            <p:nvSpPr>
              <p:cNvPr name="Freeform 20" id="20"/>
              <p:cNvSpPr/>
              <p:nvPr/>
            </p:nvSpPr>
            <p:spPr>
              <a:xfrm flipH="false" flipV="false" rot="0">
                <a:off x="0" y="0"/>
                <a:ext cx="3796084" cy="3631276"/>
              </a:xfrm>
              <a:custGeom>
                <a:avLst/>
                <a:gdLst/>
                <a:ahLst/>
                <a:cxnLst/>
                <a:rect r="r" b="b" t="t" l="l"/>
                <a:pathLst>
                  <a:path h="3631276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21" id="21"/>
              <p:cNvSpPr txBox="true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2" id="22"/>
            <p:cNvSpPr/>
            <p:nvPr/>
          </p:nvSpPr>
          <p:spPr>
            <a:xfrm flipH="false" flipV="false" rot="-486137">
              <a:off x="2170980" y="1257817"/>
              <a:ext cx="19114333" cy="19079580"/>
            </a:xfrm>
            <a:custGeom>
              <a:avLst/>
              <a:gdLst/>
              <a:ahLst/>
              <a:cxnLst/>
              <a:rect r="r" b="b" t="t" l="l"/>
              <a:pathLst>
                <a:path h="19079580" w="19114333">
                  <a:moveTo>
                    <a:pt x="0" y="0"/>
                  </a:moveTo>
                  <a:lnTo>
                    <a:pt x="19114333" y="0"/>
                  </a:lnTo>
                  <a:lnTo>
                    <a:pt x="19114333" y="19079580"/>
                  </a:lnTo>
                  <a:lnTo>
                    <a:pt x="0" y="190795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23" id="23"/>
            <p:cNvSpPr/>
            <p:nvPr/>
          </p:nvSpPr>
          <p:spPr>
            <a:xfrm flipH="false" flipV="false" rot="-587391">
              <a:off x="1184056" y="3160471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0" y="0"/>
                  </a:moveTo>
                  <a:lnTo>
                    <a:pt x="1766206" y="0"/>
                  </a:lnTo>
                  <a:lnTo>
                    <a:pt x="1766206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-418072">
            <a:off x="2625452" y="3377657"/>
            <a:ext cx="13272947" cy="4788655"/>
            <a:chOff x="0" y="0"/>
            <a:chExt cx="3495756" cy="1261209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3495756" cy="1261209"/>
            </a:xfrm>
            <a:custGeom>
              <a:avLst/>
              <a:gdLst/>
              <a:ahLst/>
              <a:cxnLst/>
              <a:rect r="r" b="b" t="t" l="l"/>
              <a:pathLst>
                <a:path h="1261209" w="3495756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76200"/>
              <a:ext cx="3495756" cy="133740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7" id="27"/>
          <p:cNvSpPr/>
          <p:nvPr/>
        </p:nvSpPr>
        <p:spPr>
          <a:xfrm flipV="true">
            <a:off x="4985915" y="5379243"/>
            <a:ext cx="10252602" cy="1213431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8" id="28"/>
          <p:cNvSpPr txBox="true"/>
          <p:nvPr/>
        </p:nvSpPr>
        <p:spPr>
          <a:xfrm rot="-416449">
            <a:off x="3353381" y="4204210"/>
            <a:ext cx="11828062" cy="16989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3983"/>
              </a:lnSpc>
            </a:pPr>
            <a:r>
              <a:rPr lang="en-US" sz="9987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UK CONSTIUTION</a:t>
            </a:r>
          </a:p>
        </p:txBody>
      </p:sp>
      <p:sp>
        <p:nvSpPr>
          <p:cNvPr name="TextBox 29" id="29"/>
          <p:cNvSpPr txBox="true"/>
          <p:nvPr/>
        </p:nvSpPr>
        <p:spPr>
          <a:xfrm rot="-416449">
            <a:off x="6659163" y="6133022"/>
            <a:ext cx="8563554" cy="8178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5969"/>
              </a:lnSpc>
            </a:pPr>
            <a:r>
              <a:rPr lang="en-US" sz="426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By Zita Draper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76200"/>
              <a:ext cx="4634983" cy="26569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76200"/>
              <a:ext cx="3486466" cy="169559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CONTENT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2752498" y="3140586"/>
            <a:ext cx="12783004" cy="43174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Aims and Learning Objectives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Uk Constitution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3 Key Principles an introduction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Assessment Guidance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Summary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Thank you, Any questions?</a:t>
            </a:r>
          </a:p>
        </p:txBody>
      </p:sp>
      <p:sp>
        <p:nvSpPr>
          <p:cNvPr name="Freeform 30" id="30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1074498">
            <a:off x="1942030" y="-1339036"/>
            <a:ext cx="6338431" cy="6939172"/>
          </a:xfrm>
          <a:custGeom>
            <a:avLst/>
            <a:gdLst/>
            <a:ahLst/>
            <a:cxnLst/>
            <a:rect r="r" b="b" t="t" l="l"/>
            <a:pathLst>
              <a:path h="6939172" w="6338431">
                <a:moveTo>
                  <a:pt x="0" y="0"/>
                </a:moveTo>
                <a:lnTo>
                  <a:pt x="6338431" y="0"/>
                </a:lnTo>
                <a:lnTo>
                  <a:pt x="6338431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7147693" y="2487896"/>
            <a:ext cx="10849881" cy="7256468"/>
            <a:chOff x="0" y="0"/>
            <a:chExt cx="2857582" cy="191116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857582" cy="1911169"/>
            </a:xfrm>
            <a:custGeom>
              <a:avLst/>
              <a:gdLst/>
              <a:ahLst/>
              <a:cxnLst/>
              <a:rect r="r" b="b" t="t" l="l"/>
              <a:pathLst>
                <a:path h="1911169" w="2857582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-775463">
            <a:off x="-93209" y="7112746"/>
            <a:ext cx="5339146" cy="7250692"/>
          </a:xfrm>
          <a:custGeom>
            <a:avLst/>
            <a:gdLst/>
            <a:ahLst/>
            <a:cxnLst/>
            <a:rect r="r" b="b" t="t" l="l"/>
            <a:pathLst>
              <a:path h="7250692" w="5339146">
                <a:moveTo>
                  <a:pt x="0" y="0"/>
                </a:moveTo>
                <a:lnTo>
                  <a:pt x="5339146" y="0"/>
                </a:lnTo>
                <a:lnTo>
                  <a:pt x="5339146" y="7250692"/>
                </a:lnTo>
                <a:lnTo>
                  <a:pt x="0" y="72506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5395279" y="0"/>
            <a:ext cx="15067362" cy="13787502"/>
            <a:chOff x="0" y="0"/>
            <a:chExt cx="20089817" cy="18383336"/>
          </a:xfrm>
        </p:grpSpPr>
        <p:grpSp>
          <p:nvGrpSpPr>
            <p:cNvPr name="Group 8" id="8"/>
            <p:cNvGrpSpPr/>
            <p:nvPr/>
          </p:nvGrpSpPr>
          <p:grpSpPr>
            <a:xfrm rot="0"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name="Freeform 9" id="9"/>
              <p:cNvSpPr/>
              <p:nvPr/>
            </p:nvSpPr>
            <p:spPr>
              <a:xfrm flipH="false" flipV="false" rot="0">
                <a:off x="0" y="0"/>
                <a:ext cx="3796084" cy="3631276"/>
              </a:xfrm>
              <a:custGeom>
                <a:avLst/>
                <a:gdLst/>
                <a:ahLst/>
                <a:cxnLst/>
                <a:rect r="r" b="b" t="t" l="l"/>
                <a:pathLst>
                  <a:path h="3631276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10" id="10"/>
              <p:cNvSpPr txBox="true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11" id="11"/>
            <p:cNvSpPr/>
            <p:nvPr/>
          </p:nvSpPr>
          <p:spPr>
            <a:xfrm flipH="false" flipV="false" rot="-48879">
              <a:off x="99994" y="403767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7142935" y="2364185"/>
            <a:ext cx="10849881" cy="7256468"/>
            <a:chOff x="0" y="0"/>
            <a:chExt cx="2857582" cy="1911169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857582" cy="1911169"/>
            </a:xfrm>
            <a:custGeom>
              <a:avLst/>
              <a:gdLst/>
              <a:ahLst/>
              <a:cxnLst/>
              <a:rect r="r" b="b" t="t" l="l"/>
              <a:pathLst>
                <a:path h="1911169" w="2857582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5" id="15"/>
          <p:cNvSpPr txBox="true"/>
          <p:nvPr/>
        </p:nvSpPr>
        <p:spPr>
          <a:xfrm rot="0">
            <a:off x="7147693" y="885825"/>
            <a:ext cx="10726606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AIMS AND OBJECTIVES</a:t>
            </a:r>
          </a:p>
        </p:txBody>
      </p:sp>
      <p:sp>
        <p:nvSpPr>
          <p:cNvPr name="Freeform 16" id="16"/>
          <p:cNvSpPr/>
          <p:nvPr/>
        </p:nvSpPr>
        <p:spPr>
          <a:xfrm flipH="true" flipV="false" rot="0">
            <a:off x="17205673" y="772239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6869850" y="89998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-1656846">
            <a:off x="434344" y="430438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7411013" y="2812035"/>
            <a:ext cx="10199966" cy="50270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868181" indent="-434090" lvl="1">
              <a:lnSpc>
                <a:spcPts val="5629"/>
              </a:lnSpc>
              <a:buFont typeface="Arial"/>
              <a:buChar char="•"/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aim of todays session is to discuss the Uk constitution and the separation of powers theory. </a:t>
            </a:r>
          </a:p>
          <a:p>
            <a:pPr algn="ctr" marL="868181" indent="-434090" lvl="1">
              <a:lnSpc>
                <a:spcPts val="5629"/>
              </a:lnSpc>
              <a:buFont typeface="Arial"/>
              <a:buChar char="•"/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By the end of this weeks session students should be able to start their first assessment.</a:t>
            </a:r>
          </a:p>
          <a:p>
            <a:pPr algn="ctr">
              <a:lnSpc>
                <a:spcPts val="5629"/>
              </a:lnSpc>
            </a:pPr>
          </a:p>
        </p:txBody>
      </p:sp>
      <p:sp>
        <p:nvSpPr>
          <p:cNvPr name="Freeform 20" id="20"/>
          <p:cNvSpPr/>
          <p:nvPr/>
        </p:nvSpPr>
        <p:spPr>
          <a:xfrm flipH="false" flipV="false" rot="-264429">
            <a:off x="799912" y="5076392"/>
            <a:ext cx="1661252" cy="3062216"/>
          </a:xfrm>
          <a:custGeom>
            <a:avLst/>
            <a:gdLst/>
            <a:ahLst/>
            <a:cxnLst/>
            <a:rect r="r" b="b" t="t" l="l"/>
            <a:pathLst>
              <a:path h="3062216" w="1661252">
                <a:moveTo>
                  <a:pt x="0" y="0"/>
                </a:moveTo>
                <a:lnTo>
                  <a:pt x="1661252" y="0"/>
                </a:lnTo>
                <a:lnTo>
                  <a:pt x="1661252" y="3062216"/>
                </a:lnTo>
                <a:lnTo>
                  <a:pt x="0" y="306221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1670091">
            <a:off x="16727613" y="3998605"/>
            <a:ext cx="4200452" cy="5938942"/>
          </a:xfrm>
          <a:custGeom>
            <a:avLst/>
            <a:gdLst/>
            <a:ahLst/>
            <a:cxnLst/>
            <a:rect r="r" b="b" t="t" l="l"/>
            <a:pathLst>
              <a:path h="5938942" w="420045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64315">
            <a:off x="15020393" y="1028700"/>
            <a:ext cx="2238907" cy="8942567"/>
            <a:chOff x="0" y="0"/>
            <a:chExt cx="2985209" cy="11923422"/>
          </a:xfrm>
        </p:grpSpPr>
        <p:grpSp>
          <p:nvGrpSpPr>
            <p:cNvPr name="Group 4" id="4"/>
            <p:cNvGrpSpPr/>
            <p:nvPr/>
          </p:nvGrpSpPr>
          <p:grpSpPr>
            <a:xfrm rot="-463612">
              <a:off x="182432" y="81756"/>
              <a:ext cx="1405813" cy="2808667"/>
              <a:chOff x="0" y="0"/>
              <a:chExt cx="277692" cy="554798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7" id="7"/>
            <p:cNvGrpSpPr/>
            <p:nvPr/>
          </p:nvGrpSpPr>
          <p:grpSpPr>
            <a:xfrm rot="-463612">
              <a:off x="587276" y="3065504"/>
              <a:ext cx="1405813" cy="2808667"/>
              <a:chOff x="0" y="0"/>
              <a:chExt cx="277692" cy="554798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0" id="10"/>
            <p:cNvGrpSpPr/>
            <p:nvPr/>
          </p:nvGrpSpPr>
          <p:grpSpPr>
            <a:xfrm rot="-463612">
              <a:off x="992120" y="6049252"/>
              <a:ext cx="1405813" cy="2808667"/>
              <a:chOff x="0" y="0"/>
              <a:chExt cx="277692" cy="554798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3" id="13"/>
            <p:cNvGrpSpPr/>
            <p:nvPr/>
          </p:nvGrpSpPr>
          <p:grpSpPr>
            <a:xfrm rot="-463612">
              <a:off x="1396963" y="9033000"/>
              <a:ext cx="1405813" cy="2808667"/>
              <a:chOff x="0" y="0"/>
              <a:chExt cx="277692" cy="554798"/>
            </a:xfrm>
          </p:grpSpPr>
          <p:sp>
            <p:nvSpPr>
              <p:cNvPr name="Freeform 14" id="14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5" id="15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</p:grpSp>
      <p:sp>
        <p:nvSpPr>
          <p:cNvPr name="Freeform 16" id="16"/>
          <p:cNvSpPr/>
          <p:nvPr/>
        </p:nvSpPr>
        <p:spPr>
          <a:xfrm flipH="false" flipV="false" rot="-5884988">
            <a:off x="10784868" y="4528987"/>
            <a:ext cx="9598456" cy="2519595"/>
          </a:xfrm>
          <a:custGeom>
            <a:avLst/>
            <a:gdLst/>
            <a:ahLst/>
            <a:cxnLst/>
            <a:rect r="r" b="b" t="t" l="l"/>
            <a:pathLst>
              <a:path h="2519595" w="9598456">
                <a:moveTo>
                  <a:pt x="0" y="0"/>
                </a:moveTo>
                <a:lnTo>
                  <a:pt x="9598456" y="0"/>
                </a:lnTo>
                <a:lnTo>
                  <a:pt x="9598456" y="2519594"/>
                </a:lnTo>
                <a:lnTo>
                  <a:pt x="0" y="25195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456353">
            <a:off x="549697" y="598980"/>
            <a:ext cx="6644041" cy="3800034"/>
          </a:xfrm>
          <a:custGeom>
            <a:avLst/>
            <a:gdLst/>
            <a:ahLst/>
            <a:cxnLst/>
            <a:rect r="r" b="b" t="t" l="l"/>
            <a:pathLst>
              <a:path h="3800034" w="6644041">
                <a:moveTo>
                  <a:pt x="0" y="0"/>
                </a:moveTo>
                <a:lnTo>
                  <a:pt x="6644041" y="0"/>
                </a:lnTo>
                <a:lnTo>
                  <a:pt x="6644041" y="3800034"/>
                </a:lnTo>
                <a:lnTo>
                  <a:pt x="0" y="38000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-264429">
            <a:off x="16919560" y="2464361"/>
            <a:ext cx="1173273" cy="2162716"/>
          </a:xfrm>
          <a:custGeom>
            <a:avLst/>
            <a:gdLst/>
            <a:ahLst/>
            <a:cxnLst/>
            <a:rect r="r" b="b" t="t" l="l"/>
            <a:pathLst>
              <a:path h="2162716" w="1173273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9" id="19"/>
          <p:cNvGrpSpPr/>
          <p:nvPr/>
        </p:nvGrpSpPr>
        <p:grpSpPr>
          <a:xfrm rot="-418072">
            <a:off x="1811774" y="1167114"/>
            <a:ext cx="14413257" cy="13787502"/>
            <a:chOff x="0" y="0"/>
            <a:chExt cx="3796084" cy="363127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3796084" cy="3631276"/>
            </a:xfrm>
            <a:custGeom>
              <a:avLst/>
              <a:gdLst/>
              <a:ahLst/>
              <a:cxnLst/>
              <a:rect r="r" b="b" t="t" l="l"/>
              <a:pathLst>
                <a:path h="3631276" w="3796084">
                  <a:moveTo>
                    <a:pt x="0" y="0"/>
                  </a:moveTo>
                  <a:lnTo>
                    <a:pt x="3796084" y="0"/>
                  </a:lnTo>
                  <a:lnTo>
                    <a:pt x="3796084" y="3631276"/>
                  </a:lnTo>
                  <a:lnTo>
                    <a:pt x="0" y="3631276"/>
                  </a:lnTo>
                  <a:close/>
                </a:path>
              </a:pathLst>
            </a:custGeom>
            <a:solidFill>
              <a:srgbClr val="FFD8D3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76200"/>
              <a:ext cx="3796084" cy="370747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2" id="22"/>
          <p:cNvSpPr/>
          <p:nvPr/>
        </p:nvSpPr>
        <p:spPr>
          <a:xfrm flipH="false" flipV="false" rot="-421822">
            <a:off x="1850528" y="1170355"/>
            <a:ext cx="14335750" cy="14309685"/>
          </a:xfrm>
          <a:custGeom>
            <a:avLst/>
            <a:gdLst/>
            <a:ahLst/>
            <a:cxnLst/>
            <a:rect r="r" b="b" t="t" l="l"/>
            <a:pathLst>
              <a:path h="14309685" w="14335750">
                <a:moveTo>
                  <a:pt x="0" y="0"/>
                </a:moveTo>
                <a:lnTo>
                  <a:pt x="14335749" y="0"/>
                </a:lnTo>
                <a:lnTo>
                  <a:pt x="14335749" y="14309684"/>
                </a:lnTo>
                <a:lnTo>
                  <a:pt x="0" y="1430968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-523075">
            <a:off x="1119992" y="2461872"/>
            <a:ext cx="1324655" cy="10558842"/>
          </a:xfrm>
          <a:custGeom>
            <a:avLst/>
            <a:gdLst/>
            <a:ahLst/>
            <a:cxnLst/>
            <a:rect r="r" b="b" t="t" l="l"/>
            <a:pathLst>
              <a:path h="10558842" w="1324655">
                <a:moveTo>
                  <a:pt x="0" y="0"/>
                </a:moveTo>
                <a:lnTo>
                  <a:pt x="1324655" y="0"/>
                </a:lnTo>
                <a:lnTo>
                  <a:pt x="1324655" y="10558842"/>
                </a:lnTo>
                <a:lnTo>
                  <a:pt x="0" y="105588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4" id="24"/>
          <p:cNvGrpSpPr/>
          <p:nvPr/>
        </p:nvGrpSpPr>
        <p:grpSpPr>
          <a:xfrm rot="-418072">
            <a:off x="2625452" y="3377657"/>
            <a:ext cx="13272947" cy="4788655"/>
            <a:chOff x="0" y="0"/>
            <a:chExt cx="3495756" cy="1261209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3495756" cy="1261209"/>
            </a:xfrm>
            <a:custGeom>
              <a:avLst/>
              <a:gdLst/>
              <a:ahLst/>
              <a:cxnLst/>
              <a:rect r="r" b="b" t="t" l="l"/>
              <a:pathLst>
                <a:path h="1261209" w="3495756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76200"/>
              <a:ext cx="3495756" cy="133740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1361156">
            <a:off x="14158376" y="1182294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28" id="28"/>
          <p:cNvSpPr/>
          <p:nvPr/>
        </p:nvSpPr>
        <p:spPr>
          <a:xfrm flipV="true">
            <a:off x="4969493" y="5735727"/>
            <a:ext cx="10252602" cy="1213431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9" id="29"/>
          <p:cNvSpPr txBox="true"/>
          <p:nvPr/>
        </p:nvSpPr>
        <p:spPr>
          <a:xfrm rot="-416449">
            <a:off x="3444006" y="4554202"/>
            <a:ext cx="11828062" cy="34705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983"/>
              </a:lnSpc>
            </a:pPr>
            <a:r>
              <a:rPr lang="en-US" sz="9987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THE CONSTITUTION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76200"/>
              <a:ext cx="5111542" cy="25080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082303" y="2406817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76200"/>
              <a:ext cx="1980679" cy="181062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5" id="15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1710444" y="1370793"/>
            <a:ext cx="5476589" cy="1623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PART 1 </a:t>
            </a:r>
          </a:p>
        </p:txBody>
      </p:sp>
      <p:grpSp>
        <p:nvGrpSpPr>
          <p:cNvPr name="Group 19" id="19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76200"/>
              <a:ext cx="108477" cy="44237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22" id="22"/>
          <p:cNvSpPr txBox="true"/>
          <p:nvPr/>
        </p:nvSpPr>
        <p:spPr>
          <a:xfrm rot="0">
            <a:off x="10337946" y="2320943"/>
            <a:ext cx="7009103" cy="65241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Constitution explain how the country should be run.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Ensures the rights of citizens are upheld and lays out the following; </a:t>
            </a:r>
          </a:p>
          <a:p>
            <a:pPr algn="ctr" marL="790939" indent="-395470" lvl="1">
              <a:lnSpc>
                <a:spcPts val="5128"/>
              </a:lnSpc>
              <a:buAutoNum type="arabicPeriod" startAt="1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Rule of law </a:t>
            </a:r>
          </a:p>
          <a:p>
            <a:pPr algn="ctr" marL="790939" indent="-395470" lvl="1">
              <a:lnSpc>
                <a:spcPts val="5128"/>
              </a:lnSpc>
              <a:buAutoNum type="arabicPeriod" startAt="1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Separation of Powers </a:t>
            </a:r>
          </a:p>
          <a:p>
            <a:pPr algn="ctr" marL="790939" indent="-395470" lvl="1">
              <a:lnSpc>
                <a:spcPts val="5128"/>
              </a:lnSpc>
              <a:buAutoNum type="arabicPeriod" startAt="1"/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Parliamentary Soveringhty</a:t>
            </a:r>
          </a:p>
        </p:txBody>
      </p:sp>
      <p:sp>
        <p:nvSpPr>
          <p:cNvPr name="Freeform 23" id="23"/>
          <p:cNvSpPr/>
          <p:nvPr/>
        </p:nvSpPr>
        <p:spPr>
          <a:xfrm flipH="false" flipV="false" rot="0">
            <a:off x="17065580" y="8173462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6096942" y="8377760"/>
            <a:ext cx="2598803" cy="1544607"/>
          </a:xfrm>
          <a:custGeom>
            <a:avLst/>
            <a:gdLst/>
            <a:ahLst/>
            <a:cxnLst/>
            <a:rect r="r" b="b" t="t" l="l"/>
            <a:pathLst>
              <a:path h="1544607" w="2598803">
                <a:moveTo>
                  <a:pt x="0" y="0"/>
                </a:moveTo>
                <a:lnTo>
                  <a:pt x="2598803" y="0"/>
                </a:lnTo>
                <a:lnTo>
                  <a:pt x="2598803" y="1544607"/>
                </a:lnTo>
                <a:lnTo>
                  <a:pt x="0" y="15446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5" id="25"/>
          <p:cNvSpPr txBox="true"/>
          <p:nvPr/>
        </p:nvSpPr>
        <p:spPr>
          <a:xfrm rot="0">
            <a:off x="678499" y="3452825"/>
            <a:ext cx="7009103" cy="3938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Constitutions come in many shapes and sizes.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Unwritten or written. </a:t>
            </a:r>
          </a:p>
          <a:p>
            <a:pPr algn="ctr">
              <a:lnSpc>
                <a:spcPts val="5128"/>
              </a:lnSpc>
            </a:pPr>
          </a:p>
          <a:p>
            <a:pPr algn="ctr">
              <a:lnSpc>
                <a:spcPts val="5128"/>
              </a:lnSpc>
            </a:pPr>
            <a:r>
              <a:rPr lang="en-US" sz="366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Codified or uncodified.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00429" y="76254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309" y="0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name="Group 5" id="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4311933" cy="2439800"/>
              </a:xfrm>
              <a:custGeom>
                <a:avLst/>
                <a:gdLst/>
                <a:ahLst/>
                <a:cxnLst/>
                <a:rect r="r" b="b" t="t" l="l"/>
                <a:pathLst>
                  <a:path h="2439800" w="4311933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8" id="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name="Freeform 9" id="9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10" id="10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1" id="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4" id="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7" id="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9" id="1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0" id="20"/>
            <p:cNvSpPr/>
            <p:nvPr/>
          </p:nvSpPr>
          <p:spPr>
            <a:xfrm flipH="false" flipV="false"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r="r" b="b" t="t" l="l"/>
              <a:pathLst>
                <a:path h="3359460" w="12797941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  <p:grpSp>
          <p:nvGrpSpPr>
            <p:cNvPr name="Group 21" id="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3796084" cy="2380845"/>
              </a:xfrm>
              <a:custGeom>
                <a:avLst/>
                <a:gdLst/>
                <a:ahLst/>
                <a:cxnLst/>
                <a:rect r="r" b="b" t="t" l="l"/>
                <a:pathLst>
                  <a:path h="2380845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4" id="24"/>
            <p:cNvSpPr/>
            <p:nvPr/>
          </p:nvSpPr>
          <p:spPr>
            <a:xfrm flipH="false" flipV="false" rot="0">
              <a:off x="0" y="1035743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TextBox 25" id="25"/>
          <p:cNvSpPr txBox="true"/>
          <p:nvPr/>
        </p:nvSpPr>
        <p:spPr>
          <a:xfrm rot="0">
            <a:off x="4787315" y="1252678"/>
            <a:ext cx="8713370" cy="27166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911"/>
              </a:lnSpc>
            </a:pPr>
            <a:r>
              <a:rPr lang="en-US" sz="7794" u="sng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UK CONSTITUTION</a:t>
            </a:r>
          </a:p>
        </p:txBody>
      </p:sp>
      <p:sp>
        <p:nvSpPr>
          <p:cNvPr name="Freeform 26" id="26"/>
          <p:cNvSpPr/>
          <p:nvPr/>
        </p:nvSpPr>
        <p:spPr>
          <a:xfrm flipH="false" flipV="false" rot="1361156">
            <a:off x="13099745" y="338039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7" id="27"/>
          <p:cNvSpPr txBox="true"/>
          <p:nvPr/>
        </p:nvSpPr>
        <p:spPr>
          <a:xfrm rot="0">
            <a:off x="4343921" y="4359715"/>
            <a:ext cx="9600158" cy="48442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570"/>
              </a:lnSpc>
              <a:spcBef>
                <a:spcPct val="0"/>
              </a:spcBef>
            </a:pPr>
            <a:r>
              <a:rPr lang="en-US" sz="540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•Statute </a:t>
            </a:r>
          </a:p>
          <a:p>
            <a:pPr algn="ctr">
              <a:lnSpc>
                <a:spcPts val="7570"/>
              </a:lnSpc>
              <a:spcBef>
                <a:spcPct val="0"/>
              </a:spcBef>
            </a:pPr>
            <a:r>
              <a:rPr lang="en-US" sz="540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•Case Law </a:t>
            </a:r>
          </a:p>
          <a:p>
            <a:pPr algn="ctr">
              <a:lnSpc>
                <a:spcPts val="7570"/>
              </a:lnSpc>
              <a:spcBef>
                <a:spcPct val="0"/>
              </a:spcBef>
            </a:pPr>
            <a:r>
              <a:rPr lang="en-US" sz="540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•Prerogative powers</a:t>
            </a:r>
          </a:p>
          <a:p>
            <a:pPr algn="ctr">
              <a:lnSpc>
                <a:spcPts val="7570"/>
              </a:lnSpc>
              <a:spcBef>
                <a:spcPct val="0"/>
              </a:spcBef>
            </a:pPr>
            <a:r>
              <a:rPr lang="en-US" sz="540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•Constitutional conventions</a:t>
            </a:r>
          </a:p>
          <a:p>
            <a:pPr algn="ctr">
              <a:lnSpc>
                <a:spcPts val="7570"/>
              </a:lnSpc>
              <a:spcBef>
                <a:spcPct val="0"/>
              </a:spcBef>
            </a:pPr>
            <a:r>
              <a:rPr lang="en-US" sz="540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•International law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3796084" cy="3631276"/>
              </a:xfrm>
              <a:custGeom>
                <a:avLst/>
                <a:gdLst/>
                <a:ahLst/>
                <a:cxnLst/>
                <a:rect r="r" b="b" t="t" l="l"/>
                <a:pathLst>
                  <a:path h="3631276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6" id="6"/>
            <p:cNvSpPr/>
            <p:nvPr/>
          </p:nvSpPr>
          <p:spPr>
            <a:xfrm flipH="true" flipV="false" rot="0">
              <a:off x="18151877" y="0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597379" y="2483464"/>
            <a:ext cx="10849881" cy="7256468"/>
            <a:chOff x="0" y="0"/>
            <a:chExt cx="2857582" cy="1911169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857582" cy="1911169"/>
            </a:xfrm>
            <a:custGeom>
              <a:avLst/>
              <a:gdLst/>
              <a:ahLst/>
              <a:cxnLst/>
              <a:rect r="r" b="b" t="t" l="l"/>
              <a:pathLst>
                <a:path h="1911169" w="2857582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483675" y="757110"/>
            <a:ext cx="10726606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CONTINUED</a:t>
            </a:r>
          </a:p>
        </p:txBody>
      </p:sp>
      <p:sp>
        <p:nvSpPr>
          <p:cNvPr name="Freeform 11" id="11"/>
          <p:cNvSpPr/>
          <p:nvPr/>
        </p:nvSpPr>
        <p:spPr>
          <a:xfrm flipH="true" flipV="false" rot="0">
            <a:off x="9636570" y="642554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247777" y="771269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8" y="0"/>
                </a:lnTo>
                <a:lnTo>
                  <a:pt x="1082328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-1049429">
            <a:off x="14296765" y="5574676"/>
            <a:ext cx="5925070" cy="6817549"/>
          </a:xfrm>
          <a:custGeom>
            <a:avLst/>
            <a:gdLst/>
            <a:ahLst/>
            <a:cxnLst/>
            <a:rect r="r" b="b" t="t" l="l"/>
            <a:pathLst>
              <a:path h="6817549" w="5925070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1074498">
            <a:off x="14322564" y="-1633889"/>
            <a:ext cx="6338431" cy="6939172"/>
          </a:xfrm>
          <a:custGeom>
            <a:avLst/>
            <a:gdLst/>
            <a:ahLst/>
            <a:cxnLst/>
            <a:rect r="r" b="b" t="t" l="l"/>
            <a:pathLst>
              <a:path h="6939172" w="6338431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-1165491">
            <a:off x="13751474" y="3903315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813039" y="2760168"/>
            <a:ext cx="10418559" cy="76555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•‘’ Magna Carta 1215 – no arbitrary punishment and fair trial;</a:t>
            </a:r>
          </a:p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•Bill of Rights 1689 – parliamentary consent limiting power of monarch, free parliamentary elections (though with a very limited franchise) and parliamentary free speech with immunity;</a:t>
            </a:r>
          </a:p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•Act of Settlement 1700 – succession to the throne (the King or Queen should not be a Catholic) and independence of the judiciary;</a:t>
            </a:r>
          </a:p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•Act of Union 1707 – union between England and Scotland;</a:t>
            </a:r>
          </a:p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•Parliament Acts 1911 and 1949 – the House of Commons may pass Acts without the House of Lords’ consent;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3796084" cy="3631276"/>
              </a:xfrm>
              <a:custGeom>
                <a:avLst/>
                <a:gdLst/>
                <a:ahLst/>
                <a:cxnLst/>
                <a:rect r="r" b="b" t="t" l="l"/>
                <a:pathLst>
                  <a:path h="3631276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6" id="6"/>
            <p:cNvSpPr/>
            <p:nvPr/>
          </p:nvSpPr>
          <p:spPr>
            <a:xfrm flipH="true" flipV="false" rot="0">
              <a:off x="18151877" y="0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597379" y="2483464"/>
            <a:ext cx="10849881" cy="7256468"/>
            <a:chOff x="0" y="0"/>
            <a:chExt cx="2857582" cy="1911169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857582" cy="1911169"/>
            </a:xfrm>
            <a:custGeom>
              <a:avLst/>
              <a:gdLst/>
              <a:ahLst/>
              <a:cxnLst/>
              <a:rect r="r" b="b" t="t" l="l"/>
              <a:pathLst>
                <a:path h="1911169" w="2857582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483675" y="757110"/>
            <a:ext cx="10726606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CONTINUED</a:t>
            </a:r>
          </a:p>
        </p:txBody>
      </p:sp>
      <p:sp>
        <p:nvSpPr>
          <p:cNvPr name="Freeform 11" id="11"/>
          <p:cNvSpPr/>
          <p:nvPr/>
        </p:nvSpPr>
        <p:spPr>
          <a:xfrm flipH="true" flipV="false" rot="0">
            <a:off x="9636570" y="642554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247777" y="771269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8" y="0"/>
                </a:lnTo>
                <a:lnTo>
                  <a:pt x="1082328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-1049429">
            <a:off x="14296765" y="5574676"/>
            <a:ext cx="5925070" cy="6817549"/>
          </a:xfrm>
          <a:custGeom>
            <a:avLst/>
            <a:gdLst/>
            <a:ahLst/>
            <a:cxnLst/>
            <a:rect r="r" b="b" t="t" l="l"/>
            <a:pathLst>
              <a:path h="6817549" w="5925070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1074498">
            <a:off x="14322564" y="-1633889"/>
            <a:ext cx="6338431" cy="6939172"/>
          </a:xfrm>
          <a:custGeom>
            <a:avLst/>
            <a:gdLst/>
            <a:ahLst/>
            <a:cxnLst/>
            <a:rect r="r" b="b" t="t" l="l"/>
            <a:pathLst>
              <a:path h="6939172" w="6338431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-1165491">
            <a:off x="13751474" y="3903315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597379" y="2643826"/>
            <a:ext cx="10849881" cy="54914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•Human Rights Act 1998 – giving UK citizens domestically enforceable human rights as defined by ECHR (e.g. freedom of expression and the right to a fair trial);</a:t>
            </a:r>
          </a:p>
          <a:p>
            <a:pPr algn="ctr">
              <a:lnSpc>
                <a:spcPts val="3919"/>
              </a:lnSpc>
              <a:spcBef>
                <a:spcPct val="0"/>
              </a:spcBef>
            </a:pPr>
          </a:p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•Scotland Act 1998 – setting up the Scottish Parliament</a:t>
            </a:r>
          </a:p>
          <a:p>
            <a:pPr algn="ctr">
              <a:lnSpc>
                <a:spcPts val="3919"/>
              </a:lnSpc>
              <a:spcBef>
                <a:spcPct val="0"/>
              </a:spcBef>
            </a:pPr>
          </a:p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•Government of Wales Acts 1998 and 2006 and the Wales Act 2017 – devolving administrative powers to Wales; and</a:t>
            </a:r>
          </a:p>
          <a:p>
            <a:pPr algn="ctr">
              <a:lnSpc>
                <a:spcPts val="3919"/>
              </a:lnSpc>
              <a:spcBef>
                <a:spcPct val="0"/>
              </a:spcBef>
            </a:pPr>
          </a:p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•Constitutional Reform Act 2005 – strengthening separation of powers.’’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3796084" cy="3631276"/>
              </a:xfrm>
              <a:custGeom>
                <a:avLst/>
                <a:gdLst/>
                <a:ahLst/>
                <a:cxnLst/>
                <a:rect r="r" b="b" t="t" l="l"/>
                <a:pathLst>
                  <a:path h="3631276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6" id="6"/>
            <p:cNvSpPr/>
            <p:nvPr/>
          </p:nvSpPr>
          <p:spPr>
            <a:xfrm flipH="true" flipV="false" rot="0">
              <a:off x="18151877" y="0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597379" y="2483464"/>
            <a:ext cx="10849881" cy="7256468"/>
            <a:chOff x="0" y="0"/>
            <a:chExt cx="2857582" cy="1911169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857582" cy="1911169"/>
            </a:xfrm>
            <a:custGeom>
              <a:avLst/>
              <a:gdLst/>
              <a:ahLst/>
              <a:cxnLst/>
              <a:rect r="r" b="b" t="t" l="l"/>
              <a:pathLst>
                <a:path h="1911169" w="2857582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76200"/>
              <a:ext cx="2857582" cy="198736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483675" y="757110"/>
            <a:ext cx="10726606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CONTINUED</a:t>
            </a:r>
          </a:p>
        </p:txBody>
      </p:sp>
      <p:sp>
        <p:nvSpPr>
          <p:cNvPr name="Freeform 11" id="11"/>
          <p:cNvSpPr/>
          <p:nvPr/>
        </p:nvSpPr>
        <p:spPr>
          <a:xfrm flipH="true" flipV="false" rot="0">
            <a:off x="9636570" y="642554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247777" y="771269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8" y="0"/>
                </a:lnTo>
                <a:lnTo>
                  <a:pt x="1082328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-1049429">
            <a:off x="14296765" y="5574676"/>
            <a:ext cx="5925070" cy="6817549"/>
          </a:xfrm>
          <a:custGeom>
            <a:avLst/>
            <a:gdLst/>
            <a:ahLst/>
            <a:cxnLst/>
            <a:rect r="r" b="b" t="t" l="l"/>
            <a:pathLst>
              <a:path h="6817549" w="5925070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1074498">
            <a:off x="14322564" y="-1633889"/>
            <a:ext cx="6338431" cy="6939172"/>
          </a:xfrm>
          <a:custGeom>
            <a:avLst/>
            <a:gdLst/>
            <a:ahLst/>
            <a:cxnLst/>
            <a:rect r="r" b="b" t="t" l="l"/>
            <a:pathLst>
              <a:path h="6939172" w="6338431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-1165491">
            <a:off x="13751474" y="3903315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1247777" y="2991680"/>
            <a:ext cx="9557903" cy="45504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•Case law </a:t>
            </a:r>
          </a:p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•Government prerogative powers – </a:t>
            </a:r>
          </a:p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•Declaring War</a:t>
            </a:r>
          </a:p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•Making treaties </a:t>
            </a:r>
          </a:p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•Deploying armed forces</a:t>
            </a:r>
          </a:p>
          <a:p>
            <a:pPr algn="ctr">
              <a:lnSpc>
                <a:spcPts val="5904"/>
              </a:lnSpc>
              <a:spcBef>
                <a:spcPct val="0"/>
              </a:spcBef>
            </a:pPr>
            <a:r>
              <a:rPr lang="en-US" sz="4217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•Granting pardons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175827" y="0"/>
            <a:ext cx="15067362" cy="13787502"/>
            <a:chOff x="0" y="0"/>
            <a:chExt cx="20089817" cy="18383336"/>
          </a:xfrm>
        </p:grpSpPr>
        <p:grpSp>
          <p:nvGrpSpPr>
            <p:cNvPr name="Group 3" id="3"/>
            <p:cNvGrpSpPr/>
            <p:nvPr/>
          </p:nvGrpSpPr>
          <p:grpSpPr>
            <a:xfrm rot="0">
              <a:off x="872141" y="0"/>
              <a:ext cx="19217676" cy="18383336"/>
              <a:chOff x="0" y="0"/>
              <a:chExt cx="3796084" cy="3631276"/>
            </a:xfrm>
          </p:grpSpPr>
          <p:sp>
            <p:nvSpPr>
              <p:cNvPr name="Freeform 4" id="4"/>
              <p:cNvSpPr/>
              <p:nvPr/>
            </p:nvSpPr>
            <p:spPr>
              <a:xfrm flipH="false" flipV="false" rot="0">
                <a:off x="0" y="0"/>
                <a:ext cx="3796084" cy="3631276"/>
              </a:xfrm>
              <a:custGeom>
                <a:avLst/>
                <a:gdLst/>
                <a:ahLst/>
                <a:cxnLst/>
                <a:rect r="r" b="b" t="t" l="l"/>
                <a:pathLst>
                  <a:path h="3631276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5" id="5"/>
              <p:cNvSpPr txBox="true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6" id="6"/>
            <p:cNvSpPr/>
            <p:nvPr/>
          </p:nvSpPr>
          <p:spPr>
            <a:xfrm flipH="false" flipV="false" rot="-48879">
              <a:off x="99994" y="403767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0" y="0"/>
                  </a:moveTo>
                  <a:lnTo>
                    <a:pt x="1766207" y="0"/>
                  </a:lnTo>
                  <a:lnTo>
                    <a:pt x="1766207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8947329" y="2395065"/>
            <a:ext cx="8682086" cy="7174007"/>
            <a:chOff x="0" y="0"/>
            <a:chExt cx="2286640" cy="188945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286640" cy="1889450"/>
            </a:xfrm>
            <a:custGeom>
              <a:avLst/>
              <a:gdLst/>
              <a:ahLst/>
              <a:cxnLst/>
              <a:rect r="r" b="b" t="t" l="l"/>
              <a:pathLst>
                <a:path h="1889450" w="2286640">
                  <a:moveTo>
                    <a:pt x="57961" y="0"/>
                  </a:moveTo>
                  <a:lnTo>
                    <a:pt x="2228679" y="0"/>
                  </a:lnTo>
                  <a:cubicBezTo>
                    <a:pt x="2244051" y="0"/>
                    <a:pt x="2258794" y="6107"/>
                    <a:pt x="2269663" y="16976"/>
                  </a:cubicBezTo>
                  <a:cubicBezTo>
                    <a:pt x="2280533" y="27846"/>
                    <a:pt x="2286640" y="42589"/>
                    <a:pt x="2286640" y="57961"/>
                  </a:cubicBezTo>
                  <a:lnTo>
                    <a:pt x="2286640" y="1831489"/>
                  </a:lnTo>
                  <a:cubicBezTo>
                    <a:pt x="2286640" y="1846861"/>
                    <a:pt x="2280533" y="1861604"/>
                    <a:pt x="2269663" y="1872474"/>
                  </a:cubicBezTo>
                  <a:cubicBezTo>
                    <a:pt x="2258794" y="1883344"/>
                    <a:pt x="2244051" y="1889450"/>
                    <a:pt x="2228679" y="1889450"/>
                  </a:cubicBezTo>
                  <a:lnTo>
                    <a:pt x="57961" y="1889450"/>
                  </a:lnTo>
                  <a:cubicBezTo>
                    <a:pt x="42589" y="1889450"/>
                    <a:pt x="27846" y="1883344"/>
                    <a:pt x="16976" y="1872474"/>
                  </a:cubicBezTo>
                  <a:cubicBezTo>
                    <a:pt x="6107" y="1861604"/>
                    <a:pt x="0" y="1846861"/>
                    <a:pt x="0" y="1831489"/>
                  </a:cubicBezTo>
                  <a:lnTo>
                    <a:pt x="0" y="57961"/>
                  </a:lnTo>
                  <a:cubicBezTo>
                    <a:pt x="0" y="42589"/>
                    <a:pt x="6107" y="27846"/>
                    <a:pt x="16976" y="16976"/>
                  </a:cubicBezTo>
                  <a:cubicBezTo>
                    <a:pt x="27846" y="6107"/>
                    <a:pt x="42589" y="0"/>
                    <a:pt x="5796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76200"/>
              <a:ext cx="2286640" cy="196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0" y="1028700"/>
            <a:ext cx="7341514" cy="8229600"/>
          </a:xfrm>
          <a:custGeom>
            <a:avLst/>
            <a:gdLst/>
            <a:ahLst/>
            <a:cxnLst/>
            <a:rect r="r" b="b" t="t" l="l"/>
            <a:pathLst>
              <a:path h="8229600" w="7341514">
                <a:moveTo>
                  <a:pt x="0" y="0"/>
                </a:moveTo>
                <a:lnTo>
                  <a:pt x="7341514" y="0"/>
                </a:lnTo>
                <a:lnTo>
                  <a:pt x="734151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8957678" y="640367"/>
            <a:ext cx="8301622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CONTINUED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9245884" y="2385426"/>
            <a:ext cx="8383530" cy="17660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509"/>
              </a:lnSpc>
            </a:pPr>
            <a:r>
              <a:rPr lang="en-US" sz="32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Constitutional Conventions - </a:t>
            </a:r>
          </a:p>
          <a:p>
            <a:pPr algn="ctr">
              <a:lnSpc>
                <a:spcPts val="4509"/>
              </a:lnSpc>
            </a:pPr>
          </a:p>
          <a:p>
            <a:pPr algn="ctr">
              <a:lnSpc>
                <a:spcPts val="4509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9605552" y="3631933"/>
            <a:ext cx="7365638" cy="45764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79"/>
              </a:lnSpc>
              <a:spcBef>
                <a:spcPct val="0"/>
              </a:spcBef>
            </a:pPr>
            <a:r>
              <a:rPr lang="en-US" sz="31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Fill in gaps in law. </a:t>
            </a:r>
          </a:p>
          <a:p>
            <a:pPr algn="l">
              <a:lnSpc>
                <a:spcPts val="4479"/>
              </a:lnSpc>
              <a:spcBef>
                <a:spcPct val="0"/>
              </a:spcBef>
            </a:pPr>
            <a:r>
              <a:rPr lang="en-US" sz="31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Not legally binding. </a:t>
            </a:r>
          </a:p>
          <a:p>
            <a:pPr algn="l">
              <a:lnSpc>
                <a:spcPts val="4619"/>
              </a:lnSpc>
              <a:spcBef>
                <a:spcPct val="0"/>
              </a:spcBef>
            </a:pPr>
            <a:r>
              <a:rPr lang="en-US" sz="32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Many aspects come from conventions. </a:t>
            </a:r>
          </a:p>
          <a:p>
            <a:pPr algn="l">
              <a:lnSpc>
                <a:spcPts val="4479"/>
              </a:lnSpc>
              <a:spcBef>
                <a:spcPct val="0"/>
              </a:spcBef>
            </a:pPr>
            <a:r>
              <a:rPr lang="en-US" sz="31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Responsibility of cabinet/ royal assent/ Monarch as leader/ Minister of house of commons or house of lords. 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00429" y="76254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309" y="0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name="Group 5" id="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4311933" cy="2439800"/>
              </a:xfrm>
              <a:custGeom>
                <a:avLst/>
                <a:gdLst/>
                <a:ahLst/>
                <a:cxnLst/>
                <a:rect r="r" b="b" t="t" l="l"/>
                <a:pathLst>
                  <a:path h="2439800" w="4311933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8" id="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name="Freeform 9" id="9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10" id="10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1" id="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4" id="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7" id="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9" id="1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0" id="20"/>
            <p:cNvSpPr/>
            <p:nvPr/>
          </p:nvSpPr>
          <p:spPr>
            <a:xfrm flipH="false" flipV="false"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r="r" b="b" t="t" l="l"/>
              <a:pathLst>
                <a:path h="3359460" w="12797941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  <p:grpSp>
          <p:nvGrpSpPr>
            <p:cNvPr name="Group 21" id="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3796084" cy="2380845"/>
              </a:xfrm>
              <a:custGeom>
                <a:avLst/>
                <a:gdLst/>
                <a:ahLst/>
                <a:cxnLst/>
                <a:rect r="r" b="b" t="t" l="l"/>
                <a:pathLst>
                  <a:path h="2380845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4" id="24"/>
            <p:cNvSpPr/>
            <p:nvPr/>
          </p:nvSpPr>
          <p:spPr>
            <a:xfrm flipH="false" flipV="false" rot="0">
              <a:off x="0" y="1035743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25" id="25"/>
          <p:cNvSpPr/>
          <p:nvPr/>
        </p:nvSpPr>
        <p:spPr>
          <a:xfrm flipH="false" flipV="false" rot="0">
            <a:off x="2808036" y="2724117"/>
            <a:ext cx="6510137" cy="7127152"/>
          </a:xfrm>
          <a:custGeom>
            <a:avLst/>
            <a:gdLst/>
            <a:ahLst/>
            <a:cxnLst/>
            <a:rect r="r" b="b" t="t" l="l"/>
            <a:pathLst>
              <a:path h="7127152" w="6510137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3611842" y="1541533"/>
            <a:ext cx="10248649" cy="1623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CONSTITUTION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3826764" y="4539137"/>
            <a:ext cx="5195694" cy="52381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82"/>
              </a:lnSpc>
            </a:pPr>
            <a:r>
              <a:rPr lang="en-US" sz="22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•Conventions are always changing. </a:t>
            </a:r>
          </a:p>
          <a:p>
            <a:pPr algn="ctr">
              <a:lnSpc>
                <a:spcPts val="3182"/>
              </a:lnSpc>
            </a:pPr>
          </a:p>
          <a:p>
            <a:pPr algn="ctr">
              <a:lnSpc>
                <a:spcPts val="3182"/>
              </a:lnSpc>
            </a:pPr>
            <a:r>
              <a:rPr lang="en-US" sz="22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•Ways we can distinguish if something is a convention; </a:t>
            </a:r>
          </a:p>
          <a:p>
            <a:pPr algn="ctr">
              <a:lnSpc>
                <a:spcPts val="3182"/>
              </a:lnSpc>
            </a:pPr>
          </a:p>
          <a:p>
            <a:pPr algn="ctr">
              <a:lnSpc>
                <a:spcPts val="3182"/>
              </a:lnSpc>
            </a:pPr>
            <a:r>
              <a:rPr lang="en-US" sz="22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•Sir Ivor Jennings – </a:t>
            </a:r>
          </a:p>
          <a:p>
            <a:pPr algn="ctr">
              <a:lnSpc>
                <a:spcPts val="3182"/>
              </a:lnSpc>
            </a:pPr>
          </a:p>
          <a:p>
            <a:pPr algn="ctr">
              <a:lnSpc>
                <a:spcPts val="3182"/>
              </a:lnSpc>
            </a:pPr>
            <a:r>
              <a:rPr lang="en-US" sz="22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•There is one among the people; </a:t>
            </a:r>
          </a:p>
          <a:p>
            <a:pPr algn="ctr">
              <a:lnSpc>
                <a:spcPts val="3182"/>
              </a:lnSpc>
            </a:pPr>
            <a:r>
              <a:rPr lang="en-US" sz="22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•They state that they are bound by it. </a:t>
            </a:r>
          </a:p>
          <a:p>
            <a:pPr algn="ctr">
              <a:lnSpc>
                <a:spcPts val="3182"/>
              </a:lnSpc>
            </a:pPr>
            <a:r>
              <a:rPr lang="en-US" sz="22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•They believe there is a good reason it exists. </a:t>
            </a:r>
          </a:p>
          <a:p>
            <a:pPr algn="ctr">
              <a:lnSpc>
                <a:spcPts val="3182"/>
              </a:lnSpc>
            </a:pPr>
          </a:p>
        </p:txBody>
      </p:sp>
      <p:sp>
        <p:nvSpPr>
          <p:cNvPr name="Freeform 28" id="28"/>
          <p:cNvSpPr/>
          <p:nvPr/>
        </p:nvSpPr>
        <p:spPr>
          <a:xfrm flipH="false" flipV="false" rot="0">
            <a:off x="9521682" y="2724117"/>
            <a:ext cx="6510137" cy="7127152"/>
          </a:xfrm>
          <a:custGeom>
            <a:avLst/>
            <a:gdLst/>
            <a:ahLst/>
            <a:cxnLst/>
            <a:rect r="r" b="b" t="t" l="l"/>
            <a:pathLst>
              <a:path h="7127152" w="6510137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10496841" y="4840028"/>
            <a:ext cx="5195694" cy="40380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•Dicey – two outcomes – 1. Conflict with the law 2. Supremacy of the electorate. </a:t>
            </a:r>
          </a:p>
          <a:p>
            <a:pPr algn="ctr">
              <a:lnSpc>
                <a:spcPts val="3178"/>
              </a:lnSpc>
            </a:pPr>
          </a:p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•Jennings – Political difficulties if not followed. System would not work without them so we need to follow them. It is moral as opposed to law. </a:t>
            </a:r>
          </a:p>
          <a:p>
            <a:pPr algn="ctr">
              <a:lnSpc>
                <a:spcPts val="3178"/>
              </a:lnSpc>
            </a:pPr>
          </a:p>
        </p:txBody>
      </p:sp>
      <p:sp>
        <p:nvSpPr>
          <p:cNvPr name="TextBox 30" id="30"/>
          <p:cNvSpPr txBox="true"/>
          <p:nvPr/>
        </p:nvSpPr>
        <p:spPr>
          <a:xfrm rot="0">
            <a:off x="3611842" y="3508198"/>
            <a:ext cx="1443488" cy="974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01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0300429" y="3659959"/>
            <a:ext cx="1443488" cy="974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02</a:t>
            </a:r>
          </a:p>
        </p:txBody>
      </p:sp>
      <p:sp>
        <p:nvSpPr>
          <p:cNvPr name="Freeform 32" id="32"/>
          <p:cNvSpPr/>
          <p:nvPr/>
        </p:nvSpPr>
        <p:spPr>
          <a:xfrm flipH="false" flipV="false" rot="1361156">
            <a:off x="14044883" y="346959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0" y="0"/>
                </a:lnTo>
                <a:lnTo>
                  <a:pt x="2466840" y="2480371"/>
                </a:lnTo>
                <a:lnTo>
                  <a:pt x="0" y="24803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76200"/>
              <a:ext cx="4634983" cy="26569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22" id="22"/>
          <p:cNvSpPr/>
          <p:nvPr/>
        </p:nvSpPr>
        <p:spPr>
          <a:xfrm flipH="false" flipV="false" rot="0">
            <a:off x="2051170" y="143228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true" flipV="false" rot="0">
            <a:off x="9090967" y="143228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8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8" y="1359280"/>
                </a:lnTo>
                <a:lnTo>
                  <a:pt x="1082328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4" id="24"/>
          <p:cNvGrpSpPr/>
          <p:nvPr/>
        </p:nvGrpSpPr>
        <p:grpSpPr>
          <a:xfrm rot="0">
            <a:off x="10628589" y="1432285"/>
            <a:ext cx="6453115" cy="8034367"/>
            <a:chOff x="0" y="0"/>
            <a:chExt cx="1699586" cy="2116047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699586" cy="2116047"/>
            </a:xfrm>
            <a:custGeom>
              <a:avLst/>
              <a:gdLst/>
              <a:ahLst/>
              <a:cxnLst/>
              <a:rect r="r" b="b" t="t" l="l"/>
              <a:pathLst>
                <a:path h="2116047" w="1699586">
                  <a:moveTo>
                    <a:pt x="77982" y="0"/>
                  </a:moveTo>
                  <a:lnTo>
                    <a:pt x="1621604" y="0"/>
                  </a:lnTo>
                  <a:cubicBezTo>
                    <a:pt x="1664672" y="0"/>
                    <a:pt x="1699586" y="34914"/>
                    <a:pt x="1699586" y="77982"/>
                  </a:cubicBezTo>
                  <a:lnTo>
                    <a:pt x="1699586" y="2038066"/>
                  </a:lnTo>
                  <a:cubicBezTo>
                    <a:pt x="1699586" y="2058748"/>
                    <a:pt x="1691370" y="2078583"/>
                    <a:pt x="1676746" y="2093207"/>
                  </a:cubicBezTo>
                  <a:cubicBezTo>
                    <a:pt x="1662121" y="2107831"/>
                    <a:pt x="1642286" y="2116047"/>
                    <a:pt x="1621604" y="2116047"/>
                  </a:cubicBezTo>
                  <a:lnTo>
                    <a:pt x="77982" y="2116047"/>
                  </a:lnTo>
                  <a:cubicBezTo>
                    <a:pt x="57300" y="2116047"/>
                    <a:pt x="37465" y="2107831"/>
                    <a:pt x="22840" y="2093207"/>
                  </a:cubicBezTo>
                  <a:cubicBezTo>
                    <a:pt x="8216" y="2078583"/>
                    <a:pt x="0" y="2058748"/>
                    <a:pt x="0" y="2038066"/>
                  </a:cubicBezTo>
                  <a:lnTo>
                    <a:pt x="0" y="77982"/>
                  </a:lnTo>
                  <a:cubicBezTo>
                    <a:pt x="0" y="57300"/>
                    <a:pt x="8216" y="37465"/>
                    <a:pt x="22840" y="22840"/>
                  </a:cubicBezTo>
                  <a:cubicBezTo>
                    <a:pt x="37465" y="8216"/>
                    <a:pt x="57300" y="0"/>
                    <a:pt x="7798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0" y="-76200"/>
              <a:ext cx="1699586" cy="21922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9886001" y="805551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3796759" y="3403587"/>
            <a:ext cx="5113234" cy="5151873"/>
          </a:xfrm>
          <a:custGeom>
            <a:avLst/>
            <a:gdLst/>
            <a:ahLst/>
            <a:cxnLst/>
            <a:rect r="r" b="b" t="t" l="l"/>
            <a:pathLst>
              <a:path h="5151873" w="5113234">
                <a:moveTo>
                  <a:pt x="0" y="0"/>
                </a:moveTo>
                <a:lnTo>
                  <a:pt x="5113233" y="0"/>
                </a:lnTo>
                <a:lnTo>
                  <a:pt x="5113233" y="5151872"/>
                </a:lnTo>
                <a:lnTo>
                  <a:pt x="0" y="515187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3314472" y="1418125"/>
            <a:ext cx="5595520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CONTINUED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785064" y="1689862"/>
            <a:ext cx="6140165" cy="71558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•International Law-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 Agreements that bind countries.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•Because they agree on terms.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•Usually treaties and customary. 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•Relates to states and is a legal system.</a:t>
            </a:r>
          </a:p>
          <a:p>
            <a:pPr algn="ctr">
              <a:lnSpc>
                <a:spcPts val="5629"/>
              </a:lnSpc>
            </a:pP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76200"/>
              <a:ext cx="4634983" cy="26569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22" id="22"/>
          <p:cNvSpPr/>
          <p:nvPr/>
        </p:nvSpPr>
        <p:spPr>
          <a:xfrm flipH="false" flipV="false" rot="0">
            <a:off x="2051170" y="143228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0"/>
                </a:lnTo>
                <a:lnTo>
                  <a:pt x="0" y="13592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true" flipV="false" rot="0">
            <a:off x="9090967" y="143228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8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8" y="1359280"/>
                </a:lnTo>
                <a:lnTo>
                  <a:pt x="1082328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4" id="24"/>
          <p:cNvGrpSpPr/>
          <p:nvPr/>
        </p:nvGrpSpPr>
        <p:grpSpPr>
          <a:xfrm rot="0">
            <a:off x="10628589" y="1432285"/>
            <a:ext cx="6453115" cy="8034367"/>
            <a:chOff x="0" y="0"/>
            <a:chExt cx="1699586" cy="2116047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699586" cy="2116047"/>
            </a:xfrm>
            <a:custGeom>
              <a:avLst/>
              <a:gdLst/>
              <a:ahLst/>
              <a:cxnLst/>
              <a:rect r="r" b="b" t="t" l="l"/>
              <a:pathLst>
                <a:path h="2116047" w="1699586">
                  <a:moveTo>
                    <a:pt x="77982" y="0"/>
                  </a:moveTo>
                  <a:lnTo>
                    <a:pt x="1621604" y="0"/>
                  </a:lnTo>
                  <a:cubicBezTo>
                    <a:pt x="1664672" y="0"/>
                    <a:pt x="1699586" y="34914"/>
                    <a:pt x="1699586" y="77982"/>
                  </a:cubicBezTo>
                  <a:lnTo>
                    <a:pt x="1699586" y="2038066"/>
                  </a:lnTo>
                  <a:cubicBezTo>
                    <a:pt x="1699586" y="2058748"/>
                    <a:pt x="1691370" y="2078583"/>
                    <a:pt x="1676746" y="2093207"/>
                  </a:cubicBezTo>
                  <a:cubicBezTo>
                    <a:pt x="1662121" y="2107831"/>
                    <a:pt x="1642286" y="2116047"/>
                    <a:pt x="1621604" y="2116047"/>
                  </a:cubicBezTo>
                  <a:lnTo>
                    <a:pt x="77982" y="2116047"/>
                  </a:lnTo>
                  <a:cubicBezTo>
                    <a:pt x="57300" y="2116047"/>
                    <a:pt x="37465" y="2107831"/>
                    <a:pt x="22840" y="2093207"/>
                  </a:cubicBezTo>
                  <a:cubicBezTo>
                    <a:pt x="8216" y="2078583"/>
                    <a:pt x="0" y="2058748"/>
                    <a:pt x="0" y="2038066"/>
                  </a:cubicBezTo>
                  <a:lnTo>
                    <a:pt x="0" y="77982"/>
                  </a:lnTo>
                  <a:cubicBezTo>
                    <a:pt x="0" y="57300"/>
                    <a:pt x="8216" y="37465"/>
                    <a:pt x="22840" y="22840"/>
                  </a:cubicBezTo>
                  <a:cubicBezTo>
                    <a:pt x="37465" y="8216"/>
                    <a:pt x="57300" y="0"/>
                    <a:pt x="7798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0" y="-76200"/>
              <a:ext cx="1699586" cy="219224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9886001" y="8055517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8" id="28"/>
          <p:cNvSpPr txBox="true"/>
          <p:nvPr/>
        </p:nvSpPr>
        <p:spPr>
          <a:xfrm rot="0">
            <a:off x="3495447" y="1289410"/>
            <a:ext cx="5648553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CONTINUED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0785064" y="1916534"/>
            <a:ext cx="6296640" cy="28086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373737"/>
                </a:solidFill>
                <a:latin typeface="Arimo"/>
                <a:ea typeface="Arimo"/>
                <a:cs typeface="Arimo"/>
                <a:sym typeface="Arimo"/>
              </a:rPr>
              <a:t>•Monist states- automatic domestic law. 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</a:p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373737"/>
                </a:solidFill>
                <a:latin typeface="Arimo"/>
                <a:ea typeface="Arimo"/>
                <a:cs typeface="Arimo"/>
                <a:sym typeface="Arimo"/>
              </a:rPr>
              <a:t>•Dualist – has to be put into the law via an act of parliament. 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</a:p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373737"/>
                </a:solidFill>
                <a:latin typeface="Arimo"/>
                <a:ea typeface="Arimo"/>
                <a:cs typeface="Arimo"/>
                <a:sym typeface="Arimo"/>
              </a:rPr>
              <a:t>•An examples of dualist is the ECHR which is now domestic law. 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785064" y="4984756"/>
            <a:ext cx="5858430" cy="28086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373737"/>
                </a:solidFill>
                <a:latin typeface="Arimo"/>
                <a:ea typeface="Arimo"/>
                <a:cs typeface="Arimo"/>
                <a:sym typeface="Arimo"/>
              </a:rPr>
              <a:t>•European Communities Act 1972- doctrine of direct effect. 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</a:p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373737"/>
                </a:solidFill>
                <a:latin typeface="Arimo"/>
                <a:ea typeface="Arimo"/>
                <a:cs typeface="Arimo"/>
                <a:sym typeface="Arimo"/>
              </a:rPr>
              <a:t>•Supremacy. 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</a:p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373737"/>
                </a:solidFill>
                <a:latin typeface="Arimo"/>
                <a:ea typeface="Arimo"/>
                <a:cs typeface="Arimo"/>
                <a:sym typeface="Arimo"/>
              </a:rPr>
              <a:t>•European Union (Withdrawal) Act 2018 – retain what we have. </a:t>
            </a:r>
          </a:p>
        </p:txBody>
      </p:sp>
      <p:sp>
        <p:nvSpPr>
          <p:cNvPr name="Freeform 31" id="31"/>
          <p:cNvSpPr/>
          <p:nvPr/>
        </p:nvSpPr>
        <p:spPr>
          <a:xfrm flipH="false" flipV="false" rot="0">
            <a:off x="2592334" y="3141193"/>
            <a:ext cx="7092043" cy="5904125"/>
          </a:xfrm>
          <a:custGeom>
            <a:avLst/>
            <a:gdLst/>
            <a:ahLst/>
            <a:cxnLst/>
            <a:rect r="r" b="b" t="t" l="l"/>
            <a:pathLst>
              <a:path h="5904125" w="7092043">
                <a:moveTo>
                  <a:pt x="0" y="0"/>
                </a:moveTo>
                <a:lnTo>
                  <a:pt x="7092042" y="0"/>
                </a:lnTo>
                <a:lnTo>
                  <a:pt x="7092042" y="5904125"/>
                </a:lnTo>
                <a:lnTo>
                  <a:pt x="0" y="590412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00429" y="76254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309" y="0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name="Group 5" id="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4311933" cy="2439800"/>
              </a:xfrm>
              <a:custGeom>
                <a:avLst/>
                <a:gdLst/>
                <a:ahLst/>
                <a:cxnLst/>
                <a:rect r="r" b="b" t="t" l="l"/>
                <a:pathLst>
                  <a:path h="2439800" w="4311933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8" id="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name="Freeform 9" id="9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10" id="10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1" id="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4" id="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7" id="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9" id="1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0" id="20"/>
            <p:cNvSpPr/>
            <p:nvPr/>
          </p:nvSpPr>
          <p:spPr>
            <a:xfrm flipH="false" flipV="false"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r="r" b="b" t="t" l="l"/>
              <a:pathLst>
                <a:path h="3359460" w="12797941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  <p:grpSp>
          <p:nvGrpSpPr>
            <p:cNvPr name="Group 21" id="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3796084" cy="2380845"/>
              </a:xfrm>
              <a:custGeom>
                <a:avLst/>
                <a:gdLst/>
                <a:ahLst/>
                <a:cxnLst/>
                <a:rect r="r" b="b" t="t" l="l"/>
                <a:pathLst>
                  <a:path h="2380845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4" id="24"/>
            <p:cNvSpPr/>
            <p:nvPr/>
          </p:nvSpPr>
          <p:spPr>
            <a:xfrm flipH="false" flipV="false" rot="0">
              <a:off x="0" y="1035743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25" id="25"/>
          <p:cNvSpPr/>
          <p:nvPr/>
        </p:nvSpPr>
        <p:spPr>
          <a:xfrm flipH="false" flipV="false" rot="0">
            <a:off x="2808036" y="2724117"/>
            <a:ext cx="6510137" cy="7127152"/>
          </a:xfrm>
          <a:custGeom>
            <a:avLst/>
            <a:gdLst/>
            <a:ahLst/>
            <a:cxnLst/>
            <a:rect r="r" b="b" t="t" l="l"/>
            <a:pathLst>
              <a:path h="7127152" w="6510137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5378761" y="1583320"/>
            <a:ext cx="7878825" cy="1623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CONTINUED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3826764" y="4539137"/>
            <a:ext cx="5195694" cy="52382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•Conventions are always changing. </a:t>
            </a:r>
          </a:p>
          <a:p>
            <a:pPr algn="ctr">
              <a:lnSpc>
                <a:spcPts val="3178"/>
              </a:lnSpc>
            </a:pPr>
          </a:p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•Ways we can distinguish if something is a convention; </a:t>
            </a:r>
          </a:p>
          <a:p>
            <a:pPr algn="ctr">
              <a:lnSpc>
                <a:spcPts val="3178"/>
              </a:lnSpc>
            </a:pPr>
          </a:p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•Sir Ivor Jennings – </a:t>
            </a:r>
          </a:p>
          <a:p>
            <a:pPr algn="ctr">
              <a:lnSpc>
                <a:spcPts val="3178"/>
              </a:lnSpc>
            </a:pPr>
          </a:p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•There is one among the people; </a:t>
            </a:r>
          </a:p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•They state that they are bound by it. </a:t>
            </a:r>
          </a:p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•They believe there is a good reason it exists. </a:t>
            </a:r>
          </a:p>
          <a:p>
            <a:pPr algn="ctr">
              <a:lnSpc>
                <a:spcPts val="3178"/>
              </a:lnSpc>
            </a:pPr>
          </a:p>
        </p:txBody>
      </p:sp>
      <p:sp>
        <p:nvSpPr>
          <p:cNvPr name="Freeform 28" id="28"/>
          <p:cNvSpPr/>
          <p:nvPr/>
        </p:nvSpPr>
        <p:spPr>
          <a:xfrm flipH="false" flipV="false" rot="0">
            <a:off x="9521682" y="2724117"/>
            <a:ext cx="6510137" cy="7127152"/>
          </a:xfrm>
          <a:custGeom>
            <a:avLst/>
            <a:gdLst/>
            <a:ahLst/>
            <a:cxnLst/>
            <a:rect r="r" b="b" t="t" l="l"/>
            <a:pathLst>
              <a:path h="7127152" w="6510137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10496841" y="4840028"/>
            <a:ext cx="5195694" cy="40380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•Dicey – two outcomes – 1. Conflict with the law 2. Supremacy of the electorate. </a:t>
            </a:r>
          </a:p>
          <a:p>
            <a:pPr algn="ctr">
              <a:lnSpc>
                <a:spcPts val="3178"/>
              </a:lnSpc>
            </a:pPr>
          </a:p>
          <a:p>
            <a:pPr algn="ctr">
              <a:lnSpc>
                <a:spcPts val="3178"/>
              </a:lnSpc>
            </a:pPr>
            <a:r>
              <a:rPr lang="en-US" sz="227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•Jennings – Political difficulties if not followed. System would not work without them so we need to follow them. It is moral as opposed to law. </a:t>
            </a:r>
          </a:p>
          <a:p>
            <a:pPr algn="ctr">
              <a:lnSpc>
                <a:spcPts val="3178"/>
              </a:lnSpc>
            </a:pPr>
          </a:p>
        </p:txBody>
      </p:sp>
      <p:sp>
        <p:nvSpPr>
          <p:cNvPr name="TextBox 30" id="30"/>
          <p:cNvSpPr txBox="true"/>
          <p:nvPr/>
        </p:nvSpPr>
        <p:spPr>
          <a:xfrm rot="0">
            <a:off x="3611842" y="3508198"/>
            <a:ext cx="1443488" cy="974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01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0300429" y="3659959"/>
            <a:ext cx="1443488" cy="974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02</a:t>
            </a:r>
          </a:p>
        </p:txBody>
      </p:sp>
      <p:sp>
        <p:nvSpPr>
          <p:cNvPr name="Freeform 32" id="32"/>
          <p:cNvSpPr/>
          <p:nvPr/>
        </p:nvSpPr>
        <p:spPr>
          <a:xfrm flipH="false" flipV="false" rot="1361156">
            <a:off x="14044883" y="346959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0" y="0"/>
                </a:lnTo>
                <a:lnTo>
                  <a:pt x="2466840" y="2480371"/>
                </a:lnTo>
                <a:lnTo>
                  <a:pt x="0" y="24803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1670091">
            <a:off x="16727613" y="3998605"/>
            <a:ext cx="4200452" cy="5938942"/>
          </a:xfrm>
          <a:custGeom>
            <a:avLst/>
            <a:gdLst/>
            <a:ahLst/>
            <a:cxnLst/>
            <a:rect r="r" b="b" t="t" l="l"/>
            <a:pathLst>
              <a:path h="5938942" w="420045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64315">
            <a:off x="15020393" y="1028700"/>
            <a:ext cx="2238907" cy="8942567"/>
            <a:chOff x="0" y="0"/>
            <a:chExt cx="2985209" cy="11923422"/>
          </a:xfrm>
        </p:grpSpPr>
        <p:grpSp>
          <p:nvGrpSpPr>
            <p:cNvPr name="Group 4" id="4"/>
            <p:cNvGrpSpPr/>
            <p:nvPr/>
          </p:nvGrpSpPr>
          <p:grpSpPr>
            <a:xfrm rot="-463612">
              <a:off x="182432" y="81756"/>
              <a:ext cx="1405813" cy="2808667"/>
              <a:chOff x="0" y="0"/>
              <a:chExt cx="277692" cy="554798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7" id="7"/>
            <p:cNvGrpSpPr/>
            <p:nvPr/>
          </p:nvGrpSpPr>
          <p:grpSpPr>
            <a:xfrm rot="-463612">
              <a:off x="587276" y="3065504"/>
              <a:ext cx="1405813" cy="2808667"/>
              <a:chOff x="0" y="0"/>
              <a:chExt cx="277692" cy="554798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0" id="10"/>
            <p:cNvGrpSpPr/>
            <p:nvPr/>
          </p:nvGrpSpPr>
          <p:grpSpPr>
            <a:xfrm rot="-463612">
              <a:off x="992120" y="6049252"/>
              <a:ext cx="1405813" cy="2808667"/>
              <a:chOff x="0" y="0"/>
              <a:chExt cx="277692" cy="554798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3" id="13"/>
            <p:cNvGrpSpPr/>
            <p:nvPr/>
          </p:nvGrpSpPr>
          <p:grpSpPr>
            <a:xfrm rot="-463612">
              <a:off x="1396963" y="9033000"/>
              <a:ext cx="1405813" cy="2808667"/>
              <a:chOff x="0" y="0"/>
              <a:chExt cx="277692" cy="554798"/>
            </a:xfrm>
          </p:grpSpPr>
          <p:sp>
            <p:nvSpPr>
              <p:cNvPr name="Freeform 14" id="14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5" id="15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</p:grpSp>
      <p:sp>
        <p:nvSpPr>
          <p:cNvPr name="Freeform 16" id="16"/>
          <p:cNvSpPr/>
          <p:nvPr/>
        </p:nvSpPr>
        <p:spPr>
          <a:xfrm flipH="false" flipV="false" rot="-5884988">
            <a:off x="10784868" y="4528987"/>
            <a:ext cx="9598456" cy="2519595"/>
          </a:xfrm>
          <a:custGeom>
            <a:avLst/>
            <a:gdLst/>
            <a:ahLst/>
            <a:cxnLst/>
            <a:rect r="r" b="b" t="t" l="l"/>
            <a:pathLst>
              <a:path h="2519595" w="9598456">
                <a:moveTo>
                  <a:pt x="0" y="0"/>
                </a:moveTo>
                <a:lnTo>
                  <a:pt x="9598456" y="0"/>
                </a:lnTo>
                <a:lnTo>
                  <a:pt x="9598456" y="2519594"/>
                </a:lnTo>
                <a:lnTo>
                  <a:pt x="0" y="25195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456353">
            <a:off x="549697" y="598980"/>
            <a:ext cx="6644041" cy="3800034"/>
          </a:xfrm>
          <a:custGeom>
            <a:avLst/>
            <a:gdLst/>
            <a:ahLst/>
            <a:cxnLst/>
            <a:rect r="r" b="b" t="t" l="l"/>
            <a:pathLst>
              <a:path h="3800034" w="6644041">
                <a:moveTo>
                  <a:pt x="0" y="0"/>
                </a:moveTo>
                <a:lnTo>
                  <a:pt x="6644041" y="0"/>
                </a:lnTo>
                <a:lnTo>
                  <a:pt x="6644041" y="3800034"/>
                </a:lnTo>
                <a:lnTo>
                  <a:pt x="0" y="38000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-264429">
            <a:off x="16919560" y="2464361"/>
            <a:ext cx="1173273" cy="2162716"/>
          </a:xfrm>
          <a:custGeom>
            <a:avLst/>
            <a:gdLst/>
            <a:ahLst/>
            <a:cxnLst/>
            <a:rect r="r" b="b" t="t" l="l"/>
            <a:pathLst>
              <a:path h="2162716" w="1173273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9" id="19"/>
          <p:cNvGrpSpPr/>
          <p:nvPr/>
        </p:nvGrpSpPr>
        <p:grpSpPr>
          <a:xfrm rot="-418072">
            <a:off x="1811774" y="1167114"/>
            <a:ext cx="14413257" cy="13787502"/>
            <a:chOff x="0" y="0"/>
            <a:chExt cx="3796084" cy="363127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3796084" cy="3631276"/>
            </a:xfrm>
            <a:custGeom>
              <a:avLst/>
              <a:gdLst/>
              <a:ahLst/>
              <a:cxnLst/>
              <a:rect r="r" b="b" t="t" l="l"/>
              <a:pathLst>
                <a:path h="3631276" w="3796084">
                  <a:moveTo>
                    <a:pt x="0" y="0"/>
                  </a:moveTo>
                  <a:lnTo>
                    <a:pt x="3796084" y="0"/>
                  </a:lnTo>
                  <a:lnTo>
                    <a:pt x="3796084" y="3631276"/>
                  </a:lnTo>
                  <a:lnTo>
                    <a:pt x="0" y="3631276"/>
                  </a:lnTo>
                  <a:close/>
                </a:path>
              </a:pathLst>
            </a:custGeom>
            <a:solidFill>
              <a:srgbClr val="FFD8D3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3796084" cy="36789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2" id="22"/>
          <p:cNvSpPr/>
          <p:nvPr/>
        </p:nvSpPr>
        <p:spPr>
          <a:xfrm flipH="false" flipV="false" rot="-421822">
            <a:off x="1850528" y="1170355"/>
            <a:ext cx="14335750" cy="14309685"/>
          </a:xfrm>
          <a:custGeom>
            <a:avLst/>
            <a:gdLst/>
            <a:ahLst/>
            <a:cxnLst/>
            <a:rect r="r" b="b" t="t" l="l"/>
            <a:pathLst>
              <a:path h="14309685" w="14335750">
                <a:moveTo>
                  <a:pt x="0" y="0"/>
                </a:moveTo>
                <a:lnTo>
                  <a:pt x="14335749" y="0"/>
                </a:lnTo>
                <a:lnTo>
                  <a:pt x="14335749" y="14309684"/>
                </a:lnTo>
                <a:lnTo>
                  <a:pt x="0" y="1430968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-523075">
            <a:off x="1119992" y="2461872"/>
            <a:ext cx="1324655" cy="10558842"/>
          </a:xfrm>
          <a:custGeom>
            <a:avLst/>
            <a:gdLst/>
            <a:ahLst/>
            <a:cxnLst/>
            <a:rect r="r" b="b" t="t" l="l"/>
            <a:pathLst>
              <a:path h="10558842" w="1324655">
                <a:moveTo>
                  <a:pt x="0" y="0"/>
                </a:moveTo>
                <a:lnTo>
                  <a:pt x="1324655" y="0"/>
                </a:lnTo>
                <a:lnTo>
                  <a:pt x="1324655" y="10558842"/>
                </a:lnTo>
                <a:lnTo>
                  <a:pt x="0" y="105588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4" id="24"/>
          <p:cNvGrpSpPr/>
          <p:nvPr/>
        </p:nvGrpSpPr>
        <p:grpSpPr>
          <a:xfrm rot="-418072">
            <a:off x="2625452" y="3377657"/>
            <a:ext cx="13272947" cy="4788655"/>
            <a:chOff x="0" y="0"/>
            <a:chExt cx="3495756" cy="1261209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3495756" cy="1261209"/>
            </a:xfrm>
            <a:custGeom>
              <a:avLst/>
              <a:gdLst/>
              <a:ahLst/>
              <a:cxnLst/>
              <a:rect r="r" b="b" t="t" l="l"/>
              <a:pathLst>
                <a:path h="1261209" w="3495756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3495756" cy="130883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1361156">
            <a:off x="14158376" y="1182294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28" id="28"/>
          <p:cNvSpPr/>
          <p:nvPr/>
        </p:nvSpPr>
        <p:spPr>
          <a:xfrm flipV="true">
            <a:off x="4969493" y="5735727"/>
            <a:ext cx="10252602" cy="1213431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9" id="29"/>
          <p:cNvSpPr txBox="true"/>
          <p:nvPr/>
        </p:nvSpPr>
        <p:spPr>
          <a:xfrm rot="-416449">
            <a:off x="3444006" y="4554202"/>
            <a:ext cx="11828062" cy="34705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983"/>
              </a:lnSpc>
            </a:pPr>
            <a:r>
              <a:rPr lang="en-US" sz="9987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SEPARATION OF POWERS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00429" y="76254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309" y="0"/>
            <a:ext cx="10305738" cy="10287000"/>
          </a:xfrm>
          <a:custGeom>
            <a:avLst/>
            <a:gdLst/>
            <a:ahLst/>
            <a:cxnLst/>
            <a:rect r="r" b="b" t="t" l="l"/>
            <a:pathLst>
              <a:path h="10287000" w="10305738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name="Group 5" id="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4311933" cy="2439800"/>
              </a:xfrm>
              <a:custGeom>
                <a:avLst/>
                <a:gdLst/>
                <a:ahLst/>
                <a:cxnLst/>
                <a:rect r="r" b="b" t="t" l="l"/>
                <a:pathLst>
                  <a:path h="2439800" w="4311933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8" id="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name="Freeform 9" id="9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10" id="10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1" id="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4" id="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7" id="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9" id="1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0" id="20"/>
            <p:cNvSpPr/>
            <p:nvPr/>
          </p:nvSpPr>
          <p:spPr>
            <a:xfrm flipH="false" flipV="false"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r="r" b="b" t="t" l="l"/>
              <a:pathLst>
                <a:path h="3359460" w="12797941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</p:spPr>
        </p:sp>
        <p:grpSp>
          <p:nvGrpSpPr>
            <p:cNvPr name="Group 21" id="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name="Freeform 22" id="22"/>
              <p:cNvSpPr/>
              <p:nvPr/>
            </p:nvSpPr>
            <p:spPr>
              <a:xfrm flipH="false" flipV="false" rot="0">
                <a:off x="0" y="0"/>
                <a:ext cx="3796084" cy="2380845"/>
              </a:xfrm>
              <a:custGeom>
                <a:avLst/>
                <a:gdLst/>
                <a:ahLst/>
                <a:cxnLst/>
                <a:rect r="r" b="b" t="t" l="l"/>
                <a:pathLst>
                  <a:path h="2380845" w="3796084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3" id="23"/>
              <p:cNvSpPr txBox="true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4" id="24"/>
            <p:cNvSpPr/>
            <p:nvPr/>
          </p:nvSpPr>
          <p:spPr>
            <a:xfrm flipH="false" flipV="false" rot="0">
              <a:off x="0" y="1035743"/>
              <a:ext cx="1766206" cy="14078456"/>
            </a:xfrm>
            <a:custGeom>
              <a:avLst/>
              <a:gdLst/>
              <a:ahLst/>
              <a:cxnLst/>
              <a:rect r="r" b="b" t="t" l="l"/>
              <a:pathLst>
                <a:path h="14078456" w="176620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25" id="25"/>
          <p:cNvSpPr/>
          <p:nvPr/>
        </p:nvSpPr>
        <p:spPr>
          <a:xfrm flipH="false" flipV="false" rot="0">
            <a:off x="2807826" y="2724117"/>
            <a:ext cx="6510137" cy="7127152"/>
          </a:xfrm>
          <a:custGeom>
            <a:avLst/>
            <a:gdLst/>
            <a:ahLst/>
            <a:cxnLst/>
            <a:rect r="r" b="b" t="t" l="l"/>
            <a:pathLst>
              <a:path h="7127152" w="6510137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5160566" y="1583320"/>
            <a:ext cx="7616184" cy="1623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CONTINUED</a:t>
            </a:r>
          </a:p>
        </p:txBody>
      </p:sp>
      <p:sp>
        <p:nvSpPr>
          <p:cNvPr name="Freeform 27" id="27"/>
          <p:cNvSpPr/>
          <p:nvPr/>
        </p:nvSpPr>
        <p:spPr>
          <a:xfrm flipH="false" flipV="false" rot="0">
            <a:off x="9521682" y="2724117"/>
            <a:ext cx="6510137" cy="7127152"/>
          </a:xfrm>
          <a:custGeom>
            <a:avLst/>
            <a:gdLst/>
            <a:ahLst/>
            <a:cxnLst/>
            <a:rect r="r" b="b" t="t" l="l"/>
            <a:pathLst>
              <a:path h="7127152" w="6510137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1361156">
            <a:off x="14044883" y="346959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0" y="0"/>
                </a:lnTo>
                <a:lnTo>
                  <a:pt x="2466840" y="2480371"/>
                </a:lnTo>
                <a:lnTo>
                  <a:pt x="0" y="24803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3611842" y="3508198"/>
            <a:ext cx="1443488" cy="974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01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300429" y="3659959"/>
            <a:ext cx="1443488" cy="9744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02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3611842" y="4358800"/>
            <a:ext cx="4719250" cy="52927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170"/>
              </a:lnSpc>
            </a:pPr>
            <a:r>
              <a:rPr lang="en-US" sz="2978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Our three powers are Government, Parliament and Judiciary.</a:t>
            </a:r>
          </a:p>
          <a:p>
            <a:pPr algn="ctr">
              <a:lnSpc>
                <a:spcPts val="4170"/>
              </a:lnSpc>
            </a:pPr>
          </a:p>
          <a:p>
            <a:pPr algn="ctr">
              <a:lnSpc>
                <a:spcPts val="4170"/>
              </a:lnSpc>
            </a:pPr>
            <a:r>
              <a:rPr lang="en-US" sz="2978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They need to be separate. - John Lock &amp; Montesquieu</a:t>
            </a:r>
          </a:p>
          <a:p>
            <a:pPr algn="ctr">
              <a:lnSpc>
                <a:spcPts val="4170"/>
              </a:lnSpc>
            </a:pPr>
          </a:p>
          <a:p>
            <a:pPr algn="ctr">
              <a:lnSpc>
                <a:spcPts val="4170"/>
              </a:lnSpc>
            </a:pPr>
            <a:r>
              <a:rPr lang="en-US" sz="2978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For a number of reasons. 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0454873" y="4563164"/>
            <a:ext cx="4998424" cy="42570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Stops abuse of power 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Checks and balances on each power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Written constitution would be stronger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PRE 2005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2752498" y="3140586"/>
            <a:ext cx="12783004" cy="6446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Before 2005 we had the following; </a:t>
            </a:r>
          </a:p>
          <a:p>
            <a:pPr algn="ctr">
              <a:lnSpc>
                <a:spcPts val="5629"/>
              </a:lnSpc>
            </a:p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Lord Chancellor had a role in all three powers;</a:t>
            </a:r>
          </a:p>
          <a:p>
            <a:pPr algn="ctr">
              <a:lnSpc>
                <a:spcPts val="5629"/>
              </a:lnSpc>
            </a:p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Cabinet and led department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Head of the judiciary</a:t>
            </a: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Role on the House of Lords </a:t>
            </a:r>
          </a:p>
          <a:p>
            <a:pPr algn="ctr">
              <a:lnSpc>
                <a:spcPts val="5629"/>
              </a:lnSpc>
            </a:p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</a:t>
            </a:r>
          </a:p>
        </p:txBody>
      </p:sp>
      <p:sp>
        <p:nvSpPr>
          <p:cNvPr name="Freeform 30" id="30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PRE 2005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2752498" y="3140586"/>
            <a:ext cx="12783004" cy="28982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We had a court in the House of Lords. </a:t>
            </a:r>
          </a:p>
          <a:p>
            <a:pPr algn="ctr">
              <a:lnSpc>
                <a:spcPts val="5629"/>
              </a:lnSpc>
            </a:p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We did not have the Judicial Appointments commission. </a:t>
            </a:r>
          </a:p>
        </p:txBody>
      </p:sp>
      <p:sp>
        <p:nvSpPr>
          <p:cNvPr name="Freeform 30" id="30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POST 2005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2752498" y="3140586"/>
            <a:ext cx="12783004" cy="50270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Constitutional Reform Act 2005 came into force. </a:t>
            </a:r>
          </a:p>
          <a:p>
            <a:pPr algn="ctr">
              <a:lnSpc>
                <a:spcPts val="5629"/>
              </a:lnSpc>
            </a:p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Made significant changes including; </a:t>
            </a:r>
          </a:p>
          <a:p>
            <a:pPr algn="ctr">
              <a:lnSpc>
                <a:spcPts val="5629"/>
              </a:lnSpc>
            </a:p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Creation of the Judicial Appointments commission.</a:t>
            </a:r>
          </a:p>
        </p:txBody>
      </p:sp>
      <p:sp>
        <p:nvSpPr>
          <p:cNvPr name="Freeform 30" id="30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POST 2005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9" id="29"/>
          <p:cNvSpPr txBox="true"/>
          <p:nvPr/>
        </p:nvSpPr>
        <p:spPr>
          <a:xfrm rot="0">
            <a:off x="2752498" y="3140586"/>
            <a:ext cx="12783004" cy="43174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868181" indent="-434090" lvl="1">
              <a:lnSpc>
                <a:spcPts val="5629"/>
              </a:lnSpc>
              <a:buAutoNum type="arabicPeriod" startAt="1"/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Creation of the Supreme Court </a:t>
            </a:r>
          </a:p>
          <a:p>
            <a:pPr algn="ctr" marL="868181" indent="-434090" lvl="1">
              <a:lnSpc>
                <a:spcPts val="5629"/>
              </a:lnSpc>
              <a:buAutoNum type="arabicPeriod" startAt="1"/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Judicial Review</a:t>
            </a:r>
          </a:p>
          <a:p>
            <a:pPr algn="ctr" marL="868181" indent="-434090" lvl="1">
              <a:lnSpc>
                <a:spcPts val="5629"/>
              </a:lnSpc>
              <a:buAutoNum type="arabicPeriod" startAt="1"/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Changed the role of the lord Chancellor.</a:t>
            </a:r>
          </a:p>
          <a:p>
            <a:pPr algn="ctr">
              <a:lnSpc>
                <a:spcPts val="5629"/>
              </a:lnSpc>
            </a:p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idea is that none of the powers should overlap. </a:t>
            </a:r>
          </a:p>
        </p:txBody>
      </p:sp>
      <p:sp>
        <p:nvSpPr>
          <p:cNvPr name="Freeform 30" id="30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POST 2005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0" id="30"/>
          <p:cNvSpPr txBox="true"/>
          <p:nvPr/>
        </p:nvSpPr>
        <p:spPr>
          <a:xfrm rot="0">
            <a:off x="2869936" y="2807654"/>
            <a:ext cx="13237676" cy="53592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734059" indent="-367030" lvl="1">
              <a:lnSpc>
                <a:spcPts val="7105"/>
              </a:lnSpc>
              <a:buFont typeface="Arial"/>
              <a:buChar char="•"/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Members of Parliament are part of the Government.</a:t>
            </a:r>
          </a:p>
          <a:p>
            <a:pPr algn="ctr" marL="734059" indent="-367030" lvl="1">
              <a:lnSpc>
                <a:spcPts val="7105"/>
              </a:lnSpc>
              <a:buFont typeface="Arial"/>
              <a:buChar char="•"/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Government held accountable by Parliament - which they are a part of.</a:t>
            </a:r>
          </a:p>
          <a:p>
            <a:pPr algn="ctr" marL="734059" indent="-367030" lvl="1">
              <a:lnSpc>
                <a:spcPts val="7105"/>
              </a:lnSpc>
              <a:buFont typeface="Arial"/>
              <a:buChar char="•"/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Government have control of the HOC.</a:t>
            </a:r>
          </a:p>
          <a:p>
            <a:pPr algn="ctr" marL="734059" indent="-367030" lvl="1">
              <a:lnSpc>
                <a:spcPts val="7105"/>
              </a:lnSpc>
              <a:buFont typeface="Arial"/>
              <a:buChar char="•"/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There have been judicial review cases which has called for a Separation.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POST 2005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0" id="30"/>
          <p:cNvSpPr txBox="true"/>
          <p:nvPr/>
        </p:nvSpPr>
        <p:spPr>
          <a:xfrm rot="0">
            <a:off x="3226004" y="2826929"/>
            <a:ext cx="12538909" cy="42570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Creation of the supreme court took over the role of the House of Lords 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No longer professional Judges who were also members of the House of Lords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</a:p>
        </p:txBody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POST 2005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0" id="30"/>
          <p:cNvSpPr txBox="true"/>
          <p:nvPr/>
        </p:nvSpPr>
        <p:spPr>
          <a:xfrm rot="0">
            <a:off x="3020910" y="2913474"/>
            <a:ext cx="13086702" cy="66573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Government ministers and Lord Chancellor have to ensure the judiciary is independent. 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Judicial Review - Keeps check and balances. 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Creation of a Judicial Appointments Commission, Judicial Appointment Commission Ombudsman.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Job security for Judges - vote in parliament.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</a:p>
        </p:txBody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POST 2005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0" id="30"/>
          <p:cNvSpPr txBox="true"/>
          <p:nvPr/>
        </p:nvSpPr>
        <p:spPr>
          <a:xfrm rot="0">
            <a:off x="3522320" y="3018613"/>
            <a:ext cx="11890423" cy="24568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Key sections of the Constitutional Reform Act 2005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S.3 - Lord Chancellor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Part 4 - Judiciary and independent appointment. </a:t>
            </a:r>
          </a:p>
          <a:p>
            <a:pPr algn="ctr">
              <a:lnSpc>
                <a:spcPts val="4759"/>
              </a:lnSpc>
            </a:pPr>
          </a:p>
        </p:txBody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LORD CHANCELLOR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0" id="30"/>
          <p:cNvSpPr txBox="true"/>
          <p:nvPr/>
        </p:nvSpPr>
        <p:spPr>
          <a:xfrm rot="0">
            <a:off x="3522320" y="3018613"/>
            <a:ext cx="11890423" cy="42570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role of the lord chancellor has changed; </a:t>
            </a:r>
          </a:p>
          <a:p>
            <a:pPr algn="ctr" marL="734059" indent="-367030" lvl="1">
              <a:lnSpc>
                <a:spcPts val="4759"/>
              </a:lnSpc>
              <a:buAutoNum type="arabicPeriod" startAt="1"/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No longer a judge but does play a limited role in appointment. </a:t>
            </a:r>
          </a:p>
          <a:p>
            <a:pPr algn="ctr" marL="734059" indent="-367030" lvl="1">
              <a:lnSpc>
                <a:spcPts val="4759"/>
              </a:lnSpc>
              <a:buAutoNum type="arabicPeriod" startAt="1"/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Removed the role in parliament. </a:t>
            </a:r>
          </a:p>
          <a:p>
            <a:pPr algn="ctr" marL="734059" indent="-367030" lvl="1">
              <a:lnSpc>
                <a:spcPts val="4759"/>
              </a:lnSpc>
              <a:buAutoNum type="arabicPeriod" startAt="1"/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Some role in the cabinet which allows him to ensure that there is a good relationship between the judiciary and the government. </a:t>
            </a:r>
          </a:p>
        </p:txBody>
      </p: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89548" y="190801"/>
            <a:ext cx="17598452" cy="9798823"/>
            <a:chOff x="0" y="0"/>
            <a:chExt cx="4634983" cy="25807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634983" cy="2580760"/>
            </a:xfrm>
            <a:custGeom>
              <a:avLst/>
              <a:gdLst/>
              <a:ahLst/>
              <a:cxnLst/>
              <a:rect r="r" b="b" t="t" l="l"/>
              <a:pathLst>
                <a:path h="2580760" w="4634983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9" id="9"/>
            <p:cNvGrpSpPr/>
            <p:nvPr/>
          </p:nvGrpSpPr>
          <p:grpSpPr>
            <a:xfrm rot="0"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11" id="11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2" id="12"/>
            <p:cNvGrpSpPr/>
            <p:nvPr/>
          </p:nvGrpSpPr>
          <p:grpSpPr>
            <a:xfrm rot="0"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name="Freeform 13" id="13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</p:sp>
          <p:sp>
            <p:nvSpPr>
              <p:cNvPr name="TextBox 14" id="14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5" id="15"/>
            <p:cNvGrpSpPr/>
            <p:nvPr/>
          </p:nvGrpSpPr>
          <p:grpSpPr>
            <a:xfrm rot="0"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8" id="18"/>
            <p:cNvGrpSpPr/>
            <p:nvPr/>
          </p:nvGrpSpPr>
          <p:grpSpPr>
            <a:xfrm rot="0"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name="Freeform 19" id="19"/>
              <p:cNvSpPr/>
              <p:nvPr/>
            </p:nvSpPr>
            <p:spPr>
              <a:xfrm flipH="false" flipV="false" rot="0">
                <a:off x="0" y="0"/>
                <a:ext cx="4323052" cy="2431886"/>
              </a:xfrm>
              <a:custGeom>
                <a:avLst/>
                <a:gdLst/>
                <a:ahLst/>
                <a:cxnLst/>
                <a:rect r="r" b="b" t="t" l="l"/>
                <a:pathLst>
                  <a:path h="2431886" w="4323052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TextBox 20" id="20"/>
              <p:cNvSpPr txBox="true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sp>
          <p:nvSpPr>
            <p:cNvPr name="Freeform 21" id="21"/>
            <p:cNvSpPr/>
            <p:nvPr/>
          </p:nvSpPr>
          <p:spPr>
            <a:xfrm flipH="false" flipV="false" rot="0">
              <a:off x="0" y="153722"/>
              <a:ext cx="1485749" cy="11842925"/>
            </a:xfrm>
            <a:custGeom>
              <a:avLst/>
              <a:gdLst/>
              <a:ahLst/>
              <a:cxnLst/>
              <a:rect r="r" b="b" t="t" l="l"/>
              <a:pathLst>
                <a:path h="11842925" w="1485749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2869936" y="2802288"/>
            <a:ext cx="13237676" cy="6148654"/>
            <a:chOff x="0" y="0"/>
            <a:chExt cx="3486466" cy="16193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3486466" cy="1619398"/>
            </a:xfrm>
            <a:custGeom>
              <a:avLst/>
              <a:gdLst/>
              <a:ahLst/>
              <a:cxnLst/>
              <a:rect r="r" b="b" t="t" l="l"/>
              <a:pathLst>
                <a:path h="1619398" w="3486466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3766676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6" id="26"/>
          <p:cNvSpPr txBox="true"/>
          <p:nvPr/>
        </p:nvSpPr>
        <p:spPr>
          <a:xfrm rot="0">
            <a:off x="4307839" y="1178370"/>
            <a:ext cx="9672321" cy="1244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CONCLUSION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0">
            <a:off x="13438997" y="1321245"/>
            <a:ext cx="1082327" cy="1359281"/>
          </a:xfrm>
          <a:custGeom>
            <a:avLst/>
            <a:gdLst/>
            <a:ahLst/>
            <a:cxnLst/>
            <a:rect r="r" b="b" t="t" l="l"/>
            <a:pathLst>
              <a:path h="1359281" w="1082327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464785" y="7247886"/>
            <a:ext cx="2301891" cy="2245556"/>
          </a:xfrm>
          <a:custGeom>
            <a:avLst/>
            <a:gdLst/>
            <a:ahLst/>
            <a:cxnLst/>
            <a:rect r="r" b="b" t="t" l="l"/>
            <a:pathLst>
              <a:path h="2245556" w="2301891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1348902">
            <a:off x="14531492" y="730965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0" id="30"/>
          <p:cNvSpPr txBox="true"/>
          <p:nvPr/>
        </p:nvSpPr>
        <p:spPr>
          <a:xfrm rot="0">
            <a:off x="3522320" y="3018613"/>
            <a:ext cx="11890423" cy="36569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Constitutional Reform Act 2005 made substantial changes. 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But we do not have a complete separation of powers. 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There is a question as to whether we should?</a:t>
            </a:r>
          </a:p>
        </p:txBody>
      </p:sp>
    </p:spTree>
  </p:cSld>
  <p:clrMapOvr>
    <a:masterClrMapping/>
  </p:clrMapOvr>
</p:sld>
</file>

<file path=ppt/slides/slide2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68126" y="581078"/>
            <a:ext cx="19407887" cy="9233566"/>
            <a:chOff x="0" y="0"/>
            <a:chExt cx="5111542" cy="243188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111542" cy="2431886"/>
            </a:xfrm>
            <a:custGeom>
              <a:avLst/>
              <a:gdLst/>
              <a:ahLst/>
              <a:cxnLst/>
              <a:rect r="r" b="b" t="t" l="l"/>
              <a:pathLst>
                <a:path h="2431886" w="5111542">
                  <a:moveTo>
                    <a:pt x="0" y="0"/>
                  </a:moveTo>
                  <a:lnTo>
                    <a:pt x="5111542" y="0"/>
                  </a:lnTo>
                  <a:lnTo>
                    <a:pt x="5111542" y="2431886"/>
                  </a:lnTo>
                  <a:lnTo>
                    <a:pt x="0" y="2431886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5111542" cy="24795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4821" y="2672892"/>
            <a:ext cx="7520391" cy="6585408"/>
            <a:chOff x="0" y="0"/>
            <a:chExt cx="1980679" cy="173442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22855" y="2564655"/>
            <a:ext cx="7520391" cy="6585408"/>
            <a:chOff x="0" y="0"/>
            <a:chExt cx="1980679" cy="173442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80679" cy="1734428"/>
            </a:xfrm>
            <a:custGeom>
              <a:avLst/>
              <a:gdLst/>
              <a:ahLst/>
              <a:cxnLst/>
              <a:rect r="r" b="b" t="t" l="l"/>
              <a:pathLst>
                <a:path h="1734428" w="1980679">
                  <a:moveTo>
                    <a:pt x="66915" y="0"/>
                  </a:moveTo>
                  <a:lnTo>
                    <a:pt x="1913764" y="0"/>
                  </a:lnTo>
                  <a:cubicBezTo>
                    <a:pt x="1931511" y="0"/>
                    <a:pt x="1948531" y="7050"/>
                    <a:pt x="1961080" y="19599"/>
                  </a:cubicBezTo>
                  <a:cubicBezTo>
                    <a:pt x="1973629" y="32148"/>
                    <a:pt x="1980679" y="49168"/>
                    <a:pt x="1980679" y="66915"/>
                  </a:cubicBezTo>
                  <a:lnTo>
                    <a:pt x="1980679" y="1667514"/>
                  </a:lnTo>
                  <a:cubicBezTo>
                    <a:pt x="1980679" y="1704470"/>
                    <a:pt x="1950720" y="1734428"/>
                    <a:pt x="1913764" y="1734428"/>
                  </a:cubicBezTo>
                  <a:lnTo>
                    <a:pt x="66915" y="1734428"/>
                  </a:lnTo>
                  <a:cubicBezTo>
                    <a:pt x="29959" y="1734428"/>
                    <a:pt x="0" y="1704470"/>
                    <a:pt x="0" y="1667514"/>
                  </a:cubicBezTo>
                  <a:lnTo>
                    <a:pt x="0" y="66915"/>
                  </a:lnTo>
                  <a:cubicBezTo>
                    <a:pt x="0" y="29959"/>
                    <a:pt x="29959" y="0"/>
                    <a:pt x="669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980679" cy="17820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8695745" y="811125"/>
            <a:ext cx="1320565" cy="8773472"/>
            <a:chOff x="0" y="0"/>
            <a:chExt cx="1760754" cy="11697962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293191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0" y="0"/>
                  </a:moveTo>
                  <a:lnTo>
                    <a:pt x="1467563" y="0"/>
                  </a:lnTo>
                  <a:lnTo>
                    <a:pt x="1467563" y="11697962"/>
                  </a:lnTo>
                  <a:lnTo>
                    <a:pt x="0" y="116979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true" flipV="false" rot="0">
              <a:off x="0" y="0"/>
              <a:ext cx="1467563" cy="11697962"/>
            </a:xfrm>
            <a:custGeom>
              <a:avLst/>
              <a:gdLst/>
              <a:ahLst/>
              <a:cxnLst/>
              <a:rect r="r" b="b" t="t" l="l"/>
              <a:pathLst>
                <a:path h="11697962" w="1467563">
                  <a:moveTo>
                    <a:pt x="1467563" y="0"/>
                  </a:moveTo>
                  <a:lnTo>
                    <a:pt x="0" y="0"/>
                  </a:lnTo>
                  <a:lnTo>
                    <a:pt x="0" y="11697962"/>
                  </a:lnTo>
                  <a:lnTo>
                    <a:pt x="1467563" y="11697962"/>
                  </a:lnTo>
                  <a:lnTo>
                    <a:pt x="1467563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1162487" y="1542243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024453" y="1626995"/>
            <a:ext cx="6041127" cy="1537741"/>
          </a:xfrm>
          <a:custGeom>
            <a:avLst/>
            <a:gdLst/>
            <a:ahLst/>
            <a:cxnLst/>
            <a:rect r="r" b="b" t="t" l="l"/>
            <a:pathLst>
              <a:path h="1537741" w="6041127">
                <a:moveTo>
                  <a:pt x="0" y="0"/>
                </a:moveTo>
                <a:lnTo>
                  <a:pt x="6041127" y="0"/>
                </a:lnTo>
                <a:lnTo>
                  <a:pt x="6041127" y="1537741"/>
                </a:lnTo>
                <a:lnTo>
                  <a:pt x="0" y="1537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-2622763">
            <a:off x="6574698" y="1133415"/>
            <a:ext cx="411875" cy="1390303"/>
            <a:chOff x="0" y="0"/>
            <a:chExt cx="108477" cy="36617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9" id="19"/>
          <p:cNvSpPr txBox="true"/>
          <p:nvPr/>
        </p:nvSpPr>
        <p:spPr>
          <a:xfrm rot="0">
            <a:off x="1444756" y="1370793"/>
            <a:ext cx="5476589" cy="1623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KEY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1306722" y="1465070"/>
            <a:ext cx="5476589" cy="15086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398"/>
              </a:lnSpc>
            </a:pPr>
            <a:r>
              <a:rPr lang="en-US" sz="88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SOURCES</a:t>
            </a:r>
          </a:p>
        </p:txBody>
      </p:sp>
      <p:grpSp>
        <p:nvGrpSpPr>
          <p:cNvPr name="Group 21" id="21"/>
          <p:cNvGrpSpPr/>
          <p:nvPr/>
        </p:nvGrpSpPr>
        <p:grpSpPr>
          <a:xfrm rot="-7583812">
            <a:off x="1504506" y="1133415"/>
            <a:ext cx="411875" cy="1390303"/>
            <a:chOff x="0" y="0"/>
            <a:chExt cx="108477" cy="36617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-2622763">
            <a:off x="16424128" y="1199942"/>
            <a:ext cx="411875" cy="1390303"/>
            <a:chOff x="0" y="0"/>
            <a:chExt cx="108477" cy="36617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-7583812">
            <a:off x="11353936" y="1199942"/>
            <a:ext cx="411875" cy="1390303"/>
            <a:chOff x="0" y="0"/>
            <a:chExt cx="108477" cy="36617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08477" cy="366170"/>
            </a:xfrm>
            <a:custGeom>
              <a:avLst/>
              <a:gdLst/>
              <a:ahLst/>
              <a:cxnLst/>
              <a:rect r="r" b="b" t="t" l="l"/>
              <a:pathLst>
                <a:path h="366170" w="108477">
                  <a:moveTo>
                    <a:pt x="0" y="0"/>
                  </a:moveTo>
                  <a:lnTo>
                    <a:pt x="108477" y="0"/>
                  </a:lnTo>
                  <a:lnTo>
                    <a:pt x="108477" y="366170"/>
                  </a:lnTo>
                  <a:lnTo>
                    <a:pt x="0" y="366170"/>
                  </a:lnTo>
                  <a:close/>
                </a:path>
              </a:pathLst>
            </a:custGeom>
            <a:solidFill>
              <a:srgbClr val="373737">
                <a:alpha val="27843"/>
              </a:srgbClr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108477" cy="4137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30" id="30"/>
          <p:cNvSpPr/>
          <p:nvPr/>
        </p:nvSpPr>
        <p:spPr>
          <a:xfrm flipH="false" flipV="false" rot="0">
            <a:off x="17065580" y="8173462"/>
            <a:ext cx="1074226" cy="1411135"/>
          </a:xfrm>
          <a:custGeom>
            <a:avLst/>
            <a:gdLst/>
            <a:ahLst/>
            <a:cxnLst/>
            <a:rect r="r" b="b" t="t" l="l"/>
            <a:pathLst>
              <a:path h="1411135" w="1074226">
                <a:moveTo>
                  <a:pt x="0" y="0"/>
                </a:moveTo>
                <a:lnTo>
                  <a:pt x="1074226" y="0"/>
                </a:lnTo>
                <a:lnTo>
                  <a:pt x="1074226" y="1411135"/>
                </a:lnTo>
                <a:lnTo>
                  <a:pt x="0" y="14111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false" flipV="false" rot="0">
            <a:off x="6096942" y="8377760"/>
            <a:ext cx="2598803" cy="1544607"/>
          </a:xfrm>
          <a:custGeom>
            <a:avLst/>
            <a:gdLst/>
            <a:ahLst/>
            <a:cxnLst/>
            <a:rect r="r" b="b" t="t" l="l"/>
            <a:pathLst>
              <a:path h="1544607" w="2598803">
                <a:moveTo>
                  <a:pt x="0" y="0"/>
                </a:moveTo>
                <a:lnTo>
                  <a:pt x="2598803" y="0"/>
                </a:lnTo>
                <a:lnTo>
                  <a:pt x="2598803" y="1544607"/>
                </a:lnTo>
                <a:lnTo>
                  <a:pt x="0" y="154460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628045" y="8005350"/>
            <a:ext cx="7315200" cy="744820"/>
          </a:xfrm>
          <a:custGeom>
            <a:avLst/>
            <a:gdLst/>
            <a:ahLst/>
            <a:cxnLst/>
            <a:rect r="r" b="b" t="t" l="l"/>
            <a:pathLst>
              <a:path h="744820" w="7315200">
                <a:moveTo>
                  <a:pt x="0" y="0"/>
                </a:moveTo>
                <a:lnTo>
                  <a:pt x="7315200" y="0"/>
                </a:lnTo>
                <a:lnTo>
                  <a:pt x="7315200" y="744820"/>
                </a:lnTo>
                <a:lnTo>
                  <a:pt x="0" y="74482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3" id="33"/>
          <p:cNvSpPr/>
          <p:nvPr/>
        </p:nvSpPr>
        <p:spPr>
          <a:xfrm flipH="false" flipV="false" rot="0">
            <a:off x="10284821" y="5469797"/>
            <a:ext cx="2710624" cy="4114800"/>
          </a:xfrm>
          <a:custGeom>
            <a:avLst/>
            <a:gdLst/>
            <a:ahLst/>
            <a:cxnLst/>
            <a:rect r="r" b="b" t="t" l="l"/>
            <a:pathLst>
              <a:path h="4114800" w="2710624">
                <a:moveTo>
                  <a:pt x="0" y="0"/>
                </a:moveTo>
                <a:lnTo>
                  <a:pt x="2710625" y="0"/>
                </a:lnTo>
                <a:lnTo>
                  <a:pt x="271062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0" t="0" r="0" b="0"/>
            </a:stretch>
          </a:blipFill>
        </p:spPr>
      </p:sp>
      <p:sp>
        <p:nvSpPr>
          <p:cNvPr name="TextBox 34" id="34"/>
          <p:cNvSpPr txBox="true"/>
          <p:nvPr/>
        </p:nvSpPr>
        <p:spPr>
          <a:xfrm rot="0">
            <a:off x="1162487" y="3364945"/>
            <a:ext cx="5758858" cy="28524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79"/>
              </a:lnSpc>
              <a:spcBef>
                <a:spcPct val="0"/>
              </a:spcBef>
            </a:pPr>
            <a:r>
              <a:rPr lang="en-US" sz="31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SN06053.pdf</a:t>
            </a:r>
          </a:p>
          <a:p>
            <a:pPr algn="ctr">
              <a:lnSpc>
                <a:spcPts val="4479"/>
              </a:lnSpc>
              <a:spcBef>
                <a:spcPct val="0"/>
              </a:spcBef>
            </a:pPr>
          </a:p>
          <a:p>
            <a:pPr algn="ctr">
              <a:lnSpc>
                <a:spcPts val="4479"/>
              </a:lnSpc>
              <a:spcBef>
                <a:spcPct val="0"/>
              </a:spcBef>
            </a:pPr>
            <a:r>
              <a:rPr lang="en-US" sz="3199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https://commonslibrary.parliament.uk/research-briefings/sn06053/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0455207" y="3364945"/>
            <a:ext cx="7147486" cy="3414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Ensure that you utilise your reading list. </a:t>
            </a:r>
          </a:p>
          <a:p>
            <a:pPr algn="ctr">
              <a:lnSpc>
                <a:spcPts val="4480"/>
              </a:lnSpc>
            </a:pP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In addition, look at sources in relation to public law as these consider the topic. </a:t>
            </a:r>
          </a:p>
        </p:txBody>
      </p:sp>
    </p:spTree>
  </p:cSld>
  <p:clrMapOvr>
    <a:masterClrMapping/>
  </p:clrMapOvr>
</p:sld>
</file>

<file path=ppt/slides/slide2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D7A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7351381">
            <a:off x="14972160" y="-3368866"/>
            <a:ext cx="4200452" cy="5938942"/>
          </a:xfrm>
          <a:custGeom>
            <a:avLst/>
            <a:gdLst/>
            <a:ahLst/>
            <a:cxnLst/>
            <a:rect r="r" b="b" t="t" l="l"/>
            <a:pathLst>
              <a:path h="5938942" w="420045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1193691">
            <a:off x="15375789" y="3947180"/>
            <a:ext cx="2238907" cy="8942567"/>
            <a:chOff x="0" y="0"/>
            <a:chExt cx="2985209" cy="11923422"/>
          </a:xfrm>
        </p:grpSpPr>
        <p:grpSp>
          <p:nvGrpSpPr>
            <p:cNvPr name="Group 4" id="4"/>
            <p:cNvGrpSpPr/>
            <p:nvPr/>
          </p:nvGrpSpPr>
          <p:grpSpPr>
            <a:xfrm rot="-463612">
              <a:off x="182432" y="81756"/>
              <a:ext cx="1405813" cy="2808667"/>
              <a:chOff x="0" y="0"/>
              <a:chExt cx="277692" cy="554798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7" id="7"/>
            <p:cNvGrpSpPr/>
            <p:nvPr/>
          </p:nvGrpSpPr>
          <p:grpSpPr>
            <a:xfrm rot="-463612">
              <a:off x="587276" y="3065504"/>
              <a:ext cx="1405813" cy="2808667"/>
              <a:chOff x="0" y="0"/>
              <a:chExt cx="277692" cy="554798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0" id="10"/>
            <p:cNvGrpSpPr/>
            <p:nvPr/>
          </p:nvGrpSpPr>
          <p:grpSpPr>
            <a:xfrm rot="-463612">
              <a:off x="992120" y="6049252"/>
              <a:ext cx="1405813" cy="2808667"/>
              <a:chOff x="0" y="0"/>
              <a:chExt cx="277692" cy="554798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  <p:grpSp>
          <p:nvGrpSpPr>
            <p:cNvPr name="Group 13" id="13"/>
            <p:cNvGrpSpPr/>
            <p:nvPr/>
          </p:nvGrpSpPr>
          <p:grpSpPr>
            <a:xfrm rot="-463612">
              <a:off x="1396963" y="9033000"/>
              <a:ext cx="1405813" cy="2808667"/>
              <a:chOff x="0" y="0"/>
              <a:chExt cx="277692" cy="554798"/>
            </a:xfrm>
          </p:grpSpPr>
          <p:sp>
            <p:nvSpPr>
              <p:cNvPr name="Freeform 14" id="14"/>
              <p:cNvSpPr/>
              <p:nvPr/>
            </p:nvSpPr>
            <p:spPr>
              <a:xfrm flipH="false" flipV="false" rot="0">
                <a:off x="0" y="0"/>
                <a:ext cx="277692" cy="554798"/>
              </a:xfrm>
              <a:custGeom>
                <a:avLst/>
                <a:gdLst/>
                <a:ahLst/>
                <a:cxnLst/>
                <a:rect r="r" b="b" t="t" l="l"/>
                <a:pathLst>
                  <a:path h="554798" w="277692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</p:sp>
          <p:sp>
            <p:nvSpPr>
              <p:cNvPr name="TextBox 15" id="15"/>
              <p:cNvSpPr txBox="true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</p:grpSp>
      <p:sp>
        <p:nvSpPr>
          <p:cNvPr name="Freeform 16" id="16"/>
          <p:cNvSpPr/>
          <p:nvPr/>
        </p:nvSpPr>
        <p:spPr>
          <a:xfrm flipH="false" flipV="false" rot="-4755613">
            <a:off x="11076805" y="7252712"/>
            <a:ext cx="9598456" cy="2519595"/>
          </a:xfrm>
          <a:custGeom>
            <a:avLst/>
            <a:gdLst/>
            <a:ahLst/>
            <a:cxnLst/>
            <a:rect r="r" b="b" t="t" l="l"/>
            <a:pathLst>
              <a:path h="2519595" w="9598456">
                <a:moveTo>
                  <a:pt x="0" y="0"/>
                </a:moveTo>
                <a:lnTo>
                  <a:pt x="9598456" y="0"/>
                </a:lnTo>
                <a:lnTo>
                  <a:pt x="9598456" y="2519595"/>
                </a:lnTo>
                <a:lnTo>
                  <a:pt x="0" y="251959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-8991638">
            <a:off x="10032972" y="1537386"/>
            <a:ext cx="5743684" cy="3285078"/>
          </a:xfrm>
          <a:custGeom>
            <a:avLst/>
            <a:gdLst/>
            <a:ahLst/>
            <a:cxnLst/>
            <a:rect r="r" b="b" t="t" l="l"/>
            <a:pathLst>
              <a:path h="3285078" w="5743684">
                <a:moveTo>
                  <a:pt x="0" y="0"/>
                </a:moveTo>
                <a:lnTo>
                  <a:pt x="5743684" y="0"/>
                </a:lnTo>
                <a:lnTo>
                  <a:pt x="5743684" y="3285078"/>
                </a:lnTo>
                <a:lnTo>
                  <a:pt x="0" y="32850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-711319">
            <a:off x="13649081" y="-52658"/>
            <a:ext cx="1173273" cy="2162716"/>
          </a:xfrm>
          <a:custGeom>
            <a:avLst/>
            <a:gdLst/>
            <a:ahLst/>
            <a:cxnLst/>
            <a:rect r="r" b="b" t="t" l="l"/>
            <a:pathLst>
              <a:path h="2162716" w="1173273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9" id="19"/>
          <p:cNvGrpSpPr/>
          <p:nvPr/>
        </p:nvGrpSpPr>
        <p:grpSpPr>
          <a:xfrm rot="711303">
            <a:off x="1721769" y="1650944"/>
            <a:ext cx="14413257" cy="13787502"/>
            <a:chOff x="0" y="0"/>
            <a:chExt cx="3796084" cy="363127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3796084" cy="3631276"/>
            </a:xfrm>
            <a:custGeom>
              <a:avLst/>
              <a:gdLst/>
              <a:ahLst/>
              <a:cxnLst/>
              <a:rect r="r" b="b" t="t" l="l"/>
              <a:pathLst>
                <a:path h="3631276" w="3796084">
                  <a:moveTo>
                    <a:pt x="0" y="0"/>
                  </a:moveTo>
                  <a:lnTo>
                    <a:pt x="3796084" y="0"/>
                  </a:lnTo>
                  <a:lnTo>
                    <a:pt x="3796084" y="3631276"/>
                  </a:lnTo>
                  <a:lnTo>
                    <a:pt x="0" y="3631276"/>
                  </a:lnTo>
                  <a:close/>
                </a:path>
              </a:pathLst>
            </a:custGeom>
            <a:solidFill>
              <a:srgbClr val="FFD8D3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76200"/>
              <a:ext cx="3796084" cy="370747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2" id="22"/>
          <p:cNvSpPr/>
          <p:nvPr/>
        </p:nvSpPr>
        <p:spPr>
          <a:xfrm flipH="false" flipV="false" rot="723674">
            <a:off x="1664265" y="1657314"/>
            <a:ext cx="14335750" cy="14309685"/>
          </a:xfrm>
          <a:custGeom>
            <a:avLst/>
            <a:gdLst/>
            <a:ahLst/>
            <a:cxnLst/>
            <a:rect r="r" b="b" t="t" l="l"/>
            <a:pathLst>
              <a:path h="14309685" w="14335750">
                <a:moveTo>
                  <a:pt x="0" y="0"/>
                </a:moveTo>
                <a:lnTo>
                  <a:pt x="14335750" y="0"/>
                </a:lnTo>
                <a:lnTo>
                  <a:pt x="14335750" y="14309685"/>
                </a:lnTo>
                <a:lnTo>
                  <a:pt x="0" y="143096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606299">
            <a:off x="1520078" y="628111"/>
            <a:ext cx="1324655" cy="10558842"/>
          </a:xfrm>
          <a:custGeom>
            <a:avLst/>
            <a:gdLst/>
            <a:ahLst/>
            <a:cxnLst/>
            <a:rect r="r" b="b" t="t" l="l"/>
            <a:pathLst>
              <a:path h="10558842" w="1324655">
                <a:moveTo>
                  <a:pt x="0" y="0"/>
                </a:moveTo>
                <a:lnTo>
                  <a:pt x="1324655" y="0"/>
                </a:lnTo>
                <a:lnTo>
                  <a:pt x="1324655" y="10558842"/>
                </a:lnTo>
                <a:lnTo>
                  <a:pt x="0" y="105588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4" id="24"/>
          <p:cNvGrpSpPr/>
          <p:nvPr/>
        </p:nvGrpSpPr>
        <p:grpSpPr>
          <a:xfrm rot="711303">
            <a:off x="3260917" y="4062468"/>
            <a:ext cx="13272947" cy="4788655"/>
            <a:chOff x="0" y="0"/>
            <a:chExt cx="3495756" cy="1261209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3495756" cy="1261209"/>
            </a:xfrm>
            <a:custGeom>
              <a:avLst/>
              <a:gdLst/>
              <a:ahLst/>
              <a:cxnLst/>
              <a:rect r="r" b="b" t="t" l="l"/>
              <a:pathLst>
                <a:path h="1261209" w="3495756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76200"/>
              <a:ext cx="3495756" cy="133740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27" id="27"/>
          <p:cNvSpPr txBox="true"/>
          <p:nvPr/>
        </p:nvSpPr>
        <p:spPr>
          <a:xfrm rot="712925">
            <a:off x="3893887" y="5348249"/>
            <a:ext cx="12258523" cy="24179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19728"/>
              </a:lnSpc>
            </a:pPr>
            <a:r>
              <a:rPr lang="en-US" sz="14092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THANK YOU</a:t>
            </a:r>
          </a:p>
        </p:txBody>
      </p:sp>
      <p:sp>
        <p:nvSpPr>
          <p:cNvPr name="Freeform 28" id="28"/>
          <p:cNvSpPr/>
          <p:nvPr/>
        </p:nvSpPr>
        <p:spPr>
          <a:xfrm flipH="false" flipV="false" rot="642909">
            <a:off x="7598719" y="207701"/>
            <a:ext cx="2466841" cy="2480370"/>
          </a:xfrm>
          <a:custGeom>
            <a:avLst/>
            <a:gdLst/>
            <a:ahLst/>
            <a:cxnLst/>
            <a:rect r="r" b="b" t="t" l="l"/>
            <a:pathLst>
              <a:path h="2480370" w="2466841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DAGebIzZmck</dc:identifier>
  <dcterms:modified xsi:type="dcterms:W3CDTF">2011-08-01T06:04:30Z</dcterms:modified>
  <cp:revision>1</cp:revision>
  <dc:title>Uk constiution</dc:title>
</cp:coreProperties>
</file>