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78428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2194560"/>
            <a:ext cx="6400800" cy="6400800"/>
          </a:xfrm>
          <a:prstGeom prst="ellipse">
            <a:avLst/>
          </a:prstGeom>
          <a:solidFill>
            <a:srgbClr val="141B4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0607040" y="4206240"/>
            <a:ext cx="4023360" cy="4023360"/>
          </a:xfrm>
          <a:prstGeom prst="ellipse">
            <a:avLst/>
          </a:prstGeom>
          <a:solidFill>
            <a:srgbClr val="141B4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2960" y="105156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BUSINESS OPERATIONS &amp; ANALYSIS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777240" y="1417320"/>
            <a:ext cx="96012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Basil's Bakery</a:t>
            </a:r>
            <a:endParaRPr lang="en-US" sz="5400" dirty="0"/>
          </a:p>
        </p:txBody>
      </p:sp>
      <p:sp>
        <p:nvSpPr>
          <p:cNvPr id="6" name="Text 4"/>
          <p:cNvSpPr/>
          <p:nvPr/>
        </p:nvSpPr>
        <p:spPr>
          <a:xfrm>
            <a:off x="822960" y="242316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i="1" dirty="0">
                <a:solidFill>
                  <a:srgbClr val="C97C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Strategic Analysis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822960" y="3063240"/>
            <a:ext cx="78638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operational diagnosis and macro-environmental roadmap for restructuring post-pandemic retail stagnation.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868680" y="4389120"/>
            <a:ext cx="7863840" cy="2011680"/>
          </a:xfrm>
          <a:prstGeom prst="roundRect">
            <a:avLst>
              <a:gd name="adj" fmla="val 8636"/>
            </a:avLst>
          </a:prstGeom>
          <a:solidFill>
            <a:srgbClr val="141B4D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1051560" y="4864608"/>
            <a:ext cx="33832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1051560" y="5102352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ID 2506108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800600" y="4864608"/>
            <a:ext cx="33832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4800600" y="5102352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BM7014 — Strategic Business Operations &amp; Analysis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51560" y="5522976"/>
            <a:ext cx="3383280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</a:p>
          <a:p>
            <a:pPr marL="0" indent="0">
              <a:buNone/>
            </a:pPr>
            <a:r>
              <a:rPr lang="en-US" sz="1000" b="1" dirty="0">
                <a:solidFill>
                  <a:schemeClr val="bg1"/>
                </a:solidFill>
              </a:rPr>
              <a:t>Annamarie Dufficy, Anita Nan</a:t>
            </a:r>
          </a:p>
        </p:txBody>
      </p:sp>
      <p:sp>
        <p:nvSpPr>
          <p:cNvPr id="14" name="Text 12"/>
          <p:cNvSpPr/>
          <p:nvPr/>
        </p:nvSpPr>
        <p:spPr>
          <a:xfrm>
            <a:off x="1051560" y="5760720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800600" y="5522976"/>
            <a:ext cx="33832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</a:t>
            </a:r>
          </a:p>
          <a:p>
            <a:pPr marL="0" indent="0">
              <a:buNone/>
            </a:pPr>
            <a:r>
              <a:rPr lang="en-US" sz="1000" b="1" kern="0" spc="1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16" name="Text 14"/>
          <p:cNvSpPr/>
          <p:nvPr/>
        </p:nvSpPr>
        <p:spPr>
          <a:xfrm>
            <a:off x="4800600" y="5760720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011680" y="3291840"/>
            <a:ext cx="5486400" cy="5486400"/>
          </a:xfrm>
          <a:prstGeom prst="ellipse">
            <a:avLst/>
          </a:prstGeom>
          <a:solidFill>
            <a:srgbClr val="141B4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331720"/>
            <a:ext cx="3657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600" b="1" dirty="0">
                <a:solidFill>
                  <a:srgbClr val="141B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9600" dirty="0"/>
          </a:p>
        </p:txBody>
      </p:sp>
      <p:sp>
        <p:nvSpPr>
          <p:cNvPr id="4" name="Text 2"/>
          <p:cNvSpPr/>
          <p:nvPr/>
        </p:nvSpPr>
        <p:spPr>
          <a:xfrm>
            <a:off x="868680" y="2377440"/>
            <a:ext cx="3657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600" b="1" dirty="0">
                <a:solidFill>
                  <a:srgbClr val="2A357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9600" dirty="0"/>
          </a:p>
        </p:txBody>
      </p:sp>
      <p:sp>
        <p:nvSpPr>
          <p:cNvPr id="5" name="Shape 3"/>
          <p:cNvSpPr/>
          <p:nvPr/>
        </p:nvSpPr>
        <p:spPr>
          <a:xfrm>
            <a:off x="3063240" y="2697480"/>
            <a:ext cx="41148" cy="1051560"/>
          </a:xfrm>
          <a:prstGeom prst="rect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91840" y="2880360"/>
            <a:ext cx="7863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Background &amp; Presentation Agenda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987552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Basil's Bakery, Coventry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40080" y="160020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PROFILE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640080" y="1920240"/>
            <a:ext cx="52120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Founded in 2015 at a Coventry retail park, Basil's Bakery built its name on artisan cakes, pastries, and organic breads — drawing heavily on retail-park shoppers and the lunch trade from nearby offices and industrial units.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40080" y="306324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SHOCK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640080" y="3383280"/>
            <a:ext cx="52120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Strong growth from 2015-2019 was upended by the 2020 lockdown. Unlike traditional high streets, footfall here never bounced back.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40080" y="416052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STALLED RECOVERY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640080" y="4480560"/>
            <a:ext cx="52120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From 2023 to 2025, sales have flatlined roughly 25% below their 2019 peak a plateau, not a dip.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40080" y="626364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ONS (2020) Retail Mobility Index; Coventry City Council Economic Development Strategy (2022-2027)</a:t>
            </a:r>
            <a:endParaRPr lang="en-US" sz="900" dirty="0"/>
          </a:p>
        </p:txBody>
      </p:sp>
      <p:sp>
        <p:nvSpPr>
          <p:cNvPr id="11" name="Shape 9"/>
          <p:cNvSpPr/>
          <p:nvPr/>
        </p:nvSpPr>
        <p:spPr>
          <a:xfrm>
            <a:off x="6263640" y="1600200"/>
            <a:ext cx="5257800" cy="4709160"/>
          </a:xfrm>
          <a:prstGeom prst="roundRect">
            <a:avLst>
              <a:gd name="adj" fmla="val 1165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583680" y="181051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TALK STRUCTURE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583680" y="2267712"/>
            <a:ext cx="91440" cy="91440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2167128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Slides 1-3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8229600" y="2167128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Title &amp; context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0835640" y="2167128"/>
            <a:ext cx="640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min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6583680" y="2971800"/>
            <a:ext cx="91440" cy="91440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812280" y="2871216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4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8229600" y="2871216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Diagnosing the sales stagnation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10835640" y="2871216"/>
            <a:ext cx="640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min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6583680" y="3675888"/>
            <a:ext cx="91440" cy="91440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812280" y="3575304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Slides 5-6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8229600" y="3575304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2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PESTEL analysis of the UK bakery sector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10835640" y="3575304"/>
            <a:ext cx="640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2.5 min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6583680" y="4379976"/>
            <a:ext cx="91440" cy="91440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812280" y="4279392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Slides 7-8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8229600" y="4279392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cause-and-effect (fishbone)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10835640" y="4279392"/>
            <a:ext cx="640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2.5 min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6583680" y="5084064"/>
            <a:ext cx="91440" cy="91440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12280" y="498348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9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8229600" y="4983480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recommendations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10835640" y="4983480"/>
            <a:ext cx="640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0.5 min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6583680" y="5788152"/>
            <a:ext cx="91440" cy="91440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812280" y="5687568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Slides 10-11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8229600" y="5687568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10835640" y="5687568"/>
            <a:ext cx="640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</a:t>
            </a:r>
            <a:endParaRPr lang="en-US" sz="1000" dirty="0"/>
          </a:p>
        </p:txBody>
      </p:sp>
      <p:sp>
        <p:nvSpPr>
          <p:cNvPr id="37" name="Text 35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Diagnosing the Stagnation: Structural Shifts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640080" y="987552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structural vulnerabilities behind the plateau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40080" y="1783080"/>
            <a:ext cx="3520440" cy="3794760"/>
          </a:xfrm>
          <a:prstGeom prst="roundRect">
            <a:avLst>
              <a:gd name="adj" fmla="val 1558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2011680"/>
            <a:ext cx="1280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3400" dirty="0"/>
          </a:p>
        </p:txBody>
      </p:sp>
      <p:sp>
        <p:nvSpPr>
          <p:cNvPr id="6" name="Text 4"/>
          <p:cNvSpPr/>
          <p:nvPr/>
        </p:nvSpPr>
        <p:spPr>
          <a:xfrm>
            <a:off x="914400" y="2697480"/>
            <a:ext cx="2971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hybrid-work effect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914400" y="3474720"/>
            <a:ext cx="297180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Coventry office and service staff now work remotely two to three days a week : a permanent shift that has significantly cut lunch trade.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434840" y="1783080"/>
            <a:ext cx="3520440" cy="3794760"/>
          </a:xfrm>
          <a:prstGeom prst="roundRect">
            <a:avLst>
              <a:gd name="adj" fmla="val 1558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709160" y="2011680"/>
            <a:ext cx="1280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3400" dirty="0"/>
          </a:p>
        </p:txBody>
      </p:sp>
      <p:sp>
        <p:nvSpPr>
          <p:cNvPr id="10" name="Text 8"/>
          <p:cNvSpPr/>
          <p:nvPr/>
        </p:nvSpPr>
        <p:spPr>
          <a:xfrm>
            <a:off x="4709160" y="2697480"/>
            <a:ext cx="2971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Retail-park vacancies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4709160" y="3474720"/>
            <a:ext cx="297180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Neighbouring units close every few months. Each closure chips away at impulse footfall and makes the park a less compelling destination.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8229600" y="1783080"/>
            <a:ext cx="3520440" cy="3794760"/>
          </a:xfrm>
          <a:prstGeom prst="roundRect">
            <a:avLst>
              <a:gd name="adj" fmla="val 1558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03920" y="2011680"/>
            <a:ext cx="1280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3400" dirty="0"/>
          </a:p>
        </p:txBody>
      </p:sp>
      <p:sp>
        <p:nvSpPr>
          <p:cNvPr id="14" name="Text 12"/>
          <p:cNvSpPr/>
          <p:nvPr/>
        </p:nvSpPr>
        <p:spPr>
          <a:xfrm>
            <a:off x="8503920" y="2697480"/>
            <a:ext cx="2971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Volatile organic supply costs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8503920" y="3474720"/>
            <a:ext cx="297180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Sourcing high-grade organic grain exposes the bakery to sharp cost swings driven by UK crop vulnerability.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40080" y="6263640"/>
            <a:ext cx="10058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British Retail Consortium (2024) Footfall Reports; ONS (2025) Trends in Remote Work and Commuter Mobility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011680" y="3291840"/>
            <a:ext cx="5486400" cy="5486400"/>
          </a:xfrm>
          <a:prstGeom prst="ellipse">
            <a:avLst/>
          </a:prstGeom>
          <a:solidFill>
            <a:srgbClr val="141B4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331720"/>
            <a:ext cx="3657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600" b="1" dirty="0">
                <a:solidFill>
                  <a:srgbClr val="141B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9600" dirty="0"/>
          </a:p>
        </p:txBody>
      </p:sp>
      <p:sp>
        <p:nvSpPr>
          <p:cNvPr id="4" name="Text 2"/>
          <p:cNvSpPr/>
          <p:nvPr/>
        </p:nvSpPr>
        <p:spPr>
          <a:xfrm>
            <a:off x="868680" y="2377440"/>
            <a:ext cx="3657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600" b="1" dirty="0">
                <a:solidFill>
                  <a:srgbClr val="2A357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9600" dirty="0"/>
          </a:p>
        </p:txBody>
      </p:sp>
      <p:sp>
        <p:nvSpPr>
          <p:cNvPr id="5" name="Shape 3"/>
          <p:cNvSpPr/>
          <p:nvPr/>
        </p:nvSpPr>
        <p:spPr>
          <a:xfrm>
            <a:off x="3063240" y="2697480"/>
            <a:ext cx="41148" cy="1051560"/>
          </a:xfrm>
          <a:prstGeom prst="rect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91840" y="2880360"/>
            <a:ext cx="7863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Macro-Environmental Analysis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0881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Analysis: Strategic Challenges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Macro forces shaping the UK premium-bakery sector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3675888" cy="2331720"/>
          </a:xfrm>
          <a:prstGeom prst="roundRect">
            <a:avLst>
              <a:gd name="adj" fmla="val 2353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58368" y="1618488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61848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234440" y="1600200"/>
            <a:ext cx="276148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Political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685800" y="2194560"/>
            <a:ext cx="3218688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Post-Brexit shifts in agricultural policy and a changing subsidy regime add friction and price premiums to imported seeds, fertiliser, and yeast.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4297680" y="1417320"/>
            <a:ext cx="3675888" cy="2331720"/>
          </a:xfrm>
          <a:prstGeom prst="roundRect">
            <a:avLst>
              <a:gd name="adj" fmla="val 2353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498848" y="1618488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498848" y="161848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5074920" y="1600200"/>
            <a:ext cx="276148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Economic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4526280" y="2194560"/>
            <a:ext cx="3218688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Margins are being squeezed as fixed overheads rise and sales volumes fall, compounded by persistent inflation in utilities, business rates, and rent.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8138160" y="1417320"/>
            <a:ext cx="3675888" cy="2331720"/>
          </a:xfrm>
          <a:prstGeom prst="roundRect">
            <a:avLst>
              <a:gd name="adj" fmla="val 2353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339328" y="1618488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339328" y="161848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8915400" y="1600200"/>
            <a:ext cx="276148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8366760" y="2194560"/>
            <a:ext cx="3218688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working and delivery-app convenience are eroding the high-frequency lunch crowd, while customers increasingly expect digital ordering.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457200" y="3913632"/>
            <a:ext cx="3675888" cy="2331720"/>
          </a:xfrm>
          <a:prstGeom prst="roundRect">
            <a:avLst>
              <a:gd name="adj" fmla="val 2353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58368" y="4114800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58368" y="41148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1234440" y="4096512"/>
            <a:ext cx="276148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Technological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685800" y="4690872"/>
            <a:ext cx="3218688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offline, phone-only order process creates long queues and missed calls at peak times, even as competitors adopt click-and-collect and kiosks.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4297680" y="3913632"/>
            <a:ext cx="3675888" cy="2331720"/>
          </a:xfrm>
          <a:prstGeom prst="roundRect">
            <a:avLst>
              <a:gd name="adj" fmla="val 2353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498848" y="4114800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498848" y="41148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5074920" y="4096512"/>
            <a:ext cx="276148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Environmental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4526280" y="4690872"/>
            <a:ext cx="3218688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climate volatility , including the 2024-2025 heatwaves and flooding : is hurting wheat yields and destabilising organic sourcing.</a:t>
            </a:r>
            <a:endParaRPr lang="en-US" sz="1400" dirty="0"/>
          </a:p>
        </p:txBody>
      </p:sp>
      <p:sp>
        <p:nvSpPr>
          <p:cNvPr id="29" name="Shape 27"/>
          <p:cNvSpPr/>
          <p:nvPr/>
        </p:nvSpPr>
        <p:spPr>
          <a:xfrm>
            <a:off x="8138160" y="3913632"/>
            <a:ext cx="3675888" cy="2331720"/>
          </a:xfrm>
          <a:prstGeom prst="roundRect">
            <a:avLst>
              <a:gd name="adj" fmla="val 2353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8339328" y="4114800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8339328" y="41148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8915400" y="4096512"/>
            <a:ext cx="276148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</a:t>
            </a:r>
            <a:endParaRPr lang="en-US" sz="1500" dirty="0"/>
          </a:p>
        </p:txBody>
      </p:sp>
      <p:sp>
        <p:nvSpPr>
          <p:cNvPr id="33" name="Text 31"/>
          <p:cNvSpPr/>
          <p:nvPr/>
        </p:nvSpPr>
        <p:spPr>
          <a:xfrm>
            <a:off x="8366760" y="4690872"/>
            <a:ext cx="3218688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National Living Wage costs and Natasha's Law allergen-labelling rules add administrative overhead for pre-packaged goods.</a:t>
            </a:r>
            <a:endParaRPr lang="en-US" sz="1400" dirty="0"/>
          </a:p>
        </p:txBody>
      </p:sp>
      <p:sp>
        <p:nvSpPr>
          <p:cNvPr id="34" name="Text 32"/>
          <p:cNvSpPr/>
          <p:nvPr/>
        </p:nvSpPr>
        <p:spPr>
          <a:xfrm>
            <a:off x="548640" y="6446520"/>
            <a:ext cx="10515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References: Defra Agricultural Price Index (2025); AF Agricultural Inflation Index (2025); ONS Consumer Price Index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011680" y="3291840"/>
            <a:ext cx="5486400" cy="5486400"/>
          </a:xfrm>
          <a:prstGeom prst="ellipse">
            <a:avLst/>
          </a:prstGeom>
          <a:solidFill>
            <a:srgbClr val="141B4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331720"/>
            <a:ext cx="3657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600" b="1" dirty="0">
                <a:solidFill>
                  <a:srgbClr val="141B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9600" dirty="0"/>
          </a:p>
        </p:txBody>
      </p:sp>
      <p:sp>
        <p:nvSpPr>
          <p:cNvPr id="4" name="Text 2"/>
          <p:cNvSpPr/>
          <p:nvPr/>
        </p:nvSpPr>
        <p:spPr>
          <a:xfrm>
            <a:off x="868680" y="2377440"/>
            <a:ext cx="3657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600" b="1" dirty="0">
                <a:solidFill>
                  <a:srgbClr val="2A357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9600" dirty="0"/>
          </a:p>
        </p:txBody>
      </p:sp>
      <p:sp>
        <p:nvSpPr>
          <p:cNvPr id="5" name="Shape 3"/>
          <p:cNvSpPr/>
          <p:nvPr/>
        </p:nvSpPr>
        <p:spPr>
          <a:xfrm>
            <a:off x="3063240" y="2697480"/>
            <a:ext cx="41148" cy="1051560"/>
          </a:xfrm>
          <a:prstGeom prst="rect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91840" y="2880360"/>
            <a:ext cx="7863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Operational Diagnostic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0881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Root-Cause Diagnosis: Ishikawa Framework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 contributing categories behind the sales stagnation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371600"/>
            <a:ext cx="3703320" cy="2377440"/>
          </a:xfrm>
          <a:prstGeom prst="roundRect">
            <a:avLst>
              <a:gd name="adj" fmla="val 2308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1508760"/>
            <a:ext cx="3246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704088" y="1993392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68680" y="1892808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Basil bakes single-handedly, limiting scale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704088" y="2560320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68680" y="2459736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Loyal retail-park staff base has shrunk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704088" y="3127248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68680" y="3026664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Commuter customers now work from home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4297680" y="1371600"/>
            <a:ext cx="3703320" cy="2377440"/>
          </a:xfrm>
          <a:prstGeom prst="roundRect">
            <a:avLst>
              <a:gd name="adj" fmla="val 2308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26280" y="1508760"/>
            <a:ext cx="3246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544568" y="1993392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709160" y="1892808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outbound delivery platform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4544568" y="2560320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709160" y="2459736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Walk-in orders are managed inefficiently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4544568" y="3127248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709160" y="3026664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Long, frustrating waits during rush hours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8138160" y="1371600"/>
            <a:ext cx="3703320" cy="2377440"/>
          </a:xfrm>
          <a:prstGeom prst="roundRect">
            <a:avLst>
              <a:gd name="adj" fmla="val 2308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366760" y="1508760"/>
            <a:ext cx="3246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MACHINERY / TECH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8385048" y="1993392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8549640" y="1892808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e-commerce or pre-order portal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8385048" y="2560320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8549640" y="2459736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Reliance on an offline landline phone</a:t>
            </a:r>
            <a:endParaRPr lang="en-US" sz="1400" dirty="0"/>
          </a:p>
        </p:txBody>
      </p:sp>
      <p:sp>
        <p:nvSpPr>
          <p:cNvPr id="26" name="Shape 24"/>
          <p:cNvSpPr/>
          <p:nvPr/>
        </p:nvSpPr>
        <p:spPr>
          <a:xfrm>
            <a:off x="8385048" y="3127248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8549640" y="3026664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Baking capacity caps output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457200" y="3886200"/>
            <a:ext cx="3703320" cy="2377440"/>
          </a:xfrm>
          <a:prstGeom prst="roundRect">
            <a:avLst>
              <a:gd name="adj" fmla="val 2308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685800" y="4023360"/>
            <a:ext cx="3246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MATERIALS</a:t>
            </a:r>
            <a:endParaRPr lang="en-US" sz="1200" dirty="0"/>
          </a:p>
        </p:txBody>
      </p:sp>
      <p:sp>
        <p:nvSpPr>
          <p:cNvPr id="30" name="Shape 28"/>
          <p:cNvSpPr/>
          <p:nvPr/>
        </p:nvSpPr>
        <p:spPr>
          <a:xfrm>
            <a:off x="704088" y="4507992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868680" y="4407408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volatility in organic supply costs</a:t>
            </a:r>
            <a:endParaRPr lang="en-US" sz="1400" dirty="0"/>
          </a:p>
        </p:txBody>
      </p:sp>
      <p:sp>
        <p:nvSpPr>
          <p:cNvPr id="32" name="Shape 30"/>
          <p:cNvSpPr/>
          <p:nvPr/>
        </p:nvSpPr>
        <p:spPr>
          <a:xfrm>
            <a:off x="704088" y="5074920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868680" y="4974336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Sourcing exposed to crop failures</a:t>
            </a:r>
            <a:endParaRPr lang="en-US" sz="1400" dirty="0"/>
          </a:p>
        </p:txBody>
      </p:sp>
      <p:sp>
        <p:nvSpPr>
          <p:cNvPr id="34" name="Shape 32"/>
          <p:cNvSpPr/>
          <p:nvPr/>
        </p:nvSpPr>
        <p:spPr>
          <a:xfrm>
            <a:off x="704088" y="5641848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868680" y="5541264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Unpredictable ingredient budgets</a:t>
            </a:r>
            <a:endParaRPr lang="en-US" sz="1400" dirty="0"/>
          </a:p>
        </p:txBody>
      </p:sp>
      <p:sp>
        <p:nvSpPr>
          <p:cNvPr id="36" name="Shape 34"/>
          <p:cNvSpPr/>
          <p:nvPr/>
        </p:nvSpPr>
        <p:spPr>
          <a:xfrm>
            <a:off x="4251960" y="3886200"/>
            <a:ext cx="3703320" cy="2377440"/>
          </a:xfrm>
          <a:prstGeom prst="roundRect">
            <a:avLst>
              <a:gd name="adj" fmla="val 2308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37" name="Text 35"/>
          <p:cNvSpPr/>
          <p:nvPr/>
        </p:nvSpPr>
        <p:spPr>
          <a:xfrm>
            <a:off x="4526280" y="4023360"/>
            <a:ext cx="3246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MOTHER NATURE</a:t>
            </a:r>
            <a:endParaRPr lang="en-US" sz="1200" dirty="0"/>
          </a:p>
        </p:txBody>
      </p:sp>
      <p:sp>
        <p:nvSpPr>
          <p:cNvPr id="38" name="Shape 36"/>
          <p:cNvSpPr/>
          <p:nvPr/>
        </p:nvSpPr>
        <p:spPr>
          <a:xfrm>
            <a:off x="4544568" y="4507992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4709160" y="4407408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climate volatility, 2024-2025</a:t>
            </a:r>
            <a:endParaRPr lang="en-US" sz="1400" dirty="0"/>
          </a:p>
        </p:txBody>
      </p:sp>
      <p:sp>
        <p:nvSpPr>
          <p:cNvPr id="40" name="Shape 38"/>
          <p:cNvSpPr/>
          <p:nvPr/>
        </p:nvSpPr>
        <p:spPr>
          <a:xfrm>
            <a:off x="4544568" y="5074920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4709160" y="4974336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Below-par milling-wheat harvests</a:t>
            </a:r>
            <a:endParaRPr lang="en-US" sz="1400" dirty="0"/>
          </a:p>
        </p:txBody>
      </p:sp>
      <p:sp>
        <p:nvSpPr>
          <p:cNvPr id="42" name="Shape 40"/>
          <p:cNvSpPr/>
          <p:nvPr/>
        </p:nvSpPr>
        <p:spPr>
          <a:xfrm>
            <a:off x="4544568" y="5641848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4709160" y="5541264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grain-market price spikes</a:t>
            </a:r>
            <a:endParaRPr lang="en-US" sz="1400" dirty="0"/>
          </a:p>
        </p:txBody>
      </p:sp>
      <p:sp>
        <p:nvSpPr>
          <p:cNvPr id="44" name="Shape 42"/>
          <p:cNvSpPr/>
          <p:nvPr/>
        </p:nvSpPr>
        <p:spPr>
          <a:xfrm>
            <a:off x="8138160" y="3886200"/>
            <a:ext cx="3703320" cy="2377440"/>
          </a:xfrm>
          <a:prstGeom prst="roundRect">
            <a:avLst>
              <a:gd name="adj" fmla="val 2308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8366760" y="4023360"/>
            <a:ext cx="3246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OVERHEADS / COST</a:t>
            </a:r>
            <a:endParaRPr lang="en-US" sz="1200" dirty="0"/>
          </a:p>
        </p:txBody>
      </p:sp>
      <p:sp>
        <p:nvSpPr>
          <p:cNvPr id="46" name="Shape 44"/>
          <p:cNvSpPr/>
          <p:nvPr/>
        </p:nvSpPr>
        <p:spPr>
          <a:xfrm>
            <a:off x="8385048" y="4507992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8549640" y="4407408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Sharply rising utility bills</a:t>
            </a:r>
            <a:endParaRPr lang="en-US" sz="1400" dirty="0"/>
          </a:p>
        </p:txBody>
      </p:sp>
      <p:sp>
        <p:nvSpPr>
          <p:cNvPr id="48" name="Shape 46"/>
          <p:cNvSpPr/>
          <p:nvPr/>
        </p:nvSpPr>
        <p:spPr>
          <a:xfrm>
            <a:off x="8385048" y="5074920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8549640" y="4974336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lease rates and business rates</a:t>
            </a:r>
            <a:endParaRPr lang="en-US" sz="1400" dirty="0"/>
          </a:p>
        </p:txBody>
      </p:sp>
      <p:sp>
        <p:nvSpPr>
          <p:cNvPr id="50" name="Shape 48"/>
          <p:cNvSpPr/>
          <p:nvPr/>
        </p:nvSpPr>
        <p:spPr>
          <a:xfrm>
            <a:off x="8385048" y="5641848"/>
            <a:ext cx="64008" cy="64008"/>
          </a:xfrm>
          <a:prstGeom prst="ellipse">
            <a:avLst/>
          </a:prstGeom>
          <a:solidFill>
            <a:srgbClr val="C97C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8549640" y="5541264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Escalating insurance premiums</a:t>
            </a:r>
            <a:endParaRPr lang="en-US" sz="1400" dirty="0"/>
          </a:p>
        </p:txBody>
      </p:sp>
      <p:sp>
        <p:nvSpPr>
          <p:cNvPr id="52" name="Text 50"/>
          <p:cNvSpPr/>
          <p:nvPr/>
        </p:nvSpPr>
        <p:spPr>
          <a:xfrm>
            <a:off x="548640" y="6446520"/>
            <a:ext cx="10058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Original operational map, developed for the Basil's Bakery case study (2026)</a:t>
            </a:r>
            <a:endParaRPr lang="en-US" sz="900" dirty="0"/>
          </a:p>
        </p:txBody>
      </p:sp>
      <p:sp>
        <p:nvSpPr>
          <p:cNvPr id="53" name="Text 51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Findings &amp; Strategic Recommendations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640080" y="987552"/>
            <a:ext cx="9601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C97C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Framework: Slack &amp; Brandon-Jones (2021), operations-strategy design guidelines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640080" y="1600200"/>
            <a:ext cx="5257800" cy="2240280"/>
          </a:xfrm>
          <a:prstGeom prst="roundRect">
            <a:avLst>
              <a:gd name="adj" fmla="val 2857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96112" y="1856232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96112" y="1856232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4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540" dirty="0"/>
          </a:p>
        </p:txBody>
      </p:sp>
      <p:sp>
        <p:nvSpPr>
          <p:cNvPr id="7" name="Text 5"/>
          <p:cNvSpPr/>
          <p:nvPr/>
        </p:nvSpPr>
        <p:spPr>
          <a:xfrm>
            <a:off x="1600200" y="1819656"/>
            <a:ext cx="40690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Stabilise the operational core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896112" y="2514600"/>
            <a:ext cx="4745736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8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a simple click-and-collect web widget to automate front-of-house intake. It cuts queuing, handles pre-orders digitally, and stops missed phone calls while Basil bakes.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6172200" y="1600200"/>
            <a:ext cx="5257800" cy="2240280"/>
          </a:xfrm>
          <a:prstGeom prst="roundRect">
            <a:avLst>
              <a:gd name="adj" fmla="val 2857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428232" y="1856232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28232" y="1856232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4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540" dirty="0"/>
          </a:p>
        </p:txBody>
      </p:sp>
      <p:sp>
        <p:nvSpPr>
          <p:cNvPr id="12" name="Text 10"/>
          <p:cNvSpPr/>
          <p:nvPr/>
        </p:nvSpPr>
        <p:spPr>
          <a:xfrm>
            <a:off x="7132320" y="1819656"/>
            <a:ext cx="40690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Close the footfall gap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6428232" y="2514600"/>
            <a:ext cx="4745736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8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Meet home-based workers where they are. Partner with delivery platforms such as Deliveroo or Just Eat, or run scheduled local delivery drops to recapture that lost office trade.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40080" y="4114800"/>
            <a:ext cx="5257800" cy="2240280"/>
          </a:xfrm>
          <a:prstGeom prst="roundRect">
            <a:avLst>
              <a:gd name="adj" fmla="val 2857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96112" y="4370832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96112" y="4370832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4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540" dirty="0"/>
          </a:p>
        </p:txBody>
      </p:sp>
      <p:sp>
        <p:nvSpPr>
          <p:cNvPr id="17" name="Text 15"/>
          <p:cNvSpPr/>
          <p:nvPr/>
        </p:nvSpPr>
        <p:spPr>
          <a:xfrm>
            <a:off x="1600200" y="4334256"/>
            <a:ext cx="40690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Hedge against supply volatility</a:t>
            </a:r>
            <a:endParaRPr lang="en-US" sz="1550" dirty="0"/>
          </a:p>
        </p:txBody>
      </p:sp>
      <p:sp>
        <p:nvSpPr>
          <p:cNvPr id="18" name="Text 16"/>
          <p:cNvSpPr/>
          <p:nvPr/>
        </p:nvSpPr>
        <p:spPr>
          <a:xfrm>
            <a:off x="896112" y="5029200"/>
            <a:ext cx="4745736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8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long-term supply agreements with UK organic farmers to get ahead of seasonal crop failures and lock in more predictable margins.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6172200" y="4114800"/>
            <a:ext cx="5257800" cy="2240280"/>
          </a:xfrm>
          <a:prstGeom prst="roundRect">
            <a:avLst>
              <a:gd name="adj" fmla="val 2857"/>
            </a:avLst>
          </a:prstGeom>
          <a:solidFill>
            <a:srgbClr val="F4F6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428232" y="4370832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428232" y="4370832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4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540" dirty="0"/>
          </a:p>
        </p:txBody>
      </p:sp>
      <p:sp>
        <p:nvSpPr>
          <p:cNvPr id="22" name="Text 20"/>
          <p:cNvSpPr/>
          <p:nvPr/>
        </p:nvSpPr>
        <p:spPr>
          <a:xfrm>
            <a:off x="7132320" y="4334256"/>
            <a:ext cx="40690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Rein in overheads</a:t>
            </a:r>
            <a:endParaRPr lang="en-US" sz="1550" dirty="0"/>
          </a:p>
        </p:txBody>
      </p:sp>
      <p:sp>
        <p:nvSpPr>
          <p:cNvPr id="23" name="Text 21"/>
          <p:cNvSpPr/>
          <p:nvPr/>
        </p:nvSpPr>
        <p:spPr>
          <a:xfrm>
            <a:off x="6428232" y="5029200"/>
            <a:ext cx="4745736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8000"/>
              </a:lnSpc>
              <a:buNone/>
            </a:pPr>
            <a:r>
              <a:rPr lang="en-US" sz="1400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Cut energy use with more efficient ovens, appeal business rates on the back of neighbouring vacancies, and make measured price adjustments that reflect the artisan brand.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10881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40080" y="1554480"/>
            <a:ext cx="2743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 Group (2025)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520440" y="155448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Agricultural Inflation Index 2025 Report. Norfolk: AF Group.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138160" y="1554480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Evidences agricultural cost creep affecting bakeries.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640080" y="2267712"/>
            <a:ext cx="10881360" cy="0"/>
          </a:xfrm>
          <a:prstGeom prst="line">
            <a:avLst/>
          </a:prstGeom>
          <a:noFill/>
          <a:ln w="12700">
            <a:solidFill>
              <a:srgbClr val="E2E5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0080" y="2377440"/>
            <a:ext cx="2743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British Retail Consortium (2024)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3520440" y="237744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BRC-Sensormatic Footfall Monitor Report. London: BRC.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8138160" y="2377440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evidence for retail-park footfall decline.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640080" y="3090672"/>
            <a:ext cx="10881360" cy="0"/>
          </a:xfrm>
          <a:prstGeom prst="line">
            <a:avLst/>
          </a:prstGeom>
          <a:noFill/>
          <a:ln w="12700">
            <a:solidFill>
              <a:srgbClr val="E2E5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0080" y="3200400"/>
            <a:ext cx="2743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Coventry City Council (2022)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520440" y="320040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 Development Strategy 2022-2027. Coventry: CCC.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8138160" y="3200400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economic and post-pandemic recovery context.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640080" y="3913632"/>
            <a:ext cx="10881360" cy="0"/>
          </a:xfrm>
          <a:prstGeom prst="line">
            <a:avLst/>
          </a:prstGeom>
          <a:noFill/>
          <a:ln w="12700">
            <a:solidFill>
              <a:srgbClr val="E2E5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40080" y="4023360"/>
            <a:ext cx="2743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Defra (2025)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3520440" y="402336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Agriculture in the United Kingdom 2025: Chapter 6, Prices. London: Defra.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138160" y="4023360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Milling-wheat yield drops (-19.6%) and grain-price volatility.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640080" y="4736592"/>
            <a:ext cx="10881360" cy="0"/>
          </a:xfrm>
          <a:prstGeom prst="line">
            <a:avLst/>
          </a:prstGeom>
          <a:noFill/>
          <a:ln w="12700">
            <a:solidFill>
              <a:srgbClr val="E2E5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40080" y="4846320"/>
            <a:ext cx="2743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Energy &amp; Climate Intelligence Unit (2025)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3520440" y="484632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Arable Harvest Climatic Shock Revenue Impact Analysis. London: ECIU.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8138160" y="4846320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of climate-driven crop failures, 2020-2025.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640080" y="5559552"/>
            <a:ext cx="10881360" cy="0"/>
          </a:xfrm>
          <a:prstGeom prst="line">
            <a:avLst/>
          </a:prstGeom>
          <a:noFill/>
          <a:ln w="12700">
            <a:solidFill>
              <a:srgbClr val="E2E5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40080" y="5669280"/>
            <a:ext cx="2743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ONS (2025)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3520440" y="566928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2224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Trends in Remote and Hybrid Working Patterns in the UK. Newport: ONS.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8138160" y="5669280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Documents the rise of WFH and shifting high-street patterns.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640080" y="6382512"/>
            <a:ext cx="10881360" cy="0"/>
          </a:xfrm>
          <a:prstGeom prst="line">
            <a:avLst/>
          </a:prstGeom>
          <a:noFill/>
          <a:ln w="12700">
            <a:solidFill>
              <a:srgbClr val="E2E5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1368735" y="640080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956</Words>
  <Application>Microsoft Office PowerPoint</Application>
  <PresentationFormat>Widescreen</PresentationFormat>
  <Paragraphs>162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Cambria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yinka ade</cp:lastModifiedBy>
  <cp:revision>3</cp:revision>
  <dcterms:created xsi:type="dcterms:W3CDTF">2026-07-10T18:19:11Z</dcterms:created>
  <dcterms:modified xsi:type="dcterms:W3CDTF">2026-07-12T21:16:45Z</dcterms:modified>
</cp:coreProperties>
</file>