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6"/>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1" r:id="rId29"/>
    <p:sldId id="472" r:id="rId30"/>
    <p:sldId id="473" r:id="rId31"/>
    <p:sldId id="474" r:id="rId32"/>
    <p:sldId id="475" r:id="rId33"/>
    <p:sldId id="476" r:id="rId34"/>
    <p:sldId id="477" r:id="rId35"/>
    <p:sldId id="478" r:id="rId36"/>
    <p:sldId id="479" r:id="rId37"/>
    <p:sldId id="480" r:id="rId38"/>
    <p:sldId id="481" r:id="rId39"/>
    <p:sldId id="482" r:id="rId40"/>
    <p:sldId id="483" r:id="rId41"/>
    <p:sldId id="484" r:id="rId42"/>
    <p:sldId id="485" r:id="rId43"/>
    <p:sldId id="387" r:id="rId44"/>
    <p:sldId id="415"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111" d="100"/>
          <a:sy n="111" d="100"/>
        </p:scale>
        <p:origin x="161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10/29/2024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Anything that can go wrong will go wrong. ~MURPHY’S LAW</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D1DF9A8-61AD-4C15-8554-EB71FBA02514}" type="slidenum">
              <a:rPr lang="en-US" sz="1200" smtClean="0"/>
              <a:pPr eaLnBrk="1" hangingPunct="1"/>
              <a:t>3</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01048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2624444-A375-4553-9455-4CDD3E5949DB}" type="slidenum">
              <a:rPr lang="en-US" sz="1200" smtClean="0"/>
              <a:pPr eaLnBrk="1" hangingPunct="1"/>
              <a:t>4</a:t>
            </a:fld>
            <a:endParaRPr lang="en-US" sz="1200" dirty="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Depending on the organization’s size and business philosophy, IT and InfoSec managers can either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and develop these four CP components as one unified plan or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the four separately in conjunction with a set of interlocking procedures that enable continuity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NIST CP Methodology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formed, the contingency planning management team (CPMT) begins developing a CP document, for which NIST recommends using the following steps: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CP policy statement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Conduct the BIA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preventive controls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contingency strategies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a contingency plan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plan testing, training, and exercises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plan maintenance </a:t>
            </a:r>
          </a:p>
          <a:p>
            <a:pPr eaLnBrk="1" hangingPunct="1"/>
            <a:endParaRPr lang="en-US" dirty="0"/>
          </a:p>
        </p:txBody>
      </p:sp>
    </p:spTree>
    <p:extLst>
      <p:ext uri="{BB962C8B-B14F-4D97-AF65-F5344CB8AC3E}">
        <p14:creationId xmlns:p14="http://schemas.microsoft.com/office/powerpoint/2010/main" val="1809609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Individuals and Teams involved in CP</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CPMT including: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Champion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Project Manager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Team Members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managers </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technology managers </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managers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Representatives of the supplemental teams (IR, DR, BC)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 Team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DR Team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BC Team</a:t>
            </a:r>
          </a:p>
          <a:p>
            <a:endParaRPr lang="en-US" dirty="0"/>
          </a:p>
          <a:p>
            <a:endParaRPr lang="en-US" dirty="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1AADCD1-08F3-48FD-B80E-E511BB650032}" type="slidenum">
              <a:rPr lang="en-US" sz="1200" smtClean="0"/>
              <a:pPr eaLnBrk="1" hangingPunct="1"/>
              <a:t>5</a:t>
            </a:fld>
            <a:endParaRPr lang="en-US" sz="1200" dirty="0"/>
          </a:p>
        </p:txBody>
      </p:sp>
    </p:spTree>
    <p:extLst>
      <p:ext uri="{BB962C8B-B14F-4D97-AF65-F5344CB8AC3E}">
        <p14:creationId xmlns:p14="http://schemas.microsoft.com/office/powerpoint/2010/main" val="482484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80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140C0FF-412B-43AA-902B-DD939B2BA098}" type="slidenum">
              <a:rPr lang="en-US" sz="1200" smtClean="0"/>
              <a:pPr eaLnBrk="1" hangingPunct="1"/>
              <a:t>6</a:t>
            </a:fld>
            <a:endParaRPr lang="en-US" sz="1200" dirty="0"/>
          </a:p>
        </p:txBody>
      </p:sp>
    </p:spTree>
    <p:extLst>
      <p:ext uri="{BB962C8B-B14F-4D97-AF65-F5344CB8AC3E}">
        <p14:creationId xmlns:p14="http://schemas.microsoft.com/office/powerpoint/2010/main" val="3115523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86A9D0B-4A51-40E5-BD55-0A21396B60F7}" type="slidenum">
              <a:rPr lang="en-US" sz="1200" smtClean="0"/>
              <a:pPr eaLnBrk="1" hangingPunct="1"/>
              <a:t>7</a:t>
            </a:fld>
            <a:endParaRPr 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Components of CP</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business impact analysis (BIA) is the first phase of the CP process and serves as an investigation and assessment of the impact that various adverse events can have on the organization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fundamental differences between a BIA and risk management is that risk management focuses on identifying the threats, vulnerabilities, and attacks to determine which controls can protect the information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BIA assumes that these controls have been bypassed, have failed, or have otherwise proved ineffective, that the attack succeeded, and that the adversity that was being defended against has been successful</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Impact Analysis (BIA)</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BIA begins with the prioritized list of threats and vulnerabilities identified in the risk management process and enhances the list by adding the information needed to respond to the adversity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undertaking the BIA, the organization should consider: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Balance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Objective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Follow-up</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NIST SP 800-34, Rev. 1, the CPMT conducts the BIA in three stages: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 mission/business processes and recovery criticality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resource requirements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recovery priorities for system resources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Process and Recovery Criticality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major BIA task is the analysis and prioritization of business processes within the organization, based on their relationship to the organization’s mission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business department, unit, or division must be independently evaluated to determine how important its functions are to the organization as a whole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weighted analysis table (weighted factor analysis) can be useful in evaluating business functions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BIA questionnaire is useful in identifying and collecting information about business functions for analysis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organizations consider recovery criticality, key recovery measures are usually described in terms of how much of the asset they must recover within a specified time frame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terms most commonly used to describe this are: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time objective (RTO)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point objective (RPO)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Maximum tolerable downtime (MTD)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Work recovery time (WRT)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Plotting cost balance points will show an optimal point between disruption and recovery costs</a:t>
            </a:r>
            <a:endParaRPr lang="en-US" dirty="0"/>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Information Asset Prioritization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CPMT conducts the BIA, it will be assessing priorities and relative values on mission/business processes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do so, it needs to understand the information assets used by those processes as the presence of high-value information assets may influence the valuation of a particular business process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Normally, this task would be performed as part of the risk-assessment function within the risk management process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Recovery Requirements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organization has created a prioritized list of its mission/business processes, it needs to determine what resources would be required in order to recover those processes and the assets associated with them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each process (and information asset) identified in the previous BIA stage, the organization should identify and describe the relevant resources needed to provide or support that process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simplified method for organizing this information is to put it into a resource/component table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System Resource Recovery Priorities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last stage of the BIA is prioritizing the resources associated with the mission/business processes, which provides a better understanding of what must be recovered first, even within the most critical processes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 the information from previous steps in hand, the organization can create additional weighted tables of the resources needed to support the individual processes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addition to the weighted tables described earlier, a simple valuation and classification scale, such as Primary/Secondary/Tertiary, or Critical/Very Important/Important/Routine can be used to provide a quicker method of valuating the supporting resources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Contingency Planning Policies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 to the development of each of the types of CP documents outlined in this chapter, the CP team should work to develop the policy environment that will enable the BIA process and should provide specific policy guidance toward authorizing the creation of each of the planning components (IR, DR, and BC)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policies provide guidance on the structure of the subordinate teams and the philosophy of the organization, and they assist in the structuring of the plan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the enterprise InfoSec policy defines the InfoSec roles and responsibilities for the entire enterprise, each of the CP documents is based on a specific policy that defines the related roles and responsibilities for that element of the overall CP environment within the organization</a:t>
            </a:r>
          </a:p>
          <a:p>
            <a:pPr eaLnBrk="1" hangingPunct="1"/>
            <a:endParaRPr lang="en-US" dirty="0"/>
          </a:p>
          <a:p>
            <a:pPr eaLnBrk="1" hangingPunct="1"/>
            <a:endParaRPr lang="en-US" dirty="0"/>
          </a:p>
        </p:txBody>
      </p:sp>
    </p:spTree>
    <p:extLst>
      <p:ext uri="{BB962C8B-B14F-4D97-AF65-F5344CB8AC3E}">
        <p14:creationId xmlns:p14="http://schemas.microsoft.com/office/powerpoint/2010/main" val="1870099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organizations consider recovery criticality, key recovery measures are usually described in terms of how much of the asset they must recover within a specified time frame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terms most commonly used to describe this are: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time objective (RTO)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point objective (RPO)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Maximum tolerable downtime (MTD)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Work recovery time (WRT)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Plotting cost balance points will show an optimal point between disruption and recovery costs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1035435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253845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1D884DA-92F5-40D9-A096-664427A6A18D}" type="slidenum">
              <a:rPr lang="en-US" sz="1200" smtClean="0"/>
              <a:pPr eaLnBrk="1" hangingPunct="1"/>
              <a:t>11</a:t>
            </a:fld>
            <a:endParaRPr lang="en-US" sz="1200" dirty="0"/>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3771674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Getting Started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early task for the CPMT is to form the IRPT, which will begin work by developing policy to define the team’s operations, articulate the organization’s response to various types of incidents, and advise users how to contribute to the organization’s effective response, rather than contributing to the problem at hand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IRPT then forms the computer security incident response team (CSIRT)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part of an increased focus on cybersecurity infrastructure protection, NIST has developed a Framework for Improving Critical Infrastructure Cybersecurity, also referred to as the NIST Cybersecurity Framework (CSF)</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1487222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NIST SP 800-61, Rev. 2: The Computer Security Incident Handling Guide identifies the following key components of a typical IR policy: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Statement of management commitment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Purpose and objectives of the policy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 of the policy (to whom and what it applies and under what circumstances)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Definition of InfoSec incidents and related terms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Organizational structure and definition of roles, responsibilities, and levels of authority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Prioritization or severity ratings of incidents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measures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Reporting and contact forms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7718719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every incident scenario, the CP team creates three sets of incident-handling procedures: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During the incident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the incident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these sets of procedures are clearly documented, the IR portion of the IR plan is assembled and the critical information outlined in these planning sections is recorded</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10933890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ln/>
        </p:spPr>
      </p:sp>
      <p:sp>
        <p:nvSpPr>
          <p:cNvPr id="1085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requires a detailed understanding of the information systems and the threats they face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IRPT seeks to develop predefined responses that will guide the CSIRT and users through the IR steps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Predefining incident responses enables rapid reaction without confusion or wasted time and effort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execution of the IR plan typically falls to the Computer Security Incident Response Team (CSIRT)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CSIRT is a separate group from the IRPT, although some overlap may occur and is composed of technical and managerial IT and InfoSec professionals prepared to diagnose and respond to an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organizations, the CSIRT may simply be a loose or informal association of IT and InfoSec staffers who would be called up if an attack was detected on the organization’s information assets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other, more formal implementations, the CSIRT is a set of policies, procedures, technologies, people, and data put in place to prevent, detect, react to, and recover from an incident that could potentially damage the organization’s information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1085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C48CFDF-C4F9-447A-81AD-186236DAFB96}" type="slidenum">
              <a:rPr lang="en-US" sz="1200" smtClean="0"/>
              <a:pPr eaLnBrk="1" hangingPunct="1"/>
              <a:t>15</a:t>
            </a:fld>
            <a:endParaRPr lang="en-US" sz="1200" dirty="0"/>
          </a:p>
        </p:txBody>
      </p:sp>
    </p:spTree>
    <p:extLst>
      <p:ext uri="{BB962C8B-B14F-4D97-AF65-F5344CB8AC3E}">
        <p14:creationId xmlns:p14="http://schemas.microsoft.com/office/powerpoint/2010/main" val="38839754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B61C67-0746-4E43-83D1-BBD8CC13E1EC}" type="slidenum">
              <a:rPr lang="en-US" sz="1200" smtClean="0"/>
              <a:pPr eaLnBrk="1" hangingPunct="1"/>
              <a:t>19</a:t>
            </a:fld>
            <a:endParaRPr lang="en-US" sz="1200" dirty="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079477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A98955F-9F21-43EE-9CD8-3FC9B33DFF60}" type="slidenum">
              <a:rPr lang="en-US" sz="1200" smtClean="0"/>
              <a:pPr eaLnBrk="1" hangingPunct="1"/>
              <a:t>20</a:t>
            </a:fld>
            <a:endParaRPr lang="en-US" sz="12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Reacting to Incidents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an actual incident has been confirmed and properly classified, the IR plan moves from the detection phase to the reaction phase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steps in IR are designed to stop the incident, mitigate its effects, and provide information for the recovery from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incident response phase, a number of action steps taken by the CSIRT and others must occur quickly and may occur concurrently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Notification of Key Personnel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soon as an incident is declared, the right people must be immediately notified in the right order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alert roster is a document containing contact information on the individuals to be notified in the event of an actual incident either sequentially or hierarchically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alert message is a scripted description of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Other key personnel must also be notified of the incident only after the incident has been confirmed, but before media or other external sources learn of it</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Documenting an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soon as an incident has been confirmed and the notification process is underway, the team should begin to document it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documentation should record the who, what, when, where, why, and how of each action taken while the incident is occurring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serves as a case study after the fact to determine if the right actions were taken and if they were effective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can also prove the organization did everything possible to deter the spread of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Incident Containment Strategies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essential task of IR is to stop the incident and contain its scope or impact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containment strategies focus on two tasks: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Stopping the incident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Recovering control of the affected systems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Typical containment strategies include: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Disabling compromised user accounts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Reconfiguring a firewall to block the problem traffic</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Temporarily disabling the compromised process or service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Taking down the conduit application or server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Disconnecting the affected network or network segment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Stopping all computers and network devices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Incident Escalation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incident may increase in scope or severity to the point that the IRP cannot adequately contain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organization will have to determine, during the business impact analysis, the point at which the incident becomes a disaster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also document when to involve outside responders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Recovering from Incidents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incident has been contained, and system control regained, incident recovery can begin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in the incident reaction phase, the first task is to inform the appropriate human resources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Almost simultaneously, the CSIRT must assess the full extent of the damage so as to determine what must be done to restore the systems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immediate determination of the scope of the breach of confidentiality, integrity, and availability of information and information assets is called incident damage assessment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who document the damage must be trained to collect and preserve evidence, in case the incident is part of a crime or results in a civil action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incident recovery process: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the vulnerabilities that allowed the incident to occur and spread and resolve them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Address the safeguards that failed to stop or limit the incident, or were missing from the system in the first place and install, replace, or upgrade them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Evaluate monitoring capabilities (if present)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Restore the data from backups as needed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Restore the services and processes in use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Continuously monitor the system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Restore the confidence of the communities of interest</a:t>
            </a:r>
          </a:p>
          <a:p>
            <a:pPr eaLnBrk="1" hangingPunct="1"/>
            <a:endParaRPr lang="en-US" dirty="0"/>
          </a:p>
          <a:p>
            <a:pPr eaLnBrk="1" hangingPunct="1"/>
            <a:endParaRPr lang="en-US" dirty="0"/>
          </a:p>
          <a:p>
            <a:pPr eaLnBrk="1" hangingPunct="1"/>
            <a:endParaRPr lang="en-US" dirty="0"/>
          </a:p>
          <a:p>
            <a:pPr eaLnBrk="1" hangingPunct="1"/>
            <a:endParaRPr lang="en-US" dirty="0"/>
          </a:p>
        </p:txBody>
      </p:sp>
    </p:spTree>
    <p:extLst>
      <p:ext uri="{BB962C8B-B14F-4D97-AF65-F5344CB8AC3E}">
        <p14:creationId xmlns:p14="http://schemas.microsoft.com/office/powerpoint/2010/main" val="19728699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B7866C-7760-4F0A-A624-19CA33E4B5F0}" type="slidenum">
              <a:rPr lang="en-US" sz="1200" smtClean="0"/>
              <a:pPr eaLnBrk="1" hangingPunct="1"/>
              <a:t>25</a:t>
            </a:fld>
            <a:endParaRPr lang="en-US" sz="1200" dirty="0"/>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you learned earlier, the CP team creates the DR planning team (DRPT)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DRPT in turn organizes and prepares the DR response teams (DRRTs) to actually implement the DR plan in the event of a disaster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teams may have multiple responsibilities in the recovery of the primary site and the reestablishment of operations: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 information assets that are salvageable from the primary facility after the disaster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Purchase or otherwise acquire replacement information assets from appropriate sources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Reestablish functional information assets at the primary site if possible or at a new primary site, if necessary</a:t>
            </a:r>
          </a:p>
          <a:p>
            <a:pPr eaLnBrk="1" hangingPunct="1"/>
            <a:endParaRPr lang="en-US" dirty="0"/>
          </a:p>
        </p:txBody>
      </p:sp>
    </p:spTree>
    <p:extLst>
      <p:ext uri="{BB962C8B-B14F-4D97-AF65-F5344CB8AC3E}">
        <p14:creationId xmlns:p14="http://schemas.microsoft.com/office/powerpoint/2010/main" val="36079324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NIST methodology can be adapted for DRP:</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Organize the DR team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DR planning policy statement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Review the BIA</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preventive controls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DR strategies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DR plan document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DR plan testing, training, and exercises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DR plan maintenance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DR team, led by the manager designated as the DR team leader, begins with the development of the DR policy soon after the team is formed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DR policy contains the following key elements: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Purpose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Roles and responsibilities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requirements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Training requirements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Exercise and testing schedules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 maintenance schedule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Special considerations</a:t>
            </a:r>
          </a:p>
          <a:p>
            <a:pPr marL="0" marR="0" lvl="0" indent="-22860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0070159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577032A-7AD6-49A0-8E6E-95C08131F705}" type="slidenum">
              <a:rPr lang="en-US" sz="1200" smtClean="0"/>
              <a:pPr eaLnBrk="1" hangingPunct="1"/>
              <a:t>27</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Natural Disasters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Flood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Earthquake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Lightning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Landslide or mudslide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Tornado or severe windstorm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Hurricane or typhoon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Tsunami</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Electrostatic discharge (ESD)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Dust contamination</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Planning to Recover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Scenario development and impact analysis are used to categorize the level of threat of each potential disaster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generating a DR scenario, start with the most important asset: people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Key points in the DR plan:</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 delegation of roles and responsibilities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Execution of the alert roster and notification of key personnel</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 establishment of priorities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Documentation of the disaster</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Action steps to mitigate the impact </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Alternative implementations for the various systems components </a:t>
            </a:r>
          </a:p>
          <a:p>
            <a:pPr eaLnBrk="1" hangingPunct="1"/>
            <a:endParaRPr lang="en-US" dirty="0"/>
          </a:p>
          <a:p>
            <a:pPr eaLnBrk="1" hangingPunct="1"/>
            <a:endParaRPr lang="en-US" dirty="0"/>
          </a:p>
        </p:txBody>
      </p:sp>
    </p:spTree>
    <p:extLst>
      <p:ext uri="{BB962C8B-B14F-4D97-AF65-F5344CB8AC3E}">
        <p14:creationId xmlns:p14="http://schemas.microsoft.com/office/powerpoint/2010/main" val="30115114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2A5F02B-4FA8-4373-AA61-CBAAA5209168}" type="slidenum">
              <a:rPr lang="en-US" sz="1200" smtClean="0"/>
              <a:pPr eaLnBrk="1" hangingPunct="1"/>
              <a:t>29</a:t>
            </a:fld>
            <a:endParaRPr lang="en-US" sz="1200" dirty="0"/>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Continuity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NIST methodology can also be adapted to BC:</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 the BC team</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BC planning policy statement</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Review the BIA</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preventive controls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relocation strategies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BC plan</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BC plan testing, training, and exercises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BC plan maintenance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Continuity Policy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Purpose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Roles and responsibilities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requirements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Training requirements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Exercise and testing schedules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 maintenance schedule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Special considerations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Continuity Strategies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several continuity strategies for business continuity; determining factor is usually cost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exclusive-use options: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Hot sites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Warm sites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Cold sites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shared-use options: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Timeshare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Service bureaus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Mutual agreements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Specialized options: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Rolling mobile site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Externally stored (prepositioned) resources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lang="en-US" dirty="0"/>
          </a:p>
          <a:p>
            <a:pPr eaLnBrk="1" hangingPunct="1"/>
            <a:endParaRPr lang="en-US" dirty="0"/>
          </a:p>
        </p:txBody>
      </p:sp>
    </p:spTree>
    <p:extLst>
      <p:ext uri="{BB962C8B-B14F-4D97-AF65-F5344CB8AC3E}">
        <p14:creationId xmlns:p14="http://schemas.microsoft.com/office/powerpoint/2010/main" val="41677496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p:cNvSpPr>
            <a:spLocks noGrp="1" noRot="1" noChangeAspect="1" noTextEdit="1"/>
          </p:cNvSpPr>
          <p:nvPr>
            <p:ph type="sldImg"/>
          </p:nvPr>
        </p:nvSpPr>
        <p:spPr>
          <a:ln/>
        </p:spPr>
      </p:sp>
      <p:sp>
        <p:nvSpPr>
          <p:cNvPr id="138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8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F41EF2-B11B-430E-9A6F-206730524197}" type="slidenum">
              <a:rPr lang="en-US" sz="1200" smtClean="0"/>
              <a:pPr eaLnBrk="1" hangingPunct="1"/>
              <a:t>30</a:t>
            </a:fld>
            <a:endParaRPr lang="en-US" sz="1200" dirty="0"/>
          </a:p>
        </p:txBody>
      </p:sp>
    </p:spTree>
    <p:extLst>
      <p:ext uri="{BB962C8B-B14F-4D97-AF65-F5344CB8AC3E}">
        <p14:creationId xmlns:p14="http://schemas.microsoft.com/office/powerpoint/2010/main" val="20287031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Slide Image Placeholder 1"/>
          <p:cNvSpPr>
            <a:spLocks noGrp="1" noRot="1" noChangeAspect="1" noTextEdit="1"/>
          </p:cNvSpPr>
          <p:nvPr>
            <p:ph type="sldImg"/>
          </p:nvPr>
        </p:nvSpPr>
        <p:spPr>
          <a:ln/>
        </p:spPr>
      </p:sp>
      <p:sp>
        <p:nvSpPr>
          <p:cNvPr id="1392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9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F75B098-8F64-4C13-9955-BE72AD47BDA5}" type="slidenum">
              <a:rPr lang="en-US" sz="1200" smtClean="0"/>
              <a:pPr eaLnBrk="1" hangingPunct="1"/>
              <a:t>31</a:t>
            </a:fld>
            <a:endParaRPr lang="en-US" sz="1200" dirty="0"/>
          </a:p>
        </p:txBody>
      </p:sp>
    </p:spTree>
    <p:extLst>
      <p:ext uri="{BB962C8B-B14F-4D97-AF65-F5344CB8AC3E}">
        <p14:creationId xmlns:p14="http://schemas.microsoft.com/office/powerpoint/2010/main" val="12561284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493059C-4FB2-4A66-94FC-8C3C4ED58447}" type="slidenum">
              <a:rPr lang="en-US" sz="1200" smtClean="0"/>
              <a:pPr eaLnBrk="1" hangingPunct="1"/>
              <a:t>32</a:t>
            </a:fld>
            <a:endParaRPr lang="en-US" sz="1200" dirty="0"/>
          </a:p>
        </p:txBody>
      </p:sp>
    </p:spTree>
    <p:extLst>
      <p:ext uri="{BB962C8B-B14F-4D97-AF65-F5344CB8AC3E}">
        <p14:creationId xmlns:p14="http://schemas.microsoft.com/office/powerpoint/2010/main" val="2331889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33</a:t>
            </a:fld>
            <a:endParaRPr lang="en-GB"/>
          </a:p>
        </p:txBody>
      </p:sp>
    </p:spTree>
    <p:extLst>
      <p:ext uri="{BB962C8B-B14F-4D97-AF65-F5344CB8AC3E}">
        <p14:creationId xmlns:p14="http://schemas.microsoft.com/office/powerpoint/2010/main" val="14372002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4D38253-DE11-40F5-B152-D56DC645B652}" type="slidenum">
              <a:rPr lang="en-US" sz="1200" smtClean="0"/>
              <a:pPr eaLnBrk="1" hangingPunct="1"/>
              <a:t>35</a:t>
            </a:fld>
            <a:endParaRPr lang="en-US" sz="1200" dirty="0"/>
          </a:p>
        </p:txBody>
      </p:sp>
      <p:sp>
        <p:nvSpPr>
          <p:cNvPr id="141315" name="Rectangle 2"/>
          <p:cNvSpPr>
            <a:spLocks noGrp="1" noRot="1" noChangeAspect="1" noChangeArrowheads="1" noTextEdit="1"/>
          </p:cNvSpPr>
          <p:nvPr>
            <p:ph type="sldImg"/>
          </p:nvPr>
        </p:nvSpPr>
        <p:spPr>
          <a:ln/>
        </p:spPr>
      </p:sp>
      <p:sp>
        <p:nvSpPr>
          <p:cNvPr id="141316"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9617963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F17B4A0-0F06-4471-8CA9-B2A044F654C4}" type="slidenum">
              <a:rPr lang="en-US" sz="1200" smtClean="0"/>
              <a:pPr eaLnBrk="1" hangingPunct="1"/>
              <a:t>36</a:t>
            </a:fld>
            <a:endParaRPr lang="en-US" sz="1200" dirty="0"/>
          </a:p>
        </p:txBody>
      </p:sp>
      <p:sp>
        <p:nvSpPr>
          <p:cNvPr id="146435" name="Rectangle 2"/>
          <p:cNvSpPr>
            <a:spLocks noGrp="1" noRot="1" noChangeAspect="1" noChangeArrowheads="1" noTextEdit="1"/>
          </p:cNvSpPr>
          <p:nvPr>
            <p:ph type="sldImg"/>
          </p:nvPr>
        </p:nvSpPr>
        <p:spPr>
          <a:ln/>
        </p:spPr>
      </p:sp>
      <p:sp>
        <p:nvSpPr>
          <p:cNvPr id="146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744558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5D25CAE-98C4-49AC-860B-399801B24CCB}" type="slidenum">
              <a:rPr lang="en-US" sz="1200" smtClean="0"/>
              <a:pPr eaLnBrk="1" hangingPunct="1"/>
              <a:t>37</a:t>
            </a:fld>
            <a:endParaRPr lang="en-US" sz="1200" dirty="0"/>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9740630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38</a:t>
            </a:fld>
            <a:endParaRPr lang="en-US" sz="1200" dirty="0"/>
          </a:p>
        </p:txBody>
      </p:sp>
    </p:spTree>
    <p:extLst>
      <p:ext uri="{BB962C8B-B14F-4D97-AF65-F5344CB8AC3E}">
        <p14:creationId xmlns:p14="http://schemas.microsoft.com/office/powerpoint/2010/main" val="7728804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39</a:t>
            </a:fld>
            <a:endParaRPr lang="en-US" sz="1200" dirty="0"/>
          </a:p>
        </p:txBody>
      </p:sp>
    </p:spTree>
    <p:extLst>
      <p:ext uri="{BB962C8B-B14F-4D97-AF65-F5344CB8AC3E}">
        <p14:creationId xmlns:p14="http://schemas.microsoft.com/office/powerpoint/2010/main" val="7749539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40</a:t>
            </a:fld>
            <a:endParaRPr lang="en-US" sz="1200" dirty="0"/>
          </a:p>
        </p:txBody>
      </p:sp>
    </p:spTree>
    <p:extLst>
      <p:ext uri="{BB962C8B-B14F-4D97-AF65-F5344CB8AC3E}">
        <p14:creationId xmlns:p14="http://schemas.microsoft.com/office/powerpoint/2010/main" val="2212040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41</a:t>
            </a:fld>
            <a:endParaRPr lang="en-US" sz="1200" dirty="0"/>
          </a:p>
        </p:txBody>
      </p:sp>
    </p:spTree>
    <p:extLst>
      <p:ext uri="{BB962C8B-B14F-4D97-AF65-F5344CB8AC3E}">
        <p14:creationId xmlns:p14="http://schemas.microsoft.com/office/powerpoint/2010/main" val="31854723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42</a:t>
            </a:fld>
            <a:endParaRPr lang="en-US" sz="1200" dirty="0"/>
          </a:p>
        </p:txBody>
      </p:sp>
    </p:spTree>
    <p:extLst>
      <p:ext uri="{BB962C8B-B14F-4D97-AF65-F5344CB8AC3E}">
        <p14:creationId xmlns:p14="http://schemas.microsoft.com/office/powerpoint/2010/main" val="2903867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10/29/2024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770" y="73948"/>
            <a:ext cx="8954219" cy="1979140"/>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Planning for Contingencies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01135" y="3288942"/>
            <a:ext cx="1728358" cy="523220"/>
          </a:xfrm>
          <a:prstGeom prst="rect">
            <a:avLst/>
          </a:prstGeom>
          <a:noFill/>
        </p:spPr>
        <p:txBody>
          <a:bodyPr wrap="none" rtlCol="0">
            <a:spAutoFit/>
          </a:bodyPr>
          <a:lstStyle/>
          <a:p>
            <a:r>
              <a:rPr lang="en-US" sz="2800" dirty="0">
                <a:latin typeface="Times New Roman"/>
                <a:cs typeface="Times New Roman"/>
              </a:rPr>
              <a:t>Lecture 10</a:t>
            </a:r>
          </a:p>
        </p:txBody>
      </p:sp>
      <p:sp>
        <p:nvSpPr>
          <p:cNvPr id="5" name="Text Placeholder 1">
            <a:extLst>
              <a:ext uri="{FF2B5EF4-FFF2-40B4-BE49-F238E27FC236}">
                <a16:creationId xmlns:a16="http://schemas.microsoft.com/office/drawing/2014/main" id="{30DC5839-91A0-F88E-5B73-67FC9D9D6B59}"/>
              </a:ext>
            </a:extLst>
          </p:cNvPr>
          <p:cNvSpPr txBox="1">
            <a:spLocks/>
          </p:cNvSpPr>
          <p:nvPr/>
        </p:nvSpPr>
        <p:spPr>
          <a:xfrm>
            <a:off x="2880986" y="4452916"/>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71052660-4FA1-AD8F-306C-6198CA730DB3}"/>
              </a:ext>
            </a:extLst>
          </p:cNvPr>
          <p:cNvGrpSpPr/>
          <p:nvPr/>
        </p:nvGrpSpPr>
        <p:grpSpPr>
          <a:xfrm>
            <a:off x="228600" y="2608411"/>
            <a:ext cx="2025770" cy="2686959"/>
            <a:chOff x="130834" y="2780503"/>
            <a:chExt cx="2025770" cy="2686959"/>
          </a:xfrm>
        </p:grpSpPr>
        <p:pic>
          <p:nvPicPr>
            <p:cNvPr id="7" name="Picture 6">
              <a:extLst>
                <a:ext uri="{FF2B5EF4-FFF2-40B4-BE49-F238E27FC236}">
                  <a16:creationId xmlns:a16="http://schemas.microsoft.com/office/drawing/2014/main" id="{7809D513-DA39-8211-78BC-0C9D3A51DC81}"/>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15A3823A-86B4-EBEB-90C8-8D7E88EE1AD9}"/>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the need for contingency planning</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major components of incident response, disaster recovery, and business continuity</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Define the components of crisis management and business resumption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how the organization would prepare and execute a test of contingency plans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348343" y="885826"/>
            <a:ext cx="8386354" cy="4343400"/>
          </a:xfrm>
        </p:spPr>
        <p:txBody>
          <a:bodyPr>
            <a:normAutofit fontScale="92500"/>
          </a:bodyPr>
          <a:lstStyle/>
          <a:p>
            <a:pPr algn="just"/>
            <a:r>
              <a:rPr lang="en-US" dirty="0"/>
              <a:t>This lecture focuses on planning for unexpected adverse events, when the use of technology is disrupted and business operations can come to a standstill</a:t>
            </a:r>
          </a:p>
          <a:p>
            <a:pPr algn="just"/>
            <a:r>
              <a:rPr lang="en-US" dirty="0"/>
              <a:t>An organization’s ability to weather losses caused by an adverse event depends on proper planning and execution of such a plan, without which an adverse event can cause severe damage to an organization’s information resources and assets from which it may never recover </a:t>
            </a:r>
          </a:p>
          <a:p>
            <a:pPr algn="just"/>
            <a:r>
              <a:rPr lang="en-US" dirty="0"/>
              <a:t>According to the Hartford insurance company, over 40% of businesses that don't have a disaster plan go out of business after a major loss</a:t>
            </a:r>
          </a:p>
        </p:txBody>
      </p:sp>
      <p:sp>
        <p:nvSpPr>
          <p:cNvPr id="5123" name="Rectangle 4"/>
          <p:cNvSpPr>
            <a:spLocks noGrp="1" noChangeArrowheads="1"/>
          </p:cNvSpPr>
          <p:nvPr>
            <p:ph type="title"/>
          </p:nvPr>
        </p:nvSpPr>
        <p:spPr>
          <a:xfrm>
            <a:off x="549275" y="107576"/>
            <a:ext cx="8042276" cy="587749"/>
          </a:xfrm>
        </p:spPr>
        <p:txBody>
          <a:bodyPr/>
          <a:lstStyle/>
          <a:p>
            <a:r>
              <a:rPr lang="en-US" dirty="0"/>
              <a:t>Introduction</a:t>
            </a:r>
          </a:p>
        </p:txBody>
      </p:sp>
    </p:spTree>
    <p:extLst>
      <p:ext uri="{BB962C8B-B14F-4D97-AF65-F5344CB8AC3E}">
        <p14:creationId xmlns:p14="http://schemas.microsoft.com/office/powerpoint/2010/main" val="348584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5"/>
          <p:cNvSpPr>
            <a:spLocks noGrp="1" noChangeArrowheads="1"/>
          </p:cNvSpPr>
          <p:nvPr>
            <p:ph type="body" idx="1"/>
          </p:nvPr>
        </p:nvSpPr>
        <p:spPr>
          <a:xfrm>
            <a:off x="165463" y="687977"/>
            <a:ext cx="8778240" cy="4972050"/>
          </a:xfrm>
        </p:spPr>
        <p:txBody>
          <a:bodyPr>
            <a:normAutofit fontScale="92500" lnSpcReduction="10000"/>
          </a:bodyPr>
          <a:lstStyle/>
          <a:p>
            <a:pPr algn="just"/>
            <a:r>
              <a:rPr lang="en-US" dirty="0"/>
              <a:t>The overall planning for unexpected adverse events is called contingency planning (CP)</a:t>
            </a:r>
          </a:p>
          <a:p>
            <a:pPr algn="just"/>
            <a:r>
              <a:rPr lang="en-US" dirty="0"/>
              <a:t>It is how communities of interest position their organizational units to prepare for, detect, react to, and recover from events that threaten the security of information resources and assets</a:t>
            </a:r>
          </a:p>
          <a:p>
            <a:pPr algn="just"/>
            <a:r>
              <a:rPr lang="en-US" dirty="0"/>
              <a:t>The main goal of CP is to restore normal modes of operation with minimum cost and disruption to normal business activities after an unexpected adverse event</a:t>
            </a:r>
          </a:p>
          <a:p>
            <a:pPr algn="just"/>
            <a:r>
              <a:rPr lang="en-GB" dirty="0"/>
              <a:t>CP consists of four major components:</a:t>
            </a:r>
          </a:p>
          <a:p>
            <a:pPr lvl="1" algn="just"/>
            <a:r>
              <a:rPr lang="en-GB" dirty="0"/>
              <a:t>Business impact analysis (BIA)</a:t>
            </a:r>
          </a:p>
          <a:p>
            <a:pPr lvl="1" algn="just"/>
            <a:r>
              <a:rPr lang="en-GB" dirty="0"/>
              <a:t>Incident response plan (IR plan)</a:t>
            </a:r>
          </a:p>
          <a:p>
            <a:pPr lvl="1" algn="just"/>
            <a:r>
              <a:rPr lang="en-GB" dirty="0"/>
              <a:t>Disaster recovery plan (DR plan)</a:t>
            </a:r>
          </a:p>
          <a:p>
            <a:pPr lvl="1" algn="just"/>
            <a:r>
              <a:rPr lang="en-GB" dirty="0"/>
              <a:t>Business continuity plan (BC plan)</a:t>
            </a:r>
          </a:p>
          <a:p>
            <a:pPr algn="just"/>
            <a:endParaRPr lang="en-US" dirty="0"/>
          </a:p>
        </p:txBody>
      </p:sp>
      <p:sp>
        <p:nvSpPr>
          <p:cNvPr id="6147" name="Rectangle 4"/>
          <p:cNvSpPr>
            <a:spLocks noGrp="1" noChangeArrowheads="1"/>
          </p:cNvSpPr>
          <p:nvPr>
            <p:ph type="title"/>
          </p:nvPr>
        </p:nvSpPr>
        <p:spPr>
          <a:xfrm>
            <a:off x="549275" y="107576"/>
            <a:ext cx="8042276" cy="502024"/>
          </a:xfrm>
        </p:spPr>
        <p:txBody>
          <a:bodyPr/>
          <a:lstStyle/>
          <a:p>
            <a:r>
              <a:rPr lang="en-US" sz="3200" dirty="0"/>
              <a:t>Fundamentals of Contingency Planning</a:t>
            </a:r>
          </a:p>
        </p:txBody>
      </p:sp>
    </p:spTree>
    <p:extLst>
      <p:ext uri="{BB962C8B-B14F-4D97-AF65-F5344CB8AC3E}">
        <p14:creationId xmlns:p14="http://schemas.microsoft.com/office/powerpoint/2010/main" val="2062660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14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191589" y="828675"/>
            <a:ext cx="8786948" cy="4395176"/>
          </a:xfrm>
        </p:spPr>
        <p:txBody>
          <a:bodyPr>
            <a:normAutofit fontScale="85000" lnSpcReduction="20000"/>
          </a:bodyPr>
          <a:lstStyle/>
          <a:p>
            <a:pPr>
              <a:lnSpc>
                <a:spcPct val="120000"/>
              </a:lnSpc>
              <a:spcBef>
                <a:spcPts val="0"/>
              </a:spcBef>
            </a:pPr>
            <a:r>
              <a:rPr lang="en-US" sz="2400" dirty="0"/>
              <a:t>An introductory statement by senior management</a:t>
            </a:r>
          </a:p>
          <a:p>
            <a:pPr>
              <a:lnSpc>
                <a:spcPct val="120000"/>
              </a:lnSpc>
              <a:spcBef>
                <a:spcPts val="0"/>
              </a:spcBef>
            </a:pPr>
            <a:r>
              <a:rPr lang="en-US" sz="2400" dirty="0"/>
              <a:t>The scope and purpose of the CP operations</a:t>
            </a:r>
          </a:p>
          <a:p>
            <a:pPr>
              <a:lnSpc>
                <a:spcPct val="120000"/>
              </a:lnSpc>
              <a:spcBef>
                <a:spcPts val="0"/>
              </a:spcBef>
            </a:pPr>
            <a:r>
              <a:rPr lang="en-US" sz="2400" dirty="0"/>
              <a:t>A call for periodic risk assessment and BIA by the CPMT</a:t>
            </a:r>
          </a:p>
          <a:p>
            <a:pPr>
              <a:lnSpc>
                <a:spcPct val="120000"/>
              </a:lnSpc>
              <a:spcBef>
                <a:spcPts val="0"/>
              </a:spcBef>
            </a:pPr>
            <a:r>
              <a:rPr lang="en-US" sz="2400" dirty="0"/>
              <a:t>A description of the major components of the CP</a:t>
            </a:r>
          </a:p>
          <a:p>
            <a:pPr>
              <a:lnSpc>
                <a:spcPct val="120000"/>
              </a:lnSpc>
              <a:spcBef>
                <a:spcPts val="0"/>
              </a:spcBef>
            </a:pPr>
            <a:r>
              <a:rPr lang="en-US" sz="2400" dirty="0"/>
              <a:t>A call for, and guidance in, the selection of recovery options and business continuity strategies</a:t>
            </a:r>
          </a:p>
          <a:p>
            <a:pPr>
              <a:lnSpc>
                <a:spcPct val="120000"/>
              </a:lnSpc>
              <a:spcBef>
                <a:spcPts val="0"/>
              </a:spcBef>
            </a:pPr>
            <a:r>
              <a:rPr lang="en-US" sz="2400" dirty="0"/>
              <a:t>A requirement to test the various plans on a regular basis</a:t>
            </a:r>
          </a:p>
          <a:p>
            <a:pPr>
              <a:lnSpc>
                <a:spcPct val="120000"/>
              </a:lnSpc>
              <a:spcBef>
                <a:spcPts val="0"/>
              </a:spcBef>
            </a:pPr>
            <a:r>
              <a:rPr lang="en-US" sz="2400" dirty="0"/>
              <a:t>Identification of key regulations and standards that impact CP planning and a brief overview of their relevancy</a:t>
            </a:r>
          </a:p>
          <a:p>
            <a:pPr>
              <a:lnSpc>
                <a:spcPct val="120000"/>
              </a:lnSpc>
              <a:spcBef>
                <a:spcPts val="0"/>
              </a:spcBef>
            </a:pPr>
            <a:r>
              <a:rPr lang="en-US" sz="2400" dirty="0"/>
              <a:t>Identification of key individuals responsible for CP operations</a:t>
            </a:r>
          </a:p>
          <a:p>
            <a:pPr>
              <a:lnSpc>
                <a:spcPct val="120000"/>
              </a:lnSpc>
              <a:spcBef>
                <a:spcPts val="0"/>
              </a:spcBef>
            </a:pPr>
            <a:r>
              <a:rPr lang="en-US" sz="2400" dirty="0"/>
              <a:t>An appeal for support to the individual members of the organizations</a:t>
            </a:r>
          </a:p>
          <a:p>
            <a:pPr>
              <a:lnSpc>
                <a:spcPct val="120000"/>
              </a:lnSpc>
              <a:spcBef>
                <a:spcPts val="0"/>
              </a:spcBef>
            </a:pPr>
            <a:r>
              <a:rPr lang="en-US" sz="2400" dirty="0"/>
              <a:t>Additional administrative information</a:t>
            </a:r>
          </a:p>
        </p:txBody>
      </p:sp>
      <p:sp>
        <p:nvSpPr>
          <p:cNvPr id="15362" name="Title 1"/>
          <p:cNvSpPr>
            <a:spLocks noGrp="1"/>
          </p:cNvSpPr>
          <p:nvPr>
            <p:ph type="title"/>
          </p:nvPr>
        </p:nvSpPr>
        <p:spPr>
          <a:xfrm>
            <a:off x="549275" y="107576"/>
            <a:ext cx="8042276" cy="530599"/>
          </a:xfrm>
        </p:spPr>
        <p:txBody>
          <a:bodyPr/>
          <a:lstStyle/>
          <a:p>
            <a:r>
              <a:rPr lang="en-US" sz="2800" dirty="0"/>
              <a:t>Contingency Planning Policy Components</a:t>
            </a:r>
          </a:p>
        </p:txBody>
      </p:sp>
    </p:spTree>
    <p:extLst>
      <p:ext uri="{BB962C8B-B14F-4D97-AF65-F5344CB8AC3E}">
        <p14:creationId xmlns:p14="http://schemas.microsoft.com/office/powerpoint/2010/main" val="386291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04875" y="84083"/>
            <a:ext cx="6858000" cy="5402317"/>
            <a:chOff x="904875" y="84083"/>
            <a:chExt cx="6858000" cy="5402317"/>
          </a:xfrm>
        </p:grpSpPr>
        <p:pic>
          <p:nvPicPr>
            <p:cNvPr id="2" name="Picture 1" descr="A flowchart shows Contingency planning hierarchies. Contingency Planning initiates Business Impact Analysis which has three parts Incident Response Planning, Disaster Recovery Planning, and Business Continuity Planning. Disaster Recovery Planning initiates Crisis Management Planning. Disaster Recovery Planning,  Business Continuity Planning and Crisis Management Planning form Business Resumption Plann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75" y="84083"/>
              <a:ext cx="6858000" cy="5402317"/>
            </a:xfrm>
            <a:prstGeom prst="rect">
              <a:avLst/>
            </a:prstGeom>
          </p:spPr>
        </p:pic>
        <p:sp>
          <p:nvSpPr>
            <p:cNvPr id="3" name="TextBox 2"/>
            <p:cNvSpPr txBox="1"/>
            <p:nvPr/>
          </p:nvSpPr>
          <p:spPr>
            <a:xfrm>
              <a:off x="904875" y="5038725"/>
              <a:ext cx="1962150" cy="447675"/>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95994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85057" y="157951"/>
            <a:ext cx="8732546" cy="6591191"/>
            <a:chOff x="185057" y="157951"/>
            <a:chExt cx="8732546" cy="6591191"/>
          </a:xfrm>
        </p:grpSpPr>
        <p:pic>
          <p:nvPicPr>
            <p:cNvPr id="2" name="Picture 1" descr="A flowchart identifies Contingency planning life cycle. The process is: Form the C P team, Develop the C P policy statement, Conduct the business impact analysis (B I A), Determine mission or business processes and recovery criticality, identify resource requirements, Identify recovery priorities for system resources, Form subordinate planning teams (I R slash D R slash B C). (Continuous improvement) Develop subordinate planning policies (I R slash D R slash B C). Integrate the business impact analysis (BIA). Identify preventive controls. Organize response teams (I R slash D R slash B C). Create response strategies (I R slash D R slash B C). Develop subordinate plans (I R slash D R slash B C). Ensure plan testing, training, and exercises. Ensure plan maintenance. Return to form the C P team. The plan can be reviewed or revised as needed.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5057" y="157951"/>
              <a:ext cx="8732546" cy="6591191"/>
            </a:xfrm>
            <a:prstGeom prst="rect">
              <a:avLst/>
            </a:prstGeom>
          </p:spPr>
        </p:pic>
        <p:sp>
          <p:nvSpPr>
            <p:cNvPr id="3" name="TextBox 2"/>
            <p:cNvSpPr txBox="1"/>
            <p:nvPr/>
          </p:nvSpPr>
          <p:spPr>
            <a:xfrm>
              <a:off x="185057" y="6379029"/>
              <a:ext cx="1284514" cy="370113"/>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848550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09600" y="224933"/>
            <a:ext cx="7772400" cy="5141724"/>
            <a:chOff x="609600" y="224933"/>
            <a:chExt cx="7772400" cy="5141724"/>
          </a:xfrm>
        </p:grpSpPr>
        <p:pic>
          <p:nvPicPr>
            <p:cNvPr id="3" name="Picture 2" descr="An illustration shows the difference between R T O versus R P O and it extends to Recovery point indicating how much lost data? When an incident or disaster strikes, systems and data recovered extending to Recovery time indicates How soon for restoration &amp; recovery? How far back leads to recovery point which is the Last backup or point where data is in usable and recoverable state? And How long to recover leads recovery tim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09600" y="224933"/>
              <a:ext cx="7772400" cy="5141724"/>
            </a:xfrm>
            <a:prstGeom prst="rect">
              <a:avLst/>
            </a:prstGeom>
          </p:spPr>
        </p:pic>
        <p:sp>
          <p:nvSpPr>
            <p:cNvPr id="2" name="TextBox 1"/>
            <p:cNvSpPr txBox="1"/>
            <p:nvPr/>
          </p:nvSpPr>
          <p:spPr>
            <a:xfrm>
              <a:off x="609600" y="4789714"/>
              <a:ext cx="1447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671879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81000" y="1570031"/>
            <a:ext cx="8382000" cy="3717938"/>
            <a:chOff x="381000" y="1570031"/>
            <a:chExt cx="8382000" cy="3717938"/>
          </a:xfrm>
        </p:grpSpPr>
        <p:pic>
          <p:nvPicPr>
            <p:cNvPr id="2" name="Picture 1" descr="An illustration shows the process of R T O, R P O, M T D, and W R T. During normal operations with last backup when an incident or disaster strikes there is data loss or systems down next there is physical or systems recovery then systems recover which leads to Data recovery which is performed by recovery operations then data is recovered. Next there is testing and validation after which recovery is complete or resume operations. This leads to normal operations. R P O is the normal operation, R T O, M T D, and W R T are the recovery operations.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81000" y="1570031"/>
              <a:ext cx="8382000" cy="3717938"/>
            </a:xfrm>
            <a:prstGeom prst="rect">
              <a:avLst/>
            </a:prstGeom>
          </p:spPr>
        </p:pic>
        <p:sp>
          <p:nvSpPr>
            <p:cNvPr id="3" name="TextBox 2"/>
            <p:cNvSpPr txBox="1"/>
            <p:nvPr/>
          </p:nvSpPr>
          <p:spPr>
            <a:xfrm>
              <a:off x="381000" y="4767943"/>
              <a:ext cx="12192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081713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14400" y="237723"/>
            <a:ext cx="7315200" cy="5237791"/>
            <a:chOff x="914400" y="237723"/>
            <a:chExt cx="7315200" cy="5237791"/>
          </a:xfrm>
        </p:grpSpPr>
        <p:pic>
          <p:nvPicPr>
            <p:cNvPr id="2" name="Picture 1" descr="A line graph shows cost balancing. Length of disruption time is marked at the x-axis, cost is marked at the y-axis. Cost to recover (system mirror), cost of disruption (business downtime), and cost to recover (tape backup) meet at a point which is the cost balance point. Cost to recover is a downward graph and cost of disruption is an upward graph."/>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4400" y="237723"/>
              <a:ext cx="7315200" cy="5237791"/>
            </a:xfrm>
            <a:prstGeom prst="rect">
              <a:avLst/>
            </a:prstGeom>
          </p:spPr>
        </p:pic>
        <p:sp>
          <p:nvSpPr>
            <p:cNvPr id="3" name="TextBox 2"/>
            <p:cNvSpPr txBox="1"/>
            <p:nvPr/>
          </p:nvSpPr>
          <p:spPr>
            <a:xfrm>
              <a:off x="914400" y="5018314"/>
              <a:ext cx="2122714" cy="4572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834479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5"/>
          <p:cNvSpPr>
            <a:spLocks noGrp="1" noChangeArrowheads="1"/>
          </p:cNvSpPr>
          <p:nvPr>
            <p:ph type="body" idx="1"/>
          </p:nvPr>
        </p:nvSpPr>
        <p:spPr>
          <a:xfrm>
            <a:off x="148046" y="737420"/>
            <a:ext cx="8671489" cy="4949277"/>
          </a:xfrm>
        </p:spPr>
        <p:txBody>
          <a:bodyPr>
            <a:normAutofit fontScale="77500" lnSpcReduction="20000"/>
          </a:bodyPr>
          <a:lstStyle/>
          <a:p>
            <a:pPr algn="just"/>
            <a:r>
              <a:rPr lang="en-US" dirty="0"/>
              <a:t>Most organizations have experience detecting, reacting to, and recovering from attacks, employee errors, service outages, and small-scale natural disasters, and are thus performing incident response (IR)</a:t>
            </a:r>
          </a:p>
          <a:p>
            <a:pPr algn="just"/>
            <a:r>
              <a:rPr lang="en-US" dirty="0"/>
              <a:t>IR must be carefully planned and coordinated because organizations heavily depend on the quick and efficient containment and resolution of incidents</a:t>
            </a:r>
          </a:p>
          <a:p>
            <a:pPr algn="just"/>
            <a:r>
              <a:rPr lang="en-US" dirty="0"/>
              <a:t>Incident response planning (IRP), therefore, is the preparation for such an effort and is performed by the IRP team (IRPT)</a:t>
            </a:r>
          </a:p>
          <a:p>
            <a:pPr algn="just"/>
            <a:r>
              <a:rPr lang="en-GB" dirty="0"/>
              <a:t>When those events represent the potential for loss, they are referred to as adverse events or incident candidates</a:t>
            </a:r>
          </a:p>
          <a:p>
            <a:pPr algn="just"/>
            <a:r>
              <a:rPr lang="en-GB" dirty="0"/>
              <a:t>When an adverse event begins to manifest as a real threat to information, it becomes an incident</a:t>
            </a:r>
          </a:p>
          <a:p>
            <a:pPr algn="just"/>
            <a:r>
              <a:rPr lang="en-GB" dirty="0"/>
              <a:t>The incident response plan (IR plan) is usually activated when the organization detects an incident that affects it, regardless of how minor the effect is</a:t>
            </a:r>
          </a:p>
          <a:p>
            <a:pPr algn="just"/>
            <a:endParaRPr lang="en-US" dirty="0"/>
          </a:p>
        </p:txBody>
      </p:sp>
      <p:sp>
        <p:nvSpPr>
          <p:cNvPr id="29699" name="Rectangle 4"/>
          <p:cNvSpPr>
            <a:spLocks noGrp="1" noChangeArrowheads="1"/>
          </p:cNvSpPr>
          <p:nvPr>
            <p:ph type="title"/>
          </p:nvPr>
        </p:nvSpPr>
        <p:spPr>
          <a:xfrm>
            <a:off x="549275" y="107576"/>
            <a:ext cx="8042276" cy="674089"/>
          </a:xfrm>
        </p:spPr>
        <p:txBody>
          <a:bodyPr/>
          <a:lstStyle/>
          <a:p>
            <a:r>
              <a:rPr lang="en-US" dirty="0"/>
              <a:t>Incident Response</a:t>
            </a:r>
          </a:p>
        </p:txBody>
      </p:sp>
    </p:spTree>
    <p:extLst>
      <p:ext uri="{BB962C8B-B14F-4D97-AF65-F5344CB8AC3E}">
        <p14:creationId xmlns:p14="http://schemas.microsoft.com/office/powerpoint/2010/main" val="1298923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7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70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70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70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48033" y="250990"/>
            <a:ext cx="7772400" cy="4615710"/>
            <a:chOff x="848033" y="250990"/>
            <a:chExt cx="7772400" cy="4615710"/>
          </a:xfrm>
        </p:grpSpPr>
        <p:pic>
          <p:nvPicPr>
            <p:cNvPr id="3" name="Picture 2" descr="A flowchart identifies the N I S T incident response life cycle. The process from left to right is: preparation, detection and analysis, containment eradication and recovery then to post-incident activity which in turn leads to preparation agai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48033" y="250990"/>
              <a:ext cx="7772400" cy="4615710"/>
            </a:xfrm>
            <a:prstGeom prst="rect">
              <a:avLst/>
            </a:prstGeom>
            <a:solidFill>
              <a:schemeClr val="bg1"/>
            </a:solidFill>
          </p:spPr>
        </p:pic>
        <p:sp>
          <p:nvSpPr>
            <p:cNvPr id="2" name="TextBox 1"/>
            <p:cNvSpPr txBox="1"/>
            <p:nvPr/>
          </p:nvSpPr>
          <p:spPr>
            <a:xfrm>
              <a:off x="848033" y="4218039"/>
              <a:ext cx="1423219" cy="383458"/>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864758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5619" y="892278"/>
            <a:ext cx="8690394" cy="3621351"/>
            <a:chOff x="335619" y="892278"/>
            <a:chExt cx="8690394" cy="3621351"/>
          </a:xfrm>
        </p:grpSpPr>
        <p:pic>
          <p:nvPicPr>
            <p:cNvPr id="3" name="Picture 2" descr="An illustration identifies the N I S T cybersecurity framework. At first it is (Identify) Identify, then (protect) protect, then (detect) detect cyber event, and (respond) respond to cyber event and remediate root cause. Recover has remediated root cause partly, tactical recovery phase and strategic recovery phase which forms a guide for cybersecurity event recover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5619" y="892278"/>
              <a:ext cx="8690394" cy="3591232"/>
            </a:xfrm>
            <a:prstGeom prst="rect">
              <a:avLst/>
            </a:prstGeom>
          </p:spPr>
        </p:pic>
        <p:sp>
          <p:nvSpPr>
            <p:cNvPr id="2" name="TextBox 1"/>
            <p:cNvSpPr txBox="1"/>
            <p:nvPr/>
          </p:nvSpPr>
          <p:spPr>
            <a:xfrm>
              <a:off x="335619" y="4144297"/>
              <a:ext cx="130145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86296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9340" y="793955"/>
            <a:ext cx="8877527" cy="4855407"/>
          </a:xfrm>
        </p:spPr>
        <p:txBody>
          <a:bodyPr>
            <a:normAutofit fontScale="92500" lnSpcReduction="10000"/>
          </a:bodyPr>
          <a:lstStyle/>
          <a:p>
            <a:r>
              <a:rPr lang="en-US" dirty="0"/>
              <a:t>The responsibility for creating an organization’s IR plan usually falls to the CISO, or an IT manager with security responsibilities</a:t>
            </a:r>
          </a:p>
          <a:p>
            <a:r>
              <a:rPr lang="en-US" dirty="0"/>
              <a:t>According to NIST SP 800-61, Rev. 2, the IR plan includes:</a:t>
            </a:r>
          </a:p>
          <a:p>
            <a:pPr lvl="1"/>
            <a:r>
              <a:rPr lang="en-US" dirty="0"/>
              <a:t>Mission</a:t>
            </a:r>
          </a:p>
          <a:p>
            <a:pPr lvl="1"/>
            <a:r>
              <a:rPr lang="en-US" dirty="0"/>
              <a:t>Strategies and goals</a:t>
            </a:r>
          </a:p>
          <a:p>
            <a:pPr lvl="1"/>
            <a:r>
              <a:rPr lang="en-US" dirty="0"/>
              <a:t>Senior management approval</a:t>
            </a:r>
          </a:p>
          <a:p>
            <a:pPr lvl="1"/>
            <a:r>
              <a:rPr lang="en-US" dirty="0"/>
              <a:t>Organizational approach to incident response</a:t>
            </a:r>
          </a:p>
          <a:p>
            <a:pPr lvl="1"/>
            <a:r>
              <a:rPr lang="en-US" dirty="0"/>
              <a:t>How the incident response team will communicate</a:t>
            </a:r>
          </a:p>
          <a:p>
            <a:pPr lvl="1"/>
            <a:r>
              <a:rPr lang="en-US" dirty="0"/>
              <a:t>Metrics for measuring incident response capability and effectiveness</a:t>
            </a:r>
          </a:p>
          <a:p>
            <a:pPr lvl="1"/>
            <a:r>
              <a:rPr lang="en-US" dirty="0"/>
              <a:t>Roadmap for maturing incident response capability</a:t>
            </a:r>
          </a:p>
          <a:p>
            <a:pPr lvl="1"/>
            <a:r>
              <a:rPr lang="en-US" dirty="0"/>
              <a:t>How the program fits into the overall organization</a:t>
            </a:r>
          </a:p>
        </p:txBody>
      </p:sp>
      <p:sp>
        <p:nvSpPr>
          <p:cNvPr id="2" name="Title 1"/>
          <p:cNvSpPr>
            <a:spLocks noGrp="1"/>
          </p:cNvSpPr>
          <p:nvPr>
            <p:ph type="title"/>
          </p:nvPr>
        </p:nvSpPr>
        <p:spPr>
          <a:xfrm>
            <a:off x="549275" y="107576"/>
            <a:ext cx="8042276" cy="703585"/>
          </a:xfrm>
        </p:spPr>
        <p:txBody>
          <a:bodyPr/>
          <a:lstStyle/>
          <a:p>
            <a:r>
              <a:rPr lang="en-US" dirty="0"/>
              <a:t>IR Planning</a:t>
            </a:r>
          </a:p>
        </p:txBody>
      </p:sp>
    </p:spTree>
    <p:extLst>
      <p:ext uri="{BB962C8B-B14F-4D97-AF65-F5344CB8AC3E}">
        <p14:creationId xmlns:p14="http://schemas.microsoft.com/office/powerpoint/2010/main" val="1776212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3347" y="656894"/>
            <a:ext cx="8602949" cy="6098490"/>
            <a:chOff x="113347" y="656894"/>
            <a:chExt cx="8602949" cy="6098490"/>
          </a:xfrm>
        </p:grpSpPr>
        <p:pic>
          <p:nvPicPr>
            <p:cNvPr id="2" name="Picture 1" descr="Some pages from the I R plan identify the support for before an attack, after an attack, and during an attack. The users and the technology services are explained in detail in the pag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13347" y="656894"/>
              <a:ext cx="8602949" cy="6024125"/>
            </a:xfrm>
            <a:prstGeom prst="rect">
              <a:avLst/>
            </a:prstGeom>
          </p:spPr>
        </p:pic>
        <p:sp>
          <p:nvSpPr>
            <p:cNvPr id="3" name="TextBox 2"/>
            <p:cNvSpPr txBox="1"/>
            <p:nvPr/>
          </p:nvSpPr>
          <p:spPr>
            <a:xfrm>
              <a:off x="113347" y="6386052"/>
              <a:ext cx="131724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604045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6950" y="1438277"/>
            <a:ext cx="8042276" cy="3797709"/>
          </a:xfrm>
        </p:spPr>
        <p:txBody>
          <a:bodyPr>
            <a:normAutofit/>
          </a:bodyPr>
          <a:lstStyle/>
          <a:p>
            <a:r>
              <a:rPr lang="en-US" sz="3200" dirty="0"/>
              <a:t>Incident response actions can be organized into three basic phases:</a:t>
            </a:r>
          </a:p>
          <a:p>
            <a:pPr lvl="1"/>
            <a:r>
              <a:rPr lang="en-US" sz="2800" dirty="0"/>
              <a:t>Detection</a:t>
            </a:r>
          </a:p>
          <a:p>
            <a:pPr lvl="1"/>
            <a:r>
              <a:rPr lang="en-US" sz="2800" dirty="0"/>
              <a:t>Reaction</a:t>
            </a:r>
          </a:p>
          <a:p>
            <a:pPr lvl="1"/>
            <a:r>
              <a:rPr lang="en-US" sz="2800" dirty="0"/>
              <a:t>Recovery</a:t>
            </a:r>
          </a:p>
        </p:txBody>
      </p:sp>
      <p:sp>
        <p:nvSpPr>
          <p:cNvPr id="2" name="Title 1"/>
          <p:cNvSpPr>
            <a:spLocks noGrp="1"/>
          </p:cNvSpPr>
          <p:nvPr>
            <p:ph type="title"/>
          </p:nvPr>
        </p:nvSpPr>
        <p:spPr>
          <a:xfrm>
            <a:off x="549275" y="107576"/>
            <a:ext cx="8042276" cy="778249"/>
          </a:xfrm>
        </p:spPr>
        <p:txBody>
          <a:bodyPr/>
          <a:lstStyle/>
          <a:p>
            <a:r>
              <a:rPr lang="en-US" dirty="0"/>
              <a:t>IR Actions</a:t>
            </a:r>
          </a:p>
        </p:txBody>
      </p:sp>
    </p:spTree>
    <p:extLst>
      <p:ext uri="{BB962C8B-B14F-4D97-AF65-F5344CB8AC3E}">
        <p14:creationId xmlns:p14="http://schemas.microsoft.com/office/powerpoint/2010/main" val="88081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097161" y="187562"/>
            <a:ext cx="5884606" cy="6449212"/>
            <a:chOff x="3097161" y="187562"/>
            <a:chExt cx="5884606" cy="6449212"/>
          </a:xfrm>
        </p:grpSpPr>
        <p:pic>
          <p:nvPicPr>
            <p:cNvPr id="3" name="Picture 2" descr="The table provides Incident Handling Checklist from N I S T S P 800 61, Rev. 2. The table has 2 columns and 22 rows. The column headings are as follows from left to right: Action, Completed. The column Completed is blank. The row entries for action are as follows. Row 1. Detection and Analysis. Row 2. 1, Determine whether an incident has occurred. Row 3. 1.1, Analyze the precursors and indicators. Row 4. 1.2, Look for correlating information. Row 5. 1.3, Perform research example search engines, knowledge base. Row 6. 1.4, As soon as the handler believes an incident has occurred, begin documenting the investigation and gathering evidence. Row 7. 2, Prioritize handling the incident based on the relevant factors functional impact, information impact, recoverability effort, etc. Row 8. 3, Report the incident to the appropriate internal personnel and external organizations. Row 9. Containment, Eradication, and Recovery. Row 10. 4, Acquire, preserve, secure, and document evidence. Row 11. 5, Contain the incident. Row 12. 6, Eradicate the incident. Row 13. 6.1, Identify and mitigate all vulnerabilities that were exploited. Row 14. 6.2, Remove malware, inappropriate materials, and other components. Row 15. 6.3, If more affected hosts are discovered example new malware infections, repeat the Detection and Analysis steps 1.1, 1.2 to identify all other affected hosts, then contain 5 and eradicate 6 the incident for them. Row 16. 7, Recover from the incident. Row 17. 7.1, Return affected systems to an operationally ready state. Row 18. 7.2, Confirm that the affected systems are functioning normally. Row 19. 7.3, If necessary, implement additional monitoring to look for future related activity. Row 20. Post Incident Activity. Row 21. 8, Create a follow-up report. Row 22. 9, Hold a lessons learned meeting mandatory for major incidents, optional otherwis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097161" y="187562"/>
              <a:ext cx="5884606" cy="6449212"/>
            </a:xfrm>
            <a:prstGeom prst="rect">
              <a:avLst/>
            </a:prstGeom>
          </p:spPr>
        </p:pic>
        <p:sp>
          <p:nvSpPr>
            <p:cNvPr id="2" name="TextBox 1"/>
            <p:cNvSpPr txBox="1"/>
            <p:nvPr/>
          </p:nvSpPr>
          <p:spPr>
            <a:xfrm>
              <a:off x="3259394" y="187562"/>
              <a:ext cx="89965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78614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7939" y="852949"/>
            <a:ext cx="8415338" cy="4678204"/>
          </a:xfrm>
        </p:spPr>
        <p:txBody>
          <a:bodyPr>
            <a:normAutofit lnSpcReduction="10000"/>
          </a:bodyPr>
          <a:lstStyle/>
          <a:p>
            <a:pPr algn="just"/>
            <a:r>
              <a:rPr lang="en-US" dirty="0"/>
              <a:t>An organization has several options for protecting its information and getting operations up and running quickly after an incident:</a:t>
            </a:r>
          </a:p>
          <a:p>
            <a:pPr lvl="1" algn="just"/>
            <a:r>
              <a:rPr lang="en-US" dirty="0"/>
              <a:t>Traditional data backups</a:t>
            </a:r>
          </a:p>
          <a:p>
            <a:pPr lvl="1" algn="just"/>
            <a:r>
              <a:rPr lang="en-US" dirty="0"/>
              <a:t>Electronic vaulting</a:t>
            </a:r>
          </a:p>
          <a:p>
            <a:pPr lvl="1" algn="just"/>
            <a:r>
              <a:rPr lang="en-US" dirty="0"/>
              <a:t>Remote journaling</a:t>
            </a:r>
          </a:p>
          <a:p>
            <a:pPr lvl="1" algn="just"/>
            <a:r>
              <a:rPr lang="en-US" dirty="0"/>
              <a:t>Database shadowing</a:t>
            </a:r>
          </a:p>
          <a:p>
            <a:pPr algn="just"/>
            <a:r>
              <a:rPr lang="en-US" dirty="0"/>
              <a:t>Industry recommendations for data backups include:</a:t>
            </a:r>
          </a:p>
          <a:p>
            <a:pPr lvl="1" algn="just"/>
            <a:r>
              <a:rPr lang="en-US" dirty="0"/>
              <a:t>“3-2-1 rule”—three copies of important data on at least two different media, with at least one copy stored off-site, and daily on-site backups</a:t>
            </a:r>
          </a:p>
          <a:p>
            <a:pPr lvl="1" algn="just"/>
            <a:r>
              <a:rPr lang="en-US" dirty="0"/>
              <a:t>Weekly off-site backups</a:t>
            </a:r>
          </a:p>
        </p:txBody>
      </p:sp>
      <p:sp>
        <p:nvSpPr>
          <p:cNvPr id="2" name="Title 1"/>
          <p:cNvSpPr>
            <a:spLocks noGrp="1"/>
          </p:cNvSpPr>
          <p:nvPr>
            <p:ph type="title"/>
          </p:nvPr>
        </p:nvSpPr>
        <p:spPr>
          <a:xfrm>
            <a:off x="549275" y="107576"/>
            <a:ext cx="8344002" cy="600347"/>
          </a:xfrm>
        </p:spPr>
        <p:txBody>
          <a:bodyPr/>
          <a:lstStyle/>
          <a:p>
            <a:r>
              <a:rPr lang="en-US" sz="2800" dirty="0"/>
              <a:t>Data Protection in Preparation for Incidents</a:t>
            </a:r>
          </a:p>
        </p:txBody>
      </p:sp>
    </p:spTree>
    <p:extLst>
      <p:ext uri="{BB962C8B-B14F-4D97-AF65-F5344CB8AC3E}">
        <p14:creationId xmlns:p14="http://schemas.microsoft.com/office/powerpoint/2010/main" val="2535620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5"/>
          <p:cNvSpPr>
            <a:spLocks noGrp="1" noChangeArrowheads="1"/>
          </p:cNvSpPr>
          <p:nvPr>
            <p:ph type="body" idx="1"/>
          </p:nvPr>
        </p:nvSpPr>
        <p:spPr>
          <a:xfrm>
            <a:off x="157390" y="870155"/>
            <a:ext cx="8829856" cy="4746874"/>
          </a:xfrm>
        </p:spPr>
        <p:txBody>
          <a:bodyPr>
            <a:normAutofit fontScale="92500" lnSpcReduction="10000"/>
          </a:bodyPr>
          <a:lstStyle/>
          <a:p>
            <a:pPr algn="just"/>
            <a:r>
              <a:rPr lang="en-US" dirty="0"/>
              <a:t>The challenge is determining whether an event is the product of routine systems use or an actual incident</a:t>
            </a:r>
          </a:p>
          <a:p>
            <a:pPr algn="just"/>
            <a:r>
              <a:rPr lang="en-US" dirty="0"/>
              <a:t>Incident classification is the process of examining an adverse event or incident candidate and determining whether it constitutes an actual incident</a:t>
            </a:r>
          </a:p>
          <a:p>
            <a:pPr algn="just"/>
            <a:r>
              <a:rPr lang="en-US" dirty="0"/>
              <a:t>Initial reports from end users, intrusion detection systems, host- and network-based virus detection software, and systems administrators are all ways to track and detect incident candidates</a:t>
            </a:r>
          </a:p>
          <a:p>
            <a:pPr algn="just"/>
            <a:r>
              <a:rPr lang="en-US" dirty="0"/>
              <a:t>Once an actual incident is properly identified and classified, members of the IR team can effectively execute the corresponding procedures from the IR plan</a:t>
            </a:r>
          </a:p>
        </p:txBody>
      </p:sp>
      <p:sp>
        <p:nvSpPr>
          <p:cNvPr id="37891" name="Rectangle 4"/>
          <p:cNvSpPr>
            <a:spLocks noGrp="1" noChangeArrowheads="1"/>
          </p:cNvSpPr>
          <p:nvPr>
            <p:ph type="title"/>
          </p:nvPr>
        </p:nvSpPr>
        <p:spPr>
          <a:xfrm>
            <a:off x="549275" y="107576"/>
            <a:ext cx="8042276" cy="762579"/>
          </a:xfrm>
        </p:spPr>
        <p:txBody>
          <a:bodyPr/>
          <a:lstStyle/>
          <a:p>
            <a:r>
              <a:rPr lang="en-US" dirty="0"/>
              <a:t>Detecting Incidents </a:t>
            </a:r>
          </a:p>
        </p:txBody>
      </p:sp>
    </p:spTree>
    <p:extLst>
      <p:ext uri="{BB962C8B-B14F-4D97-AF65-F5344CB8AC3E}">
        <p14:creationId xmlns:p14="http://schemas.microsoft.com/office/powerpoint/2010/main" val="224176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89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5"/>
          <p:cNvSpPr>
            <a:spLocks noGrp="1" noChangeArrowheads="1"/>
          </p:cNvSpPr>
          <p:nvPr>
            <p:ph type="body" idx="1"/>
          </p:nvPr>
        </p:nvSpPr>
        <p:spPr>
          <a:xfrm>
            <a:off x="191728" y="722671"/>
            <a:ext cx="5029200" cy="5007569"/>
          </a:xfrm>
        </p:spPr>
        <p:txBody>
          <a:bodyPr>
            <a:normAutofit lnSpcReduction="10000"/>
          </a:bodyPr>
          <a:lstStyle/>
          <a:p>
            <a:r>
              <a:rPr lang="en-US" dirty="0"/>
              <a:t>Possible Indicators </a:t>
            </a:r>
          </a:p>
          <a:p>
            <a:pPr lvl="1"/>
            <a:r>
              <a:rPr lang="en-US" dirty="0"/>
              <a:t>Presence of unfamiliar files</a:t>
            </a:r>
          </a:p>
          <a:p>
            <a:pPr lvl="1"/>
            <a:r>
              <a:rPr lang="en-US" dirty="0"/>
              <a:t>Presence or execution of unknown programs or processes</a:t>
            </a:r>
          </a:p>
          <a:p>
            <a:pPr lvl="1"/>
            <a:r>
              <a:rPr lang="en-US" dirty="0"/>
              <a:t>Unusual consumption of computing resources</a:t>
            </a:r>
          </a:p>
          <a:p>
            <a:pPr lvl="1"/>
            <a:r>
              <a:rPr lang="en-US" dirty="0"/>
              <a:t>Unusual system crashes</a:t>
            </a:r>
          </a:p>
          <a:p>
            <a:r>
              <a:rPr lang="en-US" dirty="0"/>
              <a:t>Probably Indicators </a:t>
            </a:r>
          </a:p>
          <a:p>
            <a:pPr lvl="1"/>
            <a:r>
              <a:rPr lang="en-US" dirty="0"/>
              <a:t>Activities at unexpected times</a:t>
            </a:r>
          </a:p>
          <a:p>
            <a:pPr lvl="1"/>
            <a:r>
              <a:rPr lang="en-US" dirty="0"/>
              <a:t>Presence of new accounts</a:t>
            </a:r>
          </a:p>
          <a:p>
            <a:pPr lvl="1"/>
            <a:r>
              <a:rPr lang="en-US" dirty="0"/>
              <a:t>Reported attacks</a:t>
            </a:r>
          </a:p>
          <a:p>
            <a:pPr lvl="1"/>
            <a:r>
              <a:rPr lang="en-US" dirty="0"/>
              <a:t>Notification from IDS</a:t>
            </a:r>
          </a:p>
          <a:p>
            <a:endParaRPr lang="en-US" dirty="0"/>
          </a:p>
        </p:txBody>
      </p:sp>
      <p:sp>
        <p:nvSpPr>
          <p:cNvPr id="38915" name="Rectangle 4"/>
          <p:cNvSpPr>
            <a:spLocks noGrp="1" noChangeArrowheads="1"/>
          </p:cNvSpPr>
          <p:nvPr>
            <p:ph type="title"/>
          </p:nvPr>
        </p:nvSpPr>
        <p:spPr>
          <a:xfrm>
            <a:off x="549275" y="107576"/>
            <a:ext cx="8042276" cy="615095"/>
          </a:xfrm>
        </p:spPr>
        <p:txBody>
          <a:bodyPr/>
          <a:lstStyle/>
          <a:p>
            <a:r>
              <a:rPr lang="en-US" dirty="0"/>
              <a:t>Incident Indicators</a:t>
            </a:r>
          </a:p>
        </p:txBody>
      </p:sp>
      <p:sp>
        <p:nvSpPr>
          <p:cNvPr id="4" name="Rectangle 5"/>
          <p:cNvSpPr txBox="1">
            <a:spLocks noChangeArrowheads="1"/>
          </p:cNvSpPr>
          <p:nvPr/>
        </p:nvSpPr>
        <p:spPr>
          <a:xfrm>
            <a:off x="5083021" y="726041"/>
            <a:ext cx="4060979" cy="4924425"/>
          </a:xfrm>
          <a:prstGeom prst="rect">
            <a:avLst/>
          </a:prstGeom>
        </p:spPr>
        <p:txBody>
          <a:bodyPr vert="horz" wrap="square" lIns="0" tIns="0" rIns="0" bIns="0" rtlCol="0">
            <a:spAutoFit/>
          </a:bodyPr>
          <a:lstStyle>
            <a:lvl1pPr marL="171450" indent="-171450" algn="l" defTabSz="914400" rtl="0" eaLnBrk="1" latinLnBrk="0" hangingPunct="1">
              <a:lnSpc>
                <a:spcPct val="100000"/>
              </a:lnSpc>
              <a:spcBef>
                <a:spcPts val="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100000"/>
              </a:lnSpc>
              <a:spcBef>
                <a:spcPts val="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100000"/>
              </a:lnSpc>
              <a:spcBef>
                <a:spcPts val="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100000"/>
              </a:lnSpc>
              <a:spcBef>
                <a:spcPts val="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100000"/>
              </a:lnSpc>
              <a:spcBef>
                <a:spcPts val="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Definite Indicators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Use of dormant accounts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Changes to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Presence of hacker tools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Notifications by partner or peer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Notification by hacker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Potential Incident Results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Loss of availability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Loss of integrity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Loss of confidentiality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Violation of policy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Violation of law</a:t>
            </a:r>
          </a:p>
        </p:txBody>
      </p:sp>
    </p:spTree>
    <p:extLst>
      <p:ext uri="{BB962C8B-B14F-4D97-AF65-F5344CB8AC3E}">
        <p14:creationId xmlns:p14="http://schemas.microsoft.com/office/powerpoint/2010/main" val="2826031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891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8916">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8916">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89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8916">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8916">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8916">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8916">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8916">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19432" y="320035"/>
            <a:ext cx="8229600" cy="4920072"/>
            <a:chOff x="619432" y="320035"/>
            <a:chExt cx="8229600" cy="4920072"/>
          </a:xfrm>
        </p:grpSpPr>
        <p:pic>
          <p:nvPicPr>
            <p:cNvPr id="2" name="Picture 1" descr="An online page identifies and Prepares incident notification. The note reads, Creating an incident notification message, auto-generates an alert message by e-mail, phone recording, or text message and then opens the incident management or tracking functio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19432" y="320035"/>
              <a:ext cx="8229600" cy="4920072"/>
            </a:xfrm>
            <a:prstGeom prst="rect">
              <a:avLst/>
            </a:prstGeom>
          </p:spPr>
        </p:pic>
        <p:sp>
          <p:nvSpPr>
            <p:cNvPr id="3" name="TextBox 2"/>
            <p:cNvSpPr txBox="1"/>
            <p:nvPr/>
          </p:nvSpPr>
          <p:spPr>
            <a:xfrm>
              <a:off x="619432" y="4719484"/>
              <a:ext cx="140109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79395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825910"/>
            <a:ext cx="8778240" cy="4778477"/>
          </a:xfrm>
        </p:spPr>
        <p:txBody>
          <a:bodyPr>
            <a:normAutofit fontScale="92500" lnSpcReduction="10000"/>
          </a:bodyPr>
          <a:lstStyle/>
          <a:p>
            <a:r>
              <a:rPr lang="en-US" dirty="0"/>
              <a:t>According to McAfee, CSIRTS commonly fail to:</a:t>
            </a:r>
          </a:p>
          <a:p>
            <a:pPr lvl="1"/>
            <a:r>
              <a:rPr lang="en-US" dirty="0"/>
              <a:t>Appoint a clear chain of command with a specified individual in charge</a:t>
            </a:r>
          </a:p>
          <a:p>
            <a:pPr lvl="1"/>
            <a:r>
              <a:rPr lang="en-US" dirty="0"/>
              <a:t>Establish a central operations center</a:t>
            </a:r>
          </a:p>
          <a:p>
            <a:pPr lvl="1"/>
            <a:r>
              <a:rPr lang="en-US" dirty="0"/>
              <a:t>“Know their enemy” </a:t>
            </a:r>
          </a:p>
          <a:p>
            <a:pPr lvl="1"/>
            <a:r>
              <a:rPr lang="en-US" dirty="0"/>
              <a:t>Develop a comprehensive IR plan with containment strategies</a:t>
            </a:r>
          </a:p>
          <a:p>
            <a:pPr lvl="1"/>
            <a:r>
              <a:rPr lang="en-US" dirty="0"/>
              <a:t>Record IR activities at all phases</a:t>
            </a:r>
          </a:p>
          <a:p>
            <a:pPr lvl="1"/>
            <a:r>
              <a:rPr lang="en-US" dirty="0"/>
              <a:t>Document the events as they occur in a timeline</a:t>
            </a:r>
          </a:p>
          <a:p>
            <a:pPr lvl="1"/>
            <a:r>
              <a:rPr lang="en-US" dirty="0"/>
              <a:t>Distinguish incident containment from incident remediation (as part of reaction)</a:t>
            </a:r>
          </a:p>
          <a:p>
            <a:pPr lvl="1"/>
            <a:r>
              <a:rPr lang="en-US" dirty="0"/>
              <a:t>Secure and monitor networks and network devices</a:t>
            </a:r>
          </a:p>
          <a:p>
            <a:pPr lvl="1"/>
            <a:r>
              <a:rPr lang="en-US" dirty="0"/>
              <a:t>Establish and manage system and network logging</a:t>
            </a:r>
          </a:p>
          <a:p>
            <a:pPr lvl="1"/>
            <a:r>
              <a:rPr lang="en-US" dirty="0"/>
              <a:t>Establish and support effective anti-virus and antimalware solutions</a:t>
            </a:r>
          </a:p>
        </p:txBody>
      </p:sp>
      <p:sp>
        <p:nvSpPr>
          <p:cNvPr id="2" name="Title 1"/>
          <p:cNvSpPr>
            <a:spLocks noGrp="1"/>
          </p:cNvSpPr>
          <p:nvPr>
            <p:ph type="title"/>
          </p:nvPr>
        </p:nvSpPr>
        <p:spPr>
          <a:xfrm>
            <a:off x="549275" y="107576"/>
            <a:ext cx="8042276" cy="718334"/>
          </a:xfrm>
        </p:spPr>
        <p:txBody>
          <a:bodyPr/>
          <a:lstStyle/>
          <a:p>
            <a:r>
              <a:rPr lang="en-US" sz="4000" dirty="0"/>
              <a:t>Common Mistakes CSIRTs make</a:t>
            </a:r>
          </a:p>
        </p:txBody>
      </p:sp>
    </p:spTree>
    <p:extLst>
      <p:ext uri="{BB962C8B-B14F-4D97-AF65-F5344CB8AC3E}">
        <p14:creationId xmlns:p14="http://schemas.microsoft.com/office/powerpoint/2010/main" val="4127110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409" y="714103"/>
            <a:ext cx="4442592" cy="4787045"/>
          </a:xfrm>
        </p:spPr>
        <p:txBody>
          <a:bodyPr>
            <a:normAutofit fontScale="70000" lnSpcReduction="20000"/>
          </a:bodyPr>
          <a:lstStyle/>
          <a:p>
            <a:pPr>
              <a:lnSpc>
                <a:spcPct val="120000"/>
              </a:lnSpc>
              <a:spcBef>
                <a:spcPts val="0"/>
              </a:spcBef>
            </a:pPr>
            <a:r>
              <a:rPr lang="en-US" sz="2200" dirty="0"/>
              <a:t>Acquire tools and resources that may be of value during incident handling</a:t>
            </a:r>
          </a:p>
          <a:p>
            <a:pPr>
              <a:lnSpc>
                <a:spcPct val="120000"/>
              </a:lnSpc>
              <a:spcBef>
                <a:spcPts val="0"/>
              </a:spcBef>
            </a:pPr>
            <a:r>
              <a:rPr lang="en-US" sz="2200" dirty="0"/>
              <a:t>Prevent incidents from occurring by ensuring that networks, systems, and applications are sufficiently secure</a:t>
            </a:r>
          </a:p>
          <a:p>
            <a:pPr>
              <a:lnSpc>
                <a:spcPct val="120000"/>
              </a:lnSpc>
              <a:spcBef>
                <a:spcPts val="0"/>
              </a:spcBef>
            </a:pPr>
            <a:r>
              <a:rPr lang="en-US" sz="2200" dirty="0"/>
              <a:t>Identify precursors and indicators through alerts generated by several types of security software</a:t>
            </a:r>
          </a:p>
          <a:p>
            <a:pPr>
              <a:lnSpc>
                <a:spcPct val="120000"/>
              </a:lnSpc>
              <a:spcBef>
                <a:spcPts val="0"/>
              </a:spcBef>
            </a:pPr>
            <a:r>
              <a:rPr lang="en-US" sz="2200" dirty="0"/>
              <a:t>Establish mechanisms for outside parties to report incidents</a:t>
            </a:r>
          </a:p>
          <a:p>
            <a:pPr>
              <a:lnSpc>
                <a:spcPct val="120000"/>
              </a:lnSpc>
              <a:spcBef>
                <a:spcPts val="0"/>
              </a:spcBef>
            </a:pPr>
            <a:r>
              <a:rPr lang="en-US" sz="2200" dirty="0"/>
              <a:t>Require a baseline level of logging and auditing on all systems, and a higher baseline level on all critical systems</a:t>
            </a:r>
          </a:p>
          <a:p>
            <a:pPr>
              <a:lnSpc>
                <a:spcPct val="120000"/>
              </a:lnSpc>
              <a:spcBef>
                <a:spcPts val="0"/>
              </a:spcBef>
            </a:pPr>
            <a:r>
              <a:rPr lang="en-US" sz="2200" dirty="0"/>
              <a:t>Profile networks and systems</a:t>
            </a:r>
          </a:p>
          <a:p>
            <a:pPr>
              <a:lnSpc>
                <a:spcPct val="120000"/>
              </a:lnSpc>
              <a:spcBef>
                <a:spcPts val="0"/>
              </a:spcBef>
            </a:pPr>
            <a:r>
              <a:rPr lang="en-US" sz="2200" dirty="0"/>
              <a:t>Understand the normal behaviors of networks, systems, and applications</a:t>
            </a:r>
          </a:p>
          <a:p>
            <a:pPr>
              <a:lnSpc>
                <a:spcPct val="120000"/>
              </a:lnSpc>
              <a:spcBef>
                <a:spcPts val="0"/>
              </a:spcBef>
            </a:pPr>
            <a:r>
              <a:rPr lang="en-US" sz="2200" dirty="0"/>
              <a:t>Create a log retention policy</a:t>
            </a:r>
          </a:p>
          <a:p>
            <a:pPr>
              <a:lnSpc>
                <a:spcPct val="120000"/>
              </a:lnSpc>
              <a:spcBef>
                <a:spcPts val="0"/>
              </a:spcBef>
            </a:pPr>
            <a:r>
              <a:rPr lang="en-US" sz="2200" dirty="0"/>
              <a:t>Perform event correlation</a:t>
            </a:r>
          </a:p>
          <a:p>
            <a:pPr>
              <a:lnSpc>
                <a:spcPct val="120000"/>
              </a:lnSpc>
              <a:spcBef>
                <a:spcPts val="0"/>
              </a:spcBef>
            </a:pPr>
            <a:r>
              <a:rPr lang="en-US" sz="2200" dirty="0"/>
              <a:t>Keep all host clocks synchronized</a:t>
            </a:r>
          </a:p>
        </p:txBody>
      </p:sp>
      <p:sp>
        <p:nvSpPr>
          <p:cNvPr id="2" name="Title 1"/>
          <p:cNvSpPr>
            <a:spLocks noGrp="1"/>
          </p:cNvSpPr>
          <p:nvPr>
            <p:ph type="title"/>
          </p:nvPr>
        </p:nvSpPr>
        <p:spPr>
          <a:xfrm>
            <a:off x="0" y="107576"/>
            <a:ext cx="9222377" cy="528150"/>
          </a:xfrm>
        </p:spPr>
        <p:txBody>
          <a:bodyPr/>
          <a:lstStyle/>
          <a:p>
            <a:r>
              <a:rPr lang="en-US" sz="3200" dirty="0"/>
              <a:t>NIST Recommendations for Incident Handling</a:t>
            </a:r>
          </a:p>
        </p:txBody>
      </p:sp>
      <p:sp>
        <p:nvSpPr>
          <p:cNvPr id="4" name="Content Placeholder 2"/>
          <p:cNvSpPr txBox="1">
            <a:spLocks/>
          </p:cNvSpPr>
          <p:nvPr/>
        </p:nvSpPr>
        <p:spPr>
          <a:xfrm>
            <a:off x="4807717" y="714103"/>
            <a:ext cx="4208463" cy="4944363"/>
          </a:xfrm>
          <a:prstGeom prst="rect">
            <a:avLst/>
          </a:prstGeom>
        </p:spPr>
        <p:txBody>
          <a:bodyPr vert="horz" lIns="91440" tIns="45720" rIns="91440" bIns="45720" rtlCol="0">
            <a:normAutofit fontScale="62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lnSpc>
                <a:spcPct val="120000"/>
              </a:lnSpc>
              <a:spcBef>
                <a:spcPts val="0"/>
              </a:spcBef>
            </a:pPr>
            <a:r>
              <a:rPr lang="en-GB" sz="2200" dirty="0"/>
              <a:t>Maintain and use a knowledge base of information</a:t>
            </a:r>
          </a:p>
          <a:p>
            <a:pPr>
              <a:lnSpc>
                <a:spcPct val="120000"/>
              </a:lnSpc>
              <a:spcBef>
                <a:spcPts val="0"/>
              </a:spcBef>
            </a:pPr>
            <a:r>
              <a:rPr lang="en-GB" sz="2200" dirty="0"/>
              <a:t>Start recording all information as soon as the team suspects that an incident has occurred</a:t>
            </a:r>
          </a:p>
          <a:p>
            <a:pPr>
              <a:lnSpc>
                <a:spcPct val="120000"/>
              </a:lnSpc>
              <a:spcBef>
                <a:spcPts val="0"/>
              </a:spcBef>
            </a:pPr>
            <a:r>
              <a:rPr lang="en-GB" sz="2200" dirty="0"/>
              <a:t>Safeguard incident data</a:t>
            </a:r>
          </a:p>
          <a:p>
            <a:pPr>
              <a:lnSpc>
                <a:spcPct val="120000"/>
              </a:lnSpc>
              <a:spcBef>
                <a:spcPts val="0"/>
              </a:spcBef>
            </a:pPr>
            <a:r>
              <a:rPr lang="en-GB" sz="2200" dirty="0"/>
              <a:t>Prioritize handling of the incidents based on the relevant factors</a:t>
            </a:r>
          </a:p>
          <a:p>
            <a:pPr>
              <a:lnSpc>
                <a:spcPct val="120000"/>
              </a:lnSpc>
              <a:spcBef>
                <a:spcPts val="0"/>
              </a:spcBef>
            </a:pPr>
            <a:r>
              <a:rPr lang="en-GB" sz="2200" dirty="0"/>
              <a:t>Include provisions for incident reporting in the organization’s incident response policy</a:t>
            </a:r>
          </a:p>
          <a:p>
            <a:pPr>
              <a:lnSpc>
                <a:spcPct val="120000"/>
              </a:lnSpc>
              <a:spcBef>
                <a:spcPts val="0"/>
              </a:spcBef>
            </a:pPr>
            <a:r>
              <a:rPr lang="en-GB" sz="2200" dirty="0"/>
              <a:t>Establish strategies and procedures for containing incidents</a:t>
            </a:r>
          </a:p>
          <a:p>
            <a:pPr>
              <a:lnSpc>
                <a:spcPct val="120000"/>
              </a:lnSpc>
              <a:spcBef>
                <a:spcPts val="0"/>
              </a:spcBef>
            </a:pPr>
            <a:r>
              <a:rPr lang="en-GB" sz="2200" dirty="0"/>
              <a:t>Follow established procedures for evidence gathering and handling</a:t>
            </a:r>
          </a:p>
          <a:p>
            <a:pPr>
              <a:lnSpc>
                <a:spcPct val="120000"/>
              </a:lnSpc>
              <a:spcBef>
                <a:spcPts val="0"/>
              </a:spcBef>
            </a:pPr>
            <a:r>
              <a:rPr lang="en-GB" sz="2200" dirty="0"/>
              <a:t>Capture volatile data from systems as evidence</a:t>
            </a:r>
          </a:p>
          <a:p>
            <a:pPr>
              <a:lnSpc>
                <a:spcPct val="120000"/>
              </a:lnSpc>
              <a:spcBef>
                <a:spcPts val="0"/>
              </a:spcBef>
            </a:pPr>
            <a:r>
              <a:rPr lang="en-GB" sz="2200" dirty="0"/>
              <a:t>Obtain system snapshots through full forensic disk images, not file system backups</a:t>
            </a:r>
          </a:p>
          <a:p>
            <a:pPr>
              <a:lnSpc>
                <a:spcPct val="120000"/>
              </a:lnSpc>
              <a:spcBef>
                <a:spcPts val="0"/>
              </a:spcBef>
            </a:pPr>
            <a:r>
              <a:rPr lang="en-GB" sz="2200" dirty="0"/>
              <a:t>Hold lessons-learned meetings after major incidents</a:t>
            </a:r>
          </a:p>
        </p:txBody>
      </p:sp>
    </p:spTree>
    <p:extLst>
      <p:ext uri="{BB962C8B-B14F-4D97-AF65-F5344CB8AC3E}">
        <p14:creationId xmlns:p14="http://schemas.microsoft.com/office/powerpoint/2010/main" val="4032987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9337" y="1053365"/>
            <a:ext cx="8843532" cy="4555093"/>
          </a:xfrm>
        </p:spPr>
        <p:txBody>
          <a:bodyPr/>
          <a:lstStyle/>
          <a:p>
            <a:pPr algn="just"/>
            <a:r>
              <a:rPr lang="en-US" dirty="0"/>
              <a:t>Eventually the organization will encounter incidents and disasters that stem from an intentional attack on its information assets by an individual or a group, as opposed to one from an unintentional source</a:t>
            </a:r>
          </a:p>
          <a:p>
            <a:pPr algn="just"/>
            <a:r>
              <a:rPr lang="en-US" dirty="0"/>
              <a:t>At that point, the organization must choose one of two philosophies that will affect its approach to IR and DR as well as subsequent involvement of digital forensics and law enforcement</a:t>
            </a:r>
          </a:p>
          <a:p>
            <a:pPr lvl="1" algn="just"/>
            <a:r>
              <a:rPr lang="en-US" dirty="0"/>
              <a:t>Protect and forget, also known as “patch and proceed” </a:t>
            </a:r>
          </a:p>
          <a:p>
            <a:pPr lvl="1" algn="just"/>
            <a:r>
              <a:rPr lang="en-US" dirty="0"/>
              <a:t>Apprehend and prosecute, also known as “pursue and prosecute”</a:t>
            </a:r>
          </a:p>
        </p:txBody>
      </p:sp>
      <p:sp>
        <p:nvSpPr>
          <p:cNvPr id="2" name="Title 1"/>
          <p:cNvSpPr>
            <a:spLocks noGrp="1"/>
          </p:cNvSpPr>
          <p:nvPr>
            <p:ph type="title"/>
          </p:nvPr>
        </p:nvSpPr>
        <p:spPr>
          <a:xfrm>
            <a:off x="762000" y="0"/>
            <a:ext cx="8026400" cy="1053365"/>
          </a:xfrm>
        </p:spPr>
        <p:txBody>
          <a:bodyPr/>
          <a:lstStyle/>
          <a:p>
            <a:r>
              <a:rPr lang="en-US" sz="3600" dirty="0"/>
              <a:t>Organizational Philosophy on Incident and Disaster Handling</a:t>
            </a:r>
          </a:p>
        </p:txBody>
      </p:sp>
    </p:spTree>
    <p:extLst>
      <p:ext uri="{BB962C8B-B14F-4D97-AF65-F5344CB8AC3E}">
        <p14:creationId xmlns:p14="http://schemas.microsoft.com/office/powerpoint/2010/main" val="1433402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5"/>
          <p:cNvSpPr>
            <a:spLocks noGrp="1" noChangeArrowheads="1"/>
          </p:cNvSpPr>
          <p:nvPr>
            <p:ph type="body" idx="1"/>
          </p:nvPr>
        </p:nvSpPr>
        <p:spPr>
          <a:xfrm>
            <a:off x="156754" y="897193"/>
            <a:ext cx="8807859" cy="4493538"/>
          </a:xfrm>
        </p:spPr>
        <p:txBody>
          <a:bodyPr>
            <a:normAutofit lnSpcReduction="10000"/>
          </a:bodyPr>
          <a:lstStyle/>
          <a:p>
            <a:pPr algn="just"/>
            <a:r>
              <a:rPr lang="en-US" dirty="0"/>
              <a:t>Disaster recovery planning (DRP) entails preparation for and recovery from a disaster, whether natural or man-made</a:t>
            </a:r>
          </a:p>
          <a:p>
            <a:pPr algn="just"/>
            <a:r>
              <a:rPr lang="en-US" dirty="0"/>
              <a:t>In general, an incident is a disaster when: </a:t>
            </a:r>
          </a:p>
          <a:p>
            <a:pPr lvl="1" algn="just"/>
            <a:r>
              <a:rPr lang="en-US" dirty="0"/>
              <a:t>the organization is unable to contain or control the impact of an incident, or </a:t>
            </a:r>
          </a:p>
          <a:p>
            <a:pPr lvl="1" algn="just"/>
            <a:r>
              <a:rPr lang="en-US" dirty="0"/>
              <a:t>the level of damage or destruction from an incident is so severe the organization is unable to quickly recover </a:t>
            </a:r>
          </a:p>
          <a:p>
            <a:pPr algn="just"/>
            <a:r>
              <a:rPr lang="en-US" dirty="0"/>
              <a:t>The key role of a DR plan is defining how to reestablish operations at the location where the organization is usually located (primary site)</a:t>
            </a:r>
          </a:p>
        </p:txBody>
      </p:sp>
      <p:sp>
        <p:nvSpPr>
          <p:cNvPr id="56323" name="Rectangle 4"/>
          <p:cNvSpPr>
            <a:spLocks noGrp="1" noChangeArrowheads="1"/>
          </p:cNvSpPr>
          <p:nvPr>
            <p:ph type="title"/>
          </p:nvPr>
        </p:nvSpPr>
        <p:spPr>
          <a:xfrm>
            <a:off x="549275" y="107576"/>
            <a:ext cx="8042276" cy="600347"/>
          </a:xfrm>
        </p:spPr>
        <p:txBody>
          <a:bodyPr/>
          <a:lstStyle/>
          <a:p>
            <a:r>
              <a:rPr lang="en-US" dirty="0"/>
              <a:t>Disaster Recovery</a:t>
            </a:r>
          </a:p>
        </p:txBody>
      </p:sp>
    </p:spTree>
    <p:extLst>
      <p:ext uri="{BB962C8B-B14F-4D97-AF65-F5344CB8AC3E}">
        <p14:creationId xmlns:p14="http://schemas.microsoft.com/office/powerpoint/2010/main" val="3116194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63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63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17525" y="1894114"/>
            <a:ext cx="8415338" cy="3551903"/>
          </a:xfrm>
        </p:spPr>
        <p:txBody>
          <a:bodyPr>
            <a:normAutofit fontScale="77500" lnSpcReduction="20000"/>
          </a:bodyPr>
          <a:lstStyle/>
          <a:p>
            <a:r>
              <a:rPr lang="en-US" dirty="0"/>
              <a:t>DR Management</a:t>
            </a:r>
          </a:p>
          <a:p>
            <a:r>
              <a:rPr lang="en-US" dirty="0"/>
              <a:t>Communications</a:t>
            </a:r>
          </a:p>
          <a:p>
            <a:r>
              <a:rPr lang="en-US" dirty="0"/>
              <a:t>Computer Recovery </a:t>
            </a:r>
            <a:br>
              <a:rPr lang="en-US" dirty="0"/>
            </a:br>
            <a:r>
              <a:rPr lang="en-US" dirty="0"/>
              <a:t>(Hardware) Team</a:t>
            </a:r>
          </a:p>
          <a:p>
            <a:r>
              <a:rPr lang="en-US" dirty="0"/>
              <a:t>Systems Recovery (OS)</a:t>
            </a:r>
          </a:p>
          <a:p>
            <a:r>
              <a:rPr lang="en-US" dirty="0"/>
              <a:t>Network Recovery Team</a:t>
            </a:r>
          </a:p>
          <a:p>
            <a:r>
              <a:rPr lang="en-US" dirty="0"/>
              <a:t>Storage Recovery</a:t>
            </a:r>
          </a:p>
          <a:p>
            <a:r>
              <a:rPr lang="en-US" dirty="0"/>
              <a:t>Applications Recovery</a:t>
            </a:r>
          </a:p>
          <a:p>
            <a:endParaRPr lang="en-US" dirty="0"/>
          </a:p>
        </p:txBody>
      </p:sp>
      <p:sp>
        <p:nvSpPr>
          <p:cNvPr id="2" name="Title 1"/>
          <p:cNvSpPr>
            <a:spLocks noGrp="1"/>
          </p:cNvSpPr>
          <p:nvPr>
            <p:ph type="title"/>
          </p:nvPr>
        </p:nvSpPr>
        <p:spPr>
          <a:xfrm>
            <a:off x="0" y="107576"/>
            <a:ext cx="9074331" cy="1293521"/>
          </a:xfrm>
        </p:spPr>
        <p:txBody>
          <a:bodyPr/>
          <a:lstStyle/>
          <a:p>
            <a:r>
              <a:rPr lang="en-US" dirty="0"/>
              <a:t>Disaster Recovery Response Teams</a:t>
            </a:r>
          </a:p>
        </p:txBody>
      </p:sp>
      <p:sp>
        <p:nvSpPr>
          <p:cNvPr id="7" name="Content Placeholder 6"/>
          <p:cNvSpPr>
            <a:spLocks noGrp="1"/>
          </p:cNvSpPr>
          <p:nvPr>
            <p:ph sz="half" idx="4294967295"/>
          </p:nvPr>
        </p:nvSpPr>
        <p:spPr>
          <a:xfrm>
            <a:off x="4725194" y="1739537"/>
            <a:ext cx="4038600" cy="4525963"/>
          </a:xfrm>
        </p:spPr>
        <p:txBody>
          <a:bodyPr>
            <a:normAutofit/>
          </a:bodyPr>
          <a:lstStyle/>
          <a:p>
            <a:r>
              <a:rPr lang="en-US" dirty="0"/>
              <a:t>Data Management</a:t>
            </a:r>
          </a:p>
          <a:p>
            <a:r>
              <a:rPr lang="en-US" dirty="0"/>
              <a:t>Vendor Contact</a:t>
            </a:r>
          </a:p>
          <a:p>
            <a:r>
              <a:rPr lang="en-US" dirty="0"/>
              <a:t>Damage Assessment and Salvage</a:t>
            </a:r>
          </a:p>
          <a:p>
            <a:r>
              <a:rPr lang="en-US" dirty="0"/>
              <a:t>Business Interface</a:t>
            </a:r>
          </a:p>
          <a:p>
            <a:r>
              <a:rPr lang="en-US" dirty="0"/>
              <a:t>Logistics</a:t>
            </a:r>
          </a:p>
          <a:p>
            <a:r>
              <a:rPr lang="en-US" dirty="0"/>
              <a:t>Others (as needed)</a:t>
            </a:r>
          </a:p>
          <a:p>
            <a:endParaRPr lang="en-US" dirty="0"/>
          </a:p>
        </p:txBody>
      </p:sp>
      <p:sp>
        <p:nvSpPr>
          <p:cNvPr id="3" name="Rectangle 2"/>
          <p:cNvSpPr/>
          <p:nvPr/>
        </p:nvSpPr>
        <p:spPr>
          <a:xfrm>
            <a:off x="69669" y="1346945"/>
            <a:ext cx="4883453" cy="523220"/>
          </a:xfrm>
          <a:prstGeom prst="rect">
            <a:avLst/>
          </a:prstGeom>
        </p:spPr>
        <p:txBody>
          <a:bodyPr wrap="none">
            <a:spAutoFit/>
          </a:bodyPr>
          <a:lstStyle/>
          <a:p>
            <a:pPr marL="285750" indent="-285750">
              <a:buFont typeface="Arial" panose="020B0604020202020204" pitchFamily="34" charset="0"/>
              <a:buChar char="•"/>
            </a:pPr>
            <a:r>
              <a:rPr lang="en-US" sz="2800" dirty="0">
                <a:solidFill>
                  <a:schemeClr val="tx1">
                    <a:lumMod val="75000"/>
                    <a:lumOff val="25000"/>
                  </a:schemeClr>
                </a:solidFill>
              </a:rPr>
              <a:t>Some common DRRTs include:</a:t>
            </a:r>
          </a:p>
        </p:txBody>
      </p:sp>
    </p:spTree>
    <p:extLst>
      <p:ext uri="{BB962C8B-B14F-4D97-AF65-F5344CB8AC3E}">
        <p14:creationId xmlns:p14="http://schemas.microsoft.com/office/powerpoint/2010/main" val="2474219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5"/>
          <p:cNvSpPr>
            <a:spLocks noGrp="1" noChangeArrowheads="1"/>
          </p:cNvSpPr>
          <p:nvPr>
            <p:ph type="body" idx="1"/>
          </p:nvPr>
        </p:nvSpPr>
        <p:spPr>
          <a:xfrm>
            <a:off x="549275" y="1600201"/>
            <a:ext cx="8042276" cy="3694470"/>
          </a:xfrm>
        </p:spPr>
        <p:txBody>
          <a:bodyPr/>
          <a:lstStyle/>
          <a:p>
            <a:r>
              <a:rPr lang="en-US" dirty="0"/>
              <a:t>A DR Plan can classify disasters in a number of ways:</a:t>
            </a:r>
          </a:p>
          <a:p>
            <a:pPr lvl="1"/>
            <a:r>
              <a:rPr lang="en-US" dirty="0"/>
              <a:t>Natural disasters </a:t>
            </a:r>
          </a:p>
          <a:p>
            <a:pPr lvl="1"/>
            <a:r>
              <a:rPr lang="en-US" dirty="0"/>
              <a:t>Man-made disasters</a:t>
            </a:r>
          </a:p>
          <a:p>
            <a:r>
              <a:rPr lang="en-US" dirty="0"/>
              <a:t>By speed of development</a:t>
            </a:r>
          </a:p>
          <a:p>
            <a:pPr lvl="1"/>
            <a:r>
              <a:rPr lang="en-US" dirty="0"/>
              <a:t>Rapid onset disasters </a:t>
            </a:r>
          </a:p>
          <a:p>
            <a:pPr lvl="1"/>
            <a:r>
              <a:rPr lang="en-US" dirty="0"/>
              <a:t>Slow onset disasters </a:t>
            </a:r>
          </a:p>
        </p:txBody>
      </p:sp>
      <p:sp>
        <p:nvSpPr>
          <p:cNvPr id="57347" name="Rectangle 4"/>
          <p:cNvSpPr>
            <a:spLocks noGrp="1" noChangeArrowheads="1"/>
          </p:cNvSpPr>
          <p:nvPr>
            <p:ph type="title"/>
          </p:nvPr>
        </p:nvSpPr>
        <p:spPr>
          <a:xfrm>
            <a:off x="549275" y="107576"/>
            <a:ext cx="8042276" cy="924811"/>
          </a:xfrm>
        </p:spPr>
        <p:txBody>
          <a:bodyPr/>
          <a:lstStyle/>
          <a:p>
            <a:r>
              <a:rPr lang="en-US" dirty="0"/>
              <a:t> Disaster Classifications</a:t>
            </a:r>
          </a:p>
        </p:txBody>
      </p:sp>
    </p:spTree>
    <p:extLst>
      <p:ext uri="{BB962C8B-B14F-4D97-AF65-F5344CB8AC3E}">
        <p14:creationId xmlns:p14="http://schemas.microsoft.com/office/powerpoint/2010/main" val="342512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73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73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73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73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734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8"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923" y="823452"/>
            <a:ext cx="8903653" cy="4776159"/>
          </a:xfrm>
        </p:spPr>
        <p:txBody>
          <a:bodyPr>
            <a:normAutofit fontScale="85000" lnSpcReduction="20000"/>
          </a:bodyPr>
          <a:lstStyle/>
          <a:p>
            <a:r>
              <a:rPr lang="en-US" dirty="0"/>
              <a:t>Name of agency</a:t>
            </a:r>
          </a:p>
          <a:p>
            <a:r>
              <a:rPr lang="en-US" dirty="0"/>
              <a:t>Date of completion or update of the plan and the date of the most recent test</a:t>
            </a:r>
          </a:p>
          <a:p>
            <a:r>
              <a:rPr lang="en-US" dirty="0"/>
              <a:t>Agency staff to be called in the event of a disaster</a:t>
            </a:r>
          </a:p>
          <a:p>
            <a:r>
              <a:rPr lang="en-US" dirty="0"/>
              <a:t>Emergency services to be called (if needed) in event of a disaster</a:t>
            </a:r>
          </a:p>
          <a:p>
            <a:r>
              <a:rPr lang="en-US" dirty="0"/>
              <a:t>Locations of in-house emergency equipment and supplies</a:t>
            </a:r>
          </a:p>
          <a:p>
            <a:r>
              <a:rPr lang="en-US" dirty="0"/>
              <a:t>Sources of off-site equipment and supplies</a:t>
            </a:r>
          </a:p>
          <a:p>
            <a:r>
              <a:rPr lang="en-US" dirty="0"/>
              <a:t>Salvage priority list</a:t>
            </a:r>
          </a:p>
          <a:p>
            <a:r>
              <a:rPr lang="en-US" dirty="0"/>
              <a:t>Agency disaster recovery procedures</a:t>
            </a:r>
          </a:p>
          <a:p>
            <a:r>
              <a:rPr lang="en-US" dirty="0"/>
              <a:t>Follow-up assessment</a:t>
            </a:r>
          </a:p>
          <a:p>
            <a:endParaRPr lang="en-US" dirty="0"/>
          </a:p>
          <a:p>
            <a:endParaRPr lang="en-US" dirty="0"/>
          </a:p>
        </p:txBody>
      </p:sp>
      <p:sp>
        <p:nvSpPr>
          <p:cNvPr id="2" name="Title 1"/>
          <p:cNvSpPr>
            <a:spLocks noGrp="1"/>
          </p:cNvSpPr>
          <p:nvPr>
            <p:ph type="title"/>
          </p:nvPr>
        </p:nvSpPr>
        <p:spPr>
          <a:xfrm>
            <a:off x="549275" y="107576"/>
            <a:ext cx="8042276" cy="659340"/>
          </a:xfrm>
        </p:spPr>
        <p:txBody>
          <a:bodyPr/>
          <a:lstStyle/>
          <a:p>
            <a:r>
              <a:rPr lang="en-US" dirty="0"/>
              <a:t>Simple DR Plan Elements</a:t>
            </a:r>
          </a:p>
        </p:txBody>
      </p:sp>
    </p:spTree>
    <p:extLst>
      <p:ext uri="{BB962C8B-B14F-4D97-AF65-F5344CB8AC3E}">
        <p14:creationId xmlns:p14="http://schemas.microsoft.com/office/powerpoint/2010/main" val="302128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8" name="Rectangle 5"/>
          <p:cNvSpPr>
            <a:spLocks noGrp="1" noChangeArrowheads="1"/>
          </p:cNvSpPr>
          <p:nvPr>
            <p:ph type="body" idx="1"/>
          </p:nvPr>
        </p:nvSpPr>
        <p:spPr>
          <a:xfrm>
            <a:off x="191589" y="882446"/>
            <a:ext cx="8692113" cy="4622062"/>
          </a:xfrm>
        </p:spPr>
        <p:txBody>
          <a:bodyPr>
            <a:normAutofit fontScale="92500"/>
          </a:bodyPr>
          <a:lstStyle/>
          <a:p>
            <a:pPr algn="just"/>
            <a:r>
              <a:rPr lang="en-US" dirty="0"/>
              <a:t>Sometimes, disasters have such a profound effect on the organization that it cannot continue operations at its primary site until it fully completes all DR efforts, which requires business continuity (BC) strategies</a:t>
            </a:r>
          </a:p>
          <a:p>
            <a:pPr algn="just"/>
            <a:r>
              <a:rPr lang="en-US" dirty="0"/>
              <a:t>BC planning (BCP) ensures critical business functions can continue in a disaster, and is most likely managed by the CEO or COO of the organization</a:t>
            </a:r>
          </a:p>
          <a:p>
            <a:pPr algn="just"/>
            <a:r>
              <a:rPr lang="en-US" dirty="0"/>
              <a:t>BCP is activated and executed concurrently with the DRP when needed </a:t>
            </a:r>
          </a:p>
          <a:p>
            <a:pPr algn="just"/>
            <a:r>
              <a:rPr lang="en-US" dirty="0"/>
              <a:t>While BCP reestablishes critical functions at an alternate site, DRP focuses on reestablishment at the primary site</a:t>
            </a:r>
          </a:p>
        </p:txBody>
      </p:sp>
      <p:sp>
        <p:nvSpPr>
          <p:cNvPr id="62467" name="Rectangle 4"/>
          <p:cNvSpPr>
            <a:spLocks noGrp="1" noChangeArrowheads="1"/>
          </p:cNvSpPr>
          <p:nvPr>
            <p:ph type="title"/>
          </p:nvPr>
        </p:nvSpPr>
        <p:spPr>
          <a:xfrm>
            <a:off x="991727" y="107576"/>
            <a:ext cx="8042276" cy="570850"/>
          </a:xfrm>
        </p:spPr>
        <p:txBody>
          <a:bodyPr/>
          <a:lstStyle/>
          <a:p>
            <a:r>
              <a:rPr lang="en-US" sz="3600" dirty="0"/>
              <a:t>Business Continuity Planning (BCP)</a:t>
            </a:r>
          </a:p>
        </p:txBody>
      </p:sp>
    </p:spTree>
    <p:extLst>
      <p:ext uri="{BB962C8B-B14F-4D97-AF65-F5344CB8AC3E}">
        <p14:creationId xmlns:p14="http://schemas.microsoft.com/office/powerpoint/2010/main" val="533556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46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246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246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9634" y="314096"/>
            <a:ext cx="8307977" cy="5198430"/>
            <a:chOff x="766915" y="314097"/>
            <a:chExt cx="7639665" cy="4548490"/>
          </a:xfrm>
        </p:grpSpPr>
        <p:pic>
          <p:nvPicPr>
            <p:cNvPr id="2" name="Picture 1" descr="Three pictures identify Incident response and disaster recovery. The first one shows a young woman sadly sitting in front of her computer. The caption reads, Incident: Ransomware attack on a single system or user. The second one shows a young man sitting in front of his computer. The caption reads, Disaster: Ransomware attack on all organizational systems or users. The third one shows a person with a hood sitting in front of his laptop and the caption reads, Attack occurs: Depending on scope, may be classified as an incident or a disaste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6915" y="314097"/>
              <a:ext cx="7639665" cy="4548490"/>
            </a:xfrm>
            <a:prstGeom prst="rect">
              <a:avLst/>
            </a:prstGeom>
          </p:spPr>
        </p:pic>
        <p:sp>
          <p:nvSpPr>
            <p:cNvPr id="3" name="TextBox 2"/>
            <p:cNvSpPr txBox="1"/>
            <p:nvPr/>
          </p:nvSpPr>
          <p:spPr>
            <a:xfrm>
              <a:off x="766915" y="4070555"/>
              <a:ext cx="144534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678883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21225" y="117317"/>
            <a:ext cx="8421329" cy="6654568"/>
            <a:chOff x="221225" y="117317"/>
            <a:chExt cx="8421329" cy="6654568"/>
          </a:xfrm>
        </p:grpSpPr>
        <p:pic>
          <p:nvPicPr>
            <p:cNvPr id="2" name="Picture 1" descr="A four-pictured flowchart explains Disaster recovery and business continuity planning. The first picture shows firemen putting out fire with a caption Organizational disaster occurs. The second picture shows many people sitting around a table in discussion with a caption Staff implements D R slash B C plans; B C plan relocates organization to. The third picture shows a building with a caption  Alternate site (D R plan works to reestablish operations at) pointing to another building in the fourth picture with a caption Primary site (or new permanent si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1225" y="117317"/>
              <a:ext cx="8421329" cy="6654568"/>
            </a:xfrm>
            <a:prstGeom prst="rect">
              <a:avLst/>
            </a:prstGeom>
          </p:spPr>
        </p:pic>
        <p:sp>
          <p:nvSpPr>
            <p:cNvPr id="3" name="TextBox 2"/>
            <p:cNvSpPr txBox="1"/>
            <p:nvPr/>
          </p:nvSpPr>
          <p:spPr>
            <a:xfrm>
              <a:off x="221225" y="6032090"/>
              <a:ext cx="163707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89061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62000" y="318785"/>
            <a:ext cx="7620000" cy="5079747"/>
            <a:chOff x="762000" y="318785"/>
            <a:chExt cx="7620000" cy="5079747"/>
          </a:xfrm>
        </p:grpSpPr>
        <p:pic>
          <p:nvPicPr>
            <p:cNvPr id="2" name="Picture 1" descr="A timeline shows Contingency planning implementation. Incident response: Adverse event starts as incident next Incident detection I R plan activated next Incident reaction ( if I R can't contain escalates to disaster) otherwise Incident recovery finally Incident recovered, operations restored, end I R. Disaster recovery: Adverse event starts as disaster next Disaster reaction D R plan activated ( if D R can’t restore ops quickly triggers B C) otherwise D R salvage or recovery operations (D R complete triggers end of B C (operations restored at primary site) finally Disaster recovered, operations restored, end D R. Business continuity: Threat of injury or loss of life to personnel next Disaster reaction D R plan activated, next Continuity response B C plan activated. B C operations (operations established at alternate site)- D R salvage or recovery operations (operations restored at primary site). Crisis management: Disaster reaction D R plan activated next Crisis management response C M plan activated, C M operations (emergency services notified and coordinated) finally All personnel safe and/or accounted for triggers end of C M. The scale of measurements is shown as attack occurs, post attack in (hours) and post attack in (day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2000" y="318785"/>
              <a:ext cx="7620000" cy="5040560"/>
            </a:xfrm>
            <a:prstGeom prst="rect">
              <a:avLst/>
            </a:prstGeom>
          </p:spPr>
        </p:pic>
        <p:sp>
          <p:nvSpPr>
            <p:cNvPr id="3" name="TextBox 2"/>
            <p:cNvSpPr txBox="1"/>
            <p:nvPr/>
          </p:nvSpPr>
          <p:spPr>
            <a:xfrm>
              <a:off x="762000" y="5029200"/>
              <a:ext cx="1465006"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753580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4171" y="691628"/>
            <a:ext cx="8804366" cy="4877044"/>
          </a:xfrm>
        </p:spPr>
        <p:txBody>
          <a:bodyPr>
            <a:normAutofit fontScale="92500" lnSpcReduction="20000"/>
          </a:bodyPr>
          <a:lstStyle/>
          <a:p>
            <a:pPr algn="just"/>
            <a:r>
              <a:rPr lang="en-US" dirty="0"/>
              <a:t>Another process that many organizations plan for separately is crisis management (CM), which focuses more on the effects that a disaster has on people than its effects on information assets</a:t>
            </a:r>
          </a:p>
          <a:p>
            <a:pPr algn="just"/>
            <a:r>
              <a:rPr lang="en-US" dirty="0"/>
              <a:t>While some organizations include crisis management as a subset of the DR plan, the protection of human life and the organization’s image is such a high priority that it may deserve its own committee, policy, and plan</a:t>
            </a:r>
          </a:p>
          <a:p>
            <a:pPr marL="171450" lvl="0" indent="-171450" algn="just">
              <a:spcBef>
                <a:spcPts val="0"/>
              </a:spcBef>
              <a:buClr>
                <a:srgbClr val="055C91"/>
              </a:buClr>
              <a:buSzTx/>
              <a:buFont typeface="Arial" pitchFamily="34" charset="0"/>
              <a:buChar char="•"/>
            </a:pPr>
            <a:r>
              <a:rPr lang="en-US" sz="2800" dirty="0">
                <a:solidFill>
                  <a:srgbClr val="000000">
                    <a:lumMod val="75000"/>
                    <a:lumOff val="25000"/>
                  </a:srgbClr>
                </a:solidFill>
                <a:latin typeface="Calibri"/>
              </a:rPr>
              <a:t>According to Gartner Research, the crisis management team is responsible for managing the event from an enterprise perspective and performs the following roles: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Supporting personnel and their loved ones during the crisis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Keeping the public informed about the event and the actions being taken to ensure the recovery of personnel and the enterprise</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Communicating with major customers, suppliers, partners, regulatory agencies, industry organizations, the media, and other interested parties</a:t>
            </a:r>
          </a:p>
          <a:p>
            <a:pPr algn="just"/>
            <a:endParaRPr lang="en-US" dirty="0"/>
          </a:p>
        </p:txBody>
      </p:sp>
      <p:sp>
        <p:nvSpPr>
          <p:cNvPr id="2" name="Title 1"/>
          <p:cNvSpPr>
            <a:spLocks noGrp="1"/>
          </p:cNvSpPr>
          <p:nvPr>
            <p:ph type="title"/>
          </p:nvPr>
        </p:nvSpPr>
        <p:spPr>
          <a:xfrm>
            <a:off x="549275" y="107576"/>
            <a:ext cx="8042276" cy="556101"/>
          </a:xfrm>
        </p:spPr>
        <p:txBody>
          <a:bodyPr/>
          <a:lstStyle/>
          <a:p>
            <a:r>
              <a:rPr lang="en-US" dirty="0"/>
              <a:t>Crisis Management</a:t>
            </a:r>
          </a:p>
        </p:txBody>
      </p:sp>
    </p:spTree>
    <p:extLst>
      <p:ext uri="{BB962C8B-B14F-4D97-AF65-F5344CB8AC3E}">
        <p14:creationId xmlns:p14="http://schemas.microsoft.com/office/powerpoint/2010/main" val="192573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965" y="1084007"/>
            <a:ext cx="8621485" cy="4343400"/>
          </a:xfrm>
        </p:spPr>
        <p:txBody>
          <a:bodyPr>
            <a:normAutofit fontScale="92500"/>
          </a:bodyPr>
          <a:lstStyle/>
          <a:p>
            <a:pPr algn="just"/>
            <a:r>
              <a:rPr lang="en-US" dirty="0"/>
              <a:t>The crisis management planning team (CMPT) should establish a base of operations or command center near the site of the disaster as soon as possible</a:t>
            </a:r>
          </a:p>
          <a:p>
            <a:pPr algn="just"/>
            <a:r>
              <a:rPr lang="en-US" dirty="0"/>
              <a:t>The CMPT should include individuals from all functional areas of the organization in order to facilitate communications and cooperation</a:t>
            </a:r>
          </a:p>
          <a:p>
            <a:pPr algn="just"/>
            <a:r>
              <a:rPr lang="en-US" dirty="0"/>
              <a:t>The CMPT is charged with three primary responsibilities:</a:t>
            </a:r>
          </a:p>
          <a:p>
            <a:pPr lvl="1" algn="just"/>
            <a:r>
              <a:rPr lang="en-US" dirty="0"/>
              <a:t>Verifying personnel status</a:t>
            </a:r>
          </a:p>
          <a:p>
            <a:pPr lvl="1" algn="just"/>
            <a:r>
              <a:rPr lang="en-US" dirty="0"/>
              <a:t>Activating the alert roster</a:t>
            </a:r>
          </a:p>
          <a:p>
            <a:pPr lvl="1" algn="just"/>
            <a:r>
              <a:rPr lang="en-US" dirty="0"/>
              <a:t>Coordinating with emergency services</a:t>
            </a:r>
          </a:p>
        </p:txBody>
      </p:sp>
      <p:sp>
        <p:nvSpPr>
          <p:cNvPr id="2" name="Title 1"/>
          <p:cNvSpPr>
            <a:spLocks noGrp="1"/>
          </p:cNvSpPr>
          <p:nvPr>
            <p:ph type="title"/>
          </p:nvPr>
        </p:nvSpPr>
        <p:spPr>
          <a:xfrm>
            <a:off x="549275" y="107576"/>
            <a:ext cx="8042276" cy="762579"/>
          </a:xfrm>
        </p:spPr>
        <p:txBody>
          <a:bodyPr/>
          <a:lstStyle/>
          <a:p>
            <a:r>
              <a:rPr lang="en-US" dirty="0"/>
              <a:t>Crisis Management</a:t>
            </a:r>
          </a:p>
        </p:txBody>
      </p:sp>
    </p:spTree>
    <p:extLst>
      <p:ext uri="{BB962C8B-B14F-4D97-AF65-F5344CB8AC3E}">
        <p14:creationId xmlns:p14="http://schemas.microsoft.com/office/powerpoint/2010/main" val="678264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5"/>
          <p:cNvSpPr>
            <a:spLocks noGrp="1" noChangeArrowheads="1"/>
          </p:cNvSpPr>
          <p:nvPr>
            <p:ph type="body" idx="1"/>
          </p:nvPr>
        </p:nvSpPr>
        <p:spPr>
          <a:xfrm>
            <a:off x="243839" y="1120879"/>
            <a:ext cx="8638903" cy="4343400"/>
          </a:xfrm>
        </p:spPr>
        <p:txBody>
          <a:bodyPr/>
          <a:lstStyle/>
          <a:p>
            <a:pPr algn="just"/>
            <a:r>
              <a:rPr lang="en-US" dirty="0"/>
              <a:t>Because the DR and BC plans are closely related, most organizations merge the two functions into a single function called business resumption planning (BRP)</a:t>
            </a:r>
          </a:p>
          <a:p>
            <a:pPr algn="just"/>
            <a:r>
              <a:rPr lang="en-US" dirty="0"/>
              <a:t>Such a comprehensive plan must be able to support the reestablishment of operations at two different locations—one immediately at an alternate site and one eventually back at the primary site</a:t>
            </a:r>
          </a:p>
        </p:txBody>
      </p:sp>
      <p:sp>
        <p:nvSpPr>
          <p:cNvPr id="70659" name="Rectangle 4"/>
          <p:cNvSpPr>
            <a:spLocks noGrp="1" noChangeArrowheads="1"/>
          </p:cNvSpPr>
          <p:nvPr>
            <p:ph type="title"/>
          </p:nvPr>
        </p:nvSpPr>
        <p:spPr>
          <a:xfrm>
            <a:off x="549275" y="107576"/>
            <a:ext cx="8042276" cy="674089"/>
          </a:xfrm>
        </p:spPr>
        <p:txBody>
          <a:bodyPr/>
          <a:lstStyle/>
          <a:p>
            <a:r>
              <a:rPr lang="en-US" sz="4000" dirty="0"/>
              <a:t>Business Resumption Planning</a:t>
            </a:r>
          </a:p>
        </p:txBody>
      </p:sp>
    </p:spTree>
    <p:extLst>
      <p:ext uri="{BB962C8B-B14F-4D97-AF65-F5344CB8AC3E}">
        <p14:creationId xmlns:p14="http://schemas.microsoft.com/office/powerpoint/2010/main" val="4233393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6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60"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5"/>
          <p:cNvSpPr>
            <a:spLocks noGrp="1" noChangeArrowheads="1"/>
          </p:cNvSpPr>
          <p:nvPr>
            <p:ph type="body" idx="1"/>
          </p:nvPr>
        </p:nvSpPr>
        <p:spPr>
          <a:xfrm>
            <a:off x="217714" y="1079863"/>
            <a:ext cx="8743406" cy="4249783"/>
          </a:xfrm>
        </p:spPr>
        <p:txBody>
          <a:bodyPr>
            <a:normAutofit/>
          </a:bodyPr>
          <a:lstStyle/>
          <a:p>
            <a:pPr algn="just"/>
            <a:r>
              <a:rPr lang="en-US" dirty="0"/>
              <a:t>Very few plans are executable as initially written; instead, they must be tested to identify vulnerabilities, faults, and inefficient processes</a:t>
            </a:r>
          </a:p>
          <a:p>
            <a:r>
              <a:rPr lang="en-US" dirty="0"/>
              <a:t>There are four testing strategies that can be used to test contingency plans: </a:t>
            </a:r>
          </a:p>
          <a:p>
            <a:pPr lvl="1"/>
            <a:r>
              <a:rPr lang="en-US" dirty="0"/>
              <a:t>Desk check</a:t>
            </a:r>
          </a:p>
          <a:p>
            <a:pPr lvl="1"/>
            <a:r>
              <a:rPr lang="en-US" dirty="0"/>
              <a:t>Structured walkthrough </a:t>
            </a:r>
          </a:p>
          <a:p>
            <a:pPr lvl="1"/>
            <a:r>
              <a:rPr lang="en-US" dirty="0"/>
              <a:t>Simulation </a:t>
            </a:r>
          </a:p>
          <a:p>
            <a:pPr lvl="1"/>
            <a:r>
              <a:rPr lang="en-US" dirty="0"/>
              <a:t>Full interruption</a:t>
            </a:r>
          </a:p>
        </p:txBody>
      </p:sp>
      <p:sp>
        <p:nvSpPr>
          <p:cNvPr id="75779" name="Rectangle 4"/>
          <p:cNvSpPr>
            <a:spLocks noGrp="1" noChangeArrowheads="1"/>
          </p:cNvSpPr>
          <p:nvPr>
            <p:ph type="title"/>
          </p:nvPr>
        </p:nvSpPr>
        <p:spPr>
          <a:xfrm>
            <a:off x="549275" y="107576"/>
            <a:ext cx="8042276" cy="674089"/>
          </a:xfrm>
        </p:spPr>
        <p:txBody>
          <a:bodyPr/>
          <a:lstStyle/>
          <a:p>
            <a:r>
              <a:rPr lang="en-US" dirty="0"/>
              <a:t>Testing Contingency Plans</a:t>
            </a:r>
          </a:p>
        </p:txBody>
      </p:sp>
    </p:spTree>
    <p:extLst>
      <p:ext uri="{BB962C8B-B14F-4D97-AF65-F5344CB8AC3E}">
        <p14:creationId xmlns:p14="http://schemas.microsoft.com/office/powerpoint/2010/main" val="47282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7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7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780">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5780">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5780">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578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0"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4" name="Rectangle 5"/>
          <p:cNvSpPr>
            <a:spLocks noGrp="1" noChangeArrowheads="1"/>
          </p:cNvSpPr>
          <p:nvPr>
            <p:ph type="body" idx="1"/>
          </p:nvPr>
        </p:nvSpPr>
        <p:spPr>
          <a:xfrm>
            <a:off x="287383" y="1085849"/>
            <a:ext cx="8658129" cy="4391841"/>
          </a:xfrm>
        </p:spPr>
        <p:txBody>
          <a:bodyPr/>
          <a:lstStyle/>
          <a:p>
            <a:r>
              <a:rPr lang="en-US" dirty="0"/>
              <a:t>Iteration results in improvement</a:t>
            </a:r>
          </a:p>
          <a:p>
            <a:r>
              <a:rPr lang="en-US" dirty="0"/>
              <a:t>A formal implementation of this methodology is a process known as continuous process improvement (CPI)</a:t>
            </a:r>
          </a:p>
          <a:p>
            <a:r>
              <a:rPr lang="en-US" dirty="0"/>
              <a:t>Each time the plan is rehearsed it should be improved</a:t>
            </a:r>
          </a:p>
          <a:p>
            <a:r>
              <a:rPr lang="en-US" dirty="0"/>
              <a:t>Constant evaluation and improvement leads to an improved outcome</a:t>
            </a:r>
          </a:p>
        </p:txBody>
      </p:sp>
      <p:sp>
        <p:nvSpPr>
          <p:cNvPr id="76803" name="Rectangle 4"/>
          <p:cNvSpPr>
            <a:spLocks noGrp="1" noChangeArrowheads="1"/>
          </p:cNvSpPr>
          <p:nvPr>
            <p:ph type="title"/>
          </p:nvPr>
        </p:nvSpPr>
        <p:spPr>
          <a:xfrm>
            <a:off x="549275" y="107576"/>
            <a:ext cx="8042276" cy="733082"/>
          </a:xfrm>
        </p:spPr>
        <p:txBody>
          <a:bodyPr/>
          <a:lstStyle/>
          <a:p>
            <a:r>
              <a:rPr lang="en-US" dirty="0"/>
              <a:t>Final Thoughts on CP</a:t>
            </a:r>
          </a:p>
        </p:txBody>
      </p:sp>
    </p:spTree>
    <p:extLst>
      <p:ext uri="{BB962C8B-B14F-4D97-AF65-F5344CB8AC3E}">
        <p14:creationId xmlns:p14="http://schemas.microsoft.com/office/powerpoint/2010/main" val="238363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68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68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680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680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4"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549275" y="779206"/>
            <a:ext cx="8415338" cy="4480857"/>
          </a:xfrm>
        </p:spPr>
        <p:txBody>
          <a:bodyPr>
            <a:normAutofit fontScale="85000" lnSpcReduction="20000"/>
          </a:bodyPr>
          <a:lstStyle/>
          <a:p>
            <a:pPr algn="just"/>
            <a:r>
              <a:rPr lang="en-US" sz="2400" dirty="0"/>
              <a:t>Planning for unexpected events is usually the responsibility of managers from both the information technology and the information security communities of interest</a:t>
            </a:r>
          </a:p>
          <a:p>
            <a:pPr algn="just"/>
            <a:r>
              <a:rPr lang="en-US" sz="2400" dirty="0"/>
              <a:t>For a plan to be seen as valid by all members of the organization, it must be sanctioned and actively supported by the general business community of interest</a:t>
            </a:r>
          </a:p>
          <a:p>
            <a:pPr algn="just"/>
            <a:r>
              <a:rPr lang="en-US" sz="2400" dirty="0"/>
              <a:t>Some organizations are required by law or other mandate to have contingency planning procedures in place at all times, but all business organizations should prepare for the unexpected</a:t>
            </a:r>
          </a:p>
          <a:p>
            <a:pPr algn="just"/>
            <a:r>
              <a:rPr lang="en-US" sz="2400" dirty="0"/>
              <a:t>Contingency planning (CP) is the process by which the information technology and information security communities of interest position their organizations to prepare for, detect, react to, and recover from events that threaten the security of information resources and assets, both human and artificial</a:t>
            </a:r>
          </a:p>
        </p:txBody>
      </p:sp>
      <p:sp>
        <p:nvSpPr>
          <p:cNvPr id="77827" name="Rectangle 4"/>
          <p:cNvSpPr>
            <a:spLocks noGrp="1" noChangeArrowheads="1"/>
          </p:cNvSpPr>
          <p:nvPr>
            <p:ph type="title"/>
          </p:nvPr>
        </p:nvSpPr>
        <p:spPr>
          <a:xfrm>
            <a:off x="549275" y="107576"/>
            <a:ext cx="8042276" cy="629843"/>
          </a:xfrm>
        </p:spPr>
        <p:txBody>
          <a:bodyPr/>
          <a:lstStyle/>
          <a:p>
            <a:r>
              <a:rPr lang="en-US" dirty="0"/>
              <a:t>Summary</a:t>
            </a:r>
          </a:p>
        </p:txBody>
      </p:sp>
    </p:spTree>
    <p:extLst>
      <p:ext uri="{BB962C8B-B14F-4D97-AF65-F5344CB8AC3E}">
        <p14:creationId xmlns:p14="http://schemas.microsoft.com/office/powerpoint/2010/main" val="34781301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362744" y="793954"/>
            <a:ext cx="8415338" cy="3323987"/>
          </a:xfrm>
        </p:spPr>
        <p:txBody>
          <a:bodyPr>
            <a:normAutofit fontScale="92500" lnSpcReduction="20000"/>
          </a:bodyPr>
          <a:lstStyle/>
          <a:p>
            <a:pPr algn="just"/>
            <a:r>
              <a:rPr lang="en-US" sz="2400" dirty="0"/>
              <a:t>CP is made up of four major components: the data collection and documentation process known as the business impact analysis (BIA), the incident response (IR) plan, the disaster recovery (DR) plan, and the business continuity (BC) plan</a:t>
            </a:r>
          </a:p>
          <a:p>
            <a:pPr algn="just"/>
            <a:r>
              <a:rPr lang="en-US" sz="2400" dirty="0"/>
              <a:t>Organizations can either create and develop the three planning elements of the CP process (the IR, DR, and BC plans) as one unified plan, or they can create the three elements separately in conjunction with a set of interlocking procedures that enable continuity</a:t>
            </a:r>
          </a:p>
        </p:txBody>
      </p:sp>
      <p:sp>
        <p:nvSpPr>
          <p:cNvPr id="77827" name="Rectangle 4"/>
          <p:cNvSpPr>
            <a:spLocks noGrp="1" noChangeArrowheads="1"/>
          </p:cNvSpPr>
          <p:nvPr>
            <p:ph type="title"/>
          </p:nvPr>
        </p:nvSpPr>
        <p:spPr>
          <a:xfrm>
            <a:off x="549275" y="107576"/>
            <a:ext cx="8042276" cy="629843"/>
          </a:xfrm>
        </p:spPr>
        <p:txBody>
          <a:bodyPr/>
          <a:lstStyle/>
          <a:p>
            <a:r>
              <a:rPr lang="en-US" dirty="0"/>
              <a:t>Summary</a:t>
            </a:r>
          </a:p>
        </p:txBody>
      </p:sp>
    </p:spTree>
    <p:extLst>
      <p:ext uri="{BB962C8B-B14F-4D97-AF65-F5344CB8AC3E}">
        <p14:creationId xmlns:p14="http://schemas.microsoft.com/office/powerpoint/2010/main" val="38952928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365125" y="649100"/>
            <a:ext cx="8415338" cy="4766187"/>
          </a:xfrm>
        </p:spPr>
        <p:txBody>
          <a:bodyPr>
            <a:normAutofit fontScale="77500" lnSpcReduction="20000"/>
          </a:bodyPr>
          <a:lstStyle/>
          <a:p>
            <a:pPr algn="just"/>
            <a:r>
              <a:rPr lang="en-US" sz="2400" dirty="0"/>
              <a:t>To ensure continuity during the creation of the CP components, a seven-step CP process is used:</a:t>
            </a:r>
          </a:p>
          <a:p>
            <a:pPr marL="228600" lvl="1" indent="0" algn="just">
              <a:buNone/>
            </a:pPr>
            <a:r>
              <a:rPr lang="en-US" sz="2000" dirty="0"/>
              <a:t>1. Develop the contingency planning policy statement</a:t>
            </a:r>
          </a:p>
          <a:p>
            <a:pPr marL="228600" lvl="1" indent="0" algn="just">
              <a:buNone/>
            </a:pPr>
            <a:r>
              <a:rPr lang="en-US" sz="2000" dirty="0"/>
              <a:t>2. Conduct the BIA</a:t>
            </a:r>
          </a:p>
          <a:p>
            <a:pPr marL="228600" lvl="1" indent="0" algn="just">
              <a:buNone/>
            </a:pPr>
            <a:r>
              <a:rPr lang="en-US" sz="2000" dirty="0"/>
              <a:t>3. Identify preventive controls</a:t>
            </a:r>
          </a:p>
          <a:p>
            <a:pPr marL="228600" lvl="1" indent="0" algn="just">
              <a:buNone/>
            </a:pPr>
            <a:r>
              <a:rPr lang="en-US" sz="2000" dirty="0"/>
              <a:t>4. Create contingency strategies</a:t>
            </a:r>
          </a:p>
          <a:p>
            <a:pPr marL="228600" lvl="1" indent="0" algn="just">
              <a:buNone/>
            </a:pPr>
            <a:r>
              <a:rPr lang="en-US" sz="2000" dirty="0"/>
              <a:t>5. Develop a contingency plan</a:t>
            </a:r>
          </a:p>
          <a:p>
            <a:pPr marL="228600" lvl="1" indent="0" algn="just">
              <a:buNone/>
            </a:pPr>
            <a:r>
              <a:rPr lang="en-US" sz="2000" dirty="0"/>
              <a:t>6. Ensure plan testing, training, and exercises</a:t>
            </a:r>
          </a:p>
          <a:p>
            <a:pPr marL="228600" lvl="1" indent="0" algn="just">
              <a:buNone/>
            </a:pPr>
            <a:r>
              <a:rPr lang="en-US" sz="2000" dirty="0"/>
              <a:t>7. Ensure plan maintenance</a:t>
            </a:r>
          </a:p>
          <a:p>
            <a:pPr algn="just"/>
            <a:r>
              <a:rPr lang="en-US" sz="2400" dirty="0"/>
              <a:t>Four teams of individuals are involved in contingency planning and contingency operations: the CP team, the IR team, the DR team, and the BC team. The IR team ensures the CSIRT is formed</a:t>
            </a:r>
          </a:p>
          <a:p>
            <a:pPr algn="just"/>
            <a:r>
              <a:rPr lang="en-US" sz="2400" dirty="0"/>
              <a:t>The IR plan is a detailed set of processes and procedures that plan for, detect, and resolve the effects of an unexpected event on information resources and assets</a:t>
            </a:r>
          </a:p>
        </p:txBody>
      </p:sp>
      <p:sp>
        <p:nvSpPr>
          <p:cNvPr id="77827" name="Rectangle 4"/>
          <p:cNvSpPr>
            <a:spLocks noGrp="1" noChangeArrowheads="1"/>
          </p:cNvSpPr>
          <p:nvPr>
            <p:ph type="title"/>
          </p:nvPr>
        </p:nvSpPr>
        <p:spPr>
          <a:xfrm>
            <a:off x="549275" y="107576"/>
            <a:ext cx="8042276" cy="659340"/>
          </a:xfrm>
        </p:spPr>
        <p:txBody>
          <a:bodyPr/>
          <a:lstStyle/>
          <a:p>
            <a:r>
              <a:rPr lang="en-US" dirty="0"/>
              <a:t>Summary</a:t>
            </a:r>
          </a:p>
        </p:txBody>
      </p:sp>
    </p:spTree>
    <p:extLst>
      <p:ext uri="{BB962C8B-B14F-4D97-AF65-F5344CB8AC3E}">
        <p14:creationId xmlns:p14="http://schemas.microsoft.com/office/powerpoint/2010/main" val="2167323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549275" y="678427"/>
            <a:ext cx="8415338" cy="5014452"/>
          </a:xfrm>
        </p:spPr>
        <p:txBody>
          <a:bodyPr>
            <a:normAutofit fontScale="92500" lnSpcReduction="20000"/>
          </a:bodyPr>
          <a:lstStyle/>
          <a:p>
            <a:pPr algn="just"/>
            <a:r>
              <a:rPr lang="en-US" sz="2400" dirty="0"/>
              <a:t>For every scenario identified, the CP team creates three sets of procedures—for before, during, and after the incident—to detect, contain, and resolve the incident</a:t>
            </a:r>
          </a:p>
          <a:p>
            <a:pPr algn="just"/>
            <a:r>
              <a:rPr lang="en-US" sz="2400" dirty="0"/>
              <a:t>Incident classification is the process by which the IR team examines an incident candidate and determines whether it constitutes an actual incident</a:t>
            </a:r>
          </a:p>
          <a:p>
            <a:pPr algn="just"/>
            <a:r>
              <a:rPr lang="en-US" sz="2400" dirty="0"/>
              <a:t>Three categories of incident indicators are used: possible, probable, and definite</a:t>
            </a:r>
          </a:p>
          <a:p>
            <a:pPr algn="just"/>
            <a:r>
              <a:rPr lang="en-US" sz="2400" dirty="0"/>
              <a:t>When any one of the following happens, an actual incident is in progress: loss of availability of information, loss of integrity of information, loss of confidentiality of information, violation of policy, or violation of law</a:t>
            </a:r>
          </a:p>
          <a:p>
            <a:pPr algn="just"/>
            <a:r>
              <a:rPr lang="en-US" sz="2400" dirty="0"/>
              <a:t>DR planning encompasses preparation for handling and recovering from a disaster, whether natural or man-made</a:t>
            </a:r>
          </a:p>
        </p:txBody>
      </p:sp>
      <p:sp>
        <p:nvSpPr>
          <p:cNvPr id="77827" name="Rectangle 4"/>
          <p:cNvSpPr>
            <a:spLocks noGrp="1" noChangeArrowheads="1"/>
          </p:cNvSpPr>
          <p:nvPr>
            <p:ph type="title"/>
          </p:nvPr>
        </p:nvSpPr>
        <p:spPr>
          <a:xfrm>
            <a:off x="549275" y="107576"/>
            <a:ext cx="8042276" cy="615095"/>
          </a:xfrm>
        </p:spPr>
        <p:txBody>
          <a:bodyPr/>
          <a:lstStyle/>
          <a:p>
            <a:r>
              <a:rPr lang="en-US" dirty="0"/>
              <a:t>Summary</a:t>
            </a:r>
          </a:p>
        </p:txBody>
      </p:sp>
    </p:spTree>
    <p:extLst>
      <p:ext uri="{BB962C8B-B14F-4D97-AF65-F5344CB8AC3E}">
        <p14:creationId xmlns:p14="http://schemas.microsoft.com/office/powerpoint/2010/main" val="32356827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365125" y="779207"/>
            <a:ext cx="8415338" cy="4884174"/>
          </a:xfrm>
        </p:spPr>
        <p:txBody>
          <a:bodyPr>
            <a:normAutofit fontScale="92500" lnSpcReduction="20000"/>
          </a:bodyPr>
          <a:lstStyle/>
          <a:p>
            <a:pPr algn="just"/>
            <a:r>
              <a:rPr lang="en-US" sz="2400" dirty="0"/>
              <a:t>The DR plan must include crisis management, the action steps taken during and after a disaster</a:t>
            </a:r>
          </a:p>
          <a:p>
            <a:pPr algn="just"/>
            <a:r>
              <a:rPr lang="en-US" sz="2400" dirty="0"/>
              <a:t>BC planning ensures that critical business functions continue if a catastrophic incident or disaster occurs. BC plans can include provisions for hot sites, warm sites, cold sites, timeshares, service bureaus, and mutual agreements</a:t>
            </a:r>
          </a:p>
          <a:p>
            <a:pPr algn="just"/>
            <a:r>
              <a:rPr lang="en-US" sz="2400" dirty="0"/>
              <a:t>Because the DR and BC plans are closely related, most organizations prepare the two at the same time and may combine them into a single planning document called the business resumption (BR) plan</a:t>
            </a:r>
          </a:p>
          <a:p>
            <a:pPr algn="just"/>
            <a:r>
              <a:rPr lang="en-US" sz="2400" dirty="0"/>
              <a:t>All plans must be tested to identify vulnerabilities, faults, and inefficient processes. Several testing strategies can be used to test contingency plans: desk check, structured walk-through, simulation, and full-interruption</a:t>
            </a:r>
          </a:p>
        </p:txBody>
      </p:sp>
      <p:sp>
        <p:nvSpPr>
          <p:cNvPr id="77827" name="Rectangle 4"/>
          <p:cNvSpPr>
            <a:spLocks noGrp="1" noChangeArrowheads="1"/>
          </p:cNvSpPr>
          <p:nvPr>
            <p:ph type="title"/>
          </p:nvPr>
        </p:nvSpPr>
        <p:spPr>
          <a:xfrm>
            <a:off x="549275" y="107576"/>
            <a:ext cx="8042276" cy="644592"/>
          </a:xfrm>
        </p:spPr>
        <p:txBody>
          <a:bodyPr/>
          <a:lstStyle/>
          <a:p>
            <a:r>
              <a:rPr lang="en-US" dirty="0"/>
              <a:t>Summary</a:t>
            </a:r>
          </a:p>
        </p:txBody>
      </p:sp>
    </p:spTree>
    <p:extLst>
      <p:ext uri="{BB962C8B-B14F-4D97-AF65-F5344CB8AC3E}">
        <p14:creationId xmlns:p14="http://schemas.microsoft.com/office/powerpoint/2010/main" val="40084719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8620</TotalTime>
  <Words>5090</Words>
  <Application>Microsoft Office PowerPoint</Application>
  <PresentationFormat>On-screen Show (4:3)</PresentationFormat>
  <Paragraphs>517</Paragraphs>
  <Slides>44</Slides>
  <Notes>34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Calibri Light</vt:lpstr>
      <vt:lpstr>News Gothic MT</vt:lpstr>
      <vt:lpstr>Times New Roman</vt:lpstr>
      <vt:lpstr>Wingdings 2</vt:lpstr>
      <vt:lpstr>Breeze</vt:lpstr>
      <vt:lpstr>  Planning for Contingencies  Data Security Governance &amp; Compliance</vt:lpstr>
      <vt:lpstr> Learning Outcome</vt:lpstr>
      <vt:lpstr>Introduction</vt:lpstr>
      <vt:lpstr>Fundamentals of Contingency Planning</vt:lpstr>
      <vt:lpstr>Contingency Planning Policy Components</vt:lpstr>
      <vt:lpstr>PowerPoint Presentation</vt:lpstr>
      <vt:lpstr>PowerPoint Presentation</vt:lpstr>
      <vt:lpstr>PowerPoint Presentation</vt:lpstr>
      <vt:lpstr>PowerPoint Presentation</vt:lpstr>
      <vt:lpstr>PowerPoint Presentation</vt:lpstr>
      <vt:lpstr>Incident Response</vt:lpstr>
      <vt:lpstr>PowerPoint Presentation</vt:lpstr>
      <vt:lpstr>PowerPoint Presentation</vt:lpstr>
      <vt:lpstr>IR Planning</vt:lpstr>
      <vt:lpstr>PowerPoint Presentation</vt:lpstr>
      <vt:lpstr>IR Actions</vt:lpstr>
      <vt:lpstr>PowerPoint Presentation</vt:lpstr>
      <vt:lpstr>Data Protection in Preparation for Incidents</vt:lpstr>
      <vt:lpstr>Detecting Incidents </vt:lpstr>
      <vt:lpstr>Incident Indicators</vt:lpstr>
      <vt:lpstr>PowerPoint Presentation</vt:lpstr>
      <vt:lpstr>Common Mistakes CSIRTs make</vt:lpstr>
      <vt:lpstr>NIST Recommendations for Incident Handling</vt:lpstr>
      <vt:lpstr>Organizational Philosophy on Incident and Disaster Handling</vt:lpstr>
      <vt:lpstr>Disaster Recovery</vt:lpstr>
      <vt:lpstr>Disaster Recovery Response Teams</vt:lpstr>
      <vt:lpstr> Disaster Classifications</vt:lpstr>
      <vt:lpstr>Simple DR Plan Elements</vt:lpstr>
      <vt:lpstr>Business Continuity Planning (BCP)</vt:lpstr>
      <vt:lpstr>PowerPoint Presentation</vt:lpstr>
      <vt:lpstr>PowerPoint Presentation</vt:lpstr>
      <vt:lpstr>PowerPoint Presentation</vt:lpstr>
      <vt:lpstr>Crisis Management</vt:lpstr>
      <vt:lpstr>Crisis Management</vt:lpstr>
      <vt:lpstr>Business Resumption Planning</vt:lpstr>
      <vt:lpstr>Testing Contingency Plans</vt:lpstr>
      <vt:lpstr>Final Thoughts on CP</vt:lpstr>
      <vt:lpstr>Summary</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Carlene</cp:lastModifiedBy>
  <cp:revision>637</cp:revision>
  <dcterms:created xsi:type="dcterms:W3CDTF">2011-10-03T10:20:59Z</dcterms:created>
  <dcterms:modified xsi:type="dcterms:W3CDTF">2024-10-29T23:28:08Z</dcterms:modified>
</cp:coreProperties>
</file>