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4"/>
  </p:sldMasterIdLst>
  <p:notesMasterIdLst>
    <p:notesMasterId r:id="rId33"/>
  </p:notesMasterIdLst>
  <p:sldIdLst>
    <p:sldId id="303" r:id="rId5"/>
    <p:sldId id="304" r:id="rId6"/>
    <p:sldId id="444" r:id="rId7"/>
    <p:sldId id="459" r:id="rId8"/>
    <p:sldId id="428" r:id="rId9"/>
    <p:sldId id="429" r:id="rId10"/>
    <p:sldId id="430" r:id="rId11"/>
    <p:sldId id="431" r:id="rId12"/>
    <p:sldId id="432" r:id="rId13"/>
    <p:sldId id="433" r:id="rId14"/>
    <p:sldId id="434" r:id="rId15"/>
    <p:sldId id="435" r:id="rId16"/>
    <p:sldId id="447" r:id="rId17"/>
    <p:sldId id="437" r:id="rId18"/>
    <p:sldId id="449" r:id="rId19"/>
    <p:sldId id="439" r:id="rId20"/>
    <p:sldId id="440" r:id="rId21"/>
    <p:sldId id="458" r:id="rId22"/>
    <p:sldId id="427" r:id="rId23"/>
    <p:sldId id="455" r:id="rId24"/>
    <p:sldId id="456" r:id="rId25"/>
    <p:sldId id="438" r:id="rId26"/>
    <p:sldId id="457" r:id="rId27"/>
    <p:sldId id="448" r:id="rId28"/>
    <p:sldId id="450" r:id="rId29"/>
    <p:sldId id="451" r:id="rId30"/>
    <p:sldId id="454" r:id="rId31"/>
    <p:sldId id="42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080794-8426-4C06-9F28-624B1DA37EC7}" v="7" dt="2025-02-25T22:09:54.0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338" autoAdjust="0"/>
  </p:normalViewPr>
  <p:slideViewPr>
    <p:cSldViewPr snapToGrid="0">
      <p:cViewPr varScale="1">
        <p:scale>
          <a:sx n="74" d="100"/>
          <a:sy n="74" d="100"/>
        </p:scale>
        <p:origin x="1692"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17/06/2025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businessmodelanalyst.com/tesco-pestle-analysi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key themes identified from reflective activity from the previous week. </a:t>
            </a:r>
          </a:p>
        </p:txBody>
      </p:sp>
      <p:sp>
        <p:nvSpPr>
          <p:cNvPr id="4" name="Slide Number Placeholder 3"/>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601249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3917D-0BB3-5267-B4EF-08175F6EA5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901071-C2E7-9C79-79D3-52AABFC4A6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1AC160-049C-540D-322A-E7C6C61B102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24AC73A-189A-5E13-B53B-EB7705895B4C}"/>
              </a:ext>
            </a:extLst>
          </p:cNvPr>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3719051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2163532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13343B"/>
                </a:solidFill>
                <a:effectLst/>
                <a:highlight>
                  <a:srgbClr val="FCFCF9"/>
                </a:highlight>
                <a:latin typeface="var(--font-fk-grotesk)"/>
              </a:rPr>
              <a:t>Political Factors</a:t>
            </a:r>
          </a:p>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political factors like government policies, regulations, and stability helps organizations frame business policies and strategies that comply with the political environment.</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political trends and ideologies guides decisions related to market entry, expansion, or exit strategies in different regions or countries.</a:t>
            </a:r>
          </a:p>
          <a:p>
            <a:pPr algn="l">
              <a:buFont typeface="Arial" panose="020B0604020202020204" pitchFamily="34" charset="0"/>
              <a:buChar char="•"/>
            </a:pPr>
            <a:endParaRPr lang="en-GB" b="0" i="0">
              <a:solidFill>
                <a:srgbClr val="13343B"/>
              </a:solidFill>
              <a:effectLst/>
              <a:highlight>
                <a:srgbClr val="FCFCF9"/>
              </a:highlight>
              <a:latin typeface="__fkGroteskNeue_a82850"/>
            </a:endParaRPr>
          </a:p>
          <a:p>
            <a:pPr algn="l">
              <a:buFont typeface="Arial" panose="020B0604020202020204" pitchFamily="34" charset="0"/>
              <a:buNone/>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880554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Evaluating economic conditions like GDP, employment rates, inflation, and interest rates facilitates decisions regarding demand, supply, pricing, and cost management strategies.</a:t>
            </a:r>
          </a:p>
          <a:p>
            <a:pPr algn="l">
              <a:buFont typeface="Arial" panose="020B0604020202020204" pitchFamily="34" charset="0"/>
              <a:buChar char="•"/>
            </a:pPr>
            <a:r>
              <a:rPr lang="en-GB" b="0" i="0">
                <a:solidFill>
                  <a:srgbClr val="13343B"/>
                </a:solidFill>
                <a:effectLst/>
                <a:highlight>
                  <a:srgbClr val="FCFCF9"/>
                </a:highlight>
                <a:latin typeface="__fkGroteskNeue_a82850"/>
              </a:rPr>
              <a:t>Assessing labour costs, exchange rates, and economic policies supports decisions on resource allocation, outsourcing, and international trade strategies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55174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consumer behaviour, preferences, values, and cultural trends aids in developing effective marketing strategies, product positioning, and enhancing customer satisfaction.</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demographic shifts and lifestyle changes guides decisions related to product development, target market selection, and distribution channels.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1042154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Studying technological advancements, research and development trends, and automation opportunities supports decisions on process improvements, cost optimisation, and competitive positioning.</a:t>
            </a:r>
          </a:p>
          <a:p>
            <a:pPr algn="l">
              <a:buFont typeface="Arial" panose="020B0604020202020204" pitchFamily="34" charset="0"/>
              <a:buChar char="•"/>
            </a:pPr>
            <a:r>
              <a:rPr lang="en-GB" b="0" i="0">
                <a:solidFill>
                  <a:srgbClr val="13343B"/>
                </a:solidFill>
                <a:effectLst/>
                <a:highlight>
                  <a:srgbClr val="FCFCF9"/>
                </a:highlight>
                <a:latin typeface="__fkGroteskNeue_a82850"/>
              </a:rPr>
              <a:t>Assessing access to emerging technologies and digital transformation guides decisions on technology adoption, innovation strategies, and resource allocation for technological capabilities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479292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Analysing legal factors like corporate laws, labour laws, and consumer protection regulations ensures compliance and guides decisions related to operational strategies, risk management, and legal obligations</a:t>
            </a:r>
          </a:p>
          <a:p>
            <a:endParaRPr lang="en-GB" b="0" i="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2115477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Evaluating environmental factors like climate change, ecological concerns, and natural resource scarcity supports decisions on sustainable business practices, eco-friendly product development, and corporate social responsibility initiatives</a:t>
            </a:r>
          </a:p>
          <a:p>
            <a:endParaRPr lang="en-GB" b="0" i="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4059624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a macro-environment?</a:t>
            </a:r>
          </a:p>
        </p:txBody>
      </p:sp>
      <p:sp>
        <p:nvSpPr>
          <p:cNvPr id="4" name="Slide Number Placeholder 3"/>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4050808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078288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These examples illustrate how PESTLE analysis enables companies to proactively identify potential threats and opportunities arising from the external environment, and develop strategies to mitigate risks and capitalise on favourable conditions.</a:t>
            </a:r>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2477001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Pereira (2023) </a:t>
            </a:r>
            <a:r>
              <a:rPr lang="en-GB">
                <a:hlinkClick r:id="rId3"/>
              </a:rPr>
              <a:t>Tesco PESTLE Analysis (2024)</a:t>
            </a:r>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28186323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GB" dirty="0">
                <a:effectLst/>
              </a:rPr>
            </a:b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2951721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Allow 20 minutes for this.</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33174286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3422389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Edward Freeman’s stakeholder theory holds that a company’s stakeholders include just about anyone affected by the company and its workings.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That view is in opposition to the long-held shareholder theory proposed by economist Milton Friedman that in capitalism, the only stakeholders a company should care about are its shareholders - and thus, its bottom line. Friedman’s view is that companies are compelled to make a profit, to satisfy their shareholders, and to continue positive growth.</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8569911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3306626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16882822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7556988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8138215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27589122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12868341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29237450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case study word document on Moodle.</a:t>
            </a:r>
          </a:p>
          <a:p>
            <a:r>
              <a:rPr lang="en-GB" dirty="0"/>
              <a:t>Allow 20-30 minutes.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27457952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241379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17/06/2025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Chris Rogers and Scott James</a:t>
            </a:r>
            <a:br>
              <a:rPr lang="en-GB" sz="3100" i="1" dirty="0">
                <a:solidFill>
                  <a:schemeClr val="bg1"/>
                </a:solidFill>
              </a:rPr>
            </a:br>
            <a:r>
              <a:rPr lang="en-GB" sz="3100" i="1" dirty="0">
                <a:solidFill>
                  <a:schemeClr val="bg1"/>
                </a:solidFill>
              </a:rPr>
              <a:t>June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Reflective activity.</a:t>
            </a:r>
          </a:p>
          <a:p>
            <a:r>
              <a:rPr lang="en-GB" altLang="en-US" sz="2400" dirty="0">
                <a:latin typeface="Arial" panose="020B0604020202020204" pitchFamily="34" charset="0"/>
                <a:cs typeface="Arial" panose="020B0604020202020204" pitchFamily="34" charset="0"/>
              </a:rPr>
              <a:t>Assessment 2 – Due 04/07/25</a:t>
            </a:r>
          </a:p>
          <a:p>
            <a:r>
              <a:rPr lang="en-GB" altLang="en-US" sz="2400" dirty="0">
                <a:latin typeface="Arial" panose="020B0604020202020204" pitchFamily="34" charset="0"/>
                <a:cs typeface="Arial" panose="020B0604020202020204" pitchFamily="34" charset="0"/>
              </a:rPr>
              <a:t>PESTLE analysis.</a:t>
            </a:r>
          </a:p>
          <a:p>
            <a:r>
              <a:rPr lang="en-GB" altLang="en-US" sz="2400" dirty="0">
                <a:latin typeface="Arial" panose="020B0604020202020204" pitchFamily="34" charset="0"/>
                <a:cs typeface="Arial" panose="020B0604020202020204" pitchFamily="34" charset="0"/>
              </a:rPr>
              <a:t>Stakeholder analysis.</a:t>
            </a:r>
          </a:p>
          <a:p>
            <a:r>
              <a:rPr lang="en-GB" altLang="en-US" sz="2400" dirty="0">
                <a:latin typeface="Arial" panose="020B0604020202020204" pitchFamily="34" charset="0"/>
                <a:cs typeface="Arial" panose="020B0604020202020204" pitchFamily="34" charset="0"/>
              </a:rPr>
              <a:t>Problem of the week</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Reflective activity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How did your presentations go?</a:t>
            </a:r>
          </a:p>
          <a:p>
            <a:pPr marL="0" indent="0">
              <a:buNone/>
            </a:pPr>
            <a:endParaRPr lang="en-GB" altLang="en-US" sz="2400">
              <a:latin typeface="Arial" panose="020B0604020202020204" pitchFamily="34" charset="0"/>
              <a:cs typeface="Arial" panose="020B0604020202020204" pitchFamily="34" charset="0"/>
            </a:endParaRPr>
          </a:p>
        </p:txBody>
      </p:sp>
      <p:pic>
        <p:nvPicPr>
          <p:cNvPr id="3" name="Picture 2" descr="A circular diagram showing the 6 stages of Gibbs' Reflective cycle">
            <a:extLst>
              <a:ext uri="{FF2B5EF4-FFF2-40B4-BE49-F238E27FC236}">
                <a16:creationId xmlns:a16="http://schemas.microsoft.com/office/drawing/2014/main" id="{BC04BF87-ED99-5CEB-BBF3-F0855E00C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4636" y="2098309"/>
            <a:ext cx="3081006" cy="3081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899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9D6A0-43A0-9700-832A-F08FD37FDC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7B9054-3916-89C7-C581-BE0836277C50}"/>
              </a:ext>
            </a:extLst>
          </p:cNvPr>
          <p:cNvSpPr>
            <a:spLocks noGrp="1"/>
          </p:cNvSpPr>
          <p:nvPr>
            <p:ph type="title"/>
          </p:nvPr>
        </p:nvSpPr>
        <p:spPr>
          <a:xfrm>
            <a:off x="457200" y="274638"/>
            <a:ext cx="7997856" cy="459458"/>
          </a:xfrm>
        </p:spPr>
        <p:txBody>
          <a:bodyPr>
            <a:normAutofit fontScale="90000"/>
          </a:bodyPr>
          <a:lstStyle/>
          <a:p>
            <a:r>
              <a:rPr lang="en-GB" sz="4000" b="1" dirty="0"/>
              <a:t>Assessment 2 </a:t>
            </a:r>
          </a:p>
        </p:txBody>
      </p:sp>
      <p:sp>
        <p:nvSpPr>
          <p:cNvPr id="6" name="Rectangle 1027">
            <a:extLst>
              <a:ext uri="{FF2B5EF4-FFF2-40B4-BE49-F238E27FC236}">
                <a16:creationId xmlns:a16="http://schemas.microsoft.com/office/drawing/2014/main" id="{3937F271-0A33-3662-21E5-7B46759D07DE}"/>
              </a:ext>
            </a:extLst>
          </p:cNvPr>
          <p:cNvSpPr txBox="1">
            <a:spLocks noChangeArrowheads="1"/>
          </p:cNvSpPr>
          <p:nvPr/>
        </p:nvSpPr>
        <p:spPr>
          <a:xfrm>
            <a:off x="270380" y="927278"/>
            <a:ext cx="8719074" cy="4713668"/>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a:buNone/>
            </a:pPr>
            <a:r>
              <a:rPr lang="en-GB" sz="1800" b="1" dirty="0">
                <a:effectLst/>
                <a:latin typeface="Arial" panose="020B0604020202020204" pitchFamily="34" charset="0"/>
                <a:ea typeface="Times New Roman" panose="02020603050405020304" pitchFamily="18" charset="0"/>
              </a:rPr>
              <a:t>Title: A Critical Analysis of External Factors impacting High Street retailers in the UK</a:t>
            </a:r>
            <a:endParaRPr lang="en-GB" sz="1800" dirty="0">
              <a:effectLst/>
              <a:latin typeface="Times New Roman" panose="02020603050405020304" pitchFamily="18" charset="0"/>
              <a:ea typeface="Times New Roman" panose="02020603050405020304" pitchFamily="18" charset="0"/>
            </a:endParaRPr>
          </a:p>
          <a:p>
            <a:pPr marL="45720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buNone/>
            </a:pPr>
            <a:r>
              <a:rPr lang="en-GB" sz="1800" dirty="0">
                <a:effectLst/>
                <a:latin typeface="Arial" panose="020B0604020202020204" pitchFamily="34" charset="0"/>
                <a:ea typeface="Times New Roman" panose="02020603050405020304" pitchFamily="18" charset="0"/>
              </a:rPr>
              <a:t>Following completion of your presentation, you are required to write a 1,500 word report focussing on the current external factors impacting High Street retailers in the UK. The report should include the following:</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Contents page (not included in your word count)</a:t>
            </a:r>
            <a:endParaRPr lang="en-GB" sz="1800" dirty="0">
              <a:effectLst/>
              <a:latin typeface="Times New Roman" panose="02020603050405020304" pitchFamily="18" charset="0"/>
              <a:ea typeface="Times New Roman" panose="02020603050405020304" pitchFamily="18" charset="0"/>
            </a:endParaRPr>
          </a:p>
          <a:p>
            <a:pPr marL="68580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Introduction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Introduce the current situation for High Street retailers and what will be explored within the report.</a:t>
            </a:r>
            <a:endParaRPr lang="en-GB" sz="1800" dirty="0">
              <a:effectLst/>
              <a:latin typeface="Times New Roman" panose="02020603050405020304" pitchFamily="18" charset="0"/>
              <a:ea typeface="Times New Roman" panose="02020603050405020304" pitchFamily="18" charset="0"/>
            </a:endParaRPr>
          </a:p>
          <a:p>
            <a:pPr marL="91440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Findings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Utilise the tools taught in the module to identify and analyse external factors impacting High Street retailers in the UK.</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You will need to demonstrate an understanding of the tools and include relevant theory to support your discussion such as SWOT and PESTLE. </a:t>
            </a:r>
            <a:endParaRPr lang="en-GB" sz="1800" dirty="0">
              <a:effectLst/>
              <a:latin typeface="Times New Roman" panose="02020603050405020304" pitchFamily="18" charset="0"/>
              <a:ea typeface="Times New Roman" panose="02020603050405020304" pitchFamily="18" charset="0"/>
            </a:endParaRPr>
          </a:p>
          <a:p>
            <a:pPr marL="91440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Conclusion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Summarise your findings.</a:t>
            </a:r>
            <a:endParaRPr lang="en-GB" sz="1800" dirty="0">
              <a:effectLst/>
              <a:latin typeface="Times New Roman" panose="02020603050405020304" pitchFamily="18" charset="0"/>
              <a:ea typeface="Times New Roman" panose="02020603050405020304" pitchFamily="18" charset="0"/>
            </a:endParaRPr>
          </a:p>
          <a:p>
            <a:pPr marL="91440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Recommendations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Make at least 2 specific recommendations for High Street retailers.</a:t>
            </a:r>
            <a:endParaRPr lang="en-GB" sz="1800" dirty="0">
              <a:effectLst/>
              <a:latin typeface="Times New Roman" panose="02020603050405020304" pitchFamily="18" charset="0"/>
              <a:ea typeface="Times New Roman" panose="02020603050405020304" pitchFamily="18" charset="0"/>
            </a:endParaRPr>
          </a:p>
          <a:p>
            <a:pPr marL="68580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Reference list (not included in your word count)</a:t>
            </a:r>
            <a:endParaRPr lang="en-GB" sz="1800" dirty="0">
              <a:effectLst/>
              <a:latin typeface="Times New Roman" panose="02020603050405020304" pitchFamily="18" charset="0"/>
              <a:ea typeface="Times New Roman" panose="02020603050405020304" pitchFamily="18" charset="0"/>
            </a:endParaRPr>
          </a:p>
          <a:p>
            <a:pPr marL="45720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buNone/>
            </a:pPr>
            <a:r>
              <a:rPr lang="en-GB" sz="1800" dirty="0">
                <a:effectLst/>
                <a:latin typeface="Arial" panose="020B0604020202020204" pitchFamily="34" charset="0"/>
                <a:ea typeface="Times New Roman" panose="02020603050405020304" pitchFamily="18" charset="0"/>
              </a:rPr>
              <a:t>Your work should be referenced accordingly, by both providing in-text citations and a reference list containing a minimum of 15 references. This should follow UWTSD Harvard Referencing Guide which can be located on Moodle.</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Please upload your </a:t>
            </a:r>
            <a:r>
              <a:rPr lang="en-GB" sz="1800" b="1" dirty="0">
                <a:effectLst/>
                <a:latin typeface="Arial" panose="020B0604020202020204" pitchFamily="34" charset="0"/>
                <a:ea typeface="Times New Roman" panose="02020603050405020304" pitchFamily="18" charset="0"/>
              </a:rPr>
              <a:t>Word document</a:t>
            </a:r>
            <a:r>
              <a:rPr lang="en-GB" sz="1800" dirty="0">
                <a:effectLst/>
                <a:latin typeface="Arial" panose="020B0604020202020204" pitchFamily="34" charset="0"/>
                <a:ea typeface="Times New Roman" panose="02020603050405020304" pitchFamily="18" charset="0"/>
              </a:rPr>
              <a:t> to Turnitin by </a:t>
            </a:r>
            <a:r>
              <a:rPr lang="en-GB" sz="1800" b="1" dirty="0">
                <a:effectLst/>
                <a:latin typeface="Arial" panose="020B0604020202020204" pitchFamily="34" charset="0"/>
                <a:ea typeface="Times New Roman" panose="02020603050405020304" pitchFamily="18" charset="0"/>
              </a:rPr>
              <a:t>4</a:t>
            </a:r>
            <a:r>
              <a:rPr lang="en-GB" sz="1800" b="1" baseline="30000" dirty="0">
                <a:effectLst/>
                <a:latin typeface="Arial" panose="020B0604020202020204" pitchFamily="34" charset="0"/>
                <a:ea typeface="Times New Roman" panose="02020603050405020304" pitchFamily="18" charset="0"/>
              </a:rPr>
              <a:t>th</a:t>
            </a:r>
            <a:r>
              <a:rPr lang="en-GB" sz="1800" b="1" dirty="0">
                <a:effectLst/>
                <a:latin typeface="Arial" panose="020B0604020202020204" pitchFamily="34" charset="0"/>
                <a:ea typeface="Times New Roman" panose="02020603050405020304" pitchFamily="18" charset="0"/>
              </a:rPr>
              <a:t> July 2025</a:t>
            </a:r>
            <a:r>
              <a:rPr lang="en-GB" sz="1800" dirty="0">
                <a:effectLst/>
                <a:latin typeface="Arial" panose="020B0604020202020204" pitchFamily="34" charset="0"/>
                <a:ea typeface="Times New Roman" panose="02020603050405020304" pitchFamily="18" charset="0"/>
              </a:rPr>
              <a:t> at </a:t>
            </a:r>
            <a:r>
              <a:rPr lang="en-GB" sz="1800" b="1" dirty="0">
                <a:effectLst/>
                <a:latin typeface="Arial" panose="020B0604020202020204" pitchFamily="34" charset="0"/>
                <a:ea typeface="Times New Roman" panose="02020603050405020304" pitchFamily="18" charset="0"/>
              </a:rPr>
              <a:t>23:59</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0136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What is PESTLE?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pic>
        <p:nvPicPr>
          <p:cNvPr id="1026" name="Picture 2" descr="PESTLE Analysis. How to Conduct a PESTLE Analysis for… | by Anirban  Mukherjee ✍️ | Medium">
            <a:extLst>
              <a:ext uri="{FF2B5EF4-FFF2-40B4-BE49-F238E27FC236}">
                <a16:creationId xmlns:a16="http://schemas.microsoft.com/office/drawing/2014/main" id="{4D3ED35B-5AB2-CB24-A0D8-FBC32CE86E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474" y="2818096"/>
            <a:ext cx="7616868" cy="26222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CA0D637-BED8-4D76-802A-883E0E876CBC}"/>
              </a:ext>
            </a:extLst>
          </p:cNvPr>
          <p:cNvSpPr txBox="1"/>
          <p:nvPr/>
        </p:nvSpPr>
        <p:spPr>
          <a:xfrm>
            <a:off x="996214" y="1259046"/>
            <a:ext cx="6458551" cy="1477328"/>
          </a:xfrm>
          <a:prstGeom prst="rect">
            <a:avLst/>
          </a:prstGeom>
          <a:noFill/>
        </p:spPr>
        <p:txBody>
          <a:bodyPr wrap="square">
            <a:spAutoFit/>
          </a:bodyPr>
          <a:lstStyle/>
          <a:p>
            <a:pPr marL="285750" indent="-285750">
              <a:buFont typeface="Arial" panose="020B0604020202020204" pitchFamily="34" charset="0"/>
              <a:buChar char="•"/>
            </a:pPr>
            <a:r>
              <a:rPr lang="en-GB" b="0" i="0">
                <a:solidFill>
                  <a:srgbClr val="13343B"/>
                </a:solidFill>
                <a:effectLst/>
                <a:highlight>
                  <a:srgbClr val="FCFCF9"/>
                </a:highlight>
                <a:latin typeface="__fkGroteskNeue_a82850"/>
              </a:rPr>
              <a:t>PESTLE analysis is a strategic tool used to evaluate the external factors that can impact an organisation's performance and decision-making. </a:t>
            </a:r>
          </a:p>
          <a:p>
            <a:pPr marL="285750" indent="-285750">
              <a:buFont typeface="Arial" panose="020B0604020202020204" pitchFamily="34" charset="0"/>
              <a:buChar char="•"/>
            </a:pPr>
            <a:r>
              <a:rPr lang="en-GB" b="0" i="0">
                <a:solidFill>
                  <a:srgbClr val="13343B"/>
                </a:solidFill>
                <a:effectLst/>
                <a:highlight>
                  <a:srgbClr val="FCFCF9"/>
                </a:highlight>
                <a:latin typeface="__fkGroteskNeue_a82850"/>
              </a:rPr>
              <a:t>It stands for Political, Economic, Social, Technological, Legal, and Environmental factors.</a:t>
            </a:r>
            <a:endParaRPr lang="en-GB"/>
          </a:p>
        </p:txBody>
      </p:sp>
    </p:spTree>
    <p:extLst>
      <p:ext uri="{BB962C8B-B14F-4D97-AF65-F5344CB8AC3E}">
        <p14:creationId xmlns:p14="http://schemas.microsoft.com/office/powerpoint/2010/main" val="3851934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Political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2554545"/>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Government policies, regulations, and stability</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Tax policies and trade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Political ideologies and trends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Foreign trade policies and relations </a:t>
            </a:r>
          </a:p>
        </p:txBody>
      </p:sp>
      <p:pic>
        <p:nvPicPr>
          <p:cNvPr id="8194" name="Picture 2" descr="Engaging Young People in Politics | PBS ...">
            <a:extLst>
              <a:ext uri="{FF2B5EF4-FFF2-40B4-BE49-F238E27FC236}">
                <a16:creationId xmlns:a16="http://schemas.microsoft.com/office/drawing/2014/main" id="{FEAC5A1F-89DC-5884-275C-A742D7A354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6924" y="3878597"/>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70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Economic Factors</a:t>
            </a:r>
          </a:p>
        </p:txBody>
      </p:sp>
      <p:sp>
        <p:nvSpPr>
          <p:cNvPr id="6" name="Rectangle 1027"/>
          <p:cNvSpPr txBox="1">
            <a:spLocks noChangeArrowheads="1"/>
          </p:cNvSpPr>
          <p:nvPr/>
        </p:nvSpPr>
        <p:spPr>
          <a:xfrm>
            <a:off x="2165498" y="3269522"/>
            <a:ext cx="5599521" cy="266906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Economic growth rates and trends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Interest rates and inflation</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Unemployment rates and labour costs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Disposable income and consumer spending patterns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Exchange rates and currency stability</a:t>
            </a:r>
          </a:p>
        </p:txBody>
      </p:sp>
      <p:pic>
        <p:nvPicPr>
          <p:cNvPr id="7170" name="Picture 2" descr="sustainability expert">
            <a:extLst>
              <a:ext uri="{FF2B5EF4-FFF2-40B4-BE49-F238E27FC236}">
                <a16:creationId xmlns:a16="http://schemas.microsoft.com/office/drawing/2014/main" id="{A33FBBB2-069B-D5F4-7443-9C376E1A0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940" y="4399822"/>
            <a:ext cx="1873369" cy="1269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113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Social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780634" y="1399420"/>
            <a:ext cx="6858000" cy="2554545"/>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Cultural trends and demographics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Population growth and age distribution</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Lifestyle changes and attitudes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Education levels and ethical concerns</a:t>
            </a:r>
          </a:p>
        </p:txBody>
      </p:sp>
      <p:pic>
        <p:nvPicPr>
          <p:cNvPr id="6146" name="Picture 2" descr="Social - Definition, Meaning &amp; Synonyms ...">
            <a:extLst>
              <a:ext uri="{FF2B5EF4-FFF2-40B4-BE49-F238E27FC236}">
                <a16:creationId xmlns:a16="http://schemas.microsoft.com/office/drawing/2014/main" id="{41A1EA18-25AA-2541-D1A0-0B4C246E37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7218" y="3953965"/>
            <a:ext cx="1524832" cy="1524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456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Technological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 </a:t>
            </a:r>
            <a:r>
              <a:rPr lang="en-GB" sz="3200" b="0" i="0">
                <a:solidFill>
                  <a:srgbClr val="13343B"/>
                </a:solidFill>
                <a:effectLst/>
                <a:highlight>
                  <a:srgbClr val="FCFCF9"/>
                </a:highlight>
                <a:latin typeface="__fkGroteskNeue_a82850"/>
              </a:rPr>
              <a:t>Technological innovations and advancements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Access to emerging technologies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Rate of technological obsolescence</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Government spending on research and development</a:t>
            </a:r>
          </a:p>
        </p:txBody>
      </p:sp>
      <p:pic>
        <p:nvPicPr>
          <p:cNvPr id="5122" name="Picture 2" descr="The 20 Biggest Tech Advances of the ...">
            <a:extLst>
              <a:ext uri="{FF2B5EF4-FFF2-40B4-BE49-F238E27FC236}">
                <a16:creationId xmlns:a16="http://schemas.microsoft.com/office/drawing/2014/main" id="{956C3473-3D06-595C-385D-51800EE2C1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4338" y="4024178"/>
            <a:ext cx="2062672" cy="154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034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Legal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Employment laws and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Consumer protection and safety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Intellectual property rights and copyright laws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Environmental and trade regulations</a:t>
            </a:r>
          </a:p>
        </p:txBody>
      </p:sp>
      <p:pic>
        <p:nvPicPr>
          <p:cNvPr id="4098" name="Picture 2" descr="Future of Legal Services">
            <a:extLst>
              <a:ext uri="{FF2B5EF4-FFF2-40B4-BE49-F238E27FC236}">
                <a16:creationId xmlns:a16="http://schemas.microsoft.com/office/drawing/2014/main" id="{AAEDD3E3-3D0C-9D05-9615-B8B262E7C2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8697" y="4334286"/>
            <a:ext cx="2362514" cy="1290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064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Environmental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539430"/>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Climate change and weather patterns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Renewable energy and sustainability concerns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Waste management and pollution levels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Attitudes towards green products and practices</a:t>
            </a:r>
          </a:p>
        </p:txBody>
      </p:sp>
      <p:pic>
        <p:nvPicPr>
          <p:cNvPr id="3074" name="Picture 2" descr="Q&amp;A about the environment – and 3 easy ...">
            <a:extLst>
              <a:ext uri="{FF2B5EF4-FFF2-40B4-BE49-F238E27FC236}">
                <a16:creationId xmlns:a16="http://schemas.microsoft.com/office/drawing/2014/main" id="{8B4A7312-23A1-3EC5-CD4D-1424C495F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1701" y="4388486"/>
            <a:ext cx="2388850" cy="1228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624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Why use it?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3785652"/>
          </a:xfrm>
          <a:prstGeom prst="rect">
            <a:avLst/>
          </a:prstGeom>
          <a:noFill/>
        </p:spPr>
        <p:txBody>
          <a:bodyPr wrap="square">
            <a:spAutoFit/>
          </a:bodyPr>
          <a:lstStyle/>
          <a:p>
            <a:pPr algn="l">
              <a:buFont typeface="Arial" panose="020B0604020202020204" pitchFamily="34" charset="0"/>
              <a:buChar char="•"/>
            </a:pPr>
            <a:r>
              <a:rPr lang="en-GB" sz="2400" b="0" i="0">
                <a:solidFill>
                  <a:srgbClr val="13343B"/>
                </a:solidFill>
                <a:effectLst/>
                <a:highlight>
                  <a:srgbClr val="FCFCF9"/>
                </a:highlight>
                <a:latin typeface="__fkGroteskNeue_a82850"/>
              </a:rPr>
              <a:t> PESTLE analysis helps organisations identify potential opportunities and threats in their external environment.</a:t>
            </a:r>
          </a:p>
          <a:p>
            <a:pPr algn="l">
              <a:buFont typeface="Arial" panose="020B0604020202020204" pitchFamily="34" charset="0"/>
              <a:buChar char="•"/>
            </a:pPr>
            <a:r>
              <a:rPr lang="en-GB" sz="2400">
                <a:solidFill>
                  <a:srgbClr val="13343B"/>
                </a:solidFill>
                <a:highlight>
                  <a:srgbClr val="FCFCF9"/>
                </a:highlight>
                <a:latin typeface="__fkGroteskNeue_a82850"/>
              </a:rPr>
              <a:t> It aids in strategic planning, risk management, and decision making processes by providing a comprehensive understanding of the macro-environmental factors that can impact business operations and performance. </a:t>
            </a:r>
          </a:p>
          <a:p>
            <a:pPr algn="l">
              <a:buFont typeface="Arial" panose="020B0604020202020204" pitchFamily="34" charset="0"/>
              <a:buChar char="•"/>
            </a:pPr>
            <a:r>
              <a:rPr lang="en-GB" sz="2400" b="0" i="0">
                <a:solidFill>
                  <a:srgbClr val="13343B"/>
                </a:solidFill>
                <a:effectLst/>
                <a:highlight>
                  <a:srgbClr val="FCFCF9"/>
                </a:highlight>
                <a:latin typeface="__fkGroteskNeue_a82850"/>
              </a:rPr>
              <a:t> By conducting a comprehensive PESTLE analysis, organisations can identify potential opportunities and threats, mitigate risks, and make informed strategic decisions that align with their objectives and the external environment.</a:t>
            </a:r>
            <a:endParaRPr lang="en-GB" sz="2400">
              <a:solidFill>
                <a:srgbClr val="13343B"/>
              </a:solidFill>
              <a:highlight>
                <a:srgbClr val="FCFCF9"/>
              </a:highlight>
              <a:latin typeface="__fkGroteskNeue_a82850"/>
            </a:endParaRPr>
          </a:p>
        </p:txBody>
      </p:sp>
    </p:spTree>
    <p:extLst>
      <p:ext uri="{BB962C8B-B14F-4D97-AF65-F5344CB8AC3E}">
        <p14:creationId xmlns:p14="http://schemas.microsoft.com/office/powerpoint/2010/main" val="1723831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Macro-environment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1200329"/>
          </a:xfrm>
          <a:prstGeom prst="rect">
            <a:avLst/>
          </a:prstGeom>
          <a:noFill/>
        </p:spPr>
        <p:txBody>
          <a:bodyPr wrap="square">
            <a:spAutoFit/>
          </a:bodyPr>
          <a:lstStyle/>
          <a:p>
            <a:pPr algn="l">
              <a:buFont typeface="Arial" panose="020B0604020202020204" pitchFamily="34" charset="0"/>
              <a:buChar char="•"/>
            </a:pPr>
            <a:r>
              <a:rPr lang="en-GB" sz="2400" dirty="0">
                <a:solidFill>
                  <a:srgbClr val="13343B"/>
                </a:solidFill>
                <a:highlight>
                  <a:srgbClr val="FCFCF9"/>
                </a:highlight>
                <a:latin typeface="__fkGroteskNeue_a82850"/>
              </a:rPr>
              <a:t> What is the difference between micro-environment and macro-environment?</a:t>
            </a:r>
          </a:p>
          <a:p>
            <a:pPr algn="l"/>
            <a:endParaRPr lang="en-GB" sz="2400" dirty="0">
              <a:solidFill>
                <a:srgbClr val="13343B"/>
              </a:solidFill>
              <a:highlight>
                <a:srgbClr val="FCFCF9"/>
              </a:highlight>
              <a:latin typeface="__fkGroteskNeue_a82850"/>
            </a:endParaRPr>
          </a:p>
        </p:txBody>
      </p:sp>
      <p:pic>
        <p:nvPicPr>
          <p:cNvPr id="5" name="Picture 4">
            <a:extLst>
              <a:ext uri="{FF2B5EF4-FFF2-40B4-BE49-F238E27FC236}">
                <a16:creationId xmlns:a16="http://schemas.microsoft.com/office/drawing/2014/main" id="{6C137F63-6C83-961F-7018-8AAD354225D7}"/>
              </a:ext>
            </a:extLst>
          </p:cNvPr>
          <p:cNvPicPr>
            <a:picLocks noChangeAspect="1"/>
          </p:cNvPicPr>
          <p:nvPr/>
        </p:nvPicPr>
        <p:blipFill>
          <a:blip r:embed="rId3"/>
          <a:stretch>
            <a:fillRect/>
          </a:stretch>
        </p:blipFill>
        <p:spPr>
          <a:xfrm>
            <a:off x="2318816" y="2358288"/>
            <a:ext cx="4710047" cy="2647937"/>
          </a:xfrm>
          <a:prstGeom prst="rect">
            <a:avLst/>
          </a:prstGeom>
        </p:spPr>
      </p:pic>
    </p:spTree>
    <p:extLst>
      <p:ext uri="{BB962C8B-B14F-4D97-AF65-F5344CB8AC3E}">
        <p14:creationId xmlns:p14="http://schemas.microsoft.com/office/powerpoint/2010/main" val="3308032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3A96-5069-B9F0-6A19-1E5D0240AD6A}"/>
              </a:ext>
            </a:extLst>
          </p:cNvPr>
          <p:cNvSpPr>
            <a:spLocks noGrp="1"/>
          </p:cNvSpPr>
          <p:nvPr>
            <p:ph type="ctrTitle"/>
          </p:nvPr>
        </p:nvSpPr>
        <p:spPr/>
        <p:txBody>
          <a:bodyPr/>
          <a:lstStyle/>
          <a:p>
            <a:r>
              <a:rPr lang="en-GB" dirty="0">
                <a:solidFill>
                  <a:schemeClr val="bg2"/>
                </a:solidFill>
              </a:rPr>
              <a:t>Example of PESTLE in action</a:t>
            </a:r>
          </a:p>
        </p:txBody>
      </p:sp>
      <p:sp>
        <p:nvSpPr>
          <p:cNvPr id="3" name="Subtitle 2">
            <a:extLst>
              <a:ext uri="{FF2B5EF4-FFF2-40B4-BE49-F238E27FC236}">
                <a16:creationId xmlns:a16="http://schemas.microsoft.com/office/drawing/2014/main" id="{DB4FE19F-912D-ABFB-7A09-8A3C23883212}"/>
              </a:ext>
            </a:extLst>
          </p:cNvPr>
          <p:cNvSpPr>
            <a:spLocks noGrp="1"/>
          </p:cNvSpPr>
          <p:nvPr>
            <p:ph type="subTitle" idx="1"/>
          </p:nvPr>
        </p:nvSpPr>
        <p:spPr>
          <a:xfrm>
            <a:off x="1369368" y="3294239"/>
            <a:ext cx="6400800" cy="1752600"/>
          </a:xfrm>
        </p:spPr>
        <p:txBody>
          <a:bodyPr/>
          <a:lstStyle/>
          <a:p>
            <a:r>
              <a:rPr lang="en-GB" dirty="0">
                <a:solidFill>
                  <a:schemeClr val="bg2"/>
                </a:solidFill>
              </a:rPr>
              <a:t>Tesco</a:t>
            </a:r>
          </a:p>
          <a:p>
            <a:r>
              <a:rPr lang="en-GB" dirty="0">
                <a:solidFill>
                  <a:schemeClr val="bg2"/>
                </a:solidFill>
              </a:rPr>
              <a:t>British Airways</a:t>
            </a:r>
          </a:p>
        </p:txBody>
      </p:sp>
    </p:spTree>
    <p:extLst>
      <p:ext uri="{BB962C8B-B14F-4D97-AF65-F5344CB8AC3E}">
        <p14:creationId xmlns:p14="http://schemas.microsoft.com/office/powerpoint/2010/main" val="2751451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461665"/>
          </a:xfrm>
          <a:prstGeom prst="rect">
            <a:avLst/>
          </a:prstGeom>
          <a:noFill/>
        </p:spPr>
        <p:txBody>
          <a:bodyPr wrap="square">
            <a:spAutoFit/>
          </a:bodyPr>
          <a:lstStyle/>
          <a:p>
            <a:pPr algn="l">
              <a:buFont typeface="Arial" panose="020B0604020202020204" pitchFamily="34" charset="0"/>
              <a:buChar char="•"/>
            </a:pPr>
            <a:endParaRPr lang="en-GB" sz="2400">
              <a:solidFill>
                <a:srgbClr val="13343B"/>
              </a:solidFill>
              <a:highlight>
                <a:srgbClr val="FCFCF9"/>
              </a:highlight>
              <a:latin typeface="__fkGroteskNeue_a82850"/>
            </a:endParaRPr>
          </a:p>
        </p:txBody>
      </p:sp>
      <p:sp>
        <p:nvSpPr>
          <p:cNvPr id="3" name="AutoShape 2" descr="businessmodelanalyst.com">
            <a:extLst>
              <a:ext uri="{FF2B5EF4-FFF2-40B4-BE49-F238E27FC236}">
                <a16:creationId xmlns:a16="http://schemas.microsoft.com/office/drawing/2014/main" id="{E57157B5-AB7E-4045-3C6F-8D4526460C89}"/>
              </a:ext>
            </a:extLst>
          </p:cNvPr>
          <p:cNvSpPr>
            <a:spLocks noChangeAspect="1" noChangeArrowheads="1"/>
          </p:cNvSpPr>
          <p:nvPr/>
        </p:nvSpPr>
        <p:spPr bwMode="auto">
          <a:xfrm>
            <a:off x="1736592" y="3276600"/>
            <a:ext cx="2987808" cy="298780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CAEB0E66-2B01-E336-E3EC-05B943896887}"/>
              </a:ext>
            </a:extLst>
          </p:cNvPr>
          <p:cNvPicPr>
            <a:picLocks noChangeAspect="1"/>
          </p:cNvPicPr>
          <p:nvPr/>
        </p:nvPicPr>
        <p:blipFill>
          <a:blip r:embed="rId3"/>
          <a:stretch>
            <a:fillRect/>
          </a:stretch>
        </p:blipFill>
        <p:spPr>
          <a:xfrm>
            <a:off x="396985" y="685730"/>
            <a:ext cx="8596890" cy="4298445"/>
          </a:xfrm>
          <a:prstGeom prst="rect">
            <a:avLst/>
          </a:prstGeom>
        </p:spPr>
      </p:pic>
    </p:spTree>
    <p:extLst>
      <p:ext uri="{BB962C8B-B14F-4D97-AF65-F5344CB8AC3E}">
        <p14:creationId xmlns:p14="http://schemas.microsoft.com/office/powerpoint/2010/main" val="2486425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674" y="334944"/>
            <a:ext cx="5694348" cy="5550915"/>
          </a:xfrm>
        </p:spPr>
        <p:txBody>
          <a:bodyPr>
            <a:noAutofit/>
          </a:bodyPr>
          <a:lstStyle/>
          <a:p>
            <a:r>
              <a:rPr lang="en-GB" sz="1000" b="1"/>
              <a:t>Political</a:t>
            </a:r>
            <a:br>
              <a:rPr lang="en-GB" sz="1000" b="1"/>
            </a:br>
            <a:r>
              <a:rPr lang="en-GB" sz="1000"/>
              <a:t>Brexit</a:t>
            </a:r>
            <a:br>
              <a:rPr lang="en-GB" sz="1000"/>
            </a:br>
            <a:r>
              <a:rPr lang="en-GB" sz="1000"/>
              <a:t>Government policies</a:t>
            </a:r>
            <a:br>
              <a:rPr lang="en-GB" sz="1000"/>
            </a:br>
            <a:r>
              <a:rPr lang="en-GB" sz="1000"/>
              <a:t>Geopolitical stability</a:t>
            </a:r>
            <a:br>
              <a:rPr lang="en-GB" sz="1000"/>
            </a:br>
            <a:r>
              <a:rPr lang="en-GB" sz="1000"/>
              <a:t>Compliance with regulations</a:t>
            </a:r>
            <a:br>
              <a:rPr lang="en-GB" sz="1000"/>
            </a:br>
            <a:r>
              <a:rPr lang="en-GB" sz="1000"/>
              <a:t>Government support</a:t>
            </a:r>
            <a:br>
              <a:rPr lang="en-GB" sz="1000"/>
            </a:br>
            <a:br>
              <a:rPr lang="en-GB" sz="1000"/>
            </a:br>
            <a:r>
              <a:rPr lang="en-GB" sz="1000" b="1"/>
              <a:t>Economic</a:t>
            </a:r>
            <a:br>
              <a:rPr lang="en-GB" sz="1000"/>
            </a:br>
            <a:r>
              <a:rPr lang="en-GB" sz="1000"/>
              <a:t>Fluctuations in fuel prices</a:t>
            </a:r>
            <a:br>
              <a:rPr lang="en-GB" sz="1000"/>
            </a:br>
            <a:r>
              <a:rPr lang="en-GB" sz="1000"/>
              <a:t>Exchange rates</a:t>
            </a:r>
            <a:br>
              <a:rPr lang="en-GB" sz="1000"/>
            </a:br>
            <a:r>
              <a:rPr lang="en-GB" sz="1000"/>
              <a:t>Interest rates</a:t>
            </a:r>
            <a:br>
              <a:rPr lang="en-GB" sz="1000"/>
            </a:br>
            <a:r>
              <a:rPr lang="en-GB" sz="1000"/>
              <a:t>Inflation</a:t>
            </a:r>
            <a:br>
              <a:rPr lang="en-GB" sz="1000"/>
            </a:br>
            <a:r>
              <a:rPr lang="en-GB" sz="1000"/>
              <a:t>Highly competitive industry</a:t>
            </a:r>
            <a:br>
              <a:rPr lang="en-GB" sz="1000"/>
            </a:br>
            <a:br>
              <a:rPr lang="en-GB" sz="1000"/>
            </a:br>
            <a:r>
              <a:rPr lang="en-GB" sz="1000" b="1"/>
              <a:t>Social </a:t>
            </a:r>
            <a:br>
              <a:rPr lang="en-GB" sz="1000"/>
            </a:br>
            <a:r>
              <a:rPr lang="en-GB" sz="1000"/>
              <a:t>Growing middle class in developing economies</a:t>
            </a:r>
            <a:br>
              <a:rPr lang="en-GB" sz="1000"/>
            </a:br>
            <a:r>
              <a:rPr lang="en-GB" sz="1000"/>
              <a:t>Changing attitudes towards climate change</a:t>
            </a:r>
            <a:br>
              <a:rPr lang="en-GB" sz="1000"/>
            </a:br>
            <a:r>
              <a:rPr lang="en-GB" sz="1000"/>
              <a:t>Customer perception of the airline</a:t>
            </a:r>
            <a:br>
              <a:rPr lang="en-GB" sz="1000"/>
            </a:br>
            <a:br>
              <a:rPr lang="en-GB" sz="1000"/>
            </a:br>
            <a:r>
              <a:rPr lang="en-GB" sz="1000" b="1"/>
              <a:t>Technological</a:t>
            </a:r>
            <a:br>
              <a:rPr lang="en-GB" sz="1000"/>
            </a:br>
            <a:r>
              <a:rPr lang="en-GB" sz="1000"/>
              <a:t>Investments in mobile apps and digital tech</a:t>
            </a:r>
            <a:br>
              <a:rPr lang="en-GB" sz="1000"/>
            </a:br>
            <a:r>
              <a:rPr lang="en-GB" sz="1000"/>
              <a:t>Data analytics and AI</a:t>
            </a:r>
            <a:br>
              <a:rPr lang="en-GB" sz="1000"/>
            </a:br>
            <a:r>
              <a:rPr lang="en-GB" sz="1000"/>
              <a:t>Automation and robotics</a:t>
            </a:r>
            <a:br>
              <a:rPr lang="en-GB" sz="1000"/>
            </a:br>
            <a:br>
              <a:rPr lang="en-GB" sz="1000"/>
            </a:br>
            <a:r>
              <a:rPr lang="en-GB" sz="1000" b="1"/>
              <a:t>Legal</a:t>
            </a:r>
            <a:br>
              <a:rPr lang="en-GB" sz="1000"/>
            </a:br>
            <a:r>
              <a:rPr lang="en-GB" sz="1000"/>
              <a:t>Food safety regulations and consumer protection</a:t>
            </a:r>
            <a:br>
              <a:rPr lang="en-GB" sz="1000"/>
            </a:br>
            <a:r>
              <a:rPr lang="en-GB" sz="1000"/>
              <a:t>Data protection laws – GDPR</a:t>
            </a:r>
            <a:br>
              <a:rPr lang="en-GB" sz="1000"/>
            </a:br>
            <a:r>
              <a:rPr lang="en-GB" sz="1000"/>
              <a:t>Competition laws</a:t>
            </a:r>
            <a:br>
              <a:rPr lang="en-GB" sz="1000"/>
            </a:br>
            <a:br>
              <a:rPr lang="en-GB" sz="1000"/>
            </a:br>
            <a:r>
              <a:rPr lang="en-GB" sz="1000" b="1"/>
              <a:t>Environmental </a:t>
            </a:r>
            <a:br>
              <a:rPr lang="en-GB" sz="1000"/>
            </a:br>
            <a:r>
              <a:rPr lang="en-GB" sz="1000"/>
              <a:t>Pressure to reduce carbon emissions</a:t>
            </a:r>
            <a:br>
              <a:rPr lang="en-GB" sz="1000"/>
            </a:br>
            <a:r>
              <a:rPr lang="en-GB" sz="1000"/>
              <a:t>Climate change impacting weather patterns</a:t>
            </a:r>
            <a:br>
              <a:rPr lang="en-GB" sz="1000"/>
            </a:br>
            <a:r>
              <a:rPr lang="en-GB" sz="1000"/>
              <a:t>Growing customer demand for eco-friendly travel options</a:t>
            </a:r>
            <a:br>
              <a:rPr lang="en-GB" sz="1200"/>
            </a:br>
            <a:br>
              <a:rPr lang="en-GB" sz="1200"/>
            </a:br>
            <a:endParaRPr lang="en-GB" sz="1200"/>
          </a:p>
        </p:txBody>
      </p:sp>
      <p:sp>
        <p:nvSpPr>
          <p:cNvPr id="6" name="Rectangle 1027"/>
          <p:cNvSpPr txBox="1">
            <a:spLocks noChangeArrowheads="1"/>
          </p:cNvSpPr>
          <p:nvPr/>
        </p:nvSpPr>
        <p:spPr>
          <a:xfrm>
            <a:off x="364799" y="122212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364799" y="972141"/>
            <a:ext cx="8414401" cy="461665"/>
          </a:xfrm>
          <a:prstGeom prst="rect">
            <a:avLst/>
          </a:prstGeom>
          <a:noFill/>
        </p:spPr>
        <p:txBody>
          <a:bodyPr wrap="square">
            <a:spAutoFit/>
          </a:bodyPr>
          <a:lstStyle/>
          <a:p>
            <a:pPr algn="l">
              <a:buFont typeface="Arial" panose="020B0604020202020204" pitchFamily="34" charset="0"/>
              <a:buChar char="•"/>
            </a:pPr>
            <a:endParaRPr lang="en-GB" sz="2400">
              <a:solidFill>
                <a:srgbClr val="13343B"/>
              </a:solidFill>
              <a:highlight>
                <a:srgbClr val="FCFCF9"/>
              </a:highlight>
              <a:latin typeface="__fkGroteskNeue_a82850"/>
            </a:endParaRPr>
          </a:p>
        </p:txBody>
      </p:sp>
      <p:pic>
        <p:nvPicPr>
          <p:cNvPr id="2050" name="Picture 2" descr="British Airways (@British_Airways) / X">
            <a:extLst>
              <a:ext uri="{FF2B5EF4-FFF2-40B4-BE49-F238E27FC236}">
                <a16:creationId xmlns:a16="http://schemas.microsoft.com/office/drawing/2014/main" id="{051581A4-5C7A-8E0E-9E4C-9660562BC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4312" y="988308"/>
            <a:ext cx="3699688" cy="3699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1340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636" y="182562"/>
            <a:ext cx="8229600" cy="1143000"/>
          </a:xfrm>
        </p:spPr>
        <p:txBody>
          <a:bodyPr>
            <a:normAutofit/>
          </a:bodyPr>
          <a:lstStyle/>
          <a:p>
            <a:r>
              <a:rPr lang="en-GB" sz="4000" b="1"/>
              <a:t>Group activity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pic>
        <p:nvPicPr>
          <p:cNvPr id="3" name="Picture 2" descr="PESTLE Analysis. How to Conduct a PESTLE Analysis for… | by Anirban  Mukherjee ✍️ | Medium">
            <a:extLst>
              <a:ext uri="{FF2B5EF4-FFF2-40B4-BE49-F238E27FC236}">
                <a16:creationId xmlns:a16="http://schemas.microsoft.com/office/drawing/2014/main" id="{826F2D85-F2C3-FDC8-47A2-74571951A8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002" y="1320421"/>
            <a:ext cx="7616868" cy="26222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DD287FB-FA0A-096F-F569-602C75F486ED}"/>
              </a:ext>
            </a:extLst>
          </p:cNvPr>
          <p:cNvSpPr txBox="1"/>
          <p:nvPr/>
        </p:nvSpPr>
        <p:spPr>
          <a:xfrm>
            <a:off x="1534817" y="4275897"/>
            <a:ext cx="8414401" cy="461665"/>
          </a:xfrm>
          <a:prstGeom prst="rect">
            <a:avLst/>
          </a:prstGeom>
          <a:noFill/>
        </p:spPr>
        <p:txBody>
          <a:bodyPr wrap="square">
            <a:spAutoFit/>
          </a:bodyPr>
          <a:lstStyle/>
          <a:p>
            <a:pPr algn="l"/>
            <a:r>
              <a:rPr lang="en-GB" sz="2400" b="0" i="0" dirty="0">
                <a:solidFill>
                  <a:srgbClr val="13343B"/>
                </a:solidFill>
                <a:effectLst/>
                <a:highlight>
                  <a:srgbClr val="FCFCF9"/>
                </a:highlight>
                <a:latin typeface="__fkGroteskNeue_a82850"/>
              </a:rPr>
              <a:t>Complete a PESTLE analysis on a retailer of your choice.</a:t>
            </a:r>
          </a:p>
        </p:txBody>
      </p:sp>
    </p:spTree>
    <p:extLst>
      <p:ext uri="{BB962C8B-B14F-4D97-AF65-F5344CB8AC3E}">
        <p14:creationId xmlns:p14="http://schemas.microsoft.com/office/powerpoint/2010/main" val="13963460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F434-2C99-7710-4E8B-A0872C0C16A7}"/>
              </a:ext>
            </a:extLst>
          </p:cNvPr>
          <p:cNvSpPr>
            <a:spLocks noGrp="1"/>
          </p:cNvSpPr>
          <p:nvPr>
            <p:ph type="ctrTitle"/>
          </p:nvPr>
        </p:nvSpPr>
        <p:spPr/>
        <p:txBody>
          <a:bodyPr/>
          <a:lstStyle/>
          <a:p>
            <a:r>
              <a:rPr lang="en-GB" dirty="0"/>
              <a:t>Break</a:t>
            </a:r>
          </a:p>
        </p:txBody>
      </p:sp>
      <p:sp>
        <p:nvSpPr>
          <p:cNvPr id="3" name="Subtitle 2">
            <a:extLst>
              <a:ext uri="{FF2B5EF4-FFF2-40B4-BE49-F238E27FC236}">
                <a16:creationId xmlns:a16="http://schemas.microsoft.com/office/drawing/2014/main" id="{F981DFBE-CB08-F5B5-9BF4-6B40A57EAD7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19837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Theory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What is a Stakeholder?</a:t>
            </a:r>
          </a:p>
          <a:p>
            <a:r>
              <a:rPr lang="en-GB" altLang="en-US" sz="2400" dirty="0">
                <a:latin typeface="Arial" panose="020B0604020202020204" pitchFamily="34" charset="0"/>
                <a:cs typeface="Arial" panose="020B0604020202020204" pitchFamily="34" charset="0"/>
              </a:rPr>
              <a:t>“…any group or individual who can affect or is affected by the achievement of an organisation’s objectives” (Freeman, 1984).</a:t>
            </a:r>
          </a:p>
          <a:p>
            <a:r>
              <a:rPr lang="en-GB" altLang="en-US" sz="2400" dirty="0">
                <a:latin typeface="Arial" panose="020B0604020202020204" pitchFamily="34" charset="0"/>
                <a:cs typeface="Arial" panose="020B0604020202020204" pitchFamily="34" charset="0"/>
              </a:rPr>
              <a:t>There may be conflict between the expectations of different groups of stakeholders. </a:t>
            </a:r>
          </a:p>
          <a:p>
            <a:r>
              <a:rPr lang="en-GB" altLang="en-US" sz="2400" dirty="0">
                <a:latin typeface="Arial" panose="020B0604020202020204" pitchFamily="34" charset="0"/>
                <a:cs typeface="Arial" panose="020B0604020202020204" pitchFamily="34" charset="0"/>
              </a:rPr>
              <a:t>In contrast, Friedman’s Shareholder Theory (1970) proposes the only stakeholders a company should consider are its shareholders. </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7719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Opposing Views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Traditional view</a:t>
            </a:r>
          </a:p>
          <a:p>
            <a:pPr lvl="1"/>
            <a:r>
              <a:rPr lang="en-GB" altLang="en-US" sz="2000" dirty="0">
                <a:latin typeface="Arial" panose="020B0604020202020204" pitchFamily="34" charset="0"/>
                <a:cs typeface="Arial" panose="020B0604020202020204" pitchFamily="34" charset="0"/>
              </a:rPr>
              <a:t>Adam Smith’s The Wealth of Nations (1776) provided the basis for capitalism by focusing on specialisation and factors of production.</a:t>
            </a:r>
          </a:p>
          <a:p>
            <a:pPr lvl="1"/>
            <a:r>
              <a:rPr lang="en-GB" altLang="en-US" sz="2000" dirty="0">
                <a:latin typeface="Arial" panose="020B0604020202020204" pitchFamily="34" charset="0"/>
                <a:cs typeface="Arial" panose="020B0604020202020204" pitchFamily="34" charset="0"/>
              </a:rPr>
              <a:t>The general assumption is that organisations seek to maximise profit for their shareholders. </a:t>
            </a:r>
          </a:p>
          <a:p>
            <a:r>
              <a:rPr lang="en-GB" altLang="en-US" sz="2400" dirty="0">
                <a:latin typeface="Arial" panose="020B0604020202020204" pitchFamily="34" charset="0"/>
                <a:cs typeface="Arial" panose="020B0604020202020204" pitchFamily="34" charset="0"/>
              </a:rPr>
              <a:t>Alternative view</a:t>
            </a:r>
          </a:p>
          <a:p>
            <a:pPr lvl="1"/>
            <a:r>
              <a:rPr lang="en-GB" altLang="en-US" sz="2000" dirty="0">
                <a:latin typeface="Arial" panose="020B0604020202020204" pitchFamily="34" charset="0"/>
                <a:cs typeface="Arial" panose="020B0604020202020204" pitchFamily="34" charset="0"/>
              </a:rPr>
              <a:t>The alternative theory is that organisations seek to serve the interests of all its shareholders and owners.</a:t>
            </a:r>
          </a:p>
          <a:p>
            <a:pPr lvl="1"/>
            <a:r>
              <a:rPr lang="en-GB" altLang="en-US" sz="2000" dirty="0">
                <a:latin typeface="Arial" panose="020B0604020202020204" pitchFamily="34" charset="0"/>
                <a:cs typeface="Arial" panose="020B0604020202020204" pitchFamily="34" charset="0"/>
              </a:rPr>
              <a:t>Freeman (1984) defined stakeholder as being individuals or groups that affect or are affected by the achievement of an organisation’s objective. </a:t>
            </a:r>
          </a:p>
        </p:txBody>
      </p:sp>
    </p:spTree>
    <p:extLst>
      <p:ext uri="{BB962C8B-B14F-4D97-AF65-F5344CB8AC3E}">
        <p14:creationId xmlns:p14="http://schemas.microsoft.com/office/powerpoint/2010/main" val="208753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Definitions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Stakeholders</a:t>
            </a:r>
          </a:p>
          <a:p>
            <a:pPr lvl="1"/>
            <a:r>
              <a:rPr lang="en-GB" altLang="en-US" sz="2000" dirty="0">
                <a:latin typeface="Arial" panose="020B0604020202020204" pitchFamily="34" charset="0"/>
                <a:cs typeface="Arial" panose="020B0604020202020204" pitchFamily="34" charset="0"/>
              </a:rPr>
              <a:t>Those who are affected by and affect the actions of a firm.</a:t>
            </a:r>
          </a:p>
          <a:p>
            <a:pPr lvl="1"/>
            <a:r>
              <a:rPr lang="en-GB" altLang="en-US" sz="2000" dirty="0">
                <a:latin typeface="Arial" panose="020B0604020202020204" pitchFamily="34" charset="0"/>
                <a:cs typeface="Arial" panose="020B0604020202020204" pitchFamily="34" charset="0"/>
              </a:rPr>
              <a:t>These can be identified as internal or external stakeholders</a:t>
            </a:r>
          </a:p>
          <a:p>
            <a:r>
              <a:rPr lang="en-GB" altLang="en-US" sz="2400" dirty="0">
                <a:latin typeface="Arial" panose="020B0604020202020204" pitchFamily="34" charset="0"/>
                <a:cs typeface="Arial" panose="020B0604020202020204" pitchFamily="34" charset="0"/>
              </a:rPr>
              <a:t>Primary Stakeholders </a:t>
            </a:r>
          </a:p>
          <a:p>
            <a:pPr lvl="1"/>
            <a:r>
              <a:rPr lang="en-GB" altLang="en-US" sz="2000" dirty="0">
                <a:latin typeface="Arial" panose="020B0604020202020204" pitchFamily="34" charset="0"/>
                <a:cs typeface="Arial" panose="020B0604020202020204" pitchFamily="34" charset="0"/>
              </a:rPr>
              <a:t>Those who have a formal, official or contractual relationship with a firm. For example, stockholders, strategic customers, employees, communities, governmental agencies. </a:t>
            </a:r>
          </a:p>
          <a:p>
            <a:r>
              <a:rPr lang="en-GB" altLang="en-US" sz="2400" dirty="0">
                <a:latin typeface="Arial" panose="020B0604020202020204" pitchFamily="34" charset="0"/>
                <a:cs typeface="Arial" panose="020B0604020202020204" pitchFamily="34" charset="0"/>
              </a:rPr>
              <a:t>Secondary Stakeholders</a:t>
            </a:r>
          </a:p>
          <a:p>
            <a:pPr lvl="1"/>
            <a:r>
              <a:rPr lang="en-GB" altLang="en-US" sz="2000" dirty="0">
                <a:latin typeface="Arial" panose="020B0604020202020204" pitchFamily="34" charset="0"/>
                <a:cs typeface="Arial" panose="020B0604020202020204" pitchFamily="34" charset="0"/>
              </a:rPr>
              <a:t>All other stakeholders. For example, environmentalists, media, trade associations. </a:t>
            </a: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25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4" name="Picture 2">
            <a:extLst>
              <a:ext uri="{FF2B5EF4-FFF2-40B4-BE49-F238E27FC236}">
                <a16:creationId xmlns:a16="http://schemas.microsoft.com/office/drawing/2014/main" id="{1704526C-0CA0-0322-9970-60651DA975F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289"/>
          <a:stretch/>
        </p:blipFill>
        <p:spPr bwMode="auto">
          <a:xfrm>
            <a:off x="2034374" y="338287"/>
            <a:ext cx="5075251" cy="5194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9342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Effective Stakeholder Management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Five core questions an organisation should consider:</a:t>
            </a:r>
          </a:p>
          <a:p>
            <a:pPr lvl="1"/>
            <a:r>
              <a:rPr lang="en-GB" altLang="en-US" sz="2000" dirty="0">
                <a:latin typeface="Arial" panose="020B0604020202020204" pitchFamily="34" charset="0"/>
                <a:cs typeface="Arial" panose="020B0604020202020204" pitchFamily="34" charset="0"/>
              </a:rPr>
              <a:t>Who are our stakeholders?</a:t>
            </a:r>
          </a:p>
          <a:p>
            <a:pPr lvl="1"/>
            <a:r>
              <a:rPr lang="en-GB" altLang="en-US" sz="2000" dirty="0">
                <a:latin typeface="Arial" panose="020B0604020202020204" pitchFamily="34" charset="0"/>
                <a:cs typeface="Arial" panose="020B0604020202020204" pitchFamily="34" charset="0"/>
              </a:rPr>
              <a:t>What impact do they/can they have on the organisation (increase profit, improve customer satisfaction, damage the brand/organisation name).</a:t>
            </a:r>
          </a:p>
          <a:p>
            <a:pPr lvl="1"/>
            <a:r>
              <a:rPr lang="en-GB" altLang="en-US" sz="2000" dirty="0">
                <a:latin typeface="Arial" panose="020B0604020202020204" pitchFamily="34" charset="0"/>
                <a:cs typeface="Arial" panose="020B0604020202020204" pitchFamily="34" charset="0"/>
              </a:rPr>
              <a:t>What opportunities or threats do stakeholders bring?</a:t>
            </a:r>
          </a:p>
          <a:p>
            <a:pPr lvl="1"/>
            <a:r>
              <a:rPr lang="en-GB" altLang="en-US" sz="2000" dirty="0">
                <a:latin typeface="Arial" panose="020B0604020202020204" pitchFamily="34" charset="0"/>
                <a:cs typeface="Arial" panose="020B0604020202020204" pitchFamily="34" charset="0"/>
              </a:rPr>
              <a:t>What responsibilities do they have to the stakeholder (economic, legal, ethical).</a:t>
            </a:r>
          </a:p>
          <a:p>
            <a:pPr lvl="1"/>
            <a:r>
              <a:rPr lang="en-GB" altLang="en-US" sz="2000" dirty="0">
                <a:latin typeface="Arial" panose="020B0604020202020204" pitchFamily="34" charset="0"/>
                <a:cs typeface="Arial" panose="020B0604020202020204" pitchFamily="34" charset="0"/>
              </a:rPr>
              <a:t>What strategies or actions should an organisation follow to ensure they manage stakeholders expectations?</a:t>
            </a: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0263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Analysis Model</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err="1">
                <a:latin typeface="Arial" panose="020B0604020202020204" pitchFamily="34" charset="0"/>
                <a:cs typeface="Arial" panose="020B0604020202020204" pitchFamily="34" charset="0"/>
              </a:rPr>
              <a:t>Mendelow</a:t>
            </a:r>
            <a:r>
              <a:rPr lang="en-GB" altLang="en-US" sz="2400" dirty="0">
                <a:latin typeface="Arial" panose="020B0604020202020204" pitchFamily="34" charset="0"/>
                <a:cs typeface="Arial" panose="020B0604020202020204" pitchFamily="34" charset="0"/>
              </a:rPr>
              <a:t> (1991) proposed a model that ranks stakeholder according to power and interest.</a:t>
            </a:r>
          </a:p>
          <a:p>
            <a:r>
              <a:rPr lang="en-GB" altLang="en-US" sz="2400" dirty="0">
                <a:latin typeface="Arial" panose="020B0604020202020204" pitchFamily="34" charset="0"/>
                <a:cs typeface="Arial" panose="020B0604020202020204" pitchFamily="34" charset="0"/>
              </a:rPr>
              <a:t>Benefits of stakeholder analysis:</a:t>
            </a:r>
          </a:p>
          <a:p>
            <a:pPr lvl="1"/>
            <a:r>
              <a:rPr lang="en-GB" altLang="en-US" sz="2400" dirty="0">
                <a:latin typeface="Arial" panose="020B0604020202020204" pitchFamily="34" charset="0"/>
                <a:cs typeface="Arial" panose="020B0604020202020204" pitchFamily="34" charset="0"/>
              </a:rPr>
              <a:t>Enables you to prioritise stakeholders</a:t>
            </a:r>
          </a:p>
          <a:p>
            <a:pPr lvl="1"/>
            <a:r>
              <a:rPr lang="en-GB" altLang="en-US" sz="2400" dirty="0">
                <a:latin typeface="Arial" panose="020B0604020202020204" pitchFamily="34" charset="0"/>
                <a:cs typeface="Arial" panose="020B0604020202020204" pitchFamily="34" charset="0"/>
              </a:rPr>
              <a:t>Helps to explain the project to others</a:t>
            </a:r>
          </a:p>
          <a:p>
            <a:pPr lvl="1"/>
            <a:r>
              <a:rPr lang="en-GB" altLang="en-US" sz="2400" dirty="0">
                <a:latin typeface="Arial" panose="020B0604020202020204" pitchFamily="34" charset="0"/>
                <a:cs typeface="Arial" panose="020B0604020202020204" pitchFamily="34" charset="0"/>
              </a:rPr>
              <a:t>Helps keep the project team and stakeholders engaged</a:t>
            </a:r>
          </a:p>
          <a:p>
            <a:pPr lvl="1"/>
            <a:r>
              <a:rPr lang="en-GB" altLang="en-US" sz="2400" dirty="0">
                <a:latin typeface="Arial" panose="020B0604020202020204" pitchFamily="34" charset="0"/>
                <a:cs typeface="Arial" panose="020B0604020202020204" pitchFamily="34" charset="0"/>
              </a:rPr>
              <a:t>Quick and easy to create</a:t>
            </a:r>
          </a:p>
          <a:p>
            <a:pPr lvl="1"/>
            <a:r>
              <a:rPr lang="en-GB" altLang="en-US" sz="2400" dirty="0">
                <a:latin typeface="Arial" panose="020B0604020202020204" pitchFamily="34" charset="0"/>
                <a:cs typeface="Arial" panose="020B0604020202020204" pitchFamily="34" charset="0"/>
              </a:rPr>
              <a:t>Can easily adapt it throughout the project</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22577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err="1"/>
              <a:t>Mendelow</a:t>
            </a:r>
            <a:r>
              <a:rPr lang="en-GB" sz="4000" b="1" dirty="0"/>
              <a:t> Stakeholder Matrix</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1EF4A74-34DF-D48A-E1EA-D06C6692A2B1}"/>
              </a:ext>
            </a:extLst>
          </p:cNvPr>
          <p:cNvPicPr>
            <a:picLocks noChangeAspect="1"/>
          </p:cNvPicPr>
          <p:nvPr/>
        </p:nvPicPr>
        <p:blipFill>
          <a:blip r:embed="rId3"/>
          <a:stretch>
            <a:fillRect/>
          </a:stretch>
        </p:blipFill>
        <p:spPr>
          <a:xfrm>
            <a:off x="1827937" y="1549227"/>
            <a:ext cx="5076137" cy="3759545"/>
          </a:xfrm>
          <a:prstGeom prst="rect">
            <a:avLst/>
          </a:prstGeom>
        </p:spPr>
      </p:pic>
    </p:spTree>
    <p:extLst>
      <p:ext uri="{BB962C8B-B14F-4D97-AF65-F5344CB8AC3E}">
        <p14:creationId xmlns:p14="http://schemas.microsoft.com/office/powerpoint/2010/main" val="15799342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Categories of the Matrix</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3600" dirty="0">
                <a:latin typeface="+mj-lt"/>
                <a:cs typeface="Arial" panose="020B0604020202020204" pitchFamily="34" charset="0"/>
              </a:rPr>
              <a:t>A. Minimal effort – Low power, low interest</a:t>
            </a:r>
          </a:p>
          <a:p>
            <a:r>
              <a:rPr lang="en-GB" altLang="en-US" sz="3600" dirty="0">
                <a:latin typeface="+mj-lt"/>
                <a:cs typeface="Arial" panose="020B0604020202020204" pitchFamily="34" charset="0"/>
              </a:rPr>
              <a:t>B. Keep informed - Low power, high interest</a:t>
            </a:r>
          </a:p>
          <a:p>
            <a:r>
              <a:rPr lang="en-GB" altLang="en-US" sz="3600" dirty="0">
                <a:latin typeface="+mj-lt"/>
                <a:cs typeface="Arial" panose="020B0604020202020204" pitchFamily="34" charset="0"/>
              </a:rPr>
              <a:t>C. Keep satisfied - High power, low interest</a:t>
            </a:r>
          </a:p>
          <a:p>
            <a:r>
              <a:rPr lang="en-GB" altLang="en-US" sz="3600" dirty="0">
                <a:latin typeface="+mj-lt"/>
                <a:cs typeface="Arial" panose="020B0604020202020204" pitchFamily="34" charset="0"/>
              </a:rPr>
              <a:t>D. Key players – High power, high interest</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965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Problem of the Week</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78A6A06-ABC7-2C45-A6EB-766DE22E1AF1}"/>
              </a:ext>
            </a:extLst>
          </p:cNvPr>
          <p:cNvSpPr txBox="1"/>
          <p:nvPr/>
        </p:nvSpPr>
        <p:spPr>
          <a:xfrm>
            <a:off x="792126" y="1305342"/>
            <a:ext cx="7376514" cy="3970318"/>
          </a:xfrm>
          <a:prstGeom prst="rect">
            <a:avLst/>
          </a:prstGeom>
          <a:noFill/>
        </p:spPr>
        <p:txBody>
          <a:bodyPr wrap="square">
            <a:spAutoFit/>
          </a:bodyPr>
          <a:lstStyle/>
          <a:p>
            <a:r>
              <a:rPr lang="en-GB" b="0" i="0" dirty="0">
                <a:solidFill>
                  <a:srgbClr val="13343B"/>
                </a:solidFill>
                <a:effectLst/>
                <a:highlight>
                  <a:srgbClr val="FCFCF9"/>
                </a:highlight>
                <a:latin typeface="__fkGroteskNeue_598ab8"/>
              </a:rPr>
              <a:t>Green University is a medium-sized institution with approximately 10,000 students and 1,500 faculty and staff members. The university prides itself on its commitment to sustainability and environmental responsibility. However, the current recycling program on campus is outdated and inefficient, resulting in a significant amount of recyclable materials ending up in landfill.</a:t>
            </a:r>
          </a:p>
          <a:p>
            <a:endParaRPr lang="en-GB" b="0" i="0" dirty="0">
              <a:solidFill>
                <a:srgbClr val="13343B"/>
              </a:solidFill>
              <a:effectLst/>
              <a:highlight>
                <a:srgbClr val="FCFCF9"/>
              </a:highlight>
              <a:latin typeface="__fkGroteskNeue_598ab8"/>
            </a:endParaRPr>
          </a:p>
          <a:p>
            <a:r>
              <a:rPr lang="en-GB" b="0" i="0" dirty="0">
                <a:solidFill>
                  <a:srgbClr val="13343B"/>
                </a:solidFill>
                <a:effectLst/>
                <a:highlight>
                  <a:srgbClr val="FCFCF9"/>
                </a:highlight>
                <a:latin typeface="__fkGroteskNeue_598ab8"/>
              </a:rPr>
              <a:t>The university's administration has decided to implement a comprehensive new recycling program to address this issue. The program aims to increase recycling rates, reduce waste, and promote a more sustainable campus environment.</a:t>
            </a:r>
          </a:p>
          <a:p>
            <a:endParaRPr lang="en-GB" dirty="0">
              <a:solidFill>
                <a:srgbClr val="13343B"/>
              </a:solidFill>
              <a:highlight>
                <a:srgbClr val="FCFCF9"/>
              </a:highlight>
              <a:latin typeface="__fkGroteskNeue_598ab8"/>
            </a:endParaRPr>
          </a:p>
          <a:p>
            <a:r>
              <a:rPr lang="en-GB" b="0" i="0" dirty="0">
                <a:solidFill>
                  <a:srgbClr val="13343B"/>
                </a:solidFill>
                <a:effectLst/>
                <a:highlight>
                  <a:srgbClr val="FCFCF9"/>
                </a:highlight>
                <a:latin typeface="__fkGroteskNeue_598ab8"/>
              </a:rPr>
              <a:t>Identify the potential stakeholders involved in implementing the new campus recycling program and assess their levels of interest and influence using </a:t>
            </a:r>
            <a:r>
              <a:rPr lang="en-GB" b="0" i="0" dirty="0" err="1">
                <a:solidFill>
                  <a:srgbClr val="13343B"/>
                </a:solidFill>
                <a:effectLst/>
                <a:highlight>
                  <a:srgbClr val="FCFCF9"/>
                </a:highlight>
                <a:latin typeface="__fkGroteskNeue_598ab8"/>
              </a:rPr>
              <a:t>Mendelow's</a:t>
            </a:r>
            <a:r>
              <a:rPr lang="en-GB" b="0" i="0" dirty="0">
                <a:solidFill>
                  <a:srgbClr val="13343B"/>
                </a:solidFill>
                <a:effectLst/>
                <a:highlight>
                  <a:srgbClr val="FCFCF9"/>
                </a:highlight>
                <a:latin typeface="__fkGroteskNeue_598ab8"/>
              </a:rPr>
              <a:t> Stakeholder Matrix.</a:t>
            </a:r>
            <a:endParaRPr lang="en-GB" dirty="0"/>
          </a:p>
        </p:txBody>
      </p:sp>
    </p:spTree>
    <p:extLst>
      <p:ext uri="{BB962C8B-B14F-4D97-AF65-F5344CB8AC3E}">
        <p14:creationId xmlns:p14="http://schemas.microsoft.com/office/powerpoint/2010/main" val="25103581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r>
              <a:rPr lang="en-GB" dirty="0"/>
              <a:t>Recap quiz next week to test your knowledge!</a:t>
            </a:r>
          </a:p>
        </p:txBody>
      </p:sp>
    </p:spTree>
    <p:extLst>
      <p:ext uri="{BB962C8B-B14F-4D97-AF65-F5344CB8AC3E}">
        <p14:creationId xmlns:p14="http://schemas.microsoft.com/office/powerpoint/2010/main" val="31597224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226F38AA53BF34692610F00F53ABCA1" ma:contentTypeVersion="8" ma:contentTypeDescription="Create a new document." ma:contentTypeScope="" ma:versionID="e8666941feb01502600d4597c042cee9">
  <xsd:schema xmlns:xsd="http://www.w3.org/2001/XMLSchema" xmlns:xs="http://www.w3.org/2001/XMLSchema" xmlns:p="http://schemas.microsoft.com/office/2006/metadata/properties" xmlns:ns2="9530567e-498b-4713-a5ed-99175a9763e4" targetNamespace="http://schemas.microsoft.com/office/2006/metadata/properties" ma:root="true" ma:fieldsID="15f072ac7c0a297a290c010b7bd41d5c" ns2:_="">
    <xsd:import namespace="9530567e-498b-4713-a5ed-99175a9763e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30567e-498b-4713-a5ed-99175a9763e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B4D273F-9A55-449E-948E-73DEBAA72572}">
  <ds:schemaRefs>
    <ds:schemaRef ds:uri="http://schemas.microsoft.com/sharepoint/v3/contenttype/forms"/>
  </ds:schemaRefs>
</ds:datastoreItem>
</file>

<file path=customXml/itemProps2.xml><?xml version="1.0" encoding="utf-8"?>
<ds:datastoreItem xmlns:ds="http://schemas.openxmlformats.org/officeDocument/2006/customXml" ds:itemID="{07CC82D8-C477-4737-A7B8-1C8FA588C77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69A682D-865B-4192-8F34-46BE31EC44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30567e-498b-4713-a5ed-99175a9763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Equity</Template>
  <TotalTime>0</TotalTime>
  <Words>1743</Words>
  <Application>Microsoft Office PowerPoint</Application>
  <PresentationFormat>On-screen Show (4:3)</PresentationFormat>
  <Paragraphs>195</Paragraphs>
  <Slides>28</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__fkGroteskNeue_598ab8</vt:lpstr>
      <vt:lpstr>__fkGroteskNeue_a82850</vt:lpstr>
      <vt:lpstr>Myriad Pro</vt:lpstr>
      <vt:lpstr>var(--font-fk-grotesk)</vt:lpstr>
      <vt:lpstr>Arial</vt:lpstr>
      <vt:lpstr>Calibri</vt:lpstr>
      <vt:lpstr>Symbol</vt:lpstr>
      <vt:lpstr>Times New Roman</vt:lpstr>
      <vt:lpstr>20140311PresentationUWTSDTemplate</vt:lpstr>
      <vt:lpstr>Certificate of Higher Education in Employability Skills  Problem Solving and Innovation (BMSW4014)  Chris Rogers and Scott James June  2025</vt:lpstr>
      <vt:lpstr>Agenda </vt:lpstr>
      <vt:lpstr>Reflective activity</vt:lpstr>
      <vt:lpstr>Assessment 2 </vt:lpstr>
      <vt:lpstr>What is PESTLE?</vt:lpstr>
      <vt:lpstr>Political Factors</vt:lpstr>
      <vt:lpstr>Economic Factors</vt:lpstr>
      <vt:lpstr>Social Factors</vt:lpstr>
      <vt:lpstr>Technological Factors</vt:lpstr>
      <vt:lpstr>Legal Factors</vt:lpstr>
      <vt:lpstr>Environmental Factors</vt:lpstr>
      <vt:lpstr>Why use it? </vt:lpstr>
      <vt:lpstr>Macro-environment</vt:lpstr>
      <vt:lpstr>Example of PESTLE in action</vt:lpstr>
      <vt:lpstr>PowerPoint Presentation</vt:lpstr>
      <vt:lpstr>Political Brexit Government policies Geopolitical stability Compliance with regulations Government support  Economic Fluctuations in fuel prices Exchange rates Interest rates Inflation Highly competitive industry  Social  Growing middle class in developing economies Changing attitudes towards climate change Customer perception of the airline  Technological Investments in mobile apps and digital tech Data analytics and AI Automation and robotics  Legal Food safety regulations and consumer protection Data protection laws – GDPR Competition laws  Environmental  Pressure to reduce carbon emissions Climate change impacting weather patterns Growing customer demand for eco-friendly travel options  </vt:lpstr>
      <vt:lpstr>Group activity</vt:lpstr>
      <vt:lpstr>Break</vt:lpstr>
      <vt:lpstr>Stakeholder Theory</vt:lpstr>
      <vt:lpstr>Opposing Views</vt:lpstr>
      <vt:lpstr>Definitions</vt:lpstr>
      <vt:lpstr>PowerPoint Presentation</vt:lpstr>
      <vt:lpstr>Effective Stakeholder Management</vt:lpstr>
      <vt:lpstr>Stakeholder Analysis Model</vt:lpstr>
      <vt:lpstr>Mendelow Stakeholder Matrix</vt:lpstr>
      <vt:lpstr>Categories of the Matrix</vt:lpstr>
      <vt:lpstr>Problem of the Week</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Christopher Rogers</cp:lastModifiedBy>
  <cp:revision>5</cp:revision>
  <dcterms:created xsi:type="dcterms:W3CDTF">2017-12-11T18:00:04Z</dcterms:created>
  <dcterms:modified xsi:type="dcterms:W3CDTF">2025-06-17T11:13:23Z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0x0101008226F38AA53BF34692610F00F53ABCA1</vt:lpwstr>
  </property>
</Properties>
</file>