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59" r:id="rId3"/>
    <p:sldId id="279" r:id="rId4"/>
    <p:sldId id="260" r:id="rId5"/>
    <p:sldId id="263" r:id="rId6"/>
    <p:sldId id="264" r:id="rId7"/>
    <p:sldId id="265" r:id="rId8"/>
    <p:sldId id="268" r:id="rId9"/>
    <p:sldId id="269" r:id="rId10"/>
    <p:sldId id="270" r:id="rId11"/>
    <p:sldId id="271" r:id="rId12"/>
    <p:sldId id="272" r:id="rId13"/>
    <p:sldId id="273" r:id="rId14"/>
    <p:sldId id="274" r:id="rId15"/>
    <p:sldId id="275" r:id="rId16"/>
    <p:sldId id="276" r:id="rId17"/>
    <p:sldId id="277" r:id="rId18"/>
    <p:sldId id="278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4660"/>
  </p:normalViewPr>
  <p:slideViewPr>
    <p:cSldViewPr snapToGrid="0">
      <p:cViewPr varScale="1">
        <p:scale>
          <a:sx n="91" d="100"/>
          <a:sy n="91" d="100"/>
        </p:scale>
        <p:origin x="534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4104C2-FB4F-4ADA-8FFA-A20E8312F123}" type="datetimeFigureOut">
              <a:rPr lang="en-GB" smtClean="0"/>
              <a:t>02/10/2019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3D3E9-693A-4E89-99B7-44B6221FFE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35234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4104C2-FB4F-4ADA-8FFA-A20E8312F123}" type="datetimeFigureOut">
              <a:rPr lang="en-GB" smtClean="0"/>
              <a:t>02/10/2019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3D3E9-693A-4E89-99B7-44B6221FFE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62991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4104C2-FB4F-4ADA-8FFA-A20E8312F123}" type="datetimeFigureOut">
              <a:rPr lang="en-GB" smtClean="0"/>
              <a:t>02/10/2019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3D3E9-693A-4E89-99B7-44B6221FFE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30307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4104C2-FB4F-4ADA-8FFA-A20E8312F123}" type="datetimeFigureOut">
              <a:rPr lang="en-GB" smtClean="0"/>
              <a:t>02/10/2019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3D3E9-693A-4E89-99B7-44B6221FFE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9572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4104C2-FB4F-4ADA-8FFA-A20E8312F123}" type="datetimeFigureOut">
              <a:rPr lang="en-GB" smtClean="0"/>
              <a:t>02/10/2019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3D3E9-693A-4E89-99B7-44B6221FFE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8670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4104C2-FB4F-4ADA-8FFA-A20E8312F123}" type="datetimeFigureOut">
              <a:rPr lang="en-GB" smtClean="0"/>
              <a:t>02/10/2019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3D3E9-693A-4E89-99B7-44B6221FFE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35795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4104C2-FB4F-4ADA-8FFA-A20E8312F123}" type="datetimeFigureOut">
              <a:rPr lang="en-GB" smtClean="0"/>
              <a:t>02/10/2019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3D3E9-693A-4E89-99B7-44B6221FFE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01937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4104C2-FB4F-4ADA-8FFA-A20E8312F123}" type="datetimeFigureOut">
              <a:rPr lang="en-GB" smtClean="0"/>
              <a:t>02/10/2019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3D3E9-693A-4E89-99B7-44B6221FFE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99353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4104C2-FB4F-4ADA-8FFA-A20E8312F123}" type="datetimeFigureOut">
              <a:rPr lang="en-GB" smtClean="0"/>
              <a:t>02/10/2019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3D3E9-693A-4E89-99B7-44B6221FFE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6675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4104C2-FB4F-4ADA-8FFA-A20E8312F123}" type="datetimeFigureOut">
              <a:rPr lang="en-GB" smtClean="0"/>
              <a:t>02/10/2019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3D3E9-693A-4E89-99B7-44B6221FFE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12416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4104C2-FB4F-4ADA-8FFA-A20E8312F123}" type="datetimeFigureOut">
              <a:rPr lang="en-GB" smtClean="0"/>
              <a:t>02/10/2019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3D3E9-693A-4E89-99B7-44B6221FFE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20139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32791F-CA10-4461-BCBC-86059F0012C1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02/10/2019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85CF28-5AE7-4D4B-96E1-3FD4773BF838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294543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32791F-CA10-4461-BCBC-86059F0012C1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02/10/2019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85CF28-5AE7-4D4B-96E1-3FD4773BF838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257669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32791F-CA10-4461-BCBC-86059F0012C1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02/10/2019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85CF28-5AE7-4D4B-96E1-3FD4773BF838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61162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32791F-CA10-4461-BCBC-86059F0012C1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02/10/2019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85CF28-5AE7-4D4B-96E1-3FD4773BF838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565471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32791F-CA10-4461-BCBC-86059F0012C1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02/10/2019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85CF28-5AE7-4D4B-96E1-3FD4773BF838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033648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32791F-CA10-4461-BCBC-86059F0012C1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02/10/2019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85CF28-5AE7-4D4B-96E1-3FD4773BF838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663550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32791F-CA10-4461-BCBC-86059F0012C1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02/10/2019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85CF28-5AE7-4D4B-96E1-3FD4773BF838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241637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32791F-CA10-4461-BCBC-86059F0012C1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02/10/2019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85CF28-5AE7-4D4B-96E1-3FD4773BF838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6330902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32791F-CA10-4461-BCBC-86059F0012C1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02/10/2019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85CF28-5AE7-4D4B-96E1-3FD4773BF838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010987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32791F-CA10-4461-BCBC-86059F0012C1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02/10/2019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85CF28-5AE7-4D4B-96E1-3FD4773BF838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5034843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32791F-CA10-4461-BCBC-86059F0012C1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02/10/2019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85CF28-5AE7-4D4B-96E1-3FD4773BF838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60672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4104C2-FB4F-4ADA-8FFA-A20E8312F123}" type="datetimeFigureOut">
              <a:rPr lang="en-GB" smtClean="0"/>
              <a:t>02/10/2019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73D3E9-693A-4E89-99B7-44B6221FFE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19915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32791F-CA10-4461-BCBC-86059F0012C1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02/10/2019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85CF28-5AE7-4D4B-96E1-3FD4773BF838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337176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7200" dirty="0"/>
              <a:t>Organisational culture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en-GB" sz="9600" dirty="0"/>
          </a:p>
          <a:p>
            <a:pPr marL="0" indent="0" algn="ctr">
              <a:buNone/>
            </a:pPr>
            <a:r>
              <a:rPr lang="en-GB" sz="9600" i="1" dirty="0"/>
              <a:t>The way we do things around here</a:t>
            </a:r>
          </a:p>
        </p:txBody>
      </p:sp>
    </p:spTree>
    <p:extLst>
      <p:ext uri="{BB962C8B-B14F-4D97-AF65-F5344CB8AC3E}">
        <p14:creationId xmlns:p14="http://schemas.microsoft.com/office/powerpoint/2010/main" val="39731873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767255"/>
            <a:ext cx="10515600" cy="540970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400" dirty="0" smtClean="0"/>
              <a:t>Culture</a:t>
            </a:r>
          </a:p>
          <a:p>
            <a:pPr marL="0" indent="0" algn="ctr">
              <a:buNone/>
            </a:pPr>
            <a:endParaRPr lang="en-GB" sz="4400" dirty="0"/>
          </a:p>
          <a:p>
            <a:pPr marL="0" indent="0" algn="ctr">
              <a:buNone/>
            </a:pPr>
            <a:r>
              <a:rPr lang="en-GB" sz="4400" dirty="0" smtClean="0"/>
              <a:t>Climate</a:t>
            </a:r>
          </a:p>
          <a:p>
            <a:pPr marL="0" indent="0" algn="ctr">
              <a:buNone/>
            </a:pPr>
            <a:endParaRPr lang="en-GB" sz="4400" dirty="0"/>
          </a:p>
          <a:p>
            <a:pPr marL="0" indent="0" algn="ctr">
              <a:buNone/>
            </a:pPr>
            <a:r>
              <a:rPr lang="en-GB" sz="4400" dirty="0" smtClean="0"/>
              <a:t>Commitment</a:t>
            </a:r>
          </a:p>
          <a:p>
            <a:pPr marL="0" indent="0" algn="ctr">
              <a:buNone/>
            </a:pPr>
            <a:endParaRPr lang="en-GB" sz="4400" dirty="0"/>
          </a:p>
          <a:p>
            <a:pPr marL="0" indent="0" algn="ctr">
              <a:buNone/>
            </a:pPr>
            <a:r>
              <a:rPr lang="en-GB" sz="4400" dirty="0" smtClean="0"/>
              <a:t>Quality</a:t>
            </a:r>
            <a:endParaRPr lang="en-GB" sz="4400" dirty="0"/>
          </a:p>
        </p:txBody>
      </p:sp>
      <p:cxnSp>
        <p:nvCxnSpPr>
          <p:cNvPr id="5" name="Straight Arrow Connector 4"/>
          <p:cNvCxnSpPr/>
          <p:nvPr/>
        </p:nvCxnSpPr>
        <p:spPr>
          <a:xfrm>
            <a:off x="5948854" y="1450427"/>
            <a:ext cx="0" cy="648000"/>
          </a:xfrm>
          <a:prstGeom prst="straightConnector1">
            <a:avLst/>
          </a:prstGeom>
          <a:ln>
            <a:solidFill>
              <a:schemeClr val="accent5">
                <a:lumMod val="5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8744" y="2930277"/>
            <a:ext cx="140220" cy="57917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58715" y="4341297"/>
            <a:ext cx="218207" cy="9012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75513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The cultural web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09937" y="1825625"/>
            <a:ext cx="5572125" cy="5429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51254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8000" dirty="0"/>
              <a:t>advantages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4800" dirty="0" smtClean="0">
                <a:latin typeface="Times New Roman" panose="02020603050405020304" pitchFamily="18" charset="0"/>
              </a:rPr>
              <a:t>Behavioural </a:t>
            </a:r>
            <a:r>
              <a:rPr lang="en-GB" sz="4800" dirty="0">
                <a:latin typeface="Times New Roman" panose="02020603050405020304" pitchFamily="18" charset="0"/>
              </a:rPr>
              <a:t>control</a:t>
            </a:r>
          </a:p>
          <a:p>
            <a:r>
              <a:rPr lang="en-GB" sz="4800" dirty="0">
                <a:latin typeface="Times New Roman" panose="02020603050405020304" pitchFamily="18" charset="0"/>
              </a:rPr>
              <a:t>Encourages stability</a:t>
            </a:r>
          </a:p>
          <a:p>
            <a:r>
              <a:rPr lang="en-GB" sz="4800" dirty="0">
                <a:latin typeface="Times New Roman" panose="02020603050405020304" pitchFamily="18" charset="0"/>
              </a:rPr>
              <a:t>Provides source of identity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75221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dirty="0"/>
              <a:t>Disadvantages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4000" dirty="0"/>
              <a:t>Barrier to change and improvement</a:t>
            </a:r>
          </a:p>
          <a:p>
            <a:r>
              <a:rPr lang="en-GB" sz="4000" dirty="0"/>
              <a:t> Barrier to diversity</a:t>
            </a:r>
          </a:p>
          <a:p>
            <a:r>
              <a:rPr lang="en-GB" sz="4000" dirty="0"/>
              <a:t>Barrier to cross departmental and cross organizational cooperation</a:t>
            </a:r>
          </a:p>
          <a:p>
            <a:r>
              <a:rPr lang="en-GB" sz="4000" dirty="0"/>
              <a:t>Barrier to mergers and acquisitions</a:t>
            </a:r>
          </a:p>
        </p:txBody>
      </p:sp>
    </p:spTree>
    <p:extLst>
      <p:ext uri="{BB962C8B-B14F-4D97-AF65-F5344CB8AC3E}">
        <p14:creationId xmlns:p14="http://schemas.microsoft.com/office/powerpoint/2010/main" val="25806732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en-GB" b="1" dirty="0">
                <a:solidFill>
                  <a:srgbClr val="333333"/>
                </a:solidFill>
                <a:latin typeface="ProximaNova"/>
              </a:rPr>
              <a:t>Hofstede's Six Dimensions of Culture</a:t>
            </a:r>
            <a:br>
              <a:rPr lang="en-GB" b="1" dirty="0">
                <a:solidFill>
                  <a:srgbClr val="333333"/>
                </a:solidFill>
                <a:latin typeface="ProximaNova"/>
              </a:rPr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fontAlgn="base"/>
            <a:r>
              <a:rPr lang="en-GB" dirty="0"/>
              <a:t>Power Distance Index (high versus low).</a:t>
            </a:r>
          </a:p>
          <a:p>
            <a:pPr fontAlgn="base"/>
            <a:r>
              <a:rPr lang="en-GB" dirty="0"/>
              <a:t>Individualism Versus Collectivism.</a:t>
            </a:r>
          </a:p>
          <a:p>
            <a:pPr fontAlgn="base"/>
            <a:r>
              <a:rPr lang="en-GB" dirty="0"/>
              <a:t>Masculinity Versus Femininity.</a:t>
            </a:r>
          </a:p>
          <a:p>
            <a:pPr fontAlgn="base"/>
            <a:r>
              <a:rPr lang="en-GB" dirty="0"/>
              <a:t>Uncertainty Avoidance Index (high versus low).</a:t>
            </a:r>
          </a:p>
          <a:p>
            <a:pPr fontAlgn="base"/>
            <a:r>
              <a:rPr lang="en-GB" dirty="0"/>
              <a:t>Pragmatic Versus Normative.</a:t>
            </a:r>
          </a:p>
          <a:p>
            <a:pPr fontAlgn="base"/>
            <a:r>
              <a:rPr lang="en-GB" dirty="0"/>
              <a:t>Indulgence Versus Restraint.</a:t>
            </a:r>
          </a:p>
        </p:txBody>
      </p:sp>
    </p:spTree>
    <p:extLst>
      <p:ext uri="{BB962C8B-B14F-4D97-AF65-F5344CB8AC3E}">
        <p14:creationId xmlns:p14="http://schemas.microsoft.com/office/powerpoint/2010/main" val="41248569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2613" y="541860"/>
            <a:ext cx="11733779" cy="4364036"/>
          </a:xfrm>
        </p:spPr>
        <p:txBody>
          <a:bodyPr>
            <a:noAutofit/>
          </a:bodyPr>
          <a:lstStyle/>
          <a:p>
            <a:r>
              <a:rPr lang="en-GB" sz="11500" b="1" dirty="0"/>
              <a:t>Hofstede’s Theories- Summary </a:t>
            </a:r>
          </a:p>
        </p:txBody>
      </p:sp>
    </p:spTree>
    <p:extLst>
      <p:ext uri="{BB962C8B-B14F-4D97-AF65-F5344CB8AC3E}">
        <p14:creationId xmlns:p14="http://schemas.microsoft.com/office/powerpoint/2010/main" val="400281267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568411" y="667265"/>
            <a:ext cx="108904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0"/>
            <a:ext cx="11327027" cy="14169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1997675" y="39300"/>
            <a:ext cx="80318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u="sng" dirty="0">
                <a:solidFill>
                  <a:prstClr val="black"/>
                </a:solidFill>
              </a:rPr>
              <a:t>Hofstede’s Cultural Dimensions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252152" y="851931"/>
            <a:ext cx="10775091" cy="67403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u="sng" dirty="0">
                <a:solidFill>
                  <a:prstClr val="black"/>
                </a:solidFill>
              </a:rPr>
              <a:t>Individualist- collectivist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4000" b="1" dirty="0">
                <a:solidFill>
                  <a:prstClr val="black"/>
                </a:solidFill>
              </a:rPr>
              <a:t>How people define themselves and their relationship to others</a:t>
            </a:r>
          </a:p>
          <a:p>
            <a:r>
              <a:rPr lang="en-GB" sz="4000" b="1" u="sng" dirty="0">
                <a:solidFill>
                  <a:prstClr val="black"/>
                </a:solidFill>
              </a:rPr>
              <a:t>Individualist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4000" b="1" dirty="0">
                <a:solidFill>
                  <a:prstClr val="black"/>
                </a:solidFill>
              </a:rPr>
              <a:t>Believe individual is most important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4000" b="1" dirty="0">
                <a:solidFill>
                  <a:prstClr val="black"/>
                </a:solidFill>
              </a:rPr>
              <a:t>Stress independence over </a:t>
            </a:r>
            <a:r>
              <a:rPr lang="en-GB" sz="4000" b="1" dirty="0" err="1">
                <a:solidFill>
                  <a:prstClr val="black"/>
                </a:solidFill>
              </a:rPr>
              <a:t>depenedence</a:t>
            </a:r>
            <a:endParaRPr lang="en-GB" sz="4000" b="1" dirty="0">
              <a:solidFill>
                <a:prstClr val="black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4000" b="1" dirty="0">
                <a:solidFill>
                  <a:prstClr val="black"/>
                </a:solidFill>
              </a:rPr>
              <a:t>Reward individual achievement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4000" b="1" dirty="0">
                <a:solidFill>
                  <a:prstClr val="black"/>
                </a:solidFill>
              </a:rPr>
              <a:t>Value uniqueness of individual</a:t>
            </a:r>
          </a:p>
          <a:p>
            <a:endParaRPr lang="en-GB" sz="2800" dirty="0">
              <a:solidFill>
                <a:prstClr val="black"/>
              </a:solidFill>
            </a:endParaRPr>
          </a:p>
          <a:p>
            <a:endParaRPr lang="en-GB" sz="2400" dirty="0">
              <a:solidFill>
                <a:prstClr val="black"/>
              </a:solidFill>
            </a:endParaRPr>
          </a:p>
          <a:p>
            <a:endParaRPr lang="en-GB" sz="2400" dirty="0">
              <a:solidFill>
                <a:prstClr val="black"/>
              </a:solidFill>
            </a:endParaRPr>
          </a:p>
          <a:p>
            <a:endParaRPr lang="en-GB" dirty="0">
              <a:solidFill>
                <a:prstClr val="black"/>
              </a:solidFill>
            </a:endParaRPr>
          </a:p>
          <a:p>
            <a:endParaRPr lang="en-GB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67198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u="sng" dirty="0"/>
              <a:t>Collectivist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598141"/>
            <a:ext cx="10515600" cy="457882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4800" b="1" u="sng" dirty="0"/>
          </a:p>
          <a:p>
            <a:pPr marL="342900" indent="-342900"/>
            <a:r>
              <a:rPr lang="en-GB" sz="4800" b="1" dirty="0"/>
              <a:t>Views, needs and goals of group most important</a:t>
            </a:r>
          </a:p>
          <a:p>
            <a:pPr marL="342900" indent="-342900"/>
            <a:r>
              <a:rPr lang="en-GB" sz="4800" b="1" dirty="0"/>
              <a:t>Obligation to the group is the norm</a:t>
            </a:r>
          </a:p>
          <a:p>
            <a:pPr marL="342900" indent="-342900"/>
            <a:r>
              <a:rPr lang="en-GB" sz="4800" b="1" dirty="0"/>
              <a:t>Self is defined in relation to others</a:t>
            </a:r>
          </a:p>
          <a:p>
            <a:pPr marL="342900" indent="-342900"/>
            <a:r>
              <a:rPr lang="en-GB" sz="4800" b="1" dirty="0"/>
              <a:t>Focus on co-operation not competition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8518595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u="sng" dirty="0"/>
              <a:t>Uncertainty avoidance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4000" b="1" dirty="0"/>
              <a:t>“People within a culture are made nervous by situations which they perceive as unstructured, unclear, or unpredictable”</a:t>
            </a:r>
          </a:p>
          <a:p>
            <a:pPr marL="0" indent="0">
              <a:buNone/>
            </a:pPr>
            <a:r>
              <a:rPr lang="en-GB" sz="4000" b="1" u="sng" dirty="0"/>
              <a:t>High uncertainty avoidance</a:t>
            </a:r>
          </a:p>
          <a:p>
            <a:r>
              <a:rPr lang="en-GB" sz="4000" b="1" dirty="0"/>
              <a:t>Avoid ambiguity</a:t>
            </a:r>
          </a:p>
          <a:p>
            <a:r>
              <a:rPr lang="en-GB" sz="4000" b="1" dirty="0"/>
              <a:t>Strict codes of behaviour</a:t>
            </a:r>
          </a:p>
          <a:p>
            <a:r>
              <a:rPr lang="en-GB" sz="4000" b="1" dirty="0"/>
              <a:t>Belief in absolute truths</a:t>
            </a:r>
          </a:p>
        </p:txBody>
      </p:sp>
    </p:spTree>
    <p:extLst>
      <p:ext uri="{BB962C8B-B14F-4D97-AF65-F5344CB8AC3E}">
        <p14:creationId xmlns:p14="http://schemas.microsoft.com/office/powerpoint/2010/main" val="170852465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54676" y="1067744"/>
            <a:ext cx="10515600" cy="4351338"/>
          </a:xfrm>
        </p:spPr>
        <p:txBody>
          <a:bodyPr/>
          <a:lstStyle/>
          <a:p>
            <a:pPr marL="0" indent="0">
              <a:buNone/>
            </a:pPr>
            <a:r>
              <a:rPr lang="en-GB" sz="4800" b="1" u="sng" dirty="0"/>
              <a:t>Low uncertainty avoidance</a:t>
            </a:r>
          </a:p>
          <a:p>
            <a:r>
              <a:rPr lang="en-GB" sz="4800" dirty="0"/>
              <a:t>Accept ambiguity and lack of structure</a:t>
            </a:r>
          </a:p>
          <a:p>
            <a:r>
              <a:rPr lang="en-GB" sz="4800" dirty="0"/>
              <a:t>More inclined to take risks and think outside the box</a:t>
            </a:r>
          </a:p>
          <a:p>
            <a:r>
              <a:rPr lang="en-GB" sz="4800" dirty="0"/>
              <a:t>Rules are rejected or ignored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1961288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b="1" u="sng" dirty="0"/>
              <a:t>Power distance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4351338"/>
          </a:xfrm>
        </p:spPr>
        <p:txBody>
          <a:bodyPr>
            <a:normAutofit/>
          </a:bodyPr>
          <a:lstStyle/>
          <a:p>
            <a:r>
              <a:rPr lang="en-GB" sz="4400" b="1" dirty="0"/>
              <a:t>Extent to which people view inequality as normal</a:t>
            </a:r>
          </a:p>
          <a:p>
            <a:pPr marL="0" indent="0">
              <a:buNone/>
            </a:pPr>
            <a:r>
              <a:rPr lang="en-GB" sz="4400" b="1" u="sng" dirty="0"/>
              <a:t>High power distance</a:t>
            </a:r>
          </a:p>
          <a:p>
            <a:r>
              <a:rPr lang="en-GB" sz="4400" b="1" dirty="0"/>
              <a:t>Power a scarce resource</a:t>
            </a:r>
          </a:p>
          <a:p>
            <a:r>
              <a:rPr lang="en-GB" sz="4400" b="1" dirty="0"/>
              <a:t>Natural and inevitable</a:t>
            </a:r>
          </a:p>
          <a:p>
            <a:r>
              <a:rPr lang="en-GB" sz="4400" b="1" dirty="0"/>
              <a:t>Centralisation of power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484777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62913" y="1125408"/>
            <a:ext cx="10851291" cy="4351338"/>
          </a:xfrm>
        </p:spPr>
        <p:txBody>
          <a:bodyPr>
            <a:normAutofit fontScale="92500"/>
          </a:bodyPr>
          <a:lstStyle/>
          <a:p>
            <a:pPr marL="0" indent="0" algn="ctr">
              <a:buNone/>
            </a:pPr>
            <a:endParaRPr lang="en-GB" sz="4400" dirty="0"/>
          </a:p>
          <a:p>
            <a:pPr marL="0" indent="0" algn="ctr">
              <a:buNone/>
            </a:pPr>
            <a:r>
              <a:rPr lang="en-GB" sz="5800" b="1" u="sng" dirty="0"/>
              <a:t>Low power distance</a:t>
            </a:r>
          </a:p>
          <a:p>
            <a:pPr algn="ctr"/>
            <a:r>
              <a:rPr lang="en-GB" sz="5800" dirty="0"/>
              <a:t>Minimal power differences</a:t>
            </a:r>
          </a:p>
          <a:p>
            <a:pPr algn="ctr"/>
            <a:r>
              <a:rPr lang="en-GB" sz="5800" dirty="0"/>
              <a:t>Power can be achieved through work</a:t>
            </a:r>
          </a:p>
          <a:p>
            <a:pPr algn="ctr"/>
            <a:r>
              <a:rPr lang="en-GB" sz="5800" dirty="0"/>
              <a:t>Superiority not rigid</a:t>
            </a:r>
          </a:p>
          <a:p>
            <a:pPr marL="0" indent="0" algn="ctr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8152781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b="1" u="sng" dirty="0"/>
              <a:t>Masculinity- femininity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10834816" cy="4351338"/>
          </a:xfrm>
        </p:spPr>
        <p:txBody>
          <a:bodyPr>
            <a:normAutofit/>
          </a:bodyPr>
          <a:lstStyle/>
          <a:p>
            <a:r>
              <a:rPr lang="en-GB" sz="4000" dirty="0"/>
              <a:t>Relationship between gender and sex-appropriate behaviour</a:t>
            </a:r>
          </a:p>
          <a:p>
            <a:pPr marL="0" indent="0">
              <a:buNone/>
            </a:pPr>
            <a:r>
              <a:rPr lang="en-GB" sz="4000" b="1" u="sng" dirty="0"/>
              <a:t>Masculinity</a:t>
            </a:r>
          </a:p>
          <a:p>
            <a:r>
              <a:rPr lang="en-GB" sz="4000" dirty="0"/>
              <a:t>Distinct roles</a:t>
            </a:r>
          </a:p>
          <a:p>
            <a:r>
              <a:rPr lang="en-GB" sz="4000" dirty="0"/>
              <a:t>Men are assertive, </a:t>
            </a:r>
            <a:r>
              <a:rPr lang="en-GB" sz="4000" dirty="0" err="1"/>
              <a:t>vicous</a:t>
            </a:r>
            <a:r>
              <a:rPr lang="en-GB" sz="4000" dirty="0"/>
              <a:t> </a:t>
            </a:r>
            <a:r>
              <a:rPr lang="en-GB" sz="4000" dirty="0" err="1"/>
              <a:t>ande</a:t>
            </a:r>
            <a:r>
              <a:rPr lang="en-GB" sz="4000" dirty="0"/>
              <a:t> competitive</a:t>
            </a:r>
          </a:p>
          <a:p>
            <a:r>
              <a:rPr lang="en-GB" sz="4000" dirty="0"/>
              <a:t>Women are supportive. Nurturing and deferent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658621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11195" y="977128"/>
            <a:ext cx="1070301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6000" b="1" u="sng" dirty="0"/>
              <a:t>Femininity</a:t>
            </a:r>
          </a:p>
          <a:p>
            <a:r>
              <a:rPr lang="en-GB" sz="6000" dirty="0"/>
              <a:t>Fewer rigid gender roles</a:t>
            </a:r>
          </a:p>
          <a:p>
            <a:r>
              <a:rPr lang="en-GB" sz="6000" dirty="0"/>
              <a:t>Men and women are more equal</a:t>
            </a:r>
          </a:p>
          <a:p>
            <a:r>
              <a:rPr lang="en-GB" sz="6000" dirty="0"/>
              <a:t>Interpersonal relationship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063751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6700" b="1" u="sng" dirty="0"/>
              <a:t>Long term- short term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4351338"/>
          </a:xfrm>
        </p:spPr>
        <p:txBody>
          <a:bodyPr>
            <a:normAutofit/>
          </a:bodyPr>
          <a:lstStyle/>
          <a:p>
            <a:r>
              <a:rPr lang="en-GB" sz="5400" dirty="0"/>
              <a:t>Based in Confucianism</a:t>
            </a:r>
          </a:p>
          <a:p>
            <a:r>
              <a:rPr lang="en-GB" sz="5400" dirty="0"/>
              <a:t>Long-term orientation</a:t>
            </a:r>
          </a:p>
          <a:p>
            <a:r>
              <a:rPr lang="en-GB" sz="5400" dirty="0"/>
              <a:t>Savings</a:t>
            </a:r>
          </a:p>
          <a:p>
            <a:r>
              <a:rPr lang="en-GB" sz="5400" dirty="0"/>
              <a:t>Doing anything to achieve a goal </a:t>
            </a:r>
          </a:p>
          <a:p>
            <a:r>
              <a:rPr lang="en-GB" sz="5400" dirty="0"/>
              <a:t>“Eye on the prize”</a:t>
            </a:r>
          </a:p>
          <a:p>
            <a:pPr marL="0" indent="0">
              <a:buNone/>
            </a:pPr>
            <a:endParaRPr lang="en-GB" b="1" u="sng" dirty="0"/>
          </a:p>
        </p:txBody>
      </p:sp>
    </p:spTree>
    <p:extLst>
      <p:ext uri="{BB962C8B-B14F-4D97-AF65-F5344CB8AC3E}">
        <p14:creationId xmlns:p14="http://schemas.microsoft.com/office/powerpoint/2010/main" val="24677857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04102" y="1199549"/>
            <a:ext cx="10515600" cy="4351338"/>
          </a:xfrm>
        </p:spPr>
        <p:txBody>
          <a:bodyPr/>
          <a:lstStyle/>
          <a:p>
            <a:pPr marL="0" indent="0">
              <a:buNone/>
            </a:pPr>
            <a:r>
              <a:rPr lang="en-GB" sz="6000" b="1" u="sng" dirty="0"/>
              <a:t>Short-term orientation</a:t>
            </a:r>
          </a:p>
          <a:p>
            <a:r>
              <a:rPr lang="en-GB" sz="6000" dirty="0"/>
              <a:t>Immediate gratification</a:t>
            </a:r>
          </a:p>
          <a:p>
            <a:r>
              <a:rPr lang="en-GB" sz="6000" dirty="0"/>
              <a:t>“Make money, Spend money”</a:t>
            </a:r>
          </a:p>
          <a:p>
            <a:r>
              <a:rPr lang="en-GB" sz="6000" dirty="0"/>
              <a:t>Less willing to sacrifice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815605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440</TotalTime>
  <Words>321</Words>
  <Application>Microsoft Office PowerPoint</Application>
  <PresentationFormat>Widescreen</PresentationFormat>
  <Paragraphs>86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17</vt:i4>
      </vt:variant>
    </vt:vector>
  </HeadingPairs>
  <TitlesOfParts>
    <vt:vector size="24" baseType="lpstr">
      <vt:lpstr>Arial</vt:lpstr>
      <vt:lpstr>Calibri</vt:lpstr>
      <vt:lpstr>Calibri Light</vt:lpstr>
      <vt:lpstr>ProximaNova</vt:lpstr>
      <vt:lpstr>Times New Roman</vt:lpstr>
      <vt:lpstr>Office Theme</vt:lpstr>
      <vt:lpstr>1_Office Theme</vt:lpstr>
      <vt:lpstr>Organisational culture</vt:lpstr>
      <vt:lpstr>PowerPoint Presentation</vt:lpstr>
      <vt:lpstr>The cultural web</vt:lpstr>
      <vt:lpstr>advantages</vt:lpstr>
      <vt:lpstr>Disadvantages </vt:lpstr>
      <vt:lpstr>Hofstede's Six Dimensions of Culture </vt:lpstr>
      <vt:lpstr>Hofstede’s Theories- Summary </vt:lpstr>
      <vt:lpstr>PowerPoint Presentation</vt:lpstr>
      <vt:lpstr>Collectivist</vt:lpstr>
      <vt:lpstr>Uncertainty avoidance</vt:lpstr>
      <vt:lpstr>PowerPoint Presentation</vt:lpstr>
      <vt:lpstr>Power distance</vt:lpstr>
      <vt:lpstr>PowerPoint Presentation</vt:lpstr>
      <vt:lpstr>Masculinity- femininity</vt:lpstr>
      <vt:lpstr>PowerPoint Presentation</vt:lpstr>
      <vt:lpstr>Long term- short term 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Managing People and Projects – Module Aims</dc:title>
  <dc:creator>Neil Hapgood</dc:creator>
  <cp:lastModifiedBy>Neil Hapgood</cp:lastModifiedBy>
  <cp:revision>11</cp:revision>
  <dcterms:created xsi:type="dcterms:W3CDTF">2016-12-20T12:00:34Z</dcterms:created>
  <dcterms:modified xsi:type="dcterms:W3CDTF">2019-10-02T12:42:28Z</dcterms:modified>
</cp:coreProperties>
</file>