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heme/themeOverride1.xml" ContentType="application/vnd.openxmlformats-officedocument.themeOverr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57" r:id="rId3"/>
    <p:sldId id="258" r:id="rId4"/>
    <p:sldId id="260" r:id="rId5"/>
    <p:sldId id="279" r:id="rId6"/>
    <p:sldId id="273" r:id="rId7"/>
    <p:sldId id="262" r:id="rId8"/>
    <p:sldId id="274" r:id="rId9"/>
    <p:sldId id="275" r:id="rId10"/>
    <p:sldId id="261" r:id="rId11"/>
    <p:sldId id="278" r:id="rId12"/>
    <p:sldId id="280" r:id="rId13"/>
    <p:sldId id="282" r:id="rId14"/>
    <p:sldId id="276" r:id="rId15"/>
    <p:sldId id="264" r:id="rId16"/>
    <p:sldId id="288" r:id="rId17"/>
    <p:sldId id="283" r:id="rId18"/>
    <p:sldId id="265" r:id="rId19"/>
    <p:sldId id="286" r:id="rId20"/>
    <p:sldId id="268" r:id="rId21"/>
    <p:sldId id="284" r:id="rId22"/>
    <p:sldId id="270" r:id="rId23"/>
    <p:sldId id="285" r:id="rId24"/>
    <p:sldId id="259" r:id="rId25"/>
    <p:sldId id="28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839" autoAdjust="0"/>
  </p:normalViewPr>
  <p:slideViewPr>
    <p:cSldViewPr snapToGrid="0">
      <p:cViewPr varScale="1">
        <p:scale>
          <a:sx n="89" d="100"/>
          <a:sy n="89" d="100"/>
        </p:scale>
        <p:origin x="18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A17D06-4D4E-4D1C-A1C9-7F812BEB5996}" type="datetimeFigureOut">
              <a:rPr lang="zh-CN" altLang="en-US" smtClean="0"/>
              <a:t>2018/3/19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327C83-999F-4A41-8D1B-87595F3917BA}" type="slidenum">
              <a:rPr lang="zh-CN" altLang="en-US" smtClean="0"/>
              <a:t>‹#›</a:t>
            </a:fld>
            <a:endParaRPr lang="zh-CN" altLang="en-US"/>
          </a:p>
        </p:txBody>
      </p:sp>
    </p:spTree>
    <p:extLst>
      <p:ext uri="{BB962C8B-B14F-4D97-AF65-F5344CB8AC3E}">
        <p14:creationId xmlns:p14="http://schemas.microsoft.com/office/powerpoint/2010/main" val="3567527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16.xml"/><Relationship Id="rId2" Type="http://schemas.openxmlformats.org/officeDocument/2006/relationships/notesMaster" Target="../notesMasters/notesMaster1.xml"/><Relationship Id="rId1" Type="http://schemas.openxmlformats.org/officeDocument/2006/relationships/themeOverride" Target="../theme/themeOverride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The Fédération </a:t>
            </a:r>
            <a:r>
              <a:rPr lang="en-US" altLang="zh-CN" sz="1200" kern="1200" dirty="0" err="1">
                <a:solidFill>
                  <a:schemeClr val="tx1"/>
                </a:solidFill>
                <a:effectLst/>
                <a:latin typeface="+mn-lt"/>
                <a:ea typeface="+mn-ea"/>
                <a:cs typeface="+mn-cs"/>
              </a:rPr>
              <a:t>Internationale</a:t>
            </a:r>
            <a:r>
              <a:rPr lang="en-US" altLang="zh-CN" sz="1200" kern="1200" dirty="0">
                <a:solidFill>
                  <a:schemeClr val="tx1"/>
                </a:solidFill>
                <a:effectLst/>
                <a:latin typeface="+mn-lt"/>
                <a:ea typeface="+mn-ea"/>
                <a:cs typeface="+mn-cs"/>
              </a:rPr>
              <a:t> de Football Association founded</a:t>
            </a:r>
            <a:r>
              <a:rPr lang="en-US" altLang="zh-CN" sz="1200" kern="1200" baseline="0" dirty="0">
                <a:solidFill>
                  <a:schemeClr val="tx1"/>
                </a:solidFill>
                <a:effectLst/>
                <a:latin typeface="+mn-lt"/>
                <a:ea typeface="+mn-ea"/>
                <a:cs typeface="+mn-cs"/>
              </a:rPr>
              <a:t> in1904 and based in Zurich. 211 members. Development and improve the football. </a:t>
            </a:r>
            <a:endParaRPr lang="zh-CN" altLang="en-US" dirty="0"/>
          </a:p>
        </p:txBody>
      </p:sp>
      <p:sp>
        <p:nvSpPr>
          <p:cNvPr id="4" name="灯片编号占位符 3"/>
          <p:cNvSpPr>
            <a:spLocks noGrp="1"/>
          </p:cNvSpPr>
          <p:nvPr>
            <p:ph type="sldNum" sz="quarter" idx="10"/>
          </p:nvPr>
        </p:nvSpPr>
        <p:spPr/>
        <p:txBody>
          <a:bodyPr/>
          <a:lstStyle/>
          <a:p>
            <a:fld id="{82327C83-999F-4A41-8D1B-87595F3917BA}" type="slidenum">
              <a:rPr lang="zh-CN" altLang="en-US" smtClean="0"/>
              <a:t>3</a:t>
            </a:fld>
            <a:endParaRPr lang="zh-CN" altLang="en-US"/>
          </a:p>
        </p:txBody>
      </p:sp>
    </p:spTree>
    <p:extLst>
      <p:ext uri="{BB962C8B-B14F-4D97-AF65-F5344CB8AC3E}">
        <p14:creationId xmlns:p14="http://schemas.microsoft.com/office/powerpoint/2010/main" val="255733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82327C83-999F-4A41-8D1B-87595F3917BA}" type="slidenum">
              <a:rPr lang="zh-CN" altLang="en-US" smtClean="0"/>
              <a:t>7</a:t>
            </a:fld>
            <a:endParaRPr lang="zh-CN" altLang="en-US"/>
          </a:p>
        </p:txBody>
      </p:sp>
    </p:spTree>
    <p:extLst>
      <p:ext uri="{BB962C8B-B14F-4D97-AF65-F5344CB8AC3E}">
        <p14:creationId xmlns:p14="http://schemas.microsoft.com/office/powerpoint/2010/main" val="3533568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The vote for the 2006 tournament took place in July 2000, with Germany eventually winning 12:11 in the final round. The report claims the money was paid back to Louis-Dreyfus four and a half years later in circuitous fashion. </a:t>
            </a:r>
          </a:p>
          <a:p>
            <a:r>
              <a:rPr lang="en-US" altLang="zh-CN" sz="1200" kern="1200" dirty="0">
                <a:solidFill>
                  <a:schemeClr val="tx1"/>
                </a:solidFill>
                <a:effectLst/>
                <a:latin typeface="+mn-lt"/>
                <a:ea typeface="+mn-ea"/>
                <a:cs typeface="+mn-cs"/>
              </a:rPr>
              <a:t>The bidding committee of Germany’s 2006 World Cup bought the votes of Asian </a:t>
            </a:r>
            <a:r>
              <a:rPr lang="en-US" altLang="zh-CN" sz="1200" kern="1200" dirty="0" err="1">
                <a:solidFill>
                  <a:schemeClr val="tx1"/>
                </a:solidFill>
                <a:effectLst/>
                <a:latin typeface="+mn-lt"/>
                <a:ea typeface="+mn-ea"/>
                <a:cs typeface="+mn-cs"/>
              </a:rPr>
              <a:t>Fifa</a:t>
            </a:r>
            <a:r>
              <a:rPr lang="en-US" altLang="zh-CN" sz="1200" kern="1200" dirty="0">
                <a:solidFill>
                  <a:schemeClr val="tx1"/>
                </a:solidFill>
                <a:effectLst/>
                <a:latin typeface="+mn-lt"/>
                <a:ea typeface="+mn-ea"/>
                <a:cs typeface="+mn-cs"/>
              </a:rPr>
              <a:t> executive committee members with a Sfr10.3m (£5m) fund made available by the ex-CEO of Adidas, according to a German newspaper.</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Der Spiegel’s report claims the cash appears to have been used to pay off the four Asian voters on the executive committee, and was eventually paid back to Louis-Dreyfus via </a:t>
            </a:r>
            <a:r>
              <a:rPr lang="en-US" altLang="zh-CN" sz="1200" kern="1200" dirty="0" err="1">
                <a:solidFill>
                  <a:schemeClr val="tx1"/>
                </a:solidFill>
                <a:effectLst/>
                <a:latin typeface="+mn-lt"/>
                <a:ea typeface="+mn-ea"/>
                <a:cs typeface="+mn-cs"/>
              </a:rPr>
              <a:t>Fifa’s</a:t>
            </a:r>
            <a:r>
              <a:rPr lang="en-US" altLang="zh-CN" sz="1200" kern="1200" dirty="0">
                <a:solidFill>
                  <a:schemeClr val="tx1"/>
                </a:solidFill>
                <a:effectLst/>
                <a:latin typeface="+mn-lt"/>
                <a:ea typeface="+mn-ea"/>
                <a:cs typeface="+mn-cs"/>
              </a:rPr>
              <a:t> own Swiss bank accounts. </a:t>
            </a:r>
            <a:r>
              <a:rPr lang="en-US" altLang="zh-CN" sz="1200" kern="1200" dirty="0" err="1">
                <a:solidFill>
                  <a:schemeClr val="tx1"/>
                </a:solidFill>
                <a:effectLst/>
                <a:latin typeface="+mn-lt"/>
                <a:ea typeface="+mn-ea"/>
                <a:cs typeface="+mn-cs"/>
              </a:rPr>
              <a:t>Fifa</a:t>
            </a:r>
            <a:r>
              <a:rPr lang="en-US" altLang="zh-CN" sz="1200" kern="1200" dirty="0">
                <a:solidFill>
                  <a:schemeClr val="tx1"/>
                </a:solidFill>
                <a:effectLst/>
                <a:latin typeface="+mn-lt"/>
                <a:ea typeface="+mn-ea"/>
                <a:cs typeface="+mn-cs"/>
              </a:rPr>
              <a:t> said it would investigate the allegations.</a:t>
            </a:r>
            <a:endParaRPr lang="zh-CN"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zh-CN" sz="1200" kern="1200" dirty="0">
              <a:solidFill>
                <a:schemeClr val="tx1"/>
              </a:solidFill>
              <a:effectLst/>
              <a:latin typeface="+mn-lt"/>
              <a:ea typeface="+mn-ea"/>
              <a:cs typeface="+mn-cs"/>
            </a:endParaRPr>
          </a:p>
          <a:p>
            <a:endParaRPr lang="zh-CN" altLang="en-US" dirty="0"/>
          </a:p>
        </p:txBody>
      </p:sp>
      <p:sp>
        <p:nvSpPr>
          <p:cNvPr id="4" name="灯片编号占位符 3"/>
          <p:cNvSpPr>
            <a:spLocks noGrp="1"/>
          </p:cNvSpPr>
          <p:nvPr>
            <p:ph type="sldNum" sz="quarter" idx="10"/>
          </p:nvPr>
        </p:nvSpPr>
        <p:spPr/>
        <p:txBody>
          <a:bodyPr/>
          <a:lstStyle/>
          <a:p>
            <a:fld id="{82327C83-999F-4A41-8D1B-87595F3917BA}" type="slidenum">
              <a:rPr lang="zh-CN" altLang="en-US" smtClean="0"/>
              <a:t>8</a:t>
            </a:fld>
            <a:endParaRPr lang="zh-CN" altLang="en-US"/>
          </a:p>
        </p:txBody>
      </p:sp>
    </p:spTree>
    <p:extLst>
      <p:ext uri="{BB962C8B-B14F-4D97-AF65-F5344CB8AC3E}">
        <p14:creationId xmlns:p14="http://schemas.microsoft.com/office/powerpoint/2010/main" val="105774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82327C83-999F-4A41-8D1B-87595F3917BA}" type="slidenum">
              <a:rPr lang="zh-CN" altLang="en-US" smtClean="0"/>
              <a:t>10</a:t>
            </a:fld>
            <a:endParaRPr lang="zh-CN" altLang="en-US"/>
          </a:p>
        </p:txBody>
      </p:sp>
    </p:spTree>
    <p:extLst>
      <p:ext uri="{BB962C8B-B14F-4D97-AF65-F5344CB8AC3E}">
        <p14:creationId xmlns:p14="http://schemas.microsoft.com/office/powerpoint/2010/main" val="1693110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2015 Chile</a:t>
            </a:r>
            <a:r>
              <a:rPr lang="en-US" altLang="zh-CN" sz="1200" kern="1200" baseline="0" dirty="0">
                <a:solidFill>
                  <a:schemeClr val="tx1"/>
                </a:solidFill>
                <a:effectLst/>
                <a:latin typeface="+mn-lt"/>
                <a:ea typeface="+mn-ea"/>
                <a:cs typeface="+mn-cs"/>
              </a:rPr>
              <a:t> </a:t>
            </a:r>
            <a:r>
              <a:rPr lang="en-US" altLang="zh-CN" sz="1200" kern="1200" dirty="0">
                <a:solidFill>
                  <a:schemeClr val="tx1"/>
                </a:solidFill>
                <a:effectLst/>
                <a:latin typeface="+mn-lt"/>
                <a:ea typeface="+mn-ea"/>
                <a:cs typeface="+mn-cs"/>
              </a:rPr>
              <a:t>US$25m</a:t>
            </a:r>
            <a:r>
              <a:rPr lang="en-US" altLang="zh-CN" sz="1200" kern="1200" baseline="0" dirty="0">
                <a:solidFill>
                  <a:schemeClr val="tx1"/>
                </a:solidFill>
                <a:effectLst/>
                <a:latin typeface="+mn-lt"/>
                <a:ea typeface="+mn-ea"/>
                <a:cs typeface="+mn-cs"/>
              </a:rPr>
              <a:t> </a:t>
            </a:r>
            <a:r>
              <a:rPr lang="en-US" altLang="zh-CN" sz="1200" kern="1200" dirty="0">
                <a:solidFill>
                  <a:schemeClr val="tx1"/>
                </a:solidFill>
                <a:effectLst/>
                <a:latin typeface="+mn-lt"/>
                <a:ea typeface="+mn-ea"/>
                <a:cs typeface="+mn-cs"/>
              </a:rPr>
              <a:t>US$20m</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2016 USA</a:t>
            </a:r>
            <a:r>
              <a:rPr lang="en-US" altLang="zh-CN" sz="1200" kern="1200" baseline="0" dirty="0">
                <a:solidFill>
                  <a:schemeClr val="tx1"/>
                </a:solidFill>
                <a:effectLst/>
                <a:latin typeface="+mn-lt"/>
                <a:ea typeface="+mn-ea"/>
                <a:cs typeface="+mn-cs"/>
              </a:rPr>
              <a:t> </a:t>
            </a:r>
            <a:r>
              <a:rPr lang="en-US" altLang="zh-CN" sz="1200" kern="1200" dirty="0">
                <a:solidFill>
                  <a:schemeClr val="tx1"/>
                </a:solidFill>
                <a:effectLst/>
                <a:latin typeface="+mn-lt"/>
                <a:ea typeface="+mn-ea"/>
                <a:cs typeface="+mn-cs"/>
              </a:rPr>
              <a:t>US$75m</a:t>
            </a:r>
            <a:r>
              <a:rPr lang="en-US" altLang="zh-CN" sz="1200" kern="1200" baseline="0" dirty="0">
                <a:solidFill>
                  <a:schemeClr val="tx1"/>
                </a:solidFill>
                <a:effectLst/>
                <a:latin typeface="+mn-lt"/>
                <a:ea typeface="+mn-ea"/>
                <a:cs typeface="+mn-cs"/>
              </a:rPr>
              <a:t> </a:t>
            </a:r>
            <a:r>
              <a:rPr lang="en-US" altLang="zh-CN" sz="1200" kern="1200" dirty="0">
                <a:solidFill>
                  <a:schemeClr val="tx1"/>
                </a:solidFill>
                <a:effectLst/>
                <a:latin typeface="+mn-lt"/>
                <a:ea typeface="+mn-ea"/>
                <a:cs typeface="+mn-cs"/>
              </a:rPr>
              <a:t>US$30m</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2019 Brazil</a:t>
            </a:r>
            <a:r>
              <a:rPr lang="en-US" altLang="zh-CN" sz="1200" kern="1200" baseline="0" dirty="0">
                <a:solidFill>
                  <a:schemeClr val="tx1"/>
                </a:solidFill>
                <a:effectLst/>
                <a:latin typeface="+mn-lt"/>
                <a:ea typeface="+mn-ea"/>
                <a:cs typeface="+mn-cs"/>
              </a:rPr>
              <a:t> </a:t>
            </a:r>
            <a:r>
              <a:rPr lang="en-US" altLang="zh-CN" sz="1200" kern="1200" dirty="0">
                <a:solidFill>
                  <a:schemeClr val="tx1"/>
                </a:solidFill>
                <a:effectLst/>
                <a:latin typeface="+mn-lt"/>
                <a:ea typeface="+mn-ea"/>
                <a:cs typeface="+mn-cs"/>
              </a:rPr>
              <a:t>US$80m</a:t>
            </a:r>
            <a:r>
              <a:rPr lang="en-US" altLang="zh-CN" sz="1200" kern="1200" baseline="0" dirty="0">
                <a:solidFill>
                  <a:schemeClr val="tx1"/>
                </a:solidFill>
                <a:effectLst/>
                <a:latin typeface="+mn-lt"/>
                <a:ea typeface="+mn-ea"/>
                <a:cs typeface="+mn-cs"/>
              </a:rPr>
              <a:t> </a:t>
            </a:r>
            <a:r>
              <a:rPr lang="en-US" altLang="zh-CN" sz="1200" kern="1200" dirty="0">
                <a:solidFill>
                  <a:schemeClr val="tx1"/>
                </a:solidFill>
                <a:effectLst/>
                <a:latin typeface="+mn-lt"/>
                <a:ea typeface="+mn-ea"/>
                <a:cs typeface="+mn-cs"/>
              </a:rPr>
              <a:t>US$20m</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2023 </a:t>
            </a:r>
            <a:r>
              <a:rPr lang="en-US" altLang="zh-CN" sz="1200" kern="1200" dirty="0" err="1">
                <a:solidFill>
                  <a:schemeClr val="tx1"/>
                </a:solidFill>
                <a:effectLst/>
                <a:latin typeface="+mn-lt"/>
                <a:ea typeface="+mn-ea"/>
                <a:cs typeface="+mn-cs"/>
              </a:rPr>
              <a:t>Equador</a:t>
            </a:r>
            <a:r>
              <a:rPr lang="en-US" altLang="zh-CN" sz="1200" kern="1200" baseline="0" dirty="0">
                <a:solidFill>
                  <a:schemeClr val="tx1"/>
                </a:solidFill>
                <a:effectLst/>
                <a:latin typeface="+mn-lt"/>
                <a:ea typeface="+mn-ea"/>
                <a:cs typeface="+mn-cs"/>
              </a:rPr>
              <a:t> </a:t>
            </a:r>
            <a:r>
              <a:rPr lang="en-US" altLang="zh-CN" sz="1200" kern="1200" dirty="0">
                <a:solidFill>
                  <a:schemeClr val="tx1"/>
                </a:solidFill>
                <a:effectLst/>
                <a:latin typeface="+mn-lt"/>
                <a:ea typeface="+mn-ea"/>
                <a:cs typeface="+mn-cs"/>
              </a:rPr>
              <a:t>US$85m</a:t>
            </a:r>
            <a:r>
              <a:rPr lang="en-US" altLang="zh-CN" sz="1200" kern="1200" baseline="0" dirty="0">
                <a:solidFill>
                  <a:schemeClr val="tx1"/>
                </a:solidFill>
                <a:effectLst/>
                <a:latin typeface="+mn-lt"/>
                <a:ea typeface="+mn-ea"/>
                <a:cs typeface="+mn-cs"/>
              </a:rPr>
              <a:t> </a:t>
            </a:r>
            <a:r>
              <a:rPr lang="en-US" altLang="zh-CN" sz="1200" kern="1200" dirty="0">
                <a:solidFill>
                  <a:schemeClr val="tx1"/>
                </a:solidFill>
                <a:effectLst/>
                <a:latin typeface="+mn-lt"/>
                <a:ea typeface="+mn-ea"/>
                <a:cs typeface="+mn-cs"/>
              </a:rPr>
              <a:t>US$20m</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 </a:t>
            </a:r>
          </a:p>
          <a:p>
            <a:r>
              <a:rPr lang="en-US" altLang="zh-CN" sz="1200" kern="1200" dirty="0">
                <a:solidFill>
                  <a:schemeClr val="tx1"/>
                </a:solidFill>
                <a:effectLst/>
                <a:latin typeface="+mn-lt"/>
                <a:ea typeface="+mn-ea"/>
                <a:cs typeface="+mn-cs"/>
              </a:rPr>
              <a:t>Total Bribes $110m</a:t>
            </a:r>
            <a:endParaRPr lang="zh-CN" altLang="zh-CN" sz="1200" kern="1200" dirty="0">
              <a:solidFill>
                <a:schemeClr val="tx1"/>
              </a:solidFill>
              <a:effectLst/>
              <a:latin typeface="+mn-lt"/>
              <a:ea typeface="+mn-ea"/>
              <a:cs typeface="+mn-cs"/>
            </a:endParaRPr>
          </a:p>
          <a:p>
            <a:endParaRPr lang="zh-CN" altLang="en-US" dirty="0"/>
          </a:p>
        </p:txBody>
      </p:sp>
      <p:sp>
        <p:nvSpPr>
          <p:cNvPr id="4" name="灯片编号占位符 3"/>
          <p:cNvSpPr>
            <a:spLocks noGrp="1"/>
          </p:cNvSpPr>
          <p:nvPr>
            <p:ph type="sldNum" sz="quarter" idx="10"/>
          </p:nvPr>
        </p:nvSpPr>
        <p:spPr/>
        <p:txBody>
          <a:bodyPr/>
          <a:lstStyle/>
          <a:p>
            <a:fld id="{82327C83-999F-4A41-8D1B-87595F3917BA}" type="slidenum">
              <a:rPr lang="zh-CN" altLang="en-US" smtClean="0"/>
              <a:t>11</a:t>
            </a:fld>
            <a:endParaRPr lang="zh-CN" altLang="en-US"/>
          </a:p>
        </p:txBody>
      </p:sp>
    </p:spTree>
    <p:extLst>
      <p:ext uri="{BB962C8B-B14F-4D97-AF65-F5344CB8AC3E}">
        <p14:creationId xmlns:p14="http://schemas.microsoft.com/office/powerpoint/2010/main" val="3219253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Joseph “Sepp” Blatter president of FIFA since 1998</a:t>
            </a:r>
            <a:endParaRPr lang="zh-CN"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Awarding of the 2018 and 2022 World Cups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Corruption</a:t>
            </a:r>
            <a:r>
              <a:rPr lang="en-US" altLang="zh-CN" sz="1200" kern="1200" baseline="0" dirty="0">
                <a:solidFill>
                  <a:schemeClr val="tx1"/>
                </a:solidFill>
                <a:effectLst/>
                <a:latin typeface="+mn-lt"/>
                <a:ea typeface="+mn-ea"/>
                <a:cs typeface="+mn-cs"/>
              </a:rPr>
              <a:t> since 1998, how he be the president. 50000 to each African rep.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baseline="0" dirty="0">
                <a:solidFill>
                  <a:schemeClr val="tx1"/>
                </a:solidFill>
                <a:effectLst/>
                <a:latin typeface="+mn-lt"/>
                <a:ea typeface="+mn-ea"/>
                <a:cs typeface="+mn-cs"/>
              </a:rPr>
              <a:t>2010, use more than 10b to build the relationship with 208 member states.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baseline="0" dirty="0">
                <a:solidFill>
                  <a:schemeClr val="tx1"/>
                </a:solidFill>
                <a:effectLst/>
                <a:latin typeface="+mn-lt"/>
                <a:ea typeface="+mn-ea"/>
                <a:cs typeface="+mn-cs"/>
              </a:rPr>
              <a:t>Salary, record just over 1m. Real 3-16m.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baseline="0" dirty="0">
                <a:solidFill>
                  <a:schemeClr val="tx1"/>
                </a:solidFill>
                <a:effectLst/>
                <a:latin typeface="+mn-lt"/>
                <a:ea typeface="+mn-ea"/>
                <a:cs typeface="+mn-cs"/>
              </a:rPr>
              <a:t>Platini, 1.3m special advisor.123000py to 327000py.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Blatter in 1998 as president of the FIFA, the scandal is even more. Blatter's chair position itself is not clean, in 1998, he heavily bribed the FIFA members canvassing, each African delegate, get $ 50,000 from Blatter's commission; in 2010 for the re-election FIFA president Blatter, 10 Billion, to open up the network of 208 Member States.</a:t>
            </a:r>
            <a:endParaRPr lang="zh-CN"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sz="1200" kern="1200" baseline="0" dirty="0">
              <a:solidFill>
                <a:schemeClr val="tx1"/>
              </a:solidFill>
              <a:effectLst/>
              <a:latin typeface="+mn-lt"/>
              <a:ea typeface="+mn-ea"/>
              <a:cs typeface="+mn-cs"/>
            </a:endParaRPr>
          </a:p>
        </p:txBody>
      </p:sp>
      <p:sp>
        <p:nvSpPr>
          <p:cNvPr id="4" name="灯片编号占位符 3"/>
          <p:cNvSpPr>
            <a:spLocks noGrp="1"/>
          </p:cNvSpPr>
          <p:nvPr>
            <p:ph type="sldNum" sz="quarter" idx="10"/>
          </p:nvPr>
        </p:nvSpPr>
        <p:spPr/>
        <p:txBody>
          <a:bodyPr/>
          <a:lstStyle/>
          <a:p>
            <a:fld id="{82327C83-999F-4A41-8D1B-87595F3917BA}" type="slidenum">
              <a:rPr lang="zh-CN" altLang="en-US" smtClean="0"/>
              <a:t>13</a:t>
            </a:fld>
            <a:endParaRPr lang="zh-CN" altLang="en-US"/>
          </a:p>
        </p:txBody>
      </p:sp>
    </p:spTree>
    <p:extLst>
      <p:ext uri="{BB962C8B-B14F-4D97-AF65-F5344CB8AC3E}">
        <p14:creationId xmlns:p14="http://schemas.microsoft.com/office/powerpoint/2010/main" val="1038949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First we must define who the stakeholders are in this scenario. FIFA is a high-profile, global sports organization formed 111 years ago with six continental confederations and 209 national associations today. It is a highly established, highly lucrative, borderline governmental business. That being said, it is a fair assessment that FIFA is affected by many different organizations, people, athletes, fans, and nations. FIFA has many different sponsors and endorsers, their top clients being Adidas, Coca-Cola, Gazprom, Hyundai/Kai Motors, Visa, and Wanda Group.</a:t>
            </a:r>
            <a:endParaRPr lang="zh-CN" altLang="zh-CN" sz="1200" kern="1200" dirty="0">
              <a:solidFill>
                <a:schemeClr val="tx1"/>
              </a:solidFill>
              <a:effectLst/>
              <a:latin typeface="+mn-lt"/>
              <a:ea typeface="+mn-ea"/>
              <a:cs typeface="+mn-cs"/>
            </a:endParaRPr>
          </a:p>
          <a:p>
            <a:endParaRPr lang="zh-CN" altLang="en-US" dirty="0"/>
          </a:p>
        </p:txBody>
      </p:sp>
      <p:sp>
        <p:nvSpPr>
          <p:cNvPr id="4" name="灯片编号占位符 3"/>
          <p:cNvSpPr>
            <a:spLocks noGrp="1"/>
          </p:cNvSpPr>
          <p:nvPr>
            <p:ph type="sldNum" sz="quarter" idx="10"/>
          </p:nvPr>
        </p:nvSpPr>
        <p:spPr/>
        <p:txBody>
          <a:bodyPr/>
          <a:lstStyle/>
          <a:p>
            <a:fld id="{82327C83-999F-4A41-8D1B-87595F3917BA}" type="slidenum">
              <a:rPr lang="zh-CN" altLang="en-US" smtClean="0"/>
              <a:t>15</a:t>
            </a:fld>
            <a:endParaRPr lang="zh-CN" altLang="en-US"/>
          </a:p>
        </p:txBody>
      </p:sp>
    </p:spTree>
    <p:extLst>
      <p:ext uri="{BB962C8B-B14F-4D97-AF65-F5344CB8AC3E}">
        <p14:creationId xmlns:p14="http://schemas.microsoft.com/office/powerpoint/2010/main" val="4279889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260098" name="幻灯片图像占位符 1"/>
          <p:cNvSpPr>
            <a:spLocks noGrp="1" noRot="1" noChangeAspect="1" noChangeArrowheads="1"/>
          </p:cNvSpPr>
          <p:nvPr>
            <p:ph type="sldImg" idx="4294967295"/>
          </p:nvPr>
        </p:nvSpPr>
        <p:spPr>
          <a:xfrm>
            <a:off x="1622425" y="3937000"/>
            <a:ext cx="1695450" cy="954088"/>
          </a:xfrm>
          <a:ln/>
          <a:extLst>
            <a:ext uri="{91240B29-F687-4F45-9708-019B960494DF}">
              <a14:hiddenLine xmlns:a14="http://schemas.microsoft.com/office/drawing/2010/main" w="12700">
                <a:solidFill>
                  <a:srgbClr val="000000"/>
                </a:solidFill>
                <a:miter lim="800000"/>
                <a:headEnd/>
                <a:tailEnd/>
              </a14:hiddenLine>
            </a:ext>
          </a:extLst>
        </p:spPr>
      </p:sp>
      <p:sp>
        <p:nvSpPr>
          <p:cNvPr id="260099" name="备注占位符 2"/>
          <p:cNvSpPr>
            <a:spLocks noGrp="1" noRot="1" noChangeAspect="1" noChangeArrowheads="1"/>
          </p:cNvSpPr>
          <p:nvPr>
            <p:ph type="body" idx="1"/>
          </p:nvPr>
        </p:nvSpPr>
        <p:spPr bwMode="auto">
          <a:xfrm>
            <a:off x="457200" y="1600200"/>
            <a:ext cx="8229600" cy="452596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zh-CN" altLang="en-US"/>
              <a:t>使用方法：</a:t>
            </a:r>
            <a:br>
              <a:rPr lang="zh-CN" altLang="en-US"/>
            </a:br>
            <a:r>
              <a:rPr lang="en-US" altLang="zh-CN"/>
              <a:t>【</a:t>
            </a:r>
            <a:r>
              <a:rPr lang="zh-CN" altLang="en-US"/>
              <a:t>更改文字</a:t>
            </a:r>
            <a:r>
              <a:rPr lang="en-US" altLang="zh-CN"/>
              <a:t>】</a:t>
            </a:r>
            <a:r>
              <a:rPr lang="zh-CN" altLang="en-US"/>
              <a:t>：将标题框及正文框中的文字可直接改为您所需文字</a:t>
            </a:r>
            <a:br>
              <a:rPr lang="zh-CN" altLang="en-US"/>
            </a:br>
            <a:r>
              <a:rPr lang="en-US" altLang="zh-CN"/>
              <a:t>【</a:t>
            </a:r>
            <a:r>
              <a:rPr lang="zh-CN" altLang="en-US"/>
              <a:t>更改图片</a:t>
            </a:r>
            <a:r>
              <a:rPr lang="en-US" altLang="zh-CN"/>
              <a:t>】</a:t>
            </a:r>
            <a:r>
              <a:rPr lang="zh-CN" altLang="en-US"/>
              <a:t>：点中图片</a:t>
            </a:r>
            <a:r>
              <a:rPr lang="en-US" altLang="zh-CN"/>
              <a:t>》</a:t>
            </a:r>
            <a:r>
              <a:rPr lang="zh-CN" altLang="en-US"/>
              <a:t>绘图工具</a:t>
            </a:r>
            <a:r>
              <a:rPr lang="en-US" altLang="zh-CN"/>
              <a:t>》</a:t>
            </a:r>
            <a:r>
              <a:rPr lang="zh-CN" altLang="en-US"/>
              <a:t>格式</a:t>
            </a:r>
            <a:r>
              <a:rPr lang="en-US" altLang="zh-CN"/>
              <a:t>》</a:t>
            </a:r>
            <a:r>
              <a:rPr lang="zh-CN" altLang="en-US"/>
              <a:t>填充</a:t>
            </a:r>
            <a:r>
              <a:rPr lang="en-US" altLang="zh-CN"/>
              <a:t>》</a:t>
            </a:r>
            <a:r>
              <a:rPr lang="zh-CN" altLang="en-US"/>
              <a:t>图片</a:t>
            </a:r>
            <a:r>
              <a:rPr lang="en-US" altLang="zh-CN"/>
              <a:t>》</a:t>
            </a:r>
            <a:r>
              <a:rPr lang="zh-CN" altLang="en-US"/>
              <a:t>选择您需要展示的图片</a:t>
            </a:r>
            <a:br>
              <a:rPr lang="zh-CN" altLang="en-US"/>
            </a:br>
            <a:r>
              <a:rPr lang="en-US" altLang="zh-CN"/>
              <a:t>【</a:t>
            </a:r>
            <a:r>
              <a:rPr lang="zh-CN" altLang="en-US"/>
              <a:t>增加减少图片</a:t>
            </a:r>
            <a:r>
              <a:rPr lang="en-US" altLang="zh-CN"/>
              <a:t>】</a:t>
            </a:r>
            <a:r>
              <a:rPr lang="zh-CN" altLang="en-US"/>
              <a:t>：直接复制粘贴图片来增加图片数，复制后更改方法见</a:t>
            </a:r>
            <a:r>
              <a:rPr lang="en-US" altLang="zh-CN"/>
              <a:t>【</a:t>
            </a:r>
            <a:r>
              <a:rPr lang="zh-CN" altLang="en-US"/>
              <a:t>更改图片</a:t>
            </a:r>
            <a:r>
              <a:rPr lang="en-US" altLang="zh-CN"/>
              <a:t>】</a:t>
            </a:r>
            <a:r>
              <a:rPr lang="zh-CN" altLang="en-US"/>
              <a:t/>
            </a:r>
            <a:br>
              <a:rPr lang="zh-CN" altLang="en-US"/>
            </a:br>
            <a:r>
              <a:rPr lang="en-US" altLang="zh-CN"/>
              <a:t>【</a:t>
            </a:r>
            <a:r>
              <a:rPr lang="zh-CN" altLang="en-US"/>
              <a:t>更改图片色彩</a:t>
            </a:r>
            <a:r>
              <a:rPr lang="en-US" altLang="zh-CN"/>
              <a:t>】</a:t>
            </a:r>
            <a:r>
              <a:rPr lang="zh-CN" altLang="en-US"/>
              <a:t>：点中图片</a:t>
            </a:r>
            <a:r>
              <a:rPr lang="en-US" altLang="zh-CN"/>
              <a:t>》</a:t>
            </a:r>
            <a:r>
              <a:rPr lang="zh-CN" altLang="en-US"/>
              <a:t>图片工具</a:t>
            </a:r>
            <a:r>
              <a:rPr lang="en-US" altLang="zh-CN"/>
              <a:t>》</a:t>
            </a:r>
            <a:r>
              <a:rPr lang="zh-CN" altLang="en-US"/>
              <a:t>格式</a:t>
            </a:r>
            <a:r>
              <a:rPr lang="en-US" altLang="zh-CN"/>
              <a:t>》</a:t>
            </a:r>
            <a:r>
              <a:rPr lang="zh-CN" altLang="en-US"/>
              <a:t>色彩（重新着色）</a:t>
            </a:r>
            <a:r>
              <a:rPr lang="en-US" altLang="zh-CN"/>
              <a:t>》</a:t>
            </a:r>
            <a:r>
              <a:rPr lang="zh-CN" altLang="en-US"/>
              <a:t>选择您喜欢的色彩</a:t>
            </a:r>
            <a:br>
              <a:rPr lang="zh-CN" altLang="en-US"/>
            </a:br>
            <a:r>
              <a:rPr lang="zh-CN" altLang="en-US"/>
              <a:t>下载更多模板、视频教程：</a:t>
            </a:r>
            <a:r>
              <a:rPr lang="en-US" altLang="zh-CN"/>
              <a:t>http://www.mysoeasy.com</a:t>
            </a:r>
          </a:p>
        </p:txBody>
      </p:sp>
    </p:spTree>
    <p:extLst>
      <p:ext uri="{BB962C8B-B14F-4D97-AF65-F5344CB8AC3E}">
        <p14:creationId xmlns:p14="http://schemas.microsoft.com/office/powerpoint/2010/main" val="1028210200"/>
      </p:ext>
    </p:extLst>
  </p:cSld>
  <p:clrMapOvr>
    <a:overrideClrMapping bg1="lt1" tx1="dk1" bg2="lt2" tx2="dk2" accent1="accent1" accent2="accent2" accent3="accent3" accent4="accent4" accent5="accent5" accent6="accent6" hlink="hlink" folHlink="folHlink"/>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the 66th FIFA Congress held in </a:t>
            </a:r>
            <a:r>
              <a:rPr lang="en-US" altLang="zh-CN" sz="1200" kern="1200">
                <a:solidFill>
                  <a:schemeClr val="tx1"/>
                </a:solidFill>
                <a:effectLst/>
                <a:latin typeface="+mn-lt"/>
                <a:ea typeface="+mn-ea"/>
                <a:cs typeface="+mn-cs"/>
              </a:rPr>
              <a:t>Mexico City.</a:t>
            </a:r>
            <a:r>
              <a:rPr lang="en-US" altLang="zh-CN" sz="1200" kern="1200" baseline="0">
                <a:solidFill>
                  <a:schemeClr val="tx1"/>
                </a:solidFill>
                <a:effectLst/>
                <a:latin typeface="+mn-lt"/>
                <a:ea typeface="+mn-ea"/>
                <a:cs typeface="+mn-cs"/>
              </a:rPr>
              <a:t> </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10"/>
          </p:nvPr>
        </p:nvSpPr>
        <p:spPr/>
        <p:txBody>
          <a:bodyPr/>
          <a:lstStyle/>
          <a:p>
            <a:fld id="{82327C83-999F-4A41-8D1B-87595F3917BA}" type="slidenum">
              <a:rPr lang="zh-CN" altLang="en-US" smtClean="0"/>
              <a:t>20</a:t>
            </a:fld>
            <a:endParaRPr lang="zh-CN" altLang="en-US"/>
          </a:p>
        </p:txBody>
      </p:sp>
    </p:spTree>
    <p:extLst>
      <p:ext uri="{BB962C8B-B14F-4D97-AF65-F5344CB8AC3E}">
        <p14:creationId xmlns:p14="http://schemas.microsoft.com/office/powerpoint/2010/main" val="614865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82327C83-999F-4A41-8D1B-87595F3917BA}" type="slidenum">
              <a:rPr lang="zh-CN" altLang="en-US" smtClean="0"/>
              <a:t>24</a:t>
            </a:fld>
            <a:endParaRPr lang="zh-CN" altLang="en-US"/>
          </a:p>
        </p:txBody>
      </p:sp>
    </p:spTree>
    <p:extLst>
      <p:ext uri="{BB962C8B-B14F-4D97-AF65-F5344CB8AC3E}">
        <p14:creationId xmlns:p14="http://schemas.microsoft.com/office/powerpoint/2010/main" val="3934766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4530"/>
            <a:ext cx="9144000" cy="2387600"/>
          </a:xfrm>
        </p:spPr>
        <p:txBody>
          <a:bodyPr anchor="b">
            <a:normAutofit/>
          </a:bodyPr>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524000" y="3602038"/>
            <a:ext cx="9144000" cy="1655762"/>
          </a:xfrm>
        </p:spPr>
        <p:txBody>
          <a:bodyPr>
            <a:normAutofit/>
          </a:bodyPr>
          <a:lstStyle>
            <a:lvl1pPr marL="0" indent="0" algn="ctr">
              <a:buNone/>
              <a:defRPr sz="2400">
                <a:solidFill>
                  <a:schemeClr val="tx1">
                    <a:lumMod val="75000"/>
                    <a:lumOff val="2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a:t>单击以编辑母版副标题样式</a:t>
            </a:r>
            <a:endParaRPr lang="en-US" dirty="0"/>
          </a:p>
        </p:txBody>
      </p:sp>
      <p:sp>
        <p:nvSpPr>
          <p:cNvPr id="4" name="Date Placeholder 3"/>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E104EA0-41DA-4BCA-ABB3-B04774FBEF25}" type="slidenum">
              <a:rPr lang="zh-CN" altLang="en-US" smtClean="0"/>
              <a:t>‹#›</a:t>
            </a:fld>
            <a:endParaRPr lang="zh-CN" altLang="en-US"/>
          </a:p>
        </p:txBody>
      </p:sp>
    </p:spTree>
    <p:extLst>
      <p:ext uri="{BB962C8B-B14F-4D97-AF65-F5344CB8AC3E}">
        <p14:creationId xmlns:p14="http://schemas.microsoft.com/office/powerpoint/2010/main" val="1326957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E104EA0-41DA-4BCA-ABB3-B04774FBEF25}" type="slidenum">
              <a:rPr lang="zh-CN" altLang="en-US" smtClean="0"/>
              <a:t>‹#›</a:t>
            </a:fld>
            <a:endParaRPr lang="zh-CN" altLang="en-US"/>
          </a:p>
        </p:txBody>
      </p:sp>
    </p:spTree>
    <p:extLst>
      <p:ext uri="{BB962C8B-B14F-4D97-AF65-F5344CB8AC3E}">
        <p14:creationId xmlns:p14="http://schemas.microsoft.com/office/powerpoint/2010/main" val="1002817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0" y="1712423"/>
            <a:ext cx="10515600" cy="2851208"/>
          </a:xfrm>
        </p:spPr>
        <p:txBody>
          <a:bodyPr anchor="b">
            <a:normAutofit/>
          </a:bodyPr>
          <a:lstStyle>
            <a:lvl1pPr>
              <a:defRPr sz="6000" b="0"/>
            </a:lvl1pPr>
          </a:lstStyle>
          <a:p>
            <a:r>
              <a:rPr lang="zh-CN" altLang="en-US"/>
              <a:t>单击此处编辑母版标题样式</a:t>
            </a:r>
            <a:endParaRPr lang="en-US" dirty="0"/>
          </a:p>
        </p:txBody>
      </p:sp>
      <p:sp>
        <p:nvSpPr>
          <p:cNvPr id="3" name="Text Placeholder 2"/>
          <p:cNvSpPr>
            <a:spLocks noGrp="1"/>
          </p:cNvSpPr>
          <p:nvPr>
            <p:ph type="body" idx="1"/>
          </p:nvPr>
        </p:nvSpPr>
        <p:spPr>
          <a:xfrm>
            <a:off x="831850" y="4552633"/>
            <a:ext cx="10515600" cy="1500187"/>
          </a:xfrm>
        </p:spPr>
        <p:txBody>
          <a:bodyPr anchor="t">
            <a:normAutofit/>
          </a:bodyPr>
          <a:lstStyle>
            <a:lvl1pPr marL="0" indent="0">
              <a:buNone/>
              <a:defRPr sz="24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E104EA0-41DA-4BCA-ABB3-B04774FBEF25}" type="slidenum">
              <a:rPr lang="zh-CN" altLang="en-US" smtClean="0"/>
              <a:t>‹#›</a:t>
            </a:fld>
            <a:endParaRPr lang="zh-CN" altLang="en-US"/>
          </a:p>
        </p:txBody>
      </p:sp>
    </p:spTree>
    <p:extLst>
      <p:ext uri="{BB962C8B-B14F-4D97-AF65-F5344CB8AC3E}">
        <p14:creationId xmlns:p14="http://schemas.microsoft.com/office/powerpoint/2010/main" val="577082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845127" y="1828800"/>
            <a:ext cx="5181600" cy="4351337"/>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172200" y="1828800"/>
            <a:ext cx="5181600" cy="4351337"/>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3E104EA0-41DA-4BCA-ABB3-B04774FBEF25}" type="slidenum">
              <a:rPr lang="zh-CN" altLang="en-US" smtClean="0"/>
              <a:t>‹#›</a:t>
            </a:fld>
            <a:endParaRPr lang="zh-CN" altLang="en-US"/>
          </a:p>
        </p:txBody>
      </p:sp>
    </p:spTree>
    <p:extLst>
      <p:ext uri="{BB962C8B-B14F-4D97-AF65-F5344CB8AC3E}">
        <p14:creationId xmlns:p14="http://schemas.microsoft.com/office/powerpoint/2010/main" val="2265763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比较">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45127" y="1681850"/>
            <a:ext cx="5156200" cy="825699"/>
          </a:xfrm>
        </p:spPr>
        <p:txBody>
          <a:bodyPr anchor="b">
            <a:normAutofit/>
          </a:bodyP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845127" y="2507550"/>
            <a:ext cx="5156200" cy="3680525"/>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172200" y="1681851"/>
            <a:ext cx="5181601" cy="825698"/>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172200" y="2507550"/>
            <a:ext cx="5181601" cy="3680525"/>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7" name="Date Placeholder 6"/>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3E104EA0-41DA-4BCA-ABB3-B04774FBEF25}" type="slidenum">
              <a:rPr lang="zh-CN" altLang="en-US" smtClean="0"/>
              <a:t>‹#›</a:t>
            </a:fld>
            <a:endParaRPr lang="zh-CN" altLang="en-US"/>
          </a:p>
        </p:txBody>
      </p:sp>
      <p:sp>
        <p:nvSpPr>
          <p:cNvPr id="10" name="Title 9"/>
          <p:cNvSpPr>
            <a:spLocks noGrp="1"/>
          </p:cNvSpPr>
          <p:nvPr>
            <p:ph type="title"/>
          </p:nvPr>
        </p:nvSpPr>
        <p:spPr/>
        <p:txBody>
          <a:bodyPr/>
          <a:lstStyle/>
          <a:p>
            <a:r>
              <a:rPr lang="zh-CN" altLang="en-US"/>
              <a:t>单击此处编辑母版标题样式</a:t>
            </a:r>
            <a:endParaRPr lang="en-US" dirty="0"/>
          </a:p>
        </p:txBody>
      </p:sp>
    </p:spTree>
    <p:extLst>
      <p:ext uri="{BB962C8B-B14F-4D97-AF65-F5344CB8AC3E}">
        <p14:creationId xmlns:p14="http://schemas.microsoft.com/office/powerpoint/2010/main" val="3501942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仅标题">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3E104EA0-41DA-4BCA-ABB3-B04774FBEF25}" type="slidenum">
              <a:rPr lang="zh-CN" altLang="en-US" smtClean="0"/>
              <a:t>‹#›</a:t>
            </a:fld>
            <a:endParaRPr lang="zh-CN" altLang="en-US"/>
          </a:p>
        </p:txBody>
      </p:sp>
      <p:sp>
        <p:nvSpPr>
          <p:cNvPr id="6" name="Title 5"/>
          <p:cNvSpPr>
            <a:spLocks noGrp="1"/>
          </p:cNvSpPr>
          <p:nvPr>
            <p:ph type="title"/>
          </p:nvPr>
        </p:nvSpPr>
        <p:spPr/>
        <p:txBody>
          <a:bodyPr/>
          <a:lstStyle/>
          <a:p>
            <a:r>
              <a:rPr lang="zh-CN" altLang="en-US"/>
              <a:t>单击此处编辑母版标题样式</a:t>
            </a:r>
            <a:endParaRPr lang="en-US"/>
          </a:p>
        </p:txBody>
      </p:sp>
    </p:spTree>
    <p:extLst>
      <p:ext uri="{BB962C8B-B14F-4D97-AF65-F5344CB8AC3E}">
        <p14:creationId xmlns:p14="http://schemas.microsoft.com/office/powerpoint/2010/main" val="1981440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3E104EA0-41DA-4BCA-ABB3-B04774FBEF25}" type="slidenum">
              <a:rPr lang="zh-CN" altLang="en-US" smtClean="0"/>
              <a:t>‹#›</a:t>
            </a:fld>
            <a:endParaRPr lang="zh-CN" altLang="en-US"/>
          </a:p>
        </p:txBody>
      </p:sp>
    </p:spTree>
    <p:extLst>
      <p:ext uri="{BB962C8B-B14F-4D97-AF65-F5344CB8AC3E}">
        <p14:creationId xmlns:p14="http://schemas.microsoft.com/office/powerpoint/2010/main" val="833505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931920" cy="1600197"/>
          </a:xfrm>
        </p:spPr>
        <p:txBody>
          <a:bodyPr anchor="b">
            <a:normAutofit/>
          </a:bodyPr>
          <a:lstStyle>
            <a:lvl1pPr>
              <a:defRPr sz="3200" b="0"/>
            </a:lvl1pPr>
          </a:lstStyle>
          <a:p>
            <a:r>
              <a:rPr lang="zh-CN" altLang="en-US"/>
              <a:t>单击此处编辑母版标题样式</a:t>
            </a:r>
            <a:endParaRPr lang="en-US" dirty="0"/>
          </a:p>
        </p:txBody>
      </p:sp>
      <p:sp>
        <p:nvSpPr>
          <p:cNvPr id="3" name="Content Placeholder 2"/>
          <p:cNvSpPr>
            <a:spLocks noGrp="1"/>
          </p:cNvSpPr>
          <p:nvPr>
            <p:ph idx="1"/>
          </p:nvPr>
        </p:nvSpPr>
        <p:spPr>
          <a:xfrm>
            <a:off x="5181600" y="990600"/>
            <a:ext cx="6172200" cy="4876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841248" y="2057399"/>
            <a:ext cx="3931920" cy="3810001"/>
          </a:xfrm>
        </p:spPr>
        <p:txBody>
          <a:bodyPr>
            <a:normAutofit/>
          </a:bodyPr>
          <a:lstStyle>
            <a:lvl1pPr marL="0" indent="0">
              <a:lnSpc>
                <a:spcPct val="90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3E104EA0-41DA-4BCA-ABB3-B04774FBEF25}" type="slidenum">
              <a:rPr lang="zh-CN" altLang="en-US" smtClean="0"/>
              <a:t>‹#›</a:t>
            </a:fld>
            <a:endParaRPr lang="zh-CN" altLang="en-US"/>
          </a:p>
        </p:txBody>
      </p:sp>
    </p:spTree>
    <p:extLst>
      <p:ext uri="{BB962C8B-B14F-4D97-AF65-F5344CB8AC3E}">
        <p14:creationId xmlns:p14="http://schemas.microsoft.com/office/powerpoint/2010/main" val="2145184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931920" cy="1600200"/>
          </a:xfrm>
        </p:spPr>
        <p:txBody>
          <a:bodyPr anchor="b">
            <a:normAutofit/>
          </a:bodyPr>
          <a:lstStyle>
            <a:lvl1pPr>
              <a:defRPr sz="3200" b="0"/>
            </a:lvl1pPr>
          </a:lstStyle>
          <a:p>
            <a:r>
              <a:rPr lang="zh-CN" altLang="en-US"/>
              <a:t>单击此处编辑母版标题样式</a:t>
            </a:r>
            <a:endParaRPr lang="en-US" dirty="0"/>
          </a:p>
        </p:txBody>
      </p:sp>
      <p:sp>
        <p:nvSpPr>
          <p:cNvPr id="3" name="Picture Placeholder 2"/>
          <p:cNvSpPr>
            <a:spLocks noGrp="1"/>
          </p:cNvSpPr>
          <p:nvPr>
            <p:ph type="pic" idx="1"/>
          </p:nvPr>
        </p:nvSpPr>
        <p:spPr>
          <a:xfrm>
            <a:off x="5181600" y="990600"/>
            <a:ext cx="6172200" cy="4876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841248" y="2057400"/>
            <a:ext cx="3931920" cy="3810000"/>
          </a:xfrm>
        </p:spPr>
        <p:txBody>
          <a:bodyPr>
            <a:normAutofit/>
          </a:bodyPr>
          <a:lstStyle>
            <a:lvl1pPr marL="0" indent="0">
              <a:lnSpc>
                <a:spcPct val="90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3E104EA0-41DA-4BCA-ABB3-B04774FBEF25}" type="slidenum">
              <a:rPr lang="zh-CN" altLang="en-US" smtClean="0"/>
              <a:t>‹#›</a:t>
            </a:fld>
            <a:endParaRPr lang="zh-CN" altLang="en-US"/>
          </a:p>
        </p:txBody>
      </p:sp>
    </p:spTree>
    <p:extLst>
      <p:ext uri="{BB962C8B-B14F-4D97-AF65-F5344CB8AC3E}">
        <p14:creationId xmlns:p14="http://schemas.microsoft.com/office/powerpoint/2010/main" val="1801895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E104EA0-41DA-4BCA-ABB3-B04774FBEF25}" type="slidenum">
              <a:rPr lang="zh-CN" altLang="en-US" smtClean="0"/>
              <a:t>‹#›</a:t>
            </a:fld>
            <a:endParaRPr lang="zh-CN" altLang="en-US"/>
          </a:p>
        </p:txBody>
      </p:sp>
    </p:spTree>
    <p:extLst>
      <p:ext uri="{BB962C8B-B14F-4D97-AF65-F5344CB8AC3E}">
        <p14:creationId xmlns:p14="http://schemas.microsoft.com/office/powerpoint/2010/main" val="3044415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0362"/>
            <a:ext cx="2628900" cy="5811838"/>
          </a:xfrm>
        </p:spPr>
        <p:txBody>
          <a:bodyPr vert="eaVert"/>
          <a:lstStyle/>
          <a:p>
            <a:r>
              <a:rPr lang="zh-CN" altLang="en-US"/>
              <a:t>单击此处编辑母版标题样式</a:t>
            </a:r>
            <a:endParaRPr lang="en-US"/>
          </a:p>
        </p:txBody>
      </p:sp>
      <p:sp>
        <p:nvSpPr>
          <p:cNvPr id="3" name="Vertical Text Placeholder 2"/>
          <p:cNvSpPr>
            <a:spLocks noGrp="1"/>
          </p:cNvSpPr>
          <p:nvPr>
            <p:ph type="body" orient="vert" idx="1"/>
          </p:nvPr>
        </p:nvSpPr>
        <p:spPr>
          <a:xfrm>
            <a:off x="838200" y="360362"/>
            <a:ext cx="7734300" cy="5811837"/>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0C491047-08C8-4232-B3F4-CA3AB308A668}" type="datetimeFigureOut">
              <a:rPr lang="zh-CN" altLang="en-US" smtClean="0"/>
              <a:t>2018/3/19</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3E104EA0-41DA-4BCA-ABB3-B04774FBEF25}" type="slidenum">
              <a:rPr lang="zh-CN" altLang="en-US" smtClean="0"/>
              <a:t>‹#›</a:t>
            </a:fld>
            <a:endParaRPr lang="zh-CN" altLang="en-US"/>
          </a:p>
        </p:txBody>
      </p:sp>
    </p:spTree>
    <p:extLst>
      <p:ext uri="{BB962C8B-B14F-4D97-AF65-F5344CB8AC3E}">
        <p14:creationId xmlns:p14="http://schemas.microsoft.com/office/powerpoint/2010/main" val="2196284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p:spPr>
        <p:txBody>
          <a:bodyPr/>
          <a:lstStyle/>
          <a:p>
            <a:r>
              <a:rPr lang="zh-CN" altLang="en-US"/>
              <a:t>单击此处编辑母版标题样式</a:t>
            </a:r>
          </a:p>
        </p:txBody>
      </p:sp>
      <p:sp>
        <p:nvSpPr>
          <p:cNvPr id="3" name="日期占位符 2"/>
          <p:cNvSpPr>
            <a:spLocks noGrp="1"/>
          </p:cNvSpPr>
          <p:nvPr>
            <p:ph type="dt" sz="half" idx="10"/>
          </p:nvPr>
        </p:nvSpPr>
        <p:spPr>
          <a:xfrm>
            <a:off x="609600" y="6356351"/>
            <a:ext cx="2844800" cy="365125"/>
          </a:xfrm>
        </p:spPr>
        <p:txBody>
          <a:bodyPr/>
          <a:lstStyle>
            <a:lvl1pPr>
              <a:defRPr/>
            </a:lvl1pPr>
          </a:lstStyle>
          <a:p>
            <a:fld id="{51D9271D-98BC-4436-B411-76370765CE63}" type="datetime1">
              <a:rPr lang="zh-CN" altLang="en-US"/>
              <a:pPr/>
              <a:t>2018/3/19</a:t>
            </a:fld>
            <a:endParaRPr lang="zh-CN" altLang="en-US" sz="1800">
              <a:solidFill>
                <a:schemeClr val="tx1"/>
              </a:solidFill>
              <a:latin typeface="+mj-lt"/>
            </a:endParaRPr>
          </a:p>
        </p:txBody>
      </p:sp>
      <p:sp>
        <p:nvSpPr>
          <p:cNvPr id="4" name="页脚占位符 3"/>
          <p:cNvSpPr>
            <a:spLocks noGrp="1"/>
          </p:cNvSpPr>
          <p:nvPr>
            <p:ph type="ftr" sz="quarter" idx="11"/>
          </p:nvPr>
        </p:nvSpPr>
        <p:spPr>
          <a:xfrm>
            <a:off x="4165600" y="6356351"/>
            <a:ext cx="3860800" cy="365125"/>
          </a:xfrm>
        </p:spPr>
        <p:txBody>
          <a:bodyPr/>
          <a:lstStyle>
            <a:lvl1pPr>
              <a:defRPr/>
            </a:lvl1pPr>
          </a:lstStyle>
          <a:p>
            <a:endParaRPr lang="zh-CN" altLang="zh-CN"/>
          </a:p>
        </p:txBody>
      </p:sp>
      <p:sp>
        <p:nvSpPr>
          <p:cNvPr id="5" name="灯片编号占位符 4"/>
          <p:cNvSpPr>
            <a:spLocks noGrp="1"/>
          </p:cNvSpPr>
          <p:nvPr>
            <p:ph type="sldNum" sz="quarter" idx="12"/>
          </p:nvPr>
        </p:nvSpPr>
        <p:spPr>
          <a:xfrm>
            <a:off x="8737600" y="6356351"/>
            <a:ext cx="2844800" cy="365125"/>
          </a:xfrm>
        </p:spPr>
        <p:txBody>
          <a:bodyPr/>
          <a:lstStyle>
            <a:lvl1pPr>
              <a:defRPr/>
            </a:lvl1pPr>
          </a:lstStyle>
          <a:p>
            <a:fld id="{52CD5907-093D-49F3-A5B6-FF56BAE514EC}" type="slidenum">
              <a:rPr lang="zh-CN" altLang="en-US"/>
              <a:pPr/>
              <a:t>‹#›</a:t>
            </a:fld>
            <a:endParaRPr lang="zh-CN" altLang="en-US" sz="1800">
              <a:solidFill>
                <a:schemeClr val="tx1"/>
              </a:solidFill>
              <a:latin typeface="+mj-lt"/>
            </a:endParaRPr>
          </a:p>
        </p:txBody>
      </p:sp>
    </p:spTree>
    <p:extLst>
      <p:ext uri="{BB962C8B-B14F-4D97-AF65-F5344CB8AC3E}">
        <p14:creationId xmlns:p14="http://schemas.microsoft.com/office/powerpoint/2010/main" val="1218074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45127" y="365760"/>
            <a:ext cx="10515600" cy="1325562"/>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845127" y="1828800"/>
            <a:ext cx="10515600" cy="4351337"/>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fld id="{0C491047-08C8-4232-B3F4-CA3AB308A668}" type="datetimeFigureOut">
              <a:rPr lang="zh-CN" altLang="en-US" smtClean="0"/>
              <a:t>2018/3/19</a:t>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a:solidFill>
                  <a:schemeClr val="tx1">
                    <a:lumMod val="65000"/>
                    <a:lumOff val="35000"/>
                  </a:schemeClr>
                </a:solidFill>
              </a:defRPr>
            </a:lvl1pPr>
          </a:lstStyle>
          <a:p>
            <a:endParaRPr lang="zh-CN" altLang="en-US"/>
          </a:p>
        </p:txBody>
      </p:sp>
      <p:sp>
        <p:nvSpPr>
          <p:cNvPr id="6" name="Slide Number Placeholder 5"/>
          <p:cNvSpPr>
            <a:spLocks noGrp="1"/>
          </p:cNvSpPr>
          <p:nvPr>
            <p:ph type="sldNum" sz="quarter" idx="4"/>
          </p:nvPr>
        </p:nvSpPr>
        <p:spPr>
          <a:xfrm>
            <a:off x="8617527" y="6356350"/>
            <a:ext cx="2743200"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3E104EA0-41DA-4BCA-ABB3-B04774FBEF25}" type="slidenum">
              <a:rPr lang="zh-CN" altLang="en-US" smtClean="0"/>
              <a:t>‹#›</a:t>
            </a:fld>
            <a:endParaRPr lang="zh-CN" altLang="en-US"/>
          </a:p>
        </p:txBody>
      </p:sp>
    </p:spTree>
    <p:extLst>
      <p:ext uri="{BB962C8B-B14F-4D97-AF65-F5344CB8AC3E}">
        <p14:creationId xmlns:p14="http://schemas.microsoft.com/office/powerpoint/2010/main" val="19300062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2" pitchFamily="18"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2" pitchFamily="18"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2" pitchFamily="18"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2" pitchFamily="18" charset="2"/>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Wingdings 2" pitchFamily="18" charset="2"/>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Accessed:%2005%20December%2020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normAutofit fontScale="90000"/>
          </a:bodyPr>
          <a:lstStyle/>
          <a:p>
            <a:r>
              <a:rPr lang="en-US" altLang="zh-CN" sz="4000" dirty="0">
                <a:latin typeface="Arial" panose="020B0604020202020204" pitchFamily="34" charset="0"/>
                <a:cs typeface="Arial" panose="020B0604020202020204" pitchFamily="34" charset="0"/>
              </a:rPr>
              <a:t>MBA Management Ethics</a:t>
            </a:r>
            <a:r>
              <a:rPr lang="en-US" altLang="zh-CN" sz="4000" dirty="0"/>
              <a:t/>
            </a:r>
            <a:br>
              <a:rPr lang="en-US" altLang="zh-CN" sz="4000" dirty="0"/>
            </a:br>
            <a:r>
              <a:rPr lang="en-US" altLang="zh-CN" dirty="0"/>
              <a:t/>
            </a:r>
            <a:br>
              <a:rPr lang="en-US" altLang="zh-CN" dirty="0"/>
            </a:br>
            <a:r>
              <a:rPr lang="en-US" altLang="zh-CN" dirty="0">
                <a:latin typeface="Arial" panose="020B0604020202020204" pitchFamily="34" charset="0"/>
                <a:cs typeface="Arial" panose="020B0604020202020204" pitchFamily="34" charset="0"/>
              </a:rPr>
              <a:t>FIFA corruption scandal</a:t>
            </a:r>
            <a:br>
              <a:rPr lang="en-US" altLang="zh-CN" dirty="0">
                <a:latin typeface="Arial" panose="020B0604020202020204" pitchFamily="34" charset="0"/>
                <a:cs typeface="Arial" panose="020B0604020202020204" pitchFamily="34" charset="0"/>
              </a:rPr>
            </a:br>
            <a:endParaRPr lang="zh-CN" altLang="en-US" dirty="0">
              <a:latin typeface="Arial" panose="020B0604020202020204" pitchFamily="34" charset="0"/>
              <a:cs typeface="Arial" panose="020B0604020202020204" pitchFamily="34" charset="0"/>
            </a:endParaRPr>
          </a:p>
        </p:txBody>
      </p:sp>
      <p:sp>
        <p:nvSpPr>
          <p:cNvPr id="3" name="副标题 2"/>
          <p:cNvSpPr>
            <a:spLocks noGrp="1"/>
          </p:cNvSpPr>
          <p:nvPr>
            <p:ph type="subTitle" idx="1"/>
          </p:nvPr>
        </p:nvSpPr>
        <p:spPr/>
        <p:txBody>
          <a:bodyPr/>
          <a:lstStyle/>
          <a:p>
            <a:r>
              <a:rPr lang="en-US" altLang="zh-CN" dirty="0">
                <a:latin typeface="Arial" panose="020B0604020202020204" pitchFamily="34" charset="0"/>
                <a:cs typeface="Arial" panose="020B0604020202020204" pitchFamily="34" charset="0"/>
              </a:rPr>
              <a:t>13</a:t>
            </a:r>
            <a:r>
              <a:rPr lang="en-US" altLang="zh-CN" baseline="30000" dirty="0">
                <a:latin typeface="Arial" panose="020B0604020202020204" pitchFamily="34" charset="0"/>
                <a:cs typeface="Arial" panose="020B0604020202020204" pitchFamily="34" charset="0"/>
              </a:rPr>
              <a:t>th</a:t>
            </a:r>
            <a:r>
              <a:rPr lang="en-US" altLang="zh-CN" dirty="0">
                <a:latin typeface="Arial" panose="020B0604020202020204" pitchFamily="34" charset="0"/>
                <a:cs typeface="Arial" panose="020B0604020202020204" pitchFamily="34" charset="0"/>
              </a:rPr>
              <a:t> December 2016</a:t>
            </a:r>
          </a:p>
          <a:p>
            <a:r>
              <a:rPr lang="en-US" altLang="zh-CN" smtClean="0">
                <a:latin typeface="Arial" panose="020B0604020202020204" pitchFamily="34" charset="0"/>
                <a:cs typeface="Arial" panose="020B0604020202020204" pitchFamily="34" charset="0"/>
              </a:rPr>
              <a:t>Student 2</a:t>
            </a:r>
            <a:endParaRPr lang="zh-CN"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4063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Objectives</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p:txBody>
          <a:bodyPr/>
          <a:lstStyle/>
          <a:p>
            <a:r>
              <a:rPr lang="en-US" altLang="zh-CN" dirty="0">
                <a:latin typeface="Arial" panose="020B0604020202020204" pitchFamily="34" charset="0"/>
                <a:cs typeface="Arial" panose="020B0604020202020204" pitchFamily="34" charset="0"/>
              </a:rPr>
              <a:t>Give a understanding of the FIFA corruption scandal</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Analyze who was affected by the corruption scandal</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How did FIFA make improvements after the scandal </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Conclusion and Recommendation</a:t>
            </a:r>
            <a:endParaRPr lang="zh-CN"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466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dirty="0">
                <a:latin typeface="Arial" panose="020B0604020202020204" pitchFamily="34" charset="0"/>
                <a:cs typeface="Arial" panose="020B0604020202020204" pitchFamily="34" charset="0"/>
              </a:rPr>
              <a:t>Who is FIFA</a:t>
            </a:r>
            <a:endParaRPr lang="zh-CN" altLang="en-US" dirty="0">
              <a:latin typeface="Arial" panose="020B0604020202020204" pitchFamily="34" charset="0"/>
              <a:cs typeface="Arial" panose="020B0604020202020204" pitchFamily="34" charset="0"/>
            </a:endParaRPr>
          </a:p>
        </p:txBody>
      </p:sp>
      <p:pic>
        <p:nvPicPr>
          <p:cNvPr id="4" name="内容占位符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5765" y="1511559"/>
            <a:ext cx="9393182" cy="4668579"/>
          </a:xfrm>
        </p:spPr>
      </p:pic>
      <p:sp>
        <p:nvSpPr>
          <p:cNvPr id="6" name="文本框 5"/>
          <p:cNvSpPr txBox="1"/>
          <p:nvPr/>
        </p:nvSpPr>
        <p:spPr>
          <a:xfrm>
            <a:off x="9657184" y="6382139"/>
            <a:ext cx="2341983" cy="373224"/>
          </a:xfrm>
          <a:prstGeom prst="rect">
            <a:avLst/>
          </a:prstGeom>
          <a:noFill/>
        </p:spPr>
        <p:txBody>
          <a:bodyPr wrap="square" rtlCol="0">
            <a:spAutoFit/>
          </a:bodyPr>
          <a:lstStyle/>
          <a:p>
            <a:r>
              <a:rPr lang="en-US" altLang="zh-CN" dirty="0"/>
              <a:t>(FIFA,2016)</a:t>
            </a:r>
            <a:endParaRPr lang="zh-CN" altLang="en-US" dirty="0"/>
          </a:p>
        </p:txBody>
      </p:sp>
    </p:spTree>
    <p:extLst>
      <p:ext uri="{BB962C8B-B14F-4D97-AF65-F5344CB8AC3E}">
        <p14:creationId xmlns:p14="http://schemas.microsoft.com/office/powerpoint/2010/main" val="2794198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What does FIFA do</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p:txBody>
          <a:bodyPr/>
          <a:lstStyle/>
          <a:p>
            <a:r>
              <a:rPr lang="en-US" altLang="zh-CN" dirty="0">
                <a:latin typeface="Arial" panose="020B0604020202020204" pitchFamily="34" charset="0"/>
                <a:cs typeface="Arial" panose="020B0604020202020204" pitchFamily="34" charset="0"/>
              </a:rPr>
              <a:t>The guardians of the game</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Building a better future</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Competition and Finances</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Developing for all</a:t>
            </a:r>
            <a:endParaRPr lang="zh-CN"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2793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dirty="0"/>
          </a:p>
        </p:txBody>
      </p:sp>
      <p:sp>
        <p:nvSpPr>
          <p:cNvPr id="3" name="内容占位符 2"/>
          <p:cNvSpPr>
            <a:spLocks noGrp="1"/>
          </p:cNvSpPr>
          <p:nvPr>
            <p:ph idx="1"/>
          </p:nvPr>
        </p:nvSpPr>
        <p:spPr>
          <a:xfrm>
            <a:off x="845127" y="365760"/>
            <a:ext cx="10515600" cy="5814377"/>
          </a:xfrm>
        </p:spPr>
        <p:txBody>
          <a:bodyPr/>
          <a:lstStyle/>
          <a:p>
            <a:r>
              <a:rPr lang="en-US" altLang="zh-CN" dirty="0">
                <a:latin typeface="Arial" panose="020B0604020202020204" pitchFamily="34" charset="0"/>
                <a:cs typeface="Arial" panose="020B0604020202020204" pitchFamily="34" charset="0"/>
              </a:rPr>
              <a:t>The income of FIFA main through commercializing the media and marketing rights associated to football events and tournaments. </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The income of FIFA between 2011 to 2014 is $5.7b. </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For the Premier League, Sky and BT Sport paid £5.136b for live TV rights for three seasons from 2016-17 ( BBC, 2015).</a:t>
            </a:r>
          </a:p>
          <a:p>
            <a:endParaRPr lang="en-US" altLang="zh-CN" dirty="0"/>
          </a:p>
          <a:p>
            <a:endParaRPr lang="en-US" altLang="zh-CN" dirty="0"/>
          </a:p>
          <a:p>
            <a:endParaRPr lang="en-US" altLang="zh-CN" dirty="0"/>
          </a:p>
          <a:p>
            <a:endParaRPr lang="zh-CN" altLang="en-US" dirty="0"/>
          </a:p>
        </p:txBody>
      </p:sp>
      <p:pic>
        <p:nvPicPr>
          <p:cNvPr id="4" name="Picture 3"/>
          <p:cNvPicPr>
            <a:picLocks noChangeAspect="1"/>
          </p:cNvPicPr>
          <p:nvPr/>
        </p:nvPicPr>
        <p:blipFill>
          <a:blip r:embed="rId2"/>
          <a:stretch>
            <a:fillRect/>
          </a:stretch>
        </p:blipFill>
        <p:spPr>
          <a:xfrm>
            <a:off x="845127" y="203712"/>
            <a:ext cx="10515607" cy="5976425"/>
          </a:xfrm>
          <a:prstGeom prst="rect">
            <a:avLst/>
          </a:prstGeom>
        </p:spPr>
      </p:pic>
    </p:spTree>
    <p:extLst>
      <p:ext uri="{BB962C8B-B14F-4D97-AF65-F5344CB8AC3E}">
        <p14:creationId xmlns:p14="http://schemas.microsoft.com/office/powerpoint/2010/main" val="239261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FIFA Corruption Scandal </a:t>
            </a:r>
            <a:endParaRPr lang="zh-CN" altLang="en-US" dirty="0">
              <a:latin typeface="Arial" panose="020B0604020202020204" pitchFamily="34" charset="0"/>
              <a:cs typeface="Arial" panose="020B0604020202020204" pitchFamily="34" charset="0"/>
            </a:endParaRPr>
          </a:p>
        </p:txBody>
      </p:sp>
      <p:pic>
        <p:nvPicPr>
          <p:cNvPr id="4" name="内容占位符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42392" y="1530220"/>
            <a:ext cx="9703838" cy="4649918"/>
          </a:xfrm>
        </p:spPr>
      </p:pic>
    </p:spTree>
    <p:extLst>
      <p:ext uri="{BB962C8B-B14F-4D97-AF65-F5344CB8AC3E}">
        <p14:creationId xmlns:p14="http://schemas.microsoft.com/office/powerpoint/2010/main" val="569996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Thierry Henry</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a:xfrm>
            <a:off x="6690049" y="1408923"/>
            <a:ext cx="5383763" cy="4898570"/>
          </a:xfrm>
        </p:spPr>
        <p:txBody>
          <a:bodyPr>
            <a:normAutofit/>
          </a:bodyPr>
          <a:lstStyle/>
          <a:p>
            <a:pPr marL="0" indent="0" algn="just">
              <a:lnSpc>
                <a:spcPct val="120000"/>
              </a:lnSpc>
              <a:buNone/>
            </a:pPr>
            <a:r>
              <a:rPr lang="en-US" altLang="zh-CN" sz="1600" dirty="0">
                <a:latin typeface="Arial" panose="020B0604020202020204" pitchFamily="34" charset="0"/>
                <a:cs typeface="Arial" panose="020B0604020202020204" pitchFamily="34" charset="0"/>
              </a:rPr>
              <a:t>After Thierry Henry’s handball, the Football Association of Ireland agree a secret  £3.6m payment .</a:t>
            </a:r>
          </a:p>
          <a:p>
            <a:pPr marL="0" indent="0" algn="just">
              <a:lnSpc>
                <a:spcPct val="120000"/>
              </a:lnSpc>
              <a:buNone/>
            </a:pPr>
            <a:endParaRPr lang="en-US" altLang="zh-CN" sz="1600" dirty="0">
              <a:latin typeface="Arial" panose="020B0604020202020204" pitchFamily="34" charset="0"/>
              <a:cs typeface="Arial" panose="020B0604020202020204" pitchFamily="34" charset="0"/>
            </a:endParaRPr>
          </a:p>
          <a:p>
            <a:pPr marL="0" indent="0" algn="just">
              <a:lnSpc>
                <a:spcPct val="120000"/>
              </a:lnSpc>
              <a:buNone/>
            </a:pPr>
            <a:r>
              <a:rPr lang="en-US" altLang="zh-CN" sz="1600" dirty="0">
                <a:latin typeface="Arial" panose="020B0604020202020204" pitchFamily="34" charset="0"/>
                <a:cs typeface="Arial" panose="020B0604020202020204" pitchFamily="34" charset="0"/>
              </a:rPr>
              <a:t>The secret payment make the Football Association of Ireland agree the goal and ended their 2010 World Cup.</a:t>
            </a:r>
          </a:p>
          <a:p>
            <a:pPr marL="0" indent="0">
              <a:lnSpc>
                <a:spcPct val="120000"/>
              </a:lnSpc>
              <a:buNone/>
            </a:pPr>
            <a:r>
              <a:rPr lang="en-US" altLang="zh-CN" sz="1600" dirty="0">
                <a:latin typeface="Arial" panose="020B0604020202020204" pitchFamily="34" charset="0"/>
                <a:cs typeface="Arial" panose="020B0604020202020204" pitchFamily="34" charset="0"/>
              </a:rPr>
              <a:t>( Guardian, 2015)</a:t>
            </a:r>
            <a:endParaRPr lang="en-US" altLang="zh-CN" sz="1600" b="1" dirty="0">
              <a:latin typeface="Arial" panose="020B0604020202020204" pitchFamily="34" charset="0"/>
              <a:cs typeface="Arial" panose="020B0604020202020204" pitchFamily="34" charset="0"/>
            </a:endParaRPr>
          </a:p>
          <a:p>
            <a:endParaRPr lang="en-US" altLang="zh-CN" b="1" dirty="0"/>
          </a:p>
          <a:p>
            <a:endParaRPr lang="en-US" altLang="zh-CN" b="1" dirty="0"/>
          </a:p>
          <a:p>
            <a:endParaRPr lang="en-US" altLang="zh-CN" b="1" dirty="0"/>
          </a:p>
          <a:p>
            <a:endParaRPr lang="en-US" altLang="zh-CN" b="1" dirty="0"/>
          </a:p>
        </p:txBody>
      </p:sp>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442" y="1474237"/>
            <a:ext cx="5779607" cy="4301412"/>
          </a:xfrm>
          <a:prstGeom prst="rect">
            <a:avLst/>
          </a:prstGeom>
        </p:spPr>
      </p:pic>
    </p:spTree>
    <p:extLst>
      <p:ext uri="{BB962C8B-B14F-4D97-AF65-F5344CB8AC3E}">
        <p14:creationId xmlns:p14="http://schemas.microsoft.com/office/powerpoint/2010/main" val="2045881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2006 World Cup</a:t>
            </a:r>
            <a:endParaRPr lang="zh-CN" altLang="en-US" dirty="0">
              <a:latin typeface="Arial" panose="020B0604020202020204" pitchFamily="34" charset="0"/>
              <a:cs typeface="Arial" panose="020B0604020202020204" pitchFamily="34" charset="0"/>
            </a:endParaRPr>
          </a:p>
        </p:txBody>
      </p:sp>
      <p:sp>
        <p:nvSpPr>
          <p:cNvPr id="5" name="内容占位符 4"/>
          <p:cNvSpPr>
            <a:spLocks noGrp="1"/>
          </p:cNvSpPr>
          <p:nvPr>
            <p:ph idx="1"/>
          </p:nvPr>
        </p:nvSpPr>
        <p:spPr/>
        <p:txBody>
          <a:bodyPr/>
          <a:lstStyle/>
          <a:p>
            <a:r>
              <a:rPr lang="en-US" altLang="zh-CN" dirty="0">
                <a:latin typeface="Arial" panose="020B0604020202020204" pitchFamily="34" charset="0"/>
                <a:cs typeface="Arial" panose="020B0604020202020204" pitchFamily="34" charset="0"/>
              </a:rPr>
              <a:t>German supplied arms to Saudi and lifted arms restrictions days before the vote and that make the Saudi Arabia vote to German. </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The World Cup 2006 Organizing Committee also make a payment about  €6.7 million to FIFA in April 2005 for the FIFA cultural program. But the DFB officials confirm the  payment not used for the stated purpose(FIFA cultural program). The payment also not used for the awarding of the World Cup (Spiegel, 2015). </a:t>
            </a:r>
          </a:p>
        </p:txBody>
      </p:sp>
    </p:spTree>
    <p:extLst>
      <p:ext uri="{BB962C8B-B14F-4D97-AF65-F5344CB8AC3E}">
        <p14:creationId xmlns:p14="http://schemas.microsoft.com/office/powerpoint/2010/main" val="4277642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Egypt Bid</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p:txBody>
          <a:bodyPr/>
          <a:lstStyle/>
          <a:p>
            <a:pPr marL="0" indent="0">
              <a:buNone/>
            </a:pPr>
            <a:r>
              <a:rPr lang="en-US" altLang="zh-CN" dirty="0">
                <a:latin typeface="Arial" panose="020B0604020202020204" pitchFamily="34" charset="0"/>
                <a:cs typeface="Arial" panose="020B0604020202020204" pitchFamily="34" charset="0"/>
              </a:rPr>
              <a:t>According to an Egyptian sport official, Egypt has pay about $7m to Jack Warner( FIFA vice-president) to help them to hold the 2010 World Cup.</a:t>
            </a:r>
          </a:p>
          <a:p>
            <a:pPr marL="0" indent="0">
              <a:buNone/>
            </a:pPr>
            <a:r>
              <a:rPr lang="en-US" altLang="zh-CN" dirty="0">
                <a:latin typeface="Arial" panose="020B0604020202020204" pitchFamily="34" charset="0"/>
                <a:cs typeface="Arial" panose="020B0604020202020204" pitchFamily="34" charset="0"/>
              </a:rPr>
              <a:t>Jack Warner gain the advantages from corruption and he also gain from the ticket sale of black market (Telegraph, 2015)</a:t>
            </a:r>
          </a:p>
          <a:p>
            <a:pPr marL="0" indent="0">
              <a:buNone/>
            </a:pPr>
            <a:endParaRPr lang="en-US" altLang="zh-CN" dirty="0"/>
          </a:p>
        </p:txBody>
      </p:sp>
    </p:spTree>
    <p:extLst>
      <p:ext uri="{BB962C8B-B14F-4D97-AF65-F5344CB8AC3E}">
        <p14:creationId xmlns:p14="http://schemas.microsoft.com/office/powerpoint/2010/main" val="3003178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What happened in May 2015</a:t>
            </a:r>
            <a:endParaRPr lang="zh-CN" altLang="en-US" dirty="0">
              <a:latin typeface="Arial" panose="020B0604020202020204" pitchFamily="34" charset="0"/>
              <a:cs typeface="Arial" panose="020B0604020202020204" pitchFamily="34" charset="0"/>
            </a:endParaRPr>
          </a:p>
        </p:txBody>
      </p:sp>
      <p:pic>
        <p:nvPicPr>
          <p:cNvPr id="4" name="内容占位符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13078" y="1626007"/>
            <a:ext cx="5415766" cy="3281008"/>
          </a:xfrm>
        </p:spPr>
      </p:pic>
      <p:sp>
        <p:nvSpPr>
          <p:cNvPr id="6" name="文本框 5"/>
          <p:cNvSpPr txBox="1"/>
          <p:nvPr/>
        </p:nvSpPr>
        <p:spPr>
          <a:xfrm>
            <a:off x="6898734" y="1502688"/>
            <a:ext cx="3801035" cy="5355312"/>
          </a:xfrm>
          <a:prstGeom prst="rect">
            <a:avLst/>
          </a:prstGeom>
          <a:noFill/>
        </p:spPr>
        <p:txBody>
          <a:bodyPr wrap="square" rtlCol="0">
            <a:spAutoFit/>
          </a:bodyPr>
          <a:lstStyle/>
          <a:p>
            <a:r>
              <a:rPr lang="en-US" altLang="zh-CN" dirty="0">
                <a:latin typeface="Arial" panose="020B0604020202020204" pitchFamily="34" charset="0"/>
                <a:cs typeface="Arial" panose="020B0604020202020204" pitchFamily="34" charset="0"/>
              </a:rPr>
              <a:t>On 27 May 2015, in a dawn raid, Swiss police arrested 7 leaders of world football </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Jeffrey Webb, Eduardo Li, Julio Rocha, Costas </a:t>
            </a:r>
            <a:r>
              <a:rPr lang="en-US" altLang="zh-CN" dirty="0" err="1">
                <a:latin typeface="Arial" panose="020B0604020202020204" pitchFamily="34" charset="0"/>
                <a:cs typeface="Arial" panose="020B0604020202020204" pitchFamily="34" charset="0"/>
              </a:rPr>
              <a:t>Takkas</a:t>
            </a:r>
            <a:r>
              <a:rPr lang="en-US" altLang="zh-CN" dirty="0">
                <a:latin typeface="Arial" panose="020B0604020202020204" pitchFamily="34" charset="0"/>
                <a:cs typeface="Arial" panose="020B0604020202020204" pitchFamily="34" charset="0"/>
              </a:rPr>
              <a:t>, Eugenio Figueredo, Rafael Esquivel and José Maria Marin</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The US also indicted 14 current and former </a:t>
            </a:r>
            <a:r>
              <a:rPr lang="en-US" altLang="zh-CN" dirty="0" err="1">
                <a:latin typeface="Arial" panose="020B0604020202020204" pitchFamily="34" charset="0"/>
                <a:cs typeface="Arial" panose="020B0604020202020204" pitchFamily="34" charset="0"/>
              </a:rPr>
              <a:t>Fifa</a:t>
            </a:r>
            <a:r>
              <a:rPr lang="en-US" altLang="zh-CN" dirty="0">
                <a:latin typeface="Arial" panose="020B0604020202020204" pitchFamily="34" charset="0"/>
                <a:cs typeface="Arial" panose="020B0604020202020204" pitchFamily="34" charset="0"/>
              </a:rPr>
              <a:t> officials and associates related to the scandal in May. The 7 leaders had long had dealings with FIFA or CONCACAF. (BBC, 2015)</a:t>
            </a:r>
          </a:p>
          <a:p>
            <a:endParaRPr lang="en-US" altLang="zh-CN" dirty="0"/>
          </a:p>
          <a:p>
            <a:endParaRPr lang="en-US" altLang="zh-CN" dirty="0"/>
          </a:p>
          <a:p>
            <a:endParaRPr lang="en-US" altLang="zh-CN" dirty="0"/>
          </a:p>
          <a:p>
            <a:pPr fontAlgn="base"/>
            <a:endParaRPr lang="en-US" altLang="zh-CN" dirty="0"/>
          </a:p>
        </p:txBody>
      </p:sp>
    </p:spTree>
    <p:extLst>
      <p:ext uri="{BB962C8B-B14F-4D97-AF65-F5344CB8AC3E}">
        <p14:creationId xmlns:p14="http://schemas.microsoft.com/office/powerpoint/2010/main" val="2759622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Copa America </a:t>
            </a:r>
            <a:r>
              <a:rPr lang="en-US" altLang="zh-CN" dirty="0" err="1">
                <a:latin typeface="Arial" panose="020B0604020202020204" pitchFamily="34" charset="0"/>
                <a:cs typeface="Arial" panose="020B0604020202020204" pitchFamily="34" charset="0"/>
              </a:rPr>
              <a:t>Centenario</a:t>
            </a:r>
            <a:r>
              <a:rPr lang="en-US" altLang="zh-CN" dirty="0">
                <a:latin typeface="Arial" panose="020B0604020202020204" pitchFamily="34" charset="0"/>
                <a:cs typeface="Arial" panose="020B0604020202020204" pitchFamily="34" charset="0"/>
              </a:rPr>
              <a:t> Scandal </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a:xfrm>
            <a:off x="7315201" y="1691322"/>
            <a:ext cx="4045526" cy="4488816"/>
          </a:xfrm>
        </p:spPr>
        <p:txBody>
          <a:bodyPr>
            <a:normAutofit/>
          </a:bodyPr>
          <a:lstStyle/>
          <a:p>
            <a:r>
              <a:rPr lang="en-US" altLang="zh-CN" dirty="0">
                <a:latin typeface="Arial" panose="020B0604020202020204" pitchFamily="34" charset="0"/>
                <a:cs typeface="Arial" panose="020B0604020202020204" pitchFamily="34" charset="0"/>
              </a:rPr>
              <a:t>In 27</a:t>
            </a:r>
            <a:r>
              <a:rPr lang="en-US" altLang="zh-CN" baseline="30000" dirty="0">
                <a:latin typeface="Arial" panose="020B0604020202020204" pitchFamily="34" charset="0"/>
                <a:cs typeface="Arial" panose="020B0604020202020204" pitchFamily="34" charset="0"/>
              </a:rPr>
              <a:t>th</a:t>
            </a:r>
            <a:r>
              <a:rPr lang="en-US" altLang="zh-CN" dirty="0">
                <a:latin typeface="Arial" panose="020B0604020202020204" pitchFamily="34" charset="0"/>
                <a:cs typeface="Arial" panose="020B0604020202020204" pitchFamily="34" charset="0"/>
              </a:rPr>
              <a:t> May 2015, the United government found  $110m in bribes related to 2016 Copa America (ESPN, 2015). </a:t>
            </a:r>
          </a:p>
          <a:p>
            <a:endParaRPr lang="en-US" altLang="zh-CN" dirty="0">
              <a:latin typeface="Arial" panose="020B0604020202020204" pitchFamily="34" charset="0"/>
              <a:cs typeface="Arial" panose="020B0604020202020204" pitchFamily="34" charset="0"/>
            </a:endParaRPr>
          </a:p>
          <a:p>
            <a:endParaRPr lang="en-US" altLang="zh-CN" dirty="0"/>
          </a:p>
          <a:p>
            <a:endParaRPr lang="en-US" altLang="zh-CN" dirty="0"/>
          </a:p>
          <a:p>
            <a:endParaRPr lang="en-US" altLang="zh-CN" dirty="0"/>
          </a:p>
        </p:txBody>
      </p:sp>
      <p:pic>
        <p:nvPicPr>
          <p:cNvPr id="4" name="图片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9570" y="1691322"/>
            <a:ext cx="6002216" cy="4334340"/>
          </a:xfrm>
          <a:prstGeom prst="rect">
            <a:avLst/>
          </a:prstGeom>
        </p:spPr>
      </p:pic>
    </p:spTree>
    <p:extLst>
      <p:ext uri="{BB962C8B-B14F-4D97-AF65-F5344CB8AC3E}">
        <p14:creationId xmlns:p14="http://schemas.microsoft.com/office/powerpoint/2010/main" val="602127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dirty="0">
                <a:latin typeface="Arial" panose="020B0604020202020204" pitchFamily="34" charset="0"/>
                <a:cs typeface="Arial" panose="020B0604020202020204" pitchFamily="34" charset="0"/>
              </a:rPr>
              <a:t>Russia and Qatar</a:t>
            </a:r>
            <a:r>
              <a:rPr lang="en-US" altLang="zh-CN" dirty="0"/>
              <a:t/>
            </a:r>
            <a:br>
              <a:rPr lang="en-US" altLang="zh-CN" dirty="0"/>
            </a:br>
            <a:endParaRPr lang="zh-CN" altLang="en-US" dirty="0"/>
          </a:p>
        </p:txBody>
      </p:sp>
      <p:sp>
        <p:nvSpPr>
          <p:cNvPr id="3" name="内容占位符 2"/>
          <p:cNvSpPr>
            <a:spLocks noGrp="1"/>
          </p:cNvSpPr>
          <p:nvPr>
            <p:ph idx="1"/>
          </p:nvPr>
        </p:nvSpPr>
        <p:spPr/>
        <p:txBody>
          <a:bodyPr/>
          <a:lstStyle/>
          <a:p>
            <a:r>
              <a:rPr lang="en-US" altLang="zh-CN" dirty="0">
                <a:latin typeface="Arial" panose="020B0604020202020204" pitchFamily="34" charset="0"/>
                <a:cs typeface="Arial" panose="020B0604020202020204" pitchFamily="34" charset="0"/>
              </a:rPr>
              <a:t>There is suspicion of corruption about the 2018 Russia World Cup and 2022 Qatar World Cup. That will be a important part of the FIFA corruption scandal. </a:t>
            </a:r>
          </a:p>
          <a:p>
            <a:r>
              <a:rPr lang="en-US" altLang="zh-CN" dirty="0">
                <a:latin typeface="Arial" panose="020B0604020202020204" pitchFamily="34" charset="0"/>
                <a:cs typeface="Arial" panose="020B0604020202020204" pitchFamily="34" charset="0"/>
              </a:rPr>
              <a:t>After Qatar won the right to host the 2022 World Cup, Warner and his family received a total of $2million (about £1.2m) (BBC, 2015)</a:t>
            </a:r>
          </a:p>
          <a:p>
            <a:endParaRPr lang="zh-CN" altLang="en-US" dirty="0"/>
          </a:p>
        </p:txBody>
      </p:sp>
    </p:spTree>
    <p:extLst>
      <p:ext uri="{BB962C8B-B14F-4D97-AF65-F5344CB8AC3E}">
        <p14:creationId xmlns:p14="http://schemas.microsoft.com/office/powerpoint/2010/main" val="2150834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Blatter</a:t>
            </a:r>
            <a:endParaRPr lang="zh-CN" altLang="en-US" dirty="0">
              <a:latin typeface="Arial" panose="020B0604020202020204" pitchFamily="34" charset="0"/>
              <a:cs typeface="Arial" panose="020B0604020202020204" pitchFamily="34" charset="0"/>
            </a:endParaRPr>
          </a:p>
        </p:txBody>
      </p:sp>
      <p:pic>
        <p:nvPicPr>
          <p:cNvPr id="4" name="内容占位符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50953" y="1464070"/>
            <a:ext cx="9418225" cy="4584641"/>
          </a:xfrm>
        </p:spPr>
      </p:pic>
    </p:spTree>
    <p:extLst>
      <p:ext uri="{BB962C8B-B14F-4D97-AF65-F5344CB8AC3E}">
        <p14:creationId xmlns:p14="http://schemas.microsoft.com/office/powerpoint/2010/main" val="4012378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Why the scandal happened</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p:txBody>
          <a:bodyPr/>
          <a:lstStyle/>
          <a:p>
            <a:r>
              <a:rPr lang="en-US" altLang="zh-CN" dirty="0">
                <a:latin typeface="Arial" panose="020B0604020202020204" pitchFamily="34" charset="0"/>
                <a:cs typeface="Arial" panose="020B0604020202020204" pitchFamily="34" charset="0"/>
              </a:rPr>
              <a:t>Main is the way it is organized. </a:t>
            </a:r>
          </a:p>
          <a:p>
            <a:r>
              <a:rPr lang="en-US" altLang="zh-CN" dirty="0">
                <a:latin typeface="Arial" panose="020B0604020202020204" pitchFamily="34" charset="0"/>
                <a:cs typeface="Arial" panose="020B0604020202020204" pitchFamily="34" charset="0"/>
              </a:rPr>
              <a:t>FIFA is a international organization and they are not controlled by any countries or organizations. </a:t>
            </a:r>
          </a:p>
          <a:p>
            <a:r>
              <a:rPr lang="en-US" altLang="zh-CN" dirty="0">
                <a:latin typeface="Arial" panose="020B0604020202020204" pitchFamily="34" charset="0"/>
                <a:cs typeface="Arial" panose="020B0604020202020204" pitchFamily="34" charset="0"/>
              </a:rPr>
              <a:t>Every countries in FIFA have the same rights</a:t>
            </a:r>
          </a:p>
          <a:p>
            <a:r>
              <a:rPr lang="en-US" altLang="zh-CN" dirty="0">
                <a:latin typeface="Arial" panose="020B0604020202020204" pitchFamily="34" charset="0"/>
                <a:cs typeface="Arial" panose="020B0604020202020204" pitchFamily="34" charset="0"/>
              </a:rPr>
              <a:t>The smaller countries can run their countries’ federations and they also can receive an equal cut of FIFA’s revenues. </a:t>
            </a:r>
          </a:p>
          <a:p>
            <a:endParaRPr lang="zh-CN" altLang="en-US" dirty="0"/>
          </a:p>
        </p:txBody>
      </p:sp>
    </p:spTree>
    <p:extLst>
      <p:ext uri="{BB962C8B-B14F-4D97-AF65-F5344CB8AC3E}">
        <p14:creationId xmlns:p14="http://schemas.microsoft.com/office/powerpoint/2010/main" val="3798369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Main stakeholders of FIFA</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p:txBody>
          <a:bodyPr>
            <a:normAutofit/>
          </a:bodyPr>
          <a:lstStyle/>
          <a:p>
            <a:r>
              <a:rPr lang="en-US" altLang="zh-CN" dirty="0">
                <a:latin typeface="Arial" panose="020B0604020202020204" pitchFamily="34" charset="0"/>
                <a:cs typeface="Arial" panose="020B0604020202020204" pitchFamily="34" charset="0"/>
              </a:rPr>
              <a:t>Different organization, people, athletes, fans and nations.</a:t>
            </a:r>
          </a:p>
          <a:p>
            <a:r>
              <a:rPr lang="en-US" altLang="zh-CN" dirty="0">
                <a:latin typeface="Arial" panose="020B0604020202020204" pitchFamily="34" charset="0"/>
                <a:cs typeface="Arial" panose="020B0604020202020204" pitchFamily="34" charset="0"/>
              </a:rPr>
              <a:t>That also included the sponsors and endorsers</a:t>
            </a:r>
          </a:p>
          <a:p>
            <a:r>
              <a:rPr lang="en-US" altLang="zh-CN" dirty="0">
                <a:latin typeface="Arial" panose="020B0604020202020204" pitchFamily="34" charset="0"/>
                <a:cs typeface="Arial" panose="020B0604020202020204" pitchFamily="34" charset="0"/>
              </a:rPr>
              <a:t>Their top clients being Adidas, Coca-Cola, Gazprom, Hyundai/Kai Motors, Visa, and Wanda Group. (Linkedin,2016)</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Since Sony and Emirates ending their sponsorship contracts with FIFA.  Castrol, Continental and Johnson &amp; Johnson also withdraw sponsorship contracts at the pressure mounts on Blatter to quit. (Telegraph, 2015)</a:t>
            </a:r>
            <a:endParaRPr lang="en-US" altLang="zh-CN" b="1" dirty="0">
              <a:latin typeface="Arial" panose="020B0604020202020204" pitchFamily="34" charset="0"/>
              <a:cs typeface="Arial" panose="020B0604020202020204" pitchFamily="34" charset="0"/>
            </a:endParaRPr>
          </a:p>
          <a:p>
            <a:endParaRPr lang="en-US" altLang="zh-CN" dirty="0"/>
          </a:p>
        </p:txBody>
      </p:sp>
    </p:spTree>
    <p:extLst>
      <p:ext uri="{BB962C8B-B14F-4D97-AF65-F5344CB8AC3E}">
        <p14:creationId xmlns:p14="http://schemas.microsoft.com/office/powerpoint/2010/main" val="1084793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灯片编号占位符 4"/>
          <p:cNvSpPr>
            <a:spLocks noGrp="1"/>
          </p:cNvSpPr>
          <p:nvPr>
            <p:ph type="sldNum" sz="quarter" idx="12"/>
          </p:nvPr>
        </p:nvSpPr>
        <p:spPr/>
        <p:txBody>
          <a:bodyPr/>
          <a:lstStyle/>
          <a:p>
            <a:fld id="{BF45B89C-AC8D-457C-A649-C7397C8AD0ED}" type="slidenum">
              <a:rPr lang="zh-CN" altLang="en-US"/>
              <a:pPr/>
              <a:t>16</a:t>
            </a:fld>
            <a:endParaRPr lang="zh-CN" altLang="en-US" sz="1800">
              <a:solidFill>
                <a:schemeClr val="tx1"/>
              </a:solidFill>
              <a:latin typeface="Arial" panose="020B0604020202020204" pitchFamily="34" charset="0"/>
            </a:endParaRPr>
          </a:p>
        </p:txBody>
      </p:sp>
      <p:pic>
        <p:nvPicPr>
          <p:cNvPr id="259074" name="图片 1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7916" y="383888"/>
            <a:ext cx="6119241" cy="6148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9075" name="TextBox 18"/>
          <p:cNvSpPr>
            <a:spLocks noChangeArrowheads="1"/>
          </p:cNvSpPr>
          <p:nvPr/>
        </p:nvSpPr>
        <p:spPr bwMode="auto">
          <a:xfrm flipH="1">
            <a:off x="6155754" y="2870200"/>
            <a:ext cx="2647950" cy="1175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a:defRPr>
                <a:solidFill>
                  <a:schemeClr val="tx1"/>
                </a:solidFill>
                <a:latin typeface="Arial" panose="020B0604020202020204" pitchFamily="34" charset="0"/>
                <a:ea typeface="宋体" panose="02010600030101010101" pitchFamily="2" charset="-122"/>
              </a:defRPr>
            </a:lvl2pPr>
            <a:lvl3pPr>
              <a:defRPr>
                <a:solidFill>
                  <a:schemeClr val="tx1"/>
                </a:solidFill>
                <a:latin typeface="Arial" panose="020B0604020202020204" pitchFamily="34" charset="0"/>
                <a:ea typeface="宋体" panose="02010600030101010101" pitchFamily="2" charset="-122"/>
              </a:defRPr>
            </a:lvl3pPr>
            <a:lvl4pPr>
              <a:defRPr>
                <a:solidFill>
                  <a:schemeClr val="tx1"/>
                </a:solidFill>
                <a:latin typeface="Arial" panose="020B0604020202020204" pitchFamily="34" charset="0"/>
                <a:ea typeface="宋体" panose="02010600030101010101" pitchFamily="2" charset="-122"/>
              </a:defRPr>
            </a:lvl4pPr>
            <a:lvl5pPr>
              <a:defRPr>
                <a:solidFill>
                  <a:schemeClr val="tx1"/>
                </a:solidFill>
                <a:latin typeface="Arial" panose="020B0604020202020204" pitchFamily="34" charset="0"/>
                <a:ea typeface="宋体" panose="02010600030101010101" pitchFamily="2" charset="-122"/>
              </a:defRPr>
            </a:lvl5pPr>
            <a:lvl6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lnSpc>
                <a:spcPct val="80000"/>
              </a:lnSpc>
            </a:pPr>
            <a:r>
              <a:rPr lang="en-US" altLang="zh-CN" sz="4400" b="1" i="1" dirty="0">
                <a:solidFill>
                  <a:srgbClr val="0070C0"/>
                </a:solidFill>
                <a:latin typeface="Arial Rounded MT Bold" panose="020F0704030504030204" pitchFamily="34" charset="0"/>
                <a:ea typeface="微软雅黑" panose="020B0503020204020204" pitchFamily="34" charset="-122"/>
                <a:sym typeface="Arial Rounded MT Bold" panose="020F0704030504030204" pitchFamily="34" charset="0"/>
              </a:rPr>
              <a:t>Stake</a:t>
            </a:r>
          </a:p>
          <a:p>
            <a:pPr algn="ctr" eaLnBrk="1" hangingPunct="1">
              <a:lnSpc>
                <a:spcPct val="80000"/>
              </a:lnSpc>
            </a:pPr>
            <a:r>
              <a:rPr lang="en-US" altLang="zh-CN" sz="4400" b="1" i="1" dirty="0">
                <a:solidFill>
                  <a:srgbClr val="0070C0"/>
                </a:solidFill>
                <a:latin typeface="Arial Rounded MT Bold" panose="020F0704030504030204" pitchFamily="34" charset="0"/>
                <a:ea typeface="微软雅黑" panose="020B0503020204020204" pitchFamily="34" charset="-122"/>
                <a:sym typeface="Arial Rounded MT Bold" panose="020F0704030504030204" pitchFamily="34" charset="0"/>
              </a:rPr>
              <a:t>holder</a:t>
            </a:r>
            <a:endParaRPr lang="zh-CN" altLang="en-US" sz="4400" b="1" i="1" dirty="0">
              <a:solidFill>
                <a:srgbClr val="0070C0"/>
              </a:solidFill>
              <a:latin typeface="Arial Rounded MT Bold" panose="020F0704030504030204" pitchFamily="34" charset="0"/>
              <a:ea typeface="微软雅黑" panose="020B0503020204020204" pitchFamily="34" charset="-122"/>
              <a:sym typeface="Arial Rounded MT Bold" panose="020F0704030504030204" pitchFamily="34" charset="0"/>
            </a:endParaRPr>
          </a:p>
        </p:txBody>
      </p:sp>
      <p:sp>
        <p:nvSpPr>
          <p:cNvPr id="259076" name="TextBox 19"/>
          <p:cNvSpPr>
            <a:spLocks noChangeArrowheads="1"/>
          </p:cNvSpPr>
          <p:nvPr/>
        </p:nvSpPr>
        <p:spPr bwMode="auto">
          <a:xfrm rot="18961989">
            <a:off x="4908648" y="1864058"/>
            <a:ext cx="1313035" cy="6832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a:defRPr>
                <a:solidFill>
                  <a:schemeClr val="tx1"/>
                </a:solidFill>
                <a:latin typeface="Arial" panose="020B0604020202020204" pitchFamily="34" charset="0"/>
                <a:ea typeface="宋体" panose="02010600030101010101" pitchFamily="2" charset="-122"/>
              </a:defRPr>
            </a:lvl2pPr>
            <a:lvl3pPr>
              <a:defRPr>
                <a:solidFill>
                  <a:schemeClr val="tx1"/>
                </a:solidFill>
                <a:latin typeface="Arial" panose="020B0604020202020204" pitchFamily="34" charset="0"/>
                <a:ea typeface="宋体" panose="02010600030101010101" pitchFamily="2" charset="-122"/>
              </a:defRPr>
            </a:lvl3pPr>
            <a:lvl4pPr>
              <a:defRPr>
                <a:solidFill>
                  <a:schemeClr val="tx1"/>
                </a:solidFill>
                <a:latin typeface="Arial" panose="020B0604020202020204" pitchFamily="34" charset="0"/>
                <a:ea typeface="宋体" panose="02010600030101010101" pitchFamily="2" charset="-122"/>
              </a:defRPr>
            </a:lvl4pPr>
            <a:lvl5pPr>
              <a:defRPr>
                <a:solidFill>
                  <a:schemeClr val="tx1"/>
                </a:solidFill>
                <a:latin typeface="Arial" panose="020B0604020202020204" pitchFamily="34" charset="0"/>
                <a:ea typeface="宋体" panose="02010600030101010101" pitchFamily="2" charset="-122"/>
              </a:defRPr>
            </a:lvl5pPr>
            <a:lvl6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lnSpc>
                <a:spcPct val="80000"/>
              </a:lnSpc>
            </a:pPr>
            <a:r>
              <a:rPr lang="en-US" altLang="zh-CN"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rPr>
              <a:t>Organizations</a:t>
            </a:r>
            <a:endParaRPr lang="zh-CN" altLang="en-US"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endParaRPr>
          </a:p>
        </p:txBody>
      </p:sp>
      <p:sp>
        <p:nvSpPr>
          <p:cNvPr id="259078" name="TextBox 21"/>
          <p:cNvSpPr>
            <a:spLocks noChangeArrowheads="1"/>
          </p:cNvSpPr>
          <p:nvPr/>
        </p:nvSpPr>
        <p:spPr bwMode="auto">
          <a:xfrm rot="423272">
            <a:off x="6527221" y="912997"/>
            <a:ext cx="1480866"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a:defRPr>
                <a:solidFill>
                  <a:schemeClr val="tx1"/>
                </a:solidFill>
                <a:latin typeface="Arial" panose="020B0604020202020204" pitchFamily="34" charset="0"/>
                <a:ea typeface="宋体" panose="02010600030101010101" pitchFamily="2" charset="-122"/>
              </a:defRPr>
            </a:lvl2pPr>
            <a:lvl3pPr>
              <a:defRPr>
                <a:solidFill>
                  <a:schemeClr val="tx1"/>
                </a:solidFill>
                <a:latin typeface="Arial" panose="020B0604020202020204" pitchFamily="34" charset="0"/>
                <a:ea typeface="宋体" panose="02010600030101010101" pitchFamily="2" charset="-122"/>
              </a:defRPr>
            </a:lvl3pPr>
            <a:lvl4pPr>
              <a:defRPr>
                <a:solidFill>
                  <a:schemeClr val="tx1"/>
                </a:solidFill>
                <a:latin typeface="Arial" panose="020B0604020202020204" pitchFamily="34" charset="0"/>
                <a:ea typeface="宋体" panose="02010600030101010101" pitchFamily="2" charset="-122"/>
              </a:defRPr>
            </a:lvl4pPr>
            <a:lvl5pPr>
              <a:defRPr>
                <a:solidFill>
                  <a:schemeClr val="tx1"/>
                </a:solidFill>
                <a:latin typeface="Arial" panose="020B0604020202020204" pitchFamily="34" charset="0"/>
                <a:ea typeface="宋体" panose="02010600030101010101" pitchFamily="2" charset="-122"/>
              </a:defRPr>
            </a:lvl5pPr>
            <a:lvl6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lnSpc>
                <a:spcPct val="80000"/>
              </a:lnSpc>
            </a:pPr>
            <a:r>
              <a:rPr lang="en-US" altLang="zh-CN"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rPr>
              <a:t>Athletes</a:t>
            </a:r>
            <a:endParaRPr lang="zh-CN" altLang="en-US"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endParaRPr>
          </a:p>
        </p:txBody>
      </p:sp>
      <p:sp>
        <p:nvSpPr>
          <p:cNvPr id="259080" name="TextBox 23"/>
          <p:cNvSpPr>
            <a:spLocks noChangeArrowheads="1"/>
          </p:cNvSpPr>
          <p:nvPr/>
        </p:nvSpPr>
        <p:spPr bwMode="auto">
          <a:xfrm rot="20112114">
            <a:off x="8402194" y="1557008"/>
            <a:ext cx="1403177"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a:defRPr>
                <a:solidFill>
                  <a:schemeClr val="tx1"/>
                </a:solidFill>
                <a:latin typeface="Arial" panose="020B0604020202020204" pitchFamily="34" charset="0"/>
                <a:ea typeface="宋体" panose="02010600030101010101" pitchFamily="2" charset="-122"/>
              </a:defRPr>
            </a:lvl2pPr>
            <a:lvl3pPr>
              <a:defRPr>
                <a:solidFill>
                  <a:schemeClr val="tx1"/>
                </a:solidFill>
                <a:latin typeface="Arial" panose="020B0604020202020204" pitchFamily="34" charset="0"/>
                <a:ea typeface="宋体" panose="02010600030101010101" pitchFamily="2" charset="-122"/>
              </a:defRPr>
            </a:lvl3pPr>
            <a:lvl4pPr>
              <a:defRPr>
                <a:solidFill>
                  <a:schemeClr val="tx1"/>
                </a:solidFill>
                <a:latin typeface="Arial" panose="020B0604020202020204" pitchFamily="34" charset="0"/>
                <a:ea typeface="宋体" panose="02010600030101010101" pitchFamily="2" charset="-122"/>
              </a:defRPr>
            </a:lvl4pPr>
            <a:lvl5pPr>
              <a:defRPr>
                <a:solidFill>
                  <a:schemeClr val="tx1"/>
                </a:solidFill>
                <a:latin typeface="Arial" panose="020B0604020202020204" pitchFamily="34" charset="0"/>
                <a:ea typeface="宋体" panose="02010600030101010101" pitchFamily="2" charset="-122"/>
              </a:defRPr>
            </a:lvl5pPr>
            <a:lvl6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lnSpc>
                <a:spcPct val="80000"/>
              </a:lnSpc>
            </a:pPr>
            <a:r>
              <a:rPr lang="en-US" altLang="zh-CN"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rPr>
              <a:t>Country</a:t>
            </a:r>
            <a:endParaRPr lang="zh-CN" altLang="en-US"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endParaRPr>
          </a:p>
        </p:txBody>
      </p:sp>
      <p:sp>
        <p:nvSpPr>
          <p:cNvPr id="259082" name="TextBox 25"/>
          <p:cNvSpPr>
            <a:spLocks noChangeArrowheads="1"/>
          </p:cNvSpPr>
          <p:nvPr/>
        </p:nvSpPr>
        <p:spPr bwMode="auto">
          <a:xfrm rot="1657655">
            <a:off x="9022158" y="3383778"/>
            <a:ext cx="1691516"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a:defRPr>
                <a:solidFill>
                  <a:schemeClr val="tx1"/>
                </a:solidFill>
                <a:latin typeface="Arial" panose="020B0604020202020204" pitchFamily="34" charset="0"/>
                <a:ea typeface="宋体" panose="02010600030101010101" pitchFamily="2" charset="-122"/>
              </a:defRPr>
            </a:lvl2pPr>
            <a:lvl3pPr>
              <a:defRPr>
                <a:solidFill>
                  <a:schemeClr val="tx1"/>
                </a:solidFill>
                <a:latin typeface="Arial" panose="020B0604020202020204" pitchFamily="34" charset="0"/>
                <a:ea typeface="宋体" panose="02010600030101010101" pitchFamily="2" charset="-122"/>
              </a:defRPr>
            </a:lvl3pPr>
            <a:lvl4pPr>
              <a:defRPr>
                <a:solidFill>
                  <a:schemeClr val="tx1"/>
                </a:solidFill>
                <a:latin typeface="Arial" panose="020B0604020202020204" pitchFamily="34" charset="0"/>
                <a:ea typeface="宋体" panose="02010600030101010101" pitchFamily="2" charset="-122"/>
              </a:defRPr>
            </a:lvl4pPr>
            <a:lvl5pPr>
              <a:defRPr>
                <a:solidFill>
                  <a:schemeClr val="tx1"/>
                </a:solidFill>
                <a:latin typeface="Arial" panose="020B0604020202020204" pitchFamily="34" charset="0"/>
                <a:ea typeface="宋体" panose="02010600030101010101" pitchFamily="2" charset="-122"/>
              </a:defRPr>
            </a:lvl5pPr>
            <a:lvl6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lnSpc>
                <a:spcPct val="80000"/>
              </a:lnSpc>
            </a:pPr>
            <a:r>
              <a:rPr lang="en-US" altLang="zh-CN"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rPr>
              <a:t>Sponsors</a:t>
            </a:r>
            <a:endParaRPr lang="zh-CN" altLang="en-US"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endParaRPr>
          </a:p>
        </p:txBody>
      </p:sp>
      <p:sp>
        <p:nvSpPr>
          <p:cNvPr id="259084" name="TextBox 27"/>
          <p:cNvSpPr>
            <a:spLocks noChangeArrowheads="1"/>
          </p:cNvSpPr>
          <p:nvPr/>
        </p:nvSpPr>
        <p:spPr bwMode="auto">
          <a:xfrm rot="20518022">
            <a:off x="8041089" y="5081363"/>
            <a:ext cx="1618769"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a:defRPr>
                <a:solidFill>
                  <a:schemeClr val="tx1"/>
                </a:solidFill>
                <a:latin typeface="Arial" panose="020B0604020202020204" pitchFamily="34" charset="0"/>
                <a:ea typeface="宋体" panose="02010600030101010101" pitchFamily="2" charset="-122"/>
              </a:defRPr>
            </a:lvl2pPr>
            <a:lvl3pPr>
              <a:defRPr>
                <a:solidFill>
                  <a:schemeClr val="tx1"/>
                </a:solidFill>
                <a:latin typeface="Arial" panose="020B0604020202020204" pitchFamily="34" charset="0"/>
                <a:ea typeface="宋体" panose="02010600030101010101" pitchFamily="2" charset="-122"/>
              </a:defRPr>
            </a:lvl3pPr>
            <a:lvl4pPr>
              <a:defRPr>
                <a:solidFill>
                  <a:schemeClr val="tx1"/>
                </a:solidFill>
                <a:latin typeface="Arial" panose="020B0604020202020204" pitchFamily="34" charset="0"/>
                <a:ea typeface="宋体" panose="02010600030101010101" pitchFamily="2" charset="-122"/>
              </a:defRPr>
            </a:lvl4pPr>
            <a:lvl5pPr>
              <a:defRPr>
                <a:solidFill>
                  <a:schemeClr val="tx1"/>
                </a:solidFill>
                <a:latin typeface="Arial" panose="020B0604020202020204" pitchFamily="34" charset="0"/>
                <a:ea typeface="宋体" panose="02010600030101010101" pitchFamily="2" charset="-122"/>
              </a:defRPr>
            </a:lvl5pPr>
            <a:lvl6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lnSpc>
                <a:spcPct val="80000"/>
              </a:lnSpc>
            </a:pPr>
            <a:r>
              <a:rPr lang="en-US" altLang="zh-CN"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rPr>
              <a:t>Endorser</a:t>
            </a:r>
            <a:endParaRPr lang="zh-CN" altLang="en-US"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endParaRPr>
          </a:p>
        </p:txBody>
      </p:sp>
      <p:sp>
        <p:nvSpPr>
          <p:cNvPr id="259086" name="TextBox 29"/>
          <p:cNvSpPr>
            <a:spLocks noChangeArrowheads="1"/>
          </p:cNvSpPr>
          <p:nvPr/>
        </p:nvSpPr>
        <p:spPr bwMode="auto">
          <a:xfrm rot="2094767">
            <a:off x="6294313" y="5421055"/>
            <a:ext cx="1365092"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a:defRPr>
                <a:solidFill>
                  <a:schemeClr val="tx1"/>
                </a:solidFill>
                <a:latin typeface="Arial" panose="020B0604020202020204" pitchFamily="34" charset="0"/>
                <a:ea typeface="宋体" panose="02010600030101010101" pitchFamily="2" charset="-122"/>
              </a:defRPr>
            </a:lvl2pPr>
            <a:lvl3pPr>
              <a:defRPr>
                <a:solidFill>
                  <a:schemeClr val="tx1"/>
                </a:solidFill>
                <a:latin typeface="Arial" panose="020B0604020202020204" pitchFamily="34" charset="0"/>
                <a:ea typeface="宋体" panose="02010600030101010101" pitchFamily="2" charset="-122"/>
              </a:defRPr>
            </a:lvl3pPr>
            <a:lvl4pPr>
              <a:defRPr>
                <a:solidFill>
                  <a:schemeClr val="tx1"/>
                </a:solidFill>
                <a:latin typeface="Arial" panose="020B0604020202020204" pitchFamily="34" charset="0"/>
                <a:ea typeface="宋体" panose="02010600030101010101" pitchFamily="2" charset="-122"/>
              </a:defRPr>
            </a:lvl4pPr>
            <a:lvl5pPr>
              <a:defRPr>
                <a:solidFill>
                  <a:schemeClr val="tx1"/>
                </a:solidFill>
                <a:latin typeface="Arial" panose="020B0604020202020204" pitchFamily="34" charset="0"/>
                <a:ea typeface="宋体" panose="02010600030101010101" pitchFamily="2" charset="-122"/>
              </a:defRPr>
            </a:lvl5pPr>
            <a:lvl6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lnSpc>
                <a:spcPct val="80000"/>
              </a:lnSpc>
            </a:pPr>
            <a:r>
              <a:rPr lang="en-US" altLang="zh-CN"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rPr>
              <a:t>People</a:t>
            </a:r>
            <a:endParaRPr lang="zh-CN" altLang="en-US"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endParaRPr>
          </a:p>
        </p:txBody>
      </p:sp>
      <p:sp>
        <p:nvSpPr>
          <p:cNvPr id="259088" name="TextBox 31"/>
          <p:cNvSpPr>
            <a:spLocks noChangeArrowheads="1"/>
          </p:cNvSpPr>
          <p:nvPr/>
        </p:nvSpPr>
        <p:spPr bwMode="auto">
          <a:xfrm rot="21443743">
            <a:off x="4904087" y="3947991"/>
            <a:ext cx="1220788" cy="38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a:defRPr>
                <a:solidFill>
                  <a:schemeClr val="tx1"/>
                </a:solidFill>
                <a:latin typeface="Arial" panose="020B0604020202020204" pitchFamily="34" charset="0"/>
                <a:ea typeface="宋体" panose="02010600030101010101" pitchFamily="2" charset="-122"/>
              </a:defRPr>
            </a:lvl2pPr>
            <a:lvl3pPr>
              <a:defRPr>
                <a:solidFill>
                  <a:schemeClr val="tx1"/>
                </a:solidFill>
                <a:latin typeface="Arial" panose="020B0604020202020204" pitchFamily="34" charset="0"/>
                <a:ea typeface="宋体" panose="02010600030101010101" pitchFamily="2" charset="-122"/>
              </a:defRPr>
            </a:lvl3pPr>
            <a:lvl4pPr>
              <a:defRPr>
                <a:solidFill>
                  <a:schemeClr val="tx1"/>
                </a:solidFill>
                <a:latin typeface="Arial" panose="020B0604020202020204" pitchFamily="34" charset="0"/>
                <a:ea typeface="宋体" panose="02010600030101010101" pitchFamily="2" charset="-122"/>
              </a:defRPr>
            </a:lvl4pPr>
            <a:lvl5pPr>
              <a:defRPr>
                <a:solidFill>
                  <a:schemeClr val="tx1"/>
                </a:solidFill>
                <a:latin typeface="Arial" panose="020B0604020202020204" pitchFamily="34" charset="0"/>
                <a:ea typeface="宋体" panose="02010600030101010101" pitchFamily="2" charset="-122"/>
              </a:defRPr>
            </a:lvl5pPr>
            <a:lvl6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lnSpc>
                <a:spcPct val="80000"/>
              </a:lnSpc>
            </a:pPr>
            <a:r>
              <a:rPr lang="en-US" altLang="zh-CN"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rPr>
              <a:t>Fans</a:t>
            </a:r>
            <a:endParaRPr lang="zh-CN" altLang="en-US" sz="2400" b="1" i="1" dirty="0">
              <a:solidFill>
                <a:srgbClr val="FFFFFF"/>
              </a:solidFill>
              <a:latin typeface="Arial Rounded MT Bold" panose="020F0704030504030204" pitchFamily="34" charset="0"/>
              <a:ea typeface="微软雅黑" panose="020B0503020204020204" pitchFamily="34" charset="-122"/>
              <a:sym typeface="Times New Roman" panose="02020603050405020304" pitchFamily="18" charset="0"/>
            </a:endParaRPr>
          </a:p>
        </p:txBody>
      </p:sp>
      <p:sp>
        <p:nvSpPr>
          <p:cNvPr id="19" name="标题 1"/>
          <p:cNvSpPr>
            <a:spLocks noGrp="1"/>
          </p:cNvSpPr>
          <p:nvPr>
            <p:ph type="title"/>
          </p:nvPr>
        </p:nvSpPr>
        <p:spPr>
          <a:xfrm>
            <a:off x="18937" y="136222"/>
            <a:ext cx="10515600" cy="1325562"/>
          </a:xfrm>
        </p:spPr>
        <p:txBody>
          <a:bodyPr>
            <a:normAutofit/>
          </a:bodyPr>
          <a:lstStyle/>
          <a:p>
            <a:r>
              <a:rPr lang="en-US" altLang="zh-CN" sz="4000" dirty="0">
                <a:latin typeface="Arial" panose="020B0604020202020204" pitchFamily="34" charset="0"/>
                <a:cs typeface="Arial" panose="020B0604020202020204" pitchFamily="34" charset="0"/>
              </a:rPr>
              <a:t>Stakeholder map and affect</a:t>
            </a:r>
            <a:endParaRPr lang="zh-CN" alt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2299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Corporate social responsibility</a:t>
            </a:r>
          </a:p>
        </p:txBody>
      </p:sp>
      <p:pic>
        <p:nvPicPr>
          <p:cNvPr id="4" name="内容占位符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45127" y="1691322"/>
            <a:ext cx="7367040" cy="4048125"/>
          </a:xfrm>
        </p:spPr>
      </p:pic>
      <p:sp>
        <p:nvSpPr>
          <p:cNvPr id="5" name="文本框 4"/>
          <p:cNvSpPr txBox="1"/>
          <p:nvPr/>
        </p:nvSpPr>
        <p:spPr>
          <a:xfrm>
            <a:off x="6865715" y="6128873"/>
            <a:ext cx="1529255" cy="369332"/>
          </a:xfrm>
          <a:prstGeom prst="rect">
            <a:avLst/>
          </a:prstGeom>
          <a:noFill/>
        </p:spPr>
        <p:txBody>
          <a:bodyPr wrap="square" rtlCol="0">
            <a:spAutoFit/>
          </a:bodyPr>
          <a:lstStyle/>
          <a:p>
            <a:r>
              <a:rPr lang="en-US" altLang="zh-CN" dirty="0"/>
              <a:t>(Carrol, 1991)</a:t>
            </a:r>
            <a:endParaRPr lang="zh-CN" altLang="en-US" dirty="0"/>
          </a:p>
        </p:txBody>
      </p:sp>
      <p:cxnSp>
        <p:nvCxnSpPr>
          <p:cNvPr id="7" name="直接箭头连接符 6"/>
          <p:cNvCxnSpPr/>
          <p:nvPr/>
        </p:nvCxnSpPr>
        <p:spPr>
          <a:xfrm>
            <a:off x="8287966" y="2694562"/>
            <a:ext cx="123541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9" name="直接箭头连接符 8"/>
          <p:cNvCxnSpPr/>
          <p:nvPr/>
        </p:nvCxnSpPr>
        <p:spPr>
          <a:xfrm flipV="1">
            <a:off x="8394970" y="3531140"/>
            <a:ext cx="1138136" cy="97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 name="直接箭头连接符 10"/>
          <p:cNvCxnSpPr/>
          <p:nvPr/>
        </p:nvCxnSpPr>
        <p:spPr>
          <a:xfrm flipV="1">
            <a:off x="8404698" y="4299626"/>
            <a:ext cx="1118681" cy="97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直接箭头连接符 12"/>
          <p:cNvCxnSpPr/>
          <p:nvPr/>
        </p:nvCxnSpPr>
        <p:spPr>
          <a:xfrm flipV="1">
            <a:off x="8404698" y="5341775"/>
            <a:ext cx="1139477" cy="1945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文本框 17"/>
          <p:cNvSpPr txBox="1"/>
          <p:nvPr/>
        </p:nvSpPr>
        <p:spPr>
          <a:xfrm>
            <a:off x="10024352" y="2265414"/>
            <a:ext cx="2091447" cy="923330"/>
          </a:xfrm>
          <a:prstGeom prst="rect">
            <a:avLst/>
          </a:prstGeom>
          <a:noFill/>
        </p:spPr>
        <p:txBody>
          <a:bodyPr wrap="square" rtlCol="0">
            <a:spAutoFit/>
          </a:bodyPr>
          <a:lstStyle/>
          <a:p>
            <a:r>
              <a:rPr lang="en-US" altLang="zh-CN" dirty="0">
                <a:latin typeface="Arial" panose="020B0604020202020204" pitchFamily="34" charset="0"/>
                <a:cs typeface="Arial" panose="020B0604020202020204" pitchFamily="34" charset="0"/>
              </a:rPr>
              <a:t>Fair play</a:t>
            </a:r>
          </a:p>
          <a:p>
            <a:r>
              <a:rPr lang="en-US" altLang="zh-CN" dirty="0">
                <a:latin typeface="Arial" panose="020B0604020202020204" pitchFamily="34" charset="0"/>
                <a:cs typeface="Arial" panose="020B0604020202020204" pitchFamily="34" charset="0"/>
              </a:rPr>
              <a:t>Respect</a:t>
            </a:r>
          </a:p>
          <a:p>
            <a:r>
              <a:rPr lang="en-US" altLang="zh-CN" dirty="0">
                <a:latin typeface="Arial" panose="020B0604020202020204" pitchFamily="34" charset="0"/>
                <a:cs typeface="Arial" panose="020B0604020202020204" pitchFamily="34" charset="0"/>
              </a:rPr>
              <a:t>FIFA foundation </a:t>
            </a:r>
            <a:endParaRPr lang="zh-CN" altLang="en-US" dirty="0">
              <a:latin typeface="Arial" panose="020B0604020202020204" pitchFamily="34" charset="0"/>
              <a:cs typeface="Arial" panose="020B0604020202020204" pitchFamily="34" charset="0"/>
            </a:endParaRPr>
          </a:p>
        </p:txBody>
      </p:sp>
      <p:sp>
        <p:nvSpPr>
          <p:cNvPr id="19" name="文本框 18"/>
          <p:cNvSpPr txBox="1"/>
          <p:nvPr/>
        </p:nvSpPr>
        <p:spPr>
          <a:xfrm>
            <a:off x="9941667" y="3356202"/>
            <a:ext cx="1819073" cy="369332"/>
          </a:xfrm>
          <a:prstGeom prst="rect">
            <a:avLst/>
          </a:prstGeom>
          <a:noFill/>
        </p:spPr>
        <p:txBody>
          <a:bodyPr wrap="square" rtlCol="0">
            <a:spAutoFit/>
          </a:bodyPr>
          <a:lstStyle/>
          <a:p>
            <a:r>
              <a:rPr lang="en-US" altLang="zh-CN" dirty="0">
                <a:latin typeface="Arial" panose="020B0604020202020204" pitchFamily="34" charset="0"/>
                <a:cs typeface="Arial" panose="020B0604020202020204" pitchFamily="34" charset="0"/>
              </a:rPr>
              <a:t>Unethical</a:t>
            </a:r>
            <a:endParaRPr lang="zh-CN" altLang="en-US" dirty="0">
              <a:latin typeface="Arial" panose="020B0604020202020204" pitchFamily="34" charset="0"/>
              <a:cs typeface="Arial" panose="020B0604020202020204" pitchFamily="34" charset="0"/>
            </a:endParaRPr>
          </a:p>
        </p:txBody>
      </p:sp>
      <p:sp>
        <p:nvSpPr>
          <p:cNvPr id="20" name="文本框 19"/>
          <p:cNvSpPr txBox="1"/>
          <p:nvPr/>
        </p:nvSpPr>
        <p:spPr>
          <a:xfrm>
            <a:off x="10024352" y="4124687"/>
            <a:ext cx="1653702" cy="369332"/>
          </a:xfrm>
          <a:prstGeom prst="rect">
            <a:avLst/>
          </a:prstGeom>
          <a:noFill/>
        </p:spPr>
        <p:txBody>
          <a:bodyPr wrap="square" rtlCol="0">
            <a:spAutoFit/>
          </a:bodyPr>
          <a:lstStyle/>
          <a:p>
            <a:r>
              <a:rPr lang="en-US" altLang="zh-CN" dirty="0">
                <a:latin typeface="Arial" panose="020B0604020202020204" pitchFamily="34" charset="0"/>
                <a:cs typeface="Arial" panose="020B0604020202020204" pitchFamily="34" charset="0"/>
              </a:rPr>
              <a:t>Illegal</a:t>
            </a:r>
            <a:r>
              <a:rPr lang="en-US" altLang="zh-CN" dirty="0"/>
              <a:t> </a:t>
            </a:r>
            <a:endParaRPr lang="zh-CN" altLang="en-US" dirty="0"/>
          </a:p>
        </p:txBody>
      </p:sp>
      <p:sp>
        <p:nvSpPr>
          <p:cNvPr id="21" name="文本框 20"/>
          <p:cNvSpPr txBox="1"/>
          <p:nvPr/>
        </p:nvSpPr>
        <p:spPr>
          <a:xfrm>
            <a:off x="10024352" y="5068111"/>
            <a:ext cx="1814210" cy="369332"/>
          </a:xfrm>
          <a:prstGeom prst="rect">
            <a:avLst/>
          </a:prstGeom>
          <a:noFill/>
        </p:spPr>
        <p:txBody>
          <a:bodyPr wrap="square" rtlCol="0">
            <a:spAutoFit/>
          </a:bodyPr>
          <a:lstStyle/>
          <a:p>
            <a:r>
              <a:rPr lang="en-US" altLang="zh-CN" dirty="0">
                <a:latin typeface="Arial" panose="020B0604020202020204" pitchFamily="34" charset="0"/>
                <a:cs typeface="Arial" panose="020B0604020202020204" pitchFamily="34" charset="0"/>
              </a:rPr>
              <a:t>Great profitable </a:t>
            </a:r>
            <a:endParaRPr lang="zh-CN"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97416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Accountability</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p:txBody>
          <a:bodyPr/>
          <a:lstStyle/>
          <a:p>
            <a:r>
              <a:rPr lang="en-US" altLang="zh-CN" dirty="0">
                <a:latin typeface="Arial" panose="020B0604020202020204" pitchFamily="34" charset="0"/>
                <a:cs typeface="Arial" panose="020B0604020202020204" pitchFamily="34" charset="0"/>
              </a:rPr>
              <a:t>Accountability is the individual have to responsible for their actions and asked to justify them (</a:t>
            </a:r>
            <a:r>
              <a:rPr lang="en-US" altLang="zh-CN" dirty="0" err="1">
                <a:latin typeface="Arial" panose="020B0604020202020204" pitchFamily="34" charset="0"/>
                <a:cs typeface="Arial" panose="020B0604020202020204" pitchFamily="34" charset="0"/>
              </a:rPr>
              <a:t>Schedler</a:t>
            </a:r>
            <a:r>
              <a:rPr lang="en-US" altLang="zh-CN" dirty="0">
                <a:latin typeface="Arial" panose="020B0604020202020204" pitchFamily="34" charset="0"/>
                <a:cs typeface="Arial" panose="020B0604020202020204" pitchFamily="34" charset="0"/>
              </a:rPr>
              <a:t>, 1999) </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That also is the central feature of global governance. Accountability is more important for the non-governmental organizations and multinational( </a:t>
            </a:r>
            <a:r>
              <a:rPr lang="en-US" altLang="zh-CN" dirty="0" err="1">
                <a:latin typeface="Arial" panose="020B0604020202020204" pitchFamily="34" charset="0"/>
                <a:cs typeface="Arial" panose="020B0604020202020204" pitchFamily="34" charset="0"/>
              </a:rPr>
              <a:t>Keohane</a:t>
            </a:r>
            <a:r>
              <a:rPr lang="en-US" altLang="zh-CN" dirty="0">
                <a:latin typeface="Arial" panose="020B0604020202020204" pitchFamily="34" charset="0"/>
                <a:cs typeface="Arial" panose="020B0604020202020204" pitchFamily="34" charset="0"/>
              </a:rPr>
              <a:t>, 2003). </a:t>
            </a:r>
          </a:p>
        </p:txBody>
      </p:sp>
    </p:spTree>
    <p:extLst>
      <p:ext uri="{BB962C8B-B14F-4D97-AF65-F5344CB8AC3E}">
        <p14:creationId xmlns:p14="http://schemas.microsoft.com/office/powerpoint/2010/main" val="42417534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dirty="0">
                <a:latin typeface="Arial" panose="020B0604020202020204" pitchFamily="34" charset="0"/>
                <a:cs typeface="Arial" panose="020B0604020202020204" pitchFamily="34" charset="0"/>
              </a:rPr>
              <a:t>Accountability of FIFA</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p:txBody>
          <a:bodyPr/>
          <a:lstStyle/>
          <a:p>
            <a:r>
              <a:rPr lang="en-US" altLang="zh-CN" dirty="0">
                <a:latin typeface="Arial" panose="020B0604020202020204" pitchFamily="34" charset="0"/>
                <a:cs typeface="Arial" panose="020B0604020202020204" pitchFamily="34" charset="0"/>
              </a:rPr>
              <a:t>For FIFA, the accountability issues of them main is :</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Governance of sport</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and the business of football (</a:t>
            </a:r>
            <a:r>
              <a:rPr lang="en-US" altLang="zh-CN" dirty="0" err="1">
                <a:latin typeface="Arial" panose="020B0604020202020204" pitchFamily="34" charset="0"/>
                <a:cs typeface="Arial" panose="020B0604020202020204" pitchFamily="34" charset="0"/>
              </a:rPr>
              <a:t>Pielke</a:t>
            </a:r>
            <a:r>
              <a:rPr lang="en-US" altLang="zh-CN" dirty="0">
                <a:latin typeface="Arial" panose="020B0604020202020204" pitchFamily="34" charset="0"/>
                <a:cs typeface="Arial" panose="020B0604020202020204" pitchFamily="34" charset="0"/>
              </a:rPr>
              <a:t>, 2013)</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The football make the people together in global society and that is a very important part of sport. </a:t>
            </a:r>
          </a:p>
          <a:p>
            <a:endParaRPr lang="en-US" altLang="zh-CN" dirty="0">
              <a:latin typeface="Arial" panose="020B0604020202020204" pitchFamily="34" charset="0"/>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en-US" altLang="zh-CN" dirty="0"/>
          </a:p>
          <a:p>
            <a:endParaRPr lang="en-US" altLang="zh-CN" dirty="0"/>
          </a:p>
          <a:p>
            <a:endParaRPr lang="zh-CN" altLang="en-US" dirty="0"/>
          </a:p>
        </p:txBody>
      </p:sp>
    </p:spTree>
    <p:extLst>
      <p:ext uri="{BB962C8B-B14F-4D97-AF65-F5344CB8AC3E}">
        <p14:creationId xmlns:p14="http://schemas.microsoft.com/office/powerpoint/2010/main" val="3827402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How did FIFA make improvements after the scandal </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p:txBody>
          <a:bodyPr>
            <a:normAutofit fontScale="92500" lnSpcReduction="10000"/>
          </a:bodyPr>
          <a:lstStyle/>
          <a:p>
            <a:pPr marL="0" indent="0">
              <a:buNone/>
            </a:pPr>
            <a:r>
              <a:rPr lang="en-US" altLang="zh-CN" dirty="0">
                <a:latin typeface="Arial" panose="020B0604020202020204" pitchFamily="34" charset="0"/>
                <a:cs typeface="Arial" panose="020B0604020202020204" pitchFamily="34" charset="0"/>
              </a:rPr>
              <a:t>"For FIFA, the eradication of corruption, the task is still arduous." FIFA President </a:t>
            </a:r>
            <a:r>
              <a:rPr lang="en-US" altLang="zh-CN" dirty="0" err="1">
                <a:latin typeface="Arial" panose="020B0604020202020204" pitchFamily="34" charset="0"/>
                <a:cs typeface="Arial" panose="020B0604020202020204" pitchFamily="34" charset="0"/>
              </a:rPr>
              <a:t>Infantino</a:t>
            </a:r>
            <a:r>
              <a:rPr lang="en-US" altLang="zh-CN" dirty="0">
                <a:latin typeface="Arial" panose="020B0604020202020204" pitchFamily="34" charset="0"/>
                <a:cs typeface="Arial" panose="020B0604020202020204" pitchFamily="34" charset="0"/>
              </a:rPr>
              <a:t> said.</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In 2015, FIFA because of the corruption scandal, sponsors to withdraw, increase in legal fees and other factors, the total revenue of $ 11.52b, net loss of $ 122m.</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Reshape the FIFA image, re-attract the attention of the sponsor by  introduction of anti-corruption mechanism is a very important job of FIFA after the scandal (</a:t>
            </a:r>
            <a:r>
              <a:rPr lang="en-US" altLang="zh-CN" dirty="0" err="1">
                <a:latin typeface="Arial" panose="020B0604020202020204" pitchFamily="34" charset="0"/>
                <a:cs typeface="Arial" panose="020B0604020202020204" pitchFamily="34" charset="0"/>
              </a:rPr>
              <a:t>Souhu</a:t>
            </a:r>
            <a:r>
              <a:rPr lang="en-US" altLang="zh-CN" dirty="0">
                <a:latin typeface="Arial" panose="020B0604020202020204" pitchFamily="34" charset="0"/>
                <a:cs typeface="Arial" panose="020B0604020202020204" pitchFamily="34" charset="0"/>
              </a:rPr>
              <a:t>, 2016). </a:t>
            </a:r>
          </a:p>
          <a:p>
            <a:pPr marL="0" indent="0">
              <a:buNone/>
            </a:pPr>
            <a:r>
              <a:rPr lang="en-US" altLang="zh-CN"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50659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dirty="0"/>
          </a:p>
        </p:txBody>
      </p:sp>
      <p:sp>
        <p:nvSpPr>
          <p:cNvPr id="3" name="内容占位符 2"/>
          <p:cNvSpPr>
            <a:spLocks noGrp="1"/>
          </p:cNvSpPr>
          <p:nvPr>
            <p:ph idx="1"/>
          </p:nvPr>
        </p:nvSpPr>
        <p:spPr/>
        <p:txBody>
          <a:bodyPr>
            <a:normAutofit/>
          </a:bodyPr>
          <a:lstStyle/>
          <a:p>
            <a:pPr marL="0" indent="0" algn="ctr">
              <a:buNone/>
            </a:pPr>
            <a:endParaRPr lang="en-US" altLang="zh-CN" sz="7200" dirty="0">
              <a:latin typeface="Arial" panose="020B0604020202020204" pitchFamily="34" charset="0"/>
              <a:cs typeface="Arial" panose="020B0604020202020204" pitchFamily="34" charset="0"/>
            </a:endParaRPr>
          </a:p>
          <a:p>
            <a:pPr marL="0" indent="0" algn="ctr">
              <a:buNone/>
            </a:pPr>
            <a:r>
              <a:rPr lang="en-US" altLang="zh-CN" sz="7200" dirty="0">
                <a:latin typeface="Arial" panose="020B0604020202020204" pitchFamily="34" charset="0"/>
                <a:cs typeface="Arial" panose="020B0604020202020204" pitchFamily="34" charset="0"/>
              </a:rPr>
              <a:t>Conclusion</a:t>
            </a:r>
            <a:endParaRPr lang="zh-CN" altLang="en-US" sz="7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54521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Recommendation</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p:txBody>
          <a:bodyPr>
            <a:normAutofit fontScale="70000" lnSpcReduction="20000"/>
          </a:bodyPr>
          <a:lstStyle/>
          <a:p>
            <a:r>
              <a:rPr lang="en-US" altLang="zh-CN" dirty="0">
                <a:latin typeface="Arial" panose="020B0604020202020204" pitchFamily="34" charset="0"/>
                <a:cs typeface="Arial" panose="020B0604020202020204" pitchFamily="34" charset="0"/>
              </a:rPr>
              <a:t>FIFA have to REFORM after the scandal!!!</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1. FIFA should evaluate the possible mechanisms of accountability by themselves and improve that as soon as possible.</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2. FIFA should introduction of anti-corruption mechanism to reshape the their image.</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3. Reestablish the relationship with their stakeholders, that main included the funs, sponsors and athletes. </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4. Improve the global organization governance, especially the corruption governance. Introduction a third party to help them governance their members.</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5. FIFA should focus on the transparency of their fund and information.  </a:t>
            </a:r>
          </a:p>
          <a:p>
            <a:endParaRPr lang="en-US" altLang="zh-CN" dirty="0"/>
          </a:p>
          <a:p>
            <a:endParaRPr lang="en-US" altLang="zh-CN" dirty="0"/>
          </a:p>
          <a:p>
            <a:endParaRPr lang="en-US" altLang="zh-CN" dirty="0"/>
          </a:p>
          <a:p>
            <a:endParaRPr lang="zh-CN" altLang="en-US" dirty="0"/>
          </a:p>
        </p:txBody>
      </p:sp>
    </p:spTree>
    <p:extLst>
      <p:ext uri="{BB962C8B-B14F-4D97-AF65-F5344CB8AC3E}">
        <p14:creationId xmlns:p14="http://schemas.microsoft.com/office/powerpoint/2010/main" val="3550382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pPr marL="0" indent="0" algn="ctr">
              <a:buNone/>
            </a:pPr>
            <a:r>
              <a:rPr lang="en-US" altLang="zh-CN" sz="6000" dirty="0">
                <a:latin typeface="Arial" panose="020B0604020202020204" pitchFamily="34" charset="0"/>
                <a:cs typeface="Arial" panose="020B0604020202020204" pitchFamily="34" charset="0"/>
              </a:rPr>
              <a:t>Thank You!  </a:t>
            </a:r>
          </a:p>
          <a:p>
            <a:pPr marL="0" indent="0" algn="ctr">
              <a:buNone/>
            </a:pPr>
            <a:r>
              <a:rPr lang="en-US" altLang="zh-CN" sz="6000" dirty="0">
                <a:latin typeface="Arial" panose="020B0604020202020204" pitchFamily="34" charset="0"/>
                <a:cs typeface="Arial" panose="020B0604020202020204" pitchFamily="34" charset="0"/>
              </a:rPr>
              <a:t>   </a:t>
            </a:r>
          </a:p>
          <a:p>
            <a:pPr marL="0" indent="0" algn="ctr">
              <a:buNone/>
            </a:pPr>
            <a:r>
              <a:rPr lang="en-US" altLang="zh-CN" sz="6000" dirty="0">
                <a:latin typeface="Arial" panose="020B0604020202020204" pitchFamily="34" charset="0"/>
                <a:cs typeface="Arial" panose="020B0604020202020204" pitchFamily="34" charset="0"/>
              </a:rPr>
              <a:t> Any Questions?</a:t>
            </a:r>
          </a:p>
          <a:p>
            <a:endParaRPr lang="zh-CN" altLang="en-US" dirty="0"/>
          </a:p>
        </p:txBody>
      </p:sp>
    </p:spTree>
    <p:extLst>
      <p:ext uri="{BB962C8B-B14F-4D97-AF65-F5344CB8AC3E}">
        <p14:creationId xmlns:p14="http://schemas.microsoft.com/office/powerpoint/2010/main" val="2538213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Arial" panose="020B0604020202020204" pitchFamily="34" charset="0"/>
                <a:cs typeface="Arial" panose="020B0604020202020204" pitchFamily="34" charset="0"/>
              </a:rPr>
              <a:t>Reference list</a:t>
            </a:r>
            <a:endParaRPr lang="zh-CN" altLang="en-US" dirty="0">
              <a:latin typeface="Arial" panose="020B0604020202020204" pitchFamily="34" charset="0"/>
              <a:cs typeface="Arial" panose="020B0604020202020204" pitchFamily="34" charset="0"/>
            </a:endParaRPr>
          </a:p>
        </p:txBody>
      </p:sp>
      <p:sp>
        <p:nvSpPr>
          <p:cNvPr id="3" name="内容占位符 2"/>
          <p:cNvSpPr>
            <a:spLocks noGrp="1"/>
          </p:cNvSpPr>
          <p:nvPr>
            <p:ph idx="1"/>
          </p:nvPr>
        </p:nvSpPr>
        <p:spPr>
          <a:xfrm>
            <a:off x="845127" y="1691322"/>
            <a:ext cx="10515600" cy="4351337"/>
          </a:xfrm>
        </p:spPr>
        <p:txBody>
          <a:bodyPr>
            <a:normAutofit fontScale="25000" lnSpcReduction="20000"/>
          </a:bodyPr>
          <a:lstStyle/>
          <a:p>
            <a:pPr marL="0" indent="0">
              <a:buNone/>
            </a:pPr>
            <a:r>
              <a:rPr lang="en-US" altLang="zh-CN" dirty="0">
                <a:latin typeface="Arial" panose="020B0604020202020204" pitchFamily="34" charset="0"/>
                <a:cs typeface="Arial" panose="020B0604020202020204" pitchFamily="34" charset="0"/>
              </a:rPr>
              <a:t>         BBC (2015). </a:t>
            </a:r>
            <a:r>
              <a:rPr lang="en-US" altLang="zh-CN" i="1" dirty="0" err="1">
                <a:latin typeface="Arial" panose="020B0604020202020204" pitchFamily="34" charset="0"/>
                <a:cs typeface="Arial" panose="020B0604020202020204" pitchFamily="34" charset="0"/>
              </a:rPr>
              <a:t>Fifa</a:t>
            </a:r>
            <a:r>
              <a:rPr lang="en-US" altLang="zh-CN" i="1" dirty="0">
                <a:latin typeface="Arial" panose="020B0604020202020204" pitchFamily="34" charset="0"/>
                <a:cs typeface="Arial" panose="020B0604020202020204" pitchFamily="34" charset="0"/>
              </a:rPr>
              <a:t> corruption crisis: Key questions answered,</a:t>
            </a:r>
            <a:r>
              <a:rPr lang="en-US" altLang="zh-CN" dirty="0">
                <a:latin typeface="Arial" panose="020B0604020202020204" pitchFamily="34" charset="0"/>
                <a:cs typeface="Arial" panose="020B0604020202020204" pitchFamily="34" charset="0"/>
              </a:rPr>
              <a:t> [online]</a:t>
            </a:r>
            <a:r>
              <a:rPr lang="en-US" altLang="zh-CN" i="1" dirty="0">
                <a:latin typeface="Arial" panose="020B0604020202020204" pitchFamily="34" charset="0"/>
                <a:cs typeface="Arial" panose="020B0604020202020204" pitchFamily="34" charset="0"/>
              </a:rPr>
              <a:t> </a:t>
            </a:r>
            <a:r>
              <a:rPr lang="en-US" altLang="zh-CN" u="sng" dirty="0">
                <a:latin typeface="Arial" panose="020B0604020202020204" pitchFamily="34" charset="0"/>
                <a:cs typeface="Arial" panose="020B0604020202020204" pitchFamily="34" charset="0"/>
              </a:rPr>
              <a:t>http://www.bbc.co.uk/news/world-europe-32897066 </a:t>
            </a:r>
            <a:r>
              <a:rPr lang="en-US" altLang="zh-CN" dirty="0">
                <a:latin typeface="Arial" panose="020B0604020202020204" pitchFamily="34" charset="0"/>
                <a:cs typeface="Arial" panose="020B0604020202020204" pitchFamily="34" charset="0"/>
              </a:rPr>
              <a:t>(Accessed: 09 December 2016).</a:t>
            </a:r>
          </a:p>
          <a:p>
            <a:pPr marL="0" indent="0">
              <a:buNone/>
            </a:pPr>
            <a:endParaRPr lang="en-US" altLang="zh-CN" u="sng"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BBC (2015).</a:t>
            </a:r>
            <a:r>
              <a:rPr lang="en-US" altLang="zh-CN" i="1" dirty="0">
                <a:latin typeface="Arial" panose="020B0604020202020204" pitchFamily="34" charset="0"/>
                <a:cs typeface="Arial" panose="020B0604020202020204" pitchFamily="34" charset="0"/>
              </a:rPr>
              <a:t> "If bribery or canceled Russia and Qatar hosting the World Cup.</a:t>
            </a:r>
            <a:r>
              <a:rPr lang="en-US" altLang="zh-CN" dirty="0">
                <a:latin typeface="Arial" panose="020B0604020202020204" pitchFamily="34" charset="0"/>
                <a:cs typeface="Arial" panose="020B0604020202020204" pitchFamily="34" charset="0"/>
              </a:rPr>
              <a:t> [online]</a:t>
            </a:r>
            <a:r>
              <a:rPr lang="en-US" altLang="zh-CN" i="1" dirty="0">
                <a:latin typeface="Arial" panose="020B0604020202020204" pitchFamily="34" charset="0"/>
                <a:cs typeface="Arial" panose="020B0604020202020204" pitchFamily="34" charset="0"/>
              </a:rPr>
              <a:t>“ </a:t>
            </a:r>
            <a:r>
              <a:rPr lang="en-US" altLang="zh-CN" u="sng" dirty="0">
                <a:latin typeface="Arial" panose="020B0604020202020204" pitchFamily="34" charset="0"/>
                <a:cs typeface="Arial" panose="020B0604020202020204" pitchFamily="34" charset="0"/>
              </a:rPr>
              <a:t>http://www.bbc.com/zhongwen/simp/world/2015/06/150607_fifa_russia_qatar </a:t>
            </a:r>
            <a:r>
              <a:rPr lang="en-US" altLang="zh-CN" dirty="0">
                <a:latin typeface="Arial" panose="020B0604020202020204" pitchFamily="34" charset="0"/>
                <a:cs typeface="Arial" panose="020B0604020202020204" pitchFamily="34" charset="0"/>
              </a:rPr>
              <a:t>(Accessed: 09 December 2016).</a:t>
            </a:r>
            <a:endParaRPr lang="en-US" altLang="zh-CN" u="sng"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a:t>
            </a:r>
          </a:p>
          <a:p>
            <a:pPr marL="0" indent="0">
              <a:buNone/>
            </a:pPr>
            <a:r>
              <a:rPr lang="en-US" altLang="zh-CN" dirty="0">
                <a:latin typeface="Arial" panose="020B0604020202020204" pitchFamily="34" charset="0"/>
                <a:cs typeface="Arial" panose="020B0604020202020204" pitchFamily="34" charset="0"/>
              </a:rPr>
              <a:t>         BBC (2015).  </a:t>
            </a:r>
            <a:r>
              <a:rPr lang="en-US" altLang="zh-CN" i="1" dirty="0">
                <a:latin typeface="Arial" panose="020B0604020202020204" pitchFamily="34" charset="0"/>
                <a:cs typeface="Arial" panose="020B0604020202020204" pitchFamily="34" charset="0"/>
              </a:rPr>
              <a:t>Premier League TV rights: Sky and BT pay £5.1bn for live games,</a:t>
            </a:r>
            <a:r>
              <a:rPr lang="en-US" altLang="zh-CN" dirty="0">
                <a:latin typeface="Arial" panose="020B0604020202020204" pitchFamily="34" charset="0"/>
                <a:cs typeface="Arial" panose="020B0604020202020204" pitchFamily="34" charset="0"/>
              </a:rPr>
              <a:t> [online] </a:t>
            </a:r>
            <a:r>
              <a:rPr lang="en-US" altLang="zh-CN" u="sng" dirty="0">
                <a:latin typeface="Arial" panose="020B0604020202020204" pitchFamily="34" charset="0"/>
                <a:cs typeface="Arial" panose="020B0604020202020204" pitchFamily="34" charset="0"/>
              </a:rPr>
              <a:t>http://www.bbc.co.uk/sport/football/31357409. </a:t>
            </a:r>
            <a:r>
              <a:rPr lang="en-US" altLang="zh-CN" dirty="0">
                <a:latin typeface="Arial" panose="020B0604020202020204" pitchFamily="34" charset="0"/>
                <a:cs typeface="Arial" panose="020B0604020202020204" pitchFamily="34" charset="0"/>
              </a:rPr>
              <a:t>(Accessed: 09 December 2016).</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Carroll, A. B. (1991). The pyramid of corporate social responsibility: Toward the moral management of organizational stakeholders. </a:t>
            </a:r>
            <a:r>
              <a:rPr lang="en-US" altLang="zh-CN" i="1" dirty="0">
                <a:latin typeface="Arial" panose="020B0604020202020204" pitchFamily="34" charset="0"/>
                <a:cs typeface="Arial" panose="020B0604020202020204" pitchFamily="34" charset="0"/>
              </a:rPr>
              <a:t>Business horizons</a:t>
            </a:r>
            <a:r>
              <a:rPr lang="en-US" altLang="zh-CN" dirty="0">
                <a:latin typeface="Arial" panose="020B0604020202020204" pitchFamily="34" charset="0"/>
                <a:cs typeface="Arial" panose="020B0604020202020204" pitchFamily="34" charset="0"/>
              </a:rPr>
              <a:t>, </a:t>
            </a:r>
            <a:r>
              <a:rPr lang="en-US" altLang="zh-CN" i="1" dirty="0">
                <a:latin typeface="Arial" panose="020B0604020202020204" pitchFamily="34" charset="0"/>
                <a:cs typeface="Arial" panose="020B0604020202020204" pitchFamily="34" charset="0"/>
              </a:rPr>
              <a:t>34</a:t>
            </a:r>
            <a:r>
              <a:rPr lang="en-US" altLang="zh-CN" dirty="0">
                <a:latin typeface="Arial" panose="020B0604020202020204" pitchFamily="34" charset="0"/>
                <a:cs typeface="Arial" panose="020B0604020202020204" pitchFamily="34" charset="0"/>
              </a:rPr>
              <a:t>(4), 39-48.</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ESPN (2015), </a:t>
            </a:r>
            <a:r>
              <a:rPr lang="en-US" altLang="zh-CN" i="1" dirty="0">
                <a:latin typeface="Arial" panose="020B0604020202020204" pitchFamily="34" charset="0"/>
                <a:cs typeface="Arial" panose="020B0604020202020204" pitchFamily="34" charset="0"/>
              </a:rPr>
              <a:t>CONMEBOL hopes to play scandal-hit Copa America </a:t>
            </a:r>
            <a:r>
              <a:rPr lang="en-US" altLang="zh-CN" i="1" dirty="0" err="1">
                <a:latin typeface="Arial" panose="020B0604020202020204" pitchFamily="34" charset="0"/>
                <a:cs typeface="Arial" panose="020B0604020202020204" pitchFamily="34" charset="0"/>
              </a:rPr>
              <a:t>Centenario</a:t>
            </a:r>
            <a:r>
              <a:rPr lang="en-US" altLang="zh-CN" i="1"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[online]</a:t>
            </a:r>
            <a:r>
              <a:rPr lang="en-US" altLang="zh-CN" i="1" dirty="0">
                <a:latin typeface="Arial" panose="020B0604020202020204" pitchFamily="34" charset="0"/>
                <a:cs typeface="Arial" panose="020B0604020202020204" pitchFamily="34" charset="0"/>
              </a:rPr>
              <a:t> </a:t>
            </a:r>
            <a:r>
              <a:rPr lang="en-US" altLang="zh-CN" u="sng" dirty="0">
                <a:latin typeface="Arial" panose="020B0604020202020204" pitchFamily="34" charset="0"/>
                <a:cs typeface="Arial" panose="020B0604020202020204" pitchFamily="34" charset="0"/>
              </a:rPr>
              <a:t>http://www.espnfc.com/copa-america/story/2535259/conmebol-hopes-to-play-scandal-hit-copa-america-centenario. </a:t>
            </a:r>
            <a:r>
              <a:rPr lang="en-US" altLang="zh-CN" dirty="0">
                <a:latin typeface="Arial" panose="020B0604020202020204" pitchFamily="34" charset="0"/>
                <a:cs typeface="Arial" panose="020B0604020202020204" pitchFamily="34" charset="0"/>
              </a:rPr>
              <a:t>(Accessed: 05 December 2016).</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FIFA (2016), </a:t>
            </a:r>
            <a:r>
              <a:rPr lang="en-US" altLang="zh-CN" i="1" dirty="0">
                <a:latin typeface="Arial" panose="020B0604020202020204" pitchFamily="34" charset="0"/>
                <a:cs typeface="Arial" panose="020B0604020202020204" pitchFamily="34" charset="0"/>
              </a:rPr>
              <a:t>The background of FIFA,</a:t>
            </a:r>
            <a:r>
              <a:rPr lang="en-US" altLang="zh-CN" dirty="0">
                <a:latin typeface="Arial" panose="020B0604020202020204" pitchFamily="34" charset="0"/>
                <a:cs typeface="Arial" panose="020B0604020202020204" pitchFamily="34" charset="0"/>
              </a:rPr>
              <a:t> [online]</a:t>
            </a:r>
            <a:r>
              <a:rPr lang="en-US" altLang="zh-CN" i="1" dirty="0">
                <a:latin typeface="Arial" panose="020B0604020202020204" pitchFamily="34" charset="0"/>
                <a:cs typeface="Arial" panose="020B0604020202020204" pitchFamily="34" charset="0"/>
              </a:rPr>
              <a:t> </a:t>
            </a:r>
            <a:r>
              <a:rPr lang="en-US" altLang="zh-CN" u="sng" dirty="0">
                <a:latin typeface="Arial" panose="020B0604020202020204" pitchFamily="34" charset="0"/>
                <a:cs typeface="Arial" panose="020B0604020202020204" pitchFamily="34" charset="0"/>
              </a:rPr>
              <a:t>http://www.fifa.com/about-fifa/who-we-are/index</a:t>
            </a:r>
            <a:r>
              <a:rPr lang="en-US" altLang="zh-CN" dirty="0">
                <a:latin typeface="Arial" panose="020B0604020202020204" pitchFamily="34" charset="0"/>
                <a:cs typeface="Arial" panose="020B0604020202020204" pitchFamily="34" charset="0"/>
              </a:rPr>
              <a:t>. (Accessed: 05 December 2016).</a:t>
            </a:r>
          </a:p>
          <a:p>
            <a:endParaRPr lang="en-US" altLang="zh-CN" i="1"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Guardian (2015). </a:t>
            </a:r>
            <a:r>
              <a:rPr lang="en-US" altLang="zh-CN" i="1" dirty="0">
                <a:latin typeface="Arial" panose="020B0604020202020204" pitchFamily="34" charset="0"/>
                <a:cs typeface="Arial" panose="020B0604020202020204" pitchFamily="34" charset="0"/>
              </a:rPr>
              <a:t> A dark day for </a:t>
            </a:r>
            <a:r>
              <a:rPr lang="en-US" altLang="zh-CN" i="1" dirty="0" err="1">
                <a:latin typeface="Arial" panose="020B0604020202020204" pitchFamily="34" charset="0"/>
                <a:cs typeface="Arial" panose="020B0604020202020204" pitchFamily="34" charset="0"/>
              </a:rPr>
              <a:t>Fifa</a:t>
            </a:r>
            <a:r>
              <a:rPr lang="en-US" altLang="zh-CN" i="1" dirty="0">
                <a:latin typeface="Arial" panose="020B0604020202020204" pitchFamily="34" charset="0"/>
                <a:cs typeface="Arial" panose="020B0604020202020204" pitchFamily="34" charset="0"/>
              </a:rPr>
              <a:t> after claims of arms deals for World Cup votes,</a:t>
            </a:r>
            <a:r>
              <a:rPr lang="en-US" altLang="zh-CN" dirty="0">
                <a:latin typeface="Arial" panose="020B0604020202020204" pitchFamily="34" charset="0"/>
                <a:cs typeface="Arial" panose="020B0604020202020204" pitchFamily="34" charset="0"/>
              </a:rPr>
              <a:t> [online]</a:t>
            </a:r>
            <a:r>
              <a:rPr lang="en-US" altLang="zh-CN" i="1" dirty="0">
                <a:latin typeface="Arial" panose="020B0604020202020204" pitchFamily="34" charset="0"/>
                <a:cs typeface="Arial" panose="020B0604020202020204" pitchFamily="34" charset="0"/>
              </a:rPr>
              <a:t> </a:t>
            </a:r>
            <a:r>
              <a:rPr lang="en-US" altLang="zh-CN" u="sng" dirty="0">
                <a:latin typeface="Arial" panose="020B0604020202020204" pitchFamily="34" charset="0"/>
                <a:cs typeface="Arial" panose="020B0604020202020204" pitchFamily="34" charset="0"/>
              </a:rPr>
              <a:t>https://www.theguardian.com/football/2015/jun/05/fifa-scandal-arms-germany-deal-saudi-valcke-warner-delaney-ireland-henry</a:t>
            </a:r>
            <a:r>
              <a:rPr lang="en-US" altLang="zh-CN" dirty="0">
                <a:latin typeface="Arial" panose="020B0604020202020204" pitchFamily="34" charset="0"/>
                <a:cs typeface="Arial" panose="020B0604020202020204" pitchFamily="34" charset="0"/>
              </a:rPr>
              <a:t>. (Accessed: 05 December 2016).</a:t>
            </a:r>
          </a:p>
          <a:p>
            <a:pPr marL="0" indent="0">
              <a:buNone/>
            </a:pPr>
            <a:r>
              <a:rPr lang="en-US" altLang="zh-CN" dirty="0">
                <a:latin typeface="Arial" panose="020B0604020202020204" pitchFamily="34" charset="0"/>
                <a:cs typeface="Arial" panose="020B0604020202020204" pitchFamily="34" charset="0"/>
              </a:rPr>
              <a:t>    </a:t>
            </a:r>
          </a:p>
          <a:p>
            <a:pPr marL="0" indent="0">
              <a:buNone/>
            </a:pPr>
            <a:r>
              <a:rPr lang="en-US" altLang="zh-CN" dirty="0">
                <a:latin typeface="Arial" panose="020B0604020202020204" pitchFamily="34" charset="0"/>
                <a:cs typeface="Arial" panose="020B0604020202020204" pitchFamily="34" charset="0"/>
              </a:rPr>
              <a:t>          </a:t>
            </a:r>
            <a:r>
              <a:rPr lang="en-US" altLang="zh-CN" dirty="0" err="1">
                <a:latin typeface="Arial" panose="020B0604020202020204" pitchFamily="34" charset="0"/>
                <a:cs typeface="Arial" panose="020B0604020202020204" pitchFamily="34" charset="0"/>
              </a:rPr>
              <a:t>Keohane</a:t>
            </a:r>
            <a:r>
              <a:rPr lang="en-US" altLang="zh-CN" dirty="0">
                <a:latin typeface="Arial" panose="020B0604020202020204" pitchFamily="34" charset="0"/>
                <a:cs typeface="Arial" panose="020B0604020202020204" pitchFamily="34" charset="0"/>
              </a:rPr>
              <a:t>, R. O. (2003). </a:t>
            </a:r>
            <a:r>
              <a:rPr lang="en-US" altLang="zh-CN" i="1" dirty="0">
                <a:latin typeface="Arial" panose="020B0604020202020204" pitchFamily="34" charset="0"/>
                <a:cs typeface="Arial" panose="020B0604020202020204" pitchFamily="34" charset="0"/>
              </a:rPr>
              <a:t>Global governance and democratic accountability</a:t>
            </a:r>
            <a:r>
              <a:rPr lang="en-US" altLang="zh-CN" dirty="0">
                <a:latin typeface="Arial" panose="020B0604020202020204" pitchFamily="34" charset="0"/>
                <a:cs typeface="Arial" panose="020B0604020202020204" pitchFamily="34" charset="0"/>
              </a:rPr>
              <a:t>(pp. 130-159). </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a:t>
            </a:r>
            <a:r>
              <a:rPr lang="en-US" altLang="zh-CN" dirty="0" err="1">
                <a:latin typeface="Arial" panose="020B0604020202020204" pitchFamily="34" charset="0"/>
                <a:cs typeface="Arial" panose="020B0604020202020204" pitchFamily="34" charset="0"/>
              </a:rPr>
              <a:t>Linkedin</a:t>
            </a:r>
            <a:r>
              <a:rPr lang="en-US" altLang="zh-CN" dirty="0">
                <a:latin typeface="Arial" panose="020B0604020202020204" pitchFamily="34" charset="0"/>
                <a:cs typeface="Arial" panose="020B0604020202020204" pitchFamily="34" charset="0"/>
              </a:rPr>
              <a:t> (2016).</a:t>
            </a:r>
            <a:r>
              <a:rPr lang="en-US" altLang="zh-CN" i="1" dirty="0">
                <a:latin typeface="Arial" panose="020B0604020202020204" pitchFamily="34" charset="0"/>
                <a:cs typeface="Arial" panose="020B0604020202020204" pitchFamily="34" charset="0"/>
              </a:rPr>
              <a:t> FIFA and the Stakeholders' Rights to Responsibility, </a:t>
            </a:r>
            <a:r>
              <a:rPr lang="en-US" altLang="zh-CN" dirty="0">
                <a:latin typeface="Arial" panose="020B0604020202020204" pitchFamily="34" charset="0"/>
                <a:cs typeface="Arial" panose="020B0604020202020204" pitchFamily="34" charset="0"/>
              </a:rPr>
              <a:t>[online]</a:t>
            </a:r>
            <a:r>
              <a:rPr lang="en-US" altLang="zh-CN" i="1" dirty="0">
                <a:latin typeface="Arial" panose="020B0604020202020204" pitchFamily="34" charset="0"/>
                <a:cs typeface="Arial" panose="020B0604020202020204" pitchFamily="34" charset="0"/>
              </a:rPr>
              <a:t> </a:t>
            </a:r>
            <a:r>
              <a:rPr lang="en-US" altLang="zh-CN" u="sng" dirty="0">
                <a:latin typeface="Arial" panose="020B0604020202020204" pitchFamily="34" charset="0"/>
                <a:cs typeface="Arial" panose="020B0604020202020204" pitchFamily="34" charset="0"/>
              </a:rPr>
              <a:t>https://www.linkedin.com/pulse/fifa-stakeholders-rights-responsibility-benjamin-karr </a:t>
            </a:r>
            <a:r>
              <a:rPr lang="en-US" altLang="zh-CN" dirty="0">
                <a:latin typeface="Arial" panose="020B0604020202020204" pitchFamily="34" charset="0"/>
                <a:cs typeface="Arial" panose="020B0604020202020204" pitchFamily="34" charset="0"/>
              </a:rPr>
              <a:t> (Accessed: 10 December 2016)</a:t>
            </a:r>
            <a:endParaRPr lang="en-US" altLang="zh-CN" u="sng"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a:t>
            </a:r>
          </a:p>
          <a:p>
            <a:pPr marL="0" indent="0">
              <a:buNone/>
            </a:pPr>
            <a:r>
              <a:rPr lang="en-US" altLang="zh-CN" dirty="0">
                <a:latin typeface="Arial" panose="020B0604020202020204" pitchFamily="34" charset="0"/>
                <a:cs typeface="Arial" panose="020B0604020202020204" pitchFamily="34" charset="0"/>
              </a:rPr>
              <a:t>         Mirror (2015). </a:t>
            </a:r>
            <a:r>
              <a:rPr lang="en-US" altLang="zh-CN" i="1" dirty="0">
                <a:latin typeface="Arial" panose="020B0604020202020204" pitchFamily="34" charset="0"/>
                <a:cs typeface="Arial" panose="020B0604020202020204" pitchFamily="34" charset="0"/>
              </a:rPr>
              <a:t>Full timeline of FIFA corruption scandal as criminal proceedings are opened against Sepp Blatter,</a:t>
            </a:r>
            <a:r>
              <a:rPr lang="en-US" altLang="zh-CN" dirty="0">
                <a:latin typeface="Arial" panose="020B0604020202020204" pitchFamily="34" charset="0"/>
                <a:cs typeface="Arial" panose="020B0604020202020204" pitchFamily="34" charset="0"/>
              </a:rPr>
              <a:t> [online]</a:t>
            </a:r>
            <a:r>
              <a:rPr lang="en-US" altLang="zh-CN" i="1" dirty="0">
                <a:latin typeface="Arial" panose="020B0604020202020204" pitchFamily="34" charset="0"/>
                <a:cs typeface="Arial" panose="020B0604020202020204" pitchFamily="34" charset="0"/>
              </a:rPr>
              <a:t> </a:t>
            </a:r>
            <a:r>
              <a:rPr lang="en-US" altLang="zh-CN" u="sng" dirty="0">
                <a:latin typeface="Arial" panose="020B0604020202020204" pitchFamily="34" charset="0"/>
                <a:cs typeface="Arial" panose="020B0604020202020204" pitchFamily="34" charset="0"/>
              </a:rPr>
              <a:t>http://www.mirror.co.uk/sport/football/news/full-timeline-fifa-corruption-scandal-6517127</a:t>
            </a:r>
            <a:r>
              <a:rPr lang="en-US" altLang="zh-CN" dirty="0">
                <a:latin typeface="Arial" panose="020B0604020202020204" pitchFamily="34" charset="0"/>
                <a:cs typeface="Arial" panose="020B0604020202020204" pitchFamily="34" charset="0"/>
              </a:rPr>
              <a:t>. (Accessed: 05 December 2016).</a:t>
            </a:r>
          </a:p>
          <a:p>
            <a:pPr marL="0" indent="0">
              <a:buNone/>
            </a:pPr>
            <a:r>
              <a:rPr lang="en-US" altLang="zh-CN" dirty="0">
                <a:latin typeface="Arial" panose="020B0604020202020204" pitchFamily="34" charset="0"/>
                <a:cs typeface="Arial" panose="020B0604020202020204" pitchFamily="34" charset="0"/>
              </a:rPr>
              <a:t>  </a:t>
            </a:r>
          </a:p>
          <a:p>
            <a:pPr marL="0" indent="0">
              <a:buNone/>
            </a:pPr>
            <a:r>
              <a:rPr lang="en-US" altLang="zh-CN" dirty="0">
                <a:latin typeface="Arial" panose="020B0604020202020204" pitchFamily="34" charset="0"/>
                <a:cs typeface="Arial" panose="020B0604020202020204" pitchFamily="34" charset="0"/>
              </a:rPr>
              <a:t>          </a:t>
            </a:r>
            <a:r>
              <a:rPr lang="en-US" altLang="zh-CN" dirty="0" err="1">
                <a:latin typeface="Arial" panose="020B0604020202020204" pitchFamily="34" charset="0"/>
                <a:cs typeface="Arial" panose="020B0604020202020204" pitchFamily="34" charset="0"/>
              </a:rPr>
              <a:t>Pielke</a:t>
            </a:r>
            <a:r>
              <a:rPr lang="en-US" altLang="zh-CN" dirty="0">
                <a:latin typeface="Arial" panose="020B0604020202020204" pitchFamily="34" charset="0"/>
                <a:cs typeface="Arial" panose="020B0604020202020204" pitchFamily="34" charset="0"/>
              </a:rPr>
              <a:t>, R. (2013). How can FIFA be held accountable?. </a:t>
            </a:r>
            <a:r>
              <a:rPr lang="en-US" altLang="zh-CN" i="1" dirty="0">
                <a:latin typeface="Arial" panose="020B0604020202020204" pitchFamily="34" charset="0"/>
                <a:cs typeface="Arial" panose="020B0604020202020204" pitchFamily="34" charset="0"/>
              </a:rPr>
              <a:t>Sport management review</a:t>
            </a:r>
            <a:r>
              <a:rPr lang="en-US" altLang="zh-CN" dirty="0">
                <a:latin typeface="Arial" panose="020B0604020202020204" pitchFamily="34" charset="0"/>
                <a:cs typeface="Arial" panose="020B0604020202020204" pitchFamily="34" charset="0"/>
              </a:rPr>
              <a:t>, </a:t>
            </a:r>
            <a:r>
              <a:rPr lang="en-US" altLang="zh-CN" i="1" dirty="0">
                <a:latin typeface="Arial" panose="020B0604020202020204" pitchFamily="34" charset="0"/>
                <a:cs typeface="Arial" panose="020B0604020202020204" pitchFamily="34" charset="0"/>
              </a:rPr>
              <a:t>16</a:t>
            </a:r>
            <a:r>
              <a:rPr lang="en-US" altLang="zh-CN" dirty="0">
                <a:latin typeface="Arial" panose="020B0604020202020204" pitchFamily="34" charset="0"/>
                <a:cs typeface="Arial" panose="020B0604020202020204" pitchFamily="34" charset="0"/>
              </a:rPr>
              <a:t>(3), 255-267.</a:t>
            </a:r>
          </a:p>
          <a:p>
            <a:endParaRPr lang="zh-CN" altLang="en-US" dirty="0"/>
          </a:p>
          <a:p>
            <a:pPr marL="0" indent="0">
              <a:buNone/>
            </a:pPr>
            <a:r>
              <a:rPr lang="en-US" altLang="zh-CN" dirty="0"/>
              <a:t>          </a:t>
            </a:r>
          </a:p>
          <a:p>
            <a:endParaRPr lang="en-US" altLang="zh-CN" dirty="0"/>
          </a:p>
          <a:p>
            <a:endParaRPr lang="en-US" altLang="zh-CN" dirty="0"/>
          </a:p>
        </p:txBody>
      </p:sp>
    </p:spTree>
    <p:extLst>
      <p:ext uri="{BB962C8B-B14F-4D97-AF65-F5344CB8AC3E}">
        <p14:creationId xmlns:p14="http://schemas.microsoft.com/office/powerpoint/2010/main" val="17310705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dirty="0"/>
          </a:p>
        </p:txBody>
      </p:sp>
      <p:sp>
        <p:nvSpPr>
          <p:cNvPr id="3" name="内容占位符 2"/>
          <p:cNvSpPr>
            <a:spLocks noGrp="1"/>
          </p:cNvSpPr>
          <p:nvPr>
            <p:ph idx="1"/>
          </p:nvPr>
        </p:nvSpPr>
        <p:spPr/>
        <p:txBody>
          <a:bodyPr>
            <a:normAutofit fontScale="25000" lnSpcReduction="20000"/>
          </a:bodyPr>
          <a:lstStyle/>
          <a:p>
            <a:pPr marL="0" indent="0">
              <a:buNone/>
            </a:pPr>
            <a:r>
              <a:rPr lang="en-US" altLang="zh-CN" dirty="0">
                <a:latin typeface="Arial" panose="020B0604020202020204" pitchFamily="34" charset="0"/>
                <a:cs typeface="Arial" panose="020B0604020202020204" pitchFamily="34" charset="0"/>
              </a:rPr>
              <a:t>      </a:t>
            </a:r>
            <a:r>
              <a:rPr lang="en-US" altLang="zh-CN" dirty="0" err="1">
                <a:latin typeface="Arial" panose="020B0604020202020204" pitchFamily="34" charset="0"/>
                <a:cs typeface="Arial" panose="020B0604020202020204" pitchFamily="34" charset="0"/>
              </a:rPr>
              <a:t>Pielke</a:t>
            </a:r>
            <a:r>
              <a:rPr lang="en-US" altLang="zh-CN" dirty="0">
                <a:latin typeface="Arial" panose="020B0604020202020204" pitchFamily="34" charset="0"/>
                <a:cs typeface="Arial" panose="020B0604020202020204" pitchFamily="34" charset="0"/>
              </a:rPr>
              <a:t>, R. (2013). How can FIFA be held accountable?. </a:t>
            </a:r>
            <a:r>
              <a:rPr lang="en-US" altLang="zh-CN" i="1" dirty="0">
                <a:latin typeface="Arial" panose="020B0604020202020204" pitchFamily="34" charset="0"/>
                <a:cs typeface="Arial" panose="020B0604020202020204" pitchFamily="34" charset="0"/>
              </a:rPr>
              <a:t>Sport management review</a:t>
            </a:r>
            <a:r>
              <a:rPr lang="en-US" altLang="zh-CN" dirty="0">
                <a:latin typeface="Arial" panose="020B0604020202020204" pitchFamily="34" charset="0"/>
                <a:cs typeface="Arial" panose="020B0604020202020204" pitchFamily="34" charset="0"/>
              </a:rPr>
              <a:t>, </a:t>
            </a:r>
            <a:r>
              <a:rPr lang="en-US" altLang="zh-CN" i="1" dirty="0">
                <a:latin typeface="Arial" panose="020B0604020202020204" pitchFamily="34" charset="0"/>
                <a:cs typeface="Arial" panose="020B0604020202020204" pitchFamily="34" charset="0"/>
              </a:rPr>
              <a:t>16</a:t>
            </a:r>
            <a:r>
              <a:rPr lang="en-US" altLang="zh-CN" dirty="0">
                <a:latin typeface="Arial" panose="020B0604020202020204" pitchFamily="34" charset="0"/>
                <a:cs typeface="Arial" panose="020B0604020202020204" pitchFamily="34" charset="0"/>
              </a:rPr>
              <a:t>(3), 255-267.       </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a:t>
            </a:r>
            <a:r>
              <a:rPr lang="en-US" altLang="zh-CN" dirty="0" err="1">
                <a:latin typeface="Arial" panose="020B0604020202020204" pitchFamily="34" charset="0"/>
                <a:cs typeface="Arial" panose="020B0604020202020204" pitchFamily="34" charset="0"/>
              </a:rPr>
              <a:t>Linkedin</a:t>
            </a:r>
            <a:r>
              <a:rPr lang="en-US" altLang="zh-CN" dirty="0">
                <a:latin typeface="Arial" panose="020B0604020202020204" pitchFamily="34" charset="0"/>
                <a:cs typeface="Arial" panose="020B0604020202020204" pitchFamily="34" charset="0"/>
              </a:rPr>
              <a:t> (2016).</a:t>
            </a:r>
            <a:r>
              <a:rPr lang="en-US" altLang="zh-CN" i="1" dirty="0">
                <a:latin typeface="Arial" panose="020B0604020202020204" pitchFamily="34" charset="0"/>
                <a:cs typeface="Arial" panose="020B0604020202020204" pitchFamily="34" charset="0"/>
              </a:rPr>
              <a:t> FIFA and the Stakeholders' Rights to Responsibility, </a:t>
            </a:r>
            <a:r>
              <a:rPr lang="en-US" altLang="zh-CN" dirty="0">
                <a:latin typeface="Arial" panose="020B0604020202020204" pitchFamily="34" charset="0"/>
                <a:cs typeface="Arial" panose="020B0604020202020204" pitchFamily="34" charset="0"/>
              </a:rPr>
              <a:t>[online]</a:t>
            </a:r>
            <a:r>
              <a:rPr lang="en-US" altLang="zh-CN" i="1" dirty="0">
                <a:latin typeface="Arial" panose="020B0604020202020204" pitchFamily="34" charset="0"/>
                <a:cs typeface="Arial" panose="020B0604020202020204" pitchFamily="34" charset="0"/>
              </a:rPr>
              <a:t> </a:t>
            </a:r>
            <a:r>
              <a:rPr lang="en-US" altLang="zh-CN" u="sng" dirty="0">
                <a:latin typeface="Arial" panose="020B0604020202020204" pitchFamily="34" charset="0"/>
                <a:cs typeface="Arial" panose="020B0604020202020204" pitchFamily="34" charset="0"/>
              </a:rPr>
              <a:t>https://www.linkedin.com/pulse/fifa-stakeholders-rights-responsibility-benjamin-karr </a:t>
            </a:r>
            <a:r>
              <a:rPr lang="en-US" altLang="zh-CN" dirty="0">
                <a:latin typeface="Arial" panose="020B0604020202020204" pitchFamily="34" charset="0"/>
                <a:cs typeface="Arial" panose="020B0604020202020204" pitchFamily="34" charset="0"/>
              </a:rPr>
              <a:t> (Accessed: 10 December 2016)</a:t>
            </a:r>
            <a:endParaRPr lang="en-US" altLang="zh-CN" u="sng"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a:t>
            </a:r>
          </a:p>
          <a:p>
            <a:pPr marL="0" indent="0">
              <a:buNone/>
            </a:pPr>
            <a:r>
              <a:rPr lang="en-US" altLang="zh-CN" dirty="0">
                <a:latin typeface="Arial" panose="020B0604020202020204" pitchFamily="34" charset="0"/>
                <a:cs typeface="Arial" panose="020B0604020202020204" pitchFamily="34" charset="0"/>
              </a:rPr>
              <a:t>        Mirror (2015). </a:t>
            </a:r>
            <a:r>
              <a:rPr lang="en-US" altLang="zh-CN" i="1" dirty="0">
                <a:latin typeface="Arial" panose="020B0604020202020204" pitchFamily="34" charset="0"/>
                <a:cs typeface="Arial" panose="020B0604020202020204" pitchFamily="34" charset="0"/>
              </a:rPr>
              <a:t>Full timeline of FIFA corruption scandal as criminal proceedings are opened against Sepp Blatter, </a:t>
            </a:r>
            <a:r>
              <a:rPr lang="en-US" altLang="zh-CN" dirty="0">
                <a:latin typeface="Arial" panose="020B0604020202020204" pitchFamily="34" charset="0"/>
                <a:cs typeface="Arial" panose="020B0604020202020204" pitchFamily="34" charset="0"/>
              </a:rPr>
              <a:t>[online]</a:t>
            </a:r>
            <a:r>
              <a:rPr lang="en-US" altLang="zh-CN" i="1" dirty="0">
                <a:latin typeface="Arial" panose="020B0604020202020204" pitchFamily="34" charset="0"/>
                <a:cs typeface="Arial" panose="020B0604020202020204" pitchFamily="34" charset="0"/>
              </a:rPr>
              <a:t> </a:t>
            </a:r>
            <a:r>
              <a:rPr lang="en-US" altLang="zh-CN" u="sng" dirty="0">
                <a:latin typeface="Arial" panose="020B0604020202020204" pitchFamily="34" charset="0"/>
                <a:cs typeface="Arial" panose="020B0604020202020204" pitchFamily="34" charset="0"/>
              </a:rPr>
              <a:t>http://www.mirror.co.uk/sport/football/news/full-timeline-fifa-corruption-scandal-6517127</a:t>
            </a:r>
            <a:r>
              <a:rPr lang="en-US" altLang="zh-CN" dirty="0">
                <a:latin typeface="Arial" panose="020B0604020202020204" pitchFamily="34" charset="0"/>
                <a:cs typeface="Arial" panose="020B0604020202020204" pitchFamily="34" charset="0"/>
              </a:rPr>
              <a:t>. (Accessed: 05 December 2016).</a:t>
            </a:r>
          </a:p>
          <a:p>
            <a:pPr marL="0" indent="0">
              <a:buNone/>
            </a:pPr>
            <a:r>
              <a:rPr lang="en-US" altLang="zh-CN" dirty="0">
                <a:latin typeface="Arial" panose="020B0604020202020204" pitchFamily="34" charset="0"/>
                <a:cs typeface="Arial" panose="020B0604020202020204" pitchFamily="34" charset="0"/>
              </a:rPr>
              <a:t>  </a:t>
            </a:r>
          </a:p>
          <a:p>
            <a:pPr marL="0" indent="0">
              <a:buNone/>
            </a:pPr>
            <a:r>
              <a:rPr lang="en-US" altLang="zh-CN" dirty="0">
                <a:latin typeface="Arial" panose="020B0604020202020204" pitchFamily="34" charset="0"/>
                <a:cs typeface="Arial" panose="020B0604020202020204" pitchFamily="34" charset="0"/>
              </a:rPr>
              <a:t>         </a:t>
            </a:r>
            <a:r>
              <a:rPr lang="en-US" altLang="zh-CN" dirty="0" err="1">
                <a:latin typeface="Arial" panose="020B0604020202020204" pitchFamily="34" charset="0"/>
                <a:cs typeface="Arial" panose="020B0604020202020204" pitchFamily="34" charset="0"/>
              </a:rPr>
              <a:t>Pielke</a:t>
            </a:r>
            <a:r>
              <a:rPr lang="en-US" altLang="zh-CN" dirty="0">
                <a:latin typeface="Arial" panose="020B0604020202020204" pitchFamily="34" charset="0"/>
                <a:cs typeface="Arial" panose="020B0604020202020204" pitchFamily="34" charset="0"/>
              </a:rPr>
              <a:t>, R. (2013). How can FIFA be held accountable?. </a:t>
            </a:r>
            <a:r>
              <a:rPr lang="en-US" altLang="zh-CN" i="1" dirty="0">
                <a:latin typeface="Arial" panose="020B0604020202020204" pitchFamily="34" charset="0"/>
                <a:cs typeface="Arial" panose="020B0604020202020204" pitchFamily="34" charset="0"/>
              </a:rPr>
              <a:t>Sport management review</a:t>
            </a:r>
            <a:r>
              <a:rPr lang="en-US" altLang="zh-CN" dirty="0">
                <a:latin typeface="Arial" panose="020B0604020202020204" pitchFamily="34" charset="0"/>
                <a:cs typeface="Arial" panose="020B0604020202020204" pitchFamily="34" charset="0"/>
              </a:rPr>
              <a:t>, </a:t>
            </a:r>
            <a:r>
              <a:rPr lang="en-US" altLang="zh-CN" i="1" dirty="0">
                <a:latin typeface="Arial" panose="020B0604020202020204" pitchFamily="34" charset="0"/>
                <a:cs typeface="Arial" panose="020B0604020202020204" pitchFamily="34" charset="0"/>
              </a:rPr>
              <a:t>16</a:t>
            </a:r>
            <a:r>
              <a:rPr lang="en-US" altLang="zh-CN" dirty="0">
                <a:latin typeface="Arial" panose="020B0604020202020204" pitchFamily="34" charset="0"/>
                <a:cs typeface="Arial" panose="020B0604020202020204" pitchFamily="34" charset="0"/>
              </a:rPr>
              <a:t>(3), 255-267.</a:t>
            </a:r>
          </a:p>
          <a:p>
            <a:pPr marL="0" indent="0">
              <a:buNone/>
            </a:pPr>
            <a:r>
              <a:rPr lang="en-US" altLang="zh-CN" dirty="0">
                <a:latin typeface="Arial" panose="020B0604020202020204" pitchFamily="34" charset="0"/>
                <a:cs typeface="Arial" panose="020B0604020202020204" pitchFamily="34" charset="0"/>
              </a:rPr>
              <a:t>       </a:t>
            </a:r>
          </a:p>
          <a:p>
            <a:pPr marL="0" indent="0">
              <a:buNone/>
            </a:pPr>
            <a:r>
              <a:rPr lang="en-US" altLang="zh-CN" dirty="0">
                <a:latin typeface="Arial" panose="020B0604020202020204" pitchFamily="34" charset="0"/>
                <a:cs typeface="Arial" panose="020B0604020202020204" pitchFamily="34" charset="0"/>
              </a:rPr>
              <a:t>        </a:t>
            </a:r>
            <a:r>
              <a:rPr lang="en-US" altLang="zh-CN" dirty="0" err="1">
                <a:latin typeface="Arial" panose="020B0604020202020204" pitchFamily="34" charset="0"/>
                <a:cs typeface="Arial" panose="020B0604020202020204" pitchFamily="34" charset="0"/>
              </a:rPr>
              <a:t>Schedler</a:t>
            </a:r>
            <a:r>
              <a:rPr lang="en-US" altLang="zh-CN" dirty="0">
                <a:latin typeface="Arial" panose="020B0604020202020204" pitchFamily="34" charset="0"/>
                <a:cs typeface="Arial" panose="020B0604020202020204" pitchFamily="34" charset="0"/>
              </a:rPr>
              <a:t>, A. (1999). Conceptualizing accountability. </a:t>
            </a:r>
            <a:r>
              <a:rPr lang="en-US" altLang="zh-CN" i="1" dirty="0">
                <a:latin typeface="Arial" panose="020B0604020202020204" pitchFamily="34" charset="0"/>
                <a:cs typeface="Arial" panose="020B0604020202020204" pitchFamily="34" charset="0"/>
              </a:rPr>
              <a:t>The self-restraining state: Power and accountability in new democracies</a:t>
            </a:r>
            <a:r>
              <a:rPr lang="en-US" altLang="zh-CN" dirty="0">
                <a:latin typeface="Arial" panose="020B0604020202020204" pitchFamily="34" charset="0"/>
                <a:cs typeface="Arial" panose="020B0604020202020204" pitchFamily="34" charset="0"/>
              </a:rPr>
              <a:t>, </a:t>
            </a:r>
            <a:r>
              <a:rPr lang="en-US" altLang="zh-CN" i="1" dirty="0">
                <a:latin typeface="Arial" panose="020B0604020202020204" pitchFamily="34" charset="0"/>
                <a:cs typeface="Arial" panose="020B0604020202020204" pitchFamily="34" charset="0"/>
              </a:rPr>
              <a:t>14</a:t>
            </a:r>
            <a:r>
              <a:rPr lang="en-US" altLang="zh-CN" dirty="0">
                <a:latin typeface="Arial" panose="020B0604020202020204" pitchFamily="34" charset="0"/>
                <a:cs typeface="Arial" panose="020B0604020202020204" pitchFamily="34" charset="0"/>
              </a:rPr>
              <a:t>.</a:t>
            </a:r>
          </a:p>
          <a:p>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SKY Sport (2016). </a:t>
            </a:r>
            <a:r>
              <a:rPr lang="en-US" altLang="zh-CN" i="1" dirty="0">
                <a:latin typeface="Arial" panose="020B0604020202020204" pitchFamily="34" charset="0"/>
                <a:cs typeface="Arial" panose="020B0604020202020204" pitchFamily="34" charset="0"/>
              </a:rPr>
              <a:t>UEFA President Michel Platini remains determined to stand for top FIFA post,</a:t>
            </a:r>
            <a:r>
              <a:rPr lang="en-US" altLang="zh-CN" dirty="0">
                <a:latin typeface="Arial" panose="020B0604020202020204" pitchFamily="34" charset="0"/>
                <a:cs typeface="Arial" panose="020B0604020202020204" pitchFamily="34" charset="0"/>
              </a:rPr>
              <a:t> [online] </a:t>
            </a:r>
            <a:r>
              <a:rPr lang="en-US" altLang="zh-CN" u="sng" dirty="0">
                <a:latin typeface="Arial" panose="020B0604020202020204" pitchFamily="34" charset="0"/>
                <a:cs typeface="Arial" panose="020B0604020202020204" pitchFamily="34" charset="0"/>
              </a:rPr>
              <a:t>http://www.skysports.com/football/news/11095/10011567/uefa-president-michel-platini-remains-determined-to-stand-for-top-fifa-post</a:t>
            </a:r>
            <a:r>
              <a:rPr lang="en-US" altLang="zh-CN" dirty="0">
                <a:latin typeface="Arial" panose="020B0604020202020204" pitchFamily="34" charset="0"/>
                <a:cs typeface="Arial" panose="020B0604020202020204" pitchFamily="34" charset="0"/>
                <a:hlinkClick r:id="rId2"/>
              </a:rPr>
              <a:t>.</a:t>
            </a:r>
            <a:r>
              <a:rPr lang="en-US" altLang="zh-CN" dirty="0">
                <a:latin typeface="Arial" panose="020B0604020202020204" pitchFamily="34" charset="0"/>
                <a:cs typeface="Arial" panose="020B0604020202020204" pitchFamily="34" charset="0"/>
              </a:rPr>
              <a:t> (Accessed: 05 December 2016)</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SOHU(2016).  </a:t>
            </a:r>
            <a:r>
              <a:rPr lang="en-US" altLang="zh-CN" i="1" dirty="0">
                <a:latin typeface="Arial" panose="020B0604020202020204" pitchFamily="34" charset="0"/>
                <a:cs typeface="Arial" panose="020B0604020202020204" pitchFamily="34" charset="0"/>
              </a:rPr>
              <a:t>Bribery scandal first anniversary FIFA president oath corruption by the World Cup stand up, </a:t>
            </a:r>
            <a:r>
              <a:rPr lang="en-US" altLang="zh-CN" dirty="0">
                <a:latin typeface="Arial" panose="020B0604020202020204" pitchFamily="34" charset="0"/>
                <a:cs typeface="Arial" panose="020B0604020202020204" pitchFamily="34" charset="0"/>
              </a:rPr>
              <a:t>[online]</a:t>
            </a:r>
            <a:r>
              <a:rPr lang="en-US" altLang="zh-CN" i="1" dirty="0">
                <a:latin typeface="Arial" panose="020B0604020202020204" pitchFamily="34" charset="0"/>
                <a:cs typeface="Arial" panose="020B0604020202020204" pitchFamily="34" charset="0"/>
              </a:rPr>
              <a:t> </a:t>
            </a:r>
            <a:r>
              <a:rPr lang="en-US" altLang="zh-CN" u="sng" dirty="0">
                <a:latin typeface="Arial" panose="020B0604020202020204" pitchFamily="34" charset="0"/>
                <a:cs typeface="Arial" panose="020B0604020202020204" pitchFamily="34" charset="0"/>
              </a:rPr>
              <a:t>http://sports.sohu.com/20160510/n448574392.shtml </a:t>
            </a:r>
            <a:r>
              <a:rPr lang="en-US" altLang="zh-CN" dirty="0">
                <a:latin typeface="Arial" panose="020B0604020202020204" pitchFamily="34" charset="0"/>
                <a:cs typeface="Arial" panose="020B0604020202020204" pitchFamily="34" charset="0"/>
              </a:rPr>
              <a:t>(Accessed: 09 December 2016).</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SPIEGEL (2015). </a:t>
            </a:r>
            <a:r>
              <a:rPr lang="en-US" altLang="zh-CN" i="1" dirty="0">
                <a:latin typeface="Arial" panose="020B0604020202020204" pitchFamily="34" charset="0"/>
                <a:cs typeface="Arial" panose="020B0604020202020204" pitchFamily="34" charset="0"/>
              </a:rPr>
              <a:t>Germany Appears to Have Bought Right to Host 2006 Tournament, </a:t>
            </a:r>
            <a:r>
              <a:rPr lang="en-US" altLang="zh-CN" dirty="0">
                <a:latin typeface="Arial" panose="020B0604020202020204" pitchFamily="34" charset="0"/>
                <a:cs typeface="Arial" panose="020B0604020202020204" pitchFamily="34" charset="0"/>
              </a:rPr>
              <a:t>[online] </a:t>
            </a:r>
            <a:r>
              <a:rPr lang="en-US" altLang="zh-CN" u="sng" dirty="0">
                <a:latin typeface="Arial" panose="020B0604020202020204" pitchFamily="34" charset="0"/>
                <a:cs typeface="Arial" panose="020B0604020202020204" pitchFamily="34" charset="0"/>
              </a:rPr>
              <a:t>http://www.spiegel.de/international/world/documents-indicate-slush-fund-used-in-german-world-cup-bid-a-1058212.html </a:t>
            </a:r>
            <a:r>
              <a:rPr lang="en-US" altLang="zh-CN" dirty="0">
                <a:latin typeface="Arial" panose="020B0604020202020204" pitchFamily="34" charset="0"/>
                <a:cs typeface="Arial" panose="020B0604020202020204" pitchFamily="34" charset="0"/>
              </a:rPr>
              <a:t>(Accessed: 05 December 2016)</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Telegraph (2015), </a:t>
            </a:r>
            <a:r>
              <a:rPr lang="en-US" altLang="zh-CN" i="1" dirty="0" err="1">
                <a:latin typeface="Arial" panose="020B0604020202020204" pitchFamily="34" charset="0"/>
                <a:cs typeface="Arial" panose="020B0604020202020204" pitchFamily="34" charset="0"/>
              </a:rPr>
              <a:t>Fifa</a:t>
            </a:r>
            <a:r>
              <a:rPr lang="en-US" altLang="zh-CN" i="1" dirty="0">
                <a:latin typeface="Arial" panose="020B0604020202020204" pitchFamily="34" charset="0"/>
                <a:cs typeface="Arial" panose="020B0604020202020204" pitchFamily="34" charset="0"/>
              </a:rPr>
              <a:t> corruption: ‘Morocco won 2010 World Cup vote - not South Africa’ - as it happened, </a:t>
            </a:r>
            <a:r>
              <a:rPr lang="en-US" altLang="zh-CN" dirty="0">
                <a:latin typeface="Arial" panose="020B0604020202020204" pitchFamily="34" charset="0"/>
                <a:cs typeface="Arial" panose="020B0604020202020204" pitchFamily="34" charset="0"/>
              </a:rPr>
              <a:t>[online</a:t>
            </a:r>
            <a:r>
              <a:rPr lang="en-US" altLang="zh-CN" u="sng" dirty="0">
                <a:latin typeface="Arial" panose="020B0604020202020204" pitchFamily="34" charset="0"/>
                <a:cs typeface="Arial" panose="020B0604020202020204" pitchFamily="34" charset="0"/>
              </a:rPr>
              <a:t>] http://www.telegraph.co.uk/sport/football/fifa/11657595/Fifa-corruption-Morocco-2010-World-Cup-vote-live.html </a:t>
            </a:r>
            <a:r>
              <a:rPr lang="en-US" altLang="zh-CN" dirty="0">
                <a:latin typeface="Arial" panose="020B0604020202020204" pitchFamily="34" charset="0"/>
                <a:cs typeface="Arial" panose="020B0604020202020204" pitchFamily="34" charset="0"/>
              </a:rPr>
              <a:t>(Accessed: 08 December 2016).</a:t>
            </a:r>
          </a:p>
          <a:p>
            <a:pPr marL="0" indent="0">
              <a:buNone/>
            </a:pPr>
            <a:endParaRPr lang="en-US" altLang="zh-CN" dirty="0">
              <a:latin typeface="Arial" panose="020B0604020202020204" pitchFamily="34" charset="0"/>
              <a:cs typeface="Arial" panose="020B0604020202020204" pitchFamily="34" charset="0"/>
            </a:endParaRPr>
          </a:p>
          <a:p>
            <a:pPr marL="0" indent="0">
              <a:buNone/>
            </a:pPr>
            <a:r>
              <a:rPr lang="en-US" altLang="zh-CN" dirty="0">
                <a:latin typeface="Arial" panose="020B0604020202020204" pitchFamily="34" charset="0"/>
                <a:cs typeface="Arial" panose="020B0604020202020204" pitchFamily="34" charset="0"/>
              </a:rPr>
              <a:t>         Telegraph (2015), </a:t>
            </a:r>
            <a:r>
              <a:rPr lang="en-US" altLang="zh-CN" i="1" dirty="0" err="1">
                <a:latin typeface="Arial" panose="020B0604020202020204" pitchFamily="34" charset="0"/>
                <a:cs typeface="Arial" panose="020B0604020202020204" pitchFamily="34" charset="0"/>
              </a:rPr>
              <a:t>Fifa</a:t>
            </a:r>
            <a:r>
              <a:rPr lang="en-US" altLang="zh-CN" i="1" dirty="0">
                <a:latin typeface="Arial" panose="020B0604020202020204" pitchFamily="34" charset="0"/>
                <a:cs typeface="Arial" panose="020B0604020202020204" pitchFamily="34" charset="0"/>
              </a:rPr>
              <a:t> loses three key sponsors as Castrol, Continental and Johnson &amp; Johnson sever ties with world governing body, </a:t>
            </a:r>
            <a:r>
              <a:rPr lang="en-US" altLang="zh-CN" dirty="0">
                <a:latin typeface="Arial" panose="020B0604020202020204" pitchFamily="34" charset="0"/>
                <a:cs typeface="Arial" panose="020B0604020202020204" pitchFamily="34" charset="0"/>
              </a:rPr>
              <a:t>[online]</a:t>
            </a:r>
            <a:r>
              <a:rPr lang="en-US" altLang="zh-CN" i="1"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http://www.telegraph.co.uk/sport/football/world-cup/11364195/Fifa-loses-three-key-sponsors-as-Castrol-Continental-and-Johnson-and-Johnson-sever-ties-with-world-governing-body.html  (Accessed: 09 December 2016).</a:t>
            </a:r>
          </a:p>
          <a:p>
            <a:pPr marL="0" indent="0">
              <a:buNone/>
            </a:pPr>
            <a:endParaRPr lang="en-US" altLang="zh-CN" dirty="0"/>
          </a:p>
          <a:p>
            <a:pPr marL="0" indent="0">
              <a:buNone/>
            </a:pPr>
            <a:r>
              <a:rPr lang="en-US" altLang="zh-CN" i="1" dirty="0"/>
              <a:t> </a:t>
            </a:r>
          </a:p>
          <a:p>
            <a:pPr marL="0" indent="0">
              <a:buNone/>
            </a:pPr>
            <a:r>
              <a:rPr lang="en-US" altLang="zh-CN" i="1" dirty="0"/>
              <a:t/>
            </a:r>
            <a:br>
              <a:rPr lang="en-US" altLang="zh-CN" i="1" dirty="0"/>
            </a:br>
            <a:endParaRPr lang="en-US" altLang="zh-CN" i="1" dirty="0"/>
          </a:p>
          <a:p>
            <a:pPr marL="0" indent="0">
              <a:buNone/>
            </a:pPr>
            <a:endParaRPr lang="en-US" altLang="zh-CN" dirty="0"/>
          </a:p>
          <a:p>
            <a:pPr marL="0" indent="0">
              <a:buNone/>
            </a:pPr>
            <a:endParaRPr lang="en-US" altLang="zh-CN" u="sng" dirty="0"/>
          </a:p>
          <a:p>
            <a:endParaRPr lang="zh-CN" altLang="en-US" dirty="0"/>
          </a:p>
        </p:txBody>
      </p:sp>
    </p:spTree>
    <p:extLst>
      <p:ext uri="{BB962C8B-B14F-4D97-AF65-F5344CB8AC3E}">
        <p14:creationId xmlns:p14="http://schemas.microsoft.com/office/powerpoint/2010/main" val="641258983"/>
      </p:ext>
    </p:extLst>
  </p:cSld>
  <p:clrMapOvr>
    <a:masterClrMapping/>
  </p:clrMapOvr>
</p:sld>
</file>

<file path=ppt/theme/theme1.xml><?xml version="1.0" encoding="utf-8"?>
<a:theme xmlns:a="http://schemas.openxmlformats.org/drawingml/2006/main" name="HDOfficeLightV0">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TM02900720[[fn=积分]]</Template>
  <TotalTime>1877</TotalTime>
  <Words>1316</Words>
  <Application>Microsoft Office PowerPoint</Application>
  <PresentationFormat>Widescreen</PresentationFormat>
  <Paragraphs>204</Paragraphs>
  <Slides>25</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微软雅黑</vt:lpstr>
      <vt:lpstr>宋体</vt:lpstr>
      <vt:lpstr>Arial</vt:lpstr>
      <vt:lpstr>Arial Rounded MT Bold</vt:lpstr>
      <vt:lpstr>Calibri</vt:lpstr>
      <vt:lpstr>Calibri Light</vt:lpstr>
      <vt:lpstr>等线</vt:lpstr>
      <vt:lpstr>Times New Roman</vt:lpstr>
      <vt:lpstr>Wingdings 2</vt:lpstr>
      <vt:lpstr>HDOfficeLightV0</vt:lpstr>
      <vt:lpstr>MBA Management Ethics  FIFA corruption scandal </vt:lpstr>
      <vt:lpstr>Objectives</vt:lpstr>
      <vt:lpstr>Who is FIFA</vt:lpstr>
      <vt:lpstr>What does FIFA do</vt:lpstr>
      <vt:lpstr>PowerPoint Presentation</vt:lpstr>
      <vt:lpstr>FIFA Corruption Scandal </vt:lpstr>
      <vt:lpstr>Thierry Henry</vt:lpstr>
      <vt:lpstr>2006 World Cup</vt:lpstr>
      <vt:lpstr>Egypt Bid</vt:lpstr>
      <vt:lpstr>What happened in May 2015</vt:lpstr>
      <vt:lpstr>Copa America Centenario Scandal </vt:lpstr>
      <vt:lpstr>Russia and Qatar </vt:lpstr>
      <vt:lpstr>Blatter</vt:lpstr>
      <vt:lpstr>Why the scandal happened</vt:lpstr>
      <vt:lpstr>Main stakeholders of FIFA</vt:lpstr>
      <vt:lpstr>Stakeholder map and affect</vt:lpstr>
      <vt:lpstr>Corporate social responsibility</vt:lpstr>
      <vt:lpstr>Accountability</vt:lpstr>
      <vt:lpstr>Accountability of FIFA</vt:lpstr>
      <vt:lpstr>How did FIFA make improvements after the scandal </vt:lpstr>
      <vt:lpstr>PowerPoint Presentation</vt:lpstr>
      <vt:lpstr>Recommendation</vt:lpstr>
      <vt:lpstr>PowerPoint Presentation</vt:lpstr>
      <vt:lpstr>Reference list</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Management Ethics FIFA</dc:title>
  <dc:creator>韩天宇</dc:creator>
  <cp:lastModifiedBy>Caroline Jawad</cp:lastModifiedBy>
  <cp:revision>82</cp:revision>
  <dcterms:created xsi:type="dcterms:W3CDTF">2016-11-27T17:07:57Z</dcterms:created>
  <dcterms:modified xsi:type="dcterms:W3CDTF">2018-03-19T14:19:38Z</dcterms:modified>
</cp:coreProperties>
</file>