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6"/>
  </p:notesMasterIdLst>
  <p:handoutMasterIdLst>
    <p:handoutMasterId r:id="rId57"/>
  </p:handoutMasterIdLst>
  <p:sldIdLst>
    <p:sldId id="277" r:id="rId2"/>
    <p:sldId id="1138" r:id="rId3"/>
    <p:sldId id="1040" r:id="rId4"/>
    <p:sldId id="1076" r:id="rId5"/>
    <p:sldId id="1078" r:id="rId6"/>
    <p:sldId id="1103" r:id="rId7"/>
    <p:sldId id="1079" r:id="rId8"/>
    <p:sldId id="1080" r:id="rId9"/>
    <p:sldId id="1081" r:id="rId10"/>
    <p:sldId id="1082" r:id="rId11"/>
    <p:sldId id="1142" r:id="rId12"/>
    <p:sldId id="1083" r:id="rId13"/>
    <p:sldId id="1104" r:id="rId14"/>
    <p:sldId id="1084" r:id="rId15"/>
    <p:sldId id="1143" r:id="rId16"/>
    <p:sldId id="1144" r:id="rId17"/>
    <p:sldId id="1145" r:id="rId18"/>
    <p:sldId id="1146" r:id="rId19"/>
    <p:sldId id="1147" r:id="rId20"/>
    <p:sldId id="1105" r:id="rId21"/>
    <p:sldId id="1086" r:id="rId22"/>
    <p:sldId id="1087" r:id="rId23"/>
    <p:sldId id="1106" r:id="rId24"/>
    <p:sldId id="1148" r:id="rId25"/>
    <p:sldId id="1149" r:id="rId26"/>
    <p:sldId id="1150" r:id="rId27"/>
    <p:sldId id="1107" r:id="rId28"/>
    <p:sldId id="1090" r:id="rId29"/>
    <p:sldId id="1091" r:id="rId30"/>
    <p:sldId id="1092" r:id="rId31"/>
    <p:sldId id="1093" r:id="rId32"/>
    <p:sldId id="1151" r:id="rId33"/>
    <p:sldId id="1094" r:id="rId34"/>
    <p:sldId id="1108" r:id="rId35"/>
    <p:sldId id="1137" r:id="rId36"/>
    <p:sldId id="1109" r:id="rId37"/>
    <p:sldId id="1096" r:id="rId38"/>
    <p:sldId id="1097" r:id="rId39"/>
    <p:sldId id="1153" r:id="rId40"/>
    <p:sldId id="1098" r:id="rId41"/>
    <p:sldId id="1099" r:id="rId42"/>
    <p:sldId id="1110" r:id="rId43"/>
    <p:sldId id="1100" r:id="rId44"/>
    <p:sldId id="1111" r:id="rId45"/>
    <p:sldId id="1112" r:id="rId46"/>
    <p:sldId id="1101" r:id="rId47"/>
    <p:sldId id="1102" r:id="rId48"/>
    <p:sldId id="1113" r:id="rId49"/>
    <p:sldId id="1158" r:id="rId50"/>
    <p:sldId id="1159" r:id="rId51"/>
    <p:sldId id="1125" r:id="rId52"/>
    <p:sldId id="1160" r:id="rId53"/>
    <p:sldId id="1161" r:id="rId54"/>
    <p:sldId id="1114" r:id="rId55"/>
  </p:sldIdLst>
  <p:sldSz cx="12192000" cy="6858000"/>
  <p:notesSz cx="7104063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80"/>
    <a:srgbClr val="C0C0C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5786E7-36C5-4B9B-9BED-10860E5D8549}" v="5" dt="2026-06-24T08:25:37.72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224"/>
        <p:guide pos="223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ngfeng Mei" userId="5ee32232-9136-4e4d-a76d-a15cb4de04fe" providerId="ADAL" clId="{9BC6F194-A627-4641-BA57-64FFB30F2A81}"/>
    <pc:docChg chg="undo custSel addSld modSld modNotesMaster modHandout">
      <pc:chgData name="Shengfeng Mei" userId="5ee32232-9136-4e4d-a76d-a15cb4de04fe" providerId="ADAL" clId="{9BC6F194-A627-4641-BA57-64FFB30F2A81}" dt="2026-06-24T08:25:37.728" v="19"/>
      <pc:docMkLst>
        <pc:docMk/>
      </pc:docMkLst>
      <pc:sldChg chg="add">
        <pc:chgData name="Shengfeng Mei" userId="5ee32232-9136-4e4d-a76d-a15cb4de04fe" providerId="ADAL" clId="{9BC6F194-A627-4641-BA57-64FFB30F2A81}" dt="2026-06-24T08:24:11.399" v="1"/>
        <pc:sldMkLst>
          <pc:docMk/>
          <pc:sldMk cId="1078117495" sldId="1160"/>
        </pc:sldMkLst>
      </pc:sldChg>
      <pc:sldChg chg="modSp add mod">
        <pc:chgData name="Shengfeng Mei" userId="5ee32232-9136-4e4d-a76d-a15cb4de04fe" providerId="ADAL" clId="{9BC6F194-A627-4641-BA57-64FFB30F2A81}" dt="2026-06-24T08:25:37.728" v="19"/>
        <pc:sldMkLst>
          <pc:docMk/>
          <pc:sldMk cId="1414961968" sldId="1161"/>
        </pc:sldMkLst>
        <pc:spChg chg="mod">
          <ac:chgData name="Shengfeng Mei" userId="5ee32232-9136-4e4d-a76d-a15cb4de04fe" providerId="ADAL" clId="{9BC6F194-A627-4641-BA57-64FFB30F2A81}" dt="2026-06-24T08:25:37.728" v="19"/>
          <ac:spMkLst>
            <pc:docMk/>
            <pc:sldMk cId="1414961968" sldId="1161"/>
            <ac:spMk id="3" creationId="{B976D0A6-A65A-1533-5AB8-1B06B3E0DCA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79386" cy="51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987" y="1"/>
            <a:ext cx="3079385" cy="51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550"/>
            <a:ext cx="3079386" cy="51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987" y="9721550"/>
            <a:ext cx="3079385" cy="51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79386" cy="51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4024677" y="1"/>
            <a:ext cx="3079386" cy="511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9700" y="766763"/>
            <a:ext cx="6824663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983" y="4860775"/>
            <a:ext cx="5210097" cy="460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216"/>
            <a:ext cx="3079386" cy="511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4677" y="9723216"/>
            <a:ext cx="3079386" cy="511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152" tIns="47576" rIns="95152" bIns="4757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4663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241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A58F4-D682-B1BA-A559-461CE30C37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C85293-FE16-45DA-8B26-3B3D287A47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4663" cy="38385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4D91F6-B42D-57CA-09E2-D20AA1F6EE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53C70-6F2F-6860-82A0-FD088FF025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539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609600" y="39624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5292" y="6172201"/>
            <a:ext cx="11460480" cy="2354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6835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609600" y="39624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5292" y="6172201"/>
            <a:ext cx="11460480" cy="2354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4"/>
          </p:nvPr>
        </p:nvSpPr>
        <p:spPr>
          <a:xfrm>
            <a:off x="812800" y="4114801"/>
            <a:ext cx="10972800" cy="2163763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483954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igure +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>
          <a:xfrm>
            <a:off x="609600" y="228600"/>
            <a:ext cx="10972800" cy="1066800"/>
          </a:xfrm>
        </p:spPr>
        <p:txBody>
          <a:bodyPr anchor="t"/>
          <a:lstStyle>
            <a:lvl1pPr>
              <a:defRPr sz="3400">
                <a:solidFill>
                  <a:srgbClr val="007FA3"/>
                </a:solidFill>
              </a:defRPr>
            </a:lvl1pPr>
          </a:lstStyle>
          <a:p>
            <a:r>
              <a:rPr lang="en-US"/>
              <a:t>Click to add figure number and title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5368160"/>
            <a:ext cx="10972800" cy="916856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800"/>
            </a:lvl1pPr>
            <a:lvl2pPr marL="0" indent="0">
              <a:spcBef>
                <a:spcPts val="0"/>
              </a:spcBef>
              <a:buNone/>
              <a:defRPr sz="1600"/>
            </a:lvl2pPr>
            <a:lvl3pPr marL="0" indent="0">
              <a:spcBef>
                <a:spcPts val="0"/>
              </a:spcBef>
              <a:buNone/>
              <a:defRPr sz="1600"/>
            </a:lvl3pPr>
            <a:lvl4pPr marL="0" indent="0">
              <a:spcBef>
                <a:spcPts val="0"/>
              </a:spcBef>
              <a:buNone/>
              <a:defRPr sz="1600"/>
            </a:lvl4pPr>
            <a:lvl5pPr marL="0" indent="0">
              <a:spcBef>
                <a:spcPts val="0"/>
              </a:spcBef>
              <a:buNone/>
              <a:defRPr sz="1600"/>
            </a:lvl5pPr>
            <a:lvl6pPr marL="0" indent="0">
              <a:spcBef>
                <a:spcPts val="0"/>
              </a:spcBef>
              <a:buNone/>
              <a:defRPr sz="1600"/>
            </a:lvl6pPr>
            <a:lvl7pPr marL="0" indent="0">
              <a:spcBef>
                <a:spcPts val="0"/>
              </a:spcBef>
              <a:buNone/>
              <a:defRPr sz="1600"/>
            </a:lvl7pPr>
            <a:lvl8pPr marL="0" indent="0">
              <a:spcBef>
                <a:spcPts val="0"/>
              </a:spcBef>
              <a:buNone/>
              <a:defRPr sz="1600"/>
            </a:lvl8pPr>
            <a:lvl9pPr marL="0" indent="0">
              <a:spcBef>
                <a:spcPts val="0"/>
              </a:spcBef>
              <a:buNone/>
              <a:defRPr sz="1600"/>
            </a:lvl9pPr>
          </a:lstStyle>
          <a:p>
            <a:pPr lvl="0"/>
            <a:r>
              <a:rPr lang="en-US"/>
              <a:t>Click to add caption</a:t>
            </a:r>
          </a:p>
        </p:txBody>
      </p:sp>
      <p:sp>
        <p:nvSpPr>
          <p:cNvPr id="11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25292" y="6172201"/>
            <a:ext cx="11460480" cy="235463"/>
          </a:xfrm>
        </p:spPr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9DF6EFB-3F44-496C-A842-1E0B3D3B975A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00B2350-5261-4F5C-9DF5-EF0D264FC8D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Pearson Logo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6376790"/>
            <a:ext cx="1224000" cy="279915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2133600" y="6429346"/>
            <a:ext cx="955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Tx/>
              <a:defRPr/>
            </a:pPr>
            <a:r>
              <a:rPr lang="en-US"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2020 Pearson Education Ltd. All Rights Reserved.</a:t>
            </a:r>
            <a:endParaRPr lang="en-US" altLang="en-US" sz="12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6008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6096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609600" y="2362201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5292" y="6172201"/>
            <a:ext cx="11460480" cy="2354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EFB-3F44-496C-A842-1E0B3D3B975A}" type="datetimeFigureOut">
              <a:rPr lang="en-US" smtClean="0"/>
              <a:pPr/>
              <a:t>6/24/2026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2350-5261-4F5C-9DF5-EF0D264FC8D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idx="14"/>
          </p:nvPr>
        </p:nvSpPr>
        <p:spPr>
          <a:xfrm>
            <a:off x="609600" y="3048000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5"/>
          </p:nvPr>
        </p:nvSpPr>
        <p:spPr>
          <a:xfrm>
            <a:off x="609600" y="3810000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6"/>
          </p:nvPr>
        </p:nvSpPr>
        <p:spPr>
          <a:xfrm>
            <a:off x="609600" y="4648200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7"/>
          </p:nvPr>
        </p:nvSpPr>
        <p:spPr>
          <a:xfrm>
            <a:off x="812800" y="4800600"/>
            <a:ext cx="10972800" cy="533400"/>
          </a:xfr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4847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  <p:sldLayoutId id="2147483789" r:id="rId13"/>
    <p:sldLayoutId id="2147483790" r:id="rId14"/>
    <p:sldLayoutId id="2147483791" r:id="rId15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course/section.php?id=207584" TargetMode="Externa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accent2"/>
                </a:solidFill>
              </a:rPr>
              <a:t>MBA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2095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3600" b="1">
                <a:solidFill>
                  <a:schemeClr val="accent2"/>
                </a:solidFill>
              </a:rPr>
              <a:t>Financial Management</a:t>
            </a:r>
          </a:p>
          <a:p>
            <a:pPr eaLnBrk="1" hangingPunct="1"/>
            <a:r>
              <a:rPr lang="en-GB" altLang="en-US">
                <a:solidFill>
                  <a:schemeClr val="accent2"/>
                </a:solidFill>
              </a:rPr>
              <a:t>Week 7</a:t>
            </a:r>
          </a:p>
          <a:p>
            <a:pPr eaLnBrk="1" hangingPunct="1"/>
            <a:endParaRPr lang="en-GB" altLang="en-US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>
                <a:solidFill>
                  <a:schemeClr val="accent2"/>
                </a:solidFill>
              </a:rPr>
              <a:t>Time Value of Money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C6E0D3-305E-22F7-DD07-91205DA1F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Week 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45A68-4896-52B8-AF6B-9634B81EF4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Compound Interest, Future, and Present Value</a:t>
            </a:r>
          </a:p>
          <a:p>
            <a:r>
              <a:rPr lang="en-GB">
                <a:latin typeface="+mj-lt"/>
              </a:rPr>
              <a:t>Annuities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3858A-ECFB-07F7-A828-699534154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63FADB-C2AE-B586-88DF-7E84CE7B4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535490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64000" y="2244522"/>
            <a:ext cx="7772400" cy="1446550"/>
          </a:xfrm>
        </p:spPr>
        <p:txBody>
          <a:bodyPr>
            <a:spAutoFit/>
          </a:bodyPr>
          <a:lstStyle/>
          <a:p>
            <a:r>
              <a:rPr lang="en-US">
                <a:solidFill>
                  <a:srgbClr val="FFFF00"/>
                </a:solidFill>
                <a:latin typeface="+mj-lt"/>
              </a:rPr>
              <a:t>Compound Interest, Future, and Present Value</a:t>
            </a:r>
            <a:endParaRPr lang="en-US" b="0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21426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842" y="620688"/>
            <a:ext cx="8900315" cy="646331"/>
          </a:xfrm>
        </p:spPr>
        <p:txBody>
          <a:bodyPr wrap="square">
            <a:spAutoFit/>
          </a:bodyPr>
          <a:lstStyle/>
          <a:p>
            <a:r>
              <a:rPr lang="en-US" sz="3600"/>
              <a:t>Using Timelines to Visualize Cash Flows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826337"/>
            <a:ext cx="9433560" cy="461665"/>
          </a:xfr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altLang="en-US" sz="2400">
                <a:ea typeface="ヒラギノ角ゴ Pro W3" charset="-128"/>
              </a:rPr>
              <a:t>Timeline of cash flows</a:t>
            </a:r>
          </a:p>
        </p:txBody>
      </p:sp>
      <p:pic>
        <p:nvPicPr>
          <p:cNvPr id="5" name="Picture 4" descr="The timeline shows the following cash flows for years 0 to 4:&#10;r equals 10 percent&#10;Year 0:  minus 100 (Today &amp; beginning of period 1)&#10;Year 1: 30&#10;Year 2: 20 (End of Period 2 &amp; beginning of Period 3)&#10;Year 3:  minus 10&#10;Year 4: 50 (End of Period 4 &amp; beginning of Period 5)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848" y="2604698"/>
            <a:ext cx="8090307" cy="191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395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536" y="381376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Compound Interest </a:t>
            </a:r>
            <a:r>
              <a:rPr lang="en-US" altLang="en-US" sz="2800">
                <a:ea typeface="ヒラギノ角ゴ Pro W3" charset="-128"/>
              </a:rPr>
              <a:t>(1 of 2)</a:t>
            </a:r>
            <a:endParaRPr lang="en-US" sz="2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216753"/>
            <a:ext cx="10657184" cy="3194721"/>
          </a:xfrm>
        </p:spPr>
        <p:txBody>
          <a:bodyPr wrap="square">
            <a:spAutoFit/>
          </a:bodyPr>
          <a:lstStyle/>
          <a:p>
            <a:r>
              <a:rPr lang="en-US" altLang="en-US" sz="2800">
                <a:ea typeface="ヒラギノ角ゴ Pro W3" charset="-128"/>
              </a:rPr>
              <a:t>Compounding is when interest paid on an investment during the first period is added to the principal; then, during the second period, interest is earned on the new sum (that includes the principal </a:t>
            </a:r>
            <a:r>
              <a:rPr lang="en-US" altLang="en-US" sz="2800" b="1">
                <a:ea typeface="ヒラギノ角ゴ Pro W3" charset="-128"/>
              </a:rPr>
              <a:t>and</a:t>
            </a:r>
            <a:r>
              <a:rPr lang="en-US" altLang="en-US" sz="2800">
                <a:ea typeface="ヒラギノ角ゴ Pro W3" charset="-128"/>
              </a:rPr>
              <a:t> interest earned so far).</a:t>
            </a:r>
          </a:p>
          <a:p>
            <a:r>
              <a:rPr lang="en-GB" altLang="en-US" sz="2800">
                <a:ea typeface="ヒラギノ角ゴ Pro W3" charset="-128"/>
              </a:rPr>
              <a:t>Compounding is the process where your money earns returns not just on the initial amount, but </a:t>
            </a:r>
            <a:r>
              <a:rPr lang="en-GB" altLang="en-US" sz="2800" i="1">
                <a:ea typeface="ヒラギノ角ゴ Pro W3" charset="-128"/>
              </a:rPr>
              <a:t>also on the returns it generates over time</a:t>
            </a:r>
            <a:r>
              <a:rPr lang="en-GB" altLang="en-US" sz="2800">
                <a:ea typeface="ヒラギノ角ゴ Pro W3" charset="-128"/>
              </a:rPr>
              <a:t>. Think of it as "</a:t>
            </a:r>
            <a:r>
              <a:rPr lang="en-GB" altLang="en-US" sz="2800" b="1">
                <a:ea typeface="ヒラギノ角ゴ Pro W3" charset="-128"/>
              </a:rPr>
              <a:t>growth on growth</a:t>
            </a:r>
            <a:r>
              <a:rPr lang="en-GB" altLang="en-US" sz="2800">
                <a:ea typeface="ヒラギノ角ゴ Pro W3" charset="-128"/>
              </a:rPr>
              <a:t>."</a:t>
            </a:r>
            <a:endParaRPr lang="en-US" altLang="en-US" sz="280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98551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536" y="381376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Compound Interest </a:t>
            </a:r>
            <a:r>
              <a:rPr lang="en-US" altLang="en-US" sz="2800">
                <a:ea typeface="ヒラギノ角ゴ Pro W3" charset="-128"/>
              </a:rPr>
              <a:t>(2 of 2)</a:t>
            </a:r>
            <a:endParaRPr lang="en-US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67408" y="1216753"/>
                <a:ext cx="10585176" cy="2603790"/>
              </a:xfrm>
            </p:spPr>
            <p:txBody>
              <a:bodyPr wrap="square">
                <a:spAutoFit/>
              </a:bodyPr>
              <a:lstStyle/>
              <a:p>
                <a:r>
                  <a:rPr lang="en-US" altLang="en-US" sz="2400" b="1">
                    <a:ea typeface="ヒラギノ角ゴ Pro W3" charset="-128"/>
                  </a:rPr>
                  <a:t>Example:</a:t>
                </a:r>
                <a:r>
                  <a:rPr lang="en-US" altLang="en-US" sz="2400">
                    <a:ea typeface="ヒラギノ角ゴ Pro W3" charset="-128"/>
                  </a:rPr>
                  <a:t> Compute compound interest on $100 invested at 6% for three years with annual compounding.</a:t>
                </a:r>
              </a:p>
              <a:p>
                <a:pPr lvl="1"/>
                <a:r>
                  <a:rPr lang="en-US" altLang="en-US" sz="2400">
                    <a:ea typeface="ヒラギノ角ゴ Pro W3" charset="-128"/>
                  </a:rPr>
                  <a:t>First year interest is $6.00; principal now is $106.00.</a:t>
                </a:r>
              </a:p>
              <a:p>
                <a:pPr lvl="1"/>
                <a:r>
                  <a:rPr lang="en-US" altLang="en-US" sz="2400">
                    <a:ea typeface="ヒラギノ角ゴ Pro W3" charset="-128"/>
                  </a:rPr>
                  <a:t>Second year interest is $6.36 (</a:t>
                </a:r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$106.00×6%</m:t>
                    </m:r>
                  </m:oMath>
                </a14:m>
                <a:r>
                  <a:rPr lang="en-US" altLang="en-US" sz="2400">
                    <a:ea typeface="ヒラギノ角ゴ Pro W3" charset="-128"/>
                  </a:rPr>
                  <a:t>); principal now is $112.36.</a:t>
                </a:r>
              </a:p>
              <a:p>
                <a:pPr lvl="1"/>
                <a:r>
                  <a:rPr lang="en-US" altLang="en-US" sz="2400">
                    <a:ea typeface="ヒラギノ角ゴ Pro W3" charset="-128"/>
                  </a:rPr>
                  <a:t>Third year interest is $6.74 (</a:t>
                </a:r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$112.36×6%</m:t>
                    </m:r>
                  </m:oMath>
                </a14:m>
                <a:r>
                  <a:rPr lang="en-US" altLang="en-US" sz="2400">
                    <a:ea typeface="ヒラギノ角ゴ Pro W3" charset="-128"/>
                  </a:rPr>
                  <a:t>); principal now is $119.10.</a:t>
                </a:r>
              </a:p>
              <a:p>
                <a:pPr lvl="1"/>
                <a:r>
                  <a:rPr lang="en-US" altLang="en-US" sz="2400">
                    <a:ea typeface="ヒラギノ角ゴ Pro W3" charset="-128"/>
                  </a:rPr>
                  <a:t>Total interest earned: </a:t>
                </a:r>
                <a:r>
                  <a:rPr lang="en-US" altLang="en-US" sz="2400" b="1">
                    <a:ea typeface="ヒラギノ角ゴ Pro W3" charset="-128"/>
                  </a:rPr>
                  <a:t>$19.10</a:t>
                </a:r>
                <a:endParaRPr lang="en-US" altLang="en-US" sz="2400">
                  <a:ea typeface="ヒラギノ角ゴ Pro W3" charset="-12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7408" y="1216753"/>
                <a:ext cx="10585176" cy="2603790"/>
              </a:xfrm>
              <a:blipFill>
                <a:blip r:embed="rId2"/>
                <a:stretch>
                  <a:fillRect l="-806" t="-1639" r="-288" b="-46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7460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Future Value</a:t>
            </a:r>
            <a:endParaRPr lang="en-US" sz="3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/>
              <p:cNvSpPr>
                <a:spLocks noGrp="1"/>
              </p:cNvSpPr>
              <p:nvPr>
                <p:ph idx="1"/>
              </p:nvPr>
            </p:nvSpPr>
            <p:spPr>
              <a:xfrm>
                <a:off x="767408" y="1216753"/>
                <a:ext cx="10657184" cy="4807470"/>
              </a:xfrm>
            </p:spPr>
            <p:txBody>
              <a:bodyPr wrap="square">
                <a:spAutoFit/>
              </a:bodyPr>
              <a:lstStyle/>
              <a:p>
                <a:r>
                  <a:rPr lang="en-US" altLang="en-US" sz="2400">
                    <a:ea typeface="ヒラギノ角ゴ Pro W3" charset="-128"/>
                  </a:rPr>
                  <a:t>Future value is the amount a sum will grow to in a certain number of years when compounded at a specific rate.</a:t>
                </a:r>
              </a:p>
              <a:p>
                <a:endParaRPr lang="en-US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𝐹𝑉</m:t>
                      </m:r>
                      <m:r>
                        <a:rPr lang="en-GB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800" i="1">
                          <a:latin typeface="Cambria Math" panose="02040503050406030204" pitchFamily="18" charset="0"/>
                        </a:rPr>
                        <m:t>𝑃𝑉</m:t>
                      </m:r>
                      <m:r>
                        <a:rPr lang="en-GB" sz="2800" i="1"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1+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d>
                        </m:e>
                        <m:sup>
                          <m:r>
                            <a:rPr lang="en-GB" sz="2800" i="1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sz="2800"/>
              </a:p>
              <a:p>
                <a:pPr marL="0" indent="0">
                  <a:buNone/>
                </a:pPr>
                <a:endParaRPr lang="en-US" sz="2800"/>
              </a:p>
              <a:p>
                <a:r>
                  <a:rPr lang="en-US" altLang="en-US" sz="2400" i="1">
                    <a:ea typeface="ヒラギノ角ゴ Pro W3" charset="-128"/>
                  </a:rPr>
                  <a:t>FV</a:t>
                </a:r>
                <a:r>
                  <a:rPr lang="en-US" altLang="en-US" sz="2400">
                    <a:ea typeface="ヒラギノ角ゴ Pro W3" charset="-128"/>
                  </a:rPr>
                  <a:t> = the future of the investment at the end of “</a:t>
                </a:r>
                <a:r>
                  <a:rPr lang="en-US" altLang="en-US" sz="2400" i="1">
                    <a:ea typeface="ヒラギノ角ゴ Pro W3" charset="-128"/>
                  </a:rPr>
                  <a:t>n</a:t>
                </a:r>
                <a:r>
                  <a:rPr lang="en-US" altLang="en-US" sz="2400">
                    <a:ea typeface="ヒラギノ角ゴ Pro W3" charset="-128"/>
                  </a:rPr>
                  <a:t>” years</a:t>
                </a:r>
              </a:p>
              <a:p>
                <a:r>
                  <a:rPr lang="en-US" altLang="en-US" sz="2400" i="1">
                    <a:ea typeface="ヒラギノ角ゴ Pro W3" charset="-128"/>
                  </a:rPr>
                  <a:t>r</a:t>
                </a:r>
                <a:r>
                  <a:rPr lang="en-US" altLang="en-US" sz="2400">
                    <a:ea typeface="ヒラギノ角ゴ Pro W3" charset="-128"/>
                  </a:rPr>
                  <a:t> = the annual interest rate</a:t>
                </a:r>
              </a:p>
              <a:p>
                <a:r>
                  <a:rPr lang="en-US" altLang="en-US" sz="2400" i="1">
                    <a:ea typeface="ヒラギノ角ゴ Pro W3" charset="-128"/>
                  </a:rPr>
                  <a:t>n</a:t>
                </a:r>
                <a:r>
                  <a:rPr lang="en-US" altLang="en-US" sz="2400">
                    <a:ea typeface="ヒラギノ角ゴ Pro W3" charset="-128"/>
                  </a:rPr>
                  <a:t> = number of years</a:t>
                </a:r>
              </a:p>
              <a:p>
                <a:r>
                  <a:rPr lang="en-US" altLang="en-US" sz="2400" i="1">
                    <a:ea typeface="ヒラギノ角ゴ Pro W3" charset="-128"/>
                  </a:rPr>
                  <a:t>PV</a:t>
                </a:r>
                <a:r>
                  <a:rPr lang="en-US" altLang="en-US" sz="2400">
                    <a:ea typeface="ヒラギノ角ゴ Pro W3" charset="-128"/>
                  </a:rPr>
                  <a:t> = the present value, or original amount invested at the beginning of the first year</a:t>
                </a:r>
                <a:endParaRPr lang="en-US" sz="2400"/>
              </a:p>
              <a:p>
                <a:pPr marL="0" indent="0">
                  <a:buNone/>
                </a:pPr>
                <a:endParaRPr lang="en-US" sz="2400"/>
              </a:p>
            </p:txBody>
          </p:sp>
        </mc:Choice>
        <mc:Fallback xmlns=""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7408" y="1216753"/>
                <a:ext cx="10657184" cy="4807470"/>
              </a:xfrm>
              <a:blipFill>
                <a:blip r:embed="rId2"/>
                <a:stretch>
                  <a:fillRect l="-801" t="-888" r="-6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45008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Future Value Example</a:t>
            </a:r>
            <a:endParaRPr lang="en-US" sz="3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67408" y="1216753"/>
                <a:ext cx="10585176" cy="3039486"/>
              </a:xfrm>
            </p:spPr>
            <p:txBody>
              <a:bodyPr wrap="square">
                <a:spAutoFit/>
              </a:bodyPr>
              <a:lstStyle/>
              <a:p>
                <a:r>
                  <a:rPr lang="en-US" altLang="en-US" sz="2400" b="1">
                    <a:ea typeface="ヒラギノ角ゴ Pro W3" charset="-128"/>
                  </a:rPr>
                  <a:t>Example:</a:t>
                </a:r>
                <a:r>
                  <a:rPr lang="en-US" altLang="en-US" sz="2400">
                    <a:ea typeface="ヒラギノ角ゴ Pro W3" charset="-128"/>
                  </a:rPr>
                  <a:t> What will be the </a:t>
                </a:r>
                <a:r>
                  <a:rPr lang="en-US" altLang="en-US" sz="2400" i="1">
                    <a:ea typeface="ヒラギノ角ゴ Pro W3" charset="-128"/>
                  </a:rPr>
                  <a:t>FV</a:t>
                </a:r>
                <a:r>
                  <a:rPr lang="en-US" altLang="en-US" sz="2400">
                    <a:ea typeface="ヒラギノ角ゴ Pro W3" charset="-128"/>
                  </a:rPr>
                  <a:t> of $100 in 2 years at interest rate of 6%?</a:t>
                </a:r>
                <a:endParaRPr lang="en-US" sz="2400">
                  <a:ea typeface="ヒラギノ角ゴ Pro W3" charset="-128"/>
                </a:endParaRPr>
              </a:p>
              <a:p>
                <a:endParaRPr 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m>
                        <m:mPr>
                          <m:mcs>
                            <m:mc>
                              <m:mcPr>
                                <m:count m:val="3"/>
                                <m:mcJc m:val="center"/>
                              </m:mcPr>
                            </m:mc>
                          </m:mcs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mPr>
                        <m:mr>
                          <m:e>
                            <m:r>
                              <m:rPr>
                                <m:brk m:alnAt="7"/>
                              </m:rPr>
                              <a:rPr lang="en-GB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e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</m:e>
                          <m:e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𝑃𝑉</m:t>
                            </m:r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⋅</m:t>
                            </m:r>
                            <m:sSup>
                              <m:sSupPr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  <m:t>1+</m:t>
                                    </m:r>
                                    <m: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  <m:t>𝑟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GB" sz="2800" i="1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</m:sup>
                            </m:sSup>
                          </m:e>
                        </m:mr>
                        <m:mr>
                          <m:e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𝐹𝑉</m:t>
                            </m:r>
                          </m:e>
                          <m:e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</m:e>
                          <m:e>
                            <m:r>
                              <a:rPr lang="en-GB" sz="2800" i="1">
                                <a:latin typeface="Cambria Math" panose="02040503050406030204" pitchFamily="18" charset="0"/>
                              </a:rPr>
                              <m:t>$100⋅</m:t>
                            </m:r>
                            <m:sSup>
                              <m:sSupPr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d>
                                  <m:dPr>
                                    <m:ctrlP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GB" sz="2800" i="1">
                                        <a:latin typeface="Cambria Math" panose="02040503050406030204" pitchFamily="18" charset="0"/>
                                      </a:rPr>
                                      <m:t>1+0.06</m:t>
                                    </m:r>
                                  </m:e>
                                </m:d>
                              </m:e>
                              <m:sup>
                                <m:r>
                                  <a:rPr lang="en-GB" sz="28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mr>
                        <m:m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1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𝐹𝑉</m:t>
                                  </m:r>
                                </m:e>
                              </m:mr>
                            </m:m>
                          </m:e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1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m:rPr>
                                      <m:brk m:alnAt="7"/>
                                    </m:rP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=</m:t>
                                  </m:r>
                                </m:e>
                              </m:mr>
                            </m:m>
                          </m:e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1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GB" sz="2800" i="1">
                                    <a:latin typeface="Cambria Math" panose="020405030504060302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$100⋅1.1236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GB" sz="2800" i="1">
                                      <a:latin typeface="Cambria Math" panose="02040503050406030204" pitchFamily="18" charset="0"/>
                                    </a:rPr>
                                    <m:t>$112.36</m:t>
                                  </m:r>
                                </m:e>
                              </m:mr>
                            </m:m>
                          </m:e>
                        </m:mr>
                      </m:m>
                    </m:oMath>
                  </m:oMathPara>
                </a14:m>
                <a:endParaRPr lang="en-GB" sz="2400"/>
              </a:p>
              <a:p>
                <a:pPr marL="0" indent="0">
                  <a:buNone/>
                </a:pPr>
                <a:endParaRPr lang="en-US" sz="240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7408" y="1216753"/>
                <a:ext cx="10585176" cy="3039486"/>
              </a:xfrm>
              <a:blipFill>
                <a:blip r:embed="rId2"/>
                <a:stretch>
                  <a:fillRect l="-806" t="-14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8236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sz="3600"/>
              <a:t>How to Increase the Future Value?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216752"/>
            <a:ext cx="10657184" cy="2269852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Future value can be increased by</a:t>
            </a:r>
          </a:p>
          <a:p>
            <a:pPr lvl="1"/>
            <a:r>
              <a:rPr lang="en-US" altLang="en-US" sz="2400">
                <a:ea typeface="ヒラギノ角ゴ Pro W3" charset="-128"/>
              </a:rPr>
              <a:t>Increasing number of years of compounding (</a:t>
            </a:r>
            <a:r>
              <a:rPr lang="en-US" altLang="en-US" sz="2400" i="1">
                <a:ea typeface="ヒラギノ角ゴ Pro W3" charset="-128"/>
              </a:rPr>
              <a:t>n</a:t>
            </a:r>
            <a:r>
              <a:rPr lang="en-US" altLang="en-US" sz="2400">
                <a:ea typeface="ヒラギノ角ゴ Pro W3" charset="-128"/>
              </a:rPr>
              <a:t>)</a:t>
            </a:r>
          </a:p>
          <a:p>
            <a:pPr lvl="1"/>
            <a:r>
              <a:rPr lang="en-US" altLang="en-US" sz="2400">
                <a:ea typeface="ヒラギノ角ゴ Pro W3" charset="-128"/>
              </a:rPr>
              <a:t>Increasing the interest or discount rate (</a:t>
            </a:r>
            <a:r>
              <a:rPr lang="en-US" altLang="en-US" sz="2400" i="1">
                <a:ea typeface="ヒラギノ角ゴ Pro W3" charset="-128"/>
              </a:rPr>
              <a:t>r</a:t>
            </a:r>
            <a:r>
              <a:rPr lang="en-US" altLang="en-US" sz="2400">
                <a:ea typeface="ヒラギノ角ゴ Pro W3" charset="-128"/>
              </a:rPr>
              <a:t>) </a:t>
            </a:r>
          </a:p>
          <a:p>
            <a:pPr lvl="1"/>
            <a:r>
              <a:rPr lang="en-US" altLang="en-US" sz="2400">
                <a:ea typeface="ヒラギノ角ゴ Pro W3" charset="-128"/>
              </a:rPr>
              <a:t>Increasing the original investment (</a:t>
            </a:r>
            <a:r>
              <a:rPr lang="en-US" altLang="en-US" sz="2400" i="1">
                <a:ea typeface="ヒラギノ角ゴ Pro W3" charset="-128"/>
              </a:rPr>
              <a:t>PV</a:t>
            </a:r>
            <a:r>
              <a:rPr lang="en-US" altLang="en-US" sz="2400">
                <a:ea typeface="ヒラギノ角ゴ Pro W3" charset="-128"/>
              </a:rPr>
              <a:t>)</a:t>
            </a:r>
          </a:p>
          <a:p>
            <a:r>
              <a:rPr lang="en-US" altLang="en-US" sz="2400">
                <a:ea typeface="ヒラギノ角ゴ Pro W3" charset="-128"/>
              </a:rPr>
              <a:t>See example on next slide.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051005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536" y="402629"/>
            <a:ext cx="8229600" cy="584775"/>
          </a:xfrm>
        </p:spPr>
        <p:txBody>
          <a:bodyPr>
            <a:spAutoFit/>
          </a:bodyPr>
          <a:lstStyle/>
          <a:p>
            <a:r>
              <a:rPr lang="en-US" altLang="en-US" sz="3200">
                <a:ea typeface="ヒラギノ角ゴ Pro W3" charset="-128"/>
              </a:rPr>
              <a:t>Changing R, N, and PV</a:t>
            </a:r>
            <a:endParaRPr lang="en-US" sz="32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>
              <a:xfrm>
                <a:off x="839416" y="1216753"/>
                <a:ext cx="10369152" cy="3933384"/>
              </a:xfrm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:r>
                  <a:rPr lang="en-US" altLang="en-US" sz="2400">
                    <a:ea typeface="ヒラギノ角ゴ Pro W3" charset="-128"/>
                  </a:rPr>
                  <a:t>a. You deposit </a:t>
                </a:r>
                <a:r>
                  <a:rPr lang="en-US" altLang="en-US" sz="2400">
                    <a:highlight>
                      <a:srgbClr val="FFFF00"/>
                    </a:highlight>
                    <a:ea typeface="ヒラギノ角ゴ Pro W3" charset="-128"/>
                  </a:rPr>
                  <a:t>$500 </a:t>
                </a:r>
                <a:r>
                  <a:rPr lang="en-US" altLang="en-US" sz="2400">
                    <a:ea typeface="ヒラギノ角ゴ Pro W3" charset="-128"/>
                  </a:rPr>
                  <a:t>in bank for </a:t>
                </a:r>
                <a:r>
                  <a:rPr lang="en-US" altLang="en-US" sz="2400">
                    <a:highlight>
                      <a:srgbClr val="FFFF00"/>
                    </a:highlight>
                    <a:ea typeface="ヒラギノ角ゴ Pro W3" charset="-128"/>
                  </a:rPr>
                  <a:t>2 years</a:t>
                </a:r>
                <a:r>
                  <a:rPr lang="en-US" altLang="en-US" sz="2400">
                    <a:ea typeface="ヒラギノ角ゴ Pro W3" charset="-128"/>
                  </a:rPr>
                  <a:t>. What is the </a:t>
                </a:r>
                <a:r>
                  <a:rPr lang="en-US" altLang="en-US" sz="2400" i="1">
                    <a:ea typeface="ヒラギノ角ゴ Pro W3" charset="-128"/>
                  </a:rPr>
                  <a:t>FV</a:t>
                </a:r>
                <a:r>
                  <a:rPr lang="en-US" altLang="en-US" sz="2400">
                    <a:ea typeface="ヒラギノ角ゴ Pro W3" charset="-128"/>
                  </a:rPr>
                  <a:t> at </a:t>
                </a:r>
                <a:r>
                  <a:rPr lang="en-US" altLang="en-US" sz="2400">
                    <a:highlight>
                      <a:srgbClr val="FFFF00"/>
                    </a:highlight>
                    <a:ea typeface="ヒラギノ角ゴ Pro W3" charset="-128"/>
                  </a:rPr>
                  <a:t>2%</a:t>
                </a:r>
                <a:r>
                  <a:rPr lang="en-US" altLang="en-US" sz="2400">
                    <a:ea typeface="ヒラギノ角ゴ Pro W3" charset="-128"/>
                  </a:rPr>
                  <a:t>? What is the </a:t>
                </a:r>
                <a:r>
                  <a:rPr lang="en-US" altLang="en-US" sz="2400" i="1">
                    <a:ea typeface="ヒラギノ角ゴ Pro W3" charset="-128"/>
                  </a:rPr>
                  <a:t>FV</a:t>
                </a:r>
                <a:r>
                  <a:rPr lang="en-US" altLang="en-US" sz="2400">
                    <a:ea typeface="ヒラギノ角ゴ Pro W3" charset="-128"/>
                  </a:rPr>
                  <a:t> if you </a:t>
                </a:r>
                <a:r>
                  <a:rPr lang="en-US" altLang="en-US" sz="2400" b="1">
                    <a:ea typeface="ヒラギノ角ゴ Pro W3" charset="-128"/>
                  </a:rPr>
                  <a:t>change interest rate</a:t>
                </a:r>
                <a:r>
                  <a:rPr lang="en-US" altLang="en-US" sz="2400">
                    <a:ea typeface="ヒラギノ角ゴ Pro W3" charset="-128"/>
                  </a:rPr>
                  <a:t> to </a:t>
                </a:r>
                <a:r>
                  <a:rPr lang="en-US" altLang="en-US" sz="2400">
                    <a:highlight>
                      <a:srgbClr val="FFFF00"/>
                    </a:highlight>
                    <a:ea typeface="ヒラギノ角ゴ Pro W3" charset="-128"/>
                  </a:rPr>
                  <a:t>6%</a:t>
                </a:r>
                <a:r>
                  <a:rPr lang="en-US" altLang="en-US" sz="2400">
                    <a:ea typeface="ヒラギノ角ゴ Pro W3" charset="-128"/>
                  </a:rPr>
                  <a:t>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𝐹𝑉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 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𝑎𝑡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 2%=$500⋅</m:t>
                      </m:r>
                      <m:sSup>
                        <m:sSup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dPr>
                            <m:e>
                              <m: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  <m:t>1+0.02</m:t>
                              </m:r>
                            </m:e>
                          </m:d>
                        </m:e>
                        <m:sup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2</m:t>
                          </m:r>
                        </m:sup>
                      </m:sSup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=$520.2</m:t>
                      </m:r>
                    </m:oMath>
                  </m:oMathPara>
                </a14:m>
                <a:endParaRPr lang="en-GB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𝐹𝑉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 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𝑎𝑡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 6%=$500⋅</m:t>
                      </m:r>
                      <m:sSup>
                        <m:sSup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dPr>
                            <m:e>
                              <m: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  <m:t>1+0.06</m:t>
                              </m:r>
                            </m:e>
                          </m:d>
                        </m:e>
                        <m:sup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2</m:t>
                          </m:r>
                        </m:sup>
                      </m:sSup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=$561.8</m:t>
                      </m:r>
                    </m:oMath>
                  </m:oMathPara>
                </a14:m>
                <a:endParaRPr lang="en-US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:r>
                  <a:rPr lang="en-US" altLang="en-US" sz="2400">
                    <a:ea typeface="ヒラギノ角ゴ Pro W3" charset="-128"/>
                  </a:rPr>
                  <a:t>b. Continue the same example but </a:t>
                </a:r>
                <a:r>
                  <a:rPr lang="en-US" altLang="en-US" sz="2400" b="1">
                    <a:ea typeface="ヒラギノ角ゴ Pro W3" charset="-128"/>
                  </a:rPr>
                  <a:t>change time</a:t>
                </a:r>
                <a:r>
                  <a:rPr lang="en-US" altLang="en-US" sz="2400">
                    <a:ea typeface="ヒラギノ角ゴ Pro W3" charset="-128"/>
                  </a:rPr>
                  <a:t> to </a:t>
                </a:r>
                <a:r>
                  <a:rPr lang="en-US" altLang="en-US" sz="2400">
                    <a:highlight>
                      <a:srgbClr val="FFFF00"/>
                    </a:highlight>
                    <a:ea typeface="ヒラギノ角ゴ Pro W3" charset="-128"/>
                  </a:rPr>
                  <a:t>10 years</a:t>
                </a:r>
                <a:r>
                  <a:rPr lang="en-US" altLang="en-US" sz="2400">
                    <a:ea typeface="ヒラギノ角ゴ Pro W3" charset="-128"/>
                  </a:rPr>
                  <a:t>. What is the </a:t>
                </a:r>
                <a:r>
                  <a:rPr lang="en-US" altLang="en-US" sz="2400" i="1">
                    <a:ea typeface="ヒラギノ角ゴ Pro W3" charset="-128"/>
                  </a:rPr>
                  <a:t>FV</a:t>
                </a:r>
                <a:r>
                  <a:rPr lang="en-US" altLang="en-US" sz="2400">
                    <a:ea typeface="ヒラギノ角ゴ Pro W3" charset="-128"/>
                  </a:rPr>
                  <a:t> now?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𝐹𝑉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=$500⋅</m:t>
                      </m:r>
                      <m:sSup>
                        <m:sSup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dPr>
                            <m:e>
                              <m: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  <m:t>1+0.02</m:t>
                              </m:r>
                            </m:e>
                          </m:d>
                        </m:e>
                        <m:sup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10</m:t>
                          </m:r>
                        </m:sup>
                      </m:sSup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=$609.5</m:t>
                      </m:r>
                    </m:oMath>
                  </m:oMathPara>
                </a14:m>
                <a:endParaRPr lang="en-US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:r>
                  <a:rPr lang="en-US" altLang="en-US" sz="2400">
                    <a:ea typeface="ヒラギノ角ゴ Pro W3" charset="-128"/>
                  </a:rPr>
                  <a:t>c. Continue the same example but </a:t>
                </a:r>
                <a:r>
                  <a:rPr lang="en-US" altLang="en-US" sz="2400" b="1">
                    <a:ea typeface="ヒラギノ角ゴ Pro W3" charset="-128"/>
                  </a:rPr>
                  <a:t>change contribution </a:t>
                </a:r>
                <a:r>
                  <a:rPr lang="en-US" altLang="en-US" sz="2400">
                    <a:ea typeface="ヒラギノ角ゴ Pro W3" charset="-128"/>
                  </a:rPr>
                  <a:t>to </a:t>
                </a:r>
                <a:r>
                  <a:rPr lang="en-US" altLang="en-US" sz="2400">
                    <a:highlight>
                      <a:srgbClr val="FFFF00"/>
                    </a:highlight>
                    <a:ea typeface="ヒラギノ角ゴ Pro W3" charset="-128"/>
                  </a:rPr>
                  <a:t>$1,500</a:t>
                </a:r>
                <a:r>
                  <a:rPr lang="en-US" altLang="en-US" sz="2400">
                    <a:ea typeface="ヒラギノ角ゴ Pro W3" charset="-128"/>
                  </a:rPr>
                  <a:t>. What is the </a:t>
                </a:r>
                <a:r>
                  <a:rPr lang="en-US" altLang="en-US" sz="2400" i="1">
                    <a:ea typeface="ヒラギノ角ゴ Pro W3" charset="-128"/>
                  </a:rPr>
                  <a:t>FV</a:t>
                </a:r>
                <a:r>
                  <a:rPr lang="en-US" altLang="en-US" sz="2400">
                    <a:ea typeface="ヒラギノ角ゴ Pro W3" charset="-128"/>
                  </a:rPr>
                  <a:t> now?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</a:rPr>
                        <m:t>𝐹𝑉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=$1,500⋅</m:t>
                      </m:r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1">
                                  <a:latin typeface="Cambria Math" panose="02040503050406030204" pitchFamily="18" charset="0"/>
                                </a:rPr>
                                <m:t>1+0.02</m:t>
                              </m:r>
                            </m:e>
                          </m:d>
                        </m:e>
                        <m:sup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GB" sz="2400" i="1">
                          <a:latin typeface="Cambria Math" panose="02040503050406030204" pitchFamily="18" charset="0"/>
                        </a:rPr>
                        <m:t>=$1,560.6</m:t>
                      </m:r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9416" y="1216753"/>
                <a:ext cx="10369152" cy="3933384"/>
              </a:xfrm>
              <a:blipFill>
                <a:blip r:embed="rId2"/>
                <a:stretch>
                  <a:fillRect l="-941" t="-1085" r="-15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59402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4C6D3A-8C64-FBB6-4A85-3D13E7C35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2C3EB-2967-BD24-660B-5A22BB4EA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402629"/>
            <a:ext cx="8229600" cy="584775"/>
          </a:xfrm>
        </p:spPr>
        <p:txBody>
          <a:bodyPr>
            <a:spAutoFit/>
          </a:bodyPr>
          <a:lstStyle/>
          <a:p>
            <a:r>
              <a:rPr lang="en-US" sz="3200">
                <a:ea typeface="ヒラギノ角ゴ Pro W3" charset="-128"/>
              </a:rPr>
              <a:t>Group Activity 1</a:t>
            </a:r>
            <a:endParaRPr lang="en-US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5BAC5-213D-58AB-15D2-341E4D141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424" y="1245400"/>
            <a:ext cx="10441160" cy="4131340"/>
          </a:xfrm>
        </p:spPr>
        <p:txBody>
          <a:bodyPr/>
          <a:lstStyle/>
          <a:p>
            <a:pPr marL="0" indent="0">
              <a:buNone/>
            </a:pPr>
            <a:r>
              <a:rPr lang="en-GB" sz="2400"/>
              <a:t>Use Excel to solve the following questions:</a:t>
            </a:r>
          </a:p>
          <a:p>
            <a:r>
              <a:rPr lang="en-GB" sz="2400"/>
              <a:t>1. You plan to invest </a:t>
            </a:r>
            <a:r>
              <a:rPr lang="en-GB" sz="2400">
                <a:highlight>
                  <a:srgbClr val="FFFF00"/>
                </a:highlight>
              </a:rPr>
              <a:t>£10,000 </a:t>
            </a:r>
            <a:r>
              <a:rPr lang="en-GB" sz="2400"/>
              <a:t>in the shares of a company.</a:t>
            </a:r>
          </a:p>
          <a:p>
            <a:pPr lvl="1"/>
            <a:r>
              <a:rPr lang="en-GB" sz="2400"/>
              <a:t>(a) If the value of the shares increases by </a:t>
            </a:r>
            <a:r>
              <a:rPr lang="en-GB" sz="2400">
                <a:highlight>
                  <a:srgbClr val="FFFF00"/>
                </a:highlight>
              </a:rPr>
              <a:t>5 per cent </a:t>
            </a:r>
            <a:r>
              <a:rPr lang="en-GB" sz="2400"/>
              <a:t>a year, what will be the value of the shares in </a:t>
            </a:r>
            <a:r>
              <a:rPr lang="en-GB" sz="2400">
                <a:highlight>
                  <a:srgbClr val="FFFF00"/>
                </a:highlight>
              </a:rPr>
              <a:t>20 years</a:t>
            </a:r>
            <a:r>
              <a:rPr lang="en-GB" sz="2400"/>
              <a:t>?</a:t>
            </a:r>
          </a:p>
          <a:p>
            <a:pPr lvl="1"/>
            <a:r>
              <a:rPr lang="en-GB" sz="2400"/>
              <a:t>(b) If the value of the shares increases by </a:t>
            </a:r>
            <a:r>
              <a:rPr lang="en-GB" sz="2400">
                <a:highlight>
                  <a:srgbClr val="FFFF00"/>
                </a:highlight>
              </a:rPr>
              <a:t>15 per cent </a:t>
            </a:r>
            <a:r>
              <a:rPr lang="en-GB" sz="2400"/>
              <a:t>a year, what will be the value of the shares in </a:t>
            </a:r>
            <a:r>
              <a:rPr lang="en-GB" sz="2400">
                <a:highlight>
                  <a:srgbClr val="FFFF00"/>
                </a:highlight>
              </a:rPr>
              <a:t>20 years</a:t>
            </a:r>
            <a:r>
              <a:rPr lang="en-GB" sz="2400"/>
              <a:t>?</a:t>
            </a:r>
          </a:p>
          <a:p>
            <a:r>
              <a:rPr lang="en-GB" sz="2400"/>
              <a:t>2. How long will it take you to </a:t>
            </a:r>
            <a:r>
              <a:rPr lang="en-GB" sz="2400">
                <a:highlight>
                  <a:srgbClr val="FFFF00"/>
                </a:highlight>
              </a:rPr>
              <a:t>double your money</a:t>
            </a:r>
            <a:r>
              <a:rPr lang="en-GB" sz="2400"/>
              <a:t> if you invest it at: </a:t>
            </a:r>
          </a:p>
          <a:p>
            <a:pPr lvl="1"/>
            <a:r>
              <a:rPr lang="en-GB" sz="2400"/>
              <a:t>(a) </a:t>
            </a:r>
            <a:r>
              <a:rPr lang="en-GB" sz="2400">
                <a:highlight>
                  <a:srgbClr val="FFFF00"/>
                </a:highlight>
              </a:rPr>
              <a:t>5 percent</a:t>
            </a:r>
            <a:r>
              <a:rPr lang="en-GB" sz="2400"/>
              <a:t>? </a:t>
            </a:r>
          </a:p>
          <a:p>
            <a:pPr lvl="1"/>
            <a:r>
              <a:rPr lang="en-GB" sz="2400"/>
              <a:t>(b) </a:t>
            </a:r>
            <a:r>
              <a:rPr lang="en-GB" sz="2400">
                <a:highlight>
                  <a:srgbClr val="FFFF00"/>
                </a:highlight>
              </a:rPr>
              <a:t>15 per cent</a:t>
            </a:r>
            <a:r>
              <a:rPr lang="en-GB" sz="240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78173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0444" y="476672"/>
            <a:ext cx="9217023" cy="523220"/>
          </a:xfrm>
        </p:spPr>
        <p:txBody>
          <a:bodyPr wrap="square">
            <a:spAutoFit/>
          </a:bodyPr>
          <a:lstStyle/>
          <a:p>
            <a:r>
              <a:rPr lang="en-US" sz="2800"/>
              <a:t>Figure 5.1 $100 Compounded at 6 Percent over 20 Years</a:t>
            </a:r>
          </a:p>
        </p:txBody>
      </p:sp>
      <p:pic>
        <p:nvPicPr>
          <p:cNvPr id="3" name="Picture 2" descr="The horizontal axis of the graph represents Number of years, from 1 through 20; the vertical axis is Future value of dollar 100, from dollar 0 to dollar 350.&#10;For each year, the bars on the graph give three pieces of information:&#10;  Initial investment of dollar 100 (this stays constant at dollar 100 for each year)&#10;  Interest earned on the initial investment of dollar 100 (this increases every year)&#10;  Interest earned on interest (this increases every year)&#10;In year 5, the future value of the initial dollar 100 is about dollar 125.&#10;By year 10, the future value of the initial dollar 100 is close to dollar 175. &#10;In year 15, the future value of the initial dollar 100 is about dollar 225.&#10;By year 20, the future value of the initial dollar 100 is about dollar 300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171" y="1174687"/>
            <a:ext cx="7731659" cy="4508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08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690" y="189221"/>
            <a:ext cx="8268621" cy="1384995"/>
          </a:xfrm>
        </p:spPr>
        <p:txBody>
          <a:bodyPr wrap="square">
            <a:spAutoFit/>
          </a:bodyPr>
          <a:lstStyle/>
          <a:p>
            <a:r>
              <a:rPr lang="en-US" sz="2800"/>
              <a:t>Figure 5.2 The Future of $100 Initially Deposited and Compounded at 0, 5, 10, and 15 Percent (1 of 2)</a:t>
            </a:r>
          </a:p>
        </p:txBody>
      </p:sp>
      <p:pic>
        <p:nvPicPr>
          <p:cNvPr id="3" name="Picture 2" descr="The horizontal axis of the graph denotes Number of years, from 0 through 20; the vertical axis is Future value (dollar s), from 0 to 2,000.&#10;There are four lines in the graph, each representing different interest rates (0 percent, 5 percent, 10 percent, and 15 percent), all begin at dollar 100 on the vertical axis, at year 0 on the horizontal axis.&#10;At 0 percent interest, the line remains parallel to the horizontal axis, remaining at dollar 100 through all 20 years. &#10;The other interest rates slope upward according to the amount of interest; After 20 years, the 5 percent line is at dollar 200, the 10 percent line is at dollar 600, and the 15 percent line rises to dollar 1,600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743" y="1700808"/>
            <a:ext cx="6952512" cy="399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821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22516" y="332657"/>
            <a:ext cx="8268621" cy="1384995"/>
          </a:xfrm>
        </p:spPr>
        <p:txBody>
          <a:bodyPr wrap="square">
            <a:spAutoFit/>
          </a:bodyPr>
          <a:lstStyle/>
          <a:p>
            <a:r>
              <a:rPr lang="en-US" sz="2800"/>
              <a:t>Figure 5.2 The Future of $100 Initially Deposited and Compounded at 0, 5, 10, and 15 Percent (2 of 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2288134"/>
            <a:ext cx="10513168" cy="1348061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Figure 5.2 illustrates that we can increase the </a:t>
            </a:r>
            <a:r>
              <a:rPr lang="en-US" altLang="en-US" sz="2400" i="1">
                <a:ea typeface="ヒラギノ角ゴ Pro W3" charset="-128"/>
              </a:rPr>
              <a:t>FV</a:t>
            </a:r>
            <a:r>
              <a:rPr lang="en-US" altLang="en-US" sz="2400">
                <a:ea typeface="ヒラギノ角ゴ Pro W3" charset="-128"/>
              </a:rPr>
              <a:t> by</a:t>
            </a:r>
          </a:p>
          <a:p>
            <a:pPr lvl="1"/>
            <a:r>
              <a:rPr lang="en-US" altLang="en-US" sz="2400">
                <a:ea typeface="ヒラギノ角ゴ Pro W3" charset="-128"/>
              </a:rPr>
              <a:t>Increasing the number of years for which money is invested</a:t>
            </a:r>
          </a:p>
          <a:p>
            <a:pPr lvl="1"/>
            <a:r>
              <a:rPr lang="en-US" altLang="en-US" sz="2400">
                <a:ea typeface="ヒラギノ角ゴ Pro W3" charset="-128"/>
              </a:rPr>
              <a:t>Investing at a higher interest rate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7725201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088F68-2524-5964-51CC-6E3C51F06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F1DC4-9F5D-B0F6-4A86-7A5C5C242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402629"/>
            <a:ext cx="8229600" cy="584775"/>
          </a:xfrm>
        </p:spPr>
        <p:txBody>
          <a:bodyPr>
            <a:spAutoFit/>
          </a:bodyPr>
          <a:lstStyle/>
          <a:p>
            <a:r>
              <a:rPr lang="en-US" sz="3200">
                <a:ea typeface="ヒラギノ角ゴ Pro W3" charset="-128"/>
              </a:rPr>
              <a:t>Real-Life Example: EAR </a:t>
            </a:r>
            <a:r>
              <a:rPr lang="en-US" sz="3200" err="1">
                <a:ea typeface="ヒラギノ角ゴ Pro W3" charset="-128"/>
              </a:rPr>
              <a:t>v.s</a:t>
            </a:r>
            <a:r>
              <a:rPr lang="en-US" sz="3200">
                <a:ea typeface="ヒラギノ角ゴ Pro W3" charset="-128"/>
              </a:rPr>
              <a:t>. APR</a:t>
            </a:r>
            <a:endParaRPr lang="en-US" sz="32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AC5C72-40E4-C501-E19A-5965936A997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9416" y="1245400"/>
                <a:ext cx="10513168" cy="4131340"/>
              </a:xfrm>
            </p:spPr>
            <p:txBody>
              <a:bodyPr/>
              <a:lstStyle/>
              <a:p>
                <a:pPr marL="0" indent="0">
                  <a:spcAft>
                    <a:spcPts val="800"/>
                  </a:spcAft>
                  <a:buNone/>
                </a:pPr>
                <a:r>
                  <a:rPr lang="en-GB" sz="2400" b="1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Effective Annual Rate (EAR)</a:t>
                </a:r>
                <a:endParaRPr lang="en-GB" sz="2400" kern="100">
                  <a:latin typeface="DengXian" panose="02010600030101010101" pitchFamily="2" charset="-122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spcAft>
                    <a:spcPts val="800"/>
                  </a:spcAft>
                </a:pP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When you have a nominal interest rate compounded more frequently than annually, you can use following formula to calculate Effective Annual Rate (EAR):</a:t>
                </a:r>
                <a:endParaRPr lang="en-GB" sz="2400" kern="100">
                  <a:latin typeface="DengXian" panose="02010600030101010101" pitchFamily="2" charset="-122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 marL="0" indent="0"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𝐸𝐴𝑅</m:t>
                      </m:r>
                      <m:r>
                        <a:rPr lang="en-GB" sz="28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sSup>
                        <m:sSupPr>
                          <m:ctrlPr>
                            <a:rPr lang="en-GB" sz="2800" i="1" kern="10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800" i="1" kern="10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r>
                                <a:rPr lang="en-GB" sz="2800" i="1" kern="10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GB" sz="2800" i="1" kern="100">
                                      <a:latin typeface="Cambria Math" panose="02040503050406030204" pitchFamily="18" charset="0"/>
                                      <a:ea typeface="DengXian" panose="02010600030101010101" pitchFamily="2" charset="-122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i="1" kern="100">
                                      <a:latin typeface="Cambria Math" panose="02040503050406030204" pitchFamily="18" charset="0"/>
                                      <a:ea typeface="DengXian" panose="02010600030101010101" pitchFamily="2" charset="-122"/>
                                      <a:cs typeface="Arial" panose="020B0604020202020204" pitchFamily="34" charset="0"/>
                                    </a:rPr>
                                    <m:t>𝑟</m:t>
                                  </m:r>
                                </m:num>
                                <m:den>
                                  <m:r>
                                    <a:rPr lang="en-GB" sz="2800" i="1" kern="100">
                                      <a:latin typeface="Cambria Math" panose="02040503050406030204" pitchFamily="18" charset="0"/>
                                      <a:ea typeface="DengXian" panose="02010600030101010101" pitchFamily="2" charset="-122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sz="2800" i="1" kern="10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𝑛</m:t>
                          </m:r>
                        </m:sup>
                      </m:sSup>
                      <m:r>
                        <a:rPr lang="en-GB" sz="28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−1</m:t>
                      </m:r>
                    </m:oMath>
                  </m:oMathPara>
                </a14:m>
                <a:endParaRPr lang="en-GB" sz="2800" kern="100">
                  <a:latin typeface="DengXian" panose="02010600030101010101" pitchFamily="2" charset="-122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4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𝑟</m:t>
                    </m:r>
                  </m:oMath>
                </a14:m>
                <a:r>
                  <a:rPr lang="en-GB" sz="2400" kern="100">
                    <a:latin typeface="DengXian" panose="02010600030101010101" pitchFamily="2" charset="-122"/>
                    <a:ea typeface="DengXian" panose="02010600030101010101" pitchFamily="2" charset="-122"/>
                    <a:cs typeface="Arial" panose="020B0604020202020204" pitchFamily="34" charset="0"/>
                  </a:rPr>
                  <a:t>: </a:t>
                </a: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Nominal annual interest rate (e.g., 0.13 or 13%)</a:t>
                </a:r>
              </a:p>
              <a:p>
                <a:pPr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4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𝑛</m:t>
                    </m:r>
                  </m:oMath>
                </a14:m>
                <a:r>
                  <a:rPr lang="en-GB" sz="2400" kern="100">
                    <a:latin typeface="DengXian" panose="02010600030101010101" pitchFamily="2" charset="-122"/>
                    <a:ea typeface="DengXian" panose="02010600030101010101" pitchFamily="2" charset="-122"/>
                    <a:cs typeface="Arial" panose="020B0604020202020204" pitchFamily="34" charset="0"/>
                  </a:rPr>
                  <a:t> : </a:t>
                </a: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Number of compounding periods per year</a:t>
                </a:r>
              </a:p>
              <a:p>
                <a:pPr>
                  <a:spcAft>
                    <a:spcPts val="800"/>
                  </a:spcAft>
                </a:pP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For example, </a:t>
                </a:r>
                <a14:m>
                  <m:oMath xmlns:m="http://schemas.openxmlformats.org/officeDocument/2006/math">
                    <m:r>
                      <a:rPr lang="en-GB" sz="24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𝑛</m:t>
                    </m:r>
                    <m:r>
                      <a:rPr lang="en-GB" sz="24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=12</m:t>
                    </m:r>
                  </m:oMath>
                </a14:m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indicates monthly compounding.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AC5C72-40E4-C501-E19A-5965936A997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9416" y="1245400"/>
                <a:ext cx="10513168" cy="4131340"/>
              </a:xfrm>
              <a:blipFill>
                <a:blip r:embed="rId2"/>
                <a:stretch>
                  <a:fillRect l="-928" t="-1180" r="-1334" b="-59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3459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368283-732C-594E-8899-E23F82E03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9333B-F085-DD45-D56B-ECD77E0F3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402629"/>
            <a:ext cx="8229600" cy="584775"/>
          </a:xfrm>
        </p:spPr>
        <p:txBody>
          <a:bodyPr>
            <a:spAutoFit/>
          </a:bodyPr>
          <a:lstStyle/>
          <a:p>
            <a:r>
              <a:rPr lang="en-US" sz="3200">
                <a:ea typeface="ヒラギノ角ゴ Pro W3" charset="-128"/>
              </a:rPr>
              <a:t>Real-Life Example: EAR </a:t>
            </a:r>
            <a:r>
              <a:rPr lang="en-US" sz="3200" err="1">
                <a:ea typeface="ヒラギノ角ゴ Pro W3" charset="-128"/>
              </a:rPr>
              <a:t>v.s</a:t>
            </a:r>
            <a:r>
              <a:rPr lang="en-US" sz="3200">
                <a:ea typeface="ヒラギノ角ゴ Pro W3" charset="-128"/>
              </a:rPr>
              <a:t>. APR</a:t>
            </a:r>
            <a:endParaRPr lang="en-US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AB519-0532-6B9C-29AB-BF54C849B0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08" y="1245400"/>
            <a:ext cx="10657184" cy="1679544"/>
          </a:xfrm>
        </p:spPr>
        <p:txBody>
          <a:bodyPr/>
          <a:lstStyle/>
          <a:p>
            <a:pPr marL="0" indent="0">
              <a:spcAft>
                <a:spcPts val="800"/>
              </a:spcAft>
              <a:buNone/>
            </a:pPr>
            <a:r>
              <a:rPr lang="en-GB" sz="2400" b="1" kern="1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How does EAR make things different?</a:t>
            </a:r>
            <a:endParaRPr lang="en-GB" sz="2400" kern="100">
              <a:latin typeface="DengXian" panose="02010600030101010101" pitchFamily="2" charset="-122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en-GB" sz="2400" kern="1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Think about you borrow £10,000 with nominal annual rate of 10% and repay it in 5 years. Here are different compounding rules:</a:t>
            </a:r>
            <a:endParaRPr lang="en-GB" sz="2400" kern="100">
              <a:latin typeface="DengXian" panose="02010600030101010101" pitchFamily="2" charset="-122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0707241-CECA-B20B-CC0F-6C522ED539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804792"/>
              </p:ext>
            </p:extLst>
          </p:nvPr>
        </p:nvGraphicFramePr>
        <p:xfrm>
          <a:off x="839416" y="3068961"/>
          <a:ext cx="10585176" cy="2373944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208967">
                  <a:extLst>
                    <a:ext uri="{9D8B030D-6E8A-4147-A177-3AD203B41FA5}">
                      <a16:colId xmlns:a16="http://schemas.microsoft.com/office/drawing/2014/main" val="899140772"/>
                    </a:ext>
                  </a:extLst>
                </a:gridCol>
                <a:gridCol w="1930704">
                  <a:extLst>
                    <a:ext uri="{9D8B030D-6E8A-4147-A177-3AD203B41FA5}">
                      <a16:colId xmlns:a16="http://schemas.microsoft.com/office/drawing/2014/main" val="1533581629"/>
                    </a:ext>
                  </a:extLst>
                </a:gridCol>
                <a:gridCol w="1964855">
                  <a:extLst>
                    <a:ext uri="{9D8B030D-6E8A-4147-A177-3AD203B41FA5}">
                      <a16:colId xmlns:a16="http://schemas.microsoft.com/office/drawing/2014/main" val="2825739177"/>
                    </a:ext>
                  </a:extLst>
                </a:gridCol>
                <a:gridCol w="1982160">
                  <a:extLst>
                    <a:ext uri="{9D8B030D-6E8A-4147-A177-3AD203B41FA5}">
                      <a16:colId xmlns:a16="http://schemas.microsoft.com/office/drawing/2014/main" val="800222365"/>
                    </a:ext>
                  </a:extLst>
                </a:gridCol>
                <a:gridCol w="1076459">
                  <a:extLst>
                    <a:ext uri="{9D8B030D-6E8A-4147-A177-3AD203B41FA5}">
                      <a16:colId xmlns:a16="http://schemas.microsoft.com/office/drawing/2014/main" val="3356652656"/>
                    </a:ext>
                  </a:extLst>
                </a:gridCol>
                <a:gridCol w="807344">
                  <a:extLst>
                    <a:ext uri="{9D8B030D-6E8A-4147-A177-3AD203B41FA5}">
                      <a16:colId xmlns:a16="http://schemas.microsoft.com/office/drawing/2014/main" val="3871547992"/>
                    </a:ext>
                  </a:extLst>
                </a:gridCol>
                <a:gridCol w="1614687">
                  <a:extLst>
                    <a:ext uri="{9D8B030D-6E8A-4147-A177-3AD203B41FA5}">
                      <a16:colId xmlns:a16="http://schemas.microsoft.com/office/drawing/2014/main" val="3988110614"/>
                    </a:ext>
                  </a:extLst>
                </a:gridCol>
              </a:tblGrid>
              <a:tr h="720079"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u="none" strike="noStrike">
                          <a:effectLst/>
                        </a:rPr>
                        <a:t>Loan Principal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u="none" strike="noStrike">
                          <a:effectLst/>
                        </a:rPr>
                        <a:t>Nominal Annual Interest Rate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u="none" strike="noStrike">
                          <a:effectLst/>
                        </a:rPr>
                        <a:t>Compounding Frequency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u="none" strike="noStrike">
                          <a:effectLst/>
                        </a:rPr>
                        <a:t>Compounding Times Each Year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u="none" strike="noStrike">
                          <a:effectLst/>
                        </a:rPr>
                        <a:t>EAR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u="none" strike="noStrike">
                          <a:effectLst/>
                        </a:rPr>
                        <a:t>Years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800" b="1" u="none" strike="noStrike">
                          <a:effectLst/>
                        </a:rPr>
                        <a:t>Repayment</a:t>
                      </a:r>
                      <a:endParaRPr lang="en-GB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051753636"/>
                  </a:ext>
                </a:extLst>
              </a:tr>
              <a:tr h="330773"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10000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Yearly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10.00%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16105.10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2880970"/>
                  </a:ext>
                </a:extLst>
              </a:tr>
              <a:tr h="330773"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10000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Quarterly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4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10.38%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16386.16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3821551"/>
                  </a:ext>
                </a:extLst>
              </a:tr>
              <a:tr h="330773"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10000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Monthly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10.47%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16453.09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45481552"/>
                  </a:ext>
                </a:extLst>
              </a:tr>
              <a:tr h="330773"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10000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Weekly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52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10.51%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16479.30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29041605"/>
                  </a:ext>
                </a:extLst>
              </a:tr>
              <a:tr h="330773"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10000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Daily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365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10.52%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5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>
                          <a:effectLst/>
                        </a:rPr>
                        <a:t>16486.08</a:t>
                      </a:r>
                      <a:endParaRPr lang="en-GB" sz="1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619967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47459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A44C7A-2345-44FA-B1E2-49E2EE592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58094-6F45-5A40-70CC-2F0C6385E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402629"/>
            <a:ext cx="8229600" cy="584775"/>
          </a:xfrm>
        </p:spPr>
        <p:txBody>
          <a:bodyPr>
            <a:spAutoFit/>
          </a:bodyPr>
          <a:lstStyle/>
          <a:p>
            <a:r>
              <a:rPr lang="en-US" sz="3200">
                <a:ea typeface="ヒラギノ角ゴ Pro W3" charset="-128"/>
              </a:rPr>
              <a:t>Real-Life Example: EAR </a:t>
            </a:r>
            <a:r>
              <a:rPr lang="en-US" sz="3200" err="1">
                <a:ea typeface="ヒラギノ角ゴ Pro W3" charset="-128"/>
              </a:rPr>
              <a:t>v.s</a:t>
            </a:r>
            <a:r>
              <a:rPr lang="en-US" sz="3200">
                <a:ea typeface="ヒラギノ角ゴ Pro W3" charset="-128"/>
              </a:rPr>
              <a:t>. APR</a:t>
            </a:r>
            <a:endParaRPr lang="en-US" sz="32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B85EDAE-19B2-1B00-52C7-99530FBECC4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9416" y="1245400"/>
                <a:ext cx="10441160" cy="4131340"/>
              </a:xfrm>
            </p:spPr>
            <p:txBody>
              <a:bodyPr/>
              <a:lstStyle/>
              <a:p>
                <a:pPr marL="0" indent="0">
                  <a:spcAft>
                    <a:spcPts val="800"/>
                  </a:spcAft>
                  <a:buNone/>
                </a:pPr>
                <a:r>
                  <a:rPr lang="en-GB" sz="2400" b="1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Annual Percentage Rate (APR)</a:t>
                </a:r>
                <a:endParaRPr lang="en-GB" sz="2400" kern="100">
                  <a:latin typeface="DengXian" panose="02010600030101010101" pitchFamily="2" charset="-122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spcAft>
                    <a:spcPts val="800"/>
                  </a:spcAft>
                </a:pP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The total yearly cost of borrowing money, expressed as a percentage. Unlike a simple interest rate, APR includes interest + fees (e.g., origination fees, closing costs), making it a more accurate measure of the true cost of a loan or credit product. </a:t>
                </a:r>
              </a:p>
              <a:p>
                <a:pPr marL="0" indent="0"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𝐴𝑃𝑅</m:t>
                      </m:r>
                      <m:r>
                        <a:rPr lang="en-GB" sz="2800" i="1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GB" sz="2800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4000" i="1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𝐹𝑒𝑒𝑠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+</m:t>
                              </m:r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𝐼𝑛𝑡𝑒𝑟𝑒𝑠𝑡</m:t>
                              </m:r>
                            </m:num>
                            <m:den>
                              <m:r>
                                <a:rPr lang="en-GB" sz="2800" i="1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𝑃𝑟𝑖𝑛𝑐𝑖𝑝𝑎𝑙</m:t>
                              </m:r>
                            </m:den>
                          </m:f>
                        </m:e>
                      </m:d>
                      <m:r>
                        <a:rPr lang="en-GB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×100%</m:t>
                      </m:r>
                    </m:oMath>
                  </m:oMathPara>
                </a14:m>
                <a:endParaRPr lang="en-GB" sz="3600" i="1" kern="100">
                  <a:latin typeface="Cambria Math" panose="02040503050406030204" pitchFamily="18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400" i="1" kern="100" dirty="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𝑛</m:t>
                    </m:r>
                  </m:oMath>
                </a14:m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: Number of days in loan term.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B85EDAE-19B2-1B00-52C7-99530FBECC4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9416" y="1245400"/>
                <a:ext cx="10441160" cy="4131340"/>
              </a:xfrm>
              <a:blipFill>
                <a:blip r:embed="rId2"/>
                <a:stretch>
                  <a:fillRect l="-935" t="-1180" r="-140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415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3F4589-1F94-F488-D477-2F38CDE86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A3220-1F88-217C-6486-D787AE8B7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402629"/>
            <a:ext cx="8229600" cy="584775"/>
          </a:xfrm>
        </p:spPr>
        <p:txBody>
          <a:bodyPr>
            <a:spAutoFit/>
          </a:bodyPr>
          <a:lstStyle/>
          <a:p>
            <a:r>
              <a:rPr lang="en-US" sz="3200">
                <a:ea typeface="ヒラギノ角ゴ Pro W3" charset="-128"/>
              </a:rPr>
              <a:t>Real-Life Example: EAR </a:t>
            </a:r>
            <a:r>
              <a:rPr lang="en-US" sz="3200" err="1">
                <a:ea typeface="ヒラギノ角ゴ Pro W3" charset="-128"/>
              </a:rPr>
              <a:t>v.s</a:t>
            </a:r>
            <a:r>
              <a:rPr lang="en-US" sz="3200">
                <a:ea typeface="ヒラギノ角ゴ Pro W3" charset="-128"/>
              </a:rPr>
              <a:t>. APR</a:t>
            </a:r>
            <a:endParaRPr lang="en-US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C98CD4-FECB-6EED-DC2C-E92DA08889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424" y="1245400"/>
            <a:ext cx="10369152" cy="4131340"/>
          </a:xfrm>
        </p:spPr>
        <p:txBody>
          <a:bodyPr/>
          <a:lstStyle/>
          <a:p>
            <a:pPr marL="0" indent="0">
              <a:spcAft>
                <a:spcPts val="800"/>
              </a:spcAft>
              <a:buNone/>
            </a:pPr>
            <a:r>
              <a:rPr lang="en-GB" sz="2400" b="1" kern="1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Why APR matters?</a:t>
            </a:r>
            <a:endParaRPr lang="en-GB" sz="2400" kern="100">
              <a:latin typeface="DengXian" panose="02010600030101010101" pitchFamily="2" charset="-122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>
              <a:spcAft>
                <a:spcPts val="800"/>
              </a:spcAft>
            </a:pPr>
            <a:r>
              <a:rPr lang="en-GB" sz="2400" kern="1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Let borrowers compare loan/credit card.</a:t>
            </a:r>
          </a:p>
          <a:p>
            <a:pPr>
              <a:spcAft>
                <a:spcPts val="800"/>
              </a:spcAft>
            </a:pPr>
            <a:r>
              <a:rPr lang="en-GB" sz="2400" kern="1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Disclosed by law to prevent hidden fees.</a:t>
            </a:r>
          </a:p>
          <a:p>
            <a:pPr>
              <a:spcAft>
                <a:spcPts val="800"/>
              </a:spcAft>
            </a:pPr>
            <a:r>
              <a:rPr lang="en-GB" sz="2400" kern="10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APR assumes no compounding within the year (unlike EAR).</a:t>
            </a:r>
          </a:p>
        </p:txBody>
      </p:sp>
    </p:spTree>
    <p:extLst>
      <p:ext uri="{BB962C8B-B14F-4D97-AF65-F5344CB8AC3E}">
        <p14:creationId xmlns:p14="http://schemas.microsoft.com/office/powerpoint/2010/main" val="3558951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AB2F5E-98AF-4D50-E530-13752F5733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20F7B-017A-2AA2-B7B1-575723317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402629"/>
            <a:ext cx="8229600" cy="584775"/>
          </a:xfrm>
        </p:spPr>
        <p:txBody>
          <a:bodyPr>
            <a:spAutoFit/>
          </a:bodyPr>
          <a:lstStyle/>
          <a:p>
            <a:r>
              <a:rPr lang="en-US" sz="3200">
                <a:ea typeface="ヒラギノ角ゴ Pro W3" charset="-128"/>
              </a:rPr>
              <a:t>Real-Life Example: EAR </a:t>
            </a:r>
            <a:r>
              <a:rPr lang="en-US" sz="3200" err="1">
                <a:ea typeface="ヒラギノ角ゴ Pro W3" charset="-128"/>
              </a:rPr>
              <a:t>v.s</a:t>
            </a:r>
            <a:r>
              <a:rPr lang="en-US" sz="3200">
                <a:ea typeface="ヒラギノ角ゴ Pro W3" charset="-128"/>
              </a:rPr>
              <a:t>. APR</a:t>
            </a:r>
            <a:endParaRPr lang="en-US" sz="32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22333B9-A798-C950-D1AA-2FD494A3335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911424" y="1245400"/>
                <a:ext cx="10441160" cy="4131340"/>
              </a:xfrm>
            </p:spPr>
            <p:txBody>
              <a:bodyPr/>
              <a:lstStyle/>
              <a:p>
                <a:pPr marL="0" indent="0">
                  <a:spcAft>
                    <a:spcPts val="800"/>
                  </a:spcAft>
                  <a:buNone/>
                </a:pPr>
                <a:r>
                  <a:rPr lang="en-GB" sz="2400" b="1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Example of APR</a:t>
                </a:r>
                <a:endParaRPr lang="en-GB" sz="2400" kern="100">
                  <a:latin typeface="DengXian" panose="02010600030101010101" pitchFamily="2" charset="-122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spcAft>
                    <a:spcPts val="800"/>
                  </a:spcAft>
                </a:pP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You borrow £10,000 with:</a:t>
                </a:r>
              </a:p>
              <a:p>
                <a:pPr>
                  <a:spcAft>
                    <a:spcPts val="800"/>
                  </a:spcAft>
                </a:pP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Nominal interest rate: 10% per year.</a:t>
                </a:r>
              </a:p>
              <a:p>
                <a:pPr>
                  <a:spcAft>
                    <a:spcPts val="800"/>
                  </a:spcAft>
                </a:pP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Fees: £200 upfront</a:t>
                </a:r>
              </a:p>
              <a:p>
                <a:pPr>
                  <a:spcAft>
                    <a:spcPts val="800"/>
                  </a:spcAft>
                </a:pPr>
                <a:r>
                  <a:rPr lang="en-GB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Term: 730 days (i.e., 2 years)</a:t>
                </a:r>
              </a:p>
              <a:p>
                <a:pPr marL="0" indent="0"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𝐴𝑃𝑅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ctrlPr>
                            <a:rPr lang="en-GB" sz="2400" i="1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3600" i="1"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GB" sz="2400" i="1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£200+£10,000</m:t>
                              </m:r>
                              <m:r>
                                <a:rPr lang="en-GB" sz="24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×10%</m:t>
                              </m:r>
                            </m:num>
                            <m:den>
                              <m:r>
                                <a:rPr lang="en-GB" sz="2400" i="1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£10,000</m:t>
                              </m:r>
                            </m:den>
                          </m:f>
                        </m:e>
                      </m:d>
                      <m:r>
                        <a:rPr lang="en-GB" sz="2400" i="1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×100%=12%</m:t>
                      </m:r>
                    </m:oMath>
                  </m:oMathPara>
                </a14:m>
                <a:endParaRPr lang="en-GB" sz="3200" i="1" kern="100">
                  <a:latin typeface="Cambria Math" panose="02040503050406030204" pitchFamily="18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 marL="0" indent="0">
                  <a:spcAft>
                    <a:spcPts val="800"/>
                  </a:spcAft>
                  <a:buNone/>
                </a:pPr>
                <a:endParaRPr lang="en-GB" sz="2400" kern="100">
                  <a:latin typeface="Arial" panose="020B060402020202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22333B9-A798-C950-D1AA-2FD494A333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11424" y="1245400"/>
                <a:ext cx="10441160" cy="4131340"/>
              </a:xfrm>
              <a:blipFill>
                <a:blip r:embed="rId2"/>
                <a:stretch>
                  <a:fillRect l="-935" t="-11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90664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Present Value</a:t>
            </a:r>
            <a:endParaRPr lang="en-US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9416" y="1268761"/>
                <a:ext cx="10585176" cy="3545201"/>
              </a:xfrm>
            </p:spPr>
            <p:txBody>
              <a:bodyPr wrap="square">
                <a:spAutoFit/>
              </a:bodyPr>
              <a:lstStyle/>
              <a:p>
                <a:r>
                  <a:rPr lang="en-US" altLang="en-US" sz="2400">
                    <a:ea typeface="ヒラギノ角ゴ Pro W3" charset="-128"/>
                  </a:rPr>
                  <a:t>Present value reflects the current value of a future payment or receipt.</a:t>
                </a:r>
              </a:p>
              <a:p>
                <a:r>
                  <a:rPr lang="en-US" altLang="en-US" sz="2400">
                    <a:latin typeface="Arial" panose="020B0604020202020204" pitchFamily="34" charset="0"/>
                    <a:ea typeface="ヒラギノ角ゴ Pro W3" charset="-128"/>
                    <a:cs typeface="Arial" panose="020B0604020202020204" pitchFamily="34" charset="0"/>
                  </a:rPr>
                  <a:t>Formula:</a:t>
                </a:r>
                <a:endParaRPr lang="en-GB" altLang="en-US" sz="2400">
                  <a:latin typeface="Arial" panose="020B0604020202020204" pitchFamily="34" charset="0"/>
                  <a:ea typeface="ヒラギノ角ゴ Pro W3" charset="-128"/>
                  <a:cs typeface="Arial" panose="020B0604020202020204" pitchFamily="34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𝑃𝑉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</m:t>
                      </m:r>
                      <m:f>
                        <m:fPr>
                          <m:ctrlPr>
                            <a:rPr lang="en-GB" altLang="en-US" sz="28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fPr>
                        <m:num>
                          <m:r>
                            <a:rPr lang="en-GB" altLang="en-US" sz="28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𝐹𝑉</m:t>
                          </m:r>
                        </m:num>
                        <m:den>
                          <m:sSup>
                            <m:sSupPr>
                              <m:ctrlP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altLang="en-US" sz="28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</m:ctrlPr>
                                </m:dPr>
                                <m:e>
                                  <m:r>
                                    <a:rPr lang="en-GB" altLang="en-US" sz="28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  <m:t>1+</m:t>
                                  </m:r>
                                  <m:r>
                                    <a:rPr lang="en-GB" altLang="en-US" sz="28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  <m:t>𝑟</m:t>
                                  </m:r>
                                </m:e>
                              </m:d>
                            </m:e>
                            <m:sup>
                              <m: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  <m:t>𝑛</m:t>
                              </m:r>
                            </m:sup>
                          </m:sSup>
                        </m:den>
                      </m:f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𝐹𝑉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 charset="-128"/>
                        </a:rPr>
                        <m:t>⋅</m:t>
                      </m:r>
                      <m:sSup>
                        <m:sSupPr>
                          <m:ctrlPr>
                            <a:rPr lang="en-GB" altLang="en-US" sz="28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dPr>
                            <m:e>
                              <m: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  <m:t>1+</m:t>
                              </m:r>
                              <m: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  <m:t>𝑟</m:t>
                              </m:r>
                            </m:e>
                          </m:d>
                        </m:e>
                        <m:sup>
                          <m:r>
                            <a:rPr lang="en-GB" altLang="en-US" sz="28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−</m:t>
                          </m:r>
                          <m:r>
                            <a:rPr lang="en-GB" altLang="en-US" sz="28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altLang="en-US" sz="2800" i="1">
                  <a:ea typeface="ヒラギノ角ゴ Pro W3" charset="-128"/>
                </a:endParaRPr>
              </a:p>
              <a:p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𝐹𝑉</m:t>
                    </m:r>
                  </m:oMath>
                </a14:m>
                <a:r>
                  <a:rPr lang="en-US" altLang="en-US" sz="2400" i="1">
                    <a:ea typeface="ヒラギノ角ゴ Pro W3" charset="-128"/>
                  </a:rPr>
                  <a:t>= </a:t>
                </a:r>
                <a:r>
                  <a:rPr lang="en-US" altLang="en-US" sz="2400">
                    <a:ea typeface="ヒラギノ角ゴ Pro W3" charset="-128"/>
                  </a:rPr>
                  <a:t>the future value of the investment at the end of </a:t>
                </a:r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𝑛</m:t>
                    </m:r>
                  </m:oMath>
                </a14:m>
                <a:r>
                  <a:rPr lang="en-US" altLang="en-US" sz="2400">
                    <a:ea typeface="ヒラギノ角ゴ Pro W3" charset="-128"/>
                  </a:rPr>
                  <a:t> years</a:t>
                </a:r>
              </a:p>
              <a:p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𝑛</m:t>
                    </m:r>
                  </m:oMath>
                </a14:m>
                <a:r>
                  <a:rPr lang="en-US" altLang="en-US" sz="2400" i="1">
                    <a:ea typeface="ヒラギノ角ゴ Pro W3" charset="-128"/>
                  </a:rPr>
                  <a:t> = </a:t>
                </a:r>
                <a:r>
                  <a:rPr lang="en-US" altLang="en-US" sz="2400">
                    <a:ea typeface="ヒラギノ角ゴ Pro W3" charset="-128"/>
                  </a:rPr>
                  <a:t>number of years until payment is received</a:t>
                </a:r>
              </a:p>
              <a:p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𝑟</m:t>
                    </m:r>
                  </m:oMath>
                </a14:m>
                <a:r>
                  <a:rPr lang="en-US" altLang="en-US" sz="2400">
                    <a:ea typeface="ヒラギノ角ゴ Pro W3" charset="-128"/>
                  </a:rPr>
                  <a:t> </a:t>
                </a:r>
                <a:r>
                  <a:rPr lang="en-US" altLang="en-US" sz="2400" i="1">
                    <a:ea typeface="ヒラギノ角ゴ Pro W3" charset="-128"/>
                  </a:rPr>
                  <a:t>= </a:t>
                </a:r>
                <a:r>
                  <a:rPr lang="en-US" altLang="en-US" sz="2400">
                    <a:ea typeface="ヒラギノ角ゴ Pro W3" charset="-128"/>
                  </a:rPr>
                  <a:t>the interest rate</a:t>
                </a:r>
              </a:p>
              <a:p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𝑃𝑉</m:t>
                    </m:r>
                  </m:oMath>
                </a14:m>
                <a:r>
                  <a:rPr lang="en-US" altLang="en-US" sz="2400" i="1">
                    <a:ea typeface="ヒラギノ角ゴ Pro W3" charset="-128"/>
                  </a:rPr>
                  <a:t> = </a:t>
                </a:r>
                <a:r>
                  <a:rPr lang="en-US" altLang="en-US" sz="2400">
                    <a:ea typeface="ヒラギノ角ゴ Pro W3" charset="-128"/>
                  </a:rPr>
                  <a:t>the present value of the future sum of money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9416" y="1268761"/>
                <a:ext cx="10585176" cy="3545201"/>
              </a:xfrm>
              <a:blipFill>
                <a:blip r:embed="rId2"/>
                <a:stretch>
                  <a:fillRect l="-806" t="-1203" b="-30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75852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Present Value</a:t>
            </a:r>
            <a:endParaRPr lang="en-US" sz="2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216753"/>
            <a:ext cx="10513168" cy="904863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Difference between Present Value and Future Value</a:t>
            </a:r>
          </a:p>
          <a:p>
            <a:endParaRPr lang="en-US" altLang="en-US" sz="2400">
              <a:ea typeface="ヒラギノ角ゴ Pro W3" charset="-12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D1BD3A44-EA40-9D86-9D31-00774C27507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76015802"/>
                  </p:ext>
                </p:extLst>
              </p:nvPr>
            </p:nvGraphicFramePr>
            <p:xfrm>
              <a:off x="2423592" y="2121616"/>
              <a:ext cx="7272808" cy="2963569"/>
            </p:xfrm>
            <a:graphic>
              <a:graphicData uri="http://schemas.openxmlformats.org/drawingml/2006/table">
                <a:tbl>
                  <a:tblPr>
                    <a:tableStyleId>{69C7853C-536D-4A76-A0AE-DD22124D55A5}</a:tableStyleId>
                  </a:tblPr>
                  <a:tblGrid>
                    <a:gridCol w="3636404">
                      <a:extLst>
                        <a:ext uri="{9D8B030D-6E8A-4147-A177-3AD203B41FA5}">
                          <a16:colId xmlns:a16="http://schemas.microsoft.com/office/drawing/2014/main" val="899140772"/>
                        </a:ext>
                      </a:extLst>
                    </a:gridCol>
                    <a:gridCol w="3636404">
                      <a:extLst>
                        <a:ext uri="{9D8B030D-6E8A-4147-A177-3AD203B41FA5}">
                          <a16:colId xmlns:a16="http://schemas.microsoft.com/office/drawing/2014/main" val="1533581629"/>
                        </a:ext>
                      </a:extLst>
                    </a:gridCol>
                  </a:tblGrid>
                  <a:tr h="958538">
                    <a:tc>
                      <a:txBody>
                        <a:bodyPr/>
                        <a:lstStyle/>
                        <a:p>
                          <a:pPr algn="ctr" fontAlgn="t"/>
                          <a:r>
                            <a:rPr lang="en-GB" sz="2400" b="1" u="none" strike="noStrike">
                              <a:effectLst/>
                            </a:rPr>
                            <a:t>Present Value</a:t>
                          </a:r>
                          <a:endParaRPr lang="en-GB" sz="2400" b="1" i="0" u="none" strike="noStrike">
                            <a:solidFill>
                              <a:srgbClr val="00000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t"/>
                          <a:r>
                            <a:rPr lang="en-GB" sz="2400" b="1" u="none" strike="noStrike">
                              <a:effectLst/>
                            </a:rPr>
                            <a:t>Future Value</a:t>
                          </a:r>
                          <a:endParaRPr lang="en-GB" sz="2400" b="1" i="0" u="none" strike="noStrike">
                            <a:solidFill>
                              <a:srgbClr val="00000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4051753636"/>
                      </a:ext>
                    </a:extLst>
                  </a:tr>
                  <a:tr h="2005031">
                    <a:tc>
                      <a:txBody>
                        <a:bodyPr/>
                        <a:lstStyle/>
                        <a:p>
                          <a:pPr algn="r" fontAlgn="b">
                            <a:lnSpc>
                              <a:spcPct val="150000"/>
                            </a:lnSpc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altLang="en-US" sz="28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𝑃𝑉</m:t>
                                </m:r>
                                <m:r>
                                  <a:rPr lang="en-GB" altLang="en-US" sz="2800" b="0" i="1" smtClean="0"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en-GB" altLang="en-US" sz="2800" b="0" i="1" smtClean="0">
                                        <a:latin typeface="Cambria Math" panose="02040503050406030204" pitchFamily="18" charset="0"/>
                                        <a:ea typeface="ヒラギノ角ゴ Pro W3" charset="-128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altLang="en-US" sz="2800" b="0" i="1" smtClean="0">
                                        <a:solidFill>
                                          <a:srgbClr val="0070C0"/>
                                        </a:solidFill>
                                        <a:latin typeface="Cambria Math" panose="02040503050406030204" pitchFamily="18" charset="0"/>
                                        <a:ea typeface="ヒラギノ角ゴ Pro W3" charset="-128"/>
                                      </a:rPr>
                                      <m:t>𝐹𝑉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GB" altLang="en-US" sz="2800" b="0" i="1" smtClean="0">
                                            <a:latin typeface="Cambria Math" panose="02040503050406030204" pitchFamily="18" charset="0"/>
                                            <a:ea typeface="ヒラギノ角ゴ Pro W3" charset="-128"/>
                                          </a:rPr>
                                        </m:ctrlPr>
                                      </m:sSupPr>
                                      <m:e>
                                        <m:d>
                                          <m:dPr>
                                            <m:ctrlPr>
                                              <a:rPr lang="en-GB" altLang="en-US" sz="2800" b="0" i="1" smtClean="0">
                                                <a:latin typeface="Cambria Math" panose="02040503050406030204" pitchFamily="18" charset="0"/>
                                                <a:ea typeface="ヒラギノ角ゴ Pro W3" charset="-128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GB" altLang="en-US" sz="2800" b="0" i="1" smtClean="0">
                                                <a:latin typeface="Cambria Math" panose="02040503050406030204" pitchFamily="18" charset="0"/>
                                                <a:ea typeface="ヒラギノ角ゴ Pro W3" charset="-128"/>
                                              </a:rPr>
                                              <m:t>1+</m:t>
                                            </m:r>
                                            <m:r>
                                              <a:rPr lang="en-GB" altLang="en-US" sz="2800" b="0" i="1" smtClean="0">
                                                <a:latin typeface="Cambria Math" panose="02040503050406030204" pitchFamily="18" charset="0"/>
                                                <a:ea typeface="ヒラギノ角ゴ Pro W3" charset="-128"/>
                                              </a:rPr>
                                              <m:t>𝑟</m:t>
                                            </m:r>
                                          </m:e>
                                        </m:d>
                                      </m:e>
                                      <m:sup>
                                        <m:r>
                                          <a:rPr lang="en-GB" altLang="en-US" sz="2800" b="0" i="1" smtClean="0">
                                            <a:latin typeface="Cambria Math" panose="02040503050406030204" pitchFamily="18" charset="0"/>
                                            <a:ea typeface="ヒラギノ角ゴ Pro W3" charset="-128"/>
                                          </a:rPr>
                                          <m:t>𝑛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GB" altLang="en-US" sz="2800" b="0" i="1" smtClean="0"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=</m:t>
                                </m:r>
                                <m:r>
                                  <a:rPr lang="en-GB" altLang="en-US" sz="2800" b="0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𝐹𝑉</m:t>
                                </m:r>
                                <m:r>
                                  <a:rPr lang="en-GB" altLang="en-US" sz="2800" b="0" i="1" smtClean="0"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⋅</m:t>
                                </m:r>
                                <m:sSup>
                                  <m:sSupPr>
                                    <m:ctrlPr>
                                      <a:rPr lang="en-GB" altLang="en-US" sz="2800" b="0" i="1" smtClean="0">
                                        <a:latin typeface="Cambria Math" panose="02040503050406030204" pitchFamily="18" charset="0"/>
                                        <a:ea typeface="ヒラギノ角ゴ Pro W3" charset="-128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altLang="en-US" sz="2800" b="0" i="1" smtClean="0">
                                            <a:latin typeface="Cambria Math" panose="02040503050406030204" pitchFamily="18" charset="0"/>
                                            <a:ea typeface="ヒラギノ角ゴ Pro W3" charset="-128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GB" altLang="en-US" sz="2800" b="0" i="1" smtClean="0">
                                            <a:latin typeface="Cambria Math" panose="02040503050406030204" pitchFamily="18" charset="0"/>
                                            <a:ea typeface="ヒラギノ角ゴ Pro W3" charset="-128"/>
                                          </a:rPr>
                                          <m:t>1+</m:t>
                                        </m:r>
                                        <m:r>
                                          <a:rPr lang="en-GB" altLang="en-US" sz="2800" b="0" i="1" smtClean="0">
                                            <a:latin typeface="Cambria Math" panose="02040503050406030204" pitchFamily="18" charset="0"/>
                                            <a:ea typeface="ヒラギノ角ゴ Pro W3" charset="-128"/>
                                          </a:rPr>
                                          <m:t>𝑟</m:t>
                                        </m:r>
                                      </m:e>
                                    </m:d>
                                  </m:e>
                                  <m:sup>
                                    <m:r>
                                      <a:rPr lang="en-GB" altLang="en-US" sz="2800" b="0" i="1" smtClean="0">
                                        <a:latin typeface="Cambria Math" panose="02040503050406030204" pitchFamily="18" charset="0"/>
                                        <a:ea typeface="ヒラギノ角ゴ Pro W3" charset="-128"/>
                                      </a:rPr>
                                      <m:t>−</m:t>
                                    </m:r>
                                    <m:r>
                                      <a:rPr lang="en-GB" altLang="en-US" sz="2800" b="0" i="1" smtClean="0">
                                        <a:latin typeface="Cambria Math" panose="02040503050406030204" pitchFamily="18" charset="0"/>
                                        <a:ea typeface="ヒラギノ角ゴ Pro W3" charset="-128"/>
                                      </a:rPr>
                                      <m:t>𝑛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2800" b="0" i="0" u="none" strike="noStrike">
                            <a:solidFill>
                              <a:srgbClr val="00000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marL="0" indent="0"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altLang="en-US" sz="2800" b="0" i="1" smtClean="0">
                                    <a:solidFill>
                                      <a:srgbClr val="0070C0"/>
                                    </a:solidFill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𝐹𝑉</m:t>
                                </m:r>
                                <m:r>
                                  <a:rPr lang="en-GB" altLang="en-US" sz="2800" b="0" i="1" smtClean="0"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=</m:t>
                                </m:r>
                                <m:r>
                                  <a:rPr lang="en-GB" altLang="en-US" sz="2800" b="0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𝑃𝑉</m:t>
                                </m:r>
                                <m:r>
                                  <a:rPr lang="en-GB" altLang="en-US" sz="2800" b="0" i="1" smtClean="0">
                                    <a:latin typeface="Cambria Math" panose="02040503050406030204" pitchFamily="18" charset="0"/>
                                    <a:ea typeface="ヒラギノ角ゴ Pro W3" charset="-128"/>
                                  </a:rPr>
                                  <m:t>⋅</m:t>
                                </m:r>
                                <m:sSup>
                                  <m:sSupPr>
                                    <m:ctrlPr>
                                      <a:rPr lang="en-GB" altLang="en-US" sz="2800" b="0" i="1" smtClean="0">
                                        <a:latin typeface="Cambria Math" panose="02040503050406030204" pitchFamily="18" charset="0"/>
                                        <a:ea typeface="ヒラギノ角ゴ Pro W3" charset="-128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altLang="en-US" sz="2800" b="0" i="1" smtClean="0">
                                            <a:latin typeface="Cambria Math" panose="02040503050406030204" pitchFamily="18" charset="0"/>
                                            <a:ea typeface="ヒラギノ角ゴ Pro W3" charset="-128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GB" altLang="en-US" sz="2800" b="0" i="1" smtClean="0">
                                            <a:latin typeface="Cambria Math" panose="02040503050406030204" pitchFamily="18" charset="0"/>
                                            <a:ea typeface="ヒラギノ角ゴ Pro W3" charset="-128"/>
                                          </a:rPr>
                                          <m:t>1+</m:t>
                                        </m:r>
                                        <m:r>
                                          <a:rPr lang="en-GB" altLang="en-US" sz="2800" b="0" i="1" smtClean="0">
                                            <a:latin typeface="Cambria Math" panose="02040503050406030204" pitchFamily="18" charset="0"/>
                                            <a:ea typeface="ヒラギノ角ゴ Pro W3" charset="-128"/>
                                          </a:rPr>
                                          <m:t>𝑟</m:t>
                                        </m:r>
                                      </m:e>
                                    </m:d>
                                  </m:e>
                                  <m:sup>
                                    <m:r>
                                      <a:rPr lang="en-GB" altLang="en-US" sz="2800" b="0" i="1" smtClean="0">
                                        <a:latin typeface="Cambria Math" panose="02040503050406030204" pitchFamily="18" charset="0"/>
                                        <a:ea typeface="ヒラギノ角ゴ Pro W3" charset="-128"/>
                                      </a:rPr>
                                      <m:t>𝑛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altLang="en-US" sz="2800" i="1">
                            <a:ea typeface="ヒラギノ角ゴ Pro W3" charset="-128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19288097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D1BD3A44-EA40-9D86-9D31-00774C27507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476015802"/>
                  </p:ext>
                </p:extLst>
              </p:nvPr>
            </p:nvGraphicFramePr>
            <p:xfrm>
              <a:off x="2423592" y="2121616"/>
              <a:ext cx="7272808" cy="2963569"/>
            </p:xfrm>
            <a:graphic>
              <a:graphicData uri="http://schemas.openxmlformats.org/drawingml/2006/table">
                <a:tbl>
                  <a:tblPr>
                    <a:tableStyleId>{69C7853C-536D-4A76-A0AE-DD22124D55A5}</a:tableStyleId>
                  </a:tblPr>
                  <a:tblGrid>
                    <a:gridCol w="3636404">
                      <a:extLst>
                        <a:ext uri="{9D8B030D-6E8A-4147-A177-3AD203B41FA5}">
                          <a16:colId xmlns:a16="http://schemas.microsoft.com/office/drawing/2014/main" val="899140772"/>
                        </a:ext>
                      </a:extLst>
                    </a:gridCol>
                    <a:gridCol w="3636404">
                      <a:extLst>
                        <a:ext uri="{9D8B030D-6E8A-4147-A177-3AD203B41FA5}">
                          <a16:colId xmlns:a16="http://schemas.microsoft.com/office/drawing/2014/main" val="1533581629"/>
                        </a:ext>
                      </a:extLst>
                    </a:gridCol>
                  </a:tblGrid>
                  <a:tr h="958538">
                    <a:tc>
                      <a:txBody>
                        <a:bodyPr/>
                        <a:lstStyle/>
                        <a:p>
                          <a:pPr algn="ctr" fontAlgn="t"/>
                          <a:r>
                            <a:rPr lang="en-GB" sz="2400" b="1" u="none" strike="noStrike">
                              <a:effectLst/>
                            </a:rPr>
                            <a:t>Present Value</a:t>
                          </a:r>
                          <a:endParaRPr lang="en-GB" sz="2400" b="1" i="0" u="none" strike="noStrike">
                            <a:solidFill>
                              <a:srgbClr val="00000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t"/>
                          <a:r>
                            <a:rPr lang="en-GB" sz="2400" b="1" u="none" strike="noStrike">
                              <a:effectLst/>
                            </a:rPr>
                            <a:t>Future Value</a:t>
                          </a:r>
                          <a:endParaRPr lang="en-GB" sz="2400" b="1" i="0" u="none" strike="noStrike">
                            <a:solidFill>
                              <a:srgbClr val="000000"/>
                            </a:solidFill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4051753636"/>
                      </a:ext>
                    </a:extLst>
                  </a:tr>
                  <a:tr h="200503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2"/>
                          <a:stretch>
                            <a:fillRect l="-1173" t="-49544" r="-101340" b="-334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9525" marR="9525" marT="9525" marB="0" anchor="ctr">
                        <a:blipFill>
                          <a:blip r:embed="rId2"/>
                          <a:stretch>
                            <a:fillRect l="-101173" t="-49544" r="-1340" b="-334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92880970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5810465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IN" sz="3600"/>
              <a:t>Present Value Example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424" y="1216754"/>
            <a:ext cx="10441160" cy="830997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What will be the future value of $500 to be received 10 years from today if the discount rate is 6%?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19D5246-E759-9B77-2EED-A843F699F83A}"/>
                  </a:ext>
                </a:extLst>
              </p:cNvPr>
              <p:cNvSpPr txBox="1"/>
              <p:nvPr/>
            </p:nvSpPr>
            <p:spPr>
              <a:xfrm>
                <a:off x="4007768" y="2348881"/>
                <a:ext cx="4572000" cy="24787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m>
                        <m:mPr>
                          <m:mcs>
                            <m:mc>
                              <m:mcPr>
                                <m:count m:val="3"/>
                                <m:mcJc m:val="center"/>
                              </m:mcPr>
                            </m:mc>
                          </m:mcs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mPr>
                        <m:mr>
                          <m:e>
                            <m:r>
                              <m:rPr>
                                <m:brk m:alnAt="7"/>
                              </m:rPr>
                              <a:rPr lang="en-GB" sz="2400" i="1">
                                <a:latin typeface="Cambria Math" panose="02040503050406030204" pitchFamily="18" charset="0"/>
                              </a:rPr>
                              <m:t>𝑃</m:t>
                            </m:r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𝑉</m:t>
                            </m:r>
                          </m:e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</m:e>
                          <m:e>
                            <m:f>
                              <m:fPr>
                                <m:ctrlPr>
                                  <a:rPr lang="en-GB" sz="2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2400" i="1">
                                    <a:latin typeface="Cambria Math" panose="02040503050406030204" pitchFamily="18" charset="0"/>
                                  </a:rPr>
                                  <m:t>𝐹𝑉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GB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GB" sz="2400" i="1">
                                            <a:latin typeface="Cambria Math" panose="02040503050406030204" pitchFamily="18" charset="0"/>
                                          </a:rPr>
                                          <m:t>1+</m:t>
                                        </m:r>
                                        <m:r>
                                          <a:rPr lang="en-GB" sz="2400" i="1">
                                            <a:latin typeface="Cambria Math" panose="02040503050406030204" pitchFamily="18" charset="0"/>
                                          </a:rPr>
                                          <m:t>𝑟</m:t>
                                        </m:r>
                                      </m:e>
                                    </m:d>
                                  </m:e>
                                  <m:sup>
                                    <m:r>
                                      <a:rPr lang="en-GB" sz="2400" i="1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sup>
                                </m:sSup>
                              </m:den>
                            </m:f>
                          </m:e>
                        </m:mr>
                        <m:m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𝑃𝑉</m:t>
                            </m:r>
                          </m:e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</m:e>
                          <m:e>
                            <m:f>
                              <m:fPr>
                                <m:ctrlPr>
                                  <a:rPr lang="en-GB" sz="2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2400" i="1">
                                    <a:latin typeface="Cambria Math" panose="02040503050406030204" pitchFamily="18" charset="0"/>
                                  </a:rPr>
                                  <m:t>$500</m:t>
                                </m:r>
                              </m:num>
                              <m:den>
                                <m:sSup>
                                  <m:sSupPr>
                                    <m:ctrlPr>
                                      <a:rPr lang="en-GB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GB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GB" sz="2400" i="1">
                                            <a:latin typeface="Cambria Math" panose="02040503050406030204" pitchFamily="18" charset="0"/>
                                          </a:rPr>
                                          <m:t>1+0.06</m:t>
                                        </m:r>
                                      </m:e>
                                    </m:d>
                                  </m:e>
                                  <m:sup>
                                    <m:r>
                                      <a:rPr lang="en-GB" sz="2400" i="1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sup>
                                </m:sSup>
                              </m:den>
                            </m:f>
                          </m:e>
                        </m:mr>
                        <m:m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𝑃𝑉</m:t>
                            </m:r>
                          </m:e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</m:e>
                          <m:e>
                            <m:f>
                              <m:fPr>
                                <m:ctrlPr>
                                  <a:rPr lang="en-GB" sz="2400" i="1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GB" sz="2400" i="1">
                                    <a:latin typeface="Cambria Math" panose="02040503050406030204" pitchFamily="18" charset="0"/>
                                  </a:rPr>
                                  <m:t>$500</m:t>
                                </m:r>
                              </m:num>
                              <m:den>
                                <m:r>
                                  <a:rPr lang="en-GB" sz="2400" i="1">
                                    <a:latin typeface="Cambria Math" panose="02040503050406030204" pitchFamily="18" charset="0"/>
                                  </a:rPr>
                                  <m:t>1.7908</m:t>
                                </m:r>
                              </m:den>
                            </m:f>
                            <m:r>
                              <a:rPr lang="en-GB" sz="2400" i="1">
                                <a:latin typeface="Cambria Math" panose="02040503050406030204" pitchFamily="18" charset="0"/>
                              </a:rPr>
                              <m:t>=279.1974</m:t>
                            </m:r>
                          </m:e>
                        </m:mr>
                      </m:m>
                    </m:oMath>
                  </m:oMathPara>
                </a14:m>
                <a:endParaRPr lang="en-GB" sz="240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19D5246-E759-9B77-2EED-A843F699F8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7768" y="2348881"/>
                <a:ext cx="4572000" cy="247875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29717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8529" y="418891"/>
            <a:ext cx="8229600" cy="1200329"/>
          </a:xfrm>
        </p:spPr>
        <p:txBody>
          <a:bodyPr>
            <a:spAutoFit/>
          </a:bodyPr>
          <a:lstStyle/>
          <a:p>
            <a:r>
              <a:rPr lang="en-US" sz="2400">
                <a:solidFill>
                  <a:schemeClr val="tx1"/>
                </a:solidFill>
              </a:rPr>
              <a:t>Figure 5.3 The Present Value of $100 to Be Received at a Future Date and Discounted Back to the Present at 0, 5, 10, and 15 Percent (1 of 2)</a:t>
            </a:r>
          </a:p>
        </p:txBody>
      </p:sp>
      <p:pic>
        <p:nvPicPr>
          <p:cNvPr id="22530" name="Picture 2" descr="The horizontal axis of the graph denotes Number of years, from 0 through 20; the vertical axis represents Present value (dollar s), from 0 to 100.&#10;Four lines in the graph, each representing different interest rates (0 percent, 5 percent, 10 percent, and 15 percent), all begin at dollar 100 on the vertical axis, at year 0 on the horizontal axis.&#10;At 0 percent interest, the line remains parallel to the horizontal axis, remaining at dollar 100 through all 20 years. The other interest rates slope downward according to the amount of interest. &#10;The 5 percent line is at about dollar 40 after 20 years.&#10;The 10 percent line is at about dollar 20. &#10;The 15 percent line is at about dollar 5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624" y="1988840"/>
            <a:ext cx="6356550" cy="354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1967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0B1312-767A-26A7-F96B-A2C084AA7E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C1785D4-DD16-2CAB-94D3-9D50964B2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2516" y="332657"/>
            <a:ext cx="8268621" cy="1384995"/>
          </a:xfrm>
        </p:spPr>
        <p:txBody>
          <a:bodyPr wrap="square">
            <a:spAutoFit/>
          </a:bodyPr>
          <a:lstStyle/>
          <a:p>
            <a:r>
              <a:rPr lang="en-US" sz="2800"/>
              <a:t>Figure 5.3 The Present Value of $100 to Be Received at a Future Date and Discounted Back to the Present at 0, 5, 10, and 15 Percent (2 of 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201A2-AB8B-6714-CE4D-2F1960CC8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08" y="2288134"/>
            <a:ext cx="10513168" cy="1348061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Figure 5.3 illustrates that given the same PV, we can lower the FV by</a:t>
            </a:r>
          </a:p>
          <a:p>
            <a:pPr lvl="1"/>
            <a:r>
              <a:rPr lang="en-US" altLang="en-US" sz="2400">
                <a:ea typeface="ヒラギノ角ゴ Pro W3" charset="-128"/>
              </a:rPr>
              <a:t>Increasing the number of years for which money is invested</a:t>
            </a:r>
          </a:p>
          <a:p>
            <a:pPr lvl="1"/>
            <a:r>
              <a:rPr lang="en-US" altLang="en-US" sz="2400">
                <a:ea typeface="ヒラギノ角ゴ Pro W3" charset="-128"/>
              </a:rPr>
              <a:t>Investing at a higher interest rate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7774115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0A12F-EC8C-EAE5-F653-78841189E0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C70FE-D0F2-9372-E16B-8DBB8EC8D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IN" sz="3600"/>
              <a:t>Multiple Compounding Per Year</a:t>
            </a:r>
            <a:endParaRPr lang="en-US" sz="3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183898C-645F-3CC6-A47B-72CFC671878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67408" y="1124744"/>
                <a:ext cx="11017224" cy="4425763"/>
              </a:xfrm>
            </p:spPr>
            <p:txBody>
              <a:bodyPr wrap="square">
                <a:spAutoFit/>
              </a:bodyPr>
              <a:lstStyle/>
              <a:p>
                <a:pPr marL="0" indent="0">
                  <a:spcAft>
                    <a:spcPts val="800"/>
                  </a:spcAft>
                  <a:buNone/>
                </a:pPr>
                <a:r>
                  <a:rPr lang="en-US" sz="24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Think about credit card debt…</a:t>
                </a:r>
              </a:p>
              <a:p>
                <a:pPr marL="0" indent="0">
                  <a:spcAft>
                    <a:spcPts val="8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𝑃𝑉</m:t>
                      </m:r>
                      <m:r>
                        <a:rPr lang="en-US" sz="24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2400" i="1" kern="10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400" i="1" kern="10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𝐹𝑉</m:t>
                          </m:r>
                        </m:num>
                        <m:den>
                          <m:sSup>
                            <m:sSupPr>
                              <m:ctrlPr>
                                <a:rPr lang="en-GB" sz="2400" i="1" kern="10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GB" sz="2400" i="1" kern="100">
                                      <a:latin typeface="Cambria Math" panose="02040503050406030204" pitchFamily="18" charset="0"/>
                                      <a:ea typeface="DengXian" panose="02010600030101010101" pitchFamily="2" charset="-122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 kern="100">
                                      <a:latin typeface="Cambria Math" panose="02040503050406030204" pitchFamily="18" charset="0"/>
                                      <a:ea typeface="DengXian" panose="02010600030101010101" pitchFamily="2" charset="-122"/>
                                      <a:cs typeface="Arial" panose="020B0604020202020204" pitchFamily="34" charset="0"/>
                                    </a:rPr>
                                    <m:t>1+</m:t>
                                  </m:r>
                                  <m:f>
                                    <m:fPr>
                                      <m:ctrlPr>
                                        <a:rPr lang="en-GB" sz="2400" i="1" kern="100">
                                          <a:latin typeface="Cambria Math" panose="02040503050406030204" pitchFamily="18" charset="0"/>
                                          <a:ea typeface="DengXian" panose="02010600030101010101" pitchFamily="2" charset="-122"/>
                                          <a:cs typeface="Arial" panose="020B0604020202020204" pitchFamily="34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400" i="1" kern="100">
                                          <a:latin typeface="Cambria Math" panose="02040503050406030204" pitchFamily="18" charset="0"/>
                                          <a:ea typeface="DengXian" panose="02010600030101010101" pitchFamily="2" charset="-122"/>
                                          <a:cs typeface="Arial" panose="020B0604020202020204" pitchFamily="34" charset="0"/>
                                        </a:rPr>
                                        <m:t>𝑟</m:t>
                                      </m:r>
                                    </m:num>
                                    <m:den>
                                      <m:r>
                                        <a:rPr lang="en-US" sz="2400" i="1" kern="100">
                                          <a:latin typeface="Cambria Math" panose="02040503050406030204" pitchFamily="18" charset="0"/>
                                          <a:ea typeface="DengXian" panose="02010600030101010101" pitchFamily="2" charset="-122"/>
                                          <a:cs typeface="Arial" panose="020B0604020202020204" pitchFamily="34" charset="0"/>
                                        </a:rPr>
                                        <m:t>𝑛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400" i="1" kern="10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𝑛</m:t>
                              </m:r>
                              <m:r>
                                <a:rPr lang="en-US" sz="2400" i="1" kern="10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×</m:t>
                              </m:r>
                              <m:r>
                                <a:rPr lang="en-US" sz="2400" i="1" kern="10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𝑡</m:t>
                              </m:r>
                            </m:sup>
                          </m:sSup>
                        </m:den>
                      </m:f>
                      <m:r>
                        <a:rPr lang="en-GB" sz="24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               </m:t>
                      </m:r>
                      <m:r>
                        <a:rPr lang="en-GB" sz="24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𝐹𝑉</m:t>
                      </m:r>
                      <m:r>
                        <a:rPr lang="en-GB" sz="24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GB" sz="24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𝑃𝑉</m:t>
                      </m:r>
                      <m:r>
                        <a:rPr lang="en-GB" sz="2400" i="1" kern="100">
                          <a:latin typeface="Cambria Math" panose="02040503050406030204" pitchFamily="18" charset="0"/>
                          <a:ea typeface="DengXian" panose="02010600030101010101" pitchFamily="2" charset="-122"/>
                          <a:cs typeface="Arial" panose="020B0604020202020204" pitchFamily="34" charset="0"/>
                        </a:rPr>
                        <m:t>⋅</m:t>
                      </m:r>
                      <m:sSup>
                        <m:sSupPr>
                          <m:ctrlPr>
                            <a:rPr lang="en-GB" sz="2400" i="1" kern="10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i="1" kern="10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400" i="1" kern="100">
                                  <a:latin typeface="Cambria Math" panose="02040503050406030204" pitchFamily="18" charset="0"/>
                                  <a:ea typeface="DengXian" panose="02010600030101010101" pitchFamily="2" charset="-122"/>
                                  <a:cs typeface="Arial" panose="020B0604020202020204" pitchFamily="34" charset="0"/>
                                </a:rPr>
                                <m:t>1+</m:t>
                              </m:r>
                              <m:f>
                                <m:fPr>
                                  <m:ctrlPr>
                                    <a:rPr lang="en-GB" sz="2400" i="1" kern="100">
                                      <a:latin typeface="Cambria Math" panose="02040503050406030204" pitchFamily="18" charset="0"/>
                                      <a:ea typeface="DengXian" panose="02010600030101010101" pitchFamily="2" charset="-122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 kern="100">
                                      <a:latin typeface="Cambria Math" panose="02040503050406030204" pitchFamily="18" charset="0"/>
                                      <a:ea typeface="DengXian" panose="02010600030101010101" pitchFamily="2" charset="-122"/>
                                      <a:cs typeface="Arial" panose="020B0604020202020204" pitchFamily="34" charset="0"/>
                                    </a:rPr>
                                    <m:t>𝑟</m:t>
                                  </m:r>
                                </m:num>
                                <m:den>
                                  <m:r>
                                    <a:rPr lang="en-US" sz="2400" i="1" kern="100">
                                      <a:latin typeface="Cambria Math" panose="02040503050406030204" pitchFamily="18" charset="0"/>
                                      <a:ea typeface="DengXian" panose="02010600030101010101" pitchFamily="2" charset="-122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i="1" kern="10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𝑛</m:t>
                          </m:r>
                          <m:r>
                            <a:rPr lang="en-US" sz="2400" i="1" kern="10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×</m:t>
                          </m:r>
                          <m:r>
                            <a:rPr lang="en-US" sz="2400" i="1" kern="100">
                              <a:latin typeface="Cambria Math" panose="02040503050406030204" pitchFamily="18" charset="0"/>
                              <a:ea typeface="DengXian" panose="02010600030101010101" pitchFamily="2" charset="-122"/>
                              <a:cs typeface="Arial" panose="020B0604020202020204" pitchFamily="34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n-GB" sz="2000" kern="100">
                  <a:latin typeface="Arial" panose="020B0604020202020204" pitchFamily="34" charset="0"/>
                  <a:ea typeface="DengXian" panose="02010600030101010101" pitchFamily="2" charset="-122"/>
                  <a:cs typeface="Arial" panose="020B0604020202020204" pitchFamily="34" charset="0"/>
                </a:endParaRPr>
              </a:p>
              <a:p>
                <a:pPr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𝑃𝑉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: Present Value</a:t>
                </a:r>
              </a:p>
              <a:p>
                <a:pPr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𝐹𝑉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: Future Value </a:t>
                </a:r>
              </a:p>
              <a:p>
                <a:pPr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𝑟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: Nominal annual interest rate (e.g., 0.05 or 5%) </a:t>
                </a:r>
              </a:p>
              <a:p>
                <a:pPr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𝑛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: Number of compounding periods per year</a:t>
                </a:r>
              </a:p>
              <a:p>
                <a:pPr>
                  <a:spcAft>
                    <a:spcPts val="800"/>
                  </a:spcAft>
                </a:pPr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For example, </a:t>
                </a: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𝑛</m:t>
                    </m:r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=1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for annual; </a:t>
                </a: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𝑛</m:t>
                    </m:r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=2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for semi-annual; </a:t>
                </a: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𝑛</m:t>
                    </m:r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=4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for quarterly; </a:t>
                </a: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𝑛</m:t>
                    </m:r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=12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 for monthly</a:t>
                </a:r>
              </a:p>
              <a:p>
                <a:pPr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GB" sz="2000" i="1" kern="100">
                        <a:latin typeface="Cambria Math" panose="02040503050406030204" pitchFamily="18" charset="0"/>
                        <a:ea typeface="DengXian" panose="02010600030101010101" pitchFamily="2" charset="-122"/>
                        <a:cs typeface="Arial" panose="020B0604020202020204" pitchFamily="34" charset="0"/>
                      </a:rPr>
                      <m:t>𝑡</m:t>
                    </m:r>
                  </m:oMath>
                </a14:m>
                <a:r>
                  <a:rPr lang="en-GB" sz="2000" kern="100">
                    <a:latin typeface="Arial" panose="020B0604020202020204" pitchFamily="34" charset="0"/>
                    <a:ea typeface="DengXian" panose="02010600030101010101" pitchFamily="2" charset="-122"/>
                    <a:cs typeface="Arial" panose="020B0604020202020204" pitchFamily="34" charset="0"/>
                  </a:rPr>
                  <a:t>: Time in years (e.g., 10 for 10 years)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183898C-645F-3CC6-A47B-72CFC671878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7408" y="1124744"/>
                <a:ext cx="11017224" cy="4425763"/>
              </a:xfrm>
              <a:blipFill>
                <a:blip r:embed="rId3"/>
                <a:stretch>
                  <a:fillRect l="-885" t="-964" b="-1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15287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718C2-D84A-C5F0-8FE2-DD5F21E5D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2D9E9-C05F-7EBA-D723-4ED79AECE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1536" y="402629"/>
            <a:ext cx="8229600" cy="584775"/>
          </a:xfrm>
        </p:spPr>
        <p:txBody>
          <a:bodyPr>
            <a:spAutoFit/>
          </a:bodyPr>
          <a:lstStyle/>
          <a:p>
            <a:r>
              <a:rPr lang="en-US" sz="3200">
                <a:ea typeface="ヒラギノ角ゴ Pro W3" charset="-128"/>
              </a:rPr>
              <a:t>Group Activity 2</a:t>
            </a:r>
            <a:endParaRPr lang="en-US" sz="3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1E4AE-0E1D-77CB-9C46-96E9490B2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424" y="1245400"/>
            <a:ext cx="10297144" cy="4131340"/>
          </a:xfrm>
        </p:spPr>
        <p:txBody>
          <a:bodyPr/>
          <a:lstStyle/>
          <a:p>
            <a:pPr marL="0" indent="0">
              <a:buNone/>
            </a:pPr>
            <a:r>
              <a:rPr lang="en-GB" sz="2400"/>
              <a:t>Use Excel to solve the following questions:</a:t>
            </a:r>
          </a:p>
          <a:p>
            <a:r>
              <a:rPr lang="en-GB" sz="2400"/>
              <a:t>1. How much must be invested now to provide an amount of </a:t>
            </a:r>
            <a:r>
              <a:rPr lang="en-GB" sz="2400">
                <a:highlight>
                  <a:srgbClr val="FFFF00"/>
                </a:highlight>
              </a:rPr>
              <a:t>£10,000</a:t>
            </a:r>
            <a:r>
              <a:rPr lang="en-GB" sz="2400"/>
              <a:t> in six years (</a:t>
            </a:r>
            <a:r>
              <a:rPr lang="en-GB" sz="2400">
                <a:highlight>
                  <a:srgbClr val="FFFF00"/>
                </a:highlight>
              </a:rPr>
              <a:t>at the end of Year Six</a:t>
            </a:r>
            <a:r>
              <a:rPr lang="en-GB" sz="2400"/>
              <a:t>) assuming a nominal annual interest of </a:t>
            </a:r>
            <a:r>
              <a:rPr lang="en-GB" sz="2400">
                <a:highlight>
                  <a:srgbClr val="FFFF00"/>
                </a:highlight>
              </a:rPr>
              <a:t>8 per cent</a:t>
            </a:r>
            <a:r>
              <a:rPr lang="en-GB" sz="2400"/>
              <a:t> is compounded: </a:t>
            </a:r>
          </a:p>
          <a:p>
            <a:pPr lvl="1"/>
            <a:r>
              <a:rPr lang="en-GB" sz="2400"/>
              <a:t>1) annually? </a:t>
            </a:r>
          </a:p>
          <a:p>
            <a:pPr lvl="1"/>
            <a:r>
              <a:rPr lang="en-GB" sz="2400"/>
              <a:t>2) quarterly? </a:t>
            </a:r>
          </a:p>
        </p:txBody>
      </p:sp>
    </p:spTree>
    <p:extLst>
      <p:ext uri="{BB962C8B-B14F-4D97-AF65-F5344CB8AC3E}">
        <p14:creationId xmlns:p14="http://schemas.microsoft.com/office/powerpoint/2010/main" val="28844108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83664" y="2248651"/>
            <a:ext cx="7772400" cy="769441"/>
          </a:xfrm>
        </p:spPr>
        <p:txBody>
          <a:bodyPr>
            <a:spAutoFit/>
          </a:bodyPr>
          <a:lstStyle/>
          <a:p>
            <a:r>
              <a:rPr lang="en-US">
                <a:solidFill>
                  <a:srgbClr val="FFFF00"/>
                </a:solidFill>
                <a:latin typeface="+mj-lt"/>
              </a:rPr>
              <a:t>Annuities</a:t>
            </a:r>
            <a:endParaRPr lang="en-US" b="0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24784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368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sz="3600"/>
              <a:t>Annuities </a:t>
            </a:r>
            <a:endParaRPr lang="en-US" sz="2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216752"/>
            <a:ext cx="10297144" cy="1274195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An annuity is a series of equal dollar payments for a specified number of years.</a:t>
            </a:r>
          </a:p>
          <a:p>
            <a:r>
              <a:rPr lang="en-US" altLang="en-US" sz="2400" b="1">
                <a:ea typeface="ヒラギノ角ゴ Pro W3" charset="-128"/>
              </a:rPr>
              <a:t>Ordinary annuity</a:t>
            </a:r>
            <a:r>
              <a:rPr lang="en-US" altLang="en-US" sz="2400">
                <a:ea typeface="ヒラギノ角ゴ Pro W3" charset="-128"/>
              </a:rPr>
              <a:t> payments occur at the end of each period.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2099980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FV of Annuity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216753"/>
            <a:ext cx="10585176" cy="2517612"/>
          </a:xfr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altLang="en-US" sz="2800">
                <a:ea typeface="ヒラギノ角ゴ Pro W3" charset="-128"/>
              </a:rPr>
              <a:t>Compound Annuity</a:t>
            </a:r>
            <a:endParaRPr lang="en-US" altLang="en-US" sz="2800"/>
          </a:p>
          <a:p>
            <a:r>
              <a:rPr lang="en-US" altLang="en-US" sz="2400">
                <a:ea typeface="ヒラギノ角ゴ Pro W3" charset="-128"/>
              </a:rPr>
              <a:t>Depositing or investing an equal sum of money at the end of each year for a certain number of years and allowing it to grow</a:t>
            </a:r>
          </a:p>
          <a:p>
            <a:r>
              <a:rPr lang="en-US" altLang="en-US" sz="2400">
                <a:ea typeface="ヒラギノ角ゴ Pro W3" charset="-128"/>
              </a:rPr>
              <a:t>For example, you start to deposit a part of your annual salary (say, </a:t>
            </a:r>
            <a:r>
              <a:rPr lang="en-US" altLang="en-US" sz="2400" b="1">
                <a:ea typeface="ヒラギノ角ゴ Pro W3" charset="-128"/>
              </a:rPr>
              <a:t>£500</a:t>
            </a:r>
            <a:r>
              <a:rPr lang="en-US" altLang="en-US" sz="2400">
                <a:ea typeface="ヒラギノ角ゴ Pro W3" charset="-128"/>
              </a:rPr>
              <a:t>) into pension fund </a:t>
            </a:r>
            <a:r>
              <a:rPr lang="en-US" altLang="en-US" sz="2400" b="1">
                <a:ea typeface="ヒラギノ角ゴ Pro W3" charset="-128"/>
              </a:rPr>
              <a:t>at the end of the 1</a:t>
            </a:r>
            <a:r>
              <a:rPr lang="en-US" altLang="en-US" sz="2400" b="1" baseline="30000">
                <a:ea typeface="ヒラギノ角ゴ Pro W3" charset="-128"/>
              </a:rPr>
              <a:t>st</a:t>
            </a:r>
            <a:r>
              <a:rPr lang="en-US" altLang="en-US" sz="2400" b="1">
                <a:ea typeface="ヒラギノ角ゴ Pro W3" charset="-128"/>
              </a:rPr>
              <a:t> year</a:t>
            </a:r>
            <a:r>
              <a:rPr lang="en-US" altLang="en-US" sz="2400">
                <a:ea typeface="ヒラギノ角ゴ Pro W3" charset="-128"/>
              </a:rPr>
              <a:t> and </a:t>
            </a:r>
            <a:r>
              <a:rPr lang="en-US" altLang="en-US" sz="2400" b="1">
                <a:ea typeface="ヒラギノ角ゴ Pro W3" charset="-128"/>
              </a:rPr>
              <a:t>stop at the end of the 5</a:t>
            </a:r>
            <a:r>
              <a:rPr lang="en-US" altLang="en-US" sz="2400" b="1" baseline="30000">
                <a:ea typeface="ヒラギノ角ゴ Pro W3" charset="-128"/>
              </a:rPr>
              <a:t>th</a:t>
            </a:r>
            <a:r>
              <a:rPr lang="en-US" altLang="en-US" sz="2400" b="1">
                <a:ea typeface="ヒラギノ角ゴ Pro W3" charset="-128"/>
              </a:rPr>
              <a:t> year</a:t>
            </a:r>
            <a:r>
              <a:rPr lang="en-US" altLang="en-US" sz="2400">
                <a:ea typeface="ヒラギノ角ゴ Pro W3" charset="-128"/>
              </a:rPr>
              <a:t> (because you leave your employer).</a:t>
            </a:r>
          </a:p>
        </p:txBody>
      </p:sp>
    </p:spTree>
    <p:extLst>
      <p:ext uri="{BB962C8B-B14F-4D97-AF65-F5344CB8AC3E}">
        <p14:creationId xmlns:p14="http://schemas.microsoft.com/office/powerpoint/2010/main" val="9763947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FV Annuity Example</a:t>
            </a:r>
            <a:endParaRPr lang="en-US" sz="3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39416" y="1206922"/>
                <a:ext cx="10585176" cy="3317831"/>
              </a:xfrm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:r>
                  <a:rPr lang="en-US" altLang="en-US" sz="2400">
                    <a:ea typeface="ヒラギノ角ゴ Pro W3" charset="-128"/>
                  </a:rPr>
                  <a:t>What will be the </a:t>
                </a:r>
                <a:r>
                  <a:rPr lang="en-US" altLang="en-US" sz="2400" b="1">
                    <a:ea typeface="ヒラギノ角ゴ Pro W3" charset="-128"/>
                  </a:rPr>
                  <a:t>FV</a:t>
                </a:r>
                <a:r>
                  <a:rPr lang="en-US" altLang="en-US" sz="2400">
                    <a:ea typeface="ヒラギノ角ゴ Pro W3" charset="-128"/>
                  </a:rPr>
                  <a:t> of a 5-year, £500 annuity compounded at 6%?</a:t>
                </a:r>
              </a:p>
              <a:p>
                <a:pPr marL="0" indent="0">
                  <a:buNone/>
                </a:pPr>
                <a:r>
                  <a:rPr lang="en-GB" altLang="en-US" sz="2800">
                    <a:ea typeface="ヒラギノ角ゴ Pro W3" charset="-128"/>
                  </a:rPr>
                  <a:t> </a:t>
                </a:r>
                <a14:m>
                  <m:oMath xmlns:m="http://schemas.openxmlformats.org/officeDocument/2006/math"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𝐹𝑉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=£500⋅</m:t>
                    </m:r>
                    <m:sSup>
                      <m:sSupPr>
                        <m:ctrlPr>
                          <a:rPr lang="en-GB" alt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altLang="en-US" sz="28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</m:ctrlPr>
                          </m:dPr>
                          <m:e>
                            <m:r>
                              <a:rPr lang="en-GB" altLang="en-US" sz="28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  <m:t>1+0.06</m:t>
                            </m:r>
                          </m:e>
                        </m:d>
                      </m:e>
                      <m:sup>
                        <m:r>
                          <a:rPr lang="en-GB" altLang="en-US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  <m:t>4</m:t>
                        </m:r>
                      </m:sup>
                    </m:sSup>
                    <m:r>
                      <a:rPr lang="en-GB" altLang="en-US" sz="2800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FFC00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</m:t>
                    </m:r>
                    <m:sSup>
                      <m:sSupPr>
                        <m:ctrlPr>
                          <a:rPr lang="en-GB" altLang="en-US" sz="2800" i="1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altLang="en-US" sz="2800" i="1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</m:ctrlPr>
                          </m:dPr>
                          <m:e>
                            <m:r>
                              <a:rPr lang="en-GB" altLang="en-US" sz="2800" i="1">
                                <a:solidFill>
                                  <a:srgbClr val="FFC00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  <m:t>1+0.06</m:t>
                            </m:r>
                          </m:e>
                        </m:d>
                      </m:e>
                      <m:sup>
                        <m:r>
                          <a:rPr lang="en-GB" altLang="en-US" sz="2800" i="1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  <m:t>3</m:t>
                        </m:r>
                      </m:sup>
                    </m:sSup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</m:t>
                    </m:r>
                    <m:sSup>
                      <m:sSupPr>
                        <m:ctrlPr>
                          <a:rPr lang="en-GB" altLang="en-U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altLang="en-U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</m:ctrlPr>
                          </m:dPr>
                          <m:e>
                            <m:r>
                              <a:rPr lang="en-GB" altLang="en-US" sz="2800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  <m:t>1+0.06</m:t>
                            </m:r>
                          </m:e>
                        </m:d>
                      </m:e>
                      <m:sup>
                        <m:r>
                          <a:rPr lang="en-GB" altLang="en-US" sz="2800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  <m:t>2</m:t>
                        </m:r>
                      </m:sup>
                    </m:sSup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</m:t>
                    </m:r>
                    <m:sSup>
                      <m:sSupPr>
                        <m:ctrlPr>
                          <a:rPr lang="en-GB" altLang="en-US" sz="28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altLang="en-US" sz="28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</m:ctrlPr>
                          </m:dPr>
                          <m:e>
                            <m:r>
                              <a:rPr lang="en-GB" altLang="en-US" sz="28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  <m:t>1+0.06</m:t>
                            </m:r>
                          </m:e>
                        </m:d>
                      </m:e>
                      <m:sup>
                        <m:r>
                          <a:rPr lang="en-GB" altLang="en-US" sz="2800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  <m:t>1</m:t>
                        </m:r>
                      </m:sup>
                    </m:sSup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</m:t>
                    </m:r>
                    <m:sSup>
                      <m:sSupPr>
                        <m:ctrlPr>
                          <a:rPr lang="en-GB" altLang="en-US" sz="28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altLang="en-US" sz="28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</m:ctrlPr>
                          </m:dPr>
                          <m:e>
                            <m:r>
                              <a:rPr lang="en-GB" altLang="en-US" sz="2800" i="1">
                                <a:solidFill>
                                  <a:srgbClr val="7030A0"/>
                                </a:solidFill>
                                <a:latin typeface="Cambria Math" panose="02040503050406030204" pitchFamily="18" charset="0"/>
                                <a:ea typeface="ヒラギノ角ゴ Pro W3" charset="-128"/>
                              </a:rPr>
                              <m:t>1+0.06</m:t>
                            </m:r>
                          </m:e>
                        </m:d>
                      </m:e>
                      <m:sup>
                        <m:r>
                          <a:rPr lang="en-GB" altLang="en-US" sz="2800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ヒラギノ角ゴ Pro W3" charset="-128"/>
                          </a:rPr>
                          <m:t>0</m:t>
                        </m:r>
                      </m:sup>
                    </m:sSup>
                  </m:oMath>
                </a14:m>
                <a:endParaRPr lang="en-GB" altLang="en-US" sz="2800" i="1">
                  <a:solidFill>
                    <a:srgbClr val="7030A0"/>
                  </a:solidFill>
                  <a:latin typeface="Cambria Math" panose="02040503050406030204" pitchFamily="18" charset="0"/>
                  <a:ea typeface="ヒラギノ角ゴ Pro W3" charset="-128"/>
                </a:endParaRPr>
              </a:p>
              <a:p>
                <a:pPr marL="0" indent="0">
                  <a:buNone/>
                </a:pPr>
                <a:r>
                  <a:rPr lang="en-GB" altLang="en-US" sz="2800">
                    <a:ea typeface="ヒラギノ角ゴ Pro W3" charset="-128"/>
                  </a:rPr>
                  <a:t> </a:t>
                </a:r>
                <a14:m>
                  <m:oMath xmlns:m="http://schemas.openxmlformats.org/officeDocument/2006/math"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=</m:t>
                    </m:r>
                    <m:r>
                      <a:rPr lang="en-GB" alt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£500⋅1.262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FFC00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£500⋅1.191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£500⋅1.124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£500⋅1.06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£500⋅1</m:t>
                    </m:r>
                  </m:oMath>
                </a14:m>
                <a:endParaRPr lang="en-GB" altLang="en-US" sz="2800" i="1">
                  <a:solidFill>
                    <a:srgbClr val="7030A0"/>
                  </a:solidFill>
                  <a:latin typeface="Cambria Math" panose="02040503050406030204" pitchFamily="18" charset="0"/>
                  <a:ea typeface="ヒラギノ角ゴ Pro W3" charset="-128"/>
                </a:endParaRPr>
              </a:p>
              <a:p>
                <a:pPr marL="0" indent="0">
                  <a:buNone/>
                </a:pPr>
                <a:r>
                  <a:rPr lang="en-GB" altLang="en-US" sz="2800">
                    <a:ea typeface="ヒラギノ角ゴ Pro W3" charset="-128"/>
                  </a:rPr>
                  <a:t> </a:t>
                </a:r>
                <a14:m>
                  <m:oMath xmlns:m="http://schemas.openxmlformats.org/officeDocument/2006/math"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=</m:t>
                    </m:r>
                    <m:r>
                      <a:rPr lang="en-GB" altLang="en-US" sz="28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£631.24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FFC00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£595.51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£561.8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£530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+</m:t>
                    </m:r>
                    <m:r>
                      <a:rPr lang="en-GB" altLang="en-US" sz="2800" i="1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ヒラギノ角ゴ Pro W3" charset="-128"/>
                      </a:rPr>
                      <m:t>£500</m:t>
                    </m:r>
                    <m:r>
                      <a:rPr lang="en-GB" altLang="en-US" sz="2800" i="1">
                        <a:latin typeface="Cambria Math" panose="02040503050406030204" pitchFamily="18" charset="0"/>
                        <a:ea typeface="ヒラギノ角ゴ Pro W3" charset="-128"/>
                      </a:rPr>
                      <m:t>=</m:t>
                    </m:r>
                    <m:r>
                      <a:rPr lang="en-GB" altLang="en-US" sz="2800" b="1" i="1">
                        <a:latin typeface="Cambria Math" panose="02040503050406030204" pitchFamily="18" charset="0"/>
                        <a:ea typeface="ヒラギノ角ゴ Pro W3" charset="-128"/>
                      </a:rPr>
                      <m:t>£</m:t>
                    </m:r>
                    <m:r>
                      <a:rPr lang="en-GB" altLang="en-US" sz="2800" b="1" i="1">
                        <a:latin typeface="Cambria Math" panose="02040503050406030204" pitchFamily="18" charset="0"/>
                        <a:ea typeface="ヒラギノ角ゴ Pro W3" charset="-128"/>
                      </a:rPr>
                      <m:t>𝟐𝟖𝟏𝟖</m:t>
                    </m:r>
                    <m:r>
                      <a:rPr lang="en-GB" altLang="en-US" sz="2800" b="1" i="1">
                        <a:latin typeface="Cambria Math" panose="02040503050406030204" pitchFamily="18" charset="0"/>
                        <a:ea typeface="ヒラギノ角ゴ Pro W3" charset="-128"/>
                      </a:rPr>
                      <m:t>.</m:t>
                    </m:r>
                    <m:r>
                      <a:rPr lang="en-GB" altLang="en-US" sz="2800" b="1" i="1">
                        <a:latin typeface="Cambria Math" panose="02040503050406030204" pitchFamily="18" charset="0"/>
                        <a:ea typeface="ヒラギノ角ゴ Pro W3" charset="-128"/>
                      </a:rPr>
                      <m:t>𝟓𝟓</m:t>
                    </m:r>
                  </m:oMath>
                </a14:m>
                <a:endParaRPr lang="en-US" altLang="en-US" sz="2800" b="1">
                  <a:ea typeface="ヒラギノ角ゴ Pro W3" charset="-128"/>
                </a:endParaRPr>
              </a:p>
              <a:p>
                <a:pPr marL="0" indent="0">
                  <a:buNone/>
                </a:pPr>
                <a:endParaRPr lang="en-US" sz="240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9416" y="1206922"/>
                <a:ext cx="10585176" cy="3317831"/>
              </a:xfrm>
              <a:blipFill>
                <a:blip r:embed="rId2"/>
                <a:stretch>
                  <a:fillRect l="-922" t="-12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48462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536" y="370321"/>
            <a:ext cx="8229600" cy="1200329"/>
          </a:xfrm>
        </p:spPr>
        <p:txBody>
          <a:bodyPr>
            <a:spAutoFit/>
          </a:bodyPr>
          <a:lstStyle/>
          <a:p>
            <a:r>
              <a:rPr lang="en-US" sz="3600"/>
              <a:t>Table 5.1 Growth of a 5-Year, $500 Annuity Compounded at 6 Percent</a:t>
            </a:r>
          </a:p>
        </p:txBody>
      </p:sp>
      <p:pic>
        <p:nvPicPr>
          <p:cNvPr id="23554" name="Picture 2" descr="The table contains a timeline that shows the following dollar deposits for years 0 to 5:&#10;r equals 6 percent&#10;Year 0: &#10;Year 1: dollar 500 (grows to dollar 631.00 over life of the annuity)&#10;Year 2: dollar 500 (grows to dollar 595.50 over life of the annuity)&#10;Year 3: dollar 500 (grows to dollar 562.00 over life of the annuity)&#10;Year 4: dollar 500 (grows to dollar 530.00 over life of the annuity) &#10;Year 5: dollar 500&#10;Future value of the annuity at year 5 (sum of all the deposits plus accumulated interest): dollar 2,818.5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090" y="1973122"/>
            <a:ext cx="8127311" cy="221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1089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54BD2-5215-53AE-9ECE-C9364019E7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1F7E2-3354-0DCA-9D90-2B0962A2F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FV Annuity Formula</a:t>
            </a:r>
            <a:endParaRPr lang="en-US" sz="3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76ABAFC-7396-B037-A2FA-B93003B11C43}"/>
                  </a:ext>
                </a:extLst>
              </p:cNvPr>
              <p:cNvSpPr txBox="1"/>
              <p:nvPr/>
            </p:nvSpPr>
            <p:spPr>
              <a:xfrm>
                <a:off x="695400" y="1324506"/>
                <a:ext cx="10729192" cy="3565913"/>
              </a:xfrm>
              <a:prstGeom prst="rect">
                <a:avLst/>
              </a:prstGeom>
              <a:noFill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r>
                  <a:rPr lang="en-GB" sz="2400">
                    <a:latin typeface="Arial"/>
                    <a:cs typeface="Arial"/>
                  </a:rPr>
                  <a:t>Let's go back to the first deposit (£500) in Year 1. The FV of this deposit in Year 5 is: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  <a:cs typeface="Arial"/>
                        </a:rPr>
                        <m:t>£500⋅</m:t>
                      </m:r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Arial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800" i="1">
                                  <a:latin typeface="Cambria Math" panose="02040503050406030204" pitchFamily="18" charset="0"/>
                                  <a:cs typeface="Arial"/>
                                </a:rPr>
                              </m:ctrlPr>
                            </m:d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  <a:cs typeface="Arial"/>
                                </a:rPr>
                                <m:t>1+0.06</m:t>
                              </m:r>
                            </m:e>
                          </m:d>
                        </m:e>
                        <m:sup>
                          <m:r>
                            <a:rPr lang="en-GB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/>
                            </a:rPr>
                            <m:t>𝟒</m:t>
                          </m:r>
                        </m:sup>
                      </m:sSup>
                    </m:oMath>
                  </m:oMathPara>
                </a14:m>
                <a:endParaRPr lang="en-GB" sz="2400">
                  <a:latin typeface="Arial"/>
                  <a:cs typeface="Arial"/>
                </a:endParaRPr>
              </a:p>
              <a:p>
                <a:r>
                  <a:rPr lang="en-GB" sz="2400">
                    <a:latin typeface="Arial"/>
                    <a:cs typeface="Arial"/>
                  </a:rPr>
                  <a:t>We can rewrite this expression as: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  <a:cs typeface="Arial"/>
                        </a:rPr>
                        <m:t>£500⋅</m:t>
                      </m:r>
                      <m:sSup>
                        <m:sSupPr>
                          <m:ctrlPr>
                            <a:rPr lang="en-GB" sz="2800" i="1">
                              <a:latin typeface="Cambria Math" panose="02040503050406030204" pitchFamily="18" charset="0"/>
                              <a:cs typeface="Arial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800" i="1">
                                  <a:latin typeface="Cambria Math" panose="02040503050406030204" pitchFamily="18" charset="0"/>
                                  <a:cs typeface="Arial"/>
                                </a:rPr>
                              </m:ctrlPr>
                            </m:dPr>
                            <m:e>
                              <m:r>
                                <a:rPr lang="en-GB" sz="2800" i="1">
                                  <a:latin typeface="Cambria Math" panose="02040503050406030204" pitchFamily="18" charset="0"/>
                                  <a:cs typeface="Arial"/>
                                </a:rPr>
                                <m:t>1+0.06</m:t>
                              </m:r>
                            </m:e>
                          </m:d>
                        </m:e>
                        <m:sup>
                          <m:r>
                            <a:rPr lang="en-GB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/>
                            </a:rPr>
                            <m:t>(</m:t>
                          </m:r>
                          <m:r>
                            <a:rPr lang="en-GB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/>
                            </a:rPr>
                            <m:t>𝟓</m:t>
                          </m:r>
                          <m:r>
                            <a:rPr lang="en-GB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/>
                            </a:rPr>
                            <m:t>−</m:t>
                          </m:r>
                          <m:r>
                            <a:rPr lang="en-GB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/>
                            </a:rPr>
                            <m:t>𝟏</m:t>
                          </m:r>
                          <m:r>
                            <a:rPr lang="en-GB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en-GB" sz="2800">
                  <a:latin typeface="Arial"/>
                  <a:cs typeface="Arial"/>
                </a:endParaRPr>
              </a:p>
              <a:p>
                <a:r>
                  <a:rPr lang="en-GB" sz="2400">
                    <a:latin typeface="Arial"/>
                    <a:cs typeface="Arial"/>
                  </a:rPr>
                  <a:t>Inside the power term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GB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</m:ctrlPr>
                      </m:dPr>
                      <m:e>
                        <m:r>
                          <a:rPr lang="en-GB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  <m:t>𝟓</m:t>
                        </m:r>
                        <m:r>
                          <a:rPr lang="en-GB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  <m:t>−</m:t>
                        </m:r>
                        <m:r>
                          <a:rPr lang="en-GB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  <m:t>𝟏</m:t>
                        </m:r>
                      </m:e>
                    </m:d>
                  </m:oMath>
                </a14:m>
                <a:r>
                  <a:rPr lang="en-GB" sz="2400">
                    <a:latin typeface="Arial"/>
                    <a:cs typeface="Arial"/>
                  </a:rPr>
                  <a:t>, "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Arial"/>
                      </a:rPr>
                      <m:t>5</m:t>
                    </m:r>
                  </m:oMath>
                </a14:m>
                <a:r>
                  <a:rPr lang="en-GB" sz="2400">
                    <a:latin typeface="Arial"/>
                    <a:cs typeface="Arial"/>
                  </a:rPr>
                  <a:t>" means Year 5, the final year, and "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Arial"/>
                      </a:rPr>
                      <m:t>1</m:t>
                    </m:r>
                  </m:oMath>
                </a14:m>
                <a:r>
                  <a:rPr lang="en-GB" sz="2400">
                    <a:latin typeface="Arial"/>
                    <a:cs typeface="Arial"/>
                  </a:rPr>
                  <a:t>" means Year 1, the current year of this deposit. So, the result "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cs typeface="Arial"/>
                      </a:rPr>
                      <m:t>4</m:t>
                    </m:r>
                  </m:oMath>
                </a14:m>
                <a:r>
                  <a:rPr lang="en-GB" sz="2400">
                    <a:latin typeface="Arial"/>
                    <a:cs typeface="Arial"/>
                  </a:rPr>
                  <a:t>" with is equal to 5 minus 1 states the </a:t>
                </a:r>
                <a:r>
                  <a:rPr lang="en-GB" sz="2400" b="1">
                    <a:latin typeface="Arial"/>
                    <a:cs typeface="Arial"/>
                  </a:rPr>
                  <a:t>time distance</a:t>
                </a:r>
                <a:r>
                  <a:rPr lang="en-GB" sz="2400">
                    <a:latin typeface="Arial"/>
                    <a:cs typeface="Arial"/>
                  </a:rPr>
                  <a:t> between the current deposit (Year 1) and its FV (Year 5).</a:t>
                </a:r>
                <a:endParaRPr lang="en-GB" sz="240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76ABAFC-7396-B037-A2FA-B93003B11C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400" y="1324506"/>
                <a:ext cx="10729192" cy="3565913"/>
              </a:xfrm>
              <a:prstGeom prst="rect">
                <a:avLst/>
              </a:prstGeom>
              <a:blipFill>
                <a:blip r:embed="rId2"/>
                <a:stretch>
                  <a:fillRect l="-852" t="-1197" r="-1705" b="-30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51482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9150" y="365332"/>
            <a:ext cx="8229600" cy="1200329"/>
          </a:xfrm>
        </p:spPr>
        <p:txBody>
          <a:bodyPr>
            <a:spAutoFit/>
          </a:bodyPr>
          <a:lstStyle/>
          <a:p>
            <a:r>
              <a:rPr lang="en-US" sz="3600"/>
              <a:t>FV of an Annuity – Using the Mathematical Formulas </a:t>
            </a:r>
            <a:r>
              <a:rPr lang="en-US" sz="2800"/>
              <a:t>(1 of 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3"/>
              </p:nvPr>
            </p:nvSpPr>
            <p:spPr>
              <a:xfrm>
                <a:off x="767408" y="1916832"/>
                <a:ext cx="10657184" cy="3202608"/>
              </a:xfrm>
              <a:solidFill>
                <a:schemeClr val="bg1">
                  <a:lumMod val="85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/>
                        </a:rPr>
                        <m:t>𝐹𝑉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/>
                        </a:rPr>
                        <m:t>=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/>
                        </a:rPr>
                        <m:t>𝑃𝑀𝑇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/>
                        </a:rPr>
                        <m:t>⋅</m:t>
                      </m:r>
                      <m:d>
                        <m:dPr>
                          <m:ctrlPr>
                            <a:rPr lang="en-GB" altLang="en-US" sz="2800" i="1">
                              <a:latin typeface="Cambria Math" panose="02040503050406030204" pitchFamily="18" charset="0"/>
                              <a:ea typeface="ヒラギノ角ゴ Pro W3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altLang="en-US" sz="28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GB" altLang="en-US" sz="28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altLang="en-US" sz="28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altLang="en-US" sz="28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1+</m:t>
                                          </m:r>
                                          <m:r>
                                            <a:rPr lang="en-GB" altLang="en-US" sz="28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𝑟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altLang="en-US" sz="28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𝑛</m:t>
                                      </m:r>
                                    </m:sup>
                                  </m:sSup>
                                  <m:r>
                                    <a:rPr lang="en-GB" altLang="en-US" sz="28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  <m:t>−1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altLang="en-US" sz="2400" i="1">
                  <a:ea typeface="ヒラギノ角ゴ Pro W3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/>
                      </a:rPr>
                      <m:t>𝐹𝑉</m:t>
                    </m:r>
                  </m:oMath>
                </a14:m>
                <a:r>
                  <a:rPr lang="en-US" altLang="en-US" sz="2400" i="1">
                    <a:ea typeface="ヒラギノ角ゴ Pro W3"/>
                  </a:rPr>
                  <a:t>=</a:t>
                </a:r>
                <a:r>
                  <a:rPr lang="en-US" altLang="en-US" sz="2400" baseline="-25000">
                    <a:ea typeface="ヒラギノ角ゴ Pro W3"/>
                  </a:rPr>
                  <a:t> </a:t>
                </a:r>
                <a:r>
                  <a:rPr lang="en-US" altLang="en-US" sz="2400">
                    <a:ea typeface="ヒラギノ角ゴ Pro W3"/>
                  </a:rPr>
                  <a:t>the future value of an annuity at the end of the </a:t>
                </a:r>
                <a:r>
                  <a:rPr lang="en-US" altLang="en-US" sz="2400" i="1">
                    <a:ea typeface="ヒラギノ角ゴ Pro W3"/>
                  </a:rPr>
                  <a:t>n</a:t>
                </a:r>
                <a:r>
                  <a:rPr lang="en-US" altLang="en-US" sz="2400">
                    <a:ea typeface="ヒラギノ角ゴ Pro W3"/>
                  </a:rPr>
                  <a:t>th year</a:t>
                </a:r>
                <a:endParaRPr lang="en-US" altLang="en-US" sz="2400" i="1">
                  <a:ea typeface="ヒラギノ角ゴ Pro W3"/>
                </a:endParaRP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𝑃𝑀𝑇</m:t>
                    </m:r>
                  </m:oMath>
                </a14:m>
                <a:r>
                  <a:rPr lang="en-US" altLang="en-US" sz="2400" i="1">
                    <a:ea typeface="ヒラギノ角ゴ Pro W3" charset="-128"/>
                  </a:rPr>
                  <a:t> = </a:t>
                </a:r>
                <a:r>
                  <a:rPr lang="en-US" altLang="en-US" sz="2400">
                    <a:ea typeface="ヒラギノ角ゴ Pro W3" charset="-128"/>
                  </a:rPr>
                  <a:t>the annuity payment deposited or received at the end of each year </a:t>
                </a:r>
                <a:r>
                  <a:rPr lang="en-US" altLang="en-US" sz="2400">
                    <a:solidFill>
                      <a:srgbClr val="FF0000"/>
                    </a:solidFill>
                    <a:ea typeface="ヒラギノ角ゴ Pro W3" charset="-128"/>
                  </a:rPr>
                  <a:t>(fixed payment for each year)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𝑟</m:t>
                    </m:r>
                  </m:oMath>
                </a14:m>
                <a:r>
                  <a:rPr lang="en-US" altLang="en-US" sz="2400" i="1">
                    <a:ea typeface="ヒラギノ角ゴ Pro W3" charset="-128"/>
                  </a:rPr>
                  <a:t>= </a:t>
                </a:r>
                <a:r>
                  <a:rPr lang="en-US" altLang="en-US" sz="2400">
                    <a:ea typeface="ヒラギノ角ゴ Pro W3" charset="-128"/>
                  </a:rPr>
                  <a:t>the annual interest (or discount) rate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en-GB" altLang="en-US" sz="2400" i="1">
                        <a:latin typeface="Cambria Math" panose="02040503050406030204" pitchFamily="18" charset="0"/>
                        <a:ea typeface="ヒラギノ角ゴ Pro W3" charset="-128"/>
                      </a:rPr>
                      <m:t>𝑛</m:t>
                    </m:r>
                  </m:oMath>
                </a14:m>
                <a:r>
                  <a:rPr lang="en-US" altLang="en-US" sz="2400" i="1">
                    <a:ea typeface="ヒラギノ角ゴ Pro W3" charset="-128"/>
                  </a:rPr>
                  <a:t> = </a:t>
                </a:r>
                <a:r>
                  <a:rPr lang="en-US" altLang="en-US" sz="2400">
                    <a:ea typeface="ヒラギノ角ゴ Pro W3" charset="-128"/>
                  </a:rPr>
                  <a:t>the number of years</a:t>
                </a:r>
                <a:endParaRPr lang="en-IN" sz="240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3"/>
              </p:nvPr>
            </p:nvSpPr>
            <p:spPr>
              <a:xfrm>
                <a:off x="767408" y="1916832"/>
                <a:ext cx="10657184" cy="3202608"/>
              </a:xfrm>
              <a:blipFill>
                <a:blip r:embed="rId2"/>
                <a:stretch>
                  <a:fillRect l="-915" b="-34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91426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6942" y="365559"/>
            <a:ext cx="8229600" cy="1200329"/>
          </a:xfrm>
        </p:spPr>
        <p:txBody>
          <a:bodyPr>
            <a:spAutoFit/>
          </a:bodyPr>
          <a:lstStyle/>
          <a:p>
            <a:r>
              <a:rPr lang="en-US" sz="3600"/>
              <a:t>FV of an Annuity – Using the Mathematical Formulas </a:t>
            </a:r>
            <a:r>
              <a:rPr lang="en-US" sz="2800"/>
              <a:t>(2 of 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67408" y="1902537"/>
                <a:ext cx="10657184" cy="3315972"/>
              </a:xfrm>
            </p:spPr>
            <p:txBody>
              <a:bodyPr wrap="square">
                <a:spAutoFit/>
              </a:bodyPr>
              <a:lstStyle/>
              <a:p>
                <a:r>
                  <a:rPr lang="en-US" altLang="en-US" sz="2400">
                    <a:ea typeface="ヒラギノ角ゴ Pro W3"/>
                  </a:rPr>
                  <a:t>What will £500 deposited in the bank every year for 5 years at 6% be worth?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𝐹𝑉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=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/>
                        </a:rPr>
                        <m:t>⋅</m:t>
                      </m:r>
                      <m:d>
                        <m:d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1+</m:t>
                                          </m:r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𝑟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𝑛</m:t>
                                      </m:r>
                                    </m:sup>
                                  </m:sSup>
                                  <m: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  <m:t>−1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>
                  <a:ea typeface="ヒラギノ角ゴ Pro W3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𝐹𝑉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=£500⋅</m:t>
                      </m:r>
                      <m:d>
                        <m:d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1+0.06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5</m:t>
                                      </m:r>
                                    </m:sup>
                                  </m:sSup>
                                  <m: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  <m:t>−1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  <m:t>0.06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>
                  <a:ea typeface="ヒラギノ角ゴ Pro W3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𝐹𝑉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=£500⋅5.63709</m:t>
                      </m:r>
                    </m:oMath>
                  </m:oMathPara>
                </a14:m>
                <a:endParaRPr lang="en-GB" sz="2400">
                  <a:ea typeface="ヒラギノ角ゴ Pro W3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𝐹𝑉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=£2818.55</m:t>
                      </m:r>
                    </m:oMath>
                  </m:oMathPara>
                </a14:m>
                <a:endParaRPr lang="en-US" sz="2400">
                  <a:ea typeface="ヒラギノ角ゴ Pro W3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7408" y="1902537"/>
                <a:ext cx="10657184" cy="3315972"/>
              </a:xfrm>
              <a:blipFill>
                <a:blip r:embed="rId2"/>
                <a:stretch>
                  <a:fillRect l="-801" t="-12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06653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100" y="308782"/>
            <a:ext cx="8229600" cy="954107"/>
          </a:xfrm>
        </p:spPr>
        <p:txBody>
          <a:bodyPr wrap="square">
            <a:spAutoFit/>
          </a:bodyPr>
          <a:lstStyle/>
          <a:p>
            <a:r>
              <a:rPr lang="en-US" altLang="en-US" sz="3200">
                <a:ea typeface="ヒラギノ角ゴ Pro W3"/>
              </a:rPr>
              <a:t>FV of Annuity: Changing PMT, N, and r </a:t>
            </a:r>
            <a:r>
              <a:rPr lang="en-US" altLang="en-US" sz="2400">
                <a:ea typeface="ヒラギノ角ゴ Pro W3"/>
              </a:rPr>
              <a:t>(1 of 3)</a:t>
            </a:r>
            <a:endParaRPr lang="en-US" sz="2400">
              <a:ea typeface="ヒラギノ角ゴ Pro W3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95400" y="1347002"/>
            <a:ext cx="10657184" cy="4007251"/>
          </a:xfrm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altLang="en-US" sz="2400">
                <a:ea typeface="ヒラギノ角ゴ Pro W3" charset="-128"/>
              </a:rPr>
              <a:t>What will $5,000 deposited annually for 50 years be worth at 7%?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r>
              <a:rPr lang="en-US" altLang="en-US" sz="2400" i="1">
                <a:ea typeface="ヒラギノ角ゴ Pro W3" charset="-128"/>
              </a:rPr>
              <a:t>FV =</a:t>
            </a:r>
            <a:r>
              <a:rPr lang="en-US" altLang="en-US" sz="2400">
                <a:ea typeface="ヒラギノ角ゴ Pro W3" charset="-128"/>
              </a:rPr>
              <a:t> $2,032,645 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r>
              <a:rPr lang="en-US" altLang="en-US" sz="2400">
                <a:ea typeface="ヒラギノ角ゴ Pro W3" charset="-128"/>
              </a:rPr>
              <a:t>Contribution = $250,000 (= 5000×50)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endParaRPr lang="en-US" altLang="en-US" sz="2400">
              <a:ea typeface="ヒラギノ角ゴ Pro W3" charset="-128"/>
            </a:endParaRPr>
          </a:p>
          <a:p>
            <a:pPr>
              <a:buFont typeface="+mj-lt"/>
              <a:buAutoNum type="arabicPeriod" startAt="2"/>
            </a:pPr>
            <a:r>
              <a:rPr lang="en-US" altLang="en-US" sz="2400" b="1" i="1">
                <a:ea typeface="ヒラギノ角ゴ Pro W3" charset="-128"/>
              </a:rPr>
              <a:t>Change PMT</a:t>
            </a:r>
            <a:r>
              <a:rPr lang="en-US" altLang="en-US" sz="2400">
                <a:ea typeface="ヒラギノ角ゴ Pro W3" charset="-128"/>
              </a:rPr>
              <a:t> = </a:t>
            </a:r>
            <a:r>
              <a:rPr lang="en-US" altLang="en-US" sz="2400">
                <a:highlight>
                  <a:srgbClr val="FFFF00"/>
                </a:highlight>
                <a:ea typeface="ヒラギノ角ゴ Pro W3" charset="-128"/>
              </a:rPr>
              <a:t>$6,000</a:t>
            </a:r>
            <a:r>
              <a:rPr lang="en-US" altLang="en-US" sz="2400">
                <a:ea typeface="ヒラギノ角ゴ Pro W3" charset="-128"/>
              </a:rPr>
              <a:t> for 50 years at 7%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r>
              <a:rPr lang="en-US" altLang="en-US" sz="2400" i="1">
                <a:ea typeface="ヒラギノ角ゴ Pro W3" charset="-128"/>
              </a:rPr>
              <a:t>FV</a:t>
            </a:r>
            <a:r>
              <a:rPr lang="en-US" altLang="en-US" sz="2400">
                <a:ea typeface="ヒラギノ角ゴ Pro W3" charset="-128"/>
              </a:rPr>
              <a:t> = $2,439,174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r>
              <a:rPr lang="en-US" altLang="en-US" sz="2400">
                <a:ea typeface="ヒラギノ角ゴ Pro W3" charset="-128"/>
              </a:rPr>
              <a:t>Contribution = $300,000 (= 6000×50)</a:t>
            </a:r>
            <a:endParaRPr lang="en-IN" sz="2400"/>
          </a:p>
          <a:p>
            <a:pPr marL="741600" lvl="1" indent="-284400">
              <a:buFont typeface="Arial" panose="020B0604020202020204" pitchFamily="34" charset="0"/>
              <a:buChar char="−"/>
            </a:pPr>
            <a:endParaRPr lang="en-IN" sz="2400"/>
          </a:p>
          <a:p>
            <a:pPr>
              <a:buFont typeface="+mj-lt"/>
              <a:buAutoNum type="arabicPeriod"/>
            </a:pPr>
            <a:endParaRPr lang="en-IN" sz="2400"/>
          </a:p>
        </p:txBody>
      </p:sp>
    </p:spTree>
    <p:extLst>
      <p:ext uri="{BB962C8B-B14F-4D97-AF65-F5344CB8AC3E}">
        <p14:creationId xmlns:p14="http://schemas.microsoft.com/office/powerpoint/2010/main" val="30915307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100" y="486984"/>
            <a:ext cx="8229600" cy="954107"/>
          </a:xfrm>
        </p:spPr>
        <p:txBody>
          <a:bodyPr wrap="square">
            <a:spAutoFit/>
          </a:bodyPr>
          <a:lstStyle/>
          <a:p>
            <a:r>
              <a:rPr lang="en-US" altLang="en-US" sz="3200">
                <a:ea typeface="ヒラギノ角ゴ Pro W3"/>
              </a:rPr>
              <a:t>FV of Annuity: Changing PMT, N, and r </a:t>
            </a:r>
            <a:r>
              <a:rPr lang="en-US" altLang="en-US" sz="2400">
                <a:ea typeface="ヒラギノ角ゴ Pro W3"/>
              </a:rPr>
              <a:t>(2 of 3)</a:t>
            </a:r>
            <a:endParaRPr lang="en-US" sz="2400">
              <a:ea typeface="ヒラギノ角ゴ Pro W3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900417"/>
            <a:ext cx="10585176" cy="3564053"/>
          </a:xfr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altLang="en-US" sz="2400">
                <a:ea typeface="ヒラギノ角ゴ Pro W3" charset="-128"/>
              </a:rPr>
              <a:t>3. </a:t>
            </a:r>
            <a:r>
              <a:rPr lang="en-US" altLang="en-US" sz="2400" b="1" i="1">
                <a:ea typeface="ヒラギノ角ゴ Pro W3" charset="-128"/>
              </a:rPr>
              <a:t>Change N</a:t>
            </a:r>
            <a:r>
              <a:rPr lang="en-US" altLang="en-US" sz="2400" i="1">
                <a:ea typeface="ヒラギノ角ゴ Pro W3" charset="-128"/>
              </a:rPr>
              <a:t> </a:t>
            </a:r>
            <a:r>
              <a:rPr lang="en-US" altLang="en-US" sz="2400">
                <a:ea typeface="ヒラギノ角ゴ Pro W3" charset="-128"/>
              </a:rPr>
              <a:t>= </a:t>
            </a:r>
            <a:r>
              <a:rPr lang="en-US" altLang="en-US" sz="2400">
                <a:highlight>
                  <a:srgbClr val="FFFF00"/>
                </a:highlight>
                <a:ea typeface="ヒラギノ角ゴ Pro W3" charset="-128"/>
              </a:rPr>
              <a:t>60 years</a:t>
            </a:r>
            <a:r>
              <a:rPr lang="en-US" altLang="en-US" sz="2400">
                <a:ea typeface="ヒラギノ角ゴ Pro W3" charset="-128"/>
              </a:rPr>
              <a:t>, $5,000 at 7%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r>
              <a:rPr lang="en-US" altLang="en-US" sz="2400" i="1">
                <a:ea typeface="ヒラギノ角ゴ Pro W3" charset="-128"/>
              </a:rPr>
              <a:t>FV</a:t>
            </a:r>
            <a:r>
              <a:rPr lang="en-US" altLang="en-US" sz="2400">
                <a:ea typeface="ヒラギノ角ゴ Pro W3" charset="-128"/>
              </a:rPr>
              <a:t> = $4,067,602 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r>
              <a:rPr lang="en-US" altLang="en-US" sz="2400">
                <a:ea typeface="ヒラギノ角ゴ Pro W3" charset="-128"/>
              </a:rPr>
              <a:t>Contribution = $300,000 (= 5000×60)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endParaRPr lang="en-US" altLang="en-US" sz="2400">
              <a:ea typeface="ヒラギノ角ゴ Pro W3" charset="-128"/>
            </a:endParaRPr>
          </a:p>
          <a:p>
            <a:pPr marL="0" indent="0">
              <a:buNone/>
            </a:pPr>
            <a:r>
              <a:rPr lang="en-US" altLang="en-US" sz="2400">
                <a:ea typeface="ヒラギノ角ゴ Pro W3" charset="-128"/>
              </a:rPr>
              <a:t>4. </a:t>
            </a:r>
            <a:r>
              <a:rPr lang="en-US" sz="2400" b="1" i="1"/>
              <a:t>Change r</a:t>
            </a:r>
            <a:r>
              <a:rPr lang="en-US" sz="2400" i="1"/>
              <a:t> </a:t>
            </a:r>
            <a:r>
              <a:rPr lang="en-US" sz="2400"/>
              <a:t>= </a:t>
            </a:r>
            <a:r>
              <a:rPr lang="en-US" sz="2400">
                <a:highlight>
                  <a:srgbClr val="FFFF00"/>
                </a:highlight>
              </a:rPr>
              <a:t>9%</a:t>
            </a:r>
            <a:r>
              <a:rPr lang="en-US" sz="2400"/>
              <a:t>, 50 years, $5,000</a:t>
            </a:r>
          </a:p>
          <a:p>
            <a:pPr lvl="1"/>
            <a:r>
              <a:rPr lang="en-US" sz="2400" i="1"/>
              <a:t>FV</a:t>
            </a:r>
            <a:r>
              <a:rPr lang="en-US" sz="2400"/>
              <a:t> = $4,075,418 </a:t>
            </a:r>
          </a:p>
          <a:p>
            <a:pPr lvl="1"/>
            <a:r>
              <a:rPr lang="en-US" sz="2400"/>
              <a:t>Contribution = $250,000 (= 5000×50)</a:t>
            </a:r>
          </a:p>
          <a:p>
            <a:pPr marL="741600" lvl="1" indent="-284400">
              <a:buFont typeface="Arial" panose="020B0604020202020204" pitchFamily="34" charset="0"/>
              <a:buChar char="−"/>
            </a:pPr>
            <a:endParaRPr lang="en-US" altLang="en-US" sz="240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38393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3237" y="369427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Present Value of an Annuity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216752"/>
            <a:ext cx="10801200" cy="1200329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Pensions, insurance obligations, and interest owed on bonds are all annuities. To compare these three types of investments we need to know the present value (</a:t>
            </a:r>
            <a:r>
              <a:rPr lang="en-US" altLang="en-US" sz="2400" b="1">
                <a:ea typeface="ヒラギノ角ゴ Pro W3" charset="-128"/>
              </a:rPr>
              <a:t>PV</a:t>
            </a:r>
            <a:r>
              <a:rPr lang="en-US" altLang="en-US" sz="2400">
                <a:ea typeface="ヒラギノ角ゴ Pro W3" charset="-128"/>
              </a:rPr>
              <a:t>) of each.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3222336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8361" y="357619"/>
            <a:ext cx="8229600" cy="1754326"/>
          </a:xfrm>
        </p:spPr>
        <p:txBody>
          <a:bodyPr>
            <a:spAutoFit/>
          </a:bodyPr>
          <a:lstStyle/>
          <a:p>
            <a:r>
              <a:rPr lang="en-US" sz="3600"/>
              <a:t>Table 5.2 Illustration of a 5-Year, $500 Annuity Discounted to the Present at 6 Percent</a:t>
            </a:r>
          </a:p>
        </p:txBody>
      </p:sp>
      <p:pic>
        <p:nvPicPr>
          <p:cNvPr id="24578" name="Picture 2" descr="The table contains a timeline that shows the following dollar deposits for years 0 to 5:&#10;r equals 6 percent&#10;Year 0: &#10;Year 1: dollar 500 (present value is dollar 471.50)&#10;Year 2: dollar 500 (present value to dollar 445.00)&#10;Year 3: dollar 500 (present value to dollar 420.00)&#10;Year 4: dollar 500 (present value to dollar 396.00) &#10;Year 5: dollar 500 (present value to dollar 373.50)&#10;Present value of the annuity at year 0 (sum of all the figures in parentheses above): dollar 2,106.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431" y="2372748"/>
            <a:ext cx="8084088" cy="2152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755383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EDEC94-EC78-0F8B-7A35-EC6F5B9C7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9ADE0-B88C-66CE-B5D4-8EC4818BE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9150" y="365332"/>
            <a:ext cx="8229600" cy="1200329"/>
          </a:xfrm>
        </p:spPr>
        <p:txBody>
          <a:bodyPr>
            <a:spAutoFit/>
          </a:bodyPr>
          <a:lstStyle/>
          <a:p>
            <a:r>
              <a:rPr lang="en-US" sz="3600"/>
              <a:t>PV of an Annuity – Using the Mathematical Formulas </a:t>
            </a:r>
            <a:r>
              <a:rPr lang="en-US" sz="2800"/>
              <a:t>(1 of 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773EB444-E932-96C0-E798-86BD4166B192}"/>
                  </a:ext>
                </a:extLst>
              </p:cNvPr>
              <p:cNvSpPr>
                <a:spLocks noGrp="1"/>
              </p:cNvSpPr>
              <p:nvPr>
                <p:ph idx="13"/>
              </p:nvPr>
            </p:nvSpPr>
            <p:spPr>
              <a:xfrm>
                <a:off x="767408" y="1772817"/>
                <a:ext cx="10657184" cy="2833276"/>
              </a:xfrm>
              <a:solidFill>
                <a:schemeClr val="bg1">
                  <a:lumMod val="85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/>
                        </a:rPr>
                        <m:t>𝑃𝑉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/>
                        </a:rPr>
                        <m:t>=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/>
                        </a:rPr>
                        <m:t>𝑃𝑀𝑇</m:t>
                      </m:r>
                      <m:r>
                        <a:rPr lang="en-GB" altLang="en-US" sz="2800" i="1">
                          <a:latin typeface="Cambria Math" panose="02040503050406030204" pitchFamily="18" charset="0"/>
                          <a:ea typeface="ヒラギノ角ゴ Pro W3"/>
                        </a:rPr>
                        <m:t>⋅</m:t>
                      </m:r>
                      <m:d>
                        <m:dPr>
                          <m:ctrlPr>
                            <a:rPr lang="en-GB" altLang="en-US" sz="2800" i="1">
                              <a:latin typeface="Cambria Math" panose="02040503050406030204" pitchFamily="18" charset="0"/>
                              <a:ea typeface="ヒラギノ角ゴ Pro W3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altLang="en-US" sz="28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</m:ctrlPr>
                                </m:dPr>
                                <m:e>
                                  <m:r>
                                    <a:rPr lang="en-GB" altLang="en-US" sz="28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  <m:t>1−</m:t>
                                  </m:r>
                                  <m:sSup>
                                    <m:sSupPr>
                                      <m:ctrlPr>
                                        <a:rPr lang="en-GB" altLang="en-US" sz="28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altLang="en-US" sz="28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altLang="en-US" sz="28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1+</m:t>
                                          </m:r>
                                          <m:r>
                                            <a:rPr lang="en-GB" altLang="en-US" sz="28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𝑟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altLang="en-US" sz="28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−</m:t>
                                      </m:r>
                                      <m:r>
                                        <a:rPr lang="en-GB" altLang="en-US" sz="28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𝑛</m:t>
                                      </m:r>
                                    </m:sup>
                                  </m:sSup>
                                </m:e>
                              </m:d>
                            </m:num>
                            <m:den>
                              <m:r>
                                <a:rPr lang="en-GB" altLang="en-US" sz="28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altLang="en-US" sz="2400" i="1">
                  <a:ea typeface="ヒラギノ角ゴ Pro W3"/>
                </a:endParaRPr>
              </a:p>
              <a:p>
                <a:pPr marL="0" indent="0">
                  <a:buNone/>
                </a:pPr>
                <a:r>
                  <a:rPr lang="en-US" altLang="en-US" sz="2400" i="1">
                    <a:ea typeface="ヒラギノ角ゴ Pro W3"/>
                  </a:rPr>
                  <a:t>PV =</a:t>
                </a:r>
                <a:r>
                  <a:rPr lang="en-US" altLang="en-US" sz="2400" baseline="-25000">
                    <a:ea typeface="ヒラギノ角ゴ Pro W3"/>
                  </a:rPr>
                  <a:t> </a:t>
                </a:r>
                <a:r>
                  <a:rPr lang="en-US" altLang="en-US" sz="2400">
                    <a:ea typeface="ヒラギノ角ゴ Pro W3"/>
                  </a:rPr>
                  <a:t>the present value of an annuity at the end of the </a:t>
                </a:r>
                <a:r>
                  <a:rPr lang="en-US" altLang="en-US" sz="2400" i="1">
                    <a:ea typeface="ヒラギノ角ゴ Pro W3"/>
                  </a:rPr>
                  <a:t>n</a:t>
                </a:r>
                <a:r>
                  <a:rPr lang="en-US" altLang="en-US" sz="2400">
                    <a:ea typeface="ヒラギノ角ゴ Pro W3"/>
                  </a:rPr>
                  <a:t>th year</a:t>
                </a:r>
                <a:endParaRPr lang="en-US" altLang="en-US" sz="2400" i="1">
                  <a:ea typeface="ヒラギノ角ゴ Pro W3"/>
                </a:endParaRPr>
              </a:p>
              <a:p>
                <a:pPr marL="0" indent="0">
                  <a:buNone/>
                </a:pPr>
                <a:r>
                  <a:rPr lang="en-US" altLang="en-US" sz="2400" i="1">
                    <a:ea typeface="ヒラギノ角ゴ Pro W3" charset="-128"/>
                  </a:rPr>
                  <a:t>PMT = </a:t>
                </a:r>
                <a:r>
                  <a:rPr lang="en-US" altLang="en-US" sz="2400">
                    <a:ea typeface="ヒラギノ角ゴ Pro W3" charset="-128"/>
                  </a:rPr>
                  <a:t>the annuity payment deposited or received at the end of each year</a:t>
                </a:r>
              </a:p>
              <a:p>
                <a:pPr marL="0" indent="0">
                  <a:buNone/>
                </a:pPr>
                <a:r>
                  <a:rPr lang="en-US" altLang="en-US" sz="2400" i="1">
                    <a:ea typeface="ヒラギノ角ゴ Pro W3" charset="-128"/>
                  </a:rPr>
                  <a:t>r</a:t>
                </a:r>
                <a:r>
                  <a:rPr lang="en-US" altLang="en-US" sz="2400">
                    <a:ea typeface="ヒラギノ角ゴ Pro W3" charset="-128"/>
                  </a:rPr>
                  <a:t> </a:t>
                </a:r>
                <a:r>
                  <a:rPr lang="en-US" altLang="en-US" sz="2400" i="1">
                    <a:ea typeface="ヒラギノ角ゴ Pro W3" charset="-128"/>
                  </a:rPr>
                  <a:t>= </a:t>
                </a:r>
                <a:r>
                  <a:rPr lang="en-US" altLang="en-US" sz="2400">
                    <a:ea typeface="ヒラギノ角ゴ Pro W3" charset="-128"/>
                  </a:rPr>
                  <a:t>the annual interest (or discount) rate</a:t>
                </a:r>
              </a:p>
              <a:p>
                <a:pPr marL="0" indent="0">
                  <a:buNone/>
                </a:pPr>
                <a:r>
                  <a:rPr lang="en-US" altLang="en-US" sz="2400" i="1">
                    <a:ea typeface="ヒラギノ角ゴ Pro W3" charset="-128"/>
                  </a:rPr>
                  <a:t>n = </a:t>
                </a:r>
                <a:r>
                  <a:rPr lang="en-US" altLang="en-US" sz="2400">
                    <a:ea typeface="ヒラギノ角ゴ Pro W3" charset="-128"/>
                  </a:rPr>
                  <a:t>the number of years</a:t>
                </a:r>
                <a:endParaRPr lang="en-IN" sz="2400"/>
              </a:p>
            </p:txBody>
          </p:sp>
        </mc:Choice>
        <mc:Fallback xmlns="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773EB444-E932-96C0-E798-86BD4166B1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3"/>
              </p:nvPr>
            </p:nvSpPr>
            <p:spPr>
              <a:xfrm>
                <a:off x="767408" y="1772817"/>
                <a:ext cx="10657184" cy="2833276"/>
              </a:xfrm>
              <a:blipFill>
                <a:blip r:embed="rId2"/>
                <a:stretch>
                  <a:fillRect l="-915" b="-40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06526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70321"/>
            <a:ext cx="8229600" cy="1200329"/>
          </a:xfrm>
        </p:spPr>
        <p:txBody>
          <a:bodyPr>
            <a:spAutoFit/>
          </a:bodyPr>
          <a:lstStyle/>
          <a:p>
            <a:r>
              <a:rPr lang="en-US" sz="3600"/>
              <a:t>PV of Annuity – Using the Mathematical Formulas (2 of 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46514A0-31FE-331F-A081-DCD00F855E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9416" y="1771014"/>
                <a:ext cx="10585176" cy="3242106"/>
              </a:xfrm>
            </p:spPr>
            <p:txBody>
              <a:bodyPr wrap="square">
                <a:spAutoFit/>
              </a:bodyPr>
              <a:lstStyle/>
              <a:p>
                <a:r>
                  <a:rPr lang="en-US" altLang="en-US" sz="2400">
                    <a:ea typeface="ヒラギノ角ゴ Pro W3"/>
                  </a:rPr>
                  <a:t>What will £500 deposited in the bank every year for 5 years at 6% be worth at present?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𝑃𝑉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=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/>
                        </a:rPr>
                        <m:t>⋅</m:t>
                      </m:r>
                      <m:d>
                        <m:d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</m:ctrlPr>
                                </m:dPr>
                                <m:e>
                                  <m: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  <m:t>1−</m:t>
                                  </m:r>
                                  <m:sSup>
                                    <m:sSupPr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1+</m:t>
                                          </m:r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𝑟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−</m:t>
                                      </m:r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𝑛</m:t>
                                      </m:r>
                                    </m:sup>
                                  </m:sSup>
                                </m:e>
                              </m:d>
                            </m:num>
                            <m:den>
                              <m: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>
                  <a:ea typeface="ヒラギノ角ゴ Pro W3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𝑃𝑉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=£500⋅</m:t>
                      </m:r>
                      <m:d>
                        <m:d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1−</m:t>
                                      </m:r>
                                      <m:d>
                                        <m:d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/>
                                            </a:rPr>
                                            <m:t>1+0.06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/>
                                        </a:rPr>
                                        <m:t>−5</m:t>
                                      </m:r>
                                    </m:sup>
                                  </m:sSup>
                                </m:e>
                              </m:d>
                            </m:num>
                            <m:den>
                              <m: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/>
                                </a:rPr>
                                <m:t>0.06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sz="2400">
                  <a:ea typeface="ヒラギノ角ゴ Pro W3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𝑃𝑉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=£500⋅4.21236</m:t>
                      </m:r>
                    </m:oMath>
                  </m:oMathPara>
                </a14:m>
                <a:endParaRPr lang="en-GB" sz="2400">
                  <a:ea typeface="ヒラギノ角ゴ Pro W3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𝑃𝑉</m:t>
                      </m:r>
                      <m:r>
                        <a:rPr lang="en-GB" sz="2400" i="1">
                          <a:latin typeface="Cambria Math" panose="02040503050406030204" pitchFamily="18" charset="0"/>
                          <a:ea typeface="ヒラギノ角ゴ Pro W3"/>
                        </a:rPr>
                        <m:t>=£2106.18</m:t>
                      </m:r>
                    </m:oMath>
                  </m:oMathPara>
                </a14:m>
                <a:endParaRPr lang="en-US" sz="2400">
                  <a:ea typeface="ヒラギノ角ゴ Pro W3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46514A0-31FE-331F-A081-DCD00F855E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9416" y="1771014"/>
                <a:ext cx="10585176" cy="3242106"/>
              </a:xfrm>
              <a:blipFill>
                <a:blip r:embed="rId2"/>
                <a:stretch>
                  <a:fillRect l="-806" t="-13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65513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368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Annuities Due </a:t>
            </a:r>
            <a:r>
              <a:rPr lang="en-US" altLang="en-US" sz="2800">
                <a:ea typeface="ヒラギノ角ゴ Pro W3" charset="-128"/>
              </a:rPr>
              <a:t>(1 of 2)</a:t>
            </a:r>
            <a:endParaRPr lang="en-US" sz="2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216752"/>
            <a:ext cx="10657184" cy="2012859"/>
          </a:xfrm>
        </p:spPr>
        <p:txBody>
          <a:bodyPr wrap="square">
            <a:spAutoFit/>
          </a:bodyPr>
          <a:lstStyle/>
          <a:p>
            <a:r>
              <a:rPr lang="en-US" sz="2400" b="1">
                <a:ea typeface="ヒラギノ角ゴ Pro W3" charset="-128"/>
              </a:rPr>
              <a:t>Annuity Due </a:t>
            </a:r>
            <a:r>
              <a:rPr lang="en-US" sz="2400">
                <a:ea typeface="ヒラギノ角ゴ Pro W3" charset="-128"/>
              </a:rPr>
              <a:t>is a series of equal payments made at the </a:t>
            </a:r>
            <a:r>
              <a:rPr lang="en-US" sz="2400" b="1">
                <a:ea typeface="ヒラギノ角ゴ Pro W3" charset="-128"/>
              </a:rPr>
              <a:t>beginning of each period</a:t>
            </a:r>
            <a:r>
              <a:rPr lang="en-US" sz="2400">
                <a:ea typeface="ヒラギノ角ゴ Pro W3" charset="-128"/>
              </a:rPr>
              <a:t> (e.g., monthly, quarterly), as opposed to an </a:t>
            </a:r>
            <a:r>
              <a:rPr lang="en-US" sz="2400" i="1">
                <a:ea typeface="ヒラギノ角ゴ Pro W3" charset="-128"/>
              </a:rPr>
              <a:t>ordinary annuity</a:t>
            </a:r>
            <a:r>
              <a:rPr lang="en-US" sz="2400">
                <a:ea typeface="ヒラギノ角ゴ Pro W3" charset="-128"/>
              </a:rPr>
              <a:t>, where payments occur at the </a:t>
            </a:r>
            <a:r>
              <a:rPr lang="en-US" sz="2400" b="1">
                <a:ea typeface="ヒラギノ角ゴ Pro W3" charset="-128"/>
              </a:rPr>
              <a:t>end of each period</a:t>
            </a:r>
            <a:r>
              <a:rPr lang="en-US" sz="2400">
                <a:ea typeface="ヒラギノ角ゴ Pro W3" charset="-128"/>
              </a:rPr>
              <a:t>. </a:t>
            </a:r>
          </a:p>
          <a:p>
            <a:r>
              <a:rPr lang="en-US" sz="2400">
                <a:ea typeface="ヒラギノ角ゴ Pro W3" charset="-128"/>
              </a:rPr>
              <a:t>Example: Rent payments (paid at the start of the month), insurance premium, or any scenario requiring upfront payments.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22090947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368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Annuities Due </a:t>
            </a:r>
            <a:r>
              <a:rPr lang="en-US" altLang="en-US" sz="2800">
                <a:ea typeface="ヒラギノ角ゴ Pro W3" charset="-128"/>
              </a:rPr>
              <a:t>(2 of 2)</a:t>
            </a:r>
            <a:endParaRPr lang="en-US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767408" y="1216753"/>
                <a:ext cx="10585176" cy="4600875"/>
              </a:xfrm>
            </p:spPr>
            <p:txBody>
              <a:bodyPr wrap="square">
                <a:spAutoFit/>
              </a:bodyPr>
              <a:lstStyle/>
              <a:p>
                <a:r>
                  <a:rPr lang="en-US" altLang="en-US" sz="2400">
                    <a:ea typeface="ヒラギノ角ゴ Pro W3" charset="-128"/>
                  </a:rPr>
                  <a:t>Continuing the same example: If we assume that £500 invested every year for 5 years at 6% to be annuity due, the future value will increase due to compounding for one additional year.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</a:rPr>
                        <m:t>𝐹</m:t>
                      </m:r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𝑎𝑛𝑛𝑢𝑖𝑡𝑦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𝑑𝑢𝑒</m:t>
                          </m:r>
                        </m:sub>
                      </m:sSub>
                      <m:r>
                        <a:rPr lang="en-GB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𝑃𝑀𝑇</m:t>
                      </m:r>
                      <m:r>
                        <a:rPr lang="en-GB" sz="2400" i="1">
                          <a:latin typeface="Cambria Math" panose="02040503050406030204" pitchFamily="18" charset="0"/>
                        </a:rPr>
                        <m:t>⋅</m:t>
                      </m:r>
                      <m:d>
                        <m:d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  <m:t>1+</m:t>
                                          </m:r>
                                          <m: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  <m:t>𝑟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sup>
                                  </m:sSup>
                                  <m: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GB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  <m:r>
                        <a:rPr lang="en-GB" sz="2400" i="1">
                          <a:latin typeface="Cambria Math" panose="02040503050406030204" pitchFamily="18" charset="0"/>
                        </a:rPr>
                        <m:t>⋅</m:t>
                      </m:r>
                      <m:d>
                        <m:d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1+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</m:e>
                      </m:d>
                    </m:oMath>
                  </m:oMathPara>
                </a14:m>
                <a:endParaRPr lang="en-GB" sz="240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</a:rPr>
                        <m:t>𝐹</m:t>
                      </m:r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𝑎𝑛𝑛𝑢𝑖𝑡𝑦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𝑑𝑢𝑒</m:t>
                          </m:r>
                        </m:sub>
                      </m:sSub>
                      <m:r>
                        <a:rPr lang="en-GB" sz="2400" i="1">
                          <a:latin typeface="Cambria Math" panose="02040503050406030204" pitchFamily="18" charset="0"/>
                        </a:rPr>
                        <m:t>=£500⋅</m:t>
                      </m:r>
                      <m:d>
                        <m:d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sz="2400" i="1">
                                              <a:latin typeface="Cambria Math" panose="02040503050406030204" pitchFamily="18" charset="0"/>
                                            </a:rPr>
                                            <m:t>1+0.06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sz="2400" i="1">
                                          <a:latin typeface="Cambria Math" panose="02040503050406030204" pitchFamily="18" charset="0"/>
                                        </a:rPr>
                                        <m:t>5</m:t>
                                      </m:r>
                                    </m:sup>
                                  </m:sSup>
                                  <m:r>
                                    <a:rPr lang="en-GB" sz="2400" i="1">
                                      <a:latin typeface="Cambria Math" panose="02040503050406030204" pitchFamily="18" charset="0"/>
                                    </a:rPr>
                                    <m:t>−1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GB" sz="2400" i="1">
                                  <a:latin typeface="Cambria Math" panose="02040503050406030204" pitchFamily="18" charset="0"/>
                                </a:rPr>
                                <m:t>0.06</m:t>
                              </m:r>
                            </m:den>
                          </m:f>
                        </m:e>
                      </m:d>
                      <m:r>
                        <a:rPr lang="en-GB" sz="2400" i="1">
                          <a:latin typeface="Cambria Math" panose="02040503050406030204" pitchFamily="18" charset="0"/>
                        </a:rPr>
                        <m:t>⋅</m:t>
                      </m:r>
                      <m:d>
                        <m:d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1+0.06</m:t>
                          </m:r>
                        </m:e>
                      </m:d>
                    </m:oMath>
                  </m:oMathPara>
                </a14:m>
                <a:endParaRPr lang="en-US" sz="240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>
                          <a:latin typeface="Cambria Math" panose="02040503050406030204" pitchFamily="18" charset="0"/>
                        </a:rPr>
                        <m:t>𝐹</m:t>
                      </m:r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𝑎𝑛𝑛𝑢𝑖𝑡𝑦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𝑑𝑢𝑒</m:t>
                          </m:r>
                        </m:sub>
                      </m:sSub>
                      <m:r>
                        <a:rPr lang="en-GB" sz="2400" i="1">
                          <a:latin typeface="Cambria Math" panose="02040503050406030204" pitchFamily="18" charset="0"/>
                        </a:rPr>
                        <m:t>=£500⋅5.63709⋅1.06=£2,987.61</m:t>
                      </m:r>
                    </m:oMath>
                  </m:oMathPara>
                </a14:m>
                <a:endParaRPr lang="en-US" sz="2400"/>
              </a:p>
              <a:p>
                <a:pPr marL="0" indent="0">
                  <a:buNone/>
                </a:pPr>
                <a:r>
                  <a:rPr lang="en-US" altLang="en-US" sz="2400">
                    <a:ea typeface="ヒラギノ角ゴ Pro W3" charset="-128"/>
                  </a:rPr>
                  <a:t>(versus £2,818.55 for ordinary annuity)</a:t>
                </a:r>
                <a:endParaRPr lang="en-US" sz="2400"/>
              </a:p>
              <a:p>
                <a:pPr marL="0" indent="0">
                  <a:buNone/>
                </a:pPr>
                <a:endParaRPr lang="en-US" sz="2400"/>
              </a:p>
              <a:p>
                <a:pPr marL="0" indent="0">
                  <a:buNone/>
                </a:pPr>
                <a:endParaRPr lang="en-US" sz="240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67408" y="1216753"/>
                <a:ext cx="10585176" cy="4600875"/>
              </a:xfrm>
              <a:blipFill>
                <a:blip r:embed="rId2"/>
                <a:stretch>
                  <a:fillRect l="-922" t="-928" r="-12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30465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368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Amortized Loans </a:t>
            </a:r>
            <a:r>
              <a:rPr lang="en-US" altLang="en-US" sz="2800">
                <a:ea typeface="ヒラギノ角ゴ Pro W3" charset="-128"/>
              </a:rPr>
              <a:t>(1 of 2)</a:t>
            </a:r>
            <a:endParaRPr lang="en-US" sz="2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216752"/>
            <a:ext cx="10585176" cy="1643527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Loans paid off in equal installments over time are called amortized loans. </a:t>
            </a:r>
            <a:br>
              <a:rPr lang="en-US" altLang="en-US" sz="2400">
                <a:ea typeface="ヒラギノ角ゴ Pro W3" charset="-128"/>
              </a:rPr>
            </a:br>
            <a:r>
              <a:rPr lang="en-US" altLang="en-US" sz="2400" b="1">
                <a:ea typeface="ヒラギノ角ゴ Pro W3" charset="-128"/>
              </a:rPr>
              <a:t>Examples</a:t>
            </a:r>
            <a:r>
              <a:rPr lang="en-US" altLang="en-US" sz="2400">
                <a:ea typeface="ヒラギノ角ゴ Pro W3" charset="-128"/>
              </a:rPr>
              <a:t>: Home mortgages, auto loans</a:t>
            </a:r>
          </a:p>
          <a:p>
            <a:r>
              <a:rPr lang="en-US" altLang="en-US" sz="2400">
                <a:ea typeface="ヒラギノ角ゴ Pro W3" charset="-128"/>
              </a:rPr>
              <a:t>Reducing the balance of a loan via annuity payments is called amortizing (or amortization).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8426979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368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Amortized Loans </a:t>
            </a:r>
            <a:r>
              <a:rPr lang="en-US" altLang="en-US" sz="2800">
                <a:ea typeface="ヒラギノ角ゴ Pro W3" charset="-128"/>
              </a:rPr>
              <a:t>(2 of 2)</a:t>
            </a:r>
            <a:endParaRPr lang="en-US" sz="28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216752"/>
            <a:ext cx="10585176" cy="1569660"/>
          </a:xfrm>
        </p:spPr>
        <p:txBody>
          <a:bodyPr wrap="square">
            <a:spAutoFit/>
          </a:bodyPr>
          <a:lstStyle/>
          <a:p>
            <a:r>
              <a:rPr lang="en-US" altLang="en-US" sz="2400">
                <a:ea typeface="ヒラギノ角ゴ Pro W3" charset="-128"/>
              </a:rPr>
              <a:t>The periodic payment is fixed. However, different amounts of each payment are applied toward the principal and interest. With each payment, you owe less toward principal. As a result, the amount that goes toward interest declines with every payment (as seen in Figure 5.4).</a:t>
            </a:r>
          </a:p>
        </p:txBody>
      </p:sp>
    </p:spTree>
    <p:extLst>
      <p:ext uri="{BB962C8B-B14F-4D97-AF65-F5344CB8AC3E}">
        <p14:creationId xmlns:p14="http://schemas.microsoft.com/office/powerpoint/2010/main" val="10223511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179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sz="3600"/>
              <a:t>Figure 5.4 The Amortization Process</a:t>
            </a:r>
          </a:p>
        </p:txBody>
      </p:sp>
      <p:pic>
        <p:nvPicPr>
          <p:cNvPr id="25602" name="Picture 2" descr="A line graph illustrates the amortization process. The horizontal axis of the graph shows Number of payments and is numbered 1, 2, 3, ... n. A curved line representing Fixed Payment begins at the top left corner of the graph and slopes downward toward the bottom right corner. &#10;The space in the graph to the left of the curved line represents the part of each payment related to interest; the space to the right of the line represents the part of each payment related to principal.&#10;In earlier years, a larger proportion of each payment goes toward interest. This amount declines over time. &#10;In later years, a greater proportion of each payment goes toward repayment of the principal. This amount grows over time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265" y="1295401"/>
            <a:ext cx="8171473" cy="3209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4048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368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Amortization Example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216753"/>
            <a:ext cx="10441160" cy="1200329"/>
          </a:xfrm>
        </p:spPr>
        <p:txBody>
          <a:bodyPr wrap="square">
            <a:spAutoFit/>
          </a:bodyPr>
          <a:lstStyle/>
          <a:p>
            <a:r>
              <a:rPr lang="en-US" altLang="en-US" sz="2400" b="1">
                <a:ea typeface="ヒラギノ角ゴ Pro W3" charset="-128"/>
              </a:rPr>
              <a:t>Example</a:t>
            </a:r>
            <a:r>
              <a:rPr lang="en-US" altLang="en-US" sz="2400">
                <a:ea typeface="ヒラギノ角ゴ Pro W3" charset="-128"/>
              </a:rPr>
              <a:t>: If you want to finance a new machinery with a purchase price of £6,000 at an interest rate of 15% over 4 years, what will your annual payments be?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86005388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3472" y="476672"/>
            <a:ext cx="10153128" cy="646331"/>
          </a:xfrm>
        </p:spPr>
        <p:txBody>
          <a:bodyPr wrap="square">
            <a:spAutoFit/>
          </a:bodyPr>
          <a:lstStyle/>
          <a:p>
            <a:r>
              <a:rPr lang="en-US" sz="3600"/>
              <a:t>Finding PMT – Using the Mathematical Formulas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019436" y="1340768"/>
                <a:ext cx="10153128" cy="3914085"/>
              </a:xfrm>
            </p:spPr>
            <p:txBody>
              <a:bodyPr wrap="square">
                <a:spAutoFit/>
              </a:bodyPr>
              <a:lstStyle/>
              <a:p>
                <a:r>
                  <a:rPr lang="en-US" altLang="en-US" sz="2400" b="1">
                    <a:ea typeface="ヒラギノ角ゴ Pro W3" charset="-128"/>
                  </a:rPr>
                  <a:t>Finding Payment</a:t>
                </a:r>
                <a:r>
                  <a:rPr lang="en-US" altLang="en-US" sz="2400">
                    <a:ea typeface="ヒラギノ角ゴ Pro W3" charset="-128"/>
                  </a:rPr>
                  <a:t>: Payment amount can be found by solving for </a:t>
                </a:r>
                <a:r>
                  <a:rPr lang="en-US" altLang="en-US" sz="2400" i="1">
                    <a:ea typeface="ヒラギノ角ゴ Pro W3" charset="-128"/>
                  </a:rPr>
                  <a:t>PMT</a:t>
                </a:r>
                <a:r>
                  <a:rPr lang="en-US" altLang="en-US" sz="2400">
                    <a:ea typeface="ヒラギノ角ゴ Pro W3" charset="-128"/>
                  </a:rPr>
                  <a:t> using </a:t>
                </a:r>
                <a:r>
                  <a:rPr lang="en-US" altLang="en-US" sz="2400" i="1">
                    <a:ea typeface="ヒラギノ角ゴ Pro W3" charset="-128"/>
                  </a:rPr>
                  <a:t>PV</a:t>
                </a:r>
                <a:r>
                  <a:rPr lang="en-US" altLang="en-US" sz="2400">
                    <a:ea typeface="ヒラギノ角ゴ Pro W3" charset="-128"/>
                  </a:rPr>
                  <a:t> of annuity formula.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</m:t>
                      </m:r>
                      <m:sSub>
                        <m:sSub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bPr>
                        <m:e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𝑉</m:t>
                          </m:r>
                        </m:e>
                        <m:sub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𝑎𝑛𝑛𝑢𝑖𝑡𝑦</m:t>
                          </m:r>
                        </m:sub>
                      </m:sSub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⋅</m:t>
                      </m:r>
                      <m:d>
                        <m:d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fPr>
                            <m:num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</m:ctrlPr>
                                </m:dPr>
                                <m:e>
                                  <m: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  <m:t>1−</m:t>
                                  </m:r>
                                  <m:sSup>
                                    <m:sSupPr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  <m:t>1+</m:t>
                                          </m:r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  <m:t>𝑟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−</m:t>
                                      </m:r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𝑛</m:t>
                                      </m:r>
                                    </m:sup>
                                  </m:sSup>
                                </m:e>
                              </m:d>
                            </m:num>
                            <m:den>
                              <m: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  <m:t>𝑟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</m:t>
                      </m:r>
                      <m:sSub>
                        <m:sSub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bPr>
                        <m:e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𝑉</m:t>
                          </m:r>
                        </m:e>
                        <m:sub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𝑎𝑛𝑛𝑢𝑖𝑡𝑦</m:t>
                          </m:r>
                        </m:sub>
                      </m:sSub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⋅</m:t>
                      </m:r>
                      <m:sSup>
                        <m:sSup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</m:ctrlPr>
                                </m:fPr>
                                <m:num>
                                  <m:d>
                                    <m:dPr>
                                      <m:begChr m:val="["/>
                                      <m:endChr m:val="]"/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1−</m:t>
                                      </m:r>
                                      <m:sSup>
                                        <m:sSup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</m:ctrlPr>
                                        </m:sSupPr>
                                        <m:e>
                                          <m:d>
                                            <m:dPr>
                                              <m:ctrlP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  <m:t>1+</m:t>
                                              </m:r>
                                              <m: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  <m:t>𝑟</m:t>
                                              </m:r>
                                            </m:e>
                                          </m:d>
                                        </m:e>
                                        <m:sup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  <m:t>−</m:t>
                                          </m:r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  <m:t>𝑛</m:t>
                                          </m:r>
                                        </m:sup>
                                      </m:sSup>
                                    </m:e>
                                  </m:d>
                                </m:num>
                                <m:den>
                                  <m: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  <m:t>𝑟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US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=£6,000⋅</m:t>
                      </m:r>
                      <m:sSup>
                        <m:sSup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</m:ctrlPr>
                                </m:fPr>
                                <m:num>
                                  <m:d>
                                    <m:dPr>
                                      <m:begChr m:val="["/>
                                      <m:endChr m:val="]"/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1−</m:t>
                                      </m:r>
                                      <m:sSup>
                                        <m:sSup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</m:ctrlPr>
                                        </m:sSupPr>
                                        <m:e>
                                          <m:d>
                                            <m:dPr>
                                              <m:ctrlP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  <m:t>1+0.15</m:t>
                                              </m:r>
                                            </m:e>
                                          </m:d>
                                        </m:e>
                                        <m:sup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  <m:t>−4</m:t>
                                          </m:r>
                                        </m:sup>
                                      </m:sSup>
                                    </m:e>
                                  </m:d>
                                </m:num>
                                <m:den>
                                  <m: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  <m:t>0.15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US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=£6,000⋅0.35027=£2,101.59</m:t>
                      </m:r>
                    </m:oMath>
                  </m:oMathPara>
                </a14:m>
                <a:endParaRPr lang="en-US" altLang="en-US" sz="2400">
                  <a:ea typeface="ヒラギノ角ゴ Pro W3" charset="-12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19436" y="1340768"/>
                <a:ext cx="10153128" cy="3914085"/>
              </a:xfrm>
              <a:blipFill>
                <a:blip r:embed="rId2"/>
                <a:stretch>
                  <a:fillRect l="-780" t="-10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579987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2715" y="590711"/>
            <a:ext cx="8152832" cy="584775"/>
          </a:xfrm>
        </p:spPr>
        <p:txBody>
          <a:bodyPr wrap="square">
            <a:spAutoFit/>
          </a:bodyPr>
          <a:lstStyle/>
          <a:p>
            <a:r>
              <a:rPr lang="en-US" sz="3200"/>
              <a:t>Loan Amortization Schedule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363345"/>
              </p:ext>
            </p:extLst>
          </p:nvPr>
        </p:nvGraphicFramePr>
        <p:xfrm>
          <a:off x="2056363" y="1502098"/>
          <a:ext cx="8068482" cy="27432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81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97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51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748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071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19251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Year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Annuity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Interest portion of the Annuity</a:t>
                      </a:r>
                      <a:r>
                        <a:rPr lang="en-US" sz="1600" baseline="30000">
                          <a:solidFill>
                            <a:schemeClr val="bg1"/>
                          </a:solidFill>
                        </a:rPr>
                        <a:t>a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Repayment of the principal portion of the Annuity</a:t>
                      </a:r>
                      <a:r>
                        <a:rPr lang="en-US" sz="1600" baseline="30000">
                          <a:solidFill>
                            <a:schemeClr val="bg1"/>
                          </a:solidFill>
                        </a:rPr>
                        <a:t>b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1"/>
                          </a:solidFill>
                        </a:rPr>
                        <a:t>Outstanding loan Balance After the Annuity Payment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F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189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$6,000.00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189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$2,101.59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$900.00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$1,201.59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4,798.41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189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2,101.59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719.76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1,381.83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3,416.58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0189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2,101.59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512.49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1,589.10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1,827.48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0189"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2,101.59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274.12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1,827.48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rgbClr val="D4EAE4"/>
                          </a:solidFill>
                        </a:rPr>
                        <a:t>Blank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4EA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" name="Content Placeholder 8"/>
          <p:cNvSpPr>
            <a:spLocks noGrp="1"/>
          </p:cNvSpPr>
          <p:nvPr>
            <p:ph idx="13"/>
          </p:nvPr>
        </p:nvSpPr>
        <p:spPr>
          <a:xfrm>
            <a:off x="2067350" y="4236263"/>
            <a:ext cx="8237278" cy="1372683"/>
          </a:xfr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baseline="30000"/>
              <a:t>a</a:t>
            </a:r>
            <a:r>
              <a:rPr lang="en-US"/>
              <a:t>The interest portion of the annuity is calculated by multiplying the outstanding loan balance at the beginning of the year by the interest rate of 15%. Thus, for year 1 it was $6,000 × 0.15 = $900.00; for year 2 it was $4,798.41 × 0.15 = $719.76; and so on.</a:t>
            </a:r>
          </a:p>
          <a:p>
            <a:pPr marL="0" indent="0">
              <a:buNone/>
            </a:pPr>
            <a:r>
              <a:rPr lang="en-US" baseline="30000"/>
              <a:t>b</a:t>
            </a:r>
            <a:r>
              <a:rPr lang="en-US"/>
              <a:t>Repayment of the principal portion of the annuity was calculated by subtracting the interest portion of the annuity (column 2) from the annuity (column 1).</a:t>
            </a:r>
          </a:p>
        </p:txBody>
      </p:sp>
    </p:spTree>
    <p:extLst>
      <p:ext uri="{BB962C8B-B14F-4D97-AF65-F5344CB8AC3E}">
        <p14:creationId xmlns:p14="http://schemas.microsoft.com/office/powerpoint/2010/main" val="175450933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396F1E-1012-50AD-3030-CA0C5B5B3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12B49-FCAE-DEA1-8556-65D0CC003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1368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Amortization Example: Mortgage</a:t>
            </a:r>
            <a:endParaRPr lang="en-US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6B4E2-6209-2BCE-5BA6-C0491D4E7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216752"/>
            <a:ext cx="10513168" cy="3182410"/>
          </a:xfr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altLang="en-US" sz="2800" b="1">
                <a:ea typeface="ヒラギノ角ゴ Pro W3" charset="-128"/>
              </a:rPr>
              <a:t>Scenario</a:t>
            </a:r>
          </a:p>
          <a:p>
            <a:r>
              <a:rPr lang="en-US" sz="2400" b="1">
                <a:ea typeface="ヒラギノ角ゴ Pro W3" charset="-128"/>
              </a:rPr>
              <a:t>3B2B House Price</a:t>
            </a:r>
            <a:r>
              <a:rPr lang="en-US" sz="2400">
                <a:ea typeface="ヒラギノ角ゴ Pro W3" charset="-128"/>
              </a:rPr>
              <a:t>: £500,000</a:t>
            </a:r>
          </a:p>
          <a:p>
            <a:r>
              <a:rPr lang="en-US" sz="2400" b="1">
                <a:ea typeface="ヒラギノ角ゴ Pro W3" charset="-128"/>
              </a:rPr>
              <a:t>Down Payment</a:t>
            </a:r>
            <a:r>
              <a:rPr lang="en-US" sz="2400">
                <a:ea typeface="ヒラギノ角ゴ Pro W3" charset="-128"/>
              </a:rPr>
              <a:t>: 10% (£50,000)</a:t>
            </a:r>
          </a:p>
          <a:p>
            <a:r>
              <a:rPr lang="en-US" sz="2400" b="1">
                <a:ea typeface="ヒラギノ角ゴ Pro W3" charset="-128"/>
              </a:rPr>
              <a:t>Loan Principal</a:t>
            </a:r>
            <a:r>
              <a:rPr lang="en-US" sz="2400">
                <a:ea typeface="ヒラギノ角ゴ Pro W3" charset="-128"/>
              </a:rPr>
              <a:t>: £450,000</a:t>
            </a:r>
          </a:p>
          <a:p>
            <a:r>
              <a:rPr lang="en-US" sz="2400" b="1">
                <a:ea typeface="ヒラギノ角ゴ Pro W3" charset="-128"/>
              </a:rPr>
              <a:t>Annual Interest Rate</a:t>
            </a:r>
            <a:r>
              <a:rPr lang="en-US" sz="2400">
                <a:ea typeface="ヒラギノ角ゴ Pro W3" charset="-128"/>
              </a:rPr>
              <a:t>: 5%</a:t>
            </a:r>
          </a:p>
          <a:p>
            <a:r>
              <a:rPr lang="en-US" sz="2400" b="1">
                <a:ea typeface="ヒラギノ角ゴ Pro W3" charset="-128"/>
              </a:rPr>
              <a:t>Payment Method</a:t>
            </a:r>
            <a:r>
              <a:rPr lang="en-US" sz="2400">
                <a:ea typeface="ヒラギノ角ゴ Pro W3" charset="-128"/>
              </a:rPr>
              <a:t>: Monthly (12 times per year)</a:t>
            </a:r>
          </a:p>
          <a:p>
            <a:r>
              <a:rPr lang="en-US" sz="2400" b="1">
                <a:ea typeface="ヒラギノ角ゴ Pro W3" charset="-128"/>
              </a:rPr>
              <a:t>Loan Term</a:t>
            </a:r>
            <a:r>
              <a:rPr lang="en-US" sz="2400">
                <a:ea typeface="ヒラギノ角ゴ Pro W3" charset="-128"/>
              </a:rPr>
              <a:t>: 30 years (360 months) </a:t>
            </a:r>
            <a:r>
              <a:rPr lang="en-US" sz="2400" err="1">
                <a:ea typeface="ヒラギノ角ゴ Pro W3" charset="-128"/>
              </a:rPr>
              <a:t>v.s</a:t>
            </a:r>
            <a:r>
              <a:rPr lang="en-US" sz="2400">
                <a:ea typeface="ヒラギノ角ゴ Pro W3" charset="-128"/>
              </a:rPr>
              <a:t>. 20 years (240 months)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07519132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95EF4-CBB4-F81E-DBDE-1B8150481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9EC4E-AE60-CBD0-BAA2-B86234F6B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1368" y="368369"/>
            <a:ext cx="8229600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Amortization Example: Mortgage</a:t>
            </a:r>
            <a:endParaRPr lang="en-US" sz="3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F13C9DE-C810-1CD7-19AE-800F7BC6FCB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9416" y="1216753"/>
                <a:ext cx="10441160" cy="4240905"/>
              </a:xfrm>
            </p:spPr>
            <p:txBody>
              <a:bodyPr wrap="square">
                <a:spAutoFit/>
              </a:bodyPr>
              <a:lstStyle/>
              <a:p>
                <a:pPr marL="0" indent="0">
                  <a:buNone/>
                </a:pPr>
                <a:r>
                  <a:rPr lang="en-US" altLang="en-US" sz="2800" b="1">
                    <a:ea typeface="ヒラギノ角ゴ Pro W3" charset="-128"/>
                  </a:rPr>
                  <a:t>Monthly Payment Calculation</a:t>
                </a:r>
              </a:p>
              <a:p>
                <a:pPr marL="0" indent="0">
                  <a:buNone/>
                </a:pPr>
                <a:r>
                  <a:rPr lang="en-US" altLang="en-US" sz="2400" b="1">
                    <a:ea typeface="ヒラギノ角ゴ Pro W3" charset="-128"/>
                  </a:rPr>
                  <a:t>Formula (30-Year Mortgage):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𝑃𝑉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⋅</m:t>
                      </m:r>
                      <m:sSup>
                        <m:sSup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</m:ctrlPr>
                                </m:fPr>
                                <m:num>
                                  <m:d>
                                    <m:dPr>
                                      <m:begChr m:val="["/>
                                      <m:endChr m:val="]"/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1−</m:t>
                                      </m:r>
                                      <m:sSup>
                                        <m:sSup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</m:ctrlPr>
                                        </m:sSupPr>
                                        <m:e>
                                          <m:d>
                                            <m:dPr>
                                              <m:ctrlP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  <m:t>1+</m:t>
                                              </m:r>
                                              <m:f>
                                                <m:fPr>
                                                  <m:ctrlPr>
                                                    <a:rPr lang="en-GB" altLang="en-US" sz="2400" i="1">
                                                      <a:latin typeface="Cambria Math" panose="02040503050406030204" pitchFamily="18" charset="0"/>
                                                      <a:ea typeface="ヒラギノ角ゴ Pro W3" charset="-128"/>
                                                    </a:rPr>
                                                  </m:ctrlPr>
                                                </m:fPr>
                                                <m:num>
                                                  <m:r>
                                                    <a:rPr lang="en-GB" altLang="en-US" sz="2400" i="1">
                                                      <a:latin typeface="Cambria Math" panose="02040503050406030204" pitchFamily="18" charset="0"/>
                                                      <a:ea typeface="ヒラギノ角ゴ Pro W3" charset="-128"/>
                                                    </a:rPr>
                                                    <m:t>𝑟</m:t>
                                                  </m:r>
                                                </m:num>
                                                <m:den>
                                                  <m:r>
                                                    <a:rPr lang="en-GB" altLang="en-US" sz="2400" i="1">
                                                      <a:latin typeface="Cambria Math" panose="02040503050406030204" pitchFamily="18" charset="0"/>
                                                      <a:ea typeface="ヒラギノ角ゴ Pro W3" charset="-128"/>
                                                    </a:rPr>
                                                    <m:t>12</m:t>
                                                  </m:r>
                                                </m:den>
                                              </m:f>
                                            </m:e>
                                          </m:d>
                                        </m:e>
                                        <m:sup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  <m:t>−</m:t>
                                          </m:r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  <m:t>𝑛</m:t>
                                          </m:r>
                                        </m:sup>
                                      </m:sSup>
                                    </m:e>
                                  </m:d>
                                </m:num>
                                <m:den>
                                  <m:f>
                                    <m:fPr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𝑟</m:t>
                                      </m:r>
                                    </m:num>
                                    <m:den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12</m:t>
                                      </m:r>
                                    </m:den>
                                  </m:f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GB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=£450,000⋅</m:t>
                      </m:r>
                      <m:sSup>
                        <m:sSupPr>
                          <m:ctrlP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altLang="en-US" sz="2400" i="1">
                                  <a:latin typeface="Cambria Math" panose="02040503050406030204" pitchFamily="18" charset="0"/>
                                  <a:ea typeface="ヒラギノ角ゴ Pro W3" charset="-128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GB" altLang="en-US" sz="2400" i="1">
                                      <a:latin typeface="Cambria Math" panose="02040503050406030204" pitchFamily="18" charset="0"/>
                                      <a:ea typeface="ヒラギノ角ゴ Pro W3" charset="-128"/>
                                    </a:rPr>
                                  </m:ctrlPr>
                                </m:fPr>
                                <m:num>
                                  <m:d>
                                    <m:dPr>
                                      <m:begChr m:val="["/>
                                      <m:endChr m:val="]"/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1−</m:t>
                                      </m:r>
                                      <m:sSup>
                                        <m:sSupPr>
                                          <m:ctrlP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</m:ctrlPr>
                                        </m:sSupPr>
                                        <m:e>
                                          <m:d>
                                            <m:dPr>
                                              <m:ctrlP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</m:ctrlPr>
                                            </m:dPr>
                                            <m:e>
                                              <m:r>
                                                <a:rPr lang="en-GB" altLang="en-US" sz="2400" i="1">
                                                  <a:latin typeface="Cambria Math" panose="02040503050406030204" pitchFamily="18" charset="0"/>
                                                  <a:ea typeface="ヒラギノ角ゴ Pro W3" charset="-128"/>
                                                </a:rPr>
                                                <m:t>1+</m:t>
                                              </m:r>
                                              <m:f>
                                                <m:fPr>
                                                  <m:ctrlPr>
                                                    <a:rPr lang="en-GB" altLang="en-US" sz="2400" i="1">
                                                      <a:latin typeface="Cambria Math" panose="02040503050406030204" pitchFamily="18" charset="0"/>
                                                      <a:ea typeface="ヒラギノ角ゴ Pro W3" charset="-128"/>
                                                    </a:rPr>
                                                  </m:ctrlPr>
                                                </m:fPr>
                                                <m:num>
                                                  <m:r>
                                                    <a:rPr lang="en-GB" altLang="en-US" sz="2400" i="1">
                                                      <a:latin typeface="Cambria Math" panose="02040503050406030204" pitchFamily="18" charset="0"/>
                                                      <a:ea typeface="ヒラギノ角ゴ Pro W3" charset="-128"/>
                                                    </a:rPr>
                                                    <m:t>5%</m:t>
                                                  </m:r>
                                                </m:num>
                                                <m:den>
                                                  <m:r>
                                                    <a:rPr lang="en-GB" altLang="en-US" sz="2400" i="1">
                                                      <a:latin typeface="Cambria Math" panose="02040503050406030204" pitchFamily="18" charset="0"/>
                                                      <a:ea typeface="ヒラギノ角ゴ Pro W3" charset="-128"/>
                                                    </a:rPr>
                                                    <m:t>12</m:t>
                                                  </m:r>
                                                </m:den>
                                              </m:f>
                                            </m:e>
                                          </m:d>
                                        </m:e>
                                        <m:sup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ヒラギノ角ゴ Pro W3" charset="-128"/>
                                            </a:rPr>
                                            <m:t>−30</m:t>
                                          </m:r>
                                          <m:r>
                                            <a:rPr lang="en-GB" altLang="en-US" sz="24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×12</m:t>
                                          </m:r>
                                        </m:sup>
                                      </m:sSup>
                                    </m:e>
                                  </m:d>
                                </m:num>
                                <m:den>
                                  <m:f>
                                    <m:fPr>
                                      <m:ctrlP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5%</m:t>
                                      </m:r>
                                    </m:num>
                                    <m:den>
                                      <m:r>
                                        <a:rPr lang="en-GB" altLang="en-US" sz="2400" i="1">
                                          <a:latin typeface="Cambria Math" panose="02040503050406030204" pitchFamily="18" charset="0"/>
                                          <a:ea typeface="ヒラギノ角ゴ Pro W3" charset="-128"/>
                                        </a:rPr>
                                        <m:t>12</m:t>
                                      </m:r>
                                    </m:den>
                                  </m:f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GB" altLang="en-US" sz="2400" i="1">
                              <a:latin typeface="Cambria Math" panose="02040503050406030204" pitchFamily="18" charset="0"/>
                              <a:ea typeface="ヒラギノ角ゴ Pro W3" charset="-128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GB" altLang="en-US" sz="2400">
                  <a:ea typeface="ヒラギノ角ゴ Pro W3" charset="-128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𝑃𝑀𝑇</m:t>
                      </m:r>
                      <m:r>
                        <a:rPr lang="en-GB" altLang="en-US" sz="2400" i="1">
                          <a:latin typeface="Cambria Math" panose="02040503050406030204" pitchFamily="18" charset="0"/>
                          <a:ea typeface="ヒラギノ角ゴ Pro W3" charset="-128"/>
                        </a:rPr>
                        <m:t>=£2415.7</m:t>
                      </m:r>
                    </m:oMath>
                  </m:oMathPara>
                </a14:m>
                <a:endParaRPr lang="en-US" altLang="en-US" sz="2400">
                  <a:ea typeface="ヒラギノ角ゴ Pro W3" charset="-128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F13C9DE-C810-1CD7-19AE-800F7BC6FCB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9416" y="1216753"/>
                <a:ext cx="10441160" cy="4240905"/>
              </a:xfrm>
              <a:blipFill>
                <a:blip r:embed="rId2"/>
                <a:stretch>
                  <a:fillRect l="-1227" t="-15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73594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250" y="368369"/>
            <a:ext cx="7908484" cy="646331"/>
          </a:xfrm>
        </p:spPr>
        <p:txBody>
          <a:bodyPr>
            <a:spAutoFit/>
          </a:bodyPr>
          <a:lstStyle/>
          <a:p>
            <a:r>
              <a:rPr lang="en-US" altLang="en-US" sz="3600">
                <a:ea typeface="ヒラギノ角ゴ Pro W3" charset="-128"/>
              </a:rPr>
              <a:t>Key Terms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1368" y="1236416"/>
            <a:ext cx="5191432" cy="3681008"/>
          </a:xfrm>
        </p:spPr>
        <p:txBody>
          <a:bodyPr wrap="square">
            <a:spAutoFit/>
          </a:bodyPr>
          <a:lstStyle/>
          <a:p>
            <a:r>
              <a:rPr lang="en-US" altLang="en-US" sz="2200">
                <a:ea typeface="ヒラギノ角ゴ Pro W3" charset="-128"/>
              </a:rPr>
              <a:t>Amortized loan</a:t>
            </a:r>
          </a:p>
          <a:p>
            <a:r>
              <a:rPr lang="en-US" altLang="en-US" sz="2200">
                <a:ea typeface="ヒラギノ角ゴ Pro W3" charset="-128"/>
              </a:rPr>
              <a:t>Annuity</a:t>
            </a:r>
          </a:p>
          <a:p>
            <a:r>
              <a:rPr lang="en-US" altLang="en-US" sz="2200">
                <a:ea typeface="ヒラギノ角ゴ Pro W3" charset="-128"/>
              </a:rPr>
              <a:t>Annuity due</a:t>
            </a:r>
          </a:p>
          <a:p>
            <a:r>
              <a:rPr lang="en-US" altLang="en-US" sz="2200">
                <a:ea typeface="ヒラギノ角ゴ Pro W3" charset="-128"/>
              </a:rPr>
              <a:t>Compound interest</a:t>
            </a:r>
          </a:p>
          <a:p>
            <a:r>
              <a:rPr lang="en-US" sz="2200">
                <a:ea typeface="ヒラギノ角ゴ Pro W3" charset="0"/>
                <a:cs typeface="ヒラギノ角ゴ Pro W3" charset="0"/>
              </a:rPr>
              <a:t>Future value</a:t>
            </a:r>
          </a:p>
          <a:p>
            <a:r>
              <a:rPr lang="en-US" sz="2200">
                <a:ea typeface="ヒラギノ角ゴ Pro W3" charset="0"/>
                <a:cs typeface="ヒラギノ角ゴ Pro W3" charset="0"/>
              </a:rPr>
              <a:t>Ordinary annuity</a:t>
            </a:r>
          </a:p>
          <a:p>
            <a:r>
              <a:rPr lang="en-US" sz="2200">
                <a:ea typeface="ヒラギノ角ゴ Pro W3" charset="0"/>
                <a:cs typeface="ヒラギノ角ゴ Pro W3" charset="0"/>
              </a:rPr>
              <a:t>Nominal or stated interest rate</a:t>
            </a:r>
          </a:p>
          <a:p>
            <a:r>
              <a:rPr lang="en-US" sz="2200">
                <a:ea typeface="ヒラギノ角ゴ Pro W3" charset="0"/>
                <a:cs typeface="ヒラギノ角ゴ Pro W3" charset="0"/>
              </a:rPr>
              <a:t>Present value</a:t>
            </a:r>
          </a:p>
          <a:p>
            <a:r>
              <a:rPr lang="en-US" sz="2200">
                <a:ea typeface="ヒラギノ角ゴ Pro W3" charset="0"/>
                <a:cs typeface="ヒラギノ角ゴ Pro W3" charset="0"/>
              </a:rPr>
              <a:t>Simple interest</a:t>
            </a:r>
            <a:endParaRPr lang="en-US" altLang="en-US" sz="2200">
              <a:ea typeface="ヒラギノ角ゴ Pro W3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433206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6D0B4-3558-72D2-D203-44EB0BFFCE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AA63-CE9A-432A-A586-C200008F7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0533" y="2569385"/>
            <a:ext cx="8184067" cy="769441"/>
          </a:xfrm>
        </p:spPr>
        <p:txBody>
          <a:bodyPr wrap="square">
            <a:spAutoFit/>
          </a:bodyPr>
          <a:lstStyle/>
          <a:p>
            <a:r>
              <a:rPr lang="en-IN" dirty="0">
                <a:solidFill>
                  <a:schemeClr val="accent2"/>
                </a:solidFill>
                <a:latin typeface="+mj-lt"/>
              </a:rPr>
              <a:t>I</a:t>
            </a:r>
            <a:r>
              <a:rPr lang="en-US" altLang="zh-CN" dirty="0" err="1">
                <a:solidFill>
                  <a:schemeClr val="accent2"/>
                </a:solidFill>
                <a:latin typeface="+mj-lt"/>
              </a:rPr>
              <a:t>ndependent</a:t>
            </a:r>
            <a:r>
              <a:rPr lang="en-US" altLang="zh-CN" dirty="0">
                <a:solidFill>
                  <a:schemeClr val="accent2"/>
                </a:solidFill>
                <a:latin typeface="+mj-lt"/>
              </a:rPr>
              <a:t> Study</a:t>
            </a:r>
            <a:endParaRPr lang="en-US" dirty="0">
              <a:solidFill>
                <a:schemeClr val="accent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7811749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1E928-3C59-AED8-07C0-5561B0B3A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CCE6D1-8164-23D8-D049-EEF378F62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6D0A6-A65A-1533-5AB8-1B06B3E0DC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3194721"/>
          </a:xfrm>
        </p:spPr>
        <p:txBody>
          <a:bodyPr wrap="square">
            <a:spAutoFit/>
          </a:bodyPr>
          <a:lstStyle/>
          <a:p>
            <a:r>
              <a:rPr lang="en-GB" sz="2400" dirty="0"/>
              <a:t>Calculate the </a:t>
            </a:r>
            <a:r>
              <a:rPr lang="en-GB" sz="2400" b="1" dirty="0"/>
              <a:t>cash conversion cycle (CCC)</a:t>
            </a:r>
            <a:r>
              <a:rPr lang="en-GB" sz="2400" dirty="0"/>
              <a:t> for each of the 5 years: </a:t>
            </a:r>
            <a:r>
              <a:rPr lang="en-GB" sz="2400" b="1" dirty="0"/>
              <a:t>Days Inventory Outstanding (DIO) + Days Sales Outstanding (DSO) – Days Payables Outstanding (DPO)</a:t>
            </a:r>
            <a:r>
              <a:rPr lang="en-GB" sz="2400" dirty="0"/>
              <a:t>. Show your workings. Explain any significant changes year‑on‑year. Add this data to the same Excel file.</a:t>
            </a:r>
          </a:p>
          <a:p>
            <a:pPr lvl="0"/>
            <a:r>
              <a:rPr lang="en-GB" sz="2400" b="1" dirty="0"/>
              <a:t>Submit to </a:t>
            </a:r>
            <a:r>
              <a:rPr lang="en-GB" sz="2400" dirty="0">
                <a:hlinkClick r:id="rId2"/>
              </a:rPr>
              <a:t>Tile: Week 7 - Independent Study | Financial Management (LCMB7002_LON) | Home</a:t>
            </a:r>
            <a:r>
              <a:rPr lang="en-GB" sz="2400" b="1" dirty="0"/>
              <a:t>:</a:t>
            </a:r>
            <a:r>
              <a:rPr lang="en-GB" sz="2400" dirty="0"/>
              <a:t> Updated Excel file with a new worksheet named “CCC_5yr”. A written explanation (max 150 words) of CCC in Word file.</a:t>
            </a:r>
          </a:p>
          <a:p>
            <a:r>
              <a:rPr lang="en-GB" sz="2400" b="1" dirty="0"/>
              <a:t>Online text</a:t>
            </a:r>
            <a:r>
              <a:rPr lang="en-GB" sz="2400" dirty="0"/>
              <a:t>: Write a note of AI usage.</a:t>
            </a:r>
          </a:p>
        </p:txBody>
      </p:sp>
    </p:spTree>
    <p:extLst>
      <p:ext uri="{BB962C8B-B14F-4D97-AF65-F5344CB8AC3E}">
        <p14:creationId xmlns:p14="http://schemas.microsoft.com/office/powerpoint/2010/main" val="141496196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07F06-12EB-9608-467D-A77213C47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 and Reading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22455-6EC4-F890-DE80-748132A581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>
                <a:solidFill>
                  <a:srgbClr val="000000"/>
                </a:solidFill>
                <a:effectLst/>
              </a:rPr>
              <a:t>Berk, J. and </a:t>
            </a:r>
            <a:r>
              <a:rPr lang="en-GB" sz="2800" b="0" i="0" u="none" strike="noStrike" err="1">
                <a:solidFill>
                  <a:srgbClr val="000000"/>
                </a:solidFill>
                <a:effectLst/>
              </a:rPr>
              <a:t>DeMarzo</a:t>
            </a:r>
            <a:r>
              <a:rPr lang="en-GB" sz="2800" b="0" i="0" u="none" strike="noStrike">
                <a:solidFill>
                  <a:srgbClr val="000000"/>
                </a:solidFill>
                <a:effectLst/>
              </a:rPr>
              <a:t>, P. (2020). </a:t>
            </a:r>
            <a:r>
              <a:rPr lang="en-GB" sz="2800" b="0" i="1" u="none" strike="noStrike">
                <a:solidFill>
                  <a:srgbClr val="000000"/>
                </a:solidFill>
                <a:effectLst/>
              </a:rPr>
              <a:t>Corporate Finance</a:t>
            </a:r>
            <a:r>
              <a:rPr lang="en-GB" sz="2800" b="0" i="0" u="none" strike="noStrike">
                <a:solidFill>
                  <a:srgbClr val="000000"/>
                </a:solidFill>
                <a:effectLst/>
              </a:rPr>
              <a:t> (5th Global Edition). Pearson Education. ISBN: 9781292304151. </a:t>
            </a:r>
            <a:r>
              <a:rPr lang="en-US" sz="2800" b="0" i="0">
                <a:solidFill>
                  <a:srgbClr val="000000"/>
                </a:solidFill>
                <a:effectLst/>
              </a:rPr>
              <a:t>​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2800" b="0" i="0" u="none" strike="noStrike">
                <a:solidFill>
                  <a:srgbClr val="000000"/>
                </a:solidFill>
                <a:effectLst/>
              </a:rPr>
              <a:t>Keown, A.J., Martin, J.D., and Petty, J.W. (2024). </a:t>
            </a:r>
            <a:r>
              <a:rPr lang="en-GB" sz="2800" b="0" i="1" u="none" strike="noStrike">
                <a:solidFill>
                  <a:srgbClr val="000000"/>
                </a:solidFill>
                <a:effectLst/>
              </a:rPr>
              <a:t>Foundations of Finance</a:t>
            </a:r>
            <a:r>
              <a:rPr lang="en-GB" sz="2800" b="0" i="0" u="none" strike="noStrike">
                <a:solidFill>
                  <a:srgbClr val="000000"/>
                </a:solidFill>
                <a:effectLst/>
              </a:rPr>
              <a:t> (10th Global Edition). Pearson Education. ISBN: 9781292742168.</a:t>
            </a:r>
            <a:endParaRPr lang="en-US" sz="2800" b="0" i="0">
              <a:solidFill>
                <a:srgbClr val="000000"/>
              </a:solidFill>
              <a:effectLst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3E579-FBA8-0B12-0B80-CA61A4489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24/06/2026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DDE1E6-3068-6092-953E-42ED862D7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3063160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4e0f11f9-046e-4505-9cb8-db2152311e21}" enabled="0" method="" siteId="{4e0f11f9-046e-4505-9cb8-db2152311e21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2883</Words>
  <Application>Microsoft Office PowerPoint</Application>
  <PresentationFormat>Widescreen</PresentationFormat>
  <Paragraphs>324</Paragraphs>
  <Slides>54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DengXian</vt:lpstr>
      <vt:lpstr>Myriad Pro</vt:lpstr>
      <vt:lpstr>ヒラギノ角ゴ Pro W3</vt:lpstr>
      <vt:lpstr>Arial</vt:lpstr>
      <vt:lpstr>Cambria Math</vt:lpstr>
      <vt:lpstr>Verdana</vt:lpstr>
      <vt:lpstr>20140311PresentationUWTSDTemplate</vt:lpstr>
      <vt:lpstr>MBA</vt:lpstr>
      <vt:lpstr>Week Outline</vt:lpstr>
      <vt:lpstr>Compound Interest, Future, and Present Value</vt:lpstr>
      <vt:lpstr>Using Timelines to Visualize Cash Flows</vt:lpstr>
      <vt:lpstr>Compound Interest (1 of 2)</vt:lpstr>
      <vt:lpstr>Compound Interest (2 of 2)</vt:lpstr>
      <vt:lpstr>Future Value</vt:lpstr>
      <vt:lpstr>Future Value Example</vt:lpstr>
      <vt:lpstr>How to Increase the Future Value?</vt:lpstr>
      <vt:lpstr>Changing R, N, and PV</vt:lpstr>
      <vt:lpstr>Group Activity 1</vt:lpstr>
      <vt:lpstr>Figure 5.1 $100 Compounded at 6 Percent over 20 Years</vt:lpstr>
      <vt:lpstr>Figure 5.2 The Future of $100 Initially Deposited and Compounded at 0, 5, 10, and 15 Percent (1 of 2)</vt:lpstr>
      <vt:lpstr>Figure 5.2 The Future of $100 Initially Deposited and Compounded at 0, 5, 10, and 15 Percent (2 of 2)</vt:lpstr>
      <vt:lpstr>Real-Life Example: EAR v.s. APR</vt:lpstr>
      <vt:lpstr>Real-Life Example: EAR v.s. APR</vt:lpstr>
      <vt:lpstr>Real-Life Example: EAR v.s. APR</vt:lpstr>
      <vt:lpstr>Real-Life Example: EAR v.s. APR</vt:lpstr>
      <vt:lpstr>Real-Life Example: EAR v.s. APR</vt:lpstr>
      <vt:lpstr>Present Value</vt:lpstr>
      <vt:lpstr>Present Value</vt:lpstr>
      <vt:lpstr>Present Value Example</vt:lpstr>
      <vt:lpstr>Figure 5.3 The Present Value of $100 to Be Received at a Future Date and Discounted Back to the Present at 0, 5, 10, and 15 Percent (1 of 2)</vt:lpstr>
      <vt:lpstr>Figure 5.3 The Present Value of $100 to Be Received at a Future Date and Discounted Back to the Present at 0, 5, 10, and 15 Percent (2 of 2)</vt:lpstr>
      <vt:lpstr>Multiple Compounding Per Year</vt:lpstr>
      <vt:lpstr>Group Activity 2</vt:lpstr>
      <vt:lpstr>Annuities</vt:lpstr>
      <vt:lpstr>Annuities </vt:lpstr>
      <vt:lpstr>FV of Annuity</vt:lpstr>
      <vt:lpstr>FV Annuity Example</vt:lpstr>
      <vt:lpstr>Table 5.1 Growth of a 5-Year, $500 Annuity Compounded at 6 Percent</vt:lpstr>
      <vt:lpstr>FV Annuity Formula</vt:lpstr>
      <vt:lpstr>FV of an Annuity – Using the Mathematical Formulas (1 of 2)</vt:lpstr>
      <vt:lpstr>FV of an Annuity – Using the Mathematical Formulas (2 of 2)</vt:lpstr>
      <vt:lpstr>FV of Annuity: Changing PMT, N, and r (1 of 3)</vt:lpstr>
      <vt:lpstr>FV of Annuity: Changing PMT, N, and r (2 of 3)</vt:lpstr>
      <vt:lpstr>Present Value of an Annuity</vt:lpstr>
      <vt:lpstr>Table 5.2 Illustration of a 5-Year, $500 Annuity Discounted to the Present at 6 Percent</vt:lpstr>
      <vt:lpstr>PV of an Annuity – Using the Mathematical Formulas (1 of 2)</vt:lpstr>
      <vt:lpstr>PV of Annuity – Using the Mathematical Formulas (2 of 2)</vt:lpstr>
      <vt:lpstr>Annuities Due (1 of 2)</vt:lpstr>
      <vt:lpstr>Annuities Due (2 of 2)</vt:lpstr>
      <vt:lpstr>Amortized Loans (1 of 2)</vt:lpstr>
      <vt:lpstr>Amortized Loans (2 of 2)</vt:lpstr>
      <vt:lpstr>Figure 5.4 The Amortization Process</vt:lpstr>
      <vt:lpstr>Amortization Example</vt:lpstr>
      <vt:lpstr>Finding PMT – Using the Mathematical Formulas</vt:lpstr>
      <vt:lpstr>Loan Amortization Schedule</vt:lpstr>
      <vt:lpstr>Amortization Example: Mortgage</vt:lpstr>
      <vt:lpstr>Amortization Example: Mortgage</vt:lpstr>
      <vt:lpstr>Key Terms</vt:lpstr>
      <vt:lpstr>Independent Study</vt:lpstr>
      <vt:lpstr>Task 1</vt:lpstr>
      <vt:lpstr>References and Reading List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Shengfeng Mei</cp:lastModifiedBy>
  <cp:revision>6</cp:revision>
  <cp:lastPrinted>2018-07-09T15:27:01Z</cp:lastPrinted>
  <dcterms:created xsi:type="dcterms:W3CDTF">2002-10-07T19:43:58Z</dcterms:created>
  <dcterms:modified xsi:type="dcterms:W3CDTF">2026-06-24T08:26:08Z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55e1b534-098f-4ac8-9223-69712ddf82de_Enabled">
    <vt:lpwstr>true</vt:lpwstr>
  </property>
  <property fmtid="{D5CDD505-2E9C-101B-9397-08002B2CF9AE}" pid="3" name="MSIP_Label_55e1b534-098f-4ac8-9223-69712ddf82de_SetDate">
    <vt:lpwstr>2024-05-31T11:48:15Z</vt:lpwstr>
  </property>
  <property fmtid="{D5CDD505-2E9C-101B-9397-08002B2CF9AE}" pid="4" name="MSIP_Label_55e1b534-098f-4ac8-9223-69712ddf82de_Method">
    <vt:lpwstr>Standard</vt:lpwstr>
  </property>
  <property fmtid="{D5CDD505-2E9C-101B-9397-08002B2CF9AE}" pid="5" name="MSIP_Label_55e1b534-098f-4ac8-9223-69712ddf82de_Name">
    <vt:lpwstr>Public Document</vt:lpwstr>
  </property>
  <property fmtid="{D5CDD505-2E9C-101B-9397-08002B2CF9AE}" pid="6" name="MSIP_Label_55e1b534-098f-4ac8-9223-69712ddf82de_SiteId">
    <vt:lpwstr>c9ef029c-18cf-4016-86d3-93cf8e94ff94</vt:lpwstr>
  </property>
  <property fmtid="{D5CDD505-2E9C-101B-9397-08002B2CF9AE}" pid="7" name="MSIP_Label_55e1b534-098f-4ac8-9223-69712ddf82de_ActionId">
    <vt:lpwstr>4e7031c9-f915-4cb8-9e5a-62dc40a1a4ea</vt:lpwstr>
  </property>
  <property fmtid="{D5CDD505-2E9C-101B-9397-08002B2CF9AE}" pid="8" name="MSIP_Label_55e1b534-098f-4ac8-9223-69712ddf82de_ContentBits">
    <vt:lpwstr>0</vt:lpwstr>
  </property>
</Properties>
</file>