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3" r:id="rId1"/>
  </p:sldMasterIdLst>
  <p:notesMasterIdLst>
    <p:notesMasterId r:id="rId31"/>
  </p:notesMasterIdLst>
  <p:sldIdLst>
    <p:sldId id="256" r:id="rId2"/>
    <p:sldId id="257" r:id="rId3"/>
    <p:sldId id="258" r:id="rId4"/>
    <p:sldId id="259" r:id="rId5"/>
    <p:sldId id="260" r:id="rId6"/>
    <p:sldId id="261" r:id="rId7"/>
    <p:sldId id="262" r:id="rId8"/>
    <p:sldId id="263" r:id="rId9"/>
    <p:sldId id="264"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5" r:id="rId29"/>
    <p:sldId id="286"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120" d="100"/>
          <a:sy n="120" d="100"/>
        </p:scale>
        <p:origin x="120" y="2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8284F5-E425-4E81-87D2-C74623B61364}" type="datetimeFigureOut">
              <a:rPr lang="en-GB" smtClean="0"/>
              <a:t>05/08/2019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9D632E-11A2-4F91-BBC3-E5A608338EEE}" type="slidenum">
              <a:rPr lang="en-GB" smtClean="0"/>
              <a:t>‹#›</a:t>
            </a:fld>
            <a:endParaRPr lang="en-GB"/>
          </a:p>
        </p:txBody>
      </p:sp>
    </p:spTree>
    <p:extLst>
      <p:ext uri="{BB962C8B-B14F-4D97-AF65-F5344CB8AC3E}">
        <p14:creationId xmlns:p14="http://schemas.microsoft.com/office/powerpoint/2010/main" val="41945275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p:cNvSpPr>
            <a:spLocks noGrp="1" noChangeArrowheads="1"/>
          </p:cNvSpPr>
          <p:nvPr>
            <p:ph type="sldNum" sz="quarter" idx="5"/>
          </p:nvPr>
        </p:nvSpPr>
        <p:spPr>
          <a:noFill/>
        </p:spPr>
        <p:txBody>
          <a:bodyPr/>
          <a:lstStyle>
            <a:lvl1pPr defTabSz="931863">
              <a:defRPr sz="2400">
                <a:solidFill>
                  <a:schemeClr val="tx1"/>
                </a:solidFill>
                <a:latin typeface="Arial" panose="020B0604020202020204" pitchFamily="34" charset="0"/>
              </a:defRPr>
            </a:lvl1pPr>
            <a:lvl2pPr marL="742950" indent="-285750" defTabSz="931863">
              <a:defRPr sz="2400">
                <a:solidFill>
                  <a:schemeClr val="tx1"/>
                </a:solidFill>
                <a:latin typeface="Arial" panose="020B0604020202020204" pitchFamily="34" charset="0"/>
              </a:defRPr>
            </a:lvl2pPr>
            <a:lvl3pPr marL="1143000" indent="-228600" defTabSz="931863">
              <a:defRPr sz="2400">
                <a:solidFill>
                  <a:schemeClr val="tx1"/>
                </a:solidFill>
                <a:latin typeface="Arial" panose="020B0604020202020204" pitchFamily="34" charset="0"/>
              </a:defRPr>
            </a:lvl3pPr>
            <a:lvl4pPr marL="1600200" indent="-228600" defTabSz="931863">
              <a:defRPr sz="2400">
                <a:solidFill>
                  <a:schemeClr val="tx1"/>
                </a:solidFill>
                <a:latin typeface="Arial" panose="020B0604020202020204" pitchFamily="34" charset="0"/>
              </a:defRPr>
            </a:lvl4pPr>
            <a:lvl5pPr marL="2057400" indent="-228600" defTabSz="931863">
              <a:defRPr sz="2400">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sz="2400">
                <a:solidFill>
                  <a:schemeClr val="tx1"/>
                </a:solidFill>
                <a:latin typeface="Arial" panose="020B0604020202020204" pitchFamily="34" charset="0"/>
              </a:defRPr>
            </a:lvl9pPr>
          </a:lstStyle>
          <a:p>
            <a:fld id="{C3BD0EFE-CD09-4E2F-8FB5-448B3018EE23}" type="slidenum">
              <a:rPr lang="en-US" altLang="en-US" sz="1200"/>
              <a:pPr/>
              <a:t>2</a:t>
            </a:fld>
            <a:endParaRPr lang="en-US" altLang="en-US" sz="1200"/>
          </a:p>
        </p:txBody>
      </p:sp>
      <p:sp>
        <p:nvSpPr>
          <p:cNvPr id="6147" name="Rectangle 2"/>
          <p:cNvSpPr>
            <a:spLocks noRot="1" noChangeArrowheads="1" noTextEdit="1"/>
          </p:cNvSpPr>
          <p:nvPr>
            <p:ph type="sldImg"/>
          </p:nvPr>
        </p:nvSpPr>
        <p:spPr>
          <a:ln/>
        </p:spPr>
      </p:sp>
      <p:sp>
        <p:nvSpPr>
          <p:cNvPr id="6148"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15474002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p:spPr>
        <p:txBody>
          <a:bodyPr/>
          <a:lstStyle>
            <a:lvl1pPr defTabSz="931863">
              <a:defRPr sz="2400">
                <a:solidFill>
                  <a:schemeClr val="tx1"/>
                </a:solidFill>
                <a:latin typeface="Arial" panose="020B0604020202020204" pitchFamily="34" charset="0"/>
              </a:defRPr>
            </a:lvl1pPr>
            <a:lvl2pPr marL="742950" indent="-285750" defTabSz="931863">
              <a:defRPr sz="2400">
                <a:solidFill>
                  <a:schemeClr val="tx1"/>
                </a:solidFill>
                <a:latin typeface="Arial" panose="020B0604020202020204" pitchFamily="34" charset="0"/>
              </a:defRPr>
            </a:lvl2pPr>
            <a:lvl3pPr marL="1143000" indent="-228600" defTabSz="931863">
              <a:defRPr sz="2400">
                <a:solidFill>
                  <a:schemeClr val="tx1"/>
                </a:solidFill>
                <a:latin typeface="Arial" panose="020B0604020202020204" pitchFamily="34" charset="0"/>
              </a:defRPr>
            </a:lvl3pPr>
            <a:lvl4pPr marL="1600200" indent="-228600" defTabSz="931863">
              <a:defRPr sz="2400">
                <a:solidFill>
                  <a:schemeClr val="tx1"/>
                </a:solidFill>
                <a:latin typeface="Arial" panose="020B0604020202020204" pitchFamily="34" charset="0"/>
              </a:defRPr>
            </a:lvl4pPr>
            <a:lvl5pPr marL="2057400" indent="-228600" defTabSz="931863">
              <a:defRPr sz="2400">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sz="2400">
                <a:solidFill>
                  <a:schemeClr val="tx1"/>
                </a:solidFill>
                <a:latin typeface="Arial" panose="020B0604020202020204" pitchFamily="34" charset="0"/>
              </a:defRPr>
            </a:lvl9pPr>
          </a:lstStyle>
          <a:p>
            <a:fld id="{11879F85-B0AB-44FA-8B4A-7C861A7CD295}" type="slidenum">
              <a:rPr lang="en-US" altLang="en-US" sz="1200"/>
              <a:pPr/>
              <a:t>3</a:t>
            </a:fld>
            <a:endParaRPr lang="en-US" altLang="en-US" sz="1200"/>
          </a:p>
        </p:txBody>
      </p:sp>
      <p:sp>
        <p:nvSpPr>
          <p:cNvPr id="8195" name="Rectangle 2"/>
          <p:cNvSpPr>
            <a:spLocks noRot="1" noChangeArrowheads="1" noTextEdit="1"/>
          </p:cNvSpPr>
          <p:nvPr>
            <p:ph type="sldImg"/>
          </p:nvPr>
        </p:nvSpPr>
        <p:spPr>
          <a:ln/>
        </p:spPr>
      </p:sp>
      <p:sp>
        <p:nvSpPr>
          <p:cNvPr id="8196" name="Rectangle 3"/>
          <p:cNvSpPr>
            <a:spLocks noGrp="1" noChangeArrowheads="1"/>
          </p:cNvSpPr>
          <p:nvPr>
            <p:ph type="body" idx="1"/>
          </p:nvPr>
        </p:nvSpPr>
        <p:spPr>
          <a:noFill/>
        </p:spPr>
        <p:txBody>
          <a:bodyPr/>
          <a:lstStyle/>
          <a:p>
            <a:pPr eaLnBrk="1" hangingPunct="1"/>
            <a:r>
              <a:rPr lang="en-US" altLang="en-US" smtClean="0"/>
              <a:t>The terms “entrepreneur”and “entrepreneurship” are used in a wide variety of ways by researchers, policymakers, politicians, and the public at large.  At the most general level, the term “entrepreneur” can be used to refer to any person who acts in a way that is innovative, creative and oriented toward growth and opportunity.  This general sort of definition is what one will find in a dictionary.  By this definition, the term entrepreneur can be used to refer not only to people who begin new businesses, but also to those who start social movements, religions, non-profit organizations, as well as artists, musicians and other creative individuals.  For the purposes of this class, we will be focusing on more narrow definitions of entrepreneurship.  </a:t>
            </a:r>
          </a:p>
          <a:p>
            <a:pPr eaLnBrk="1" hangingPunct="1"/>
            <a:r>
              <a:rPr lang="en-US" altLang="en-US" smtClean="0"/>
              <a:t>It is common for researchers to restrict the general definition of entrepreneurship to focus only on people who found new businesses.  This approach tends to equate entrepreneurship with self employment and small business. An alternative is to emphasize productive activity that results in either a new product or service or a method to produce existing goods or services at lower cost.  This alternative allows for the possibility that existing organizations or even large firms are capable of being entrepreneurs.  It also suggests that not all self-employed individuals or new firms are in fact entrepreneurs. </a:t>
            </a:r>
          </a:p>
          <a:p>
            <a:pPr eaLnBrk="1" hangingPunct="1"/>
            <a:r>
              <a:rPr lang="en-US" altLang="en-US" smtClean="0"/>
              <a:t>Our perspective is that the third definition is most closely aligned with pro-entrepreneurship policy objectives.  Unfortunately, it is definition of entrepreneurship that is difficult to operationalize. Throughout the course, we will revisit the definitional issue and discuss how research studies and policy makers in different areas have defined entrepreneurship and discuss the implications of that definition for the interpretation of their results.</a:t>
            </a:r>
          </a:p>
        </p:txBody>
      </p:sp>
    </p:spTree>
    <p:extLst>
      <p:ext uri="{BB962C8B-B14F-4D97-AF65-F5344CB8AC3E}">
        <p14:creationId xmlns:p14="http://schemas.microsoft.com/office/powerpoint/2010/main" val="1545198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defTabSz="931863">
              <a:defRPr sz="2400">
                <a:solidFill>
                  <a:schemeClr val="tx1"/>
                </a:solidFill>
                <a:latin typeface="Arial" panose="020B0604020202020204" pitchFamily="34" charset="0"/>
              </a:defRPr>
            </a:lvl1pPr>
            <a:lvl2pPr marL="742950" indent="-285750" defTabSz="931863">
              <a:defRPr sz="2400">
                <a:solidFill>
                  <a:schemeClr val="tx1"/>
                </a:solidFill>
                <a:latin typeface="Arial" panose="020B0604020202020204" pitchFamily="34" charset="0"/>
              </a:defRPr>
            </a:lvl2pPr>
            <a:lvl3pPr marL="1143000" indent="-228600" defTabSz="931863">
              <a:defRPr sz="2400">
                <a:solidFill>
                  <a:schemeClr val="tx1"/>
                </a:solidFill>
                <a:latin typeface="Arial" panose="020B0604020202020204" pitchFamily="34" charset="0"/>
              </a:defRPr>
            </a:lvl3pPr>
            <a:lvl4pPr marL="1600200" indent="-228600" defTabSz="931863">
              <a:defRPr sz="2400">
                <a:solidFill>
                  <a:schemeClr val="tx1"/>
                </a:solidFill>
                <a:latin typeface="Arial" panose="020B0604020202020204" pitchFamily="34" charset="0"/>
              </a:defRPr>
            </a:lvl4pPr>
            <a:lvl5pPr marL="2057400" indent="-228600" defTabSz="931863">
              <a:defRPr sz="2400">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sz="2400">
                <a:solidFill>
                  <a:schemeClr val="tx1"/>
                </a:solidFill>
                <a:latin typeface="Arial" panose="020B0604020202020204" pitchFamily="34" charset="0"/>
              </a:defRPr>
            </a:lvl9pPr>
          </a:lstStyle>
          <a:p>
            <a:fld id="{333C0D04-6E8E-46F7-B1CF-C50EC5746530}" type="slidenum">
              <a:rPr lang="en-US" altLang="en-US" sz="1200"/>
              <a:pPr/>
              <a:t>4</a:t>
            </a:fld>
            <a:endParaRPr lang="en-US" altLang="en-US" sz="1200"/>
          </a:p>
        </p:txBody>
      </p:sp>
      <p:sp>
        <p:nvSpPr>
          <p:cNvPr id="10243" name="Rectangle 2"/>
          <p:cNvSpPr>
            <a:spLocks noRo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r>
              <a:rPr lang="en-US" altLang="en-US" smtClean="0"/>
              <a:t>Following the Baumol et al. (2007) definition of entrepreneurship, the outcome of an entrepreneurial activity may be innovative or replicative.  When the outcome is replicative, it involves the discovery of a new method to produce or deliver an existing good or service at a lower cost.  </a:t>
            </a:r>
          </a:p>
          <a:p>
            <a:pPr eaLnBrk="1" hangingPunct="1"/>
            <a:r>
              <a:rPr lang="en-US" altLang="en-US" smtClean="0"/>
              <a:t>Understanding entrepreneurial motivation is important for researchers and policy-makers alike.  To design pro-entrepreneurship policies, it is important to understand motivations to incorporate useful incentives.  Two primary types of motivation are discussed in the literature, opportunity and necessity entrepreneurship.  Opportunity entrepreneurship is the motivation most people incorporate with entrepreneurship, however motivations driven out of necessity also warrant attention.  Many small business owner-managers in developing countries started business activity as a result of economic necessity (Olomi, 2001; Rutashobya, 1995; Toroka and Wenga, 1997).  In this case, the owner may be uncommitted to the business or the entrepreneurial career.  This is in comparison to opportunity, or growth entrepreneurship, which occurs when the owner acquires commitment to a business and the career.  This distinction is also referred to as ‘push” v. “pull” entrepreneurship. Empirically, it is difficult to isolate these two factors.  [It might be useful to ask the students to think about comparisons between wage and salary earnings and self-employment earnings and identify cases where one or the other are depressed for a specific reason -- for example for immigrants].   </a:t>
            </a:r>
          </a:p>
        </p:txBody>
      </p:sp>
    </p:spTree>
    <p:extLst>
      <p:ext uri="{BB962C8B-B14F-4D97-AF65-F5344CB8AC3E}">
        <p14:creationId xmlns:p14="http://schemas.microsoft.com/office/powerpoint/2010/main" val="32918960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a:noFill/>
        </p:spPr>
        <p:txBody>
          <a:bodyPr/>
          <a:lstStyle>
            <a:lvl1pPr defTabSz="931863">
              <a:defRPr sz="2400">
                <a:solidFill>
                  <a:schemeClr val="tx1"/>
                </a:solidFill>
                <a:latin typeface="Arial" panose="020B0604020202020204" pitchFamily="34" charset="0"/>
              </a:defRPr>
            </a:lvl1pPr>
            <a:lvl2pPr marL="742950" indent="-285750" defTabSz="931863">
              <a:defRPr sz="2400">
                <a:solidFill>
                  <a:schemeClr val="tx1"/>
                </a:solidFill>
                <a:latin typeface="Arial" panose="020B0604020202020204" pitchFamily="34" charset="0"/>
              </a:defRPr>
            </a:lvl2pPr>
            <a:lvl3pPr marL="1143000" indent="-228600" defTabSz="931863">
              <a:defRPr sz="2400">
                <a:solidFill>
                  <a:schemeClr val="tx1"/>
                </a:solidFill>
                <a:latin typeface="Arial" panose="020B0604020202020204" pitchFamily="34" charset="0"/>
              </a:defRPr>
            </a:lvl3pPr>
            <a:lvl4pPr marL="1600200" indent="-228600" defTabSz="931863">
              <a:defRPr sz="2400">
                <a:solidFill>
                  <a:schemeClr val="tx1"/>
                </a:solidFill>
                <a:latin typeface="Arial" panose="020B0604020202020204" pitchFamily="34" charset="0"/>
              </a:defRPr>
            </a:lvl4pPr>
            <a:lvl5pPr marL="2057400" indent="-228600" defTabSz="931863">
              <a:defRPr sz="2400">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sz="2400">
                <a:solidFill>
                  <a:schemeClr val="tx1"/>
                </a:solidFill>
                <a:latin typeface="Arial" panose="020B0604020202020204" pitchFamily="34" charset="0"/>
              </a:defRPr>
            </a:lvl9pPr>
          </a:lstStyle>
          <a:p>
            <a:fld id="{23C3792C-E999-402E-AF7C-EEB0C47F59F6}" type="slidenum">
              <a:rPr lang="en-US" altLang="en-US" sz="1200"/>
              <a:pPr/>
              <a:t>5</a:t>
            </a:fld>
            <a:endParaRPr lang="en-US" altLang="en-US" sz="1200"/>
          </a:p>
        </p:txBody>
      </p:sp>
      <p:sp>
        <p:nvSpPr>
          <p:cNvPr id="12291" name="Rectangle 3"/>
          <p:cNvSpPr>
            <a:spLocks noGrp="1" noChangeArrowheads="1"/>
          </p:cNvSpPr>
          <p:nvPr>
            <p:ph type="body" idx="1"/>
          </p:nvPr>
        </p:nvSpPr>
        <p:spPr>
          <a:xfrm>
            <a:off x="701675" y="457200"/>
            <a:ext cx="5607050" cy="8142288"/>
          </a:xfrm>
          <a:noFill/>
        </p:spPr>
        <p:txBody>
          <a:bodyPr/>
          <a:lstStyle/>
          <a:p>
            <a:pPr eaLnBrk="1" hangingPunct="1"/>
            <a:endParaRPr lang="en-US" altLang="en-US" smtClean="0"/>
          </a:p>
          <a:p>
            <a:pPr eaLnBrk="1" hangingPunct="1"/>
            <a:r>
              <a:rPr lang="en-US" altLang="en-US" smtClean="0"/>
              <a:t>Entrepreneurs may be self-employed, or they may be employees at a firm.  When entrepreneurs are self-employed, they are developing a new product or method and, usually, also bearing the financial and personal risks involved.  Entrepreneurs who are employees at a firm are involved in intrapreneurship which is “the practice of using entrepreneurial skills without taking on the risks or accountability associated with entrepreneurial activities.”  An individual may also be a self-employed intrapreneur who is a person who builds a business based on a business formal or system sold by another company.  This is commonly referred to as franchising.  </a:t>
            </a:r>
          </a:p>
          <a:p>
            <a:pPr eaLnBrk="1" hangingPunct="1"/>
            <a:endParaRPr lang="en-US" altLang="en-US" smtClean="0"/>
          </a:p>
          <a:p>
            <a:pPr eaLnBrk="1" hangingPunct="1"/>
            <a:r>
              <a:rPr lang="en-US" altLang="en-US" smtClean="0"/>
              <a:t>Baumol (1996) discusses the theory of productive and unproductive entrepreneurship.  He notes that the supply of entrepreneurs varies among societies, but the productive contribution of the society’s entrepreneurial activities varies much more because of the allocation between productive activities such as innovation and the largely unproductive activities such as rent seeking or organized crime.  He hypothesizes that entrepreneurial individuals channel their effort in different directions depending on the quality of prevailing economic, political, and legal institutions (see Sobel, 2008 for further discussion of this theory).  This is an understudied area and one that is ripe for research.  [It might be worth discussing whether there is any evidence, from cross-country comparisons of entrepreneurship, whether aggregate production is higher where there are more entrepreneurs].</a:t>
            </a:r>
          </a:p>
        </p:txBody>
      </p:sp>
    </p:spTree>
    <p:extLst>
      <p:ext uri="{BB962C8B-B14F-4D97-AF65-F5344CB8AC3E}">
        <p14:creationId xmlns:p14="http://schemas.microsoft.com/office/powerpoint/2010/main" val="32528998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lvl1pPr defTabSz="931863">
              <a:defRPr sz="2400">
                <a:solidFill>
                  <a:schemeClr val="tx1"/>
                </a:solidFill>
                <a:latin typeface="Arial" panose="020B0604020202020204" pitchFamily="34" charset="0"/>
              </a:defRPr>
            </a:lvl1pPr>
            <a:lvl2pPr marL="742950" indent="-285750" defTabSz="931863">
              <a:defRPr sz="2400">
                <a:solidFill>
                  <a:schemeClr val="tx1"/>
                </a:solidFill>
                <a:latin typeface="Arial" panose="020B0604020202020204" pitchFamily="34" charset="0"/>
              </a:defRPr>
            </a:lvl2pPr>
            <a:lvl3pPr marL="1143000" indent="-228600" defTabSz="931863">
              <a:defRPr sz="2400">
                <a:solidFill>
                  <a:schemeClr val="tx1"/>
                </a:solidFill>
                <a:latin typeface="Arial" panose="020B0604020202020204" pitchFamily="34" charset="0"/>
              </a:defRPr>
            </a:lvl3pPr>
            <a:lvl4pPr marL="1600200" indent="-228600" defTabSz="931863">
              <a:defRPr sz="2400">
                <a:solidFill>
                  <a:schemeClr val="tx1"/>
                </a:solidFill>
                <a:latin typeface="Arial" panose="020B0604020202020204" pitchFamily="34" charset="0"/>
              </a:defRPr>
            </a:lvl4pPr>
            <a:lvl5pPr marL="2057400" indent="-228600" defTabSz="931863">
              <a:defRPr sz="2400">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sz="2400">
                <a:solidFill>
                  <a:schemeClr val="tx1"/>
                </a:solidFill>
                <a:latin typeface="Arial" panose="020B0604020202020204" pitchFamily="34" charset="0"/>
              </a:defRPr>
            </a:lvl9pPr>
          </a:lstStyle>
          <a:p>
            <a:fld id="{A5127D39-9B3E-473F-A9EA-10D47FFCBE55}" type="slidenum">
              <a:rPr lang="en-US" altLang="en-US" sz="1200"/>
              <a:pPr/>
              <a:t>6</a:t>
            </a:fld>
            <a:endParaRPr lang="en-US" altLang="en-US" sz="1200"/>
          </a:p>
        </p:txBody>
      </p:sp>
      <p:sp>
        <p:nvSpPr>
          <p:cNvPr id="14339" name="Rectangle 2"/>
          <p:cNvSpPr>
            <a:spLocks noRot="1" noChangeArrowheads="1" noTextEdit="1"/>
          </p:cNvSpPr>
          <p:nvPr>
            <p:ph type="sldImg"/>
          </p:nvPr>
        </p:nvSpPr>
        <p:spPr>
          <a:ln/>
        </p:spPr>
      </p:sp>
      <p:sp>
        <p:nvSpPr>
          <p:cNvPr id="14340" name="Rectangle 3"/>
          <p:cNvSpPr>
            <a:spLocks noGrp="1" noChangeArrowheads="1"/>
          </p:cNvSpPr>
          <p:nvPr>
            <p:ph type="body" idx="1"/>
          </p:nvPr>
        </p:nvSpPr>
        <p:spPr>
          <a:noFill/>
        </p:spPr>
        <p:txBody>
          <a:bodyPr/>
          <a:lstStyle/>
          <a:p>
            <a:pPr eaLnBrk="1" hangingPunct="1"/>
            <a:r>
              <a:rPr lang="en-US" altLang="en-US" smtClean="0"/>
              <a:t>This focus introduces a huge challenge for research, which we will try to keep in mind throughout the course -- namely, how do you identify these firm as innovative and successful when they are just starting out? And if you don’t identify them out of the gate but wait until success has been realized, how do you compare them with non-successful firms.</a:t>
            </a:r>
          </a:p>
        </p:txBody>
      </p:sp>
    </p:spTree>
    <p:extLst>
      <p:ext uri="{BB962C8B-B14F-4D97-AF65-F5344CB8AC3E}">
        <p14:creationId xmlns:p14="http://schemas.microsoft.com/office/powerpoint/2010/main" val="27880910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p:spPr>
        <p:txBody>
          <a:bodyPr/>
          <a:lstStyle>
            <a:lvl1pPr defTabSz="931863">
              <a:defRPr sz="2400">
                <a:solidFill>
                  <a:schemeClr val="tx1"/>
                </a:solidFill>
                <a:latin typeface="Arial" panose="020B0604020202020204" pitchFamily="34" charset="0"/>
              </a:defRPr>
            </a:lvl1pPr>
            <a:lvl2pPr marL="742950" indent="-285750" defTabSz="931863">
              <a:defRPr sz="2400">
                <a:solidFill>
                  <a:schemeClr val="tx1"/>
                </a:solidFill>
                <a:latin typeface="Arial" panose="020B0604020202020204" pitchFamily="34" charset="0"/>
              </a:defRPr>
            </a:lvl2pPr>
            <a:lvl3pPr marL="1143000" indent="-228600" defTabSz="931863">
              <a:defRPr sz="2400">
                <a:solidFill>
                  <a:schemeClr val="tx1"/>
                </a:solidFill>
                <a:latin typeface="Arial" panose="020B0604020202020204" pitchFamily="34" charset="0"/>
              </a:defRPr>
            </a:lvl3pPr>
            <a:lvl4pPr marL="1600200" indent="-228600" defTabSz="931863">
              <a:defRPr sz="2400">
                <a:solidFill>
                  <a:schemeClr val="tx1"/>
                </a:solidFill>
                <a:latin typeface="Arial" panose="020B0604020202020204" pitchFamily="34" charset="0"/>
              </a:defRPr>
            </a:lvl4pPr>
            <a:lvl5pPr marL="2057400" indent="-228600" defTabSz="931863">
              <a:defRPr sz="2400">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sz="2400">
                <a:solidFill>
                  <a:schemeClr val="tx1"/>
                </a:solidFill>
                <a:latin typeface="Arial" panose="020B0604020202020204" pitchFamily="34" charset="0"/>
              </a:defRPr>
            </a:lvl9pPr>
          </a:lstStyle>
          <a:p>
            <a:fld id="{2B252F5D-6113-4513-AF9D-91E2E45AAC98}" type="slidenum">
              <a:rPr lang="en-US" altLang="en-US" sz="1200"/>
              <a:pPr/>
              <a:t>7</a:t>
            </a:fld>
            <a:endParaRPr lang="en-US" altLang="en-US" sz="1200"/>
          </a:p>
        </p:txBody>
      </p:sp>
      <p:sp>
        <p:nvSpPr>
          <p:cNvPr id="16387" name="Rectangle 2"/>
          <p:cNvSpPr>
            <a:spLocks noRot="1" noChangeArrowheads="1" noTextEdit="1"/>
          </p:cNvSpPr>
          <p:nvPr>
            <p:ph type="sldImg"/>
          </p:nvPr>
        </p:nvSpPr>
        <p:spPr>
          <a:ln/>
        </p:spPr>
      </p:sp>
      <p:sp>
        <p:nvSpPr>
          <p:cNvPr id="16388" name="Rectangle 3"/>
          <p:cNvSpPr>
            <a:spLocks noGrp="1" noChangeArrowheads="1"/>
          </p:cNvSpPr>
          <p:nvPr>
            <p:ph type="body" idx="1"/>
          </p:nvPr>
        </p:nvSpPr>
        <p:spPr>
          <a:noFill/>
        </p:spPr>
        <p:txBody>
          <a:bodyPr/>
          <a:lstStyle/>
          <a:p>
            <a:pPr eaLnBrk="1" hangingPunct="1"/>
            <a:r>
              <a:rPr lang="en-US" altLang="en-US" smtClean="0"/>
              <a:t>Davidsson and Wiklund (2001) note how Low and MacMillan (1998) argue that entrepreneurship studies could and should be carried out at multiple levels of analysis and that these analyses complement each other. Individuals are the ones who carry out entrepreneurial initiatives (Schumpeter, 1934).  These initiatives take place in organizational contexts (Moran and Ghoshal, 1999; Shane and Venkataraman, 2000), often resulting in the formation of new firms (Gartner, 1988; Schumpeter, 1934) or the improvement of an existing firms (Covin and Slevin, 1991; Lumpkin and Dess, 1996; Wiklund, 1988; Zahra, 1991).  In addition, high-growth entrepreneurial initiatives often result in innovations, which in turn may alter existing industries (Schumpeter, 1934) or create new ones, and have implications for regional or national economic growth(Wong, Ho et al.).</a:t>
            </a:r>
          </a:p>
        </p:txBody>
      </p:sp>
    </p:spTree>
    <p:extLst>
      <p:ext uri="{BB962C8B-B14F-4D97-AF65-F5344CB8AC3E}">
        <p14:creationId xmlns:p14="http://schemas.microsoft.com/office/powerpoint/2010/main" val="32306716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p:spPr>
        <p:txBody>
          <a:bodyPr/>
          <a:lstStyle>
            <a:lvl1pPr defTabSz="931863">
              <a:defRPr sz="2400">
                <a:solidFill>
                  <a:schemeClr val="tx1"/>
                </a:solidFill>
                <a:latin typeface="Arial" panose="020B0604020202020204" pitchFamily="34" charset="0"/>
              </a:defRPr>
            </a:lvl1pPr>
            <a:lvl2pPr marL="742950" indent="-285750" defTabSz="931863">
              <a:defRPr sz="2400">
                <a:solidFill>
                  <a:schemeClr val="tx1"/>
                </a:solidFill>
                <a:latin typeface="Arial" panose="020B0604020202020204" pitchFamily="34" charset="0"/>
              </a:defRPr>
            </a:lvl2pPr>
            <a:lvl3pPr marL="1143000" indent="-228600" defTabSz="931863">
              <a:defRPr sz="2400">
                <a:solidFill>
                  <a:schemeClr val="tx1"/>
                </a:solidFill>
                <a:latin typeface="Arial" panose="020B0604020202020204" pitchFamily="34" charset="0"/>
              </a:defRPr>
            </a:lvl3pPr>
            <a:lvl4pPr marL="1600200" indent="-228600" defTabSz="931863">
              <a:defRPr sz="2400">
                <a:solidFill>
                  <a:schemeClr val="tx1"/>
                </a:solidFill>
                <a:latin typeface="Arial" panose="020B0604020202020204" pitchFamily="34" charset="0"/>
              </a:defRPr>
            </a:lvl4pPr>
            <a:lvl5pPr marL="2057400" indent="-228600" defTabSz="931863">
              <a:defRPr sz="2400">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sz="2400">
                <a:solidFill>
                  <a:schemeClr val="tx1"/>
                </a:solidFill>
                <a:latin typeface="Arial" panose="020B0604020202020204" pitchFamily="34" charset="0"/>
              </a:defRPr>
            </a:lvl9pPr>
          </a:lstStyle>
          <a:p>
            <a:fld id="{B9A4D95E-5946-4A1D-8F28-B91E27BC9856}" type="slidenum">
              <a:rPr lang="en-US" altLang="en-US" sz="1200"/>
              <a:pPr/>
              <a:t>8</a:t>
            </a:fld>
            <a:endParaRPr lang="en-US" altLang="en-US" sz="1200"/>
          </a:p>
        </p:txBody>
      </p:sp>
      <p:sp>
        <p:nvSpPr>
          <p:cNvPr id="18435" name="Rectangle 2"/>
          <p:cNvSpPr>
            <a:spLocks noRot="1" noChangeArrowheads="1" noTextEdit="1"/>
          </p:cNvSpPr>
          <p:nvPr>
            <p:ph type="sldImg"/>
          </p:nvPr>
        </p:nvSpPr>
        <p:spPr>
          <a:ln/>
        </p:spPr>
      </p:sp>
      <p:sp>
        <p:nvSpPr>
          <p:cNvPr id="18436" name="Rectangle 3"/>
          <p:cNvSpPr>
            <a:spLocks noGrp="1" noChangeArrowheads="1"/>
          </p:cNvSpPr>
          <p:nvPr>
            <p:ph type="body" idx="1"/>
          </p:nvPr>
        </p:nvSpPr>
        <p:spPr>
          <a:noFill/>
        </p:spPr>
        <p:txBody>
          <a:bodyPr/>
          <a:lstStyle/>
          <a:p>
            <a:pPr eaLnBrk="1" hangingPunct="1"/>
            <a:r>
              <a:rPr lang="en-US" altLang="en-US" smtClean="0"/>
              <a:t>The expanded definition of entrepreneurship is most often found in the entrepreneurship literature as opposed to the more academic literature in economics, sociology, psychology, etc that relate to entrepreneurship.Here again, the measurement issue is a major concern.  How would one identify an “intrapreneur” as distinct from an employee who is not.  Measurement is an important issue to keep in mind in defining entrepreneurship.  </a:t>
            </a:r>
          </a:p>
        </p:txBody>
      </p:sp>
    </p:spTree>
    <p:extLst>
      <p:ext uri="{BB962C8B-B14F-4D97-AF65-F5344CB8AC3E}">
        <p14:creationId xmlns:p14="http://schemas.microsoft.com/office/powerpoint/2010/main" val="41371708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p:spPr>
        <p:txBody>
          <a:bodyPr/>
          <a:lstStyle>
            <a:lvl1pPr defTabSz="931863">
              <a:defRPr sz="2400">
                <a:solidFill>
                  <a:schemeClr val="tx1"/>
                </a:solidFill>
                <a:latin typeface="Arial" panose="020B0604020202020204" pitchFamily="34" charset="0"/>
              </a:defRPr>
            </a:lvl1pPr>
            <a:lvl2pPr marL="742950" indent="-285750" defTabSz="931863">
              <a:defRPr sz="2400">
                <a:solidFill>
                  <a:schemeClr val="tx1"/>
                </a:solidFill>
                <a:latin typeface="Arial" panose="020B0604020202020204" pitchFamily="34" charset="0"/>
              </a:defRPr>
            </a:lvl2pPr>
            <a:lvl3pPr marL="1143000" indent="-228600" defTabSz="931863">
              <a:defRPr sz="2400">
                <a:solidFill>
                  <a:schemeClr val="tx1"/>
                </a:solidFill>
                <a:latin typeface="Arial" panose="020B0604020202020204" pitchFamily="34" charset="0"/>
              </a:defRPr>
            </a:lvl3pPr>
            <a:lvl4pPr marL="1600200" indent="-228600" defTabSz="931863">
              <a:defRPr sz="2400">
                <a:solidFill>
                  <a:schemeClr val="tx1"/>
                </a:solidFill>
                <a:latin typeface="Arial" panose="020B0604020202020204" pitchFamily="34" charset="0"/>
              </a:defRPr>
            </a:lvl4pPr>
            <a:lvl5pPr marL="2057400" indent="-228600" defTabSz="931863">
              <a:defRPr sz="2400">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sz="2400">
                <a:solidFill>
                  <a:schemeClr val="tx1"/>
                </a:solidFill>
                <a:latin typeface="Arial" panose="020B0604020202020204" pitchFamily="34" charset="0"/>
              </a:defRPr>
            </a:lvl9pPr>
          </a:lstStyle>
          <a:p>
            <a:fld id="{D3EA1FCF-1C31-41F6-BFB0-65AF2BBF1218}" type="slidenum">
              <a:rPr lang="en-US" altLang="en-US" sz="1200"/>
              <a:pPr/>
              <a:t>9</a:t>
            </a:fld>
            <a:endParaRPr lang="en-US" altLang="en-US" sz="1200"/>
          </a:p>
        </p:txBody>
      </p:sp>
      <p:sp>
        <p:nvSpPr>
          <p:cNvPr id="20483" name="Rectangle 2"/>
          <p:cNvSpPr>
            <a:spLocks noRot="1" noChangeArrowheads="1" noTextEdit="1"/>
          </p:cNvSpPr>
          <p:nvPr>
            <p:ph type="sldImg"/>
          </p:nvPr>
        </p:nvSpPr>
        <p:spPr>
          <a:ln/>
        </p:spPr>
      </p:sp>
      <p:sp>
        <p:nvSpPr>
          <p:cNvPr id="20484" name="Rectangle 3"/>
          <p:cNvSpPr>
            <a:spLocks noGrp="1" noChangeArrowheads="1"/>
          </p:cNvSpPr>
          <p:nvPr>
            <p:ph type="body" idx="1"/>
          </p:nvPr>
        </p:nvSpPr>
        <p:spPr>
          <a:noFill/>
        </p:spPr>
        <p:txBody>
          <a:bodyPr/>
          <a:lstStyle/>
          <a:p>
            <a:pPr eaLnBrk="1" hangingPunct="1"/>
            <a:r>
              <a:rPr lang="en-US" altLang="en-US" smtClean="0"/>
              <a:t>Entrepreneurship is fundamentally a disequilibrium concept.  It is driven by unexpected change and asymmetric information. Shane and Venkataraman (2000) suggest that entrepreneurship results when there are lucrative opportunities to be exploited and individuals with the capacity to exploit them.  The first condition is influenced by the social, economic and technological environment.  The second may be influenced by the skills, dispositions and attitudes of individuals.  </a:t>
            </a:r>
          </a:p>
        </p:txBody>
      </p:sp>
    </p:spTree>
    <p:extLst>
      <p:ext uri="{BB962C8B-B14F-4D97-AF65-F5344CB8AC3E}">
        <p14:creationId xmlns:p14="http://schemas.microsoft.com/office/powerpoint/2010/main" val="9607788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p:spPr>
        <p:txBody>
          <a:bodyPr/>
          <a:lstStyle>
            <a:lvl1pPr defTabSz="931863">
              <a:defRPr sz="2400">
                <a:solidFill>
                  <a:schemeClr val="tx1"/>
                </a:solidFill>
                <a:latin typeface="Arial" panose="020B0604020202020204" pitchFamily="34" charset="0"/>
              </a:defRPr>
            </a:lvl1pPr>
            <a:lvl2pPr marL="742950" indent="-285750" defTabSz="931863">
              <a:defRPr sz="2400">
                <a:solidFill>
                  <a:schemeClr val="tx1"/>
                </a:solidFill>
                <a:latin typeface="Arial" panose="020B0604020202020204" pitchFamily="34" charset="0"/>
              </a:defRPr>
            </a:lvl2pPr>
            <a:lvl3pPr marL="1143000" indent="-228600" defTabSz="931863">
              <a:defRPr sz="2400">
                <a:solidFill>
                  <a:schemeClr val="tx1"/>
                </a:solidFill>
                <a:latin typeface="Arial" panose="020B0604020202020204" pitchFamily="34" charset="0"/>
              </a:defRPr>
            </a:lvl3pPr>
            <a:lvl4pPr marL="1600200" indent="-228600" defTabSz="931863">
              <a:defRPr sz="2400">
                <a:solidFill>
                  <a:schemeClr val="tx1"/>
                </a:solidFill>
                <a:latin typeface="Arial" panose="020B0604020202020204" pitchFamily="34" charset="0"/>
              </a:defRPr>
            </a:lvl4pPr>
            <a:lvl5pPr marL="2057400" indent="-228600" defTabSz="931863">
              <a:defRPr sz="2400">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sz="2400">
                <a:solidFill>
                  <a:schemeClr val="tx1"/>
                </a:solidFill>
                <a:latin typeface="Arial" panose="020B0604020202020204" pitchFamily="34" charset="0"/>
              </a:defRPr>
            </a:lvl9pPr>
          </a:lstStyle>
          <a:p>
            <a:fld id="{6BAB63A7-584C-4DF0-8D7A-9488687C5443}" type="slidenum">
              <a:rPr lang="en-US" altLang="en-US" sz="1200"/>
              <a:pPr/>
              <a:t>10</a:t>
            </a:fld>
            <a:endParaRPr lang="en-US" altLang="en-US" sz="1200"/>
          </a:p>
        </p:txBody>
      </p:sp>
      <p:sp>
        <p:nvSpPr>
          <p:cNvPr id="24579" name="Rectangle 2"/>
          <p:cNvSpPr>
            <a:spLocks noRot="1" noChangeArrowheads="1" noTextEdit="1"/>
          </p:cNvSpPr>
          <p:nvPr>
            <p:ph type="sldImg"/>
          </p:nvPr>
        </p:nvSpPr>
        <p:spPr>
          <a:ln/>
        </p:spPr>
      </p:sp>
      <p:sp>
        <p:nvSpPr>
          <p:cNvPr id="24580" name="Rectangle 3"/>
          <p:cNvSpPr>
            <a:spLocks noGrp="1" noChangeArrowheads="1"/>
          </p:cNvSpPr>
          <p:nvPr>
            <p:ph type="body" idx="1"/>
          </p:nvPr>
        </p:nvSpPr>
        <p:spPr>
          <a:noFill/>
        </p:spPr>
        <p:txBody>
          <a:bodyPr/>
          <a:lstStyle/>
          <a:p>
            <a:pPr eaLnBrk="1" hangingPunct="1"/>
            <a:r>
              <a:rPr lang="en-US" altLang="en-US" smtClean="0"/>
              <a:t>A review of the literature on entrepreneurship reveals a long list of roles that entrepreneurs might play.  On this slide, we present a list of roles described in key sources.  This list suggests that entrepreneurs tend to be people with general/ broad skills as opposed to a narrow skill set.  Lazear (2003) develops of model of entrepreneurs as “jacks of all trades” and tests the model using data from a survey of Stanford Business School alumni.  This is not an exhaustive list of all entrepreneurial roles, however it does provide a basis for understanding the different roles entrepreneurs may play.  As is shown in the list, the roles of the entrepreneur have a wide range and in many cases tend to be positions that require leadership and creativity.   </a:t>
            </a:r>
          </a:p>
        </p:txBody>
      </p:sp>
    </p:spTree>
    <p:extLst>
      <p:ext uri="{BB962C8B-B14F-4D97-AF65-F5344CB8AC3E}">
        <p14:creationId xmlns:p14="http://schemas.microsoft.com/office/powerpoint/2010/main" val="34487094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p:spPr>
        <p:txBody>
          <a:bodyPr/>
          <a:lstStyle>
            <a:lvl1pPr defTabSz="931863">
              <a:defRPr sz="2400">
                <a:solidFill>
                  <a:schemeClr val="tx1"/>
                </a:solidFill>
                <a:latin typeface="Arial" panose="020B0604020202020204" pitchFamily="34" charset="0"/>
              </a:defRPr>
            </a:lvl1pPr>
            <a:lvl2pPr marL="742950" indent="-285750" defTabSz="931863">
              <a:defRPr sz="2400">
                <a:solidFill>
                  <a:schemeClr val="tx1"/>
                </a:solidFill>
                <a:latin typeface="Arial" panose="020B0604020202020204" pitchFamily="34" charset="0"/>
              </a:defRPr>
            </a:lvl2pPr>
            <a:lvl3pPr marL="1143000" indent="-228600" defTabSz="931863">
              <a:defRPr sz="2400">
                <a:solidFill>
                  <a:schemeClr val="tx1"/>
                </a:solidFill>
                <a:latin typeface="Arial" panose="020B0604020202020204" pitchFamily="34" charset="0"/>
              </a:defRPr>
            </a:lvl3pPr>
            <a:lvl4pPr marL="1600200" indent="-228600" defTabSz="931863">
              <a:defRPr sz="2400">
                <a:solidFill>
                  <a:schemeClr val="tx1"/>
                </a:solidFill>
                <a:latin typeface="Arial" panose="020B0604020202020204" pitchFamily="34" charset="0"/>
              </a:defRPr>
            </a:lvl4pPr>
            <a:lvl5pPr marL="2057400" indent="-228600" defTabSz="931863">
              <a:defRPr sz="2400">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sz="2400">
                <a:solidFill>
                  <a:schemeClr val="tx1"/>
                </a:solidFill>
                <a:latin typeface="Arial" panose="020B0604020202020204" pitchFamily="34" charset="0"/>
              </a:defRPr>
            </a:lvl9pPr>
          </a:lstStyle>
          <a:p>
            <a:fld id="{CE33F7B6-7138-4A5D-9A23-DF9FCCB428C0}" type="slidenum">
              <a:rPr lang="en-US" altLang="en-US" sz="1200"/>
              <a:pPr/>
              <a:t>11</a:t>
            </a:fld>
            <a:endParaRPr lang="en-US" altLang="en-US" sz="1200"/>
          </a:p>
        </p:txBody>
      </p:sp>
      <p:sp>
        <p:nvSpPr>
          <p:cNvPr id="26627" name="Rectangle 2"/>
          <p:cNvSpPr>
            <a:spLocks noRot="1" noChangeArrowheads="1" noTextEdit="1"/>
          </p:cNvSpPr>
          <p:nvPr>
            <p:ph type="sldImg"/>
          </p:nvPr>
        </p:nvSpPr>
        <p:spPr>
          <a:ln/>
        </p:spPr>
      </p:sp>
      <p:sp>
        <p:nvSpPr>
          <p:cNvPr id="26628"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24215318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lvl1pPr defTabSz="931863">
              <a:defRPr sz="2400">
                <a:solidFill>
                  <a:schemeClr val="tx1"/>
                </a:solidFill>
                <a:latin typeface="Arial" panose="020B0604020202020204" pitchFamily="34" charset="0"/>
              </a:defRPr>
            </a:lvl1pPr>
            <a:lvl2pPr marL="742950" indent="-285750" defTabSz="931863">
              <a:defRPr sz="2400">
                <a:solidFill>
                  <a:schemeClr val="tx1"/>
                </a:solidFill>
                <a:latin typeface="Arial" panose="020B0604020202020204" pitchFamily="34" charset="0"/>
              </a:defRPr>
            </a:lvl2pPr>
            <a:lvl3pPr marL="1143000" indent="-228600" defTabSz="931863">
              <a:defRPr sz="2400">
                <a:solidFill>
                  <a:schemeClr val="tx1"/>
                </a:solidFill>
                <a:latin typeface="Arial" panose="020B0604020202020204" pitchFamily="34" charset="0"/>
              </a:defRPr>
            </a:lvl3pPr>
            <a:lvl4pPr marL="1600200" indent="-228600" defTabSz="931863">
              <a:defRPr sz="2400">
                <a:solidFill>
                  <a:schemeClr val="tx1"/>
                </a:solidFill>
                <a:latin typeface="Arial" panose="020B0604020202020204" pitchFamily="34" charset="0"/>
              </a:defRPr>
            </a:lvl4pPr>
            <a:lvl5pPr marL="2057400" indent="-228600" defTabSz="931863">
              <a:defRPr sz="2400">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sz="2400">
                <a:solidFill>
                  <a:schemeClr val="tx1"/>
                </a:solidFill>
                <a:latin typeface="Arial" panose="020B0604020202020204" pitchFamily="34" charset="0"/>
              </a:defRPr>
            </a:lvl9pPr>
          </a:lstStyle>
          <a:p>
            <a:fld id="{5C99C9E6-BAB3-4B2F-876F-62C38DF7249A}" type="slidenum">
              <a:rPr lang="en-US" altLang="en-US" sz="1200"/>
              <a:pPr/>
              <a:t>12</a:t>
            </a:fld>
            <a:endParaRPr lang="en-US" altLang="en-US" sz="1200"/>
          </a:p>
        </p:txBody>
      </p:sp>
      <p:sp>
        <p:nvSpPr>
          <p:cNvPr id="28675" name="Rectangle 2"/>
          <p:cNvSpPr>
            <a:spLocks noRot="1" noChangeArrowheads="1" noTextEdit="1"/>
          </p:cNvSpPr>
          <p:nvPr>
            <p:ph type="sldImg"/>
          </p:nvPr>
        </p:nvSpPr>
        <p:spPr>
          <a:ln/>
        </p:spPr>
      </p:sp>
      <p:sp>
        <p:nvSpPr>
          <p:cNvPr id="28676" name="Rectangle 3"/>
          <p:cNvSpPr>
            <a:spLocks noGrp="1" noChangeArrowheads="1"/>
          </p:cNvSpPr>
          <p:nvPr>
            <p:ph type="body" idx="1"/>
          </p:nvPr>
        </p:nvSpPr>
        <p:spPr>
          <a:noFill/>
        </p:spPr>
        <p:txBody>
          <a:bodyPr/>
          <a:lstStyle/>
          <a:p>
            <a:pPr eaLnBrk="1" hangingPunct="1"/>
            <a:r>
              <a:rPr lang="en-US" altLang="en-US" smtClean="0"/>
              <a:t>This section describes the elements of theory of entrepreneurship built on the Schumpeterian perspective.  Source: Lee &amp; Venkataraman, 2006.  This perspective is often used in studies of high-tech industries.  Critics have pointed out that this theoretical perspective does not account for entrepreneurship that might be based solely on luck or perseverance.</a:t>
            </a:r>
            <a:endParaRPr lang="en-US" altLang="en-US" sz="700" smtClean="0"/>
          </a:p>
        </p:txBody>
      </p:sp>
    </p:spTree>
    <p:extLst>
      <p:ext uri="{BB962C8B-B14F-4D97-AF65-F5344CB8AC3E}">
        <p14:creationId xmlns:p14="http://schemas.microsoft.com/office/powerpoint/2010/main" val="16655414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lvl1pPr defTabSz="931863">
              <a:defRPr sz="2400">
                <a:solidFill>
                  <a:schemeClr val="tx1"/>
                </a:solidFill>
                <a:latin typeface="Arial" panose="020B0604020202020204" pitchFamily="34" charset="0"/>
              </a:defRPr>
            </a:lvl1pPr>
            <a:lvl2pPr marL="742950" indent="-285750" defTabSz="931863">
              <a:defRPr sz="2400">
                <a:solidFill>
                  <a:schemeClr val="tx1"/>
                </a:solidFill>
                <a:latin typeface="Arial" panose="020B0604020202020204" pitchFamily="34" charset="0"/>
              </a:defRPr>
            </a:lvl2pPr>
            <a:lvl3pPr marL="1143000" indent="-228600" defTabSz="931863">
              <a:defRPr sz="2400">
                <a:solidFill>
                  <a:schemeClr val="tx1"/>
                </a:solidFill>
                <a:latin typeface="Arial" panose="020B0604020202020204" pitchFamily="34" charset="0"/>
              </a:defRPr>
            </a:lvl3pPr>
            <a:lvl4pPr marL="1600200" indent="-228600" defTabSz="931863">
              <a:defRPr sz="2400">
                <a:solidFill>
                  <a:schemeClr val="tx1"/>
                </a:solidFill>
                <a:latin typeface="Arial" panose="020B0604020202020204" pitchFamily="34" charset="0"/>
              </a:defRPr>
            </a:lvl4pPr>
            <a:lvl5pPr marL="2057400" indent="-228600" defTabSz="931863">
              <a:defRPr sz="2400">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sz="2400">
                <a:solidFill>
                  <a:schemeClr val="tx1"/>
                </a:solidFill>
                <a:latin typeface="Arial" panose="020B0604020202020204" pitchFamily="34" charset="0"/>
              </a:defRPr>
            </a:lvl9pPr>
          </a:lstStyle>
          <a:p>
            <a:fld id="{C004A868-1C57-4E23-AEC7-F1FD4152E3E1}" type="slidenum">
              <a:rPr lang="en-US" altLang="en-US" sz="1200"/>
              <a:pPr/>
              <a:t>13</a:t>
            </a:fld>
            <a:endParaRPr lang="en-US" altLang="en-US" sz="1200"/>
          </a:p>
        </p:txBody>
      </p:sp>
      <p:sp>
        <p:nvSpPr>
          <p:cNvPr id="30723" name="Rectangle 2"/>
          <p:cNvSpPr>
            <a:spLocks noRot="1" noChangeArrowheads="1" noTextEdit="1"/>
          </p:cNvSpPr>
          <p:nvPr>
            <p:ph type="sldImg"/>
          </p:nvPr>
        </p:nvSpPr>
        <p:spPr>
          <a:ln/>
        </p:spPr>
      </p:sp>
      <p:sp>
        <p:nvSpPr>
          <p:cNvPr id="30724" name="Rectangle 3"/>
          <p:cNvSpPr>
            <a:spLocks noGrp="1" noChangeArrowheads="1"/>
          </p:cNvSpPr>
          <p:nvPr>
            <p:ph type="body" idx="1"/>
          </p:nvPr>
        </p:nvSpPr>
        <p:spPr>
          <a:noFill/>
        </p:spPr>
        <p:txBody>
          <a:bodyPr/>
          <a:lstStyle/>
          <a:p>
            <a:pPr eaLnBrk="1" hangingPunct="1"/>
            <a:r>
              <a:rPr lang="en-US" altLang="en-US" smtClean="0"/>
              <a:t>Lee &amp; Venkataraman, 2006; Companys &amp; McMullen, 2006.  See also Kirzner (1997), and Shane and Venkataraman, (2000).  Note that this definition does not require entrepreneurship to be particularly high tech.  One could identify a more effective way of producing a very common good or service and still be an entrepreneur (for example, Starbucks).</a:t>
            </a:r>
          </a:p>
        </p:txBody>
      </p:sp>
    </p:spTree>
    <p:extLst>
      <p:ext uri="{BB962C8B-B14F-4D97-AF65-F5344CB8AC3E}">
        <p14:creationId xmlns:p14="http://schemas.microsoft.com/office/powerpoint/2010/main" val="22833185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lvl1pPr defTabSz="931863">
              <a:defRPr sz="2400">
                <a:solidFill>
                  <a:schemeClr val="tx1"/>
                </a:solidFill>
                <a:latin typeface="Arial" panose="020B0604020202020204" pitchFamily="34" charset="0"/>
              </a:defRPr>
            </a:lvl1pPr>
            <a:lvl2pPr marL="742950" indent="-285750" defTabSz="931863">
              <a:defRPr sz="2400">
                <a:solidFill>
                  <a:schemeClr val="tx1"/>
                </a:solidFill>
                <a:latin typeface="Arial" panose="020B0604020202020204" pitchFamily="34" charset="0"/>
              </a:defRPr>
            </a:lvl2pPr>
            <a:lvl3pPr marL="1143000" indent="-228600" defTabSz="931863">
              <a:defRPr sz="2400">
                <a:solidFill>
                  <a:schemeClr val="tx1"/>
                </a:solidFill>
                <a:latin typeface="Arial" panose="020B0604020202020204" pitchFamily="34" charset="0"/>
              </a:defRPr>
            </a:lvl3pPr>
            <a:lvl4pPr marL="1600200" indent="-228600" defTabSz="931863">
              <a:defRPr sz="2400">
                <a:solidFill>
                  <a:schemeClr val="tx1"/>
                </a:solidFill>
                <a:latin typeface="Arial" panose="020B0604020202020204" pitchFamily="34" charset="0"/>
              </a:defRPr>
            </a:lvl4pPr>
            <a:lvl5pPr marL="2057400" indent="-228600" defTabSz="931863">
              <a:defRPr sz="2400">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sz="2400">
                <a:solidFill>
                  <a:schemeClr val="tx1"/>
                </a:solidFill>
                <a:latin typeface="Arial" panose="020B0604020202020204" pitchFamily="34" charset="0"/>
              </a:defRPr>
            </a:lvl9pPr>
          </a:lstStyle>
          <a:p>
            <a:fld id="{B031B7D9-4ACD-4619-BDE6-6C777F6FA312}" type="slidenum">
              <a:rPr lang="en-US" altLang="en-US" sz="1200"/>
              <a:pPr/>
              <a:t>14</a:t>
            </a:fld>
            <a:endParaRPr lang="en-US" altLang="en-US" sz="1200"/>
          </a:p>
        </p:txBody>
      </p:sp>
      <p:sp>
        <p:nvSpPr>
          <p:cNvPr id="32771" name="Rectangle 2"/>
          <p:cNvSpPr>
            <a:spLocks noRot="1" noChangeArrowheads="1" noTextEdit="1"/>
          </p:cNvSpPr>
          <p:nvPr>
            <p:ph type="sldImg"/>
          </p:nvPr>
        </p:nvSpPr>
        <p:spPr>
          <a:ln/>
        </p:spPr>
      </p:sp>
      <p:sp>
        <p:nvSpPr>
          <p:cNvPr id="32772" name="Rectangle 3"/>
          <p:cNvSpPr>
            <a:spLocks noGrp="1" noChangeArrowheads="1"/>
          </p:cNvSpPr>
          <p:nvPr>
            <p:ph type="body" idx="1"/>
          </p:nvPr>
        </p:nvSpPr>
        <p:spPr>
          <a:noFill/>
        </p:spPr>
        <p:txBody>
          <a:bodyPr/>
          <a:lstStyle/>
          <a:p>
            <a:pPr eaLnBrk="1" hangingPunct="1"/>
            <a:r>
              <a:rPr lang="en-US" altLang="en-US" smtClean="0"/>
              <a:t>Lee and Venkataraman (2006) describe reasons why some people and not others are able to identify opportunities.  It may be simply a matter of luck, but asymmetric information, human capital and dispositional differences also likely play a role.</a:t>
            </a:r>
          </a:p>
          <a:p>
            <a:pPr eaLnBrk="1" hangingPunct="1"/>
            <a:r>
              <a:rPr lang="en-US" altLang="en-US" smtClean="0"/>
              <a:t>Differences in prior information necessary to identify an opportunity</a:t>
            </a:r>
          </a:p>
          <a:p>
            <a:pPr lvl="1" eaLnBrk="1" hangingPunct="1"/>
            <a:r>
              <a:rPr lang="en-US" altLang="en-US" smtClean="0"/>
              <a:t>Prior information that is complementary with the new information triggers an entrepreneurial conjecture</a:t>
            </a:r>
          </a:p>
          <a:p>
            <a:pPr lvl="1" eaLnBrk="1" hangingPunct="1"/>
            <a:r>
              <a:rPr lang="en-US" altLang="en-US" smtClean="0"/>
              <a:t>Such prior information is not widely distributed across population because of the specialization of information</a:t>
            </a:r>
          </a:p>
          <a:p>
            <a:pPr lvl="1" eaLnBrk="1" hangingPunct="1"/>
            <a:r>
              <a:rPr lang="en-US" altLang="en-US" smtClean="0"/>
              <a:t>Only a subset of population form entrepreneurial conjectures</a:t>
            </a:r>
          </a:p>
          <a:p>
            <a:pPr eaLnBrk="1" hangingPunct="1"/>
            <a:r>
              <a:rPr lang="en-US" altLang="en-US" smtClean="0"/>
              <a:t>Differences in cognitive properties</a:t>
            </a:r>
          </a:p>
          <a:p>
            <a:pPr lvl="1" eaLnBrk="1" hangingPunct="1"/>
            <a:r>
              <a:rPr lang="en-US" altLang="en-US" smtClean="0"/>
              <a:t>Ability to identify means-ends relationships</a:t>
            </a:r>
          </a:p>
          <a:p>
            <a:pPr lvl="1" eaLnBrk="1" hangingPunct="1"/>
            <a:r>
              <a:rPr lang="en-US" altLang="en-US" smtClean="0"/>
              <a:t>The inclination to construct counterfactual</a:t>
            </a:r>
          </a:p>
          <a:p>
            <a:pPr lvl="1" eaLnBrk="1" hangingPunct="1"/>
            <a:r>
              <a:rPr lang="en-US" altLang="en-US" smtClean="0"/>
              <a:t>The likelihood of experiencing inaction inertia</a:t>
            </a:r>
          </a:p>
          <a:p>
            <a:pPr lvl="1" eaLnBrk="1" hangingPunct="1"/>
            <a:r>
              <a:rPr lang="en-US" altLang="en-US" smtClean="0"/>
              <a:t>The ability to combine existing concepts and information into new ideas</a:t>
            </a:r>
          </a:p>
        </p:txBody>
      </p:sp>
    </p:spTree>
    <p:extLst>
      <p:ext uri="{BB962C8B-B14F-4D97-AF65-F5344CB8AC3E}">
        <p14:creationId xmlns:p14="http://schemas.microsoft.com/office/powerpoint/2010/main" val="34841935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lvl1pPr defTabSz="931863">
              <a:defRPr sz="2400">
                <a:solidFill>
                  <a:schemeClr val="tx1"/>
                </a:solidFill>
                <a:latin typeface="Arial" panose="020B0604020202020204" pitchFamily="34" charset="0"/>
              </a:defRPr>
            </a:lvl1pPr>
            <a:lvl2pPr marL="742950" indent="-285750" defTabSz="931863">
              <a:defRPr sz="2400">
                <a:solidFill>
                  <a:schemeClr val="tx1"/>
                </a:solidFill>
                <a:latin typeface="Arial" panose="020B0604020202020204" pitchFamily="34" charset="0"/>
              </a:defRPr>
            </a:lvl2pPr>
            <a:lvl3pPr marL="1143000" indent="-228600" defTabSz="931863">
              <a:defRPr sz="2400">
                <a:solidFill>
                  <a:schemeClr val="tx1"/>
                </a:solidFill>
                <a:latin typeface="Arial" panose="020B0604020202020204" pitchFamily="34" charset="0"/>
              </a:defRPr>
            </a:lvl3pPr>
            <a:lvl4pPr marL="1600200" indent="-228600" defTabSz="931863">
              <a:defRPr sz="2400">
                <a:solidFill>
                  <a:schemeClr val="tx1"/>
                </a:solidFill>
                <a:latin typeface="Arial" panose="020B0604020202020204" pitchFamily="34" charset="0"/>
              </a:defRPr>
            </a:lvl4pPr>
            <a:lvl5pPr marL="2057400" indent="-228600" defTabSz="931863">
              <a:defRPr sz="2400">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sz="2400">
                <a:solidFill>
                  <a:schemeClr val="tx1"/>
                </a:solidFill>
                <a:latin typeface="Arial" panose="020B0604020202020204" pitchFamily="34" charset="0"/>
              </a:defRPr>
            </a:lvl9pPr>
          </a:lstStyle>
          <a:p>
            <a:fld id="{BDC2E014-7F17-470D-8225-A95C93784AF5}" type="slidenum">
              <a:rPr lang="en-US" altLang="en-US" sz="1200"/>
              <a:pPr/>
              <a:t>15</a:t>
            </a:fld>
            <a:endParaRPr lang="en-US" altLang="en-US" sz="1200"/>
          </a:p>
        </p:txBody>
      </p:sp>
      <p:sp>
        <p:nvSpPr>
          <p:cNvPr id="34819" name="Rectangle 3"/>
          <p:cNvSpPr>
            <a:spLocks noGrp="1" noChangeArrowheads="1"/>
          </p:cNvSpPr>
          <p:nvPr>
            <p:ph type="body" idx="1"/>
          </p:nvPr>
        </p:nvSpPr>
        <p:spPr>
          <a:xfrm>
            <a:off x="701675" y="1066800"/>
            <a:ext cx="5607050" cy="7532688"/>
          </a:xfrm>
          <a:noFill/>
        </p:spPr>
        <p:txBody>
          <a:bodyPr/>
          <a:lstStyle/>
          <a:p>
            <a:pPr eaLnBrk="1" hangingPunct="1"/>
            <a:endParaRPr lang="en-US" altLang="en-US" smtClean="0"/>
          </a:p>
          <a:p>
            <a:pPr eaLnBrk="1" hangingPunct="1"/>
            <a:r>
              <a:rPr lang="en-US" altLang="zh-CN" smtClean="0">
                <a:ea typeface="宋体" panose="02010600030101010101" pitchFamily="2" charset="-122"/>
              </a:rPr>
              <a:t>The last two factors are closely related to the economic concept of human capital, which is often measured by level of education.  In the U.S., some suggest that immigrants may be more likely to possess the information and cognitive properties necessary to discover entrepreneurial opportunities.  Recent research (Wadhwa et al. 2007, 2007 and 2007) show a strong relationship between educational attainment (particularly in science, technology, engineering and mathematics), entrepreneurship, and innovation among foreign-born founders of U.S.-based engineering and technology firms</a:t>
            </a:r>
            <a:endParaRPr lang="en-US" altLang="en-US" sz="900" smtClean="0">
              <a:ea typeface="宋体" panose="02010600030101010101" pitchFamily="2" charset="-122"/>
            </a:endParaRPr>
          </a:p>
        </p:txBody>
      </p:sp>
    </p:spTree>
    <p:extLst>
      <p:ext uri="{BB962C8B-B14F-4D97-AF65-F5344CB8AC3E}">
        <p14:creationId xmlns:p14="http://schemas.microsoft.com/office/powerpoint/2010/main" val="9181503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lvl1pPr defTabSz="931863">
              <a:defRPr sz="2400">
                <a:solidFill>
                  <a:schemeClr val="tx1"/>
                </a:solidFill>
                <a:latin typeface="Arial" panose="020B0604020202020204" pitchFamily="34" charset="0"/>
              </a:defRPr>
            </a:lvl1pPr>
            <a:lvl2pPr marL="742950" indent="-285750" defTabSz="931863">
              <a:defRPr sz="2400">
                <a:solidFill>
                  <a:schemeClr val="tx1"/>
                </a:solidFill>
                <a:latin typeface="Arial" panose="020B0604020202020204" pitchFamily="34" charset="0"/>
              </a:defRPr>
            </a:lvl2pPr>
            <a:lvl3pPr marL="1143000" indent="-228600" defTabSz="931863">
              <a:defRPr sz="2400">
                <a:solidFill>
                  <a:schemeClr val="tx1"/>
                </a:solidFill>
                <a:latin typeface="Arial" panose="020B0604020202020204" pitchFamily="34" charset="0"/>
              </a:defRPr>
            </a:lvl3pPr>
            <a:lvl4pPr marL="1600200" indent="-228600" defTabSz="931863">
              <a:defRPr sz="2400">
                <a:solidFill>
                  <a:schemeClr val="tx1"/>
                </a:solidFill>
                <a:latin typeface="Arial" panose="020B0604020202020204" pitchFamily="34" charset="0"/>
              </a:defRPr>
            </a:lvl4pPr>
            <a:lvl5pPr marL="2057400" indent="-228600" defTabSz="931863">
              <a:defRPr sz="2400">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sz="2400">
                <a:solidFill>
                  <a:schemeClr val="tx1"/>
                </a:solidFill>
                <a:latin typeface="Arial" panose="020B0604020202020204" pitchFamily="34" charset="0"/>
              </a:defRPr>
            </a:lvl9pPr>
          </a:lstStyle>
          <a:p>
            <a:fld id="{4C8F6EF1-39D4-4592-AD02-157712D62961}" type="slidenum">
              <a:rPr lang="en-US" altLang="en-US" sz="1200"/>
              <a:pPr/>
              <a:t>16</a:t>
            </a:fld>
            <a:endParaRPr lang="en-US" altLang="en-US" sz="1200"/>
          </a:p>
        </p:txBody>
      </p:sp>
      <p:sp>
        <p:nvSpPr>
          <p:cNvPr id="36867" name="Rectangle 2"/>
          <p:cNvSpPr>
            <a:spLocks noRot="1" noChangeArrowheads="1" noTextEdit="1"/>
          </p:cNvSpPr>
          <p:nvPr>
            <p:ph type="sldImg"/>
          </p:nvPr>
        </p:nvSpPr>
        <p:spPr>
          <a:ln/>
        </p:spPr>
      </p:sp>
      <p:sp>
        <p:nvSpPr>
          <p:cNvPr id="36868" name="Rectangle 3"/>
          <p:cNvSpPr>
            <a:spLocks noGrp="1" noChangeArrowheads="1"/>
          </p:cNvSpPr>
          <p:nvPr>
            <p:ph type="body" idx="1"/>
          </p:nvPr>
        </p:nvSpPr>
        <p:spPr>
          <a:noFill/>
        </p:spPr>
        <p:txBody>
          <a:bodyPr/>
          <a:lstStyle/>
          <a:p>
            <a:pPr eaLnBrk="1" hangingPunct="1"/>
            <a:r>
              <a:rPr lang="en-US" altLang="en-US" smtClean="0"/>
              <a:t>The following characteristics of individuals are likely to influence their assessment of the potential value of an entrepreneurial opportunity:  opportunity cost, financial resources and stocks of financial capital, social capital, social ties to investors -- the network success hypothesis, education, prior employment and/or entrepreneurial experience (generalist vs. specialist), personality (motivational differences,willingness to take risk, optimism, tolerance for ambiguity, need for achievement)</a:t>
            </a:r>
          </a:p>
          <a:p>
            <a:pPr eaLnBrk="1" hangingPunct="1"/>
            <a:endParaRPr lang="en-US" altLang="en-US" smtClean="0"/>
          </a:p>
          <a:p>
            <a:pPr eaLnBrk="1" hangingPunct="1"/>
            <a:r>
              <a:rPr lang="en-US" altLang="en-US" smtClean="0"/>
              <a:t>Amit et al. (1995) found that individuals with a lower opportunity cost are more likely to pursue entrepreneurial activities.  Using a sample drawn from the 1992 Canadian Labor Market Activity Survey, they estimated that workers who chose to remain as paid employees throughout the survey period has 12% higher wages than workers who left their employment to become entrepreneurs.  Another factor that may influence an individuals decision to exploit an entrepreneurial opportunity are the financial resources and stocks of financial capital they have available.  Evans and Leighton (1989) estimate that men with greater assets are more likely to switch to self-employment all else equal.  They note that this finding is consistent with the view that entrepreneurs face liquidity constraints.  However, Hurst and Lusardi (2004) found that the relationship between wealth and entry into entrepreneurship is essentially flat over the majority of the wealth distribution, except after the 95th percentile where they do find a positive relationship.  </a:t>
            </a:r>
          </a:p>
          <a:p>
            <a:pPr eaLnBrk="1" hangingPunct="1"/>
            <a:endParaRPr lang="en-US" altLang="en-US" sz="800" smtClean="0">
              <a:ea typeface="宋体" panose="02010600030101010101" pitchFamily="2" charset="-122"/>
            </a:endParaRPr>
          </a:p>
        </p:txBody>
      </p:sp>
    </p:spTree>
    <p:extLst>
      <p:ext uri="{BB962C8B-B14F-4D97-AF65-F5344CB8AC3E}">
        <p14:creationId xmlns:p14="http://schemas.microsoft.com/office/powerpoint/2010/main" val="27250376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lvl1pPr defTabSz="931863">
              <a:defRPr sz="2400">
                <a:solidFill>
                  <a:schemeClr val="tx1"/>
                </a:solidFill>
                <a:latin typeface="Arial" panose="020B0604020202020204" pitchFamily="34" charset="0"/>
              </a:defRPr>
            </a:lvl1pPr>
            <a:lvl2pPr marL="742950" indent="-285750" defTabSz="931863">
              <a:defRPr sz="2400">
                <a:solidFill>
                  <a:schemeClr val="tx1"/>
                </a:solidFill>
                <a:latin typeface="Arial" panose="020B0604020202020204" pitchFamily="34" charset="0"/>
              </a:defRPr>
            </a:lvl2pPr>
            <a:lvl3pPr marL="1143000" indent="-228600" defTabSz="931863">
              <a:defRPr sz="2400">
                <a:solidFill>
                  <a:schemeClr val="tx1"/>
                </a:solidFill>
                <a:latin typeface="Arial" panose="020B0604020202020204" pitchFamily="34" charset="0"/>
              </a:defRPr>
            </a:lvl3pPr>
            <a:lvl4pPr marL="1600200" indent="-228600" defTabSz="931863">
              <a:defRPr sz="2400">
                <a:solidFill>
                  <a:schemeClr val="tx1"/>
                </a:solidFill>
                <a:latin typeface="Arial" panose="020B0604020202020204" pitchFamily="34" charset="0"/>
              </a:defRPr>
            </a:lvl4pPr>
            <a:lvl5pPr marL="2057400" indent="-228600" defTabSz="931863">
              <a:defRPr sz="2400">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sz="2400">
                <a:solidFill>
                  <a:schemeClr val="tx1"/>
                </a:solidFill>
                <a:latin typeface="Arial" panose="020B0604020202020204" pitchFamily="34" charset="0"/>
              </a:defRPr>
            </a:lvl9pPr>
          </a:lstStyle>
          <a:p>
            <a:fld id="{462CD5F0-709C-4C3D-B453-855FECE66182}" type="slidenum">
              <a:rPr lang="en-US" altLang="en-US" sz="1200"/>
              <a:pPr/>
              <a:t>17</a:t>
            </a:fld>
            <a:endParaRPr lang="en-US" altLang="en-US" sz="1200"/>
          </a:p>
        </p:txBody>
      </p:sp>
      <p:sp>
        <p:nvSpPr>
          <p:cNvPr id="38915" name="Rectangle 3"/>
          <p:cNvSpPr>
            <a:spLocks noGrp="1" noChangeArrowheads="1"/>
          </p:cNvSpPr>
          <p:nvPr>
            <p:ph type="body" idx="1"/>
          </p:nvPr>
        </p:nvSpPr>
        <p:spPr>
          <a:xfrm>
            <a:off x="701675" y="533400"/>
            <a:ext cx="5607050" cy="8066088"/>
          </a:xfrm>
          <a:noFill/>
        </p:spPr>
        <p:txBody>
          <a:bodyPr/>
          <a:lstStyle/>
          <a:p>
            <a:pPr eaLnBrk="1" hangingPunct="1"/>
            <a:endParaRPr lang="en-US" altLang="en-US" smtClean="0"/>
          </a:p>
          <a:p>
            <a:pPr eaLnBrk="1" hangingPunct="1"/>
            <a:r>
              <a:rPr lang="en-US" altLang="en-US" smtClean="0"/>
              <a:t>The amount of social capital available and social ties to investors may also play an important role in predicting who will exploit entrepreneurial opportunities.  Aldrich and Zimmer (1986) noted that entrepreneurs are highly social actors who actively embed themselves in a social context.  Thisleads to the network success hypothesis that entrepreneurs who can refer to a broad and diverse social network and who receive much support from their network are more successful (see Bruderal and Preisendorfer, 1998).  Davidsson and Honig (2003) examine specific characteristics of entrepreneurs.  They estimate the probability of entering entrepreneurship based on social and human capital factors.  In particular, they find that education and entrepreneurship are positivlely related.  They also find that years of work experience and having any previous start up experience increases the probability of becoming an entrepreneur, although years of experience as a manager does not have a significant effect.  Other studies that have examined the effect of prior employment and/or entrepreneurial experience on the probability of becoming an entrepreneur are Eisenhardt and Schoonhoven, 1990; Shane , 2000; Nair and Panday, 2006; Carroll &amp; Mosakowski, 1987; Cooper, Woo, &amp; Dunkleberg, 1989.There are also personality differences that my explain why some individuals exploit entrepreneurial opportunities and not others.  We address some of these characteristics in the next slide.    </a:t>
            </a:r>
          </a:p>
          <a:p>
            <a:pPr eaLnBrk="1" hangingPunct="1"/>
            <a:r>
              <a:rPr lang="en-US" altLang="en-US" smtClean="0"/>
              <a:t>Fairlie and Robb (2008) find an important role for family business experience and work experience in the industry of the start-up. Even after controlling for education, startup capital and many other factors, they found that businesses were 10-40 percent more successful if the owner worked in a parent’s business before starting his/her own business.  The family is very important for success of the firm.  We also found that prior work experience in a similar industry is important, but that management experience was not. </a:t>
            </a:r>
          </a:p>
          <a:p>
            <a:pPr eaLnBrk="1" hangingPunct="1"/>
            <a:r>
              <a:rPr lang="en-US" altLang="en-US" smtClean="0"/>
              <a:t>In addition to individual differences explaining why some people exploit entrepreneurial opportunities and not others are environmental factors.  As discussed in Lee and Venkataraman (2006), the exploitation of entrepreneurial opportunities will tend to be higher when the following conditions are present.  </a:t>
            </a:r>
          </a:p>
          <a:p>
            <a:pPr lvl="1" eaLnBrk="1" hangingPunct="1"/>
            <a:r>
              <a:rPr lang="en-US" altLang="zh-CN" smtClean="0">
                <a:ea typeface="宋体" panose="02010600030101010101" pitchFamily="2" charset="-122"/>
              </a:rPr>
              <a:t>When expected demand is large</a:t>
            </a:r>
          </a:p>
          <a:p>
            <a:pPr lvl="1" eaLnBrk="1" hangingPunct="1"/>
            <a:r>
              <a:rPr lang="en-US" altLang="zh-CN" smtClean="0">
                <a:ea typeface="宋体" panose="02010600030101010101" pitchFamily="2" charset="-122"/>
              </a:rPr>
              <a:t>When industry profit margins are high</a:t>
            </a:r>
          </a:p>
          <a:p>
            <a:pPr lvl="1" eaLnBrk="1" hangingPunct="1"/>
            <a:r>
              <a:rPr lang="en-US" altLang="zh-CN" smtClean="0">
                <a:ea typeface="宋体" panose="02010600030101010101" pitchFamily="2" charset="-122"/>
              </a:rPr>
              <a:t>When the technology life cycle is young</a:t>
            </a:r>
          </a:p>
          <a:p>
            <a:pPr lvl="1" eaLnBrk="1" hangingPunct="1"/>
            <a:r>
              <a:rPr lang="en-US" altLang="zh-CN" smtClean="0">
                <a:ea typeface="宋体" panose="02010600030101010101" pitchFamily="2" charset="-122"/>
              </a:rPr>
              <a:t>When the density of competition in a particular opportunity space is neither too low or too high</a:t>
            </a:r>
          </a:p>
          <a:p>
            <a:pPr lvl="1" eaLnBrk="1" hangingPunct="1"/>
            <a:r>
              <a:rPr lang="en-US" altLang="zh-CN" smtClean="0">
                <a:ea typeface="宋体" panose="02010600030101010101" pitchFamily="2" charset="-122"/>
              </a:rPr>
              <a:t>When the cost of capital is low</a:t>
            </a:r>
          </a:p>
          <a:p>
            <a:pPr lvl="1" eaLnBrk="1" hangingPunct="1"/>
            <a:r>
              <a:rPr lang="en-US" altLang="zh-CN" smtClean="0">
                <a:ea typeface="宋体" panose="02010600030101010101" pitchFamily="2" charset="-122"/>
              </a:rPr>
              <a:t>When learning from other entrants is available</a:t>
            </a:r>
            <a:endParaRPr lang="en-US" altLang="en-US" smtClean="0">
              <a:ea typeface="宋体" panose="02010600030101010101" pitchFamily="2" charset="-122"/>
            </a:endParaRPr>
          </a:p>
        </p:txBody>
      </p:sp>
    </p:spTree>
    <p:extLst>
      <p:ext uri="{BB962C8B-B14F-4D97-AF65-F5344CB8AC3E}">
        <p14:creationId xmlns:p14="http://schemas.microsoft.com/office/powerpoint/2010/main" val="30053514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lvl1pPr defTabSz="931863">
              <a:defRPr sz="2400">
                <a:solidFill>
                  <a:schemeClr val="tx1"/>
                </a:solidFill>
                <a:latin typeface="Arial" panose="020B0604020202020204" pitchFamily="34" charset="0"/>
              </a:defRPr>
            </a:lvl1pPr>
            <a:lvl2pPr marL="742950" indent="-285750" defTabSz="931863">
              <a:defRPr sz="2400">
                <a:solidFill>
                  <a:schemeClr val="tx1"/>
                </a:solidFill>
                <a:latin typeface="Arial" panose="020B0604020202020204" pitchFamily="34" charset="0"/>
              </a:defRPr>
            </a:lvl2pPr>
            <a:lvl3pPr marL="1143000" indent="-228600" defTabSz="931863">
              <a:defRPr sz="2400">
                <a:solidFill>
                  <a:schemeClr val="tx1"/>
                </a:solidFill>
                <a:latin typeface="Arial" panose="020B0604020202020204" pitchFamily="34" charset="0"/>
              </a:defRPr>
            </a:lvl3pPr>
            <a:lvl4pPr marL="1600200" indent="-228600" defTabSz="931863">
              <a:defRPr sz="2400">
                <a:solidFill>
                  <a:schemeClr val="tx1"/>
                </a:solidFill>
                <a:latin typeface="Arial" panose="020B0604020202020204" pitchFamily="34" charset="0"/>
              </a:defRPr>
            </a:lvl4pPr>
            <a:lvl5pPr marL="2057400" indent="-228600" defTabSz="931863">
              <a:defRPr sz="2400">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sz="2400">
                <a:solidFill>
                  <a:schemeClr val="tx1"/>
                </a:solidFill>
                <a:latin typeface="Arial" panose="020B0604020202020204" pitchFamily="34" charset="0"/>
              </a:defRPr>
            </a:lvl9pPr>
          </a:lstStyle>
          <a:p>
            <a:fld id="{F8DEE6FA-6624-459E-B6BC-9F1FEB22F547}" type="slidenum">
              <a:rPr lang="en-US" altLang="en-US" sz="1200"/>
              <a:pPr/>
              <a:t>18</a:t>
            </a:fld>
            <a:endParaRPr lang="en-US" altLang="en-US" sz="1200"/>
          </a:p>
        </p:txBody>
      </p:sp>
      <p:sp>
        <p:nvSpPr>
          <p:cNvPr id="40963" name="Rectangle 2"/>
          <p:cNvSpPr>
            <a:spLocks noRot="1" noChangeArrowheads="1" noTextEdit="1"/>
          </p:cNvSpPr>
          <p:nvPr>
            <p:ph type="sldImg"/>
          </p:nvPr>
        </p:nvSpPr>
        <p:spPr>
          <a:ln/>
        </p:spPr>
      </p:sp>
      <p:sp>
        <p:nvSpPr>
          <p:cNvPr id="40964" name="Rectangle 3"/>
          <p:cNvSpPr>
            <a:spLocks noGrp="1" noChangeArrowheads="1"/>
          </p:cNvSpPr>
          <p:nvPr>
            <p:ph type="body" idx="1"/>
          </p:nvPr>
        </p:nvSpPr>
        <p:spPr>
          <a:noFill/>
        </p:spPr>
        <p:txBody>
          <a:bodyPr/>
          <a:lstStyle/>
          <a:p>
            <a:pPr eaLnBrk="1" hangingPunct="1"/>
            <a:r>
              <a:rPr lang="en-US" altLang="en-US" smtClean="0"/>
              <a:t>The neoclassical perspective on entrepreneurial opportunities states that opportunities are objectively out there such that all individuals in society can see them, and risk preferences determine which people act upon these opportunities.  However there is mixed evidence regarding the risk-preferences of entrepreneurs.  Brockhaus (1980) found that the risk taking propensity may not be a distinguishing characteristic of entrepreneurs.  On the other hand, Douglas and Shepherd (1999) develop an economic model of career choice which lends that the more tolerant one is of risk bearing, the greater the incentive to be self-employed.  </a:t>
            </a:r>
          </a:p>
        </p:txBody>
      </p:sp>
    </p:spTree>
    <p:extLst>
      <p:ext uri="{BB962C8B-B14F-4D97-AF65-F5344CB8AC3E}">
        <p14:creationId xmlns:p14="http://schemas.microsoft.com/office/powerpoint/2010/main" val="10302199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lvl1pPr defTabSz="931863">
              <a:defRPr sz="2400">
                <a:solidFill>
                  <a:schemeClr val="tx1"/>
                </a:solidFill>
                <a:latin typeface="Arial" panose="020B0604020202020204" pitchFamily="34" charset="0"/>
              </a:defRPr>
            </a:lvl1pPr>
            <a:lvl2pPr marL="742950" indent="-285750" defTabSz="931863">
              <a:defRPr sz="2400">
                <a:solidFill>
                  <a:schemeClr val="tx1"/>
                </a:solidFill>
                <a:latin typeface="Arial" panose="020B0604020202020204" pitchFamily="34" charset="0"/>
              </a:defRPr>
            </a:lvl2pPr>
            <a:lvl3pPr marL="1143000" indent="-228600" defTabSz="931863">
              <a:defRPr sz="2400">
                <a:solidFill>
                  <a:schemeClr val="tx1"/>
                </a:solidFill>
                <a:latin typeface="Arial" panose="020B0604020202020204" pitchFamily="34" charset="0"/>
              </a:defRPr>
            </a:lvl3pPr>
            <a:lvl4pPr marL="1600200" indent="-228600" defTabSz="931863">
              <a:defRPr sz="2400">
                <a:solidFill>
                  <a:schemeClr val="tx1"/>
                </a:solidFill>
                <a:latin typeface="Arial" panose="020B0604020202020204" pitchFamily="34" charset="0"/>
              </a:defRPr>
            </a:lvl4pPr>
            <a:lvl5pPr marL="2057400" indent="-228600" defTabSz="931863">
              <a:defRPr sz="2400">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sz="2400">
                <a:solidFill>
                  <a:schemeClr val="tx1"/>
                </a:solidFill>
                <a:latin typeface="Arial" panose="020B0604020202020204" pitchFamily="34" charset="0"/>
              </a:defRPr>
            </a:lvl9pPr>
          </a:lstStyle>
          <a:p>
            <a:fld id="{54EC79D9-3078-48B6-A6F9-853F09F8D12C}" type="slidenum">
              <a:rPr lang="en-US" altLang="en-US" sz="1200"/>
              <a:pPr/>
              <a:t>19</a:t>
            </a:fld>
            <a:endParaRPr lang="en-US" altLang="en-US" sz="1200"/>
          </a:p>
        </p:txBody>
      </p:sp>
      <p:sp>
        <p:nvSpPr>
          <p:cNvPr id="43011" name="Rectangle 2"/>
          <p:cNvSpPr>
            <a:spLocks noRot="1" noChangeArrowheads="1" noTextEdit="1"/>
          </p:cNvSpPr>
          <p:nvPr>
            <p:ph type="sldImg"/>
          </p:nvPr>
        </p:nvSpPr>
        <p:spPr>
          <a:ln/>
        </p:spPr>
      </p:sp>
      <p:sp>
        <p:nvSpPr>
          <p:cNvPr id="43012" name="Rectangle 3"/>
          <p:cNvSpPr>
            <a:spLocks noGrp="1" noChangeArrowheads="1"/>
          </p:cNvSpPr>
          <p:nvPr>
            <p:ph type="body" idx="1"/>
          </p:nvPr>
        </p:nvSpPr>
        <p:spPr>
          <a:noFill/>
        </p:spPr>
        <p:txBody>
          <a:bodyPr/>
          <a:lstStyle/>
          <a:p>
            <a:pPr eaLnBrk="1" hangingPunct="1"/>
            <a:r>
              <a:rPr lang="en-US" altLang="en-US" smtClean="0"/>
              <a:t>Shane (2000) argues that the source of entrepreneurship lies in differences in information about opportunities.  Entrepreneurs discover opportunities related to the information that they already possess, and risk preferences and other fundamental attributes of people do not play a major factor as was described in the neoclassical perspective.  Kirzner’s (1997) theory of entrepreneurship states that, based on different individual beliefs about the relative value of resources and the potential to transform them in to a different state, entrepreneurship serves as an equilibrating role in economies.  Entrepreneurship plugs inefficient gaps in markets and reduces deadweight losses.  </a:t>
            </a:r>
          </a:p>
          <a:p>
            <a:pPr eaLnBrk="1" hangingPunct="1"/>
            <a:r>
              <a:rPr lang="en-US" altLang="en-US" smtClean="0"/>
              <a:t>There are two other schools of thought regarding entrepreneurial opportunities as discussed in Companys and McMullen (2007).  These are the cultural cognitive and sociopolitical schools of thought.  These schools are broken down based on different definitions of what entrepreneurial opportunities are.  For example, the cultural cognitive school assumes that opportunties are subjective and constructed by social actors. Proponents of the cultural cognitive school contend that the possession of distinctive cultural knowledge is the basis for a sustainable competitive advantage (Rindova and Fombrun, 1999). In this sense, entrepreneurial opportunities are subjective phenomena that are defined and enacted by entrepreneurs through social interaction (Companys and McMullen, 2007).  </a:t>
            </a:r>
          </a:p>
          <a:p>
            <a:pPr eaLnBrk="1" hangingPunct="1"/>
            <a:endParaRPr lang="en-US" altLang="en-US" smtClean="0"/>
          </a:p>
        </p:txBody>
      </p:sp>
    </p:spTree>
    <p:extLst>
      <p:ext uri="{BB962C8B-B14F-4D97-AF65-F5344CB8AC3E}">
        <p14:creationId xmlns:p14="http://schemas.microsoft.com/office/powerpoint/2010/main" val="42149330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lvl1pPr defTabSz="931863">
              <a:defRPr sz="2400">
                <a:solidFill>
                  <a:schemeClr val="tx1"/>
                </a:solidFill>
                <a:latin typeface="Arial" panose="020B0604020202020204" pitchFamily="34" charset="0"/>
              </a:defRPr>
            </a:lvl1pPr>
            <a:lvl2pPr marL="742950" indent="-285750" defTabSz="931863">
              <a:defRPr sz="2400">
                <a:solidFill>
                  <a:schemeClr val="tx1"/>
                </a:solidFill>
                <a:latin typeface="Arial" panose="020B0604020202020204" pitchFamily="34" charset="0"/>
              </a:defRPr>
            </a:lvl2pPr>
            <a:lvl3pPr marL="1143000" indent="-228600" defTabSz="931863">
              <a:defRPr sz="2400">
                <a:solidFill>
                  <a:schemeClr val="tx1"/>
                </a:solidFill>
                <a:latin typeface="Arial" panose="020B0604020202020204" pitchFamily="34" charset="0"/>
              </a:defRPr>
            </a:lvl3pPr>
            <a:lvl4pPr marL="1600200" indent="-228600" defTabSz="931863">
              <a:defRPr sz="2400">
                <a:solidFill>
                  <a:schemeClr val="tx1"/>
                </a:solidFill>
                <a:latin typeface="Arial" panose="020B0604020202020204" pitchFamily="34" charset="0"/>
              </a:defRPr>
            </a:lvl4pPr>
            <a:lvl5pPr marL="2057400" indent="-228600" defTabSz="931863">
              <a:defRPr sz="2400">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sz="2400">
                <a:solidFill>
                  <a:schemeClr val="tx1"/>
                </a:solidFill>
                <a:latin typeface="Arial" panose="020B0604020202020204" pitchFamily="34" charset="0"/>
              </a:defRPr>
            </a:lvl9pPr>
          </a:lstStyle>
          <a:p>
            <a:fld id="{80D5CB14-7F80-476E-8C67-5EADE5821C08}" type="slidenum">
              <a:rPr lang="en-US" altLang="en-US" sz="1200"/>
              <a:pPr/>
              <a:t>20</a:t>
            </a:fld>
            <a:endParaRPr lang="en-US" altLang="en-US" sz="1200"/>
          </a:p>
        </p:txBody>
      </p:sp>
      <p:sp>
        <p:nvSpPr>
          <p:cNvPr id="45059" name="Rectangle 3"/>
          <p:cNvSpPr>
            <a:spLocks noGrp="1" noChangeArrowheads="1"/>
          </p:cNvSpPr>
          <p:nvPr>
            <p:ph type="body" idx="1"/>
          </p:nvPr>
        </p:nvSpPr>
        <p:spPr>
          <a:xfrm>
            <a:off x="762000" y="1143000"/>
            <a:ext cx="5607050" cy="4183063"/>
          </a:xfrm>
          <a:noFill/>
        </p:spPr>
        <p:txBody>
          <a:bodyPr/>
          <a:lstStyle/>
          <a:p>
            <a:pPr eaLnBrk="1" hangingPunct="1"/>
            <a:r>
              <a:rPr lang="en-US" altLang="en-US" smtClean="0"/>
              <a:t>The sociopolitical school on the other hand defines opportunities as objective and sitting out there, waiting to be discovered by an entrepreneur.  Opportunities exist in complex webs of social relationships that regulate economic ction (Granovetter, 1985), and the political processes that are present have a significant impact on which opportunities are seized upon.  This perspective attributes competitive advantage to discovering and exploiting new data or new interpretations of existing data made possible as a result of the involvement of new individuals or increased involvement of existing individuals in the production process (Companys and McMullen, 2007).  </a:t>
            </a:r>
          </a:p>
        </p:txBody>
      </p:sp>
    </p:spTree>
    <p:extLst>
      <p:ext uri="{BB962C8B-B14F-4D97-AF65-F5344CB8AC3E}">
        <p14:creationId xmlns:p14="http://schemas.microsoft.com/office/powerpoint/2010/main" val="3161829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p:spPr>
        <p:txBody>
          <a:bodyPr/>
          <a:lstStyle>
            <a:lvl1pPr defTabSz="931863">
              <a:defRPr sz="2400">
                <a:solidFill>
                  <a:schemeClr val="tx1"/>
                </a:solidFill>
                <a:latin typeface="Arial" panose="020B0604020202020204" pitchFamily="34" charset="0"/>
              </a:defRPr>
            </a:lvl1pPr>
            <a:lvl2pPr marL="742950" indent="-285750" defTabSz="931863">
              <a:defRPr sz="2400">
                <a:solidFill>
                  <a:schemeClr val="tx1"/>
                </a:solidFill>
                <a:latin typeface="Arial" panose="020B0604020202020204" pitchFamily="34" charset="0"/>
              </a:defRPr>
            </a:lvl2pPr>
            <a:lvl3pPr marL="1143000" indent="-228600" defTabSz="931863">
              <a:defRPr sz="2400">
                <a:solidFill>
                  <a:schemeClr val="tx1"/>
                </a:solidFill>
                <a:latin typeface="Arial" panose="020B0604020202020204" pitchFamily="34" charset="0"/>
              </a:defRPr>
            </a:lvl3pPr>
            <a:lvl4pPr marL="1600200" indent="-228600" defTabSz="931863">
              <a:defRPr sz="2400">
                <a:solidFill>
                  <a:schemeClr val="tx1"/>
                </a:solidFill>
                <a:latin typeface="Arial" panose="020B0604020202020204" pitchFamily="34" charset="0"/>
              </a:defRPr>
            </a:lvl4pPr>
            <a:lvl5pPr marL="2057400" indent="-228600" defTabSz="931863">
              <a:defRPr sz="2400">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sz="2400">
                <a:solidFill>
                  <a:schemeClr val="tx1"/>
                </a:solidFill>
                <a:latin typeface="Arial" panose="020B0604020202020204" pitchFamily="34" charset="0"/>
              </a:defRPr>
            </a:lvl9pPr>
          </a:lstStyle>
          <a:p>
            <a:fld id="{CA5D2E87-B868-4751-AAA3-67E1081EB05D}" type="slidenum">
              <a:rPr lang="en-US" altLang="en-US" sz="1200"/>
              <a:pPr/>
              <a:t>21</a:t>
            </a:fld>
            <a:endParaRPr lang="en-US" altLang="en-US" sz="1200"/>
          </a:p>
        </p:txBody>
      </p:sp>
      <p:sp>
        <p:nvSpPr>
          <p:cNvPr id="47107" name="Rectangle 2"/>
          <p:cNvSpPr>
            <a:spLocks noRot="1" noChangeArrowheads="1" noTextEdit="1"/>
          </p:cNvSpPr>
          <p:nvPr>
            <p:ph type="sldImg"/>
          </p:nvPr>
        </p:nvSpPr>
        <p:spPr>
          <a:ln/>
        </p:spPr>
      </p:sp>
      <p:sp>
        <p:nvSpPr>
          <p:cNvPr id="47108" name="Rectangle 3"/>
          <p:cNvSpPr>
            <a:spLocks noGrp="1" noChangeArrowheads="1"/>
          </p:cNvSpPr>
          <p:nvPr>
            <p:ph type="body" idx="1"/>
          </p:nvPr>
        </p:nvSpPr>
        <p:spPr>
          <a:noFill/>
        </p:spPr>
        <p:txBody>
          <a:bodyPr/>
          <a:lstStyle/>
          <a:p>
            <a:pPr eaLnBrk="1" hangingPunct="1"/>
            <a:r>
              <a:rPr lang="en-US" altLang="en-US" smtClean="0"/>
              <a:t>Adopted from Shane et al., 2003.</a:t>
            </a:r>
          </a:p>
          <a:p>
            <a:pPr eaLnBrk="1" hangingPunct="1"/>
            <a:endParaRPr lang="en-US" altLang="en-US" smtClean="0"/>
          </a:p>
          <a:p>
            <a:pPr eaLnBrk="1" hangingPunct="1"/>
            <a:r>
              <a:rPr lang="en-US" altLang="en-US" smtClean="0"/>
              <a:t>Prior research on entrepreneurial motivation has failed to adequately control for entrepreneurial opportunities, has adopted a static perspective on entrepreneurship, focused on the wrong motives, has adopted inadequate and inconsistent definitions on entrepreneurship, has failed to look for indirect effects, and has failed to meta-analyze data across studies.  </a:t>
            </a:r>
          </a:p>
          <a:p>
            <a:pPr eaLnBrk="1" hangingPunct="1"/>
            <a:endParaRPr lang="en-US" altLang="en-US" smtClean="0"/>
          </a:p>
          <a:p>
            <a:pPr eaLnBrk="1" hangingPunct="1"/>
            <a:r>
              <a:rPr lang="en-US" altLang="en-US" smtClean="0"/>
              <a:t>McClelland (1961) argued that individuals with a high need for achievement are more likely to engage in activities that have a high degree of individual responsibility for outcomes, require individual skill and effort, have a moderate degree of risk, and include clear feedback on performance (see also Johnson, 1990; Collins, Locke, and Hanges, 2000; Collins et al., 2000).  Entrepreneurial roles are characterized as having a greater degree of these task attributes than other careers, so individuals with higher need for achievement will be more likely to pursue entrepreneurial jobs.    </a:t>
            </a:r>
          </a:p>
          <a:p>
            <a:pPr eaLnBrk="1" hangingPunct="1"/>
            <a:r>
              <a:rPr lang="en-US" altLang="en-US" smtClean="0"/>
              <a:t>The empirical literature provides no evidence that entrepreneurs receive a risk  premium, raising the question of why they become entrepreneurs -- why do the take on the risk.  Some posit that entrepreneurs are risk-loving or that they are overly optimistic.  An alternative theory suggests that a combination of financial constraints, the existence of outside opportunities and endogenous choice of risk can explain observed outcomes without heterogeneous risk preference (Vereshchagina and Hopenhayn, 2006)</a:t>
            </a:r>
          </a:p>
          <a:p>
            <a:pPr eaLnBrk="1" hangingPunct="1"/>
            <a:r>
              <a:rPr lang="en-US" altLang="en-US" smtClean="0"/>
              <a:t>The evidence supporting the tolerance for ambiguity is inconsistent.  Individuals with an internal locus of control, where they believe that their personal actions directly affect the outcome of an event, are more likely to seek entrepreneurial roles or that ability to set clear goals is related to growth (see Tracy et al., 1998; Baum et al., 2001).  </a:t>
            </a:r>
          </a:p>
          <a:p>
            <a:pPr eaLnBrk="1" hangingPunct="1"/>
            <a:endParaRPr lang="en-US" altLang="en-US" smtClean="0"/>
          </a:p>
          <a:p>
            <a:pPr eaLnBrk="1" hangingPunct="1"/>
            <a:endParaRPr lang="en-US" altLang="en-US" smtClean="0"/>
          </a:p>
        </p:txBody>
      </p:sp>
    </p:spTree>
    <p:extLst>
      <p:ext uri="{BB962C8B-B14F-4D97-AF65-F5344CB8AC3E}">
        <p14:creationId xmlns:p14="http://schemas.microsoft.com/office/powerpoint/2010/main" val="28883961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lvl1pPr defTabSz="931863">
              <a:defRPr sz="2400">
                <a:solidFill>
                  <a:schemeClr val="tx1"/>
                </a:solidFill>
                <a:latin typeface="Arial" panose="020B0604020202020204" pitchFamily="34" charset="0"/>
              </a:defRPr>
            </a:lvl1pPr>
            <a:lvl2pPr marL="742950" indent="-285750" defTabSz="931863">
              <a:defRPr sz="2400">
                <a:solidFill>
                  <a:schemeClr val="tx1"/>
                </a:solidFill>
                <a:latin typeface="Arial" panose="020B0604020202020204" pitchFamily="34" charset="0"/>
              </a:defRPr>
            </a:lvl2pPr>
            <a:lvl3pPr marL="1143000" indent="-228600" defTabSz="931863">
              <a:defRPr sz="2400">
                <a:solidFill>
                  <a:schemeClr val="tx1"/>
                </a:solidFill>
                <a:latin typeface="Arial" panose="020B0604020202020204" pitchFamily="34" charset="0"/>
              </a:defRPr>
            </a:lvl3pPr>
            <a:lvl4pPr marL="1600200" indent="-228600" defTabSz="931863">
              <a:defRPr sz="2400">
                <a:solidFill>
                  <a:schemeClr val="tx1"/>
                </a:solidFill>
                <a:latin typeface="Arial" panose="020B0604020202020204" pitchFamily="34" charset="0"/>
              </a:defRPr>
            </a:lvl4pPr>
            <a:lvl5pPr marL="2057400" indent="-228600" defTabSz="931863">
              <a:defRPr sz="2400">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sz="2400">
                <a:solidFill>
                  <a:schemeClr val="tx1"/>
                </a:solidFill>
                <a:latin typeface="Arial" panose="020B0604020202020204" pitchFamily="34" charset="0"/>
              </a:defRPr>
            </a:lvl9pPr>
          </a:lstStyle>
          <a:p>
            <a:fld id="{81707EBB-1647-4861-98FC-E9C313A9A859}" type="slidenum">
              <a:rPr lang="en-US" altLang="en-US" sz="1200"/>
              <a:pPr/>
              <a:t>23</a:t>
            </a:fld>
            <a:endParaRPr lang="en-US" altLang="en-US" sz="1200"/>
          </a:p>
        </p:txBody>
      </p:sp>
      <p:sp>
        <p:nvSpPr>
          <p:cNvPr id="50179" name="Rectangle 2"/>
          <p:cNvSpPr>
            <a:spLocks noRot="1" noChangeArrowheads="1" noTextEdit="1"/>
          </p:cNvSpPr>
          <p:nvPr>
            <p:ph type="sldImg"/>
          </p:nvPr>
        </p:nvSpPr>
        <p:spPr>
          <a:ln/>
        </p:spPr>
      </p:sp>
      <p:sp>
        <p:nvSpPr>
          <p:cNvPr id="50180" name="Rectangle 3"/>
          <p:cNvSpPr>
            <a:spLocks noGrp="1" noChangeArrowheads="1"/>
          </p:cNvSpPr>
          <p:nvPr>
            <p:ph type="body" idx="1"/>
          </p:nvPr>
        </p:nvSpPr>
        <p:spPr>
          <a:noFill/>
        </p:spPr>
        <p:txBody>
          <a:bodyPr/>
          <a:lstStyle/>
          <a:p>
            <a:pPr eaLnBrk="1" hangingPunct="1"/>
            <a:r>
              <a:rPr lang="en-US" altLang="en-US" smtClean="0"/>
              <a:t>As a practical matter, policymakers care about entrepreneurship because they believe it is promotes economic growth.  Substantial research attention has been devoted to documenting and understanding this link between entrepreneurship and growth. </a:t>
            </a:r>
          </a:p>
          <a:p>
            <a:pPr eaLnBrk="1" hangingPunct="1"/>
            <a:r>
              <a:rPr lang="en-US" altLang="en-US" smtClean="0"/>
              <a:t>Overall previous empirical research has largely support the positive relationship between entrepreneurship and growth at the individual, firm and region/national level. It should be noted the current empirical research, especially at the region/country level, are relatively rough and leave much to be desired. Importantly, the literature emphasizes correlations, but does not allow us to disentangle cause and effect. Many attribute this underdevelopment to the omission of entrepreneuship in the neo-classical economic theory. </a:t>
            </a:r>
          </a:p>
        </p:txBody>
      </p:sp>
    </p:spTree>
    <p:extLst>
      <p:ext uri="{BB962C8B-B14F-4D97-AF65-F5344CB8AC3E}">
        <p14:creationId xmlns:p14="http://schemas.microsoft.com/office/powerpoint/2010/main" val="39089189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lvl1pPr defTabSz="931863">
              <a:defRPr sz="2400">
                <a:solidFill>
                  <a:schemeClr val="tx1"/>
                </a:solidFill>
                <a:latin typeface="Arial" panose="020B0604020202020204" pitchFamily="34" charset="0"/>
              </a:defRPr>
            </a:lvl1pPr>
            <a:lvl2pPr marL="742950" indent="-285750" defTabSz="931863">
              <a:defRPr sz="2400">
                <a:solidFill>
                  <a:schemeClr val="tx1"/>
                </a:solidFill>
                <a:latin typeface="Arial" panose="020B0604020202020204" pitchFamily="34" charset="0"/>
              </a:defRPr>
            </a:lvl2pPr>
            <a:lvl3pPr marL="1143000" indent="-228600" defTabSz="931863">
              <a:defRPr sz="2400">
                <a:solidFill>
                  <a:schemeClr val="tx1"/>
                </a:solidFill>
                <a:latin typeface="Arial" panose="020B0604020202020204" pitchFamily="34" charset="0"/>
              </a:defRPr>
            </a:lvl3pPr>
            <a:lvl4pPr marL="1600200" indent="-228600" defTabSz="931863">
              <a:defRPr sz="2400">
                <a:solidFill>
                  <a:schemeClr val="tx1"/>
                </a:solidFill>
                <a:latin typeface="Arial" panose="020B0604020202020204" pitchFamily="34" charset="0"/>
              </a:defRPr>
            </a:lvl4pPr>
            <a:lvl5pPr marL="2057400" indent="-228600" defTabSz="931863">
              <a:defRPr sz="2400">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sz="2400">
                <a:solidFill>
                  <a:schemeClr val="tx1"/>
                </a:solidFill>
                <a:latin typeface="Arial" panose="020B0604020202020204" pitchFamily="34" charset="0"/>
              </a:defRPr>
            </a:lvl9pPr>
          </a:lstStyle>
          <a:p>
            <a:fld id="{FB30A917-DA25-49DA-9C28-FAA30FA2E7D3}" type="slidenum">
              <a:rPr lang="en-US" altLang="en-US" sz="1200"/>
              <a:pPr/>
              <a:t>24</a:t>
            </a:fld>
            <a:endParaRPr lang="en-US" altLang="en-US" sz="1200"/>
          </a:p>
        </p:txBody>
      </p:sp>
      <p:sp>
        <p:nvSpPr>
          <p:cNvPr id="52227" name="Rectangle 2"/>
          <p:cNvSpPr>
            <a:spLocks noRot="1" noChangeArrowheads="1" noTextEdit="1"/>
          </p:cNvSpPr>
          <p:nvPr>
            <p:ph type="sldImg"/>
          </p:nvPr>
        </p:nvSpPr>
        <p:spPr>
          <a:ln/>
        </p:spPr>
      </p:sp>
      <p:sp>
        <p:nvSpPr>
          <p:cNvPr id="52228" name="Rectangle 3"/>
          <p:cNvSpPr>
            <a:spLocks noGrp="1" noChangeArrowheads="1"/>
          </p:cNvSpPr>
          <p:nvPr>
            <p:ph type="body" idx="1"/>
          </p:nvPr>
        </p:nvSpPr>
        <p:spPr>
          <a:noFill/>
        </p:spPr>
        <p:txBody>
          <a:bodyPr/>
          <a:lstStyle/>
          <a:p>
            <a:pPr eaLnBrk="1" hangingPunct="1"/>
            <a:r>
              <a:rPr lang="en-US" altLang="en-US" smtClean="0"/>
              <a:t>This chart provides a high-lever overview of the mechanisms through which entrepeneurship is thought to contribute to economic success. Carrie and Thurik propose that linking entrepreneurship to economic growth requires understanding the conditions and crucial elements and linking the individual, firm and marcro level. Carrie and Thurik (2003) and Wennekers and Thurik (1999) argue that while policy makers have focused on the marco-level issues linking entrepreneruship and growth, a more complete understanding of the micro foundations of entrepreneurship is advised.  We need to understand that cultural (regional, national) context that promtoes entrepreneurship as well as how institutions shape the incentives that individuals have to become entrepreneurs, as well as the barriers that institutions can pose. Interestingly, “policy” is not listed in the “conditions for entrepreneurship”, although one could think of policy as a lever for influencing both conditions and crucial elements. </a:t>
            </a:r>
          </a:p>
        </p:txBody>
      </p:sp>
    </p:spTree>
    <p:extLst>
      <p:ext uri="{BB962C8B-B14F-4D97-AF65-F5344CB8AC3E}">
        <p14:creationId xmlns:p14="http://schemas.microsoft.com/office/powerpoint/2010/main" val="151507215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lvl1pPr defTabSz="931863">
              <a:defRPr sz="2400">
                <a:solidFill>
                  <a:schemeClr val="tx1"/>
                </a:solidFill>
                <a:latin typeface="Arial" panose="020B0604020202020204" pitchFamily="34" charset="0"/>
              </a:defRPr>
            </a:lvl1pPr>
            <a:lvl2pPr marL="742950" indent="-285750" defTabSz="931863">
              <a:defRPr sz="2400">
                <a:solidFill>
                  <a:schemeClr val="tx1"/>
                </a:solidFill>
                <a:latin typeface="Arial" panose="020B0604020202020204" pitchFamily="34" charset="0"/>
              </a:defRPr>
            </a:lvl2pPr>
            <a:lvl3pPr marL="1143000" indent="-228600" defTabSz="931863">
              <a:defRPr sz="2400">
                <a:solidFill>
                  <a:schemeClr val="tx1"/>
                </a:solidFill>
                <a:latin typeface="Arial" panose="020B0604020202020204" pitchFamily="34" charset="0"/>
              </a:defRPr>
            </a:lvl3pPr>
            <a:lvl4pPr marL="1600200" indent="-228600" defTabSz="931863">
              <a:defRPr sz="2400">
                <a:solidFill>
                  <a:schemeClr val="tx1"/>
                </a:solidFill>
                <a:latin typeface="Arial" panose="020B0604020202020204" pitchFamily="34" charset="0"/>
              </a:defRPr>
            </a:lvl4pPr>
            <a:lvl5pPr marL="2057400" indent="-228600" defTabSz="931863">
              <a:defRPr sz="2400">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sz="2400">
                <a:solidFill>
                  <a:schemeClr val="tx1"/>
                </a:solidFill>
                <a:latin typeface="Arial" panose="020B0604020202020204" pitchFamily="34" charset="0"/>
              </a:defRPr>
            </a:lvl9pPr>
          </a:lstStyle>
          <a:p>
            <a:fld id="{A7571589-8B54-4E32-99ED-B5665A0DA20F}" type="slidenum">
              <a:rPr lang="en-US" altLang="en-US" sz="1200"/>
              <a:pPr/>
              <a:t>25</a:t>
            </a:fld>
            <a:endParaRPr lang="en-US" altLang="en-US" sz="1200"/>
          </a:p>
        </p:txBody>
      </p:sp>
      <p:sp>
        <p:nvSpPr>
          <p:cNvPr id="54275" name="Rectangle 2"/>
          <p:cNvSpPr>
            <a:spLocks noRot="1" noChangeArrowheads="1" noTextEdit="1"/>
          </p:cNvSpPr>
          <p:nvPr>
            <p:ph type="sldImg"/>
          </p:nvPr>
        </p:nvSpPr>
        <p:spPr>
          <a:ln/>
        </p:spPr>
      </p:sp>
      <p:sp>
        <p:nvSpPr>
          <p:cNvPr id="54276" name="Rectangle 3"/>
          <p:cNvSpPr>
            <a:spLocks noGrp="1" noChangeArrowheads="1"/>
          </p:cNvSpPr>
          <p:nvPr>
            <p:ph type="body" idx="1"/>
          </p:nvPr>
        </p:nvSpPr>
        <p:spPr>
          <a:noFill/>
        </p:spPr>
        <p:txBody>
          <a:bodyPr/>
          <a:lstStyle/>
          <a:p>
            <a:pPr eaLnBrk="1" hangingPunct="1"/>
            <a:r>
              <a:rPr lang="en-US" altLang="en-US" smtClean="0"/>
              <a:t>See Blanchflower (2004) for an overview of entrepreneurship public policy from a cross-country perspective.</a:t>
            </a:r>
          </a:p>
        </p:txBody>
      </p:sp>
    </p:spTree>
    <p:extLst>
      <p:ext uri="{BB962C8B-B14F-4D97-AF65-F5344CB8AC3E}">
        <p14:creationId xmlns:p14="http://schemas.microsoft.com/office/powerpoint/2010/main" val="12229483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p:spPr>
        <p:txBody>
          <a:bodyPr/>
          <a:lstStyle>
            <a:lvl1pPr defTabSz="931863">
              <a:defRPr sz="2400">
                <a:solidFill>
                  <a:schemeClr val="tx1"/>
                </a:solidFill>
                <a:latin typeface="Arial" panose="020B0604020202020204" pitchFamily="34" charset="0"/>
              </a:defRPr>
            </a:lvl1pPr>
            <a:lvl2pPr marL="742950" indent="-285750" defTabSz="931863">
              <a:defRPr sz="2400">
                <a:solidFill>
                  <a:schemeClr val="tx1"/>
                </a:solidFill>
                <a:latin typeface="Arial" panose="020B0604020202020204" pitchFamily="34" charset="0"/>
              </a:defRPr>
            </a:lvl2pPr>
            <a:lvl3pPr marL="1143000" indent="-228600" defTabSz="931863">
              <a:defRPr sz="2400">
                <a:solidFill>
                  <a:schemeClr val="tx1"/>
                </a:solidFill>
                <a:latin typeface="Arial" panose="020B0604020202020204" pitchFamily="34" charset="0"/>
              </a:defRPr>
            </a:lvl3pPr>
            <a:lvl4pPr marL="1600200" indent="-228600" defTabSz="931863">
              <a:defRPr sz="2400">
                <a:solidFill>
                  <a:schemeClr val="tx1"/>
                </a:solidFill>
                <a:latin typeface="Arial" panose="020B0604020202020204" pitchFamily="34" charset="0"/>
              </a:defRPr>
            </a:lvl4pPr>
            <a:lvl5pPr marL="2057400" indent="-228600" defTabSz="931863">
              <a:defRPr sz="2400">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sz="2400">
                <a:solidFill>
                  <a:schemeClr val="tx1"/>
                </a:solidFill>
                <a:latin typeface="Arial" panose="020B0604020202020204" pitchFamily="34" charset="0"/>
              </a:defRPr>
            </a:lvl9pPr>
          </a:lstStyle>
          <a:p>
            <a:fld id="{2402D24E-797B-4835-9137-9AF956E01045}" type="slidenum">
              <a:rPr lang="en-US" altLang="en-US" sz="1200"/>
              <a:pPr/>
              <a:t>28</a:t>
            </a:fld>
            <a:endParaRPr lang="en-US" altLang="en-US" sz="1200"/>
          </a:p>
        </p:txBody>
      </p:sp>
      <p:sp>
        <p:nvSpPr>
          <p:cNvPr id="60419" name="Rectangle 2"/>
          <p:cNvSpPr>
            <a:spLocks noRot="1" noChangeArrowheads="1" noTextEdit="1"/>
          </p:cNvSpPr>
          <p:nvPr>
            <p:ph type="sldImg"/>
          </p:nvPr>
        </p:nvSpPr>
        <p:spPr>
          <a:ln/>
        </p:spPr>
      </p:sp>
      <p:sp>
        <p:nvSpPr>
          <p:cNvPr id="60420" name="Rectangle 3"/>
          <p:cNvSpPr>
            <a:spLocks noGrp="1" noChangeArrowheads="1"/>
          </p:cNvSpPr>
          <p:nvPr>
            <p:ph type="body" idx="1"/>
          </p:nvPr>
        </p:nvSpPr>
        <p:spPr>
          <a:noFill/>
        </p:spPr>
        <p:txBody>
          <a:bodyPr/>
          <a:lstStyle/>
          <a:p>
            <a:pPr eaLnBrk="1" hangingPunct="1"/>
            <a:r>
              <a:rPr lang="en-US" altLang="en-US" smtClean="0"/>
              <a:t>There are many issues that are ripe for discussion.  One will need to focus on one or two.</a:t>
            </a:r>
          </a:p>
          <a:p>
            <a:pPr eaLnBrk="1" hangingPunct="1"/>
            <a:r>
              <a:rPr lang="en-US" altLang="en-US" sz="1000" smtClean="0"/>
              <a:t>Why is it important for government policy to promote (or not get in the way of) entrepreneurship?</a:t>
            </a:r>
          </a:p>
          <a:p>
            <a:pPr lvl="1" eaLnBrk="1" hangingPunct="1"/>
            <a:r>
              <a:rPr lang="en-US" altLang="en-US" sz="1000" smtClean="0"/>
              <a:t>What type of entrepreneurship should be promoted?</a:t>
            </a:r>
          </a:p>
          <a:p>
            <a:pPr lvl="1" eaLnBrk="1" hangingPunct="1"/>
            <a:r>
              <a:rPr lang="en-US" altLang="en-US" sz="1000" smtClean="0"/>
              <a:t>Do you think most pro-entrepreneurship polices focus on this definition of entrepreneurship?</a:t>
            </a:r>
          </a:p>
          <a:p>
            <a:pPr eaLnBrk="1" hangingPunct="1"/>
            <a:r>
              <a:rPr lang="en-US" altLang="en-US" sz="1000" smtClean="0"/>
              <a:t>What social or policy problems/issues might benefit from more entrepreneurship?</a:t>
            </a:r>
          </a:p>
          <a:p>
            <a:pPr eaLnBrk="1" hangingPunct="1"/>
            <a:r>
              <a:rPr lang="en-US" altLang="en-US" sz="1000" smtClean="0"/>
              <a:t>On what basis should a government evaluate the success of a program to promote entrepreneurship?</a:t>
            </a:r>
          </a:p>
          <a:p>
            <a:pPr eaLnBrk="1" hangingPunct="1"/>
            <a:r>
              <a:rPr lang="en-US" altLang="en-US" sz="1000" smtClean="0"/>
              <a:t>Why would a government want to target certain segments of the population in entrepreneurship promotion programs?</a:t>
            </a:r>
          </a:p>
          <a:p>
            <a:pPr lvl="1" eaLnBrk="1" hangingPunct="1"/>
            <a:r>
              <a:rPr lang="en-US" altLang="zh-CN" sz="1000" smtClean="0">
                <a:ea typeface="宋体" panose="02010600030101010101" pitchFamily="2" charset="-122"/>
              </a:rPr>
              <a:t>How does education, S&amp;T education in particular, affect individuals’ pursuit of entrepreneurship</a:t>
            </a:r>
          </a:p>
          <a:p>
            <a:pPr lvl="1" eaLnBrk="1" hangingPunct="1"/>
            <a:r>
              <a:rPr lang="en-US" altLang="zh-CN" sz="1000" smtClean="0">
                <a:ea typeface="宋体" panose="02010600030101010101" pitchFamily="2" charset="-122"/>
              </a:rPr>
              <a:t>How should immigration policy be</a:t>
            </a:r>
            <a:r>
              <a:rPr lang="en-US" altLang="en-US" sz="1000" smtClean="0"/>
              <a:t> revised to employ the perceived advantage of skilled immigrants’ entrepreneurial activities?</a:t>
            </a:r>
          </a:p>
          <a:p>
            <a:pPr eaLnBrk="1" hangingPunct="1"/>
            <a:r>
              <a:rPr lang="en-US" altLang="en-US" sz="1000" smtClean="0"/>
              <a:t>What types of policies could national, state and local governments enact in order to generate more entrepreneurial opportunities?</a:t>
            </a:r>
          </a:p>
        </p:txBody>
      </p:sp>
    </p:spTree>
    <p:extLst>
      <p:ext uri="{BB962C8B-B14F-4D97-AF65-F5344CB8AC3E}">
        <p14:creationId xmlns:p14="http://schemas.microsoft.com/office/powerpoint/2010/main" val="20524767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3AE09A5-4C1D-4E35-9AE9-5DC7AA65CE49}" type="datetimeFigureOut">
              <a:rPr lang="en-GB" smtClean="0"/>
              <a:t>05/08/2019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497B10-522C-40ED-B0A8-ADA604C365CA}" type="slidenum">
              <a:rPr lang="en-GB" smtClean="0"/>
              <a:t>‹#›</a:t>
            </a:fld>
            <a:endParaRPr lang="en-GB"/>
          </a:p>
        </p:txBody>
      </p:sp>
    </p:spTree>
    <p:extLst>
      <p:ext uri="{BB962C8B-B14F-4D97-AF65-F5344CB8AC3E}">
        <p14:creationId xmlns:p14="http://schemas.microsoft.com/office/powerpoint/2010/main" val="5328094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AE09A5-4C1D-4E35-9AE9-5DC7AA65CE49}" type="datetimeFigureOut">
              <a:rPr lang="en-GB" smtClean="0"/>
              <a:t>05/08/2019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497B10-522C-40ED-B0A8-ADA604C365CA}" type="slidenum">
              <a:rPr lang="en-GB" smtClean="0"/>
              <a:t>‹#›</a:t>
            </a:fld>
            <a:endParaRPr lang="en-GB"/>
          </a:p>
        </p:txBody>
      </p:sp>
    </p:spTree>
    <p:extLst>
      <p:ext uri="{BB962C8B-B14F-4D97-AF65-F5344CB8AC3E}">
        <p14:creationId xmlns:p14="http://schemas.microsoft.com/office/powerpoint/2010/main" val="3502884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3AE09A5-4C1D-4E35-9AE9-5DC7AA65CE49}" type="datetimeFigureOut">
              <a:rPr lang="en-GB" smtClean="0"/>
              <a:t>05/08/2019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497B10-522C-40ED-B0A8-ADA604C365CA}" type="slidenum">
              <a:rPr lang="en-GB" smtClean="0"/>
              <a:t>‹#›</a:t>
            </a:fld>
            <a:endParaRPr lang="en-GB"/>
          </a:p>
        </p:txBody>
      </p:sp>
    </p:spTree>
    <p:extLst>
      <p:ext uri="{BB962C8B-B14F-4D97-AF65-F5344CB8AC3E}">
        <p14:creationId xmlns:p14="http://schemas.microsoft.com/office/powerpoint/2010/main" val="23236724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3AE09A5-4C1D-4E35-9AE9-5DC7AA65CE49}" type="datetimeFigureOut">
              <a:rPr lang="en-GB" smtClean="0"/>
              <a:t>05/08/2019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497B10-522C-40ED-B0A8-ADA604C365CA}" type="slidenum">
              <a:rPr lang="en-GB" smtClean="0"/>
              <a:t>‹#›</a:t>
            </a:fld>
            <a:endParaRPr lang="en-GB"/>
          </a:p>
        </p:txBody>
      </p:sp>
    </p:spTree>
    <p:extLst>
      <p:ext uri="{BB962C8B-B14F-4D97-AF65-F5344CB8AC3E}">
        <p14:creationId xmlns:p14="http://schemas.microsoft.com/office/powerpoint/2010/main" val="15041653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3AE09A5-4C1D-4E35-9AE9-5DC7AA65CE49}" type="datetimeFigureOut">
              <a:rPr lang="en-GB" smtClean="0"/>
              <a:t>05/08/2019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497B10-522C-40ED-B0A8-ADA604C365CA}" type="slidenum">
              <a:rPr lang="en-GB" smtClean="0"/>
              <a:t>‹#›</a:t>
            </a:fld>
            <a:endParaRPr lang="en-GB"/>
          </a:p>
        </p:txBody>
      </p:sp>
    </p:spTree>
    <p:extLst>
      <p:ext uri="{BB962C8B-B14F-4D97-AF65-F5344CB8AC3E}">
        <p14:creationId xmlns:p14="http://schemas.microsoft.com/office/powerpoint/2010/main" val="3549556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3AE09A5-4C1D-4E35-9AE9-5DC7AA65CE49}" type="datetimeFigureOut">
              <a:rPr lang="en-GB" smtClean="0"/>
              <a:t>05/08/2019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497B10-522C-40ED-B0A8-ADA604C365CA}" type="slidenum">
              <a:rPr lang="en-GB" smtClean="0"/>
              <a:t>‹#›</a:t>
            </a:fld>
            <a:endParaRPr lang="en-GB"/>
          </a:p>
        </p:txBody>
      </p:sp>
    </p:spTree>
    <p:extLst>
      <p:ext uri="{BB962C8B-B14F-4D97-AF65-F5344CB8AC3E}">
        <p14:creationId xmlns:p14="http://schemas.microsoft.com/office/powerpoint/2010/main" val="5977146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AE09A5-4C1D-4E35-9AE9-5DC7AA65CE49}" type="datetimeFigureOut">
              <a:rPr lang="en-GB" smtClean="0"/>
              <a:t>05/08/2019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497B10-522C-40ED-B0A8-ADA604C365CA}" type="slidenum">
              <a:rPr lang="en-GB" smtClean="0"/>
              <a:t>‹#›</a:t>
            </a:fld>
            <a:endParaRPr lang="en-GB"/>
          </a:p>
        </p:txBody>
      </p:sp>
    </p:spTree>
    <p:extLst>
      <p:ext uri="{BB962C8B-B14F-4D97-AF65-F5344CB8AC3E}">
        <p14:creationId xmlns:p14="http://schemas.microsoft.com/office/powerpoint/2010/main" val="34586449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3AE09A5-4C1D-4E35-9AE9-5DC7AA65CE49}" type="datetimeFigureOut">
              <a:rPr lang="en-GB" smtClean="0"/>
              <a:t>05/08/2019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497B10-522C-40ED-B0A8-ADA604C365CA}" type="slidenum">
              <a:rPr lang="en-GB" smtClean="0"/>
              <a:t>‹#›</a:t>
            </a:fld>
            <a:endParaRPr lang="en-GB"/>
          </a:p>
        </p:txBody>
      </p:sp>
    </p:spTree>
    <p:extLst>
      <p:ext uri="{BB962C8B-B14F-4D97-AF65-F5344CB8AC3E}">
        <p14:creationId xmlns:p14="http://schemas.microsoft.com/office/powerpoint/2010/main" val="15645859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A3AE09A5-4C1D-4E35-9AE9-5DC7AA65CE49}" type="datetimeFigureOut">
              <a:rPr lang="en-GB" smtClean="0"/>
              <a:t>05/08/2019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497B10-522C-40ED-B0A8-ADA604C365CA}" type="slidenum">
              <a:rPr lang="en-GB" smtClean="0"/>
              <a:t>‹#›</a:t>
            </a:fld>
            <a:endParaRPr lang="en-GB"/>
          </a:p>
        </p:txBody>
      </p:sp>
    </p:spTree>
    <p:extLst>
      <p:ext uri="{BB962C8B-B14F-4D97-AF65-F5344CB8AC3E}">
        <p14:creationId xmlns:p14="http://schemas.microsoft.com/office/powerpoint/2010/main" val="26971473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3AE09A5-4C1D-4E35-9AE9-5DC7AA65CE49}" type="datetimeFigureOut">
              <a:rPr lang="en-GB" smtClean="0"/>
              <a:t>05/08/2019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497B10-522C-40ED-B0A8-ADA604C365CA}" type="slidenum">
              <a:rPr lang="en-GB" smtClean="0"/>
              <a:t>‹#›</a:t>
            </a:fld>
            <a:endParaRPr lang="en-GB"/>
          </a:p>
        </p:txBody>
      </p:sp>
    </p:spTree>
    <p:extLst>
      <p:ext uri="{BB962C8B-B14F-4D97-AF65-F5344CB8AC3E}">
        <p14:creationId xmlns:p14="http://schemas.microsoft.com/office/powerpoint/2010/main" val="2268257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3AE09A5-4C1D-4E35-9AE9-5DC7AA65CE49}" type="datetimeFigureOut">
              <a:rPr lang="en-GB" smtClean="0"/>
              <a:t>05/08/2019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497B10-522C-40ED-B0A8-ADA604C365CA}"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9646717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3AE09A5-4C1D-4E35-9AE9-5DC7AA65CE49}" type="datetimeFigureOut">
              <a:rPr lang="en-GB" smtClean="0"/>
              <a:t>05/08/2019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497B10-522C-40ED-B0A8-ADA604C365CA}" type="slidenum">
              <a:rPr lang="en-GB" smtClean="0"/>
              <a:t>‹#›</a:t>
            </a:fld>
            <a:endParaRPr lang="en-GB"/>
          </a:p>
        </p:txBody>
      </p:sp>
    </p:spTree>
    <p:extLst>
      <p:ext uri="{BB962C8B-B14F-4D97-AF65-F5344CB8AC3E}">
        <p14:creationId xmlns:p14="http://schemas.microsoft.com/office/powerpoint/2010/main" val="19902421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3AE09A5-4C1D-4E35-9AE9-5DC7AA65CE49}" type="datetimeFigureOut">
              <a:rPr lang="en-GB" smtClean="0"/>
              <a:t>05/08/2019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497B10-522C-40ED-B0A8-ADA604C365C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130428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3AE09A5-4C1D-4E35-9AE9-5DC7AA65CE49}" type="datetimeFigureOut">
              <a:rPr lang="en-GB" smtClean="0"/>
              <a:t>05/08/2019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497B10-522C-40ED-B0A8-ADA604C365CA}" type="slidenum">
              <a:rPr lang="en-GB" smtClean="0"/>
              <a:t>‹#›</a:t>
            </a:fld>
            <a:endParaRPr lang="en-GB"/>
          </a:p>
        </p:txBody>
      </p:sp>
    </p:spTree>
    <p:extLst>
      <p:ext uri="{BB962C8B-B14F-4D97-AF65-F5344CB8AC3E}">
        <p14:creationId xmlns:p14="http://schemas.microsoft.com/office/powerpoint/2010/main" val="11875720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AE09A5-4C1D-4E35-9AE9-5DC7AA65CE49}" type="datetimeFigureOut">
              <a:rPr lang="en-GB" smtClean="0"/>
              <a:t>05/08/2019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497B10-522C-40ED-B0A8-ADA604C365CA}" type="slidenum">
              <a:rPr lang="en-GB" smtClean="0"/>
              <a:t>‹#›</a:t>
            </a:fld>
            <a:endParaRPr lang="en-GB"/>
          </a:p>
        </p:txBody>
      </p:sp>
    </p:spTree>
    <p:extLst>
      <p:ext uri="{BB962C8B-B14F-4D97-AF65-F5344CB8AC3E}">
        <p14:creationId xmlns:p14="http://schemas.microsoft.com/office/powerpoint/2010/main" val="27370001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AE09A5-4C1D-4E35-9AE9-5DC7AA65CE49}" type="datetimeFigureOut">
              <a:rPr lang="en-GB" smtClean="0"/>
              <a:t>05/08/2019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497B10-522C-40ED-B0A8-ADA604C365CA}" type="slidenum">
              <a:rPr lang="en-GB" smtClean="0"/>
              <a:t>‹#›</a:t>
            </a:fld>
            <a:endParaRPr lang="en-GB"/>
          </a:p>
        </p:txBody>
      </p:sp>
    </p:spTree>
    <p:extLst>
      <p:ext uri="{BB962C8B-B14F-4D97-AF65-F5344CB8AC3E}">
        <p14:creationId xmlns:p14="http://schemas.microsoft.com/office/powerpoint/2010/main" val="5026241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388939"/>
            <a:ext cx="12192000" cy="611187"/>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996951" y="1482725"/>
            <a:ext cx="5080000" cy="44323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280151" y="1482725"/>
            <a:ext cx="5080000" cy="44323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9002491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3AE09A5-4C1D-4E35-9AE9-5DC7AA65CE49}" type="datetimeFigureOut">
              <a:rPr lang="en-GB" smtClean="0"/>
              <a:t>05/08/2019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7497B10-522C-40ED-B0A8-ADA604C365CA}" type="slidenum">
              <a:rPr lang="en-GB" smtClean="0"/>
              <a:t>‹#›</a:t>
            </a:fld>
            <a:endParaRPr lang="en-GB"/>
          </a:p>
        </p:txBody>
      </p:sp>
    </p:spTree>
    <p:extLst>
      <p:ext uri="{BB962C8B-B14F-4D97-AF65-F5344CB8AC3E}">
        <p14:creationId xmlns:p14="http://schemas.microsoft.com/office/powerpoint/2010/main" val="498611821"/>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706" r:id="rId13"/>
    <p:sldLayoutId id="2147483707" r:id="rId14"/>
    <p:sldLayoutId id="2147483708" r:id="rId15"/>
    <p:sldLayoutId id="2147483709" r:id="rId16"/>
    <p:sldLayoutId id="2147483710"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srn.com/abstract=33380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418469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212869" y="1516063"/>
            <a:ext cx="7766936" cy="1646302"/>
          </a:xfrm>
        </p:spPr>
        <p:txBody>
          <a:bodyPr/>
          <a:lstStyle/>
          <a:p>
            <a:r>
              <a:rPr lang="en-US" altLang="en-US" dirty="0" smtClean="0"/>
              <a:t>Entrepreneurship and Public Policy</a:t>
            </a:r>
          </a:p>
        </p:txBody>
      </p:sp>
      <p:sp>
        <p:nvSpPr>
          <p:cNvPr id="5123" name="Rectangle 3"/>
          <p:cNvSpPr>
            <a:spLocks noGrp="1" noChangeArrowheads="1"/>
          </p:cNvSpPr>
          <p:nvPr>
            <p:ph type="subTitle" idx="1"/>
          </p:nvPr>
        </p:nvSpPr>
        <p:spPr>
          <a:xfrm>
            <a:off x="1524000" y="3352800"/>
            <a:ext cx="9144000" cy="1752600"/>
          </a:xfrm>
        </p:spPr>
        <p:txBody>
          <a:bodyPr/>
          <a:lstStyle/>
          <a:p>
            <a:r>
              <a:rPr lang="en-US" altLang="en-US" dirty="0" smtClean="0"/>
              <a:t>What </a:t>
            </a:r>
            <a:r>
              <a:rPr lang="en-US" altLang="en-US" dirty="0" smtClean="0"/>
              <a:t>is Entrepreneurship, Who are Entrepreneurs, and Why It Matters</a:t>
            </a:r>
          </a:p>
        </p:txBody>
      </p:sp>
      <p:sp>
        <p:nvSpPr>
          <p:cNvPr id="5124" name="Rectangle 8"/>
          <p:cNvSpPr>
            <a:spLocks noChangeArrowheads="1"/>
          </p:cNvSpPr>
          <p:nvPr/>
        </p:nvSpPr>
        <p:spPr bwMode="auto">
          <a:xfrm>
            <a:off x="2468563" y="1058863"/>
            <a:ext cx="184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Tree>
    <p:extLst>
      <p:ext uri="{BB962C8B-B14F-4D97-AF65-F5344CB8AC3E}">
        <p14:creationId xmlns:p14="http://schemas.microsoft.com/office/powerpoint/2010/main" val="37097248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1026"/>
          <p:cNvSpPr>
            <a:spLocks noGrp="1" noChangeArrowheads="1"/>
          </p:cNvSpPr>
          <p:nvPr>
            <p:ph type="title"/>
          </p:nvPr>
        </p:nvSpPr>
        <p:spPr/>
        <p:txBody>
          <a:bodyPr/>
          <a:lstStyle/>
          <a:p>
            <a:r>
              <a:rPr lang="en-US" altLang="en-US" smtClean="0"/>
              <a:t>Who or What Is an Entrepreneur?</a:t>
            </a:r>
          </a:p>
        </p:txBody>
      </p:sp>
      <p:sp>
        <p:nvSpPr>
          <p:cNvPr id="7171" name="Rectangle 1027"/>
          <p:cNvSpPr>
            <a:spLocks noGrp="1" noChangeArrowheads="1"/>
          </p:cNvSpPr>
          <p:nvPr>
            <p:ph idx="1"/>
          </p:nvPr>
        </p:nvSpPr>
        <p:spPr/>
        <p:txBody>
          <a:bodyPr>
            <a:normAutofit fontScale="85000" lnSpcReduction="10000"/>
          </a:bodyPr>
          <a:lstStyle/>
          <a:p>
            <a:pPr>
              <a:lnSpc>
                <a:spcPct val="90000"/>
              </a:lnSpc>
              <a:buFontTx/>
              <a:buNone/>
            </a:pPr>
            <a:r>
              <a:rPr lang="en-US" altLang="en-US" sz="2000"/>
              <a:t>A person who acts in a way that is innovative, creative and oriented toward growth and opportunity.</a:t>
            </a:r>
          </a:p>
          <a:p>
            <a:pPr>
              <a:lnSpc>
                <a:spcPct val="90000"/>
              </a:lnSpc>
              <a:buFontTx/>
              <a:buNone/>
            </a:pPr>
            <a:endParaRPr lang="en-US" altLang="en-US" sz="2000"/>
          </a:p>
          <a:p>
            <a:pPr>
              <a:lnSpc>
                <a:spcPct val="90000"/>
              </a:lnSpc>
              <a:buFontTx/>
              <a:buNone/>
            </a:pPr>
            <a:r>
              <a:rPr lang="en-US" altLang="en-US" sz="2000" i="1"/>
              <a:t>People who found new businesses, not people who found religions, social movements, or corporate ventures, or people who are just acting creatively.</a:t>
            </a:r>
            <a:endParaRPr lang="en-US" altLang="en-US" sz="2000"/>
          </a:p>
          <a:p>
            <a:pPr>
              <a:lnSpc>
                <a:spcPct val="90000"/>
              </a:lnSpc>
              <a:buFontTx/>
              <a:buNone/>
            </a:pPr>
            <a:r>
              <a:rPr lang="en-US" altLang="en-US" sz="2000"/>
              <a:t>					-- Shane, 2008</a:t>
            </a:r>
          </a:p>
          <a:p>
            <a:pPr>
              <a:lnSpc>
                <a:spcPct val="90000"/>
              </a:lnSpc>
              <a:buFontTx/>
              <a:buNone/>
            </a:pPr>
            <a:r>
              <a:rPr lang="en-US" altLang="en-US" sz="2000">
                <a:solidFill>
                  <a:schemeClr val="bg2"/>
                </a:solidFill>
              </a:rPr>
              <a:t>Entrepreneurship = small business</a:t>
            </a:r>
            <a:endParaRPr lang="en-US" altLang="en-US" sz="2000"/>
          </a:p>
          <a:p>
            <a:pPr>
              <a:lnSpc>
                <a:spcPct val="90000"/>
              </a:lnSpc>
              <a:buFontTx/>
              <a:buNone/>
            </a:pPr>
            <a:endParaRPr lang="en-US" altLang="en-US" sz="2000" i="1"/>
          </a:p>
          <a:p>
            <a:pPr>
              <a:lnSpc>
                <a:spcPct val="90000"/>
              </a:lnSpc>
              <a:buFontTx/>
              <a:buNone/>
            </a:pPr>
            <a:r>
              <a:rPr lang="en-US" altLang="en-US" sz="2000" i="1"/>
              <a:t>An entity, new or existing that provides a new product or service or that develops and uses new methods to produce or deliver existing goods and services at lower cost</a:t>
            </a:r>
            <a:endParaRPr lang="en-US" altLang="en-US" sz="2000"/>
          </a:p>
          <a:p>
            <a:pPr>
              <a:lnSpc>
                <a:spcPct val="90000"/>
              </a:lnSpc>
              <a:buFontTx/>
              <a:buNone/>
            </a:pPr>
            <a:r>
              <a:rPr lang="en-US" altLang="en-US" sz="2000"/>
              <a:t>				-- Baumol, Litan and Schramm (2007)</a:t>
            </a:r>
          </a:p>
          <a:p>
            <a:pPr>
              <a:lnSpc>
                <a:spcPct val="90000"/>
              </a:lnSpc>
              <a:buFontTx/>
              <a:buNone/>
            </a:pPr>
            <a:r>
              <a:rPr lang="en-US" altLang="en-US" sz="2000">
                <a:solidFill>
                  <a:schemeClr val="bg2"/>
                </a:solidFill>
              </a:rPr>
              <a:t>Entrepreneurship ≠ small business</a:t>
            </a:r>
            <a:endParaRPr lang="en-US" altLang="en-US" sz="2000"/>
          </a:p>
        </p:txBody>
      </p:sp>
    </p:spTree>
    <p:extLst>
      <p:ext uri="{BB962C8B-B14F-4D97-AF65-F5344CB8AC3E}">
        <p14:creationId xmlns:p14="http://schemas.microsoft.com/office/powerpoint/2010/main" val="2021357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US" altLang="en-US" sz="2800"/>
              <a:t>Types of Entrepreneurship</a:t>
            </a:r>
          </a:p>
        </p:txBody>
      </p:sp>
      <p:sp>
        <p:nvSpPr>
          <p:cNvPr id="9219" name="Rectangle 3"/>
          <p:cNvSpPr>
            <a:spLocks noGrp="1" noChangeArrowheads="1"/>
          </p:cNvSpPr>
          <p:nvPr>
            <p:ph idx="1"/>
          </p:nvPr>
        </p:nvSpPr>
        <p:spPr/>
        <p:txBody>
          <a:bodyPr>
            <a:normAutofit fontScale="92500" lnSpcReduction="20000"/>
          </a:bodyPr>
          <a:lstStyle/>
          <a:p>
            <a:pPr>
              <a:lnSpc>
                <a:spcPct val="90000"/>
              </a:lnSpc>
              <a:buFontTx/>
              <a:buNone/>
            </a:pPr>
            <a:r>
              <a:rPr lang="en-US" altLang="en-US" sz="2000"/>
              <a:t>The academic literature focuses on several questions that draw distinctions among types of entrepreneurship</a:t>
            </a:r>
          </a:p>
          <a:p>
            <a:pPr>
              <a:lnSpc>
                <a:spcPct val="90000"/>
              </a:lnSpc>
            </a:pPr>
            <a:r>
              <a:rPr lang="en-US" altLang="en-US" sz="2000"/>
              <a:t>What is the outcome of the entrepreneurial activity?</a:t>
            </a:r>
          </a:p>
          <a:p>
            <a:pPr lvl="1">
              <a:lnSpc>
                <a:spcPct val="90000"/>
              </a:lnSpc>
            </a:pPr>
            <a:r>
              <a:rPr lang="en-US" altLang="en-US" sz="2000"/>
              <a:t>Innovative v. replicative </a:t>
            </a:r>
          </a:p>
          <a:p>
            <a:pPr>
              <a:lnSpc>
                <a:spcPct val="90000"/>
              </a:lnSpc>
            </a:pPr>
            <a:r>
              <a:rPr lang="en-US" altLang="en-US" sz="2000"/>
              <a:t>What motivates the entrepreneur?</a:t>
            </a:r>
          </a:p>
          <a:p>
            <a:pPr lvl="1">
              <a:lnSpc>
                <a:spcPct val="90000"/>
              </a:lnSpc>
            </a:pPr>
            <a:r>
              <a:rPr lang="en-US" altLang="en-US" sz="2000"/>
              <a:t>Opportunity entrepreneurship vs. necessity entrepreneurship</a:t>
            </a:r>
          </a:p>
          <a:p>
            <a:pPr>
              <a:lnSpc>
                <a:spcPct val="90000"/>
              </a:lnSpc>
            </a:pPr>
            <a:r>
              <a:rPr lang="en-US" altLang="en-US" sz="2000"/>
              <a:t>What is the employment status of the entrepreneur?</a:t>
            </a:r>
          </a:p>
          <a:p>
            <a:pPr lvl="1">
              <a:lnSpc>
                <a:spcPct val="90000"/>
              </a:lnSpc>
            </a:pPr>
            <a:r>
              <a:rPr lang="en-US" altLang="en-US" sz="2000"/>
              <a:t>Self-employed vs. employee</a:t>
            </a:r>
          </a:p>
          <a:p>
            <a:pPr lvl="1">
              <a:lnSpc>
                <a:spcPct val="90000"/>
              </a:lnSpc>
            </a:pPr>
            <a:r>
              <a:rPr lang="en-US" altLang="en-US" sz="2000"/>
              <a:t>Entrepreneurship v. intrapreneurship</a:t>
            </a:r>
          </a:p>
          <a:p>
            <a:pPr>
              <a:lnSpc>
                <a:spcPct val="90000"/>
              </a:lnSpc>
            </a:pPr>
            <a:r>
              <a:rPr lang="en-US" altLang="en-US" sz="2000"/>
              <a:t>Does the entrepreneurial activity increase the size of the pie, or just the entrepreneurs’ share of the pie?</a:t>
            </a:r>
          </a:p>
          <a:p>
            <a:pPr lvl="1">
              <a:lnSpc>
                <a:spcPct val="90000"/>
              </a:lnSpc>
            </a:pPr>
            <a:r>
              <a:rPr lang="en-US" altLang="en-US" sz="2000"/>
              <a:t>Productive vs. unproductive (I.e. political lobbying, organized crime)</a:t>
            </a:r>
          </a:p>
        </p:txBody>
      </p:sp>
    </p:spTree>
    <p:extLst>
      <p:ext uri="{BB962C8B-B14F-4D97-AF65-F5344CB8AC3E}">
        <p14:creationId xmlns:p14="http://schemas.microsoft.com/office/powerpoint/2010/main" val="385459892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026"/>
          <p:cNvSpPr>
            <a:spLocks noGrp="1" noChangeArrowheads="1"/>
          </p:cNvSpPr>
          <p:nvPr>
            <p:ph type="title"/>
          </p:nvPr>
        </p:nvSpPr>
        <p:spPr/>
        <p:txBody>
          <a:bodyPr/>
          <a:lstStyle/>
          <a:p>
            <a:r>
              <a:rPr lang="en-US" altLang="en-US" sz="2800"/>
              <a:t>Types of Entrepreneurship</a:t>
            </a:r>
          </a:p>
        </p:txBody>
      </p:sp>
      <p:sp>
        <p:nvSpPr>
          <p:cNvPr id="11267" name="Rectangle 1027"/>
          <p:cNvSpPr>
            <a:spLocks noGrp="1" noChangeArrowheads="1"/>
          </p:cNvSpPr>
          <p:nvPr>
            <p:ph idx="1"/>
          </p:nvPr>
        </p:nvSpPr>
        <p:spPr/>
        <p:txBody>
          <a:bodyPr>
            <a:normAutofit fontScale="92500" lnSpcReduction="20000"/>
          </a:bodyPr>
          <a:lstStyle/>
          <a:p>
            <a:pPr>
              <a:lnSpc>
                <a:spcPct val="90000"/>
              </a:lnSpc>
              <a:buFontTx/>
              <a:buNone/>
            </a:pPr>
            <a:r>
              <a:rPr lang="en-US" altLang="en-US" sz="2000"/>
              <a:t>The academic literature focuses on several questions that draw distinctions among types of entrepreneurship</a:t>
            </a:r>
          </a:p>
          <a:p>
            <a:pPr>
              <a:lnSpc>
                <a:spcPct val="90000"/>
              </a:lnSpc>
            </a:pPr>
            <a:r>
              <a:rPr lang="en-US" altLang="en-US" sz="2000"/>
              <a:t>What is the outcome of the entrepreneurial activity?</a:t>
            </a:r>
          </a:p>
          <a:p>
            <a:pPr lvl="1">
              <a:lnSpc>
                <a:spcPct val="90000"/>
              </a:lnSpc>
            </a:pPr>
            <a:r>
              <a:rPr lang="en-US" altLang="en-US" sz="2000"/>
              <a:t>Innovative v. replicative </a:t>
            </a:r>
          </a:p>
          <a:p>
            <a:pPr>
              <a:lnSpc>
                <a:spcPct val="90000"/>
              </a:lnSpc>
            </a:pPr>
            <a:r>
              <a:rPr lang="en-US" altLang="en-US" sz="2000"/>
              <a:t>What motivates the entrepreneur?</a:t>
            </a:r>
          </a:p>
          <a:p>
            <a:pPr lvl="1">
              <a:lnSpc>
                <a:spcPct val="90000"/>
              </a:lnSpc>
            </a:pPr>
            <a:r>
              <a:rPr lang="en-US" altLang="en-US" sz="2000"/>
              <a:t>Opportunity entrepreneurship vs. necessity entrepreneurship</a:t>
            </a:r>
          </a:p>
          <a:p>
            <a:pPr>
              <a:lnSpc>
                <a:spcPct val="90000"/>
              </a:lnSpc>
            </a:pPr>
            <a:r>
              <a:rPr lang="en-US" altLang="en-US" sz="2000"/>
              <a:t>What is the employment status of the entrepreneur?</a:t>
            </a:r>
          </a:p>
          <a:p>
            <a:pPr lvl="1">
              <a:lnSpc>
                <a:spcPct val="90000"/>
              </a:lnSpc>
            </a:pPr>
            <a:r>
              <a:rPr lang="en-US" altLang="en-US" sz="2000"/>
              <a:t>Self-employed vs. employee</a:t>
            </a:r>
          </a:p>
          <a:p>
            <a:pPr lvl="1">
              <a:lnSpc>
                <a:spcPct val="90000"/>
              </a:lnSpc>
            </a:pPr>
            <a:r>
              <a:rPr lang="en-US" altLang="en-US" sz="2000"/>
              <a:t>Entrepreneurship v. intrapreneurship</a:t>
            </a:r>
          </a:p>
          <a:p>
            <a:pPr>
              <a:lnSpc>
                <a:spcPct val="90000"/>
              </a:lnSpc>
            </a:pPr>
            <a:r>
              <a:rPr lang="en-US" altLang="en-US" sz="2000"/>
              <a:t>Does the entrepreneurial activity increase the size of the pie, or just the entrepreneurs’ share of the pie?</a:t>
            </a:r>
          </a:p>
          <a:p>
            <a:pPr lvl="1">
              <a:lnSpc>
                <a:spcPct val="90000"/>
              </a:lnSpc>
            </a:pPr>
            <a:r>
              <a:rPr lang="en-US" altLang="en-US" sz="2000"/>
              <a:t>Productive vs. unproductive (I.e. political lobbying, organized crime)</a:t>
            </a:r>
          </a:p>
        </p:txBody>
      </p:sp>
    </p:spTree>
    <p:extLst>
      <p:ext uri="{BB962C8B-B14F-4D97-AF65-F5344CB8AC3E}">
        <p14:creationId xmlns:p14="http://schemas.microsoft.com/office/powerpoint/2010/main" val="196515441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US" altLang="en-US" smtClean="0"/>
              <a:t>In This Course, We Focus on Productive, Innovative Entrepreneurship</a:t>
            </a:r>
          </a:p>
        </p:txBody>
      </p:sp>
      <p:sp>
        <p:nvSpPr>
          <p:cNvPr id="13315" name="Rectangle 3"/>
          <p:cNvSpPr>
            <a:spLocks noGrp="1" noChangeArrowheads="1"/>
          </p:cNvSpPr>
          <p:nvPr>
            <p:ph idx="1"/>
          </p:nvPr>
        </p:nvSpPr>
        <p:spPr/>
        <p:txBody>
          <a:bodyPr/>
          <a:lstStyle/>
          <a:p>
            <a:r>
              <a:rPr lang="en-US" altLang="en-US" smtClean="0"/>
              <a:t>Our key objective is to improve understanding of how policy can promote productive, innovative entrepreneurship</a:t>
            </a:r>
          </a:p>
          <a:p>
            <a:r>
              <a:rPr lang="en-US" altLang="en-US" smtClean="0"/>
              <a:t>In reviewing existing research, we will need to keep in mind that:</a:t>
            </a:r>
          </a:p>
          <a:p>
            <a:pPr lvl="1"/>
            <a:r>
              <a:rPr lang="en-US" altLang="en-US" smtClean="0"/>
              <a:t>Many (most?) studies that look at “entrepreneruship” are not, in fact, focused on this type of entrepreneurship</a:t>
            </a:r>
          </a:p>
          <a:p>
            <a:pPr lvl="1"/>
            <a:r>
              <a:rPr lang="en-US" altLang="en-US" smtClean="0"/>
              <a:t>There is often a disconnect between policy goals and policy outcomes</a:t>
            </a:r>
          </a:p>
        </p:txBody>
      </p:sp>
    </p:spTree>
    <p:extLst>
      <p:ext uri="{BB962C8B-B14F-4D97-AF65-F5344CB8AC3E}">
        <p14:creationId xmlns:p14="http://schemas.microsoft.com/office/powerpoint/2010/main" val="41415938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US" altLang="en-US" smtClean="0"/>
              <a:t>Entrepreneurship Can be Analyzed at Many Different Levels</a:t>
            </a:r>
          </a:p>
        </p:txBody>
      </p:sp>
      <p:sp>
        <p:nvSpPr>
          <p:cNvPr id="15363" name="Rectangle 3"/>
          <p:cNvSpPr>
            <a:spLocks noGrp="1" noChangeArrowheads="1"/>
          </p:cNvSpPr>
          <p:nvPr>
            <p:ph idx="1"/>
          </p:nvPr>
        </p:nvSpPr>
        <p:spPr>
          <a:xfrm>
            <a:off x="2209800" y="1600200"/>
            <a:ext cx="7772400" cy="4432300"/>
          </a:xfrm>
        </p:spPr>
        <p:txBody>
          <a:bodyPr/>
          <a:lstStyle/>
          <a:p>
            <a:r>
              <a:rPr lang="en-US" altLang="en-US" smtClean="0"/>
              <a:t>Individual level: </a:t>
            </a:r>
          </a:p>
          <a:p>
            <a:pPr lvl="1"/>
            <a:r>
              <a:rPr lang="en-US" altLang="en-US" smtClean="0"/>
              <a:t>Entrepreneurs and their characteristics, strategies and achievements</a:t>
            </a:r>
          </a:p>
          <a:p>
            <a:r>
              <a:rPr lang="en-US" altLang="en-US" smtClean="0"/>
              <a:t>Firm level:</a:t>
            </a:r>
          </a:p>
          <a:p>
            <a:pPr lvl="1"/>
            <a:r>
              <a:rPr lang="en-US" altLang="en-US" smtClean="0"/>
              <a:t>Firms and their size, technology they produce, managerial style and outcomes</a:t>
            </a:r>
          </a:p>
          <a:p>
            <a:r>
              <a:rPr lang="en-US" altLang="en-US" smtClean="0"/>
              <a:t>Regional and national level:</a:t>
            </a:r>
          </a:p>
          <a:p>
            <a:pPr lvl="1"/>
            <a:r>
              <a:rPr lang="en-US" altLang="en-US" smtClean="0"/>
              <a:t>Relationship between entrepreneurial activities or entrepreneurship public policy and economic growth</a:t>
            </a:r>
          </a:p>
        </p:txBody>
      </p:sp>
    </p:spTree>
    <p:extLst>
      <p:ext uri="{BB962C8B-B14F-4D97-AF65-F5344CB8AC3E}">
        <p14:creationId xmlns:p14="http://schemas.microsoft.com/office/powerpoint/2010/main" val="167884165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fontScale="90000"/>
          </a:bodyPr>
          <a:lstStyle/>
          <a:p>
            <a:r>
              <a:rPr lang="en-US" altLang="en-US" smtClean="0"/>
              <a:t>Entrepreneurship v. Small businesses</a:t>
            </a:r>
          </a:p>
        </p:txBody>
      </p:sp>
      <p:sp>
        <p:nvSpPr>
          <p:cNvPr id="17411" name="Rectangle 3"/>
          <p:cNvSpPr>
            <a:spLocks noGrp="1" noChangeArrowheads="1"/>
          </p:cNvSpPr>
          <p:nvPr>
            <p:ph type="body" sz="half" idx="1"/>
          </p:nvPr>
        </p:nvSpPr>
        <p:spPr>
          <a:xfrm>
            <a:off x="2271714" y="1482726"/>
            <a:ext cx="7634287" cy="2022475"/>
          </a:xfrm>
        </p:spPr>
        <p:txBody>
          <a:bodyPr>
            <a:normAutofit lnSpcReduction="10000"/>
          </a:bodyPr>
          <a:lstStyle/>
          <a:p>
            <a:pPr>
              <a:lnSpc>
                <a:spcPct val="90000"/>
              </a:lnSpc>
            </a:pPr>
            <a:r>
              <a:rPr lang="en-US" altLang="en-US" sz="1800"/>
              <a:t>Entrepreneurship research often focuses on small businesses and startups</a:t>
            </a:r>
          </a:p>
          <a:p>
            <a:pPr>
              <a:lnSpc>
                <a:spcPct val="90000"/>
              </a:lnSpc>
            </a:pPr>
            <a:r>
              <a:rPr lang="en-US" altLang="en-US" sz="1800"/>
              <a:t>Innovative corporations may also be considered entrepreneurs regardless of size</a:t>
            </a:r>
          </a:p>
          <a:p>
            <a:pPr>
              <a:lnSpc>
                <a:spcPct val="90000"/>
              </a:lnSpc>
            </a:pPr>
            <a:r>
              <a:rPr lang="en-US" altLang="en-US" sz="1800"/>
              <a:t>An expanded definition of entrepreneurship encompasses people both in small businesses and big corporations and acknowledges their movement from one status to another </a:t>
            </a:r>
          </a:p>
        </p:txBody>
      </p:sp>
      <p:graphicFrame>
        <p:nvGraphicFramePr>
          <p:cNvPr id="13353" name="Group 41"/>
          <p:cNvGraphicFramePr>
            <a:graphicFrameLocks noGrp="1"/>
          </p:cNvGraphicFramePr>
          <p:nvPr>
            <p:ph sz="half" idx="2"/>
          </p:nvPr>
        </p:nvGraphicFramePr>
        <p:xfrm>
          <a:off x="3124200" y="3505200"/>
          <a:ext cx="5562600" cy="2057400"/>
        </p:xfrm>
        <a:graphic>
          <a:graphicData uri="http://schemas.openxmlformats.org/drawingml/2006/table">
            <a:tbl>
              <a:tblPr/>
              <a:tblGrid>
                <a:gridCol w="1752600">
                  <a:extLst>
                    <a:ext uri="{9D8B030D-6E8A-4147-A177-3AD203B41FA5}">
                      <a16:colId xmlns:a16="http://schemas.microsoft.com/office/drawing/2014/main" val="3333602782"/>
                    </a:ext>
                  </a:extLst>
                </a:gridCol>
                <a:gridCol w="2286000">
                  <a:extLst>
                    <a:ext uri="{9D8B030D-6E8A-4147-A177-3AD203B41FA5}">
                      <a16:colId xmlns:a16="http://schemas.microsoft.com/office/drawing/2014/main" val="2777268119"/>
                    </a:ext>
                  </a:extLst>
                </a:gridCol>
                <a:gridCol w="1524000">
                  <a:extLst>
                    <a:ext uri="{9D8B030D-6E8A-4147-A177-3AD203B41FA5}">
                      <a16:colId xmlns:a16="http://schemas.microsoft.com/office/drawing/2014/main" val="3762222514"/>
                    </a:ext>
                  </a:extLst>
                </a:gridCol>
              </a:tblGrid>
              <a:tr h="558800">
                <a:tc>
                  <a:txBody>
                    <a:bodyPr/>
                    <a:lstStyle>
                      <a:lvl1pPr>
                        <a:spcBef>
                          <a:spcPct val="20000"/>
                        </a:spcBef>
                        <a:buClr>
                          <a:schemeClr val="tx2"/>
                        </a:buClr>
                        <a:buSzPct val="115000"/>
                        <a:defRPr sz="2000" b="1">
                          <a:solidFill>
                            <a:schemeClr val="tx1"/>
                          </a:solidFill>
                          <a:latin typeface="Arial" panose="020B0604020202020204" pitchFamily="34" charset="0"/>
                        </a:defRPr>
                      </a:lvl1pPr>
                      <a:lvl2pPr>
                        <a:spcBef>
                          <a:spcPct val="20000"/>
                        </a:spcBef>
                        <a:defRPr sz="2000" b="1">
                          <a:solidFill>
                            <a:schemeClr val="tx1"/>
                          </a:solidFill>
                          <a:latin typeface="Arial" panose="020B0604020202020204" pitchFamily="34" charset="0"/>
                        </a:defRPr>
                      </a:lvl2pPr>
                      <a:lvl3pPr>
                        <a:spcBef>
                          <a:spcPct val="20000"/>
                        </a:spcBef>
                        <a:buSzPct val="90000"/>
                        <a:defRPr sz="2000" b="1">
                          <a:solidFill>
                            <a:schemeClr val="tx1"/>
                          </a:solidFill>
                          <a:latin typeface="Arial" panose="020B0604020202020204" pitchFamily="34" charset="0"/>
                        </a:defRPr>
                      </a:lvl3pPr>
                      <a:lvl4pPr>
                        <a:spcBef>
                          <a:spcPct val="20000"/>
                        </a:spcBef>
                        <a:buSzPct val="90000"/>
                        <a:defRPr sz="2000" b="1">
                          <a:solidFill>
                            <a:schemeClr val="tx1"/>
                          </a:solidFill>
                          <a:latin typeface="Arial" panose="020B0604020202020204" pitchFamily="34" charset="0"/>
                        </a:defRPr>
                      </a:lvl4pPr>
                      <a:lvl5pPr>
                        <a:spcBef>
                          <a:spcPct val="20000"/>
                        </a:spcBef>
                        <a:buSzPct val="80000"/>
                        <a:defRPr sz="2000" b="1">
                          <a:solidFill>
                            <a:schemeClr val="tx1"/>
                          </a:solidFill>
                          <a:latin typeface="Arial" panose="020B0604020202020204" pitchFamily="34" charset="0"/>
                        </a:defRPr>
                      </a:lvl5pPr>
                      <a:lvl6pPr eaLnBrk="0" fontAlgn="base" hangingPunct="0">
                        <a:spcBef>
                          <a:spcPct val="20000"/>
                        </a:spcBef>
                        <a:spcAft>
                          <a:spcPct val="0"/>
                        </a:spcAft>
                        <a:buSzPct val="80000"/>
                        <a:defRPr sz="2000" b="1">
                          <a:solidFill>
                            <a:schemeClr val="tx1"/>
                          </a:solidFill>
                          <a:latin typeface="Arial" panose="020B0604020202020204" pitchFamily="34" charset="0"/>
                        </a:defRPr>
                      </a:lvl6pPr>
                      <a:lvl7pPr eaLnBrk="0" fontAlgn="base" hangingPunct="0">
                        <a:spcBef>
                          <a:spcPct val="20000"/>
                        </a:spcBef>
                        <a:spcAft>
                          <a:spcPct val="0"/>
                        </a:spcAft>
                        <a:buSzPct val="80000"/>
                        <a:defRPr sz="2000" b="1">
                          <a:solidFill>
                            <a:schemeClr val="tx1"/>
                          </a:solidFill>
                          <a:latin typeface="Arial" panose="020B0604020202020204" pitchFamily="34" charset="0"/>
                        </a:defRPr>
                      </a:lvl7pPr>
                      <a:lvl8pPr eaLnBrk="0" fontAlgn="base" hangingPunct="0">
                        <a:spcBef>
                          <a:spcPct val="20000"/>
                        </a:spcBef>
                        <a:spcAft>
                          <a:spcPct val="0"/>
                        </a:spcAft>
                        <a:buSzPct val="80000"/>
                        <a:defRPr sz="2000" b="1">
                          <a:solidFill>
                            <a:schemeClr val="tx1"/>
                          </a:solidFill>
                          <a:latin typeface="Arial" panose="020B0604020202020204" pitchFamily="34" charset="0"/>
                        </a:defRPr>
                      </a:lvl8pPr>
                      <a:lvl9pPr eaLnBrk="0" fontAlgn="base" hangingPunct="0">
                        <a:spcBef>
                          <a:spcPct val="20000"/>
                        </a:spcBef>
                        <a:spcAft>
                          <a:spcPct val="0"/>
                        </a:spcAft>
                        <a:buSzPct val="80000"/>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0"/>
                        </a:spcAft>
                        <a:buClr>
                          <a:schemeClr val="tx2"/>
                        </a:buClr>
                        <a:buSzPct val="115000"/>
                        <a:buFontTx/>
                        <a:buNone/>
                        <a:tabLst/>
                      </a:pPr>
                      <a:endParaRPr kumimoji="0" lang="en-US" altLang="en-US" sz="1600" b="1" i="0" u="none" strike="noStrike" cap="none" normalizeH="0" baseline="0" smtClean="0">
                        <a:ln>
                          <a:noFill/>
                        </a:ln>
                        <a:solidFill>
                          <a:schemeClr val="tx1"/>
                        </a:solidFill>
                        <a:effectLst/>
                        <a:latin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tx2"/>
                        </a:buClr>
                        <a:buSzPct val="115000"/>
                        <a:defRPr sz="2000" b="1">
                          <a:solidFill>
                            <a:schemeClr val="tx1"/>
                          </a:solidFill>
                          <a:latin typeface="Arial" panose="020B0604020202020204" pitchFamily="34" charset="0"/>
                        </a:defRPr>
                      </a:lvl1pPr>
                      <a:lvl2pPr>
                        <a:spcBef>
                          <a:spcPct val="20000"/>
                        </a:spcBef>
                        <a:defRPr sz="2000" b="1">
                          <a:solidFill>
                            <a:schemeClr val="tx1"/>
                          </a:solidFill>
                          <a:latin typeface="Arial" panose="020B0604020202020204" pitchFamily="34" charset="0"/>
                        </a:defRPr>
                      </a:lvl2pPr>
                      <a:lvl3pPr>
                        <a:spcBef>
                          <a:spcPct val="20000"/>
                        </a:spcBef>
                        <a:buSzPct val="90000"/>
                        <a:defRPr sz="2000" b="1">
                          <a:solidFill>
                            <a:schemeClr val="tx1"/>
                          </a:solidFill>
                          <a:latin typeface="Arial" panose="020B0604020202020204" pitchFamily="34" charset="0"/>
                        </a:defRPr>
                      </a:lvl3pPr>
                      <a:lvl4pPr>
                        <a:spcBef>
                          <a:spcPct val="20000"/>
                        </a:spcBef>
                        <a:buSzPct val="90000"/>
                        <a:defRPr sz="2000" b="1">
                          <a:solidFill>
                            <a:schemeClr val="tx1"/>
                          </a:solidFill>
                          <a:latin typeface="Arial" panose="020B0604020202020204" pitchFamily="34" charset="0"/>
                        </a:defRPr>
                      </a:lvl4pPr>
                      <a:lvl5pPr>
                        <a:spcBef>
                          <a:spcPct val="20000"/>
                        </a:spcBef>
                        <a:buSzPct val="80000"/>
                        <a:defRPr sz="2000" b="1">
                          <a:solidFill>
                            <a:schemeClr val="tx1"/>
                          </a:solidFill>
                          <a:latin typeface="Arial" panose="020B0604020202020204" pitchFamily="34" charset="0"/>
                        </a:defRPr>
                      </a:lvl5pPr>
                      <a:lvl6pPr eaLnBrk="0" fontAlgn="base" hangingPunct="0">
                        <a:spcBef>
                          <a:spcPct val="20000"/>
                        </a:spcBef>
                        <a:spcAft>
                          <a:spcPct val="0"/>
                        </a:spcAft>
                        <a:buSzPct val="80000"/>
                        <a:defRPr sz="2000" b="1">
                          <a:solidFill>
                            <a:schemeClr val="tx1"/>
                          </a:solidFill>
                          <a:latin typeface="Arial" panose="020B0604020202020204" pitchFamily="34" charset="0"/>
                        </a:defRPr>
                      </a:lvl6pPr>
                      <a:lvl7pPr eaLnBrk="0" fontAlgn="base" hangingPunct="0">
                        <a:spcBef>
                          <a:spcPct val="20000"/>
                        </a:spcBef>
                        <a:spcAft>
                          <a:spcPct val="0"/>
                        </a:spcAft>
                        <a:buSzPct val="80000"/>
                        <a:defRPr sz="2000" b="1">
                          <a:solidFill>
                            <a:schemeClr val="tx1"/>
                          </a:solidFill>
                          <a:latin typeface="Arial" panose="020B0604020202020204" pitchFamily="34" charset="0"/>
                        </a:defRPr>
                      </a:lvl7pPr>
                      <a:lvl8pPr eaLnBrk="0" fontAlgn="base" hangingPunct="0">
                        <a:spcBef>
                          <a:spcPct val="20000"/>
                        </a:spcBef>
                        <a:spcAft>
                          <a:spcPct val="0"/>
                        </a:spcAft>
                        <a:buSzPct val="80000"/>
                        <a:defRPr sz="2000" b="1">
                          <a:solidFill>
                            <a:schemeClr val="tx1"/>
                          </a:solidFill>
                          <a:latin typeface="Arial" panose="020B0604020202020204" pitchFamily="34" charset="0"/>
                        </a:defRPr>
                      </a:lvl8pPr>
                      <a:lvl9pPr eaLnBrk="0" fontAlgn="base" hangingPunct="0">
                        <a:spcBef>
                          <a:spcPct val="20000"/>
                        </a:spcBef>
                        <a:spcAft>
                          <a:spcPct val="0"/>
                        </a:spcAft>
                        <a:buSzPct val="80000"/>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0"/>
                        </a:spcAft>
                        <a:buClr>
                          <a:schemeClr val="tx2"/>
                        </a:buClr>
                        <a:buSzPct val="115000"/>
                        <a:buFontTx/>
                        <a:buNone/>
                        <a:tabLst/>
                      </a:pPr>
                      <a:r>
                        <a:rPr kumimoji="0" lang="en-US" altLang="en-US" sz="1600" b="1" i="0" u="none" strike="noStrike" cap="none" normalizeH="0" baseline="0" smtClean="0">
                          <a:ln>
                            <a:noFill/>
                          </a:ln>
                          <a:solidFill>
                            <a:schemeClr val="tx1"/>
                          </a:solidFill>
                          <a:effectLst/>
                          <a:latin typeface="Arial" panose="020B0604020202020204" pitchFamily="34" charset="0"/>
                        </a:rPr>
                        <a:t>Self-employed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tx2"/>
                        </a:buClr>
                        <a:buSzPct val="115000"/>
                        <a:defRPr sz="2000" b="1">
                          <a:solidFill>
                            <a:schemeClr val="tx1"/>
                          </a:solidFill>
                          <a:latin typeface="Arial" panose="020B0604020202020204" pitchFamily="34" charset="0"/>
                        </a:defRPr>
                      </a:lvl1pPr>
                      <a:lvl2pPr>
                        <a:spcBef>
                          <a:spcPct val="20000"/>
                        </a:spcBef>
                        <a:defRPr sz="2000" b="1">
                          <a:solidFill>
                            <a:schemeClr val="tx1"/>
                          </a:solidFill>
                          <a:latin typeface="Arial" panose="020B0604020202020204" pitchFamily="34" charset="0"/>
                        </a:defRPr>
                      </a:lvl2pPr>
                      <a:lvl3pPr>
                        <a:spcBef>
                          <a:spcPct val="20000"/>
                        </a:spcBef>
                        <a:buSzPct val="90000"/>
                        <a:defRPr sz="2000" b="1">
                          <a:solidFill>
                            <a:schemeClr val="tx1"/>
                          </a:solidFill>
                          <a:latin typeface="Arial" panose="020B0604020202020204" pitchFamily="34" charset="0"/>
                        </a:defRPr>
                      </a:lvl3pPr>
                      <a:lvl4pPr>
                        <a:spcBef>
                          <a:spcPct val="20000"/>
                        </a:spcBef>
                        <a:buSzPct val="90000"/>
                        <a:defRPr sz="2000" b="1">
                          <a:solidFill>
                            <a:schemeClr val="tx1"/>
                          </a:solidFill>
                          <a:latin typeface="Arial" panose="020B0604020202020204" pitchFamily="34" charset="0"/>
                        </a:defRPr>
                      </a:lvl4pPr>
                      <a:lvl5pPr>
                        <a:spcBef>
                          <a:spcPct val="20000"/>
                        </a:spcBef>
                        <a:buSzPct val="80000"/>
                        <a:defRPr sz="2000" b="1">
                          <a:solidFill>
                            <a:schemeClr val="tx1"/>
                          </a:solidFill>
                          <a:latin typeface="Arial" panose="020B0604020202020204" pitchFamily="34" charset="0"/>
                        </a:defRPr>
                      </a:lvl5pPr>
                      <a:lvl6pPr eaLnBrk="0" fontAlgn="base" hangingPunct="0">
                        <a:spcBef>
                          <a:spcPct val="20000"/>
                        </a:spcBef>
                        <a:spcAft>
                          <a:spcPct val="0"/>
                        </a:spcAft>
                        <a:buSzPct val="80000"/>
                        <a:defRPr sz="2000" b="1">
                          <a:solidFill>
                            <a:schemeClr val="tx1"/>
                          </a:solidFill>
                          <a:latin typeface="Arial" panose="020B0604020202020204" pitchFamily="34" charset="0"/>
                        </a:defRPr>
                      </a:lvl6pPr>
                      <a:lvl7pPr eaLnBrk="0" fontAlgn="base" hangingPunct="0">
                        <a:spcBef>
                          <a:spcPct val="20000"/>
                        </a:spcBef>
                        <a:spcAft>
                          <a:spcPct val="0"/>
                        </a:spcAft>
                        <a:buSzPct val="80000"/>
                        <a:defRPr sz="2000" b="1">
                          <a:solidFill>
                            <a:schemeClr val="tx1"/>
                          </a:solidFill>
                          <a:latin typeface="Arial" panose="020B0604020202020204" pitchFamily="34" charset="0"/>
                        </a:defRPr>
                      </a:lvl7pPr>
                      <a:lvl8pPr eaLnBrk="0" fontAlgn="base" hangingPunct="0">
                        <a:spcBef>
                          <a:spcPct val="20000"/>
                        </a:spcBef>
                        <a:spcAft>
                          <a:spcPct val="0"/>
                        </a:spcAft>
                        <a:buSzPct val="80000"/>
                        <a:defRPr sz="2000" b="1">
                          <a:solidFill>
                            <a:schemeClr val="tx1"/>
                          </a:solidFill>
                          <a:latin typeface="Arial" panose="020B0604020202020204" pitchFamily="34" charset="0"/>
                        </a:defRPr>
                      </a:lvl8pPr>
                      <a:lvl9pPr eaLnBrk="0" fontAlgn="base" hangingPunct="0">
                        <a:spcBef>
                          <a:spcPct val="20000"/>
                        </a:spcBef>
                        <a:spcAft>
                          <a:spcPct val="0"/>
                        </a:spcAft>
                        <a:buSzPct val="80000"/>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0"/>
                        </a:spcAft>
                        <a:buClr>
                          <a:schemeClr val="tx2"/>
                        </a:buClr>
                        <a:buSzPct val="115000"/>
                        <a:buFontTx/>
                        <a:buNone/>
                        <a:tabLst/>
                      </a:pPr>
                      <a:r>
                        <a:rPr kumimoji="0" lang="en-US" altLang="en-US" sz="1600" b="1" i="0" u="none" strike="noStrike" cap="none" normalizeH="0" baseline="0" smtClean="0">
                          <a:ln>
                            <a:noFill/>
                          </a:ln>
                          <a:solidFill>
                            <a:schemeClr val="tx1"/>
                          </a:solidFill>
                          <a:effectLst/>
                          <a:latin typeface="Arial" panose="020B0604020202020204" pitchFamily="34" charset="0"/>
                        </a:rPr>
                        <a:t>Employee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617875612"/>
                  </a:ext>
                </a:extLst>
              </a:tr>
              <a:tr h="736600">
                <a:tc>
                  <a:txBody>
                    <a:bodyPr/>
                    <a:lstStyle>
                      <a:lvl1pPr>
                        <a:spcBef>
                          <a:spcPct val="20000"/>
                        </a:spcBef>
                        <a:buClr>
                          <a:schemeClr val="tx2"/>
                        </a:buClr>
                        <a:buSzPct val="115000"/>
                        <a:defRPr sz="2000" b="1">
                          <a:solidFill>
                            <a:schemeClr val="tx1"/>
                          </a:solidFill>
                          <a:latin typeface="Arial" panose="020B0604020202020204" pitchFamily="34" charset="0"/>
                        </a:defRPr>
                      </a:lvl1pPr>
                      <a:lvl2pPr>
                        <a:spcBef>
                          <a:spcPct val="20000"/>
                        </a:spcBef>
                        <a:defRPr sz="2000" b="1">
                          <a:solidFill>
                            <a:schemeClr val="tx1"/>
                          </a:solidFill>
                          <a:latin typeface="Arial" panose="020B0604020202020204" pitchFamily="34" charset="0"/>
                        </a:defRPr>
                      </a:lvl2pPr>
                      <a:lvl3pPr>
                        <a:spcBef>
                          <a:spcPct val="20000"/>
                        </a:spcBef>
                        <a:buSzPct val="90000"/>
                        <a:defRPr sz="2000" b="1">
                          <a:solidFill>
                            <a:schemeClr val="tx1"/>
                          </a:solidFill>
                          <a:latin typeface="Arial" panose="020B0604020202020204" pitchFamily="34" charset="0"/>
                        </a:defRPr>
                      </a:lvl3pPr>
                      <a:lvl4pPr>
                        <a:spcBef>
                          <a:spcPct val="20000"/>
                        </a:spcBef>
                        <a:buSzPct val="90000"/>
                        <a:defRPr sz="2000" b="1">
                          <a:solidFill>
                            <a:schemeClr val="tx1"/>
                          </a:solidFill>
                          <a:latin typeface="Arial" panose="020B0604020202020204" pitchFamily="34" charset="0"/>
                        </a:defRPr>
                      </a:lvl4pPr>
                      <a:lvl5pPr>
                        <a:spcBef>
                          <a:spcPct val="20000"/>
                        </a:spcBef>
                        <a:buSzPct val="80000"/>
                        <a:defRPr sz="2000" b="1">
                          <a:solidFill>
                            <a:schemeClr val="tx1"/>
                          </a:solidFill>
                          <a:latin typeface="Arial" panose="020B0604020202020204" pitchFamily="34" charset="0"/>
                        </a:defRPr>
                      </a:lvl5pPr>
                      <a:lvl6pPr eaLnBrk="0" fontAlgn="base" hangingPunct="0">
                        <a:spcBef>
                          <a:spcPct val="20000"/>
                        </a:spcBef>
                        <a:spcAft>
                          <a:spcPct val="0"/>
                        </a:spcAft>
                        <a:buSzPct val="80000"/>
                        <a:defRPr sz="2000" b="1">
                          <a:solidFill>
                            <a:schemeClr val="tx1"/>
                          </a:solidFill>
                          <a:latin typeface="Arial" panose="020B0604020202020204" pitchFamily="34" charset="0"/>
                        </a:defRPr>
                      </a:lvl6pPr>
                      <a:lvl7pPr eaLnBrk="0" fontAlgn="base" hangingPunct="0">
                        <a:spcBef>
                          <a:spcPct val="20000"/>
                        </a:spcBef>
                        <a:spcAft>
                          <a:spcPct val="0"/>
                        </a:spcAft>
                        <a:buSzPct val="80000"/>
                        <a:defRPr sz="2000" b="1">
                          <a:solidFill>
                            <a:schemeClr val="tx1"/>
                          </a:solidFill>
                          <a:latin typeface="Arial" panose="020B0604020202020204" pitchFamily="34" charset="0"/>
                        </a:defRPr>
                      </a:lvl7pPr>
                      <a:lvl8pPr eaLnBrk="0" fontAlgn="base" hangingPunct="0">
                        <a:spcBef>
                          <a:spcPct val="20000"/>
                        </a:spcBef>
                        <a:spcAft>
                          <a:spcPct val="0"/>
                        </a:spcAft>
                        <a:buSzPct val="80000"/>
                        <a:defRPr sz="2000" b="1">
                          <a:solidFill>
                            <a:schemeClr val="tx1"/>
                          </a:solidFill>
                          <a:latin typeface="Arial" panose="020B0604020202020204" pitchFamily="34" charset="0"/>
                        </a:defRPr>
                      </a:lvl8pPr>
                      <a:lvl9pPr eaLnBrk="0" fontAlgn="base" hangingPunct="0">
                        <a:spcBef>
                          <a:spcPct val="20000"/>
                        </a:spcBef>
                        <a:spcAft>
                          <a:spcPct val="0"/>
                        </a:spcAft>
                        <a:buSzPct val="80000"/>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0"/>
                        </a:spcAft>
                        <a:buClr>
                          <a:schemeClr val="tx2"/>
                        </a:buClr>
                        <a:buSzPct val="115000"/>
                        <a:buFontTx/>
                        <a:buNone/>
                        <a:tabLst/>
                      </a:pPr>
                      <a:r>
                        <a:rPr kumimoji="0" lang="en-US" altLang="en-US" sz="1600" b="1" i="0" u="none" strike="noStrike" cap="none" normalizeH="0" baseline="0" smtClean="0">
                          <a:ln>
                            <a:noFill/>
                          </a:ln>
                          <a:solidFill>
                            <a:schemeClr val="tx1"/>
                          </a:solidFill>
                          <a:effectLst/>
                          <a:latin typeface="Arial" panose="020B0604020202020204" pitchFamily="34" charset="0"/>
                        </a:rPr>
                        <a:t>Entrepreneurial</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tx2"/>
                        </a:buClr>
                        <a:buSzPct val="115000"/>
                        <a:defRPr sz="2000" b="1">
                          <a:solidFill>
                            <a:schemeClr val="tx1"/>
                          </a:solidFill>
                          <a:latin typeface="Arial" panose="020B0604020202020204" pitchFamily="34" charset="0"/>
                        </a:defRPr>
                      </a:lvl1pPr>
                      <a:lvl2pPr>
                        <a:spcBef>
                          <a:spcPct val="20000"/>
                        </a:spcBef>
                        <a:defRPr sz="2000" b="1">
                          <a:solidFill>
                            <a:schemeClr val="tx1"/>
                          </a:solidFill>
                          <a:latin typeface="Arial" panose="020B0604020202020204" pitchFamily="34" charset="0"/>
                        </a:defRPr>
                      </a:lvl2pPr>
                      <a:lvl3pPr>
                        <a:spcBef>
                          <a:spcPct val="20000"/>
                        </a:spcBef>
                        <a:buSzPct val="90000"/>
                        <a:defRPr sz="2000" b="1">
                          <a:solidFill>
                            <a:schemeClr val="tx1"/>
                          </a:solidFill>
                          <a:latin typeface="Arial" panose="020B0604020202020204" pitchFamily="34" charset="0"/>
                        </a:defRPr>
                      </a:lvl3pPr>
                      <a:lvl4pPr>
                        <a:spcBef>
                          <a:spcPct val="20000"/>
                        </a:spcBef>
                        <a:buSzPct val="90000"/>
                        <a:defRPr sz="2000" b="1">
                          <a:solidFill>
                            <a:schemeClr val="tx1"/>
                          </a:solidFill>
                          <a:latin typeface="Arial" panose="020B0604020202020204" pitchFamily="34" charset="0"/>
                        </a:defRPr>
                      </a:lvl4pPr>
                      <a:lvl5pPr>
                        <a:spcBef>
                          <a:spcPct val="20000"/>
                        </a:spcBef>
                        <a:buSzPct val="80000"/>
                        <a:defRPr sz="2000" b="1">
                          <a:solidFill>
                            <a:schemeClr val="tx1"/>
                          </a:solidFill>
                          <a:latin typeface="Arial" panose="020B0604020202020204" pitchFamily="34" charset="0"/>
                        </a:defRPr>
                      </a:lvl5pPr>
                      <a:lvl6pPr eaLnBrk="0" fontAlgn="base" hangingPunct="0">
                        <a:spcBef>
                          <a:spcPct val="20000"/>
                        </a:spcBef>
                        <a:spcAft>
                          <a:spcPct val="0"/>
                        </a:spcAft>
                        <a:buSzPct val="80000"/>
                        <a:defRPr sz="2000" b="1">
                          <a:solidFill>
                            <a:schemeClr val="tx1"/>
                          </a:solidFill>
                          <a:latin typeface="Arial" panose="020B0604020202020204" pitchFamily="34" charset="0"/>
                        </a:defRPr>
                      </a:lvl6pPr>
                      <a:lvl7pPr eaLnBrk="0" fontAlgn="base" hangingPunct="0">
                        <a:spcBef>
                          <a:spcPct val="20000"/>
                        </a:spcBef>
                        <a:spcAft>
                          <a:spcPct val="0"/>
                        </a:spcAft>
                        <a:buSzPct val="80000"/>
                        <a:defRPr sz="2000" b="1">
                          <a:solidFill>
                            <a:schemeClr val="tx1"/>
                          </a:solidFill>
                          <a:latin typeface="Arial" panose="020B0604020202020204" pitchFamily="34" charset="0"/>
                        </a:defRPr>
                      </a:lvl7pPr>
                      <a:lvl8pPr eaLnBrk="0" fontAlgn="base" hangingPunct="0">
                        <a:spcBef>
                          <a:spcPct val="20000"/>
                        </a:spcBef>
                        <a:spcAft>
                          <a:spcPct val="0"/>
                        </a:spcAft>
                        <a:buSzPct val="80000"/>
                        <a:defRPr sz="2000" b="1">
                          <a:solidFill>
                            <a:schemeClr val="tx1"/>
                          </a:solidFill>
                          <a:latin typeface="Arial" panose="020B0604020202020204" pitchFamily="34" charset="0"/>
                        </a:defRPr>
                      </a:lvl8pPr>
                      <a:lvl9pPr eaLnBrk="0" fontAlgn="base" hangingPunct="0">
                        <a:spcBef>
                          <a:spcPct val="20000"/>
                        </a:spcBef>
                        <a:spcAft>
                          <a:spcPct val="0"/>
                        </a:spcAft>
                        <a:buSzPct val="80000"/>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0"/>
                        </a:spcAft>
                        <a:buClr>
                          <a:schemeClr val="tx2"/>
                        </a:buClr>
                        <a:buSzPct val="115000"/>
                        <a:buFontTx/>
                        <a:buNone/>
                        <a:tabLst/>
                      </a:pPr>
                      <a:r>
                        <a:rPr kumimoji="0" lang="en-US" altLang="en-US" sz="1600" b="1" i="0" u="none" strike="noStrike" cap="none" normalizeH="0" baseline="0" smtClean="0">
                          <a:ln>
                            <a:noFill/>
                          </a:ln>
                          <a:solidFill>
                            <a:schemeClr val="tx1"/>
                          </a:solidFill>
                          <a:effectLst/>
                          <a:latin typeface="Arial" panose="020B0604020202020204" pitchFamily="34" charset="0"/>
                        </a:rPr>
                        <a:t>Schumpeterian entrepreneurs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tx2"/>
                        </a:buClr>
                        <a:buSzPct val="115000"/>
                        <a:defRPr sz="2000" b="1">
                          <a:solidFill>
                            <a:schemeClr val="tx1"/>
                          </a:solidFill>
                          <a:latin typeface="Arial" panose="020B0604020202020204" pitchFamily="34" charset="0"/>
                        </a:defRPr>
                      </a:lvl1pPr>
                      <a:lvl2pPr>
                        <a:spcBef>
                          <a:spcPct val="20000"/>
                        </a:spcBef>
                        <a:defRPr sz="2000" b="1">
                          <a:solidFill>
                            <a:schemeClr val="tx1"/>
                          </a:solidFill>
                          <a:latin typeface="Arial" panose="020B0604020202020204" pitchFamily="34" charset="0"/>
                        </a:defRPr>
                      </a:lvl2pPr>
                      <a:lvl3pPr>
                        <a:spcBef>
                          <a:spcPct val="20000"/>
                        </a:spcBef>
                        <a:buSzPct val="90000"/>
                        <a:defRPr sz="2000" b="1">
                          <a:solidFill>
                            <a:schemeClr val="tx1"/>
                          </a:solidFill>
                          <a:latin typeface="Arial" panose="020B0604020202020204" pitchFamily="34" charset="0"/>
                        </a:defRPr>
                      </a:lvl3pPr>
                      <a:lvl4pPr>
                        <a:spcBef>
                          <a:spcPct val="20000"/>
                        </a:spcBef>
                        <a:buSzPct val="90000"/>
                        <a:defRPr sz="2000" b="1">
                          <a:solidFill>
                            <a:schemeClr val="tx1"/>
                          </a:solidFill>
                          <a:latin typeface="Arial" panose="020B0604020202020204" pitchFamily="34" charset="0"/>
                        </a:defRPr>
                      </a:lvl4pPr>
                      <a:lvl5pPr>
                        <a:spcBef>
                          <a:spcPct val="20000"/>
                        </a:spcBef>
                        <a:buSzPct val="80000"/>
                        <a:defRPr sz="2000" b="1">
                          <a:solidFill>
                            <a:schemeClr val="tx1"/>
                          </a:solidFill>
                          <a:latin typeface="Arial" panose="020B0604020202020204" pitchFamily="34" charset="0"/>
                        </a:defRPr>
                      </a:lvl5pPr>
                      <a:lvl6pPr eaLnBrk="0" fontAlgn="base" hangingPunct="0">
                        <a:spcBef>
                          <a:spcPct val="20000"/>
                        </a:spcBef>
                        <a:spcAft>
                          <a:spcPct val="0"/>
                        </a:spcAft>
                        <a:buSzPct val="80000"/>
                        <a:defRPr sz="2000" b="1">
                          <a:solidFill>
                            <a:schemeClr val="tx1"/>
                          </a:solidFill>
                          <a:latin typeface="Arial" panose="020B0604020202020204" pitchFamily="34" charset="0"/>
                        </a:defRPr>
                      </a:lvl6pPr>
                      <a:lvl7pPr eaLnBrk="0" fontAlgn="base" hangingPunct="0">
                        <a:spcBef>
                          <a:spcPct val="20000"/>
                        </a:spcBef>
                        <a:spcAft>
                          <a:spcPct val="0"/>
                        </a:spcAft>
                        <a:buSzPct val="80000"/>
                        <a:defRPr sz="2000" b="1">
                          <a:solidFill>
                            <a:schemeClr val="tx1"/>
                          </a:solidFill>
                          <a:latin typeface="Arial" panose="020B0604020202020204" pitchFamily="34" charset="0"/>
                        </a:defRPr>
                      </a:lvl7pPr>
                      <a:lvl8pPr eaLnBrk="0" fontAlgn="base" hangingPunct="0">
                        <a:spcBef>
                          <a:spcPct val="20000"/>
                        </a:spcBef>
                        <a:spcAft>
                          <a:spcPct val="0"/>
                        </a:spcAft>
                        <a:buSzPct val="80000"/>
                        <a:defRPr sz="2000" b="1">
                          <a:solidFill>
                            <a:schemeClr val="tx1"/>
                          </a:solidFill>
                          <a:latin typeface="Arial" panose="020B0604020202020204" pitchFamily="34" charset="0"/>
                        </a:defRPr>
                      </a:lvl8pPr>
                      <a:lvl9pPr eaLnBrk="0" fontAlgn="base" hangingPunct="0">
                        <a:spcBef>
                          <a:spcPct val="20000"/>
                        </a:spcBef>
                        <a:spcAft>
                          <a:spcPct val="0"/>
                        </a:spcAft>
                        <a:buSzPct val="80000"/>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0"/>
                        </a:spcAft>
                        <a:buClr>
                          <a:schemeClr val="tx2"/>
                        </a:buClr>
                        <a:buSzPct val="115000"/>
                        <a:buFontTx/>
                        <a:buNone/>
                        <a:tabLst/>
                      </a:pPr>
                      <a:r>
                        <a:rPr kumimoji="0" lang="en-US" altLang="en-US" sz="1600" b="1" i="0" u="none" strike="noStrike" cap="none" normalizeH="0" baseline="0" smtClean="0">
                          <a:ln>
                            <a:noFill/>
                          </a:ln>
                          <a:solidFill>
                            <a:schemeClr val="tx1"/>
                          </a:solidFill>
                          <a:effectLst/>
                          <a:latin typeface="Arial" panose="020B0604020202020204" pitchFamily="34" charset="0"/>
                        </a:rPr>
                        <a:t>Intrapreneurs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720508928"/>
                  </a:ext>
                </a:extLst>
              </a:tr>
              <a:tr h="762000">
                <a:tc>
                  <a:txBody>
                    <a:bodyPr/>
                    <a:lstStyle>
                      <a:lvl1pPr>
                        <a:spcBef>
                          <a:spcPct val="20000"/>
                        </a:spcBef>
                        <a:buClr>
                          <a:schemeClr val="tx2"/>
                        </a:buClr>
                        <a:buSzPct val="115000"/>
                        <a:defRPr sz="2000" b="1">
                          <a:solidFill>
                            <a:schemeClr val="tx1"/>
                          </a:solidFill>
                          <a:latin typeface="Arial" panose="020B0604020202020204" pitchFamily="34" charset="0"/>
                        </a:defRPr>
                      </a:lvl1pPr>
                      <a:lvl2pPr>
                        <a:spcBef>
                          <a:spcPct val="20000"/>
                        </a:spcBef>
                        <a:defRPr sz="2000" b="1">
                          <a:solidFill>
                            <a:schemeClr val="tx1"/>
                          </a:solidFill>
                          <a:latin typeface="Arial" panose="020B0604020202020204" pitchFamily="34" charset="0"/>
                        </a:defRPr>
                      </a:lvl2pPr>
                      <a:lvl3pPr>
                        <a:spcBef>
                          <a:spcPct val="20000"/>
                        </a:spcBef>
                        <a:buSzPct val="90000"/>
                        <a:defRPr sz="2000" b="1">
                          <a:solidFill>
                            <a:schemeClr val="tx1"/>
                          </a:solidFill>
                          <a:latin typeface="Arial" panose="020B0604020202020204" pitchFamily="34" charset="0"/>
                        </a:defRPr>
                      </a:lvl3pPr>
                      <a:lvl4pPr>
                        <a:spcBef>
                          <a:spcPct val="20000"/>
                        </a:spcBef>
                        <a:buSzPct val="90000"/>
                        <a:defRPr sz="2000" b="1">
                          <a:solidFill>
                            <a:schemeClr val="tx1"/>
                          </a:solidFill>
                          <a:latin typeface="Arial" panose="020B0604020202020204" pitchFamily="34" charset="0"/>
                        </a:defRPr>
                      </a:lvl4pPr>
                      <a:lvl5pPr>
                        <a:spcBef>
                          <a:spcPct val="20000"/>
                        </a:spcBef>
                        <a:buSzPct val="80000"/>
                        <a:defRPr sz="2000" b="1">
                          <a:solidFill>
                            <a:schemeClr val="tx1"/>
                          </a:solidFill>
                          <a:latin typeface="Arial" panose="020B0604020202020204" pitchFamily="34" charset="0"/>
                        </a:defRPr>
                      </a:lvl5pPr>
                      <a:lvl6pPr eaLnBrk="0" fontAlgn="base" hangingPunct="0">
                        <a:spcBef>
                          <a:spcPct val="20000"/>
                        </a:spcBef>
                        <a:spcAft>
                          <a:spcPct val="0"/>
                        </a:spcAft>
                        <a:buSzPct val="80000"/>
                        <a:defRPr sz="2000" b="1">
                          <a:solidFill>
                            <a:schemeClr val="tx1"/>
                          </a:solidFill>
                          <a:latin typeface="Arial" panose="020B0604020202020204" pitchFamily="34" charset="0"/>
                        </a:defRPr>
                      </a:lvl6pPr>
                      <a:lvl7pPr eaLnBrk="0" fontAlgn="base" hangingPunct="0">
                        <a:spcBef>
                          <a:spcPct val="20000"/>
                        </a:spcBef>
                        <a:spcAft>
                          <a:spcPct val="0"/>
                        </a:spcAft>
                        <a:buSzPct val="80000"/>
                        <a:defRPr sz="2000" b="1">
                          <a:solidFill>
                            <a:schemeClr val="tx1"/>
                          </a:solidFill>
                          <a:latin typeface="Arial" panose="020B0604020202020204" pitchFamily="34" charset="0"/>
                        </a:defRPr>
                      </a:lvl7pPr>
                      <a:lvl8pPr eaLnBrk="0" fontAlgn="base" hangingPunct="0">
                        <a:spcBef>
                          <a:spcPct val="20000"/>
                        </a:spcBef>
                        <a:spcAft>
                          <a:spcPct val="0"/>
                        </a:spcAft>
                        <a:buSzPct val="80000"/>
                        <a:defRPr sz="2000" b="1">
                          <a:solidFill>
                            <a:schemeClr val="tx1"/>
                          </a:solidFill>
                          <a:latin typeface="Arial" panose="020B0604020202020204" pitchFamily="34" charset="0"/>
                        </a:defRPr>
                      </a:lvl8pPr>
                      <a:lvl9pPr eaLnBrk="0" fontAlgn="base" hangingPunct="0">
                        <a:spcBef>
                          <a:spcPct val="20000"/>
                        </a:spcBef>
                        <a:spcAft>
                          <a:spcPct val="0"/>
                        </a:spcAft>
                        <a:buSzPct val="80000"/>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0"/>
                        </a:spcAft>
                        <a:buClr>
                          <a:schemeClr val="tx2"/>
                        </a:buClr>
                        <a:buSzPct val="115000"/>
                        <a:buFontTx/>
                        <a:buNone/>
                        <a:tabLst/>
                      </a:pPr>
                      <a:r>
                        <a:rPr kumimoji="0" lang="en-US" altLang="en-US" sz="1600" b="1" i="0" u="none" strike="noStrike" cap="none" normalizeH="0" baseline="0" smtClean="0">
                          <a:ln>
                            <a:noFill/>
                          </a:ln>
                          <a:solidFill>
                            <a:schemeClr val="tx1"/>
                          </a:solidFill>
                          <a:effectLst/>
                          <a:latin typeface="Arial" panose="020B0604020202020204" pitchFamily="34" charset="0"/>
                        </a:rPr>
                        <a:t>Managerial</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tx2"/>
                        </a:buClr>
                        <a:buSzPct val="115000"/>
                        <a:defRPr sz="2000" b="1">
                          <a:solidFill>
                            <a:schemeClr val="tx1"/>
                          </a:solidFill>
                          <a:latin typeface="Arial" panose="020B0604020202020204" pitchFamily="34" charset="0"/>
                        </a:defRPr>
                      </a:lvl1pPr>
                      <a:lvl2pPr>
                        <a:spcBef>
                          <a:spcPct val="20000"/>
                        </a:spcBef>
                        <a:defRPr sz="2000" b="1">
                          <a:solidFill>
                            <a:schemeClr val="tx1"/>
                          </a:solidFill>
                          <a:latin typeface="Arial" panose="020B0604020202020204" pitchFamily="34" charset="0"/>
                        </a:defRPr>
                      </a:lvl2pPr>
                      <a:lvl3pPr>
                        <a:spcBef>
                          <a:spcPct val="20000"/>
                        </a:spcBef>
                        <a:buSzPct val="90000"/>
                        <a:defRPr sz="2000" b="1">
                          <a:solidFill>
                            <a:schemeClr val="tx1"/>
                          </a:solidFill>
                          <a:latin typeface="Arial" panose="020B0604020202020204" pitchFamily="34" charset="0"/>
                        </a:defRPr>
                      </a:lvl3pPr>
                      <a:lvl4pPr>
                        <a:spcBef>
                          <a:spcPct val="20000"/>
                        </a:spcBef>
                        <a:buSzPct val="90000"/>
                        <a:defRPr sz="2000" b="1">
                          <a:solidFill>
                            <a:schemeClr val="tx1"/>
                          </a:solidFill>
                          <a:latin typeface="Arial" panose="020B0604020202020204" pitchFamily="34" charset="0"/>
                        </a:defRPr>
                      </a:lvl4pPr>
                      <a:lvl5pPr>
                        <a:spcBef>
                          <a:spcPct val="20000"/>
                        </a:spcBef>
                        <a:buSzPct val="80000"/>
                        <a:defRPr sz="2000" b="1">
                          <a:solidFill>
                            <a:schemeClr val="tx1"/>
                          </a:solidFill>
                          <a:latin typeface="Arial" panose="020B0604020202020204" pitchFamily="34" charset="0"/>
                        </a:defRPr>
                      </a:lvl5pPr>
                      <a:lvl6pPr eaLnBrk="0" fontAlgn="base" hangingPunct="0">
                        <a:spcBef>
                          <a:spcPct val="20000"/>
                        </a:spcBef>
                        <a:spcAft>
                          <a:spcPct val="0"/>
                        </a:spcAft>
                        <a:buSzPct val="80000"/>
                        <a:defRPr sz="2000" b="1">
                          <a:solidFill>
                            <a:schemeClr val="tx1"/>
                          </a:solidFill>
                          <a:latin typeface="Arial" panose="020B0604020202020204" pitchFamily="34" charset="0"/>
                        </a:defRPr>
                      </a:lvl6pPr>
                      <a:lvl7pPr eaLnBrk="0" fontAlgn="base" hangingPunct="0">
                        <a:spcBef>
                          <a:spcPct val="20000"/>
                        </a:spcBef>
                        <a:spcAft>
                          <a:spcPct val="0"/>
                        </a:spcAft>
                        <a:buSzPct val="80000"/>
                        <a:defRPr sz="2000" b="1">
                          <a:solidFill>
                            <a:schemeClr val="tx1"/>
                          </a:solidFill>
                          <a:latin typeface="Arial" panose="020B0604020202020204" pitchFamily="34" charset="0"/>
                        </a:defRPr>
                      </a:lvl7pPr>
                      <a:lvl8pPr eaLnBrk="0" fontAlgn="base" hangingPunct="0">
                        <a:spcBef>
                          <a:spcPct val="20000"/>
                        </a:spcBef>
                        <a:spcAft>
                          <a:spcPct val="0"/>
                        </a:spcAft>
                        <a:buSzPct val="80000"/>
                        <a:defRPr sz="2000" b="1">
                          <a:solidFill>
                            <a:schemeClr val="tx1"/>
                          </a:solidFill>
                          <a:latin typeface="Arial" panose="020B0604020202020204" pitchFamily="34" charset="0"/>
                        </a:defRPr>
                      </a:lvl8pPr>
                      <a:lvl9pPr eaLnBrk="0" fontAlgn="base" hangingPunct="0">
                        <a:spcBef>
                          <a:spcPct val="20000"/>
                        </a:spcBef>
                        <a:spcAft>
                          <a:spcPct val="0"/>
                        </a:spcAft>
                        <a:buSzPct val="80000"/>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0"/>
                        </a:spcAft>
                        <a:buClr>
                          <a:schemeClr val="tx2"/>
                        </a:buClr>
                        <a:buSzPct val="115000"/>
                        <a:buFontTx/>
                        <a:buNone/>
                        <a:tabLst/>
                      </a:pPr>
                      <a:r>
                        <a:rPr kumimoji="0" lang="en-US" altLang="en-US" sz="1600" b="1" i="0" u="none" strike="noStrike" cap="none" normalizeH="0" baseline="0" smtClean="0">
                          <a:ln>
                            <a:noFill/>
                          </a:ln>
                          <a:solidFill>
                            <a:schemeClr val="tx1"/>
                          </a:solidFill>
                          <a:effectLst/>
                          <a:latin typeface="Arial" panose="020B0604020202020204" pitchFamily="34" charset="0"/>
                        </a:rPr>
                        <a:t>Managerial business owners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tx2"/>
                        </a:buClr>
                        <a:buSzPct val="115000"/>
                        <a:defRPr sz="2000" b="1">
                          <a:solidFill>
                            <a:schemeClr val="tx1"/>
                          </a:solidFill>
                          <a:latin typeface="Arial" panose="020B0604020202020204" pitchFamily="34" charset="0"/>
                        </a:defRPr>
                      </a:lvl1pPr>
                      <a:lvl2pPr>
                        <a:spcBef>
                          <a:spcPct val="20000"/>
                        </a:spcBef>
                        <a:defRPr sz="2000" b="1">
                          <a:solidFill>
                            <a:schemeClr val="tx1"/>
                          </a:solidFill>
                          <a:latin typeface="Arial" panose="020B0604020202020204" pitchFamily="34" charset="0"/>
                        </a:defRPr>
                      </a:lvl2pPr>
                      <a:lvl3pPr>
                        <a:spcBef>
                          <a:spcPct val="20000"/>
                        </a:spcBef>
                        <a:buSzPct val="90000"/>
                        <a:defRPr sz="2000" b="1">
                          <a:solidFill>
                            <a:schemeClr val="tx1"/>
                          </a:solidFill>
                          <a:latin typeface="Arial" panose="020B0604020202020204" pitchFamily="34" charset="0"/>
                        </a:defRPr>
                      </a:lvl3pPr>
                      <a:lvl4pPr>
                        <a:spcBef>
                          <a:spcPct val="20000"/>
                        </a:spcBef>
                        <a:buSzPct val="90000"/>
                        <a:defRPr sz="2000" b="1">
                          <a:solidFill>
                            <a:schemeClr val="tx1"/>
                          </a:solidFill>
                          <a:latin typeface="Arial" panose="020B0604020202020204" pitchFamily="34" charset="0"/>
                        </a:defRPr>
                      </a:lvl4pPr>
                      <a:lvl5pPr>
                        <a:spcBef>
                          <a:spcPct val="20000"/>
                        </a:spcBef>
                        <a:buSzPct val="80000"/>
                        <a:defRPr sz="2000" b="1">
                          <a:solidFill>
                            <a:schemeClr val="tx1"/>
                          </a:solidFill>
                          <a:latin typeface="Arial" panose="020B0604020202020204" pitchFamily="34" charset="0"/>
                        </a:defRPr>
                      </a:lvl5pPr>
                      <a:lvl6pPr eaLnBrk="0" fontAlgn="base" hangingPunct="0">
                        <a:spcBef>
                          <a:spcPct val="20000"/>
                        </a:spcBef>
                        <a:spcAft>
                          <a:spcPct val="0"/>
                        </a:spcAft>
                        <a:buSzPct val="80000"/>
                        <a:defRPr sz="2000" b="1">
                          <a:solidFill>
                            <a:schemeClr val="tx1"/>
                          </a:solidFill>
                          <a:latin typeface="Arial" panose="020B0604020202020204" pitchFamily="34" charset="0"/>
                        </a:defRPr>
                      </a:lvl6pPr>
                      <a:lvl7pPr eaLnBrk="0" fontAlgn="base" hangingPunct="0">
                        <a:spcBef>
                          <a:spcPct val="20000"/>
                        </a:spcBef>
                        <a:spcAft>
                          <a:spcPct val="0"/>
                        </a:spcAft>
                        <a:buSzPct val="80000"/>
                        <a:defRPr sz="2000" b="1">
                          <a:solidFill>
                            <a:schemeClr val="tx1"/>
                          </a:solidFill>
                          <a:latin typeface="Arial" panose="020B0604020202020204" pitchFamily="34" charset="0"/>
                        </a:defRPr>
                      </a:lvl7pPr>
                      <a:lvl8pPr eaLnBrk="0" fontAlgn="base" hangingPunct="0">
                        <a:spcBef>
                          <a:spcPct val="20000"/>
                        </a:spcBef>
                        <a:spcAft>
                          <a:spcPct val="0"/>
                        </a:spcAft>
                        <a:buSzPct val="80000"/>
                        <a:defRPr sz="2000" b="1">
                          <a:solidFill>
                            <a:schemeClr val="tx1"/>
                          </a:solidFill>
                          <a:latin typeface="Arial" panose="020B0604020202020204" pitchFamily="34" charset="0"/>
                        </a:defRPr>
                      </a:lvl8pPr>
                      <a:lvl9pPr eaLnBrk="0" fontAlgn="base" hangingPunct="0">
                        <a:spcBef>
                          <a:spcPct val="20000"/>
                        </a:spcBef>
                        <a:spcAft>
                          <a:spcPct val="0"/>
                        </a:spcAft>
                        <a:buSzPct val="80000"/>
                        <a:defRPr sz="2000" b="1">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0"/>
                        </a:spcAft>
                        <a:buClr>
                          <a:schemeClr val="tx2"/>
                        </a:buClr>
                        <a:buSzPct val="115000"/>
                        <a:buFontTx/>
                        <a:buNone/>
                        <a:tabLst/>
                      </a:pPr>
                      <a:r>
                        <a:rPr kumimoji="0" lang="en-US" altLang="en-US" sz="1600" b="1" i="0" u="none" strike="noStrike" cap="none" normalizeH="0" baseline="0" smtClean="0">
                          <a:ln>
                            <a:noFill/>
                          </a:ln>
                          <a:solidFill>
                            <a:schemeClr val="tx1"/>
                          </a:solidFill>
                          <a:effectLst/>
                          <a:latin typeface="Arial" panose="020B0604020202020204" pitchFamily="34" charset="0"/>
                        </a:rPr>
                        <a:t>Executive managers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333260790"/>
                  </a:ext>
                </a:extLst>
              </a:tr>
            </a:tbl>
          </a:graphicData>
        </a:graphic>
      </p:graphicFrame>
      <p:sp>
        <p:nvSpPr>
          <p:cNvPr id="17430" name="Text Box 43"/>
          <p:cNvSpPr txBox="1">
            <a:spLocks noChangeArrowheads="1"/>
          </p:cNvSpPr>
          <p:nvPr/>
        </p:nvSpPr>
        <p:spPr bwMode="auto">
          <a:xfrm>
            <a:off x="3276600" y="5791200"/>
            <a:ext cx="30480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spcBef>
                <a:spcPct val="50000"/>
              </a:spcBef>
            </a:pPr>
            <a:r>
              <a:rPr lang="en-US" altLang="en-US" sz="1400"/>
              <a:t>Source: </a:t>
            </a:r>
            <a:r>
              <a:rPr lang="en-US" altLang="zh-CN" sz="1400" b="1" i="1">
                <a:ea typeface="宋体" panose="02010600030101010101" pitchFamily="2" charset="-122"/>
              </a:rPr>
              <a:t>Carree &amp; Thurik 2002</a:t>
            </a:r>
            <a:endParaRPr lang="en-US" altLang="en-US" sz="1400" b="1" i="1"/>
          </a:p>
        </p:txBody>
      </p:sp>
    </p:spTree>
    <p:extLst>
      <p:ext uri="{BB962C8B-B14F-4D97-AF65-F5344CB8AC3E}">
        <p14:creationId xmlns:p14="http://schemas.microsoft.com/office/powerpoint/2010/main" val="177655279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US" altLang="en-US" sz="2800"/>
              <a:t>Entrepreneurship Arises When an Entrepreneur Employs an Entrepreneurial Opportunity</a:t>
            </a:r>
          </a:p>
        </p:txBody>
      </p:sp>
      <p:sp>
        <p:nvSpPr>
          <p:cNvPr id="19459" name="Rectangle 3"/>
          <p:cNvSpPr>
            <a:spLocks noGrp="1" noChangeArrowheads="1"/>
          </p:cNvSpPr>
          <p:nvPr>
            <p:ph idx="1"/>
          </p:nvPr>
        </p:nvSpPr>
        <p:spPr/>
        <p:txBody>
          <a:bodyPr/>
          <a:lstStyle/>
          <a:p>
            <a:r>
              <a:rPr lang="en-US" altLang="en-US" smtClean="0"/>
              <a:t>Entrepreneurship involves the nexus of two phenomena (Shane &amp; </a:t>
            </a:r>
            <a:r>
              <a:rPr lang="en-US" altLang="zh-CN" smtClean="0">
                <a:ea typeface="宋体" panose="02010600030101010101" pitchFamily="2" charset="-122"/>
              </a:rPr>
              <a:t>Venkataraman, 2000) </a:t>
            </a:r>
            <a:endParaRPr lang="en-US" altLang="en-US" smtClean="0"/>
          </a:p>
          <a:p>
            <a:pPr lvl="1"/>
            <a:r>
              <a:rPr lang="en-US" altLang="en-US" smtClean="0"/>
              <a:t>The presence of lucrative opportunities</a:t>
            </a:r>
          </a:p>
          <a:p>
            <a:pPr lvl="2"/>
            <a:r>
              <a:rPr lang="en-US" altLang="en-US" smtClean="0"/>
              <a:t>Determined by social, economic and technological environment</a:t>
            </a:r>
          </a:p>
          <a:p>
            <a:pPr lvl="1"/>
            <a:r>
              <a:rPr lang="en-US" altLang="en-US" smtClean="0"/>
              <a:t>The presence of enterprising individuals</a:t>
            </a:r>
          </a:p>
          <a:p>
            <a:pPr lvl="2"/>
            <a:r>
              <a:rPr lang="en-US" altLang="en-US" smtClean="0"/>
              <a:t>Determined by motivation, aspiration, knowledge and skills</a:t>
            </a:r>
          </a:p>
        </p:txBody>
      </p:sp>
    </p:spTree>
    <p:extLst>
      <p:ext uri="{BB962C8B-B14F-4D97-AF65-F5344CB8AC3E}">
        <p14:creationId xmlns:p14="http://schemas.microsoft.com/office/powerpoint/2010/main" val="302252273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026"/>
          <p:cNvSpPr>
            <a:spLocks noGrp="1" noChangeArrowheads="1"/>
          </p:cNvSpPr>
          <p:nvPr>
            <p:ph type="title"/>
          </p:nvPr>
        </p:nvSpPr>
        <p:spPr/>
        <p:txBody>
          <a:bodyPr/>
          <a:lstStyle/>
          <a:p>
            <a:r>
              <a:rPr lang="en-US" altLang="en-US" smtClean="0"/>
              <a:t>Roles of “Entrepreneur”</a:t>
            </a:r>
          </a:p>
        </p:txBody>
      </p:sp>
      <p:sp>
        <p:nvSpPr>
          <p:cNvPr id="23555" name="Rectangle 1027"/>
          <p:cNvSpPr>
            <a:spLocks noGrp="1" noChangeArrowheads="1"/>
          </p:cNvSpPr>
          <p:nvPr>
            <p:ph idx="1"/>
          </p:nvPr>
        </p:nvSpPr>
        <p:spPr/>
        <p:txBody>
          <a:bodyPr>
            <a:normAutofit fontScale="85000" lnSpcReduction="20000"/>
          </a:bodyPr>
          <a:lstStyle/>
          <a:p>
            <a:pPr>
              <a:lnSpc>
                <a:spcPct val="80000"/>
              </a:lnSpc>
            </a:pPr>
            <a:r>
              <a:rPr lang="en-US" altLang="en-US" sz="2000"/>
              <a:t>The person who assumes the risks associated with uncertainty</a:t>
            </a:r>
          </a:p>
          <a:p>
            <a:pPr>
              <a:lnSpc>
                <a:spcPct val="80000"/>
              </a:lnSpc>
            </a:pPr>
            <a:r>
              <a:rPr lang="en-US" altLang="en-US" sz="2000"/>
              <a:t>The supplier of financial capital</a:t>
            </a:r>
          </a:p>
          <a:p>
            <a:pPr>
              <a:lnSpc>
                <a:spcPct val="80000"/>
              </a:lnSpc>
            </a:pPr>
            <a:r>
              <a:rPr lang="en-US" altLang="en-US" sz="2000"/>
              <a:t>An innovator</a:t>
            </a:r>
          </a:p>
          <a:p>
            <a:pPr>
              <a:lnSpc>
                <a:spcPct val="80000"/>
              </a:lnSpc>
            </a:pPr>
            <a:r>
              <a:rPr lang="en-US" altLang="en-US" sz="2000"/>
              <a:t>A decision-maker</a:t>
            </a:r>
          </a:p>
          <a:p>
            <a:pPr>
              <a:lnSpc>
                <a:spcPct val="80000"/>
              </a:lnSpc>
            </a:pPr>
            <a:r>
              <a:rPr lang="en-US" altLang="en-US" sz="2000"/>
              <a:t>An industrial leader</a:t>
            </a:r>
          </a:p>
          <a:p>
            <a:pPr>
              <a:lnSpc>
                <a:spcPct val="80000"/>
              </a:lnSpc>
            </a:pPr>
            <a:r>
              <a:rPr lang="en-US" altLang="en-US" sz="2000"/>
              <a:t>A manager or a superintendent</a:t>
            </a:r>
          </a:p>
          <a:p>
            <a:pPr>
              <a:lnSpc>
                <a:spcPct val="80000"/>
              </a:lnSpc>
            </a:pPr>
            <a:r>
              <a:rPr lang="en-US" altLang="en-US" sz="2000"/>
              <a:t>An organizer and coordinator of economic resources</a:t>
            </a:r>
          </a:p>
          <a:p>
            <a:pPr>
              <a:lnSpc>
                <a:spcPct val="80000"/>
              </a:lnSpc>
            </a:pPr>
            <a:r>
              <a:rPr lang="en-US" altLang="en-US" sz="2000"/>
              <a:t>The owner of an enterprise</a:t>
            </a:r>
          </a:p>
          <a:p>
            <a:pPr>
              <a:lnSpc>
                <a:spcPct val="80000"/>
              </a:lnSpc>
            </a:pPr>
            <a:r>
              <a:rPr lang="en-US" altLang="en-US" sz="2000"/>
              <a:t>An employer of factors of production</a:t>
            </a:r>
          </a:p>
          <a:p>
            <a:pPr>
              <a:lnSpc>
                <a:spcPct val="80000"/>
              </a:lnSpc>
            </a:pPr>
            <a:r>
              <a:rPr lang="en-US" altLang="en-US" sz="2000"/>
              <a:t>A contractor</a:t>
            </a:r>
          </a:p>
          <a:p>
            <a:pPr>
              <a:lnSpc>
                <a:spcPct val="80000"/>
              </a:lnSpc>
            </a:pPr>
            <a:r>
              <a:rPr lang="en-US" altLang="en-US" sz="2000"/>
              <a:t>An arbitrageur</a:t>
            </a:r>
          </a:p>
          <a:p>
            <a:pPr>
              <a:lnSpc>
                <a:spcPct val="80000"/>
              </a:lnSpc>
            </a:pPr>
            <a:r>
              <a:rPr lang="en-US" altLang="en-US" sz="2000"/>
              <a:t>An allocator of resources among alternative uses</a:t>
            </a:r>
          </a:p>
          <a:p>
            <a:pPr>
              <a:lnSpc>
                <a:spcPct val="80000"/>
              </a:lnSpc>
            </a:pPr>
            <a:r>
              <a:rPr lang="en-US" altLang="en-US" sz="2000"/>
              <a:t>The person who realizes a start-up of a new business</a:t>
            </a:r>
          </a:p>
          <a:p>
            <a:pPr lvl="1">
              <a:lnSpc>
                <a:spcPct val="80000"/>
              </a:lnSpc>
            </a:pPr>
            <a:r>
              <a:rPr lang="en-US" altLang="en-US" sz="1400"/>
              <a:t>Sources: </a:t>
            </a:r>
            <a:r>
              <a:rPr lang="en-US" altLang="zh-CN" sz="1400">
                <a:ea typeface="宋体" panose="02010600030101010101" pitchFamily="2" charset="-122"/>
              </a:rPr>
              <a:t>Hebert and Link, 1989; Van Dijk and Thurik, 1995; Van Praag, 1996</a:t>
            </a:r>
            <a:endParaRPr lang="en-US" altLang="en-US" sz="1400">
              <a:ea typeface="宋体" panose="02010600030101010101" pitchFamily="2" charset="-122"/>
            </a:endParaRPr>
          </a:p>
        </p:txBody>
      </p:sp>
    </p:spTree>
    <p:extLst>
      <p:ext uri="{BB962C8B-B14F-4D97-AF65-F5344CB8AC3E}">
        <p14:creationId xmlns:p14="http://schemas.microsoft.com/office/powerpoint/2010/main" val="246935860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026"/>
          <p:cNvSpPr>
            <a:spLocks noGrp="1" noChangeArrowheads="1"/>
          </p:cNvSpPr>
          <p:nvPr>
            <p:ph type="title"/>
          </p:nvPr>
        </p:nvSpPr>
        <p:spPr/>
        <p:txBody>
          <a:bodyPr/>
          <a:lstStyle/>
          <a:p>
            <a:r>
              <a:rPr lang="en-US" altLang="en-US" smtClean="0"/>
              <a:t>Entrepreneur v. Capitalist</a:t>
            </a:r>
          </a:p>
        </p:txBody>
      </p:sp>
      <p:sp>
        <p:nvSpPr>
          <p:cNvPr id="25603" name="Rectangle 1027"/>
          <p:cNvSpPr>
            <a:spLocks noGrp="1" noChangeArrowheads="1"/>
          </p:cNvSpPr>
          <p:nvPr>
            <p:ph idx="1"/>
          </p:nvPr>
        </p:nvSpPr>
        <p:spPr/>
        <p:txBody>
          <a:bodyPr/>
          <a:lstStyle/>
          <a:p>
            <a:pPr>
              <a:lnSpc>
                <a:spcPct val="80000"/>
              </a:lnSpc>
            </a:pPr>
            <a:r>
              <a:rPr lang="en-US" altLang="en-US" sz="2000"/>
              <a:t>Schumpeterian view suggests that the role of entrepreneur can be separated from the role of the capitalist</a:t>
            </a:r>
          </a:p>
          <a:p>
            <a:pPr lvl="1">
              <a:lnSpc>
                <a:spcPct val="80000"/>
              </a:lnSpc>
            </a:pPr>
            <a:r>
              <a:rPr lang="en-US" altLang="en-US" sz="2000"/>
              <a:t>Entrepreneur identified opportunities in the economy</a:t>
            </a:r>
          </a:p>
          <a:p>
            <a:pPr lvl="1">
              <a:lnSpc>
                <a:spcPct val="80000"/>
              </a:lnSpc>
            </a:pPr>
            <a:r>
              <a:rPr lang="en-US" altLang="en-US" sz="2000"/>
              <a:t>Capitalist bears the risk</a:t>
            </a:r>
          </a:p>
          <a:p>
            <a:pPr>
              <a:lnSpc>
                <a:spcPct val="80000"/>
              </a:lnSpc>
            </a:pPr>
            <a:r>
              <a:rPr lang="en-US" altLang="en-US" sz="2000"/>
              <a:t>Others view risk-bearing as a key element or characteristic of entrepreneruship (Knight, 1921)</a:t>
            </a:r>
          </a:p>
          <a:p>
            <a:pPr lvl="1">
              <a:lnSpc>
                <a:spcPct val="80000"/>
              </a:lnSpc>
            </a:pPr>
            <a:r>
              <a:rPr lang="en-US" altLang="en-US" sz="2000"/>
              <a:t>Capital markets provide an inefficiently low level of capital to entrepreneurs due to moral hazard and adverse selection problems</a:t>
            </a:r>
          </a:p>
          <a:p>
            <a:pPr lvl="1">
              <a:lnSpc>
                <a:spcPct val="80000"/>
              </a:lnSpc>
            </a:pPr>
            <a:r>
              <a:rPr lang="en-US" altLang="en-US" sz="2000"/>
              <a:t>Entrepreneurs self-finance and bear the risk of failure</a:t>
            </a:r>
          </a:p>
          <a:p>
            <a:pPr lvl="1">
              <a:lnSpc>
                <a:spcPct val="80000"/>
              </a:lnSpc>
            </a:pPr>
            <a:r>
              <a:rPr lang="en-US" altLang="en-US" sz="2000"/>
              <a:t>This perspective is consistent with empirical evidence on liquidity constraints as a barrier to entrepreneurship (Evans and Bojanovic, 1989; Fairlie and Robb, 2008).</a:t>
            </a:r>
          </a:p>
          <a:p>
            <a:pPr>
              <a:lnSpc>
                <a:spcPct val="80000"/>
              </a:lnSpc>
            </a:pPr>
            <a:endParaRPr lang="en-US" altLang="en-US" sz="1400">
              <a:ea typeface="宋体" panose="02010600030101010101" pitchFamily="2" charset="-122"/>
            </a:endParaRPr>
          </a:p>
        </p:txBody>
      </p:sp>
    </p:spTree>
    <p:extLst>
      <p:ext uri="{BB962C8B-B14F-4D97-AF65-F5344CB8AC3E}">
        <p14:creationId xmlns:p14="http://schemas.microsoft.com/office/powerpoint/2010/main" val="220376635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US" altLang="en-US" smtClean="0"/>
              <a:t>Theory Suggests Three Key Elements of Entrepreneurship</a:t>
            </a:r>
          </a:p>
        </p:txBody>
      </p:sp>
      <p:sp>
        <p:nvSpPr>
          <p:cNvPr id="27651" name="Rectangle 3"/>
          <p:cNvSpPr>
            <a:spLocks noGrp="1" noChangeArrowheads="1"/>
          </p:cNvSpPr>
          <p:nvPr>
            <p:ph idx="1"/>
          </p:nvPr>
        </p:nvSpPr>
        <p:spPr/>
        <p:txBody>
          <a:bodyPr>
            <a:normAutofit fontScale="92500" lnSpcReduction="10000"/>
          </a:bodyPr>
          <a:lstStyle/>
          <a:p>
            <a:r>
              <a:rPr lang="en-US" altLang="en-US" smtClean="0"/>
              <a:t>The </a:t>
            </a:r>
            <a:r>
              <a:rPr lang="en-US" altLang="en-US" i="1" smtClean="0"/>
              <a:t>existence</a:t>
            </a:r>
            <a:r>
              <a:rPr lang="en-US" altLang="en-US" smtClean="0"/>
              <a:t> of entrepreneurial opportunities</a:t>
            </a:r>
          </a:p>
          <a:p>
            <a:endParaRPr lang="en-US" altLang="en-US" smtClean="0"/>
          </a:p>
          <a:p>
            <a:r>
              <a:rPr lang="en-US" altLang="en-US" smtClean="0"/>
              <a:t>The </a:t>
            </a:r>
            <a:r>
              <a:rPr lang="en-US" altLang="en-US" i="1" smtClean="0"/>
              <a:t>discovery</a:t>
            </a:r>
            <a:r>
              <a:rPr lang="en-US" altLang="en-US" smtClean="0"/>
              <a:t> of entrepreneurial opportunities</a:t>
            </a:r>
          </a:p>
          <a:p>
            <a:endParaRPr lang="en-US" altLang="en-US" smtClean="0"/>
          </a:p>
          <a:p>
            <a:r>
              <a:rPr lang="en-US" altLang="en-US" smtClean="0"/>
              <a:t>The </a:t>
            </a:r>
            <a:r>
              <a:rPr lang="en-US" altLang="en-US" i="1" smtClean="0"/>
              <a:t>exploitation</a:t>
            </a:r>
            <a:r>
              <a:rPr lang="en-US" altLang="en-US" smtClean="0"/>
              <a:t> of entrepreneurial opportunities</a:t>
            </a:r>
          </a:p>
          <a:p>
            <a:endParaRPr lang="en-US" altLang="en-US" smtClean="0"/>
          </a:p>
          <a:p>
            <a:r>
              <a:rPr lang="en-US" altLang="en-US" smtClean="0"/>
              <a:t>Implies that policies to promote entrepreneurship might operate through three distinct avenues</a:t>
            </a:r>
          </a:p>
          <a:p>
            <a:pPr>
              <a:buFontTx/>
              <a:buNone/>
            </a:pPr>
            <a:endParaRPr lang="en-US" altLang="en-US" smtClean="0"/>
          </a:p>
          <a:p>
            <a:endParaRPr lang="en-US" altLang="en-US" sz="1400"/>
          </a:p>
          <a:p>
            <a:pPr>
              <a:buFontTx/>
              <a:buNone/>
            </a:pPr>
            <a:r>
              <a:rPr lang="en-US" altLang="en-US" sz="1400"/>
              <a:t>      Source: Lee &amp; Venkataraman, 2006</a:t>
            </a:r>
          </a:p>
        </p:txBody>
      </p:sp>
    </p:spTree>
    <p:extLst>
      <p:ext uri="{BB962C8B-B14F-4D97-AF65-F5344CB8AC3E}">
        <p14:creationId xmlns:p14="http://schemas.microsoft.com/office/powerpoint/2010/main" val="31212695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026"/>
          <p:cNvSpPr>
            <a:spLocks noGrp="1" noChangeArrowheads="1"/>
          </p:cNvSpPr>
          <p:nvPr>
            <p:ph type="title"/>
          </p:nvPr>
        </p:nvSpPr>
        <p:spPr>
          <a:xfrm>
            <a:off x="403668" y="797782"/>
            <a:ext cx="9144000" cy="695325"/>
          </a:xfrm>
        </p:spPr>
        <p:txBody>
          <a:bodyPr>
            <a:normAutofit fontScale="90000"/>
          </a:bodyPr>
          <a:lstStyle/>
          <a:p>
            <a:r>
              <a:rPr lang="en-US" altLang="en-US" sz="2800" dirty="0"/>
              <a:t>Entrepreneurial Opportunities Are Thought to Be a Basic Characteristics of the Economy</a:t>
            </a:r>
          </a:p>
        </p:txBody>
      </p:sp>
      <p:sp>
        <p:nvSpPr>
          <p:cNvPr id="29699" name="Rectangle 1027"/>
          <p:cNvSpPr>
            <a:spLocks noGrp="1" noChangeArrowheads="1"/>
          </p:cNvSpPr>
          <p:nvPr>
            <p:ph idx="1"/>
          </p:nvPr>
        </p:nvSpPr>
        <p:spPr/>
        <p:txBody>
          <a:bodyPr/>
          <a:lstStyle/>
          <a:p>
            <a:pPr>
              <a:lnSpc>
                <a:spcPct val="80000"/>
              </a:lnSpc>
              <a:buFontTx/>
              <a:buNone/>
            </a:pPr>
            <a:endParaRPr lang="en-US" altLang="en-US" sz="2000"/>
          </a:p>
          <a:p>
            <a:pPr>
              <a:lnSpc>
                <a:spcPct val="80000"/>
              </a:lnSpc>
            </a:pPr>
            <a:r>
              <a:rPr lang="en-US" altLang="en-US" sz="2000"/>
              <a:t>Entrepreneurial opportunities are essentially profit-making opportunities:</a:t>
            </a:r>
          </a:p>
          <a:p>
            <a:pPr lvl="1">
              <a:lnSpc>
                <a:spcPct val="80000"/>
              </a:lnSpc>
            </a:pPr>
            <a:r>
              <a:rPr lang="en-US" altLang="en-US" sz="2000"/>
              <a:t>Situations in which new goods, services, methods can be introduced and sold at a price that exceeds production costs (Casson, 1982)</a:t>
            </a:r>
          </a:p>
          <a:p>
            <a:pPr lvl="1">
              <a:lnSpc>
                <a:spcPct val="80000"/>
              </a:lnSpc>
            </a:pPr>
            <a:r>
              <a:rPr lang="en-US" altLang="en-US" sz="2000"/>
              <a:t>Differ from other market opportunities which optimize existing, rather than new, means-end relationships </a:t>
            </a:r>
          </a:p>
          <a:p>
            <a:pPr>
              <a:lnSpc>
                <a:spcPct val="80000"/>
              </a:lnSpc>
            </a:pPr>
            <a:r>
              <a:rPr lang="en-US" altLang="en-US" sz="2000"/>
              <a:t>Entrepreneurial opportunities come in a variety of forms</a:t>
            </a:r>
          </a:p>
          <a:p>
            <a:pPr lvl="1">
              <a:lnSpc>
                <a:spcPct val="80000"/>
              </a:lnSpc>
            </a:pPr>
            <a:r>
              <a:rPr lang="en-US" altLang="en-US" sz="2000"/>
              <a:t>New products, materials, technology, information, production process, organizing methods</a:t>
            </a:r>
            <a:endParaRPr lang="en-US" altLang="en-US" sz="1000"/>
          </a:p>
        </p:txBody>
      </p:sp>
    </p:spTree>
    <p:extLst>
      <p:ext uri="{BB962C8B-B14F-4D97-AF65-F5344CB8AC3E}">
        <p14:creationId xmlns:p14="http://schemas.microsoft.com/office/powerpoint/2010/main" val="151493431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US" altLang="en-US" sz="2800"/>
              <a:t>Several Factors May Influence the Discovery of Entrepreneurial Opportunities</a:t>
            </a:r>
            <a:endParaRPr lang="en-US" altLang="en-US" smtClean="0"/>
          </a:p>
        </p:txBody>
      </p:sp>
      <p:sp>
        <p:nvSpPr>
          <p:cNvPr id="31747" name="Rectangle 3"/>
          <p:cNvSpPr>
            <a:spLocks noGrp="1" noChangeArrowheads="1"/>
          </p:cNvSpPr>
          <p:nvPr>
            <p:ph idx="1"/>
          </p:nvPr>
        </p:nvSpPr>
        <p:spPr/>
        <p:txBody>
          <a:bodyPr>
            <a:normAutofit fontScale="85000" lnSpcReduction="20000"/>
          </a:bodyPr>
          <a:lstStyle/>
          <a:p>
            <a:pPr>
              <a:buFontTx/>
              <a:buNone/>
            </a:pPr>
            <a:r>
              <a:rPr lang="en-US" altLang="en-US" sz="2000"/>
              <a:t>If entrepreneurs are those who identify opportunities, why do some people discover them and not others?</a:t>
            </a:r>
          </a:p>
          <a:p>
            <a:r>
              <a:rPr lang="en-US" altLang="en-US" sz="2000"/>
              <a:t>Blind luck</a:t>
            </a:r>
          </a:p>
          <a:p>
            <a:r>
              <a:rPr lang="en-US" altLang="en-US" sz="2000"/>
              <a:t>Differences in prior information necessary to identify an opportunity</a:t>
            </a:r>
            <a:endParaRPr lang="en-US" altLang="en-US" sz="1600"/>
          </a:p>
          <a:p>
            <a:pPr lvl="1"/>
            <a:r>
              <a:rPr lang="en-US" altLang="en-US" sz="1600"/>
              <a:t>Prior information that is complementary with the new information triggers an entrepreneurial conjecture</a:t>
            </a:r>
          </a:p>
          <a:p>
            <a:r>
              <a:rPr lang="en-US" altLang="en-US" sz="2000"/>
              <a:t>Differences in cognitive properties</a:t>
            </a:r>
            <a:endParaRPr lang="en-US" altLang="en-US" sz="1600"/>
          </a:p>
          <a:p>
            <a:pPr lvl="1"/>
            <a:r>
              <a:rPr lang="en-US" altLang="en-US" sz="1600"/>
              <a:t>Ability to identify means-ends relationships</a:t>
            </a:r>
          </a:p>
          <a:p>
            <a:pPr lvl="1"/>
            <a:r>
              <a:rPr lang="en-US" altLang="en-US" sz="1600"/>
              <a:t>The inclination to construct counterfactual</a:t>
            </a:r>
          </a:p>
          <a:p>
            <a:pPr lvl="1"/>
            <a:r>
              <a:rPr lang="en-US" altLang="en-US" sz="1600"/>
              <a:t>The likelihood of experiencing inaction inertia</a:t>
            </a:r>
          </a:p>
          <a:p>
            <a:pPr lvl="1"/>
            <a:r>
              <a:rPr lang="en-US" altLang="en-US" sz="1600"/>
              <a:t>The ability to combine existing concepts and information into new ideas</a:t>
            </a:r>
          </a:p>
          <a:p>
            <a:pPr>
              <a:buFontTx/>
              <a:buNone/>
            </a:pPr>
            <a:endParaRPr lang="en-US" altLang="en-US" sz="2000"/>
          </a:p>
          <a:p>
            <a:r>
              <a:rPr lang="en-US" altLang="en-US" sz="1200"/>
              <a:t>Source: Lee &amp; Venkataraman, 2006</a:t>
            </a:r>
          </a:p>
        </p:txBody>
      </p:sp>
    </p:spTree>
    <p:extLst>
      <p:ext uri="{BB962C8B-B14F-4D97-AF65-F5344CB8AC3E}">
        <p14:creationId xmlns:p14="http://schemas.microsoft.com/office/powerpoint/2010/main" val="258629332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US" altLang="en-US" sz="2800"/>
              <a:t>Several Factors May Influence the Discovery of Entrepreneurial Opportunities</a:t>
            </a:r>
            <a:endParaRPr lang="en-US" altLang="en-US" smtClean="0"/>
          </a:p>
        </p:txBody>
      </p:sp>
      <p:sp>
        <p:nvSpPr>
          <p:cNvPr id="33795" name="Rectangle 3"/>
          <p:cNvSpPr>
            <a:spLocks noGrp="1" noChangeArrowheads="1"/>
          </p:cNvSpPr>
          <p:nvPr>
            <p:ph idx="1"/>
          </p:nvPr>
        </p:nvSpPr>
        <p:spPr/>
        <p:txBody>
          <a:bodyPr>
            <a:normAutofit fontScale="85000" lnSpcReduction="20000"/>
          </a:bodyPr>
          <a:lstStyle/>
          <a:p>
            <a:pPr>
              <a:buFontTx/>
              <a:buNone/>
            </a:pPr>
            <a:r>
              <a:rPr lang="en-US" altLang="en-US" sz="2000"/>
              <a:t>If entrepreneurs are those who identify opportunities, why do some people discover them and not others?</a:t>
            </a:r>
          </a:p>
          <a:p>
            <a:r>
              <a:rPr lang="en-US" altLang="en-US" sz="2000"/>
              <a:t>Blind luck</a:t>
            </a:r>
          </a:p>
          <a:p>
            <a:r>
              <a:rPr lang="en-US" altLang="en-US" sz="2000"/>
              <a:t>Differences in prior information necessary to identify an opportunity</a:t>
            </a:r>
            <a:endParaRPr lang="en-US" altLang="en-US" sz="1600"/>
          </a:p>
          <a:p>
            <a:pPr lvl="1"/>
            <a:r>
              <a:rPr lang="en-US" altLang="en-US" sz="1600"/>
              <a:t>Prior information that is complementary with the new information triggers an entrepreneurial conjecture</a:t>
            </a:r>
          </a:p>
          <a:p>
            <a:r>
              <a:rPr lang="en-US" altLang="en-US" sz="2000"/>
              <a:t>Differences in cognitive properties</a:t>
            </a:r>
            <a:endParaRPr lang="en-US" altLang="en-US" sz="1600"/>
          </a:p>
          <a:p>
            <a:pPr lvl="1"/>
            <a:r>
              <a:rPr lang="en-US" altLang="en-US" sz="1600"/>
              <a:t>Ability to identify means-ends relationships</a:t>
            </a:r>
          </a:p>
          <a:p>
            <a:pPr lvl="1"/>
            <a:r>
              <a:rPr lang="en-US" altLang="en-US" sz="1600"/>
              <a:t>The inclination to construct counterfactual</a:t>
            </a:r>
          </a:p>
          <a:p>
            <a:pPr lvl="1"/>
            <a:r>
              <a:rPr lang="en-US" altLang="en-US" sz="1600"/>
              <a:t>The likelihood of experiencing inaction inertia</a:t>
            </a:r>
          </a:p>
          <a:p>
            <a:pPr lvl="1"/>
            <a:r>
              <a:rPr lang="en-US" altLang="en-US" sz="1600"/>
              <a:t>The ability to combine existing concepts and information into new ideas</a:t>
            </a:r>
          </a:p>
          <a:p>
            <a:pPr>
              <a:buFontTx/>
              <a:buNone/>
            </a:pPr>
            <a:endParaRPr lang="en-US" altLang="en-US" sz="2000"/>
          </a:p>
          <a:p>
            <a:r>
              <a:rPr lang="en-US" altLang="en-US" sz="1200"/>
              <a:t>Source: Lee &amp; Venkataraman, 2006</a:t>
            </a:r>
          </a:p>
        </p:txBody>
      </p:sp>
    </p:spTree>
    <p:extLst>
      <p:ext uri="{BB962C8B-B14F-4D97-AF65-F5344CB8AC3E}">
        <p14:creationId xmlns:p14="http://schemas.microsoft.com/office/powerpoint/2010/main" val="229812044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normAutofit fontScale="90000"/>
          </a:bodyPr>
          <a:lstStyle/>
          <a:p>
            <a:r>
              <a:rPr lang="en-US" altLang="zh-CN" sz="2800">
                <a:ea typeface="宋体" panose="02010600030101010101" pitchFamily="2" charset="-122"/>
              </a:rPr>
              <a:t>Characteristics of the Individual and the Environment Influence the Exploitation of Opportunities</a:t>
            </a:r>
            <a:br>
              <a:rPr lang="en-US" altLang="zh-CN" sz="2800">
                <a:ea typeface="宋体" panose="02010600030101010101" pitchFamily="2" charset="-122"/>
              </a:rPr>
            </a:br>
            <a:endParaRPr lang="en-US" altLang="en-US" sz="2800">
              <a:ea typeface="宋体" panose="02010600030101010101" pitchFamily="2" charset="-122"/>
            </a:endParaRPr>
          </a:p>
        </p:txBody>
      </p:sp>
      <p:sp>
        <p:nvSpPr>
          <p:cNvPr id="35843" name="Rectangle 3"/>
          <p:cNvSpPr>
            <a:spLocks noGrp="1" noChangeArrowheads="1"/>
          </p:cNvSpPr>
          <p:nvPr>
            <p:ph idx="1"/>
          </p:nvPr>
        </p:nvSpPr>
        <p:spPr>
          <a:xfrm>
            <a:off x="842176" y="1684351"/>
            <a:ext cx="8431826" cy="4931134"/>
          </a:xfrm>
        </p:spPr>
        <p:txBody>
          <a:bodyPr>
            <a:normAutofit lnSpcReduction="10000"/>
          </a:bodyPr>
          <a:lstStyle/>
          <a:p>
            <a:pPr>
              <a:lnSpc>
                <a:spcPct val="80000"/>
              </a:lnSpc>
            </a:pPr>
            <a:r>
              <a:rPr lang="en-US" altLang="en-US" sz="1800" dirty="0"/>
              <a:t>Individuals will only exploit an entrepreneurial opportunity if they perceive a positive expected values from doing so</a:t>
            </a:r>
          </a:p>
          <a:p>
            <a:pPr>
              <a:lnSpc>
                <a:spcPct val="80000"/>
              </a:lnSpc>
            </a:pPr>
            <a:r>
              <a:rPr lang="en-US" altLang="en-US" sz="1800" dirty="0"/>
              <a:t>The following characteristics of an individual can influence the expected value of an opportunity:</a:t>
            </a:r>
            <a:endParaRPr lang="en-US" altLang="en-US" sz="1400" dirty="0"/>
          </a:p>
          <a:p>
            <a:pPr lvl="1">
              <a:lnSpc>
                <a:spcPct val="80000"/>
              </a:lnSpc>
            </a:pPr>
            <a:r>
              <a:rPr lang="en-US" altLang="en-US" sz="1400" dirty="0"/>
              <a:t>Opportunity cost, including other labor market opportunities</a:t>
            </a:r>
          </a:p>
          <a:p>
            <a:pPr lvl="1">
              <a:lnSpc>
                <a:spcPct val="80000"/>
              </a:lnSpc>
            </a:pPr>
            <a:r>
              <a:rPr lang="en-US" altLang="en-US" sz="1400" dirty="0"/>
              <a:t>Financial resources</a:t>
            </a:r>
          </a:p>
          <a:p>
            <a:pPr lvl="1">
              <a:lnSpc>
                <a:spcPct val="80000"/>
              </a:lnSpc>
            </a:pPr>
            <a:r>
              <a:rPr lang="en-US" altLang="en-US" sz="1400" dirty="0"/>
              <a:t>Social capital, social ties to investors -- the network success hypothesis</a:t>
            </a:r>
          </a:p>
          <a:p>
            <a:pPr lvl="1">
              <a:lnSpc>
                <a:spcPct val="80000"/>
              </a:lnSpc>
            </a:pPr>
            <a:r>
              <a:rPr lang="en-US" altLang="en-US" sz="1400" dirty="0"/>
              <a:t>Education</a:t>
            </a:r>
          </a:p>
          <a:p>
            <a:pPr lvl="1">
              <a:lnSpc>
                <a:spcPct val="80000"/>
              </a:lnSpc>
            </a:pPr>
            <a:r>
              <a:rPr lang="en-US" altLang="en-US" sz="1400" dirty="0"/>
              <a:t>Prior employment and/or entrepreneurial experience (generalist vs. specialist)</a:t>
            </a:r>
          </a:p>
          <a:p>
            <a:pPr lvl="1">
              <a:lnSpc>
                <a:spcPct val="80000"/>
              </a:lnSpc>
            </a:pPr>
            <a:r>
              <a:rPr lang="en-US" altLang="en-US" sz="1400" dirty="0"/>
              <a:t>Personality characteristics</a:t>
            </a:r>
          </a:p>
          <a:p>
            <a:pPr>
              <a:lnSpc>
                <a:spcPct val="80000"/>
              </a:lnSpc>
            </a:pPr>
            <a:r>
              <a:rPr lang="en-US" altLang="en-US" sz="1800" dirty="0"/>
              <a:t>Economic and environmental factors can also influence the expected net payoff</a:t>
            </a:r>
            <a:endParaRPr lang="en-US" altLang="en-US" sz="1400" dirty="0"/>
          </a:p>
          <a:p>
            <a:pPr lvl="1"/>
            <a:r>
              <a:rPr lang="en-US" altLang="zh-CN" sz="1400" dirty="0">
                <a:ea typeface="宋体" panose="02010600030101010101" pitchFamily="2" charset="-122"/>
              </a:rPr>
              <a:t>Expected demand</a:t>
            </a:r>
          </a:p>
          <a:p>
            <a:pPr lvl="1"/>
            <a:r>
              <a:rPr lang="en-US" altLang="zh-CN" sz="1400" dirty="0">
                <a:ea typeface="宋体" panose="02010600030101010101" pitchFamily="2" charset="-122"/>
              </a:rPr>
              <a:t>Competitive environment</a:t>
            </a:r>
          </a:p>
          <a:p>
            <a:pPr lvl="1"/>
            <a:r>
              <a:rPr lang="en-US" altLang="zh-CN" sz="1400" dirty="0">
                <a:ea typeface="宋体" panose="02010600030101010101" pitchFamily="2" charset="-122"/>
              </a:rPr>
              <a:t>Cost of capital</a:t>
            </a:r>
          </a:p>
          <a:p>
            <a:pPr lvl="1"/>
            <a:r>
              <a:rPr lang="en-US" altLang="zh-CN" sz="1400" dirty="0">
                <a:ea typeface="宋体" panose="02010600030101010101" pitchFamily="2" charset="-122"/>
              </a:rPr>
              <a:t>Technology life cycle</a:t>
            </a:r>
            <a:endParaRPr lang="en-US" altLang="en-US" sz="1400" dirty="0"/>
          </a:p>
          <a:p>
            <a:pPr>
              <a:lnSpc>
                <a:spcPct val="80000"/>
              </a:lnSpc>
            </a:pPr>
            <a:r>
              <a:rPr lang="en-US" altLang="en-US" sz="900" dirty="0"/>
              <a:t>Source: Lee &amp; </a:t>
            </a:r>
            <a:r>
              <a:rPr lang="en-US" altLang="en-US" sz="900" dirty="0" err="1"/>
              <a:t>Venkataraman</a:t>
            </a:r>
            <a:r>
              <a:rPr lang="en-US" altLang="en-US" sz="900" dirty="0"/>
              <a:t>, 2006; </a:t>
            </a:r>
            <a:r>
              <a:rPr lang="en-US" altLang="en-US" sz="900" dirty="0" err="1"/>
              <a:t>Companys</a:t>
            </a:r>
            <a:r>
              <a:rPr lang="en-US" altLang="en-US" sz="900" dirty="0"/>
              <a:t> and McMullen, 2007.  </a:t>
            </a:r>
          </a:p>
        </p:txBody>
      </p:sp>
    </p:spTree>
    <p:extLst>
      <p:ext uri="{BB962C8B-B14F-4D97-AF65-F5344CB8AC3E}">
        <p14:creationId xmlns:p14="http://schemas.microsoft.com/office/powerpoint/2010/main" val="287155470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normAutofit fontScale="90000"/>
          </a:bodyPr>
          <a:lstStyle/>
          <a:p>
            <a:r>
              <a:rPr lang="en-US" altLang="zh-CN" sz="2800">
                <a:ea typeface="宋体" panose="02010600030101010101" pitchFamily="2" charset="-122"/>
              </a:rPr>
              <a:t>Characteristics of the Individual and the Environment Influence the Exploitation of Opportunities</a:t>
            </a:r>
            <a:br>
              <a:rPr lang="en-US" altLang="zh-CN" sz="2800">
                <a:ea typeface="宋体" panose="02010600030101010101" pitchFamily="2" charset="-122"/>
              </a:rPr>
            </a:br>
            <a:endParaRPr lang="en-US" altLang="en-US" sz="2800">
              <a:ea typeface="宋体" panose="02010600030101010101" pitchFamily="2" charset="-122"/>
            </a:endParaRPr>
          </a:p>
        </p:txBody>
      </p:sp>
      <p:sp>
        <p:nvSpPr>
          <p:cNvPr id="37891" name="Rectangle 3"/>
          <p:cNvSpPr>
            <a:spLocks noGrp="1" noChangeArrowheads="1"/>
          </p:cNvSpPr>
          <p:nvPr>
            <p:ph idx="1"/>
          </p:nvPr>
        </p:nvSpPr>
        <p:spPr>
          <a:xfrm>
            <a:off x="969397" y="1763863"/>
            <a:ext cx="8365434" cy="4970891"/>
          </a:xfrm>
        </p:spPr>
        <p:txBody>
          <a:bodyPr>
            <a:normAutofit lnSpcReduction="10000"/>
          </a:bodyPr>
          <a:lstStyle/>
          <a:p>
            <a:pPr>
              <a:lnSpc>
                <a:spcPct val="80000"/>
              </a:lnSpc>
            </a:pPr>
            <a:r>
              <a:rPr lang="en-US" altLang="en-US" sz="1800" dirty="0"/>
              <a:t>Individuals will only exploit an entrepreneurial opportunity if they perceive a positive expected values from doing so</a:t>
            </a:r>
          </a:p>
          <a:p>
            <a:pPr>
              <a:lnSpc>
                <a:spcPct val="80000"/>
              </a:lnSpc>
            </a:pPr>
            <a:r>
              <a:rPr lang="en-US" altLang="en-US" sz="1800" dirty="0"/>
              <a:t>The following characteristics of an individual can influence the expected value of an opportunity:</a:t>
            </a:r>
            <a:endParaRPr lang="en-US" altLang="en-US" sz="1400" dirty="0"/>
          </a:p>
          <a:p>
            <a:pPr lvl="1">
              <a:lnSpc>
                <a:spcPct val="80000"/>
              </a:lnSpc>
            </a:pPr>
            <a:r>
              <a:rPr lang="en-US" altLang="en-US" sz="1400" dirty="0"/>
              <a:t>Opportunity cost, including other labor market opportunities</a:t>
            </a:r>
          </a:p>
          <a:p>
            <a:pPr lvl="1">
              <a:lnSpc>
                <a:spcPct val="80000"/>
              </a:lnSpc>
            </a:pPr>
            <a:r>
              <a:rPr lang="en-US" altLang="en-US" sz="1400" dirty="0"/>
              <a:t>Financial resources</a:t>
            </a:r>
          </a:p>
          <a:p>
            <a:pPr lvl="1">
              <a:lnSpc>
                <a:spcPct val="80000"/>
              </a:lnSpc>
            </a:pPr>
            <a:r>
              <a:rPr lang="en-US" altLang="en-US" sz="1400" dirty="0"/>
              <a:t>Social capital, social ties to investors -- the network success hypothesis</a:t>
            </a:r>
          </a:p>
          <a:p>
            <a:pPr lvl="1">
              <a:lnSpc>
                <a:spcPct val="80000"/>
              </a:lnSpc>
            </a:pPr>
            <a:r>
              <a:rPr lang="en-US" altLang="en-US" sz="1400" dirty="0"/>
              <a:t>Education</a:t>
            </a:r>
          </a:p>
          <a:p>
            <a:pPr lvl="1">
              <a:lnSpc>
                <a:spcPct val="80000"/>
              </a:lnSpc>
            </a:pPr>
            <a:r>
              <a:rPr lang="en-US" altLang="en-US" sz="1400" dirty="0"/>
              <a:t>Prior employment and/or entrepreneurial experience (generalist vs. specialist)</a:t>
            </a:r>
          </a:p>
          <a:p>
            <a:pPr lvl="1">
              <a:lnSpc>
                <a:spcPct val="80000"/>
              </a:lnSpc>
            </a:pPr>
            <a:r>
              <a:rPr lang="en-US" altLang="en-US" sz="1400" dirty="0"/>
              <a:t>Personality characteristics</a:t>
            </a:r>
          </a:p>
          <a:p>
            <a:pPr>
              <a:lnSpc>
                <a:spcPct val="80000"/>
              </a:lnSpc>
            </a:pPr>
            <a:r>
              <a:rPr lang="en-US" altLang="en-US" sz="1800" dirty="0"/>
              <a:t>Economic and environmental factors can also influence the expected net payoff</a:t>
            </a:r>
            <a:endParaRPr lang="en-US" altLang="en-US" sz="1400" dirty="0"/>
          </a:p>
          <a:p>
            <a:pPr lvl="1"/>
            <a:r>
              <a:rPr lang="en-US" altLang="zh-CN" sz="1400" dirty="0">
                <a:ea typeface="宋体" panose="02010600030101010101" pitchFamily="2" charset="-122"/>
              </a:rPr>
              <a:t>Expected demand</a:t>
            </a:r>
          </a:p>
          <a:p>
            <a:pPr lvl="1"/>
            <a:r>
              <a:rPr lang="en-US" altLang="zh-CN" sz="1400" dirty="0">
                <a:ea typeface="宋体" panose="02010600030101010101" pitchFamily="2" charset="-122"/>
              </a:rPr>
              <a:t>Competitive environment</a:t>
            </a:r>
          </a:p>
          <a:p>
            <a:pPr lvl="1"/>
            <a:r>
              <a:rPr lang="en-US" altLang="zh-CN" sz="1400" dirty="0">
                <a:ea typeface="宋体" panose="02010600030101010101" pitchFamily="2" charset="-122"/>
              </a:rPr>
              <a:t>Cost of capital</a:t>
            </a:r>
          </a:p>
          <a:p>
            <a:pPr lvl="1"/>
            <a:r>
              <a:rPr lang="en-US" altLang="zh-CN" sz="1400" dirty="0">
                <a:ea typeface="宋体" panose="02010600030101010101" pitchFamily="2" charset="-122"/>
              </a:rPr>
              <a:t>Technology life cycle</a:t>
            </a:r>
            <a:endParaRPr lang="en-US" altLang="en-US" sz="1400" dirty="0"/>
          </a:p>
          <a:p>
            <a:pPr>
              <a:lnSpc>
                <a:spcPct val="80000"/>
              </a:lnSpc>
            </a:pPr>
            <a:r>
              <a:rPr lang="en-US" altLang="en-US" sz="900" dirty="0"/>
              <a:t>Source: Lee &amp; </a:t>
            </a:r>
            <a:r>
              <a:rPr lang="en-US" altLang="en-US" sz="900" dirty="0" err="1"/>
              <a:t>Venkataraman</a:t>
            </a:r>
            <a:r>
              <a:rPr lang="en-US" altLang="en-US" sz="900" dirty="0"/>
              <a:t>, 2006; </a:t>
            </a:r>
            <a:r>
              <a:rPr lang="en-US" altLang="en-US" sz="900" dirty="0" err="1"/>
              <a:t>Companys</a:t>
            </a:r>
            <a:r>
              <a:rPr lang="en-US" altLang="en-US" sz="900" dirty="0"/>
              <a:t> and McMullen, 2007.  </a:t>
            </a:r>
          </a:p>
        </p:txBody>
      </p:sp>
    </p:spTree>
    <p:extLst>
      <p:ext uri="{BB962C8B-B14F-4D97-AF65-F5344CB8AC3E}">
        <p14:creationId xmlns:p14="http://schemas.microsoft.com/office/powerpoint/2010/main" val="151104511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US" altLang="en-US" sz="2800"/>
              <a:t>Neoclassical Perspective on Entrepreneurship Emphasizes the Role of Risk Preference</a:t>
            </a:r>
          </a:p>
        </p:txBody>
      </p:sp>
      <p:sp>
        <p:nvSpPr>
          <p:cNvPr id="39939" name="Rectangle 3"/>
          <p:cNvSpPr>
            <a:spLocks noGrp="1" noChangeArrowheads="1"/>
          </p:cNvSpPr>
          <p:nvPr>
            <p:ph idx="1"/>
          </p:nvPr>
        </p:nvSpPr>
        <p:spPr>
          <a:xfrm>
            <a:off x="518308" y="1786878"/>
            <a:ext cx="9078916" cy="4693435"/>
          </a:xfrm>
        </p:spPr>
        <p:txBody>
          <a:bodyPr>
            <a:normAutofit/>
          </a:bodyPr>
          <a:lstStyle/>
          <a:p>
            <a:r>
              <a:rPr lang="en-US" altLang="en-US" sz="2000" dirty="0"/>
              <a:t>Fundamental attributes of people, rather than information about opportunities, determine who becomes an entrepreneur</a:t>
            </a:r>
          </a:p>
          <a:p>
            <a:r>
              <a:rPr lang="en-US" altLang="en-US" sz="2000" dirty="0"/>
              <a:t>Neoclassical equilibrium theories leave little room for entrepreneurial opportunities</a:t>
            </a:r>
          </a:p>
          <a:p>
            <a:pPr lvl="1"/>
            <a:r>
              <a:rPr lang="en-US" altLang="en-US" sz="2000" dirty="0"/>
              <a:t>Assumption that markets are perfect does not allow people to recognize opportunities that others do not see</a:t>
            </a:r>
          </a:p>
          <a:p>
            <a:pPr lvl="1"/>
            <a:r>
              <a:rPr lang="en-US" altLang="en-US" sz="2000" dirty="0"/>
              <a:t>Everyone can recognize all entrepreneurial opportunities</a:t>
            </a:r>
          </a:p>
          <a:p>
            <a:r>
              <a:rPr lang="en-US" altLang="en-US" sz="2000" dirty="0"/>
              <a:t>Existence of entrepreneurs emerges from assumptions that people differ in terms of their risk preference</a:t>
            </a:r>
          </a:p>
          <a:p>
            <a:pPr lvl="1"/>
            <a:r>
              <a:rPr lang="en-US" altLang="en-US" sz="2000" dirty="0"/>
              <a:t>People who are more risk-taking become entrepreneurs; those who are more risk-averse become employees</a:t>
            </a:r>
          </a:p>
        </p:txBody>
      </p:sp>
    </p:spTree>
    <p:extLst>
      <p:ext uri="{BB962C8B-B14F-4D97-AF65-F5344CB8AC3E}">
        <p14:creationId xmlns:p14="http://schemas.microsoft.com/office/powerpoint/2010/main" val="297634004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US" altLang="en-US" sz="2800"/>
              <a:t>Alternative Perspectives Emphasize the Role of Asymmetric Information About Opportunities</a:t>
            </a:r>
          </a:p>
        </p:txBody>
      </p:sp>
      <p:sp>
        <p:nvSpPr>
          <p:cNvPr id="41987" name="Rectangle 3"/>
          <p:cNvSpPr>
            <a:spLocks noGrp="1" noChangeArrowheads="1"/>
          </p:cNvSpPr>
          <p:nvPr>
            <p:ph idx="1"/>
          </p:nvPr>
        </p:nvSpPr>
        <p:spPr>
          <a:xfrm>
            <a:off x="566014" y="1770975"/>
            <a:ext cx="9174333" cy="4836559"/>
          </a:xfrm>
        </p:spPr>
        <p:txBody>
          <a:bodyPr>
            <a:normAutofit lnSpcReduction="10000"/>
          </a:bodyPr>
          <a:lstStyle/>
          <a:p>
            <a:pPr>
              <a:lnSpc>
                <a:spcPct val="80000"/>
              </a:lnSpc>
            </a:pPr>
            <a:r>
              <a:rPr lang="en-US" altLang="en-US" sz="2000" dirty="0"/>
              <a:t>Information about opportunities, rather than fundamental attributes of people, determine who becomes an entrepreneur</a:t>
            </a:r>
          </a:p>
          <a:p>
            <a:pPr>
              <a:lnSpc>
                <a:spcPct val="80000"/>
              </a:lnSpc>
            </a:pPr>
            <a:r>
              <a:rPr lang="en-US" altLang="en-US" sz="2000" dirty="0"/>
              <a:t>Entrepreneurial opportunities exist because</a:t>
            </a:r>
            <a:r>
              <a:rPr lang="en-US" altLang="en-US" sz="1600" dirty="0"/>
              <a:t> </a:t>
            </a:r>
          </a:p>
          <a:p>
            <a:pPr lvl="1">
              <a:lnSpc>
                <a:spcPct val="80000"/>
              </a:lnSpc>
            </a:pPr>
            <a:r>
              <a:rPr lang="en-US" altLang="en-US" sz="1600" dirty="0"/>
              <a:t>Economies operate in constant transition from equilibrium to disequilibrium to equilibrium</a:t>
            </a:r>
          </a:p>
          <a:p>
            <a:pPr lvl="1">
              <a:lnSpc>
                <a:spcPct val="80000"/>
              </a:lnSpc>
            </a:pPr>
            <a:r>
              <a:rPr lang="en-US" altLang="en-US" sz="1600" dirty="0"/>
              <a:t>Information on market price movement is imperfectly distributed</a:t>
            </a:r>
          </a:p>
          <a:p>
            <a:pPr lvl="1">
              <a:lnSpc>
                <a:spcPct val="80000"/>
              </a:lnSpc>
            </a:pPr>
            <a:r>
              <a:rPr lang="en-US" altLang="en-US" sz="1600" dirty="0"/>
              <a:t>Individuals have different beliefs about the relative values of resources, given the potential to transform them into a different state (</a:t>
            </a:r>
            <a:r>
              <a:rPr lang="en-US" altLang="en-US" sz="1600" dirty="0" err="1"/>
              <a:t>Kirzner</a:t>
            </a:r>
            <a:r>
              <a:rPr lang="en-US" altLang="en-US" sz="1600" dirty="0"/>
              <a:t>, 1997)</a:t>
            </a:r>
          </a:p>
          <a:p>
            <a:pPr>
              <a:lnSpc>
                <a:spcPct val="90000"/>
              </a:lnSpc>
            </a:pPr>
            <a:r>
              <a:rPr lang="en-US" altLang="en-US" sz="2000" dirty="0"/>
              <a:t>Cultural Cognitive School</a:t>
            </a:r>
            <a:endParaRPr lang="en-US" altLang="en-US" sz="1600" dirty="0"/>
          </a:p>
          <a:p>
            <a:pPr lvl="1">
              <a:lnSpc>
                <a:spcPct val="90000"/>
              </a:lnSpc>
            </a:pPr>
            <a:r>
              <a:rPr lang="en-US" altLang="en-US" sz="1600" dirty="0"/>
              <a:t>Opportunities are subjective</a:t>
            </a:r>
          </a:p>
          <a:p>
            <a:pPr lvl="1">
              <a:lnSpc>
                <a:spcPct val="90000"/>
              </a:lnSpc>
            </a:pPr>
            <a:r>
              <a:rPr lang="en-US" altLang="en-US" sz="1600" dirty="0"/>
              <a:t>Distinctive cultural knowledge is the basis for sustainable competitive advantage (</a:t>
            </a:r>
            <a:r>
              <a:rPr lang="en-US" altLang="en-US" sz="1600" dirty="0" err="1"/>
              <a:t>Rindova</a:t>
            </a:r>
            <a:r>
              <a:rPr lang="en-US" altLang="en-US" sz="1600" dirty="0"/>
              <a:t> and </a:t>
            </a:r>
            <a:r>
              <a:rPr lang="en-US" altLang="en-US" sz="1600" dirty="0" err="1"/>
              <a:t>Fombrun</a:t>
            </a:r>
            <a:r>
              <a:rPr lang="en-US" altLang="en-US" sz="1600" dirty="0"/>
              <a:t>, 1999; </a:t>
            </a:r>
            <a:r>
              <a:rPr lang="en-US" altLang="en-US" sz="1600" dirty="0" err="1"/>
              <a:t>Companvs</a:t>
            </a:r>
            <a:r>
              <a:rPr lang="en-US" altLang="en-US" sz="1600" dirty="0"/>
              <a:t> and McMullen, 2007</a:t>
            </a:r>
          </a:p>
          <a:p>
            <a:pPr>
              <a:lnSpc>
                <a:spcPct val="90000"/>
              </a:lnSpc>
            </a:pPr>
            <a:r>
              <a:rPr lang="en-US" altLang="en-US" sz="2000" dirty="0"/>
              <a:t>Sociopolitical School</a:t>
            </a:r>
            <a:endParaRPr lang="en-US" altLang="en-US" sz="1600" dirty="0"/>
          </a:p>
          <a:p>
            <a:pPr lvl="1">
              <a:lnSpc>
                <a:spcPct val="90000"/>
              </a:lnSpc>
            </a:pPr>
            <a:r>
              <a:rPr lang="en-US" altLang="en-US" sz="1600" dirty="0"/>
              <a:t>Opportunities are objective</a:t>
            </a:r>
          </a:p>
          <a:p>
            <a:pPr lvl="1">
              <a:lnSpc>
                <a:spcPct val="90000"/>
              </a:lnSpc>
            </a:pPr>
            <a:r>
              <a:rPr lang="en-US" altLang="en-US" sz="1600" dirty="0"/>
              <a:t>Competitive advantage stems from insights gleaned through new social relationships which provide new data or a reinterpretation of existing data (</a:t>
            </a:r>
            <a:r>
              <a:rPr lang="en-US" altLang="en-US" sz="1600" dirty="0" err="1"/>
              <a:t>Granovetter</a:t>
            </a:r>
            <a:r>
              <a:rPr lang="en-US" altLang="en-US" sz="1600" dirty="0"/>
              <a:t>, 1985; </a:t>
            </a:r>
            <a:r>
              <a:rPr lang="en-US" altLang="en-US" sz="1600" dirty="0" err="1"/>
              <a:t>Companvs</a:t>
            </a:r>
            <a:r>
              <a:rPr lang="en-US" altLang="en-US" sz="1600" dirty="0"/>
              <a:t> and McMullen, 2007).</a:t>
            </a:r>
            <a:endParaRPr lang="en-US" altLang="en-US" sz="2000" dirty="0"/>
          </a:p>
          <a:p>
            <a:pPr>
              <a:lnSpc>
                <a:spcPct val="80000"/>
              </a:lnSpc>
              <a:buFontTx/>
              <a:buNone/>
            </a:pPr>
            <a:endParaRPr lang="en-US" altLang="en-US" sz="1000" dirty="0"/>
          </a:p>
        </p:txBody>
      </p:sp>
    </p:spTree>
    <p:extLst>
      <p:ext uri="{BB962C8B-B14F-4D97-AF65-F5344CB8AC3E}">
        <p14:creationId xmlns:p14="http://schemas.microsoft.com/office/powerpoint/2010/main" val="56454328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US" altLang="en-US" sz="2800"/>
              <a:t>Alternative Perspectives Emphasize the Role of Asymmetric Information About Opportunities</a:t>
            </a:r>
          </a:p>
        </p:txBody>
      </p:sp>
      <p:sp>
        <p:nvSpPr>
          <p:cNvPr id="44035" name="Rectangle 3"/>
          <p:cNvSpPr>
            <a:spLocks noGrp="1" noChangeArrowheads="1"/>
          </p:cNvSpPr>
          <p:nvPr>
            <p:ph idx="1"/>
          </p:nvPr>
        </p:nvSpPr>
        <p:spPr/>
        <p:txBody>
          <a:bodyPr>
            <a:normAutofit fontScale="85000" lnSpcReduction="20000"/>
          </a:bodyPr>
          <a:lstStyle/>
          <a:p>
            <a:pPr>
              <a:lnSpc>
                <a:spcPct val="80000"/>
              </a:lnSpc>
            </a:pPr>
            <a:r>
              <a:rPr lang="en-US" altLang="en-US" sz="2000"/>
              <a:t>Information about opportunities, rather than fundamental attributes of people, determine who becomes an entrepreneur</a:t>
            </a:r>
          </a:p>
          <a:p>
            <a:pPr>
              <a:lnSpc>
                <a:spcPct val="80000"/>
              </a:lnSpc>
            </a:pPr>
            <a:r>
              <a:rPr lang="en-US" altLang="en-US" sz="2000"/>
              <a:t>Entrepreneurial opportunities exist because</a:t>
            </a:r>
            <a:r>
              <a:rPr lang="en-US" altLang="en-US" sz="1600"/>
              <a:t> </a:t>
            </a:r>
          </a:p>
          <a:p>
            <a:pPr lvl="1">
              <a:lnSpc>
                <a:spcPct val="80000"/>
              </a:lnSpc>
            </a:pPr>
            <a:r>
              <a:rPr lang="en-US" altLang="en-US" sz="1600"/>
              <a:t>Economies operate in constant transition from equilibrium to disequilibrium to equilibrium</a:t>
            </a:r>
          </a:p>
          <a:p>
            <a:pPr lvl="1">
              <a:lnSpc>
                <a:spcPct val="80000"/>
              </a:lnSpc>
            </a:pPr>
            <a:r>
              <a:rPr lang="en-US" altLang="en-US" sz="1600"/>
              <a:t>Information on market price movement is imperfectly distributed</a:t>
            </a:r>
          </a:p>
          <a:p>
            <a:pPr lvl="1">
              <a:lnSpc>
                <a:spcPct val="80000"/>
              </a:lnSpc>
            </a:pPr>
            <a:r>
              <a:rPr lang="en-US" altLang="en-US" sz="1600"/>
              <a:t>Individuals have different beliefs about the relative values of resources, given the potential to transform them into a different state (Kirzner, 1997)</a:t>
            </a:r>
          </a:p>
          <a:p>
            <a:pPr>
              <a:lnSpc>
                <a:spcPct val="90000"/>
              </a:lnSpc>
            </a:pPr>
            <a:r>
              <a:rPr lang="en-US" altLang="en-US" sz="2000"/>
              <a:t>Cultural Cognitive School</a:t>
            </a:r>
            <a:endParaRPr lang="en-US" altLang="en-US" sz="1600"/>
          </a:p>
          <a:p>
            <a:pPr lvl="1">
              <a:lnSpc>
                <a:spcPct val="90000"/>
              </a:lnSpc>
            </a:pPr>
            <a:r>
              <a:rPr lang="en-US" altLang="en-US" sz="1600"/>
              <a:t>Opportunities are subjective</a:t>
            </a:r>
          </a:p>
          <a:p>
            <a:pPr lvl="1">
              <a:lnSpc>
                <a:spcPct val="90000"/>
              </a:lnSpc>
            </a:pPr>
            <a:r>
              <a:rPr lang="en-US" altLang="en-US" sz="1600"/>
              <a:t>Distinctive cultural knowledge is the basis for sustainable competitive advantage (Rindova and Fombrun, 1999; Companvs and McMullen, 2007</a:t>
            </a:r>
          </a:p>
          <a:p>
            <a:pPr>
              <a:lnSpc>
                <a:spcPct val="90000"/>
              </a:lnSpc>
            </a:pPr>
            <a:r>
              <a:rPr lang="en-US" altLang="en-US" sz="2000"/>
              <a:t>Sociopolitical School</a:t>
            </a:r>
            <a:endParaRPr lang="en-US" altLang="en-US" sz="1600"/>
          </a:p>
          <a:p>
            <a:pPr lvl="1">
              <a:lnSpc>
                <a:spcPct val="90000"/>
              </a:lnSpc>
            </a:pPr>
            <a:r>
              <a:rPr lang="en-US" altLang="en-US" sz="1600"/>
              <a:t>Opportunities are objective</a:t>
            </a:r>
          </a:p>
          <a:p>
            <a:pPr lvl="1">
              <a:lnSpc>
                <a:spcPct val="90000"/>
              </a:lnSpc>
            </a:pPr>
            <a:r>
              <a:rPr lang="en-US" altLang="en-US" sz="1600"/>
              <a:t>Competitive advantage stems from insights gleaned through new social relationships which provide new data or a reinterpretation of existing data (Granovetter, 1985; Companvs and McMullen, 2007).</a:t>
            </a:r>
            <a:endParaRPr lang="en-US" altLang="en-US" sz="2000"/>
          </a:p>
          <a:p>
            <a:pPr>
              <a:lnSpc>
                <a:spcPct val="80000"/>
              </a:lnSpc>
              <a:buFontTx/>
              <a:buNone/>
            </a:pPr>
            <a:endParaRPr lang="en-US" altLang="en-US" sz="1000"/>
          </a:p>
        </p:txBody>
      </p:sp>
    </p:spTree>
    <p:extLst>
      <p:ext uri="{BB962C8B-B14F-4D97-AF65-F5344CB8AC3E}">
        <p14:creationId xmlns:p14="http://schemas.microsoft.com/office/powerpoint/2010/main" val="118156513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US" altLang="en-US" smtClean="0"/>
              <a:t>There is Still Much to Learn About Entrepreneurial Motivation</a:t>
            </a:r>
          </a:p>
        </p:txBody>
      </p:sp>
      <p:sp>
        <p:nvSpPr>
          <p:cNvPr id="46083" name="Rectangle 6"/>
          <p:cNvSpPr>
            <a:spLocks noGrp="1" noChangeArrowheads="1"/>
          </p:cNvSpPr>
          <p:nvPr>
            <p:ph idx="1"/>
          </p:nvPr>
        </p:nvSpPr>
        <p:spPr/>
        <p:txBody>
          <a:bodyPr/>
          <a:lstStyle/>
          <a:p>
            <a:r>
              <a:rPr lang="en-US" altLang="en-US" smtClean="0"/>
              <a:t>Analyses that better control for entrepreneurial opportunities</a:t>
            </a:r>
          </a:p>
          <a:p>
            <a:r>
              <a:rPr lang="en-US" altLang="en-US" smtClean="0"/>
              <a:t>Analyses that account for the fact that individuals with a high need for achievement may be drawn to entrepreneurial activities</a:t>
            </a:r>
          </a:p>
          <a:p>
            <a:r>
              <a:rPr lang="en-US" altLang="en-US" smtClean="0"/>
              <a:t>Relationship between risk-taking and entrepreneurship</a:t>
            </a:r>
          </a:p>
          <a:p>
            <a:r>
              <a:rPr lang="en-US" altLang="en-US" smtClean="0"/>
              <a:t>Role of other personal characteristics:  tolerance for ambiguity, desire for control, ability to set clear goals</a:t>
            </a:r>
          </a:p>
        </p:txBody>
      </p:sp>
    </p:spTree>
    <p:extLst>
      <p:ext uri="{BB962C8B-B14F-4D97-AF65-F5344CB8AC3E}">
        <p14:creationId xmlns:p14="http://schemas.microsoft.com/office/powerpoint/2010/main" val="185862662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US" altLang="en-US" smtClean="0"/>
              <a:t>Lecture Overview</a:t>
            </a:r>
          </a:p>
        </p:txBody>
      </p:sp>
      <p:sp>
        <p:nvSpPr>
          <p:cNvPr id="48131" name="Rectangle 3"/>
          <p:cNvSpPr>
            <a:spLocks noGrp="1" noChangeArrowheads="1"/>
          </p:cNvSpPr>
          <p:nvPr>
            <p:ph idx="1"/>
          </p:nvPr>
        </p:nvSpPr>
        <p:spPr/>
        <p:txBody>
          <a:bodyPr>
            <a:normAutofit/>
          </a:bodyPr>
          <a:lstStyle/>
          <a:p>
            <a:r>
              <a:rPr lang="en-US" altLang="en-US" smtClean="0"/>
              <a:t>Course overview</a:t>
            </a:r>
            <a:endParaRPr lang="en-US" altLang="en-US" smtClean="0">
              <a:solidFill>
                <a:schemeClr val="tx2"/>
              </a:solidFill>
            </a:endParaRPr>
          </a:p>
          <a:p>
            <a:pPr>
              <a:buFontTx/>
              <a:buNone/>
            </a:pPr>
            <a:endParaRPr lang="en-US" altLang="en-US" smtClean="0"/>
          </a:p>
          <a:p>
            <a:r>
              <a:rPr lang="en-US" altLang="en-US" smtClean="0"/>
              <a:t>Defining “entrepreneurship”</a:t>
            </a:r>
          </a:p>
          <a:p>
            <a:endParaRPr lang="en-US" altLang="en-US" smtClean="0"/>
          </a:p>
          <a:p>
            <a:r>
              <a:rPr lang="en-US" altLang="en-US" smtClean="0"/>
              <a:t>The “entrepreneur” and three key elements of entrepreneurship  </a:t>
            </a:r>
          </a:p>
          <a:p>
            <a:pPr>
              <a:buFontTx/>
              <a:buNone/>
            </a:pPr>
            <a:endParaRPr lang="en-US" altLang="en-US" smtClean="0"/>
          </a:p>
          <a:p>
            <a:r>
              <a:rPr lang="en-US" altLang="en-US" smtClean="0">
                <a:solidFill>
                  <a:schemeClr val="tx2"/>
                </a:solidFill>
              </a:rPr>
              <a:t>Entrepreneurship and public policy</a:t>
            </a:r>
            <a:endParaRPr lang="en-US" altLang="en-US" smtClean="0"/>
          </a:p>
          <a:p>
            <a:pPr>
              <a:buFontTx/>
              <a:buNone/>
            </a:pPr>
            <a:endParaRPr lang="en-US" altLang="en-US" smtClean="0"/>
          </a:p>
          <a:p>
            <a:r>
              <a:rPr lang="en-US" altLang="en-US" smtClean="0"/>
              <a:t>Discussion questions</a:t>
            </a:r>
          </a:p>
        </p:txBody>
      </p:sp>
    </p:spTree>
    <p:extLst>
      <p:ext uri="{BB962C8B-B14F-4D97-AF65-F5344CB8AC3E}">
        <p14:creationId xmlns:p14="http://schemas.microsoft.com/office/powerpoint/2010/main" val="8362047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US" altLang="en-US" sz="2800"/>
              <a:t>Policymakers Believe Entrepreneurship Promotes Economic Growth</a:t>
            </a:r>
          </a:p>
        </p:txBody>
      </p:sp>
      <p:sp>
        <p:nvSpPr>
          <p:cNvPr id="49155" name="Rectangle 3"/>
          <p:cNvSpPr>
            <a:spLocks noGrp="1" noChangeArrowheads="1"/>
          </p:cNvSpPr>
          <p:nvPr>
            <p:ph idx="1"/>
          </p:nvPr>
        </p:nvSpPr>
        <p:spPr/>
        <p:txBody>
          <a:bodyPr>
            <a:normAutofit fontScale="92500" lnSpcReduction="20000"/>
          </a:bodyPr>
          <a:lstStyle/>
          <a:p>
            <a:pPr>
              <a:lnSpc>
                <a:spcPct val="90000"/>
              </a:lnSpc>
              <a:buFontTx/>
              <a:buNone/>
            </a:pPr>
            <a:r>
              <a:rPr lang="en-US" altLang="en-US" sz="1800"/>
              <a:t>Research strives to find empirical evidence for the link between entrepreneurship and economic success at several levels</a:t>
            </a:r>
            <a:endParaRPr lang="en-US" altLang="en-US" sz="2000"/>
          </a:p>
          <a:p>
            <a:pPr>
              <a:lnSpc>
                <a:spcPct val="90000"/>
              </a:lnSpc>
            </a:pPr>
            <a:r>
              <a:rPr lang="en-US" altLang="en-US" sz="2000"/>
              <a:t>At the individual level </a:t>
            </a:r>
          </a:p>
          <a:p>
            <a:pPr lvl="1">
              <a:lnSpc>
                <a:spcPct val="90000"/>
              </a:lnSpc>
            </a:pPr>
            <a:r>
              <a:rPr lang="en-US" altLang="en-US" sz="2000"/>
              <a:t>Whether and how entrepreneurs perform better than non-entrepreneurs in self-realization and personal wealth </a:t>
            </a:r>
            <a:r>
              <a:rPr lang="en-US" altLang="zh-CN" sz="1800">
                <a:ea typeface="宋体" panose="02010600030101010101" pitchFamily="2" charset="-122"/>
              </a:rPr>
              <a:t>(</a:t>
            </a:r>
            <a:r>
              <a:rPr lang="en-US" altLang="zh-CN" sz="1800" i="1">
                <a:ea typeface="宋体" panose="02010600030101010101" pitchFamily="2" charset="-122"/>
              </a:rPr>
              <a:t>Block &amp; Wagner, 2006</a:t>
            </a:r>
            <a:r>
              <a:rPr lang="en-US" altLang="zh-CN" sz="1800">
                <a:ea typeface="宋体" panose="02010600030101010101" pitchFamily="2" charset="-122"/>
              </a:rPr>
              <a:t>)</a:t>
            </a:r>
            <a:r>
              <a:rPr lang="en-US" altLang="zh-CN" sz="2000">
                <a:ea typeface="宋体" panose="02010600030101010101" pitchFamily="2" charset="-122"/>
              </a:rPr>
              <a:t> </a:t>
            </a:r>
            <a:endParaRPr lang="en-US" altLang="en-US" sz="2000"/>
          </a:p>
          <a:p>
            <a:pPr>
              <a:lnSpc>
                <a:spcPct val="90000"/>
              </a:lnSpc>
            </a:pPr>
            <a:r>
              <a:rPr lang="en-US" altLang="en-US" sz="2000"/>
              <a:t>At the firm level</a:t>
            </a:r>
          </a:p>
          <a:p>
            <a:pPr lvl="1">
              <a:lnSpc>
                <a:spcPct val="90000"/>
              </a:lnSpc>
            </a:pPr>
            <a:r>
              <a:rPr lang="en-US" altLang="en-US" sz="2000"/>
              <a:t>How size, R&amp;D, managerial style etc. affect firm performance </a:t>
            </a:r>
            <a:r>
              <a:rPr lang="en-US" altLang="en-US" sz="1800"/>
              <a:t>(</a:t>
            </a:r>
            <a:r>
              <a:rPr lang="en-US" altLang="zh-CN" sz="1800" i="1">
                <a:ea typeface="宋体" panose="02010600030101010101" pitchFamily="2" charset="-122"/>
              </a:rPr>
              <a:t>Carree &amp; Thurik 2002)</a:t>
            </a:r>
            <a:endParaRPr lang="en-US" altLang="en-US" sz="1800"/>
          </a:p>
          <a:p>
            <a:pPr>
              <a:lnSpc>
                <a:spcPct val="90000"/>
              </a:lnSpc>
            </a:pPr>
            <a:r>
              <a:rPr lang="en-US" altLang="en-US" sz="2000"/>
              <a:t>At the regional/national level</a:t>
            </a:r>
          </a:p>
          <a:p>
            <a:pPr lvl="1">
              <a:lnSpc>
                <a:spcPct val="90000"/>
              </a:lnSpc>
            </a:pPr>
            <a:r>
              <a:rPr lang="en-US" altLang="en-US" sz="2000"/>
              <a:t>How entrepreneurship affects economic growth</a:t>
            </a:r>
          </a:p>
          <a:p>
            <a:pPr lvl="2">
              <a:lnSpc>
                <a:spcPct val="90000"/>
              </a:lnSpc>
            </a:pPr>
            <a:r>
              <a:rPr lang="en-US" altLang="en-US"/>
              <a:t>Entrepreneruship measured in terms of the number of start-ups, resident employment composition, firm size composition affect economic performance </a:t>
            </a:r>
            <a:r>
              <a:rPr lang="en-US" altLang="en-US" sz="1800"/>
              <a:t>(</a:t>
            </a:r>
            <a:r>
              <a:rPr lang="en-US" altLang="zh-CN" sz="1800" i="1">
                <a:ea typeface="宋体" panose="02010600030101010101" pitchFamily="2" charset="-122"/>
              </a:rPr>
              <a:t>Carree &amp; Thurik 2002)</a:t>
            </a:r>
            <a:endParaRPr lang="en-US" altLang="en-US"/>
          </a:p>
          <a:p>
            <a:pPr lvl="2">
              <a:lnSpc>
                <a:spcPct val="90000"/>
              </a:lnSpc>
            </a:pPr>
            <a:r>
              <a:rPr lang="en-US" altLang="en-US" sz="1800"/>
              <a:t>Very difficult to disentangle cause and effect</a:t>
            </a:r>
          </a:p>
        </p:txBody>
      </p:sp>
    </p:spTree>
    <p:extLst>
      <p:ext uri="{BB962C8B-B14F-4D97-AF65-F5344CB8AC3E}">
        <p14:creationId xmlns:p14="http://schemas.microsoft.com/office/powerpoint/2010/main" val="714085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US" altLang="en-US" sz="2800"/>
              <a:t>Conceptual Framework Linking Entrepreneurship to Growth</a:t>
            </a:r>
          </a:p>
        </p:txBody>
      </p:sp>
      <p:sp>
        <p:nvSpPr>
          <p:cNvPr id="51203" name="Rectangle 3"/>
          <p:cNvSpPr>
            <a:spLocks noGrp="1" noChangeArrowheads="1"/>
          </p:cNvSpPr>
          <p:nvPr>
            <p:ph idx="1"/>
          </p:nvPr>
        </p:nvSpPr>
        <p:spPr/>
        <p:txBody>
          <a:bodyPr/>
          <a:lstStyle/>
          <a:p>
            <a:endParaRPr lang="en-US" altLang="en-US" dirty="0" smtClean="0"/>
          </a:p>
        </p:txBody>
      </p:sp>
      <p:pic>
        <p:nvPicPr>
          <p:cNvPr id="5120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334" y="1524056"/>
            <a:ext cx="7772400" cy="463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981720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US" altLang="en-US" sz="2800"/>
              <a:t>Public Policy Can Influence the Availability of Entrepreneurial Opportunities</a:t>
            </a:r>
          </a:p>
        </p:txBody>
      </p:sp>
      <p:sp>
        <p:nvSpPr>
          <p:cNvPr id="53251" name="Rectangle 3"/>
          <p:cNvSpPr>
            <a:spLocks noGrp="1" noChangeArrowheads="1"/>
          </p:cNvSpPr>
          <p:nvPr>
            <p:ph idx="1"/>
          </p:nvPr>
        </p:nvSpPr>
        <p:spPr/>
        <p:txBody>
          <a:bodyPr>
            <a:normAutofit fontScale="92500" lnSpcReduction="20000"/>
          </a:bodyPr>
          <a:lstStyle/>
          <a:p>
            <a:pPr>
              <a:lnSpc>
                <a:spcPct val="90000"/>
              </a:lnSpc>
            </a:pPr>
            <a:r>
              <a:rPr lang="en-US" altLang="en-US" sz="2000"/>
              <a:t>Macroeconomic policies</a:t>
            </a:r>
          </a:p>
          <a:p>
            <a:pPr lvl="1">
              <a:lnSpc>
                <a:spcPct val="90000"/>
              </a:lnSpc>
            </a:pPr>
            <a:r>
              <a:rPr lang="en-US" altLang="en-US" sz="2000"/>
              <a:t>Economic regulation</a:t>
            </a:r>
          </a:p>
          <a:p>
            <a:pPr lvl="2">
              <a:lnSpc>
                <a:spcPct val="90000"/>
              </a:lnSpc>
            </a:pPr>
            <a:r>
              <a:rPr lang="en-US" altLang="en-US"/>
              <a:t>Deregulation across the developed countries in the late 1980s</a:t>
            </a:r>
          </a:p>
          <a:p>
            <a:pPr lvl="1">
              <a:lnSpc>
                <a:spcPct val="90000"/>
              </a:lnSpc>
            </a:pPr>
            <a:r>
              <a:rPr lang="en-US" altLang="en-US" sz="2000"/>
              <a:t>Market reform in former central planning economies (China, Russia, Vietnam and more)</a:t>
            </a:r>
          </a:p>
          <a:p>
            <a:pPr lvl="1">
              <a:lnSpc>
                <a:spcPct val="90000"/>
              </a:lnSpc>
            </a:pPr>
            <a:r>
              <a:rPr lang="en-US" altLang="en-US" sz="2000"/>
              <a:t>Industry policy (Japan, S. Korea, Taiwan etc.)</a:t>
            </a:r>
          </a:p>
          <a:p>
            <a:pPr>
              <a:lnSpc>
                <a:spcPct val="90000"/>
              </a:lnSpc>
            </a:pPr>
            <a:r>
              <a:rPr lang="en-US" altLang="en-US" sz="2000"/>
              <a:t> Other Policies</a:t>
            </a:r>
          </a:p>
          <a:p>
            <a:pPr lvl="1">
              <a:lnSpc>
                <a:spcPct val="90000"/>
              </a:lnSpc>
            </a:pPr>
            <a:r>
              <a:rPr lang="en-US" altLang="en-US" sz="2000"/>
              <a:t>Anti-global warming (construction technique example in the Netherlands)</a:t>
            </a:r>
          </a:p>
          <a:p>
            <a:pPr lvl="1">
              <a:lnSpc>
                <a:spcPct val="90000"/>
              </a:lnSpc>
            </a:pPr>
            <a:r>
              <a:rPr lang="en-US" altLang="en-US" sz="2000"/>
              <a:t>Federal R&amp;D investment</a:t>
            </a:r>
          </a:p>
          <a:p>
            <a:pPr lvl="1">
              <a:lnSpc>
                <a:spcPct val="90000"/>
              </a:lnSpc>
            </a:pPr>
            <a:r>
              <a:rPr lang="en-US" altLang="en-US" sz="2000"/>
              <a:t>Policies influencing liquidity (bank regulation, interest rates, etc)</a:t>
            </a:r>
          </a:p>
          <a:p>
            <a:pPr lvl="1">
              <a:lnSpc>
                <a:spcPct val="90000"/>
              </a:lnSpc>
            </a:pPr>
            <a:r>
              <a:rPr lang="en-US" altLang="en-US" sz="2000"/>
              <a:t>Creating and maintaining property rights</a:t>
            </a:r>
          </a:p>
          <a:p>
            <a:pPr lvl="2">
              <a:lnSpc>
                <a:spcPct val="90000"/>
              </a:lnSpc>
            </a:pPr>
            <a:r>
              <a:rPr lang="en-US" altLang="en-US"/>
              <a:t>Auction of PCS spectrum</a:t>
            </a:r>
          </a:p>
        </p:txBody>
      </p:sp>
    </p:spTree>
    <p:extLst>
      <p:ext uri="{BB962C8B-B14F-4D97-AF65-F5344CB8AC3E}">
        <p14:creationId xmlns:p14="http://schemas.microsoft.com/office/powerpoint/2010/main" val="42141939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US" altLang="en-US" sz="2800"/>
              <a:t>Public Policy May be Able to Help Individuals Identify Entrepreneurial Opportunities</a:t>
            </a:r>
          </a:p>
        </p:txBody>
      </p:sp>
      <p:sp>
        <p:nvSpPr>
          <p:cNvPr id="55299" name="Rectangle 3"/>
          <p:cNvSpPr>
            <a:spLocks noGrp="1" noChangeArrowheads="1"/>
          </p:cNvSpPr>
          <p:nvPr>
            <p:ph idx="1"/>
          </p:nvPr>
        </p:nvSpPr>
        <p:spPr/>
        <p:txBody>
          <a:bodyPr/>
          <a:lstStyle/>
          <a:p>
            <a:r>
              <a:rPr lang="en-US" altLang="en-US" smtClean="0"/>
              <a:t>Education</a:t>
            </a:r>
          </a:p>
          <a:p>
            <a:pPr lvl="1"/>
            <a:r>
              <a:rPr lang="en-US" altLang="en-US" smtClean="0"/>
              <a:t>General</a:t>
            </a:r>
          </a:p>
          <a:p>
            <a:pPr lvl="1"/>
            <a:r>
              <a:rPr lang="en-US" altLang="en-US" smtClean="0"/>
              <a:t>Science and technology education</a:t>
            </a:r>
          </a:p>
          <a:p>
            <a:pPr lvl="1"/>
            <a:r>
              <a:rPr lang="en-US" altLang="en-US" smtClean="0"/>
              <a:t>Entrepreneurship education</a:t>
            </a:r>
          </a:p>
          <a:p>
            <a:r>
              <a:rPr lang="en-US" altLang="en-US" smtClean="0"/>
              <a:t>Patent system</a:t>
            </a:r>
          </a:p>
        </p:txBody>
      </p:sp>
    </p:spTree>
    <p:extLst>
      <p:ext uri="{BB962C8B-B14F-4D97-AF65-F5344CB8AC3E}">
        <p14:creationId xmlns:p14="http://schemas.microsoft.com/office/powerpoint/2010/main" val="23347213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r>
              <a:rPr lang="en-US" altLang="en-US" sz="2800"/>
              <a:t>Public Policy Can Help to Encourage Individuals Exploit Opportunities That They Have Identified</a:t>
            </a:r>
          </a:p>
        </p:txBody>
      </p:sp>
      <p:sp>
        <p:nvSpPr>
          <p:cNvPr id="56323" name="Rectangle 3"/>
          <p:cNvSpPr>
            <a:spLocks noGrp="1" noChangeArrowheads="1"/>
          </p:cNvSpPr>
          <p:nvPr>
            <p:ph idx="1"/>
          </p:nvPr>
        </p:nvSpPr>
        <p:spPr/>
        <p:txBody>
          <a:bodyPr/>
          <a:lstStyle/>
          <a:p>
            <a:r>
              <a:rPr lang="en-US" altLang="en-US" smtClean="0"/>
              <a:t>Entrepreneurship education </a:t>
            </a:r>
          </a:p>
          <a:p>
            <a:r>
              <a:rPr lang="en-US" altLang="en-US" smtClean="0"/>
              <a:t>Financial assistance programs</a:t>
            </a:r>
          </a:p>
          <a:p>
            <a:r>
              <a:rPr lang="en-US" altLang="en-US" smtClean="0"/>
              <a:t>Health insurance policy</a:t>
            </a:r>
          </a:p>
          <a:p>
            <a:r>
              <a:rPr lang="en-US" altLang="en-US" smtClean="0"/>
              <a:t>Bankruptcy laws</a:t>
            </a:r>
          </a:p>
          <a:p>
            <a:r>
              <a:rPr lang="en-US" altLang="en-US" smtClean="0"/>
              <a:t>Minority entrepreneurship programs</a:t>
            </a:r>
          </a:p>
          <a:p>
            <a:r>
              <a:rPr lang="en-US" altLang="en-US" smtClean="0"/>
              <a:t>Loan programs</a:t>
            </a:r>
          </a:p>
          <a:p>
            <a:pPr lvl="1"/>
            <a:r>
              <a:rPr lang="en-US" altLang="en-US" smtClean="0"/>
              <a:t>Subsidized loans</a:t>
            </a:r>
          </a:p>
          <a:p>
            <a:pPr lvl="1"/>
            <a:r>
              <a:rPr lang="en-US" altLang="en-US" smtClean="0"/>
              <a:t>Micro-finance</a:t>
            </a:r>
          </a:p>
          <a:p>
            <a:r>
              <a:rPr lang="en-US" altLang="en-US" smtClean="0"/>
              <a:t>Small business research grants</a:t>
            </a:r>
          </a:p>
        </p:txBody>
      </p:sp>
    </p:spTree>
    <p:extLst>
      <p:ext uri="{BB962C8B-B14F-4D97-AF65-F5344CB8AC3E}">
        <p14:creationId xmlns:p14="http://schemas.microsoft.com/office/powerpoint/2010/main" val="13313401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US" altLang="en-US" smtClean="0"/>
              <a:t>Discussion Questions</a:t>
            </a:r>
          </a:p>
        </p:txBody>
      </p:sp>
      <p:sp>
        <p:nvSpPr>
          <p:cNvPr id="59395" name="Rectangle 3"/>
          <p:cNvSpPr>
            <a:spLocks noGrp="1" noChangeArrowheads="1"/>
          </p:cNvSpPr>
          <p:nvPr>
            <p:ph idx="1"/>
          </p:nvPr>
        </p:nvSpPr>
        <p:spPr>
          <a:xfrm>
            <a:off x="999504" y="1270000"/>
            <a:ext cx="7772400" cy="5029200"/>
          </a:xfrm>
        </p:spPr>
        <p:txBody>
          <a:bodyPr/>
          <a:lstStyle/>
          <a:p>
            <a:r>
              <a:rPr lang="en-US" altLang="en-US" sz="2000" dirty="0"/>
              <a:t>On what basis should a government evaluate the success of a program to promote entrepreneurship?</a:t>
            </a:r>
          </a:p>
          <a:p>
            <a:pPr lvl="1"/>
            <a:r>
              <a:rPr lang="en-US" altLang="en-US" sz="2000" dirty="0"/>
              <a:t>Are program objectives articulated clearly</a:t>
            </a:r>
          </a:p>
          <a:p>
            <a:pPr lvl="1"/>
            <a:r>
              <a:rPr lang="en-US" altLang="en-US" sz="2000" dirty="0"/>
              <a:t>What measures are used to track success and how closely are they related to goals</a:t>
            </a:r>
          </a:p>
          <a:p>
            <a:pPr lvl="1"/>
            <a:r>
              <a:rPr lang="en-US" altLang="en-US" sz="2000" dirty="0"/>
              <a:t>What is success?  Starting a business?  The success of a business?</a:t>
            </a:r>
          </a:p>
          <a:p>
            <a:pPr lvl="1"/>
            <a:r>
              <a:rPr lang="en-US" altLang="en-US" sz="2000" dirty="0"/>
              <a:t>Against what alternative is success being measured?</a:t>
            </a:r>
          </a:p>
          <a:p>
            <a:pPr lvl="1"/>
            <a:r>
              <a:rPr lang="en-US" altLang="en-US" sz="2000" dirty="0"/>
              <a:t>What about cost-benefit trade-offs?</a:t>
            </a:r>
          </a:p>
          <a:p>
            <a:pPr>
              <a:buFontTx/>
              <a:buNone/>
            </a:pPr>
            <a:endParaRPr lang="en-US" altLang="en-US" sz="2000" dirty="0"/>
          </a:p>
          <a:p>
            <a:r>
              <a:rPr lang="en-US" altLang="en-US" sz="2000" dirty="0"/>
              <a:t>What types of policies could national, state and local governments enact in order to generate more entrepreneurial opportunities?</a:t>
            </a:r>
          </a:p>
        </p:txBody>
      </p:sp>
    </p:spTree>
    <p:extLst>
      <p:ext uri="{BB962C8B-B14F-4D97-AF65-F5344CB8AC3E}">
        <p14:creationId xmlns:p14="http://schemas.microsoft.com/office/powerpoint/2010/main" val="16022896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r>
              <a:rPr lang="en-US" altLang="en-US" smtClean="0"/>
              <a:t>Presentation Papers</a:t>
            </a:r>
          </a:p>
        </p:txBody>
      </p:sp>
      <p:sp>
        <p:nvSpPr>
          <p:cNvPr id="61443" name="Rectangle 3"/>
          <p:cNvSpPr>
            <a:spLocks noGrp="1" noChangeArrowheads="1"/>
          </p:cNvSpPr>
          <p:nvPr>
            <p:ph idx="1"/>
          </p:nvPr>
        </p:nvSpPr>
        <p:spPr/>
        <p:txBody>
          <a:bodyPr/>
          <a:lstStyle/>
          <a:p>
            <a:r>
              <a:rPr lang="en-US" altLang="en-US" smtClean="0"/>
              <a:t>Davidsson, Per and Honig Benson, “The Role of Social and Human Capital among Nascent Entrepreneurs”, Journal of Business Venturing 18(2003), pp.301-331</a:t>
            </a:r>
          </a:p>
          <a:p>
            <a:endParaRPr lang="en-US" altLang="en-US" smtClean="0"/>
          </a:p>
          <a:p>
            <a:r>
              <a:rPr lang="en-US" altLang="en-US" smtClean="0"/>
              <a:t>Lazear, Edward P., "Entrepreneurship" (April 2003). IZA Discussion Paper No. 760. Available at SSRN: </a:t>
            </a:r>
            <a:r>
              <a:rPr lang="en-US" altLang="en-US" smtClean="0">
                <a:hlinkClick r:id="rId2"/>
              </a:rPr>
              <a:t>http://ssrn.com/abstract=333802</a:t>
            </a:r>
            <a:endParaRPr lang="en-US" altLang="en-US" smtClean="0"/>
          </a:p>
        </p:txBody>
      </p:sp>
    </p:spTree>
    <p:extLst>
      <p:ext uri="{BB962C8B-B14F-4D97-AF65-F5344CB8AC3E}">
        <p14:creationId xmlns:p14="http://schemas.microsoft.com/office/powerpoint/2010/main" val="61811747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TotalTime>
  <Words>5619</Words>
  <Application>Microsoft Office PowerPoint</Application>
  <PresentationFormat>Widescreen</PresentationFormat>
  <Paragraphs>348</Paragraphs>
  <Slides>29</Slides>
  <Notes>24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宋体</vt:lpstr>
      <vt:lpstr>Arial</vt:lpstr>
      <vt:lpstr>Calibri</vt:lpstr>
      <vt:lpstr>Trebuchet MS</vt:lpstr>
      <vt:lpstr>Wingdings 3</vt:lpstr>
      <vt:lpstr>Facet</vt:lpstr>
      <vt:lpstr>PowerPoint Presentation</vt:lpstr>
      <vt:lpstr>Entrepreneurship and Public Policy</vt:lpstr>
      <vt:lpstr>Who or What Is an Entrepreneur?</vt:lpstr>
      <vt:lpstr>Types of Entrepreneurship</vt:lpstr>
      <vt:lpstr>Types of Entrepreneurship</vt:lpstr>
      <vt:lpstr>In This Course, We Focus on Productive, Innovative Entrepreneurship</vt:lpstr>
      <vt:lpstr>Entrepreneurship Can be Analyzed at Many Different Levels</vt:lpstr>
      <vt:lpstr>Entrepreneurship v. Small businesses</vt:lpstr>
      <vt:lpstr>Entrepreneurship Arises When an Entrepreneur Employs an Entrepreneurial Opportunity</vt:lpstr>
      <vt:lpstr>Roles of “Entrepreneur”</vt:lpstr>
      <vt:lpstr>Entrepreneur v. Capitalist</vt:lpstr>
      <vt:lpstr>Theory Suggests Three Key Elements of Entrepreneurship</vt:lpstr>
      <vt:lpstr>Entrepreneurial Opportunities Are Thought to Be a Basic Characteristics of the Economy</vt:lpstr>
      <vt:lpstr>Several Factors May Influence the Discovery of Entrepreneurial Opportunities</vt:lpstr>
      <vt:lpstr>Several Factors May Influence the Discovery of Entrepreneurial Opportunities</vt:lpstr>
      <vt:lpstr>Characteristics of the Individual and the Environment Influence the Exploitation of Opportunities </vt:lpstr>
      <vt:lpstr>Characteristics of the Individual and the Environment Influence the Exploitation of Opportunities </vt:lpstr>
      <vt:lpstr>Neoclassical Perspective on Entrepreneurship Emphasizes the Role of Risk Preference</vt:lpstr>
      <vt:lpstr>Alternative Perspectives Emphasize the Role of Asymmetric Information About Opportunities</vt:lpstr>
      <vt:lpstr>Alternative Perspectives Emphasize the Role of Asymmetric Information About Opportunities</vt:lpstr>
      <vt:lpstr>There is Still Much to Learn About Entrepreneurial Motivation</vt:lpstr>
      <vt:lpstr>Lecture Overview</vt:lpstr>
      <vt:lpstr>Policymakers Believe Entrepreneurship Promotes Economic Growth</vt:lpstr>
      <vt:lpstr>Conceptual Framework Linking Entrepreneurship to Growth</vt:lpstr>
      <vt:lpstr>Public Policy Can Influence the Availability of Entrepreneurial Opportunities</vt:lpstr>
      <vt:lpstr>Public Policy May be Able to Help Individuals Identify Entrepreneurial Opportunities</vt:lpstr>
      <vt:lpstr>Public Policy Can Help to Encourage Individuals Exploit Opportunities That They Have Identified</vt:lpstr>
      <vt:lpstr>Discussion Questions</vt:lpstr>
      <vt:lpstr>Presentation Papers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Gladius David Kulothungan</dc:creator>
  <cp:lastModifiedBy>Gladius David Kulothungan</cp:lastModifiedBy>
  <cp:revision>2</cp:revision>
  <dcterms:created xsi:type="dcterms:W3CDTF">2019-08-05T13:59:32Z</dcterms:created>
  <dcterms:modified xsi:type="dcterms:W3CDTF">2019-08-05T14:03:40Z</dcterms:modified>
</cp:coreProperties>
</file>