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3" r:id="rId7"/>
    <p:sldId id="261" r:id="rId8"/>
    <p:sldId id="274" r:id="rId9"/>
    <p:sldId id="262" r:id="rId10"/>
    <p:sldId id="275" r:id="rId11"/>
    <p:sldId id="263" r:id="rId12"/>
    <p:sldId id="276" r:id="rId13"/>
    <p:sldId id="264" r:id="rId14"/>
    <p:sldId id="277" r:id="rId15"/>
    <p:sldId id="265" r:id="rId16"/>
    <p:sldId id="266" r:id="rId17"/>
    <p:sldId id="267" r:id="rId18"/>
    <p:sldId id="268" r:id="rId19"/>
    <p:sldId id="269" r:id="rId20"/>
    <p:sldId id="271" r:id="rId21"/>
    <p:sldId id="270" r:id="rId22"/>
    <p:sldId id="278" r:id="rId23"/>
    <p:sldId id="279" r:id="rId24"/>
    <p:sldId id="280" r:id="rId25"/>
    <p:sldId id="281" r:id="rId26"/>
    <p:sldId id="289" r:id="rId27"/>
    <p:sldId id="282" r:id="rId28"/>
    <p:sldId id="283" r:id="rId29"/>
    <p:sldId id="288" r:id="rId30"/>
    <p:sldId id="284" r:id="rId31"/>
    <p:sldId id="285" r:id="rId32"/>
    <p:sldId id="286" r:id="rId33"/>
    <p:sldId id="287" r:id="rId34"/>
    <p:sldId id="290" r:id="rId35"/>
    <p:sldId id="291" r:id="rId36"/>
    <p:sldId id="292" r:id="rId37"/>
    <p:sldId id="272" r:id="rId38"/>
  </p:sldIdLst>
  <p:sldSz cx="12192000" cy="6858000"/>
  <p:notesSz cx="6858000" cy="9144000"/>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kumimoji="1" lang="en-US" altLang="ja-JP" smtClean="0"/>
              <a:t>Click to edit Master title style</a:t>
            </a:r>
            <a:endParaRPr kumimoji="1" lang="ja-JP" alt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en-US" altLang="ja-JP" smtClean="0"/>
              <a:t>Click to edit Master subtitle style</a:t>
            </a:r>
            <a:endParaRPr kumimoji="1" lang="ja-JP" altLang="en-US"/>
          </a:p>
        </p:txBody>
      </p:sp>
      <p:sp>
        <p:nvSpPr>
          <p:cNvPr id="4" name="Date Placeholder 3"/>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3550894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3218225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en-US" altLang="ja-JP" smtClean="0"/>
              <a:t>Edit Master text styles</a:t>
            </a:r>
          </a:p>
        </p:txBody>
      </p:sp>
      <p:sp>
        <p:nvSpPr>
          <p:cNvPr id="4" name="Date Placeholder 3"/>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1589586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sz="half" idx="1"/>
          </p:nvPr>
        </p:nvSpPr>
        <p:spPr>
          <a:xfrm>
            <a:off x="838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Content Placeholder 3"/>
          <p:cNvSpPr>
            <a:spLocks noGrp="1"/>
          </p:cNvSpPr>
          <p:nvPr>
            <p:ph sz="half" idx="2"/>
          </p:nvPr>
        </p:nvSpPr>
        <p:spPr>
          <a:xfrm>
            <a:off x="6172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Date Placeholder 4"/>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3422700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7" name="Date Placeholder 6"/>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1169266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Date Placeholder 2"/>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325267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2318435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3093967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334975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13153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13D788FA-1B09-4533-AF53-2218847359AF}" type="datetimeFigureOut">
              <a:rPr kumimoji="1" lang="ja-JP" altLang="en-US" smtClean="0"/>
              <a:t>2021/5/25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1698342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D788FA-1B09-4533-AF53-2218847359AF}" type="datetimeFigureOut">
              <a:rPr kumimoji="1" lang="ja-JP" altLang="en-US" smtClean="0"/>
              <a:t>2021/5/25</a:t>
            </a:fld>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06F876-18E1-44AD-8469-85307F40B8CD}" type="slidenum">
              <a:rPr kumimoji="1" lang="ja-JP" altLang="en-US" smtClean="0"/>
              <a:t>‹#›</a:t>
            </a:fld>
            <a:endParaRPr kumimoji="1" lang="ja-JP" altLang="en-US"/>
          </a:p>
        </p:txBody>
      </p:sp>
    </p:spTree>
    <p:extLst>
      <p:ext uri="{BB962C8B-B14F-4D97-AF65-F5344CB8AC3E}">
        <p14:creationId xmlns:p14="http://schemas.microsoft.com/office/powerpoint/2010/main" val="2922302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png"/></Relationships>
</file>

<file path=ppt/slides/_rels/slide36.xml.rels><?xml version="1.0" encoding="UTF-8" standalone="yes"?>
<Relationships xmlns="http://schemas.openxmlformats.org/package/2006/relationships"><Relationship Id="rId3" Type="http://schemas.openxmlformats.org/officeDocument/2006/relationships/hyperlink" Target="https://iep.utm.edu/" TargetMode="External"/><Relationship Id="rId2" Type="http://schemas.openxmlformats.org/officeDocument/2006/relationships/hyperlink" Target="https://plato.stanford.edu/"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kumimoji="1" lang="en-US" altLang="ja-JP" dirty="0" smtClean="0"/>
              <a:t>Philosophy Lesson</a:t>
            </a:r>
            <a:endParaRPr kumimoji="1" lang="ja-JP" altLang="en-US" dirty="0"/>
          </a:p>
        </p:txBody>
      </p:sp>
      <p:sp>
        <p:nvSpPr>
          <p:cNvPr id="3" name="Subtitle 2"/>
          <p:cNvSpPr>
            <a:spLocks noGrp="1"/>
          </p:cNvSpPr>
          <p:nvPr>
            <p:ph type="subTitle" idx="1"/>
          </p:nvPr>
        </p:nvSpPr>
        <p:spPr/>
        <p:txBody>
          <a:bodyPr/>
          <a:lstStyle/>
          <a:p>
            <a:r>
              <a:rPr kumimoji="1" lang="en-US" altLang="ja-JP" dirty="0" smtClean="0"/>
              <a:t>May 25th</a:t>
            </a:r>
            <a:endParaRPr kumimoji="1" lang="ja-JP" altLang="en-US" dirty="0"/>
          </a:p>
        </p:txBody>
      </p:sp>
    </p:spTree>
    <p:extLst>
      <p:ext uri="{BB962C8B-B14F-4D97-AF65-F5344CB8AC3E}">
        <p14:creationId xmlns:p14="http://schemas.microsoft.com/office/powerpoint/2010/main" val="32068072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Material covered</a:t>
            </a:r>
            <a:endParaRPr kumimoji="1" lang="ja-JP" altLang="en-US" dirty="0"/>
          </a:p>
        </p:txBody>
      </p:sp>
      <p:sp>
        <p:nvSpPr>
          <p:cNvPr id="3" name="Content Placeholder 2"/>
          <p:cNvSpPr>
            <a:spLocks noGrp="1"/>
          </p:cNvSpPr>
          <p:nvPr>
            <p:ph idx="1"/>
          </p:nvPr>
        </p:nvSpPr>
        <p:spPr/>
        <p:txBody>
          <a:bodyPr/>
          <a:lstStyle/>
          <a:p>
            <a:r>
              <a:rPr lang="en-US" altLang="ja-JP" dirty="0" smtClean="0"/>
              <a:t>What is philosophy</a:t>
            </a:r>
            <a:endParaRPr lang="ja-JP" altLang="en-US" dirty="0"/>
          </a:p>
          <a:p>
            <a:r>
              <a:rPr kumimoji="1" lang="en-US" altLang="ja-JP" dirty="0" smtClean="0"/>
              <a:t>How to write a philosophy paper</a:t>
            </a:r>
          </a:p>
          <a:p>
            <a:r>
              <a:rPr lang="en-US" altLang="ja-JP" dirty="0" smtClean="0"/>
              <a:t>The struggle between philosophy and sophistry</a:t>
            </a:r>
          </a:p>
          <a:p>
            <a:r>
              <a:rPr lang="en-US" altLang="ja-JP" dirty="0" smtClean="0"/>
              <a:t>Key p</a:t>
            </a:r>
            <a:r>
              <a:rPr kumimoji="1" lang="en-US" altLang="ja-JP" dirty="0" smtClean="0"/>
              <a:t>hilosophy terms to know</a:t>
            </a:r>
          </a:p>
          <a:p>
            <a:r>
              <a:rPr lang="en-US" altLang="ja-JP" dirty="0" smtClean="0"/>
              <a:t>Introductory books and other material worth checking out</a:t>
            </a:r>
            <a:endParaRPr kumimoji="1" lang="en-US" altLang="ja-JP" dirty="0" smtClean="0"/>
          </a:p>
          <a:p>
            <a:endParaRPr kumimoji="1" lang="en-US" altLang="ja-JP" dirty="0" smtClean="0"/>
          </a:p>
        </p:txBody>
      </p:sp>
    </p:spTree>
    <p:extLst>
      <p:ext uri="{BB962C8B-B14F-4D97-AF65-F5344CB8AC3E}">
        <p14:creationId xmlns:p14="http://schemas.microsoft.com/office/powerpoint/2010/main" val="21392945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What is philosophy?</a:t>
            </a:r>
            <a:endParaRPr kumimoji="1" lang="ja-JP" altLang="en-US" dirty="0"/>
          </a:p>
        </p:txBody>
      </p:sp>
      <p:sp>
        <p:nvSpPr>
          <p:cNvPr id="3" name="Content Placeholder 2"/>
          <p:cNvSpPr>
            <a:spLocks noGrp="1"/>
          </p:cNvSpPr>
          <p:nvPr>
            <p:ph idx="1"/>
          </p:nvPr>
        </p:nvSpPr>
        <p:spPr/>
        <p:txBody>
          <a:bodyPr/>
          <a:lstStyle/>
          <a:p>
            <a:r>
              <a:rPr kumimoji="1" lang="en-US" altLang="ja-JP" dirty="0" smtClean="0"/>
              <a:t>A popular answer is that it is the love of wisdom. </a:t>
            </a:r>
            <a:r>
              <a:rPr lang="en-US" altLang="ja-JP" dirty="0" smtClean="0"/>
              <a:t>“Philosophy” is derived from the Greek word “</a:t>
            </a:r>
            <a:r>
              <a:rPr lang="en-US" altLang="ja-JP" dirty="0" err="1" smtClean="0"/>
              <a:t>philosophia</a:t>
            </a:r>
            <a:r>
              <a:rPr lang="en-US" altLang="ja-JP" dirty="0" smtClean="0"/>
              <a:t>” (</a:t>
            </a:r>
            <a:r>
              <a:rPr lang="en-US" altLang="ja-JP" dirty="0" err="1" smtClean="0"/>
              <a:t>philo</a:t>
            </a:r>
            <a:r>
              <a:rPr lang="en-US" altLang="ja-JP" dirty="0" smtClean="0"/>
              <a:t> = love of; </a:t>
            </a:r>
            <a:r>
              <a:rPr lang="en-US" altLang="ja-JP" dirty="0" err="1" smtClean="0"/>
              <a:t>sophia</a:t>
            </a:r>
            <a:r>
              <a:rPr lang="en-US" altLang="ja-JP" dirty="0" smtClean="0"/>
              <a:t> = wisdom).</a:t>
            </a:r>
          </a:p>
          <a:p>
            <a:r>
              <a:rPr lang="en-US" altLang="ja-JP" dirty="0" smtClean="0"/>
              <a:t>However, philosophy still seems undefined and fuzzy with this definition.</a:t>
            </a:r>
            <a:endParaRPr kumimoji="1" lang="ja-JP" altLang="en-US" dirty="0"/>
          </a:p>
        </p:txBody>
      </p:sp>
    </p:spTree>
    <p:extLst>
      <p:ext uri="{BB962C8B-B14F-4D97-AF65-F5344CB8AC3E}">
        <p14:creationId xmlns:p14="http://schemas.microsoft.com/office/powerpoint/2010/main" val="31069810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Many branches/areas of philosophy</a:t>
            </a:r>
            <a:endParaRPr kumimoji="1" lang="ja-JP" altLang="en-US" dirty="0"/>
          </a:p>
        </p:txBody>
      </p:sp>
      <p:sp>
        <p:nvSpPr>
          <p:cNvPr id="3" name="Content Placeholder 2"/>
          <p:cNvSpPr>
            <a:spLocks noGrp="1"/>
          </p:cNvSpPr>
          <p:nvPr>
            <p:ph idx="1"/>
          </p:nvPr>
        </p:nvSpPr>
        <p:spPr/>
        <p:txBody>
          <a:bodyPr/>
          <a:lstStyle/>
          <a:p>
            <a:r>
              <a:rPr lang="en-US" altLang="ja-JP" dirty="0" smtClean="0"/>
              <a:t>Philosophers will give different answers, but there are generally considered a few major branches of philosophy with many subfields beneath each branch</a:t>
            </a:r>
            <a:r>
              <a:rPr kumimoji="1" lang="en-US" altLang="ja-JP" dirty="0" smtClean="0"/>
              <a:t>.</a:t>
            </a:r>
          </a:p>
          <a:p>
            <a:r>
              <a:rPr lang="en-US" altLang="ja-JP" dirty="0" smtClean="0"/>
              <a:t>Classically, the major branches include:</a:t>
            </a:r>
          </a:p>
          <a:p>
            <a:pPr lvl="1"/>
            <a:r>
              <a:rPr kumimoji="1" lang="en-US" altLang="ja-JP" dirty="0" smtClean="0"/>
              <a:t>Ethics</a:t>
            </a:r>
          </a:p>
          <a:p>
            <a:pPr lvl="1"/>
            <a:r>
              <a:rPr lang="en-US" altLang="ja-JP" dirty="0" smtClean="0"/>
              <a:t>Metaphysics</a:t>
            </a:r>
          </a:p>
          <a:p>
            <a:pPr lvl="1"/>
            <a:r>
              <a:rPr kumimoji="1" lang="en-US" altLang="ja-JP" dirty="0" smtClean="0"/>
              <a:t>Epistemology</a:t>
            </a:r>
          </a:p>
          <a:p>
            <a:pPr lvl="1"/>
            <a:r>
              <a:rPr lang="en-US" altLang="ja-JP" dirty="0" smtClean="0"/>
              <a:t>Logic</a:t>
            </a:r>
          </a:p>
          <a:p>
            <a:pPr lvl="1"/>
            <a:r>
              <a:rPr kumimoji="1" lang="en-US" altLang="ja-JP" dirty="0" smtClean="0"/>
              <a:t>Aesthetics</a:t>
            </a:r>
            <a:endParaRPr kumimoji="1" lang="ja-JP" altLang="en-US" dirty="0"/>
          </a:p>
        </p:txBody>
      </p:sp>
    </p:spTree>
    <p:extLst>
      <p:ext uri="{BB962C8B-B14F-4D97-AF65-F5344CB8AC3E}">
        <p14:creationId xmlns:p14="http://schemas.microsoft.com/office/powerpoint/2010/main" val="41334432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Ethics</a:t>
            </a:r>
            <a:endParaRPr kumimoji="1" lang="ja-JP" altLang="en-US" dirty="0"/>
          </a:p>
        </p:txBody>
      </p:sp>
      <p:sp>
        <p:nvSpPr>
          <p:cNvPr id="3" name="Content Placeholder 2"/>
          <p:cNvSpPr>
            <a:spLocks noGrp="1"/>
          </p:cNvSpPr>
          <p:nvPr>
            <p:ph idx="1"/>
          </p:nvPr>
        </p:nvSpPr>
        <p:spPr/>
        <p:txBody>
          <a:bodyPr>
            <a:normAutofit lnSpcReduction="10000"/>
          </a:bodyPr>
          <a:lstStyle/>
          <a:p>
            <a:r>
              <a:rPr lang="en-US" altLang="ja-JP" dirty="0"/>
              <a:t>This branch is about questions of moral right and wrong. </a:t>
            </a:r>
            <a:endParaRPr lang="en-US" altLang="ja-JP" dirty="0" smtClean="0"/>
          </a:p>
          <a:p>
            <a:r>
              <a:rPr lang="en-US" altLang="ja-JP" dirty="0" smtClean="0"/>
              <a:t>Examples of ethical questions include “How </a:t>
            </a:r>
            <a:r>
              <a:rPr lang="en-US" altLang="ja-JP" dirty="0"/>
              <a:t>should we </a:t>
            </a:r>
            <a:r>
              <a:rPr lang="en-US" altLang="ja-JP" dirty="0" smtClean="0"/>
              <a:t>live?” or “What </a:t>
            </a:r>
            <a:r>
              <a:rPr lang="en-US" altLang="ja-JP" dirty="0"/>
              <a:t>is the right thing to do</a:t>
            </a:r>
            <a:r>
              <a:rPr lang="en-US" altLang="ja-JP" dirty="0" smtClean="0"/>
              <a:t>?”</a:t>
            </a:r>
          </a:p>
          <a:p>
            <a:r>
              <a:rPr lang="en-US" altLang="ja-JP" dirty="0" smtClean="0"/>
              <a:t>Ethics (also called “moral philosophy”) can also be further divided into specific fields. For example:</a:t>
            </a:r>
          </a:p>
          <a:p>
            <a:pPr lvl="1"/>
            <a:r>
              <a:rPr lang="en-US" altLang="ja-JP" dirty="0" err="1" smtClean="0"/>
              <a:t>Metaethics</a:t>
            </a:r>
            <a:r>
              <a:rPr lang="en-US" altLang="ja-JP" dirty="0" smtClean="0"/>
              <a:t> – this about the nature of morality, and whether morality even exists.</a:t>
            </a:r>
          </a:p>
          <a:p>
            <a:pPr lvl="1"/>
            <a:r>
              <a:rPr lang="en-US" altLang="ja-JP" dirty="0" smtClean="0"/>
              <a:t>Normative ethics – this is about various theories of right and wrong conduct, such as whether right and wrong is a matter of the best consequences or not.</a:t>
            </a:r>
          </a:p>
          <a:p>
            <a:pPr lvl="1"/>
            <a:r>
              <a:rPr lang="en-US" altLang="ja-JP" dirty="0" smtClean="0"/>
              <a:t>Applied ethics – this is when we take our ethical theories and see what they say about real world cases and scenarios.</a:t>
            </a:r>
            <a:endParaRPr lang="en-US" altLang="ja-JP" dirty="0"/>
          </a:p>
          <a:p>
            <a:endParaRPr kumimoji="1" lang="ja-JP" altLang="en-US" dirty="0"/>
          </a:p>
        </p:txBody>
      </p:sp>
    </p:spTree>
    <p:extLst>
      <p:ext uri="{BB962C8B-B14F-4D97-AF65-F5344CB8AC3E}">
        <p14:creationId xmlns:p14="http://schemas.microsoft.com/office/powerpoint/2010/main" val="38068803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964" y="346148"/>
            <a:ext cx="10515600" cy="1325563"/>
          </a:xfrm>
        </p:spPr>
        <p:txBody>
          <a:bodyPr/>
          <a:lstStyle/>
          <a:p>
            <a:r>
              <a:rPr kumimoji="1" lang="en-US" altLang="ja-JP" dirty="0" smtClean="0"/>
              <a:t>A popular book on ethics</a:t>
            </a:r>
            <a:endParaRPr kumimoji="1" lang="ja-JP" altLang="en-US" dirty="0"/>
          </a:p>
        </p:txBody>
      </p:sp>
      <p:pic>
        <p:nvPicPr>
          <p:cNvPr id="4" name="Content Placeholder 3" descr="Justice: What's the Right Thing to Do? by Michael J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23364" y="346148"/>
            <a:ext cx="3893127" cy="5870588"/>
          </a:xfrm>
        </p:spPr>
      </p:pic>
    </p:spTree>
    <p:extLst>
      <p:ext uri="{BB962C8B-B14F-4D97-AF65-F5344CB8AC3E}">
        <p14:creationId xmlns:p14="http://schemas.microsoft.com/office/powerpoint/2010/main" val="10630809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Metaphysics</a:t>
            </a:r>
            <a:endParaRPr kumimoji="1" lang="ja-JP" altLang="en-US" dirty="0"/>
          </a:p>
        </p:txBody>
      </p:sp>
      <p:sp>
        <p:nvSpPr>
          <p:cNvPr id="3" name="Content Placeholder 2"/>
          <p:cNvSpPr>
            <a:spLocks noGrp="1"/>
          </p:cNvSpPr>
          <p:nvPr>
            <p:ph idx="1"/>
          </p:nvPr>
        </p:nvSpPr>
        <p:spPr/>
        <p:txBody>
          <a:bodyPr/>
          <a:lstStyle/>
          <a:p>
            <a:r>
              <a:rPr lang="en-US" altLang="ja-JP" dirty="0"/>
              <a:t>This branch is about questions of existence and the nature of the world. </a:t>
            </a:r>
            <a:endParaRPr lang="en-US" altLang="ja-JP" dirty="0" smtClean="0"/>
          </a:p>
          <a:p>
            <a:r>
              <a:rPr lang="en-US" altLang="ja-JP" dirty="0" smtClean="0"/>
              <a:t>It asks questions such as “Does </a:t>
            </a:r>
            <a:r>
              <a:rPr lang="en-US" altLang="ja-JP" dirty="0"/>
              <a:t>God </a:t>
            </a:r>
            <a:r>
              <a:rPr lang="en-US" altLang="ja-JP" dirty="0" smtClean="0"/>
              <a:t>exist?” or “Does </a:t>
            </a:r>
            <a:r>
              <a:rPr lang="en-US" altLang="ja-JP" dirty="0"/>
              <a:t>the world outside our minds exist</a:t>
            </a:r>
            <a:r>
              <a:rPr lang="en-US" altLang="ja-JP" dirty="0" smtClean="0"/>
              <a:t>?”</a:t>
            </a:r>
          </a:p>
          <a:p>
            <a:r>
              <a:rPr lang="en-US" altLang="ja-JP" dirty="0" smtClean="0"/>
              <a:t>Under metaphysics, we explore philosophical fields and topics such as:</a:t>
            </a:r>
          </a:p>
          <a:p>
            <a:pPr lvl="1"/>
            <a:r>
              <a:rPr lang="en-US" altLang="ja-JP" dirty="0"/>
              <a:t>P</a:t>
            </a:r>
            <a:r>
              <a:rPr lang="en-US" altLang="ja-JP" dirty="0" smtClean="0"/>
              <a:t>hilosophy of mind</a:t>
            </a:r>
          </a:p>
          <a:p>
            <a:pPr lvl="1"/>
            <a:r>
              <a:rPr lang="en-US" altLang="ja-JP" dirty="0" smtClean="0"/>
              <a:t>Ontology</a:t>
            </a:r>
          </a:p>
          <a:p>
            <a:pPr lvl="1"/>
            <a:r>
              <a:rPr lang="en-US" altLang="ja-JP" dirty="0" smtClean="0"/>
              <a:t>Personal identity</a:t>
            </a:r>
          </a:p>
          <a:p>
            <a:pPr lvl="1"/>
            <a:r>
              <a:rPr lang="en-US" altLang="ja-JP" dirty="0" smtClean="0"/>
              <a:t>Philosophy of time</a:t>
            </a:r>
          </a:p>
          <a:p>
            <a:pPr lvl="1"/>
            <a:endParaRPr lang="en-US" altLang="ja-JP" dirty="0" smtClean="0"/>
          </a:p>
          <a:p>
            <a:pPr lvl="1"/>
            <a:endParaRPr lang="en-US" altLang="ja-JP" dirty="0"/>
          </a:p>
          <a:p>
            <a:endParaRPr kumimoji="1" lang="ja-JP" altLang="en-US" dirty="0"/>
          </a:p>
        </p:txBody>
      </p:sp>
    </p:spTree>
    <p:extLst>
      <p:ext uri="{BB962C8B-B14F-4D97-AF65-F5344CB8AC3E}">
        <p14:creationId xmlns:p14="http://schemas.microsoft.com/office/powerpoint/2010/main" val="4699659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327" y="281997"/>
            <a:ext cx="10515600" cy="1325563"/>
          </a:xfrm>
        </p:spPr>
        <p:txBody>
          <a:bodyPr/>
          <a:lstStyle/>
          <a:p>
            <a:r>
              <a:rPr kumimoji="1" lang="en-US" altLang="ja-JP" dirty="0" smtClean="0"/>
              <a:t>A popular book on metaphysics</a:t>
            </a:r>
            <a:endParaRPr kumimoji="1" lang="ja-JP" altLang="en-US" dirty="0"/>
          </a:p>
        </p:txBody>
      </p:sp>
      <p:pic>
        <p:nvPicPr>
          <p:cNvPr id="4" name="Content Placeholder 3" descr="SEARLE: MINDS BRAINS &amp; SCIENCE (CLOTH) ( 1984 REITH By J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97090" y="611680"/>
            <a:ext cx="3883169" cy="5488578"/>
          </a:xfrm>
        </p:spPr>
      </p:pic>
    </p:spTree>
    <p:extLst>
      <p:ext uri="{BB962C8B-B14F-4D97-AF65-F5344CB8AC3E}">
        <p14:creationId xmlns:p14="http://schemas.microsoft.com/office/powerpoint/2010/main" val="1739963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Epistemology</a:t>
            </a:r>
            <a:endParaRPr kumimoji="1" lang="ja-JP" altLang="en-US" dirty="0"/>
          </a:p>
        </p:txBody>
      </p:sp>
      <p:sp>
        <p:nvSpPr>
          <p:cNvPr id="3" name="Content Placeholder 2"/>
          <p:cNvSpPr>
            <a:spLocks noGrp="1"/>
          </p:cNvSpPr>
          <p:nvPr>
            <p:ph idx="1"/>
          </p:nvPr>
        </p:nvSpPr>
        <p:spPr>
          <a:xfrm>
            <a:off x="838200" y="1825625"/>
            <a:ext cx="10515600" cy="4838412"/>
          </a:xfrm>
        </p:spPr>
        <p:txBody>
          <a:bodyPr/>
          <a:lstStyle/>
          <a:p>
            <a:r>
              <a:rPr lang="en-US" altLang="ja-JP" dirty="0"/>
              <a:t>This branch is about questions of knowledge. </a:t>
            </a:r>
            <a:endParaRPr lang="en-US" altLang="ja-JP" dirty="0" smtClean="0"/>
          </a:p>
          <a:p>
            <a:r>
              <a:rPr lang="en-US" altLang="ja-JP" dirty="0" smtClean="0"/>
              <a:t>Example questions include “What </a:t>
            </a:r>
            <a:r>
              <a:rPr lang="en-US" altLang="ja-JP" dirty="0"/>
              <a:t>can we know</a:t>
            </a:r>
            <a:r>
              <a:rPr lang="en-US" altLang="ja-JP" dirty="0" smtClean="0"/>
              <a:t>?”, “How </a:t>
            </a:r>
            <a:r>
              <a:rPr lang="en-US" altLang="ja-JP" dirty="0"/>
              <a:t>do we know</a:t>
            </a:r>
            <a:r>
              <a:rPr lang="en-US" altLang="ja-JP" dirty="0" smtClean="0"/>
              <a:t>?”, “Is </a:t>
            </a:r>
            <a:r>
              <a:rPr lang="en-US" altLang="ja-JP" dirty="0"/>
              <a:t>most of our knowledge based on the five senses</a:t>
            </a:r>
            <a:r>
              <a:rPr lang="en-US" altLang="ja-JP" dirty="0" smtClean="0"/>
              <a:t>?”, or “Does </a:t>
            </a:r>
            <a:r>
              <a:rPr lang="en-US" altLang="ja-JP" dirty="0"/>
              <a:t>reason provide knowledge</a:t>
            </a:r>
            <a:r>
              <a:rPr lang="en-US" altLang="ja-JP" dirty="0" smtClean="0"/>
              <a:t>?”</a:t>
            </a:r>
          </a:p>
          <a:p>
            <a:r>
              <a:rPr lang="en-US" altLang="ja-JP" dirty="0" smtClean="0"/>
              <a:t>Like the rest of philosophy, debates in epistemology can be between many camps:</a:t>
            </a:r>
          </a:p>
          <a:p>
            <a:pPr lvl="1"/>
            <a:r>
              <a:rPr lang="en-US" altLang="ja-JP" dirty="0" smtClean="0"/>
              <a:t>Rationalism vs empiricism</a:t>
            </a:r>
          </a:p>
          <a:p>
            <a:pPr lvl="1"/>
            <a:r>
              <a:rPr lang="en-US" altLang="ja-JP" dirty="0" err="1" smtClean="0"/>
              <a:t>Internalism</a:t>
            </a:r>
            <a:r>
              <a:rPr lang="en-US" altLang="ja-JP" dirty="0" smtClean="0"/>
              <a:t> vs externalism</a:t>
            </a:r>
          </a:p>
          <a:p>
            <a:pPr lvl="1"/>
            <a:r>
              <a:rPr lang="en-US" altLang="ja-JP" dirty="0" err="1" smtClean="0"/>
              <a:t>Infalliblism</a:t>
            </a:r>
            <a:r>
              <a:rPr lang="en-US" altLang="ja-JP" dirty="0" smtClean="0"/>
              <a:t> vs </a:t>
            </a:r>
            <a:r>
              <a:rPr lang="en-US" altLang="ja-JP" dirty="0" err="1" smtClean="0"/>
              <a:t>falliblism</a:t>
            </a:r>
            <a:endParaRPr lang="en-US" altLang="ja-JP" dirty="0"/>
          </a:p>
          <a:p>
            <a:pPr lvl="1"/>
            <a:r>
              <a:rPr lang="en-US" altLang="ja-JP" dirty="0" smtClean="0"/>
              <a:t>Correspondence theory of truth vs coherence theory of truth</a:t>
            </a:r>
          </a:p>
          <a:p>
            <a:pPr lvl="1"/>
            <a:r>
              <a:rPr lang="en-US" altLang="ja-JP" dirty="0" smtClean="0"/>
              <a:t>Foundationalism vs </a:t>
            </a:r>
            <a:r>
              <a:rPr lang="en-US" altLang="ja-JP" dirty="0" err="1" smtClean="0"/>
              <a:t>coherentism</a:t>
            </a:r>
            <a:endParaRPr lang="en-US" altLang="ja-JP" dirty="0" smtClean="0"/>
          </a:p>
          <a:p>
            <a:pPr lvl="1"/>
            <a:endParaRPr lang="en-US" altLang="ja-JP" dirty="0" smtClean="0"/>
          </a:p>
          <a:p>
            <a:pPr lvl="1"/>
            <a:endParaRPr lang="en-US" altLang="ja-JP" dirty="0"/>
          </a:p>
          <a:p>
            <a:endParaRPr kumimoji="1" lang="ja-JP" altLang="en-US" dirty="0"/>
          </a:p>
        </p:txBody>
      </p:sp>
    </p:spTree>
    <p:extLst>
      <p:ext uri="{BB962C8B-B14F-4D97-AF65-F5344CB8AC3E}">
        <p14:creationId xmlns:p14="http://schemas.microsoft.com/office/powerpoint/2010/main" val="1700079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764" y="295852"/>
            <a:ext cx="10515600" cy="1325563"/>
          </a:xfrm>
        </p:spPr>
        <p:txBody>
          <a:bodyPr/>
          <a:lstStyle/>
          <a:p>
            <a:r>
              <a:rPr kumimoji="1" lang="en-US" altLang="ja-JP" dirty="0" smtClean="0"/>
              <a:t>A famous book on epistemology</a:t>
            </a:r>
            <a:endParaRPr kumimoji="1" lang="ja-JP" altLang="en-US" dirty="0"/>
          </a:p>
        </p:txBody>
      </p:sp>
      <p:pic>
        <p:nvPicPr>
          <p:cNvPr id="4" name="Content Placeholder 3" descr="Meditations on First Philosophy by Rene Descartes (English ..."/>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025832" y="503670"/>
            <a:ext cx="3837331" cy="5924839"/>
          </a:xfrm>
        </p:spPr>
      </p:pic>
    </p:spTree>
    <p:extLst>
      <p:ext uri="{BB962C8B-B14F-4D97-AF65-F5344CB8AC3E}">
        <p14:creationId xmlns:p14="http://schemas.microsoft.com/office/powerpoint/2010/main" val="37386492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Logic</a:t>
            </a:r>
            <a:endParaRPr kumimoji="1" lang="ja-JP" altLang="en-US" dirty="0"/>
          </a:p>
        </p:txBody>
      </p:sp>
      <p:sp>
        <p:nvSpPr>
          <p:cNvPr id="3" name="Content Placeholder 2"/>
          <p:cNvSpPr>
            <a:spLocks noGrp="1"/>
          </p:cNvSpPr>
          <p:nvPr>
            <p:ph idx="1"/>
          </p:nvPr>
        </p:nvSpPr>
        <p:spPr/>
        <p:txBody>
          <a:bodyPr/>
          <a:lstStyle/>
          <a:p>
            <a:r>
              <a:rPr lang="en-US" altLang="ja-JP" dirty="0"/>
              <a:t>This branch is about forms of reasoning. It concerns itself with the structure of arguments, rather than their </a:t>
            </a:r>
            <a:r>
              <a:rPr lang="en-US" altLang="ja-JP" dirty="0" smtClean="0"/>
              <a:t>content.</a:t>
            </a:r>
          </a:p>
          <a:p>
            <a:r>
              <a:rPr lang="en-US" altLang="ja-JP" dirty="0" smtClean="0"/>
              <a:t>A question in logic would be “What </a:t>
            </a:r>
            <a:r>
              <a:rPr lang="en-US" altLang="ja-JP" dirty="0"/>
              <a:t>is a valid inference to make</a:t>
            </a:r>
            <a:r>
              <a:rPr lang="en-US" altLang="ja-JP" dirty="0" smtClean="0"/>
              <a:t>?”</a:t>
            </a:r>
          </a:p>
          <a:p>
            <a:r>
              <a:rPr lang="en-US" altLang="ja-JP" dirty="0" smtClean="0"/>
              <a:t>Logic sees much overlap with mathematics and computer science.</a:t>
            </a:r>
          </a:p>
          <a:p>
            <a:r>
              <a:rPr lang="en-US" altLang="ja-JP" dirty="0" smtClean="0"/>
              <a:t>There are many different views about logic, but the predominant one taught by and endorsed by philosophers is classical logic, which has its roots in Aristotle.</a:t>
            </a:r>
            <a:endParaRPr lang="en-US" altLang="ja-JP" dirty="0"/>
          </a:p>
          <a:p>
            <a:pPr marL="0" indent="0">
              <a:buNone/>
            </a:pPr>
            <a:endParaRPr kumimoji="1" lang="ja-JP" altLang="en-US" dirty="0"/>
          </a:p>
        </p:txBody>
      </p:sp>
    </p:spTree>
    <p:extLst>
      <p:ext uri="{BB962C8B-B14F-4D97-AF65-F5344CB8AC3E}">
        <p14:creationId xmlns:p14="http://schemas.microsoft.com/office/powerpoint/2010/main" val="21770786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 textbook on logic</a:t>
            </a:r>
            <a:endParaRPr kumimoji="1" lang="ja-JP" altLang="en-US" dirty="0"/>
          </a:p>
        </p:txBody>
      </p:sp>
      <p:pic>
        <p:nvPicPr>
          <p:cNvPr id="4" name="Content Placeholder 3" descr="The Logic Book by Merrie Bergmann - Alibri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10279" y="365125"/>
            <a:ext cx="4341394" cy="6291876"/>
          </a:xfrm>
        </p:spPr>
      </p:pic>
    </p:spTree>
    <p:extLst>
      <p:ext uri="{BB962C8B-B14F-4D97-AF65-F5344CB8AC3E}">
        <p14:creationId xmlns:p14="http://schemas.microsoft.com/office/powerpoint/2010/main" val="34536722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Aesthetics</a:t>
            </a:r>
            <a:endParaRPr kumimoji="1" lang="ja-JP" altLang="en-US" dirty="0"/>
          </a:p>
        </p:txBody>
      </p:sp>
      <p:sp>
        <p:nvSpPr>
          <p:cNvPr id="3" name="Content Placeholder 2"/>
          <p:cNvSpPr>
            <a:spLocks noGrp="1"/>
          </p:cNvSpPr>
          <p:nvPr>
            <p:ph idx="1"/>
          </p:nvPr>
        </p:nvSpPr>
        <p:spPr/>
        <p:txBody>
          <a:bodyPr/>
          <a:lstStyle/>
          <a:p>
            <a:r>
              <a:rPr kumimoji="1" lang="en-US" altLang="ja-JP" dirty="0" smtClean="0"/>
              <a:t>This branch is about art. In more technical terms, it is about aesthetic judgments.</a:t>
            </a:r>
          </a:p>
          <a:p>
            <a:r>
              <a:rPr lang="en-US" altLang="ja-JP" dirty="0" smtClean="0"/>
              <a:t>Questions concerning aesthetics can include “What is art?” or “What is the value of art?”</a:t>
            </a:r>
          </a:p>
          <a:p>
            <a:r>
              <a:rPr kumimoji="1" lang="en-US" altLang="ja-JP" dirty="0" smtClean="0"/>
              <a:t>In Western analytic philosophy, aesthetics tends to be overlooked by many departments, but there are philosophers who write on the topic.</a:t>
            </a:r>
            <a:endParaRPr kumimoji="1" lang="ja-JP" altLang="en-US" dirty="0"/>
          </a:p>
        </p:txBody>
      </p:sp>
    </p:spTree>
    <p:extLst>
      <p:ext uri="{BB962C8B-B14F-4D97-AF65-F5344CB8AC3E}">
        <p14:creationId xmlns:p14="http://schemas.microsoft.com/office/powerpoint/2010/main" val="40591620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18" y="365125"/>
            <a:ext cx="10515600" cy="1325563"/>
          </a:xfrm>
        </p:spPr>
        <p:txBody>
          <a:bodyPr/>
          <a:lstStyle/>
          <a:p>
            <a:r>
              <a:rPr kumimoji="1" lang="en-US" altLang="ja-JP" dirty="0" smtClean="0"/>
              <a:t>A classic book on aesthetics</a:t>
            </a:r>
            <a:endParaRPr kumimoji="1" lang="ja-JP" altLang="en-US" dirty="0"/>
          </a:p>
        </p:txBody>
      </p:sp>
      <p:pic>
        <p:nvPicPr>
          <p:cNvPr id="4" name="Content Placeholder 3" descr="The Critique of Judgement eBook by Immanuel Kant ..."/>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312656" y="365125"/>
            <a:ext cx="4535289" cy="5869420"/>
          </a:xfrm>
        </p:spPr>
      </p:pic>
    </p:spTree>
    <p:extLst>
      <p:ext uri="{BB962C8B-B14F-4D97-AF65-F5344CB8AC3E}">
        <p14:creationId xmlns:p14="http://schemas.microsoft.com/office/powerpoint/2010/main" val="9174205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Writing a philosophy paper</a:t>
            </a:r>
            <a:endParaRPr kumimoji="1" lang="ja-JP" altLang="en-US" dirty="0"/>
          </a:p>
        </p:txBody>
      </p:sp>
      <p:sp>
        <p:nvSpPr>
          <p:cNvPr id="3" name="Content Placeholder 2"/>
          <p:cNvSpPr>
            <a:spLocks noGrp="1"/>
          </p:cNvSpPr>
          <p:nvPr>
            <p:ph idx="1"/>
          </p:nvPr>
        </p:nvSpPr>
        <p:spPr/>
        <p:txBody>
          <a:bodyPr/>
          <a:lstStyle/>
          <a:p>
            <a:r>
              <a:rPr lang="en-US" altLang="ja-JP" dirty="0" smtClean="0"/>
              <a:t>In order, a</a:t>
            </a:r>
            <a:r>
              <a:rPr kumimoji="1" lang="en-US" altLang="ja-JP" dirty="0" smtClean="0"/>
              <a:t> philosophy paper should consist, at the very least, of the following four sections:</a:t>
            </a:r>
          </a:p>
          <a:p>
            <a:pPr lvl="1"/>
            <a:r>
              <a:rPr lang="en-US" altLang="ja-JP" dirty="0" smtClean="0"/>
              <a:t>A thesis</a:t>
            </a:r>
          </a:p>
          <a:p>
            <a:pPr lvl="1"/>
            <a:r>
              <a:rPr kumimoji="1" lang="en-US" altLang="ja-JP" dirty="0" smtClean="0"/>
              <a:t>Main argument</a:t>
            </a:r>
          </a:p>
          <a:p>
            <a:pPr lvl="1"/>
            <a:r>
              <a:rPr lang="en-US" altLang="ja-JP" dirty="0" smtClean="0"/>
              <a:t>A counterargument to your main argument</a:t>
            </a:r>
          </a:p>
          <a:p>
            <a:pPr lvl="1"/>
            <a:r>
              <a:rPr kumimoji="1" lang="en-US" altLang="ja-JP" dirty="0" smtClean="0"/>
              <a:t>A rebuttal of the counterargument</a:t>
            </a:r>
            <a:endParaRPr lang="en-US" altLang="ja-JP" dirty="0"/>
          </a:p>
          <a:p>
            <a:r>
              <a:rPr kumimoji="1" lang="en-US" altLang="ja-JP" dirty="0" smtClean="0"/>
              <a:t>Sometimes a conclusion is needed or asked at the end, but, for simple philosophy papers that are 1-2 pages, a conclusion may not be crucial.</a:t>
            </a:r>
          </a:p>
        </p:txBody>
      </p:sp>
    </p:spTree>
    <p:extLst>
      <p:ext uri="{BB962C8B-B14F-4D97-AF65-F5344CB8AC3E}">
        <p14:creationId xmlns:p14="http://schemas.microsoft.com/office/powerpoint/2010/main" val="24382902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a:t>The </a:t>
            </a:r>
            <a:r>
              <a:rPr lang="en-US" altLang="ja-JP" dirty="0" smtClean="0"/>
              <a:t>thesis</a:t>
            </a:r>
            <a:endParaRPr kumimoji="1" lang="ja-JP" altLang="en-US" dirty="0"/>
          </a:p>
        </p:txBody>
      </p:sp>
      <p:sp>
        <p:nvSpPr>
          <p:cNvPr id="3" name="Content Placeholder 2"/>
          <p:cNvSpPr>
            <a:spLocks noGrp="1"/>
          </p:cNvSpPr>
          <p:nvPr>
            <p:ph idx="1"/>
          </p:nvPr>
        </p:nvSpPr>
        <p:spPr/>
        <p:txBody>
          <a:bodyPr>
            <a:normAutofit fontScale="92500" lnSpcReduction="10000"/>
          </a:bodyPr>
          <a:lstStyle/>
          <a:p>
            <a:r>
              <a:rPr lang="en-US" altLang="ja-JP" dirty="0" smtClean="0"/>
              <a:t>This is the main point of your paper. It is what you’re arguing for. For example, if your topic is free will, you’ll need to take a position to write about. Let’s say your position is that there is no free will because the universe is deterministic. </a:t>
            </a:r>
          </a:p>
          <a:p>
            <a:r>
              <a:rPr lang="en-US" altLang="ja-JP" dirty="0" smtClean="0"/>
              <a:t>Your thesis should read something like, “In this paper I will argue that humans cannot have free will because the universe is deterministic.”</a:t>
            </a:r>
          </a:p>
          <a:p>
            <a:r>
              <a:rPr kumimoji="1" lang="en-US" altLang="ja-JP" dirty="0" smtClean="0"/>
              <a:t>Without a thesis statement, your reader will be lost as to what they are supposed to get from your paper. The points being made would seem incoherent or disconnected from each other.</a:t>
            </a:r>
          </a:p>
          <a:p>
            <a:r>
              <a:rPr lang="en-US" altLang="ja-JP" dirty="0" smtClean="0"/>
              <a:t>A thesis statement also helps you focus your ideas and give you a good sense of where you want your paper to go.</a:t>
            </a:r>
            <a:endParaRPr kumimoji="1" lang="ja-JP" altLang="en-US" dirty="0"/>
          </a:p>
        </p:txBody>
      </p:sp>
    </p:spTree>
    <p:extLst>
      <p:ext uri="{BB962C8B-B14F-4D97-AF65-F5344CB8AC3E}">
        <p14:creationId xmlns:p14="http://schemas.microsoft.com/office/powerpoint/2010/main" val="28032416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Main argument</a:t>
            </a:r>
            <a:endParaRPr kumimoji="1" lang="ja-JP" altLang="en-US" dirty="0"/>
          </a:p>
        </p:txBody>
      </p:sp>
      <p:sp>
        <p:nvSpPr>
          <p:cNvPr id="3" name="Content Placeholder 2"/>
          <p:cNvSpPr>
            <a:spLocks noGrp="1"/>
          </p:cNvSpPr>
          <p:nvPr>
            <p:ph idx="1"/>
          </p:nvPr>
        </p:nvSpPr>
        <p:spPr/>
        <p:txBody>
          <a:bodyPr/>
          <a:lstStyle/>
          <a:p>
            <a:r>
              <a:rPr kumimoji="1" lang="en-US" altLang="ja-JP" dirty="0" smtClean="0"/>
              <a:t>This is where you will give your strongest argument for your position.</a:t>
            </a:r>
          </a:p>
          <a:p>
            <a:r>
              <a:rPr lang="en-US" altLang="ja-JP" dirty="0" smtClean="0"/>
              <a:t>You can take some time defining your terms.</a:t>
            </a:r>
          </a:p>
          <a:p>
            <a:r>
              <a:rPr kumimoji="1" lang="en-US" altLang="ja-JP" dirty="0" smtClean="0"/>
              <a:t>You will want to give strong premises.</a:t>
            </a:r>
          </a:p>
          <a:p>
            <a:r>
              <a:rPr lang="en-US" altLang="ja-JP" dirty="0" smtClean="0"/>
              <a:t>Lastly, you will want to show how the premises logically support your conclusion (i.e., your thesis).</a:t>
            </a:r>
            <a:endParaRPr kumimoji="1" lang="ja-JP" altLang="en-US" dirty="0"/>
          </a:p>
        </p:txBody>
      </p:sp>
    </p:spTree>
    <p:extLst>
      <p:ext uri="{BB962C8B-B14F-4D97-AF65-F5344CB8AC3E}">
        <p14:creationId xmlns:p14="http://schemas.microsoft.com/office/powerpoint/2010/main" val="4460252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counterargument</a:t>
            </a:r>
            <a:endParaRPr kumimoji="1" lang="ja-JP" altLang="en-US" dirty="0"/>
          </a:p>
        </p:txBody>
      </p:sp>
      <p:sp>
        <p:nvSpPr>
          <p:cNvPr id="3" name="Content Placeholder 2"/>
          <p:cNvSpPr>
            <a:spLocks noGrp="1"/>
          </p:cNvSpPr>
          <p:nvPr>
            <p:ph idx="1"/>
          </p:nvPr>
        </p:nvSpPr>
        <p:spPr/>
        <p:txBody>
          <a:bodyPr/>
          <a:lstStyle/>
          <a:p>
            <a:r>
              <a:rPr kumimoji="1" lang="en-US" altLang="ja-JP" dirty="0" smtClean="0"/>
              <a:t>Next you will want to consider the strongest objection to your argument.</a:t>
            </a:r>
          </a:p>
          <a:p>
            <a:r>
              <a:rPr lang="en-US" altLang="ja-JP" dirty="0" smtClean="0"/>
              <a:t>This may be one of the harder parts of writing a philosophy paper.</a:t>
            </a:r>
          </a:p>
          <a:p>
            <a:r>
              <a:rPr lang="en-US" altLang="ja-JP" dirty="0" smtClean="0"/>
              <a:t>You need to think like someone who disagrees with you.</a:t>
            </a:r>
          </a:p>
          <a:p>
            <a:r>
              <a:rPr lang="en-US" altLang="ja-JP" dirty="0"/>
              <a:t>Y</a:t>
            </a:r>
            <a:r>
              <a:rPr lang="en-US" altLang="ja-JP" dirty="0" smtClean="0"/>
              <a:t>ou have to do so in a way that is not uncharitable or creates a weak caricature of his or her view.</a:t>
            </a:r>
          </a:p>
          <a:p>
            <a:endParaRPr kumimoji="1" lang="ja-JP" altLang="en-US" dirty="0"/>
          </a:p>
        </p:txBody>
      </p:sp>
    </p:spTree>
    <p:extLst>
      <p:ext uri="{BB962C8B-B14F-4D97-AF65-F5344CB8AC3E}">
        <p14:creationId xmlns:p14="http://schemas.microsoft.com/office/powerpoint/2010/main" val="22996007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Rebuttal of the counterargument</a:t>
            </a:r>
            <a:endParaRPr kumimoji="1" lang="ja-JP" altLang="en-US" dirty="0"/>
          </a:p>
        </p:txBody>
      </p:sp>
      <p:sp>
        <p:nvSpPr>
          <p:cNvPr id="3" name="Content Placeholder 2"/>
          <p:cNvSpPr>
            <a:spLocks noGrp="1"/>
          </p:cNvSpPr>
          <p:nvPr>
            <p:ph idx="1"/>
          </p:nvPr>
        </p:nvSpPr>
        <p:spPr/>
        <p:txBody>
          <a:bodyPr/>
          <a:lstStyle/>
          <a:p>
            <a:r>
              <a:rPr lang="en-US" altLang="ja-JP" dirty="0" smtClean="0"/>
              <a:t>For the final part (unless a conclusion is required), you will need to defend against the objection of your view.</a:t>
            </a:r>
          </a:p>
          <a:p>
            <a:r>
              <a:rPr lang="en-US" altLang="ja-JP" dirty="0" smtClean="0"/>
              <a:t>We can go about this in a few ways:</a:t>
            </a:r>
          </a:p>
          <a:p>
            <a:pPr lvl="1"/>
            <a:r>
              <a:rPr lang="en-US" altLang="ja-JP" dirty="0" smtClean="0"/>
              <a:t>Directly refuting the argument of your interlocutor is what we should primarily strive toward.</a:t>
            </a:r>
          </a:p>
          <a:p>
            <a:pPr lvl="1"/>
            <a:r>
              <a:rPr lang="en-US" altLang="ja-JP" dirty="0" smtClean="0"/>
              <a:t>But one could also show how the argument of your interlocutor poses no challenge to your view.</a:t>
            </a:r>
          </a:p>
          <a:p>
            <a:pPr lvl="1"/>
            <a:r>
              <a:rPr lang="en-US" altLang="ja-JP" dirty="0" smtClean="0"/>
              <a:t>Or show that your view holds up better than your interlocutor’s when faced with a similar challenge.</a:t>
            </a:r>
          </a:p>
          <a:p>
            <a:endParaRPr kumimoji="1" lang="ja-JP" altLang="en-US" dirty="0"/>
          </a:p>
        </p:txBody>
      </p:sp>
    </p:spTree>
    <p:extLst>
      <p:ext uri="{BB962C8B-B14F-4D97-AF65-F5344CB8AC3E}">
        <p14:creationId xmlns:p14="http://schemas.microsoft.com/office/powerpoint/2010/main" val="12314297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Still, w</a:t>
            </a:r>
            <a:r>
              <a:rPr kumimoji="1" lang="en-US" altLang="ja-JP" dirty="0" smtClean="0"/>
              <a:t>hat is philosophy?</a:t>
            </a:r>
            <a:endParaRPr kumimoji="1" lang="ja-JP" altLang="en-US" dirty="0"/>
          </a:p>
        </p:txBody>
      </p:sp>
      <p:sp>
        <p:nvSpPr>
          <p:cNvPr id="3" name="Content Placeholder 2"/>
          <p:cNvSpPr>
            <a:spLocks noGrp="1"/>
          </p:cNvSpPr>
          <p:nvPr>
            <p:ph idx="1"/>
          </p:nvPr>
        </p:nvSpPr>
        <p:spPr/>
        <p:txBody>
          <a:bodyPr>
            <a:normAutofit lnSpcReduction="10000"/>
          </a:bodyPr>
          <a:lstStyle/>
          <a:p>
            <a:r>
              <a:rPr kumimoji="1" lang="en-US" altLang="ja-JP" dirty="0" smtClean="0"/>
              <a:t>We’ve looked at the various branches of philosophy and how one would write a philosopher paper, but philosophy itself still may seem undefined.</a:t>
            </a:r>
          </a:p>
          <a:p>
            <a:r>
              <a:rPr lang="en-US" altLang="ja-JP" dirty="0" smtClean="0"/>
              <a:t>A common thread running through it all, however, is that it is a certain way of thinking and deals in similar problems.</a:t>
            </a:r>
          </a:p>
          <a:p>
            <a:pPr lvl="1"/>
            <a:r>
              <a:rPr lang="en-US" altLang="ja-JP" dirty="0" smtClean="0"/>
              <a:t>The philosopher strives for clear, critical thought in a pursuit of truth.</a:t>
            </a:r>
          </a:p>
          <a:p>
            <a:pPr lvl="1"/>
            <a:r>
              <a:rPr kumimoji="1" lang="en-US" altLang="ja-JP" dirty="0" smtClean="0"/>
              <a:t>The philosopher deals in questions of thought, argument, and reason, rather than those of strict observation, revelation, or authority.</a:t>
            </a:r>
          </a:p>
          <a:p>
            <a:r>
              <a:rPr lang="en-US" altLang="ja-JP" dirty="0" smtClean="0"/>
              <a:t>So, philosophy encompasses a certain way of thinking, but it is also its own academic discipline with unique topics.</a:t>
            </a:r>
            <a:endParaRPr kumimoji="1" lang="ja-JP" altLang="en-US" dirty="0"/>
          </a:p>
        </p:txBody>
      </p:sp>
    </p:spTree>
    <p:extLst>
      <p:ext uri="{BB962C8B-B14F-4D97-AF65-F5344CB8AC3E}">
        <p14:creationId xmlns:p14="http://schemas.microsoft.com/office/powerpoint/2010/main" val="321444226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Philosophy vs Sophistry</a:t>
            </a:r>
            <a:endParaRPr kumimoji="1" lang="ja-JP" altLang="en-US" dirty="0"/>
          </a:p>
        </p:txBody>
      </p:sp>
      <p:sp>
        <p:nvSpPr>
          <p:cNvPr id="3" name="Content Placeholder 2"/>
          <p:cNvSpPr>
            <a:spLocks noGrp="1"/>
          </p:cNvSpPr>
          <p:nvPr>
            <p:ph idx="1"/>
          </p:nvPr>
        </p:nvSpPr>
        <p:spPr>
          <a:xfrm>
            <a:off x="838200" y="1825625"/>
            <a:ext cx="10515600" cy="4852266"/>
          </a:xfrm>
        </p:spPr>
        <p:txBody>
          <a:bodyPr>
            <a:normAutofit fontScale="92500" lnSpcReduction="20000"/>
          </a:bodyPr>
          <a:lstStyle/>
          <a:p>
            <a:r>
              <a:rPr lang="en-US" altLang="ja-JP" dirty="0" smtClean="0"/>
              <a:t>Philosophy in the West goes back to ancient Greeks (which includes the Socratic period and pre-Socratic period).</a:t>
            </a:r>
          </a:p>
          <a:p>
            <a:r>
              <a:rPr kumimoji="1" lang="en-US" altLang="ja-JP" dirty="0" smtClean="0"/>
              <a:t>During the time of ancient Greek philosophy, there were also sophists practicing their trade.</a:t>
            </a:r>
          </a:p>
          <a:p>
            <a:r>
              <a:rPr lang="en-US" altLang="ja-JP" dirty="0"/>
              <a:t>Sophists and philosophers would have competing schools or </a:t>
            </a:r>
            <a:r>
              <a:rPr lang="en-US" altLang="ja-JP" dirty="0" smtClean="0"/>
              <a:t>students. Sophists advertised their services as teaching young men to manage themselves and the state. To be successful and rich politicians. Philosophers, however, taught for the sake of wisdom. The philosopher did not pursue wealth or power like the sophist.</a:t>
            </a:r>
            <a:endParaRPr kumimoji="1" lang="en-US" altLang="ja-JP" dirty="0" smtClean="0"/>
          </a:p>
          <a:p>
            <a:r>
              <a:rPr kumimoji="1" lang="en-US" altLang="ja-JP" dirty="0" smtClean="0"/>
              <a:t>Back in the days of ancient Greece, laymen had a difficult time distinguishing between philosophers and sophists. To them, they appeared to be doing the same thing: arguing, using reason, and talking about lofty subjects, such as politics and ethics.</a:t>
            </a:r>
          </a:p>
        </p:txBody>
      </p:sp>
    </p:spTree>
    <p:extLst>
      <p:ext uri="{BB962C8B-B14F-4D97-AF65-F5344CB8AC3E}">
        <p14:creationId xmlns:p14="http://schemas.microsoft.com/office/powerpoint/2010/main" val="16660400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A famous philosopher and famous sophist</a:t>
            </a:r>
            <a:endParaRPr kumimoji="1" lang="ja-JP" altLang="en-US" dirty="0"/>
          </a:p>
        </p:txBody>
      </p:sp>
      <p:sp>
        <p:nvSpPr>
          <p:cNvPr id="3" name="Content Placeholder 2"/>
          <p:cNvSpPr>
            <a:spLocks noGrp="1"/>
          </p:cNvSpPr>
          <p:nvPr>
            <p:ph idx="1"/>
          </p:nvPr>
        </p:nvSpPr>
        <p:spPr>
          <a:xfrm>
            <a:off x="838200" y="1825625"/>
            <a:ext cx="10515600" cy="4755284"/>
          </a:xfrm>
        </p:spPr>
        <p:txBody>
          <a:bodyPr>
            <a:normAutofit lnSpcReduction="10000"/>
          </a:bodyPr>
          <a:lstStyle/>
          <a:p>
            <a:r>
              <a:rPr lang="en-US" altLang="ja-JP" dirty="0" smtClean="0"/>
              <a:t>One of the most famous philosophers and one of the most famous sophists happened to be contemporaries, and they would often talk to each other.</a:t>
            </a:r>
          </a:p>
          <a:p>
            <a:r>
              <a:rPr kumimoji="1" lang="en-US" altLang="ja-JP" dirty="0" smtClean="0"/>
              <a:t>The famous philosopher is, of course, Plato.</a:t>
            </a:r>
          </a:p>
          <a:p>
            <a:r>
              <a:rPr lang="en-US" altLang="ja-JP" dirty="0" smtClean="0"/>
              <a:t>The famous sophist is Protagoras.</a:t>
            </a:r>
          </a:p>
          <a:p>
            <a:r>
              <a:rPr lang="en-US" altLang="ja-JP" dirty="0" smtClean="0"/>
              <a:t>While the two had many disagreements with each other, Plato still respected Protagoras for his intelligence.</a:t>
            </a:r>
          </a:p>
          <a:p>
            <a:r>
              <a:rPr kumimoji="1" lang="en-US" altLang="ja-JP" dirty="0" smtClean="0"/>
              <a:t>Plato wrote many famous dialogues that still exist and are read today. In one of them, Protagoras would appear as an interlocutor (i.e., an opposite party in a debate) who would debate Socrates.</a:t>
            </a:r>
          </a:p>
        </p:txBody>
      </p:sp>
    </p:spTree>
    <p:extLst>
      <p:ext uri="{BB962C8B-B14F-4D97-AF65-F5344CB8AC3E}">
        <p14:creationId xmlns:p14="http://schemas.microsoft.com/office/powerpoint/2010/main" val="11729904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6906491" cy="1325563"/>
          </a:xfrm>
        </p:spPr>
        <p:txBody>
          <a:bodyPr/>
          <a:lstStyle/>
          <a:p>
            <a:r>
              <a:rPr kumimoji="1" lang="en-US" altLang="ja-JP" dirty="0" smtClean="0"/>
              <a:t>A famous Plato dialogue that featured Protagoras</a:t>
            </a:r>
            <a:endParaRPr kumimoji="1" lang="ja-JP" altLang="en-US" dirty="0"/>
          </a:p>
        </p:txBody>
      </p:sp>
      <p:pic>
        <p:nvPicPr>
          <p:cNvPr id="4" name="Content Placeholder 3" descr="Protagoras (dialogue) - Alchetron, The Free Social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15201" y="131920"/>
            <a:ext cx="4081000" cy="6502266"/>
          </a:xfrm>
        </p:spPr>
      </p:pic>
    </p:spTree>
    <p:extLst>
      <p:ext uri="{BB962C8B-B14F-4D97-AF65-F5344CB8AC3E}">
        <p14:creationId xmlns:p14="http://schemas.microsoft.com/office/powerpoint/2010/main" val="1643817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Why philosophers dislike sophistry</a:t>
            </a:r>
            <a:endParaRPr kumimoji="1" lang="ja-JP" altLang="en-US" dirty="0"/>
          </a:p>
        </p:txBody>
      </p:sp>
      <p:sp>
        <p:nvSpPr>
          <p:cNvPr id="3" name="Content Placeholder 2"/>
          <p:cNvSpPr>
            <a:spLocks noGrp="1"/>
          </p:cNvSpPr>
          <p:nvPr>
            <p:ph idx="1"/>
          </p:nvPr>
        </p:nvSpPr>
        <p:spPr/>
        <p:txBody>
          <a:bodyPr/>
          <a:lstStyle/>
          <a:p>
            <a:r>
              <a:rPr kumimoji="1" lang="en-US" altLang="ja-JP" dirty="0" smtClean="0"/>
              <a:t>Philosophers wish to avoid fallacious reasoning. Fallacious reasoning is reasoning that is faulty, bad, poor, etc.</a:t>
            </a:r>
          </a:p>
          <a:p>
            <a:r>
              <a:rPr lang="en-US" altLang="ja-JP" dirty="0" smtClean="0"/>
              <a:t>Sophists believe fallacious reasoning is permissible, so long as it can let you reach your goal (e.g., power, wealth, political influence, etc.).</a:t>
            </a:r>
          </a:p>
          <a:p>
            <a:r>
              <a:rPr lang="en-US" altLang="ja-JP" dirty="0" smtClean="0"/>
              <a:t>Philosophy stresses critical thinking over rhetoric. Sophistry, while it may view critical thinking as a useful tool, is simply another tool along with rhetoric. </a:t>
            </a:r>
            <a:endParaRPr kumimoji="1" lang="ja-JP" altLang="en-US" dirty="0"/>
          </a:p>
        </p:txBody>
      </p:sp>
    </p:spTree>
    <p:extLst>
      <p:ext uri="{BB962C8B-B14F-4D97-AF65-F5344CB8AC3E}">
        <p14:creationId xmlns:p14="http://schemas.microsoft.com/office/powerpoint/2010/main" val="32157789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Are there sophists today?</a:t>
            </a:r>
            <a:endParaRPr kumimoji="1" lang="ja-JP" altLang="en-US" dirty="0"/>
          </a:p>
        </p:txBody>
      </p:sp>
      <p:sp>
        <p:nvSpPr>
          <p:cNvPr id="3" name="Content Placeholder 2"/>
          <p:cNvSpPr>
            <a:spLocks noGrp="1"/>
          </p:cNvSpPr>
          <p:nvPr>
            <p:ph idx="1"/>
          </p:nvPr>
        </p:nvSpPr>
        <p:spPr/>
        <p:txBody>
          <a:bodyPr>
            <a:normAutofit fontScale="92500" lnSpcReduction="20000"/>
          </a:bodyPr>
          <a:lstStyle/>
          <a:p>
            <a:r>
              <a:rPr lang="en-US" altLang="ja-JP" dirty="0" smtClean="0"/>
              <a:t>“Sophist” as it is used today, is meant as an insult. Therefore, no one really calls themselves a “sophist.”</a:t>
            </a:r>
          </a:p>
          <a:p>
            <a:r>
              <a:rPr kumimoji="1" lang="en-US" altLang="ja-JP" dirty="0" smtClean="0"/>
              <a:t>But sophistry is stil</a:t>
            </a:r>
            <a:r>
              <a:rPr lang="en-US" altLang="ja-JP" dirty="0" smtClean="0"/>
              <a:t>l practiced today.</a:t>
            </a:r>
          </a:p>
          <a:p>
            <a:r>
              <a:rPr kumimoji="1" lang="en-US" altLang="ja-JP" dirty="0" smtClean="0"/>
              <a:t>The best examples of sophistry come from some politicians, lawyers, media, and professional philosophers.</a:t>
            </a:r>
          </a:p>
          <a:p>
            <a:r>
              <a:rPr lang="en-US" altLang="ja-JP" dirty="0" smtClean="0"/>
              <a:t>Sophistry is understood as the practice of using arguments, whether they be good or not, in order to get what one wants, such as power and wealth.</a:t>
            </a:r>
          </a:p>
          <a:p>
            <a:r>
              <a:rPr kumimoji="1" lang="en-US" altLang="ja-JP" dirty="0" smtClean="0"/>
              <a:t>More strikingly, there are professional philosophers today who, though called philosophers, take more from Protagoras than Plato.</a:t>
            </a:r>
          </a:p>
          <a:p>
            <a:r>
              <a:rPr lang="en-US" altLang="ja-JP" dirty="0" smtClean="0"/>
              <a:t>So, just as was the case for laymen in ancient Greece, perhaps laymen of today have a difficult time distinguishing between philosophy and sophistry.</a:t>
            </a:r>
            <a:endParaRPr kumimoji="1" lang="ja-JP" altLang="en-US" dirty="0"/>
          </a:p>
        </p:txBody>
      </p:sp>
    </p:spTree>
    <p:extLst>
      <p:ext uri="{BB962C8B-B14F-4D97-AF65-F5344CB8AC3E}">
        <p14:creationId xmlns:p14="http://schemas.microsoft.com/office/powerpoint/2010/main" val="24000023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1325563"/>
          </a:xfrm>
        </p:spPr>
        <p:txBody>
          <a:bodyPr/>
          <a:lstStyle/>
          <a:p>
            <a:r>
              <a:rPr kumimoji="1" lang="en-US" altLang="ja-JP" dirty="0" smtClean="0"/>
              <a:t>What was a philosophical disagreement between Protagoras and Plato?</a:t>
            </a:r>
            <a:endParaRPr kumimoji="1" lang="ja-JP" altLang="en-US" dirty="0"/>
          </a:p>
        </p:txBody>
      </p:sp>
      <p:sp>
        <p:nvSpPr>
          <p:cNvPr id="3" name="Content Placeholder 2"/>
          <p:cNvSpPr>
            <a:spLocks noGrp="1"/>
          </p:cNvSpPr>
          <p:nvPr>
            <p:ph idx="1"/>
          </p:nvPr>
        </p:nvSpPr>
        <p:spPr>
          <a:xfrm>
            <a:off x="0" y="1325563"/>
            <a:ext cx="12039600" cy="5366182"/>
          </a:xfrm>
        </p:spPr>
        <p:txBody>
          <a:bodyPr>
            <a:normAutofit lnSpcReduction="10000"/>
          </a:bodyPr>
          <a:lstStyle/>
          <a:p>
            <a:r>
              <a:rPr kumimoji="1" lang="en-US" altLang="ja-JP" dirty="0" smtClean="0"/>
              <a:t>Well, the biggest one was that of moral relativism vs moral realism.</a:t>
            </a:r>
          </a:p>
          <a:p>
            <a:pPr lvl="1"/>
            <a:r>
              <a:rPr lang="en-US" altLang="ja-JP" dirty="0" smtClean="0"/>
              <a:t>Protagoras believed morality was relative to individuals (so, humans </a:t>
            </a:r>
            <a:r>
              <a:rPr lang="en-US" altLang="ja-JP" i="1" dirty="0" smtClean="0"/>
              <a:t>create</a:t>
            </a:r>
            <a:r>
              <a:rPr lang="en-US" altLang="ja-JP" dirty="0" smtClean="0"/>
              <a:t> morality with their preferences, desires, perspectives, etc.).</a:t>
            </a:r>
          </a:p>
          <a:p>
            <a:pPr lvl="1"/>
            <a:r>
              <a:rPr kumimoji="1" lang="en-US" altLang="ja-JP" dirty="0" smtClean="0"/>
              <a:t>Plato believed morality existed independently of our minds (so, humans </a:t>
            </a:r>
            <a:r>
              <a:rPr kumimoji="1" lang="en-US" altLang="ja-JP" i="1" dirty="0" smtClean="0"/>
              <a:t>discover</a:t>
            </a:r>
            <a:r>
              <a:rPr kumimoji="1" lang="en-US" altLang="ja-JP" dirty="0" smtClean="0"/>
              <a:t> morality as they would discover other truths about things which exist outside the mind).</a:t>
            </a:r>
          </a:p>
          <a:p>
            <a:r>
              <a:rPr lang="en-US" altLang="ja-JP" dirty="0" smtClean="0"/>
              <a:t>This debate between relativism and realism is old, and it still continues today.</a:t>
            </a:r>
          </a:p>
          <a:p>
            <a:r>
              <a:rPr kumimoji="1" lang="en-US" altLang="ja-JP" dirty="0" smtClean="0"/>
              <a:t>Plato saw relativism as a danger, as one of the questions philosophers ask is how to live a good life. </a:t>
            </a:r>
            <a:r>
              <a:rPr lang="en-US" altLang="ja-JP" dirty="0" smtClean="0"/>
              <a:t>If morality is relative, then this question becomes trivially easy to answer, and lots of intuitively wrong ways of living become good (that is, under the relativist’s account).</a:t>
            </a:r>
          </a:p>
          <a:p>
            <a:r>
              <a:rPr lang="en-US" altLang="ja-JP" dirty="0" smtClean="0"/>
              <a:t>For the relativist such as Protagoras, relativism is a position they came to through philosophizing. So can it really be condemned?</a:t>
            </a:r>
          </a:p>
          <a:p>
            <a:endParaRPr kumimoji="1" lang="ja-JP" altLang="en-US" dirty="0"/>
          </a:p>
        </p:txBody>
      </p:sp>
    </p:spTree>
    <p:extLst>
      <p:ext uri="{BB962C8B-B14F-4D97-AF65-F5344CB8AC3E}">
        <p14:creationId xmlns:p14="http://schemas.microsoft.com/office/powerpoint/2010/main" val="26823219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Key philosophical terms</a:t>
            </a:r>
            <a:endParaRPr kumimoji="1" lang="ja-JP" altLang="en-US" dirty="0"/>
          </a:p>
        </p:txBody>
      </p:sp>
      <p:sp>
        <p:nvSpPr>
          <p:cNvPr id="3" name="Content Placeholder 2"/>
          <p:cNvSpPr>
            <a:spLocks noGrp="1"/>
          </p:cNvSpPr>
          <p:nvPr>
            <p:ph idx="1"/>
          </p:nvPr>
        </p:nvSpPr>
        <p:spPr>
          <a:xfrm>
            <a:off x="838200" y="1825624"/>
            <a:ext cx="10515600" cy="4838411"/>
          </a:xfrm>
        </p:spPr>
        <p:txBody>
          <a:bodyPr>
            <a:normAutofit lnSpcReduction="10000"/>
          </a:bodyPr>
          <a:lstStyle/>
          <a:p>
            <a:r>
              <a:rPr lang="en-US" altLang="ja-JP" dirty="0" smtClean="0"/>
              <a:t>Premise</a:t>
            </a:r>
          </a:p>
          <a:p>
            <a:pPr lvl="1"/>
            <a:r>
              <a:rPr kumimoji="1" lang="en-US" altLang="ja-JP" dirty="0" smtClean="0"/>
              <a:t>A statement that supports your conclusion.</a:t>
            </a:r>
          </a:p>
          <a:p>
            <a:r>
              <a:rPr lang="en-US" altLang="ja-JP" dirty="0" smtClean="0"/>
              <a:t>Conclusion</a:t>
            </a:r>
          </a:p>
          <a:p>
            <a:pPr lvl="1"/>
            <a:r>
              <a:rPr kumimoji="1" lang="en-US" altLang="ja-JP" dirty="0" smtClean="0"/>
              <a:t>The statement you’re arguing for.</a:t>
            </a:r>
          </a:p>
          <a:p>
            <a:r>
              <a:rPr lang="en-US" altLang="ja-JP" dirty="0" smtClean="0"/>
              <a:t>Argument</a:t>
            </a:r>
          </a:p>
          <a:p>
            <a:pPr lvl="1"/>
            <a:r>
              <a:rPr kumimoji="1" lang="en-US" altLang="ja-JP" dirty="0" smtClean="0"/>
              <a:t>A set of premises that are followed by a conclusion.</a:t>
            </a:r>
          </a:p>
          <a:p>
            <a:r>
              <a:rPr lang="en-US" altLang="ja-JP" dirty="0" smtClean="0"/>
              <a:t>Valid (deductive argument)</a:t>
            </a:r>
          </a:p>
          <a:p>
            <a:pPr lvl="1"/>
            <a:r>
              <a:rPr kumimoji="1" lang="en-US" altLang="ja-JP" dirty="0" smtClean="0"/>
              <a:t>An argument is valid when the conclusion necessarily follows from the premises.</a:t>
            </a:r>
          </a:p>
          <a:p>
            <a:r>
              <a:rPr kumimoji="1" lang="en-US" altLang="ja-JP" dirty="0" smtClean="0"/>
              <a:t>Invalid (deductive argument)</a:t>
            </a:r>
          </a:p>
          <a:p>
            <a:pPr lvl="1"/>
            <a:r>
              <a:rPr lang="en-US" altLang="ja-JP" dirty="0" smtClean="0"/>
              <a:t>An argument’s conclusion does not necessarily follow from the premises.</a:t>
            </a:r>
            <a:endParaRPr kumimoji="1" lang="en-US" altLang="ja-JP" dirty="0" smtClean="0"/>
          </a:p>
        </p:txBody>
      </p:sp>
    </p:spTree>
    <p:extLst>
      <p:ext uri="{BB962C8B-B14F-4D97-AF65-F5344CB8AC3E}">
        <p14:creationId xmlns:p14="http://schemas.microsoft.com/office/powerpoint/2010/main" val="23420724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Key philosophical terms</a:t>
            </a:r>
            <a:endParaRPr kumimoji="1" lang="ja-JP" altLang="en-US" dirty="0"/>
          </a:p>
        </p:txBody>
      </p:sp>
      <p:sp>
        <p:nvSpPr>
          <p:cNvPr id="3" name="Content Placeholder 2"/>
          <p:cNvSpPr>
            <a:spLocks noGrp="1"/>
          </p:cNvSpPr>
          <p:nvPr>
            <p:ph idx="1"/>
          </p:nvPr>
        </p:nvSpPr>
        <p:spPr>
          <a:xfrm>
            <a:off x="838200" y="1825625"/>
            <a:ext cx="10515600" cy="4741430"/>
          </a:xfrm>
        </p:spPr>
        <p:txBody>
          <a:bodyPr>
            <a:normAutofit/>
          </a:bodyPr>
          <a:lstStyle/>
          <a:p>
            <a:r>
              <a:rPr kumimoji="1" lang="en-US" altLang="ja-JP" sz="2000" dirty="0" smtClean="0"/>
              <a:t>Sound</a:t>
            </a:r>
          </a:p>
          <a:p>
            <a:pPr lvl="1"/>
            <a:r>
              <a:rPr lang="en-US" altLang="ja-JP" sz="2000" dirty="0" smtClean="0"/>
              <a:t>An argument is sound when it has all true premises and is valid.</a:t>
            </a:r>
          </a:p>
          <a:p>
            <a:r>
              <a:rPr kumimoji="1" lang="en-US" altLang="ja-JP" sz="2000" dirty="0" smtClean="0"/>
              <a:t>Unsound</a:t>
            </a:r>
          </a:p>
          <a:p>
            <a:pPr lvl="1"/>
            <a:r>
              <a:rPr lang="en-US" altLang="ja-JP" sz="2000" dirty="0" smtClean="0"/>
              <a:t>An argument is unsound when either one of its premises is false or if the argument is invalid.</a:t>
            </a:r>
          </a:p>
          <a:p>
            <a:r>
              <a:rPr kumimoji="1" lang="en-US" altLang="ja-JP" sz="2000" dirty="0" smtClean="0"/>
              <a:t>Deductive argument</a:t>
            </a:r>
          </a:p>
          <a:p>
            <a:pPr lvl="1"/>
            <a:r>
              <a:rPr lang="en-US" altLang="ja-JP" sz="2000" dirty="0" smtClean="0"/>
              <a:t>An argument in which if valid and has all true premises, will have a true conclusion.</a:t>
            </a:r>
          </a:p>
          <a:p>
            <a:r>
              <a:rPr lang="en-US" altLang="ja-JP" sz="2000" dirty="0" smtClean="0"/>
              <a:t>Inductive argument</a:t>
            </a:r>
          </a:p>
          <a:p>
            <a:pPr lvl="1"/>
            <a:r>
              <a:rPr kumimoji="1" lang="en-US" altLang="ja-JP" sz="2000" dirty="0" smtClean="0"/>
              <a:t>An argument in which its premises, if strong, make the conclusion more likely or probable.</a:t>
            </a:r>
          </a:p>
          <a:p>
            <a:r>
              <a:rPr lang="en-US" altLang="ja-JP" sz="2000" dirty="0" smtClean="0"/>
              <a:t>Inference to the best explanation</a:t>
            </a:r>
          </a:p>
          <a:p>
            <a:pPr lvl="1"/>
            <a:r>
              <a:rPr kumimoji="1" lang="en-US" altLang="ja-JP" sz="2000" dirty="0" smtClean="0"/>
              <a:t>An argument which attempts to give the best explanation for the facts.</a:t>
            </a:r>
            <a:endParaRPr kumimoji="1" lang="ja-JP" altLang="en-US" sz="2000" dirty="0"/>
          </a:p>
        </p:txBody>
      </p:sp>
    </p:spTree>
    <p:extLst>
      <p:ext uri="{BB962C8B-B14F-4D97-AF65-F5344CB8AC3E}">
        <p14:creationId xmlns:p14="http://schemas.microsoft.com/office/powerpoint/2010/main" val="11525344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Remember...</a:t>
            </a:r>
            <a:endParaRPr kumimoji="1" lang="ja-JP" altLang="en-US" dirty="0"/>
          </a:p>
        </p:txBody>
      </p:sp>
      <p:sp>
        <p:nvSpPr>
          <p:cNvPr id="3" name="Content Placeholder 2"/>
          <p:cNvSpPr>
            <a:spLocks noGrp="1"/>
          </p:cNvSpPr>
          <p:nvPr>
            <p:ph idx="1"/>
          </p:nvPr>
        </p:nvSpPr>
        <p:spPr/>
        <p:txBody>
          <a:bodyPr/>
          <a:lstStyle/>
          <a:p>
            <a:r>
              <a:rPr lang="en-US" altLang="ja-JP" dirty="0" smtClean="0"/>
              <a:t>Validity is merely a question of an argument’s structure. Learning the various structures of arguments is akin to math formulas. We’ll go over one example of such a structure in a minute.</a:t>
            </a:r>
          </a:p>
          <a:p>
            <a:r>
              <a:rPr kumimoji="1" lang="en-US" altLang="ja-JP" dirty="0" smtClean="0"/>
              <a:t>Soundness is about the structure </a:t>
            </a:r>
            <a:r>
              <a:rPr kumimoji="1" lang="en-US" altLang="ja-JP" i="1" dirty="0" smtClean="0"/>
              <a:t>and</a:t>
            </a:r>
            <a:r>
              <a:rPr kumimoji="1" lang="en-US" altLang="ja-JP" dirty="0" smtClean="0"/>
              <a:t> content of an argument.</a:t>
            </a:r>
            <a:r>
              <a:rPr lang="ja-JP" altLang="en-US" dirty="0" smtClean="0"/>
              <a:t> </a:t>
            </a:r>
            <a:r>
              <a:rPr lang="en-US" altLang="ja-JP" dirty="0" smtClean="0"/>
              <a:t>The argument must gave a good structure (i.e., valid) and good content (i.e., all true premises). Soundness is what you should strive for when constructing a philosophical argument.</a:t>
            </a:r>
            <a:endParaRPr kumimoji="1" lang="en-US" altLang="ja-JP" dirty="0" smtClean="0"/>
          </a:p>
        </p:txBody>
      </p:sp>
    </p:spTree>
    <p:extLst>
      <p:ext uri="{BB962C8B-B14F-4D97-AF65-F5344CB8AC3E}">
        <p14:creationId xmlns:p14="http://schemas.microsoft.com/office/powerpoint/2010/main" val="915473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Example of an argument</a:t>
            </a:r>
            <a:endParaRPr kumimoji="1" lang="ja-JP" altLang="en-US" dirty="0"/>
          </a:p>
        </p:txBody>
      </p:sp>
      <p:sp>
        <p:nvSpPr>
          <p:cNvPr id="3" name="Content Placeholder 2"/>
          <p:cNvSpPr>
            <a:spLocks noGrp="1"/>
          </p:cNvSpPr>
          <p:nvPr>
            <p:ph idx="1"/>
          </p:nvPr>
        </p:nvSpPr>
        <p:spPr/>
        <p:txBody>
          <a:bodyPr/>
          <a:lstStyle/>
          <a:p>
            <a:r>
              <a:rPr kumimoji="1" lang="en-US" altLang="ja-JP" dirty="0" smtClean="0"/>
              <a:t>Premise 1: If I am human, then I am mortal.</a:t>
            </a:r>
          </a:p>
          <a:p>
            <a:r>
              <a:rPr lang="en-US" altLang="ja-JP" dirty="0" smtClean="0"/>
              <a:t>Premise 2: I am human.</a:t>
            </a:r>
          </a:p>
          <a:p>
            <a:r>
              <a:rPr kumimoji="1" lang="en-US" altLang="ja-JP" dirty="0" smtClean="0"/>
              <a:t>Conclusion: I am mortal.</a:t>
            </a:r>
          </a:p>
          <a:p>
            <a:endParaRPr kumimoji="1" lang="en-US" altLang="ja-JP" dirty="0" smtClean="0"/>
          </a:p>
          <a:p>
            <a:endParaRPr lang="en-US" altLang="ja-JP" dirty="0"/>
          </a:p>
          <a:p>
            <a:r>
              <a:rPr kumimoji="1" lang="en-US" altLang="ja-JP" dirty="0" smtClean="0"/>
              <a:t>Is this argument valid?</a:t>
            </a:r>
          </a:p>
          <a:p>
            <a:r>
              <a:rPr lang="en-US" altLang="ja-JP" dirty="0" smtClean="0"/>
              <a:t>Is it sound?</a:t>
            </a:r>
          </a:p>
          <a:p>
            <a:r>
              <a:rPr kumimoji="1" lang="en-US" altLang="ja-JP" dirty="0" smtClean="0"/>
              <a:t>Is it deductive or inductive?</a:t>
            </a:r>
            <a:endParaRPr kumimoji="1" lang="ja-JP" altLang="en-US" dirty="0"/>
          </a:p>
        </p:txBody>
      </p:sp>
    </p:spTree>
    <p:extLst>
      <p:ext uri="{BB962C8B-B14F-4D97-AF65-F5344CB8AC3E}">
        <p14:creationId xmlns:p14="http://schemas.microsoft.com/office/powerpoint/2010/main" val="29623433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39091"/>
            <a:ext cx="10515600" cy="5137872"/>
          </a:xfrm>
        </p:spPr>
        <p:txBody>
          <a:bodyPr>
            <a:normAutofit/>
          </a:bodyPr>
          <a:lstStyle/>
          <a:p>
            <a:r>
              <a:rPr kumimoji="1" lang="en-US" altLang="ja-JP" dirty="0" smtClean="0"/>
              <a:t>It is valid.</a:t>
            </a:r>
          </a:p>
          <a:p>
            <a:r>
              <a:rPr lang="en-US" altLang="ja-JP" dirty="0" smtClean="0"/>
              <a:t>It has all true premises and is valid, which means it is also sound.</a:t>
            </a:r>
          </a:p>
          <a:p>
            <a:r>
              <a:rPr kumimoji="1" lang="en-US" altLang="ja-JP" dirty="0" smtClean="0"/>
              <a:t>It is a deductive argument.</a:t>
            </a:r>
          </a:p>
          <a:p>
            <a:r>
              <a:rPr lang="en-US" altLang="ja-JP" dirty="0" smtClean="0"/>
              <a:t>This particular argument form is called modus ponens.</a:t>
            </a:r>
          </a:p>
          <a:p>
            <a:r>
              <a:rPr kumimoji="1" lang="en-US" altLang="ja-JP" dirty="0" smtClean="0"/>
              <a:t>The structure of modus ponens is</a:t>
            </a:r>
          </a:p>
          <a:p>
            <a:pPr lvl="1"/>
            <a:r>
              <a:rPr lang="en-US" altLang="ja-JP" dirty="0" smtClean="0"/>
              <a:t>If P then Q (in logic symbols, this looks like “P-&gt;Q”)</a:t>
            </a:r>
          </a:p>
          <a:p>
            <a:pPr lvl="1"/>
            <a:r>
              <a:rPr lang="en-US" altLang="ja-JP" dirty="0" smtClean="0"/>
              <a:t>P</a:t>
            </a:r>
          </a:p>
          <a:p>
            <a:pPr lvl="1"/>
            <a:r>
              <a:rPr lang="en-US" altLang="ja-JP" dirty="0" smtClean="0"/>
              <a:t>Therefore, Q</a:t>
            </a:r>
          </a:p>
        </p:txBody>
      </p:sp>
    </p:spTree>
    <p:extLst>
      <p:ext uri="{BB962C8B-B14F-4D97-AF65-F5344CB8AC3E}">
        <p14:creationId xmlns:p14="http://schemas.microsoft.com/office/powerpoint/2010/main" val="1447320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Another argument</a:t>
            </a:r>
            <a:endParaRPr kumimoji="1" lang="ja-JP" altLang="en-US" dirty="0"/>
          </a:p>
        </p:txBody>
      </p:sp>
      <p:sp>
        <p:nvSpPr>
          <p:cNvPr id="3" name="Content Placeholder 2"/>
          <p:cNvSpPr>
            <a:spLocks noGrp="1"/>
          </p:cNvSpPr>
          <p:nvPr>
            <p:ph idx="1"/>
          </p:nvPr>
        </p:nvSpPr>
        <p:spPr/>
        <p:txBody>
          <a:bodyPr/>
          <a:lstStyle/>
          <a:p>
            <a:r>
              <a:rPr lang="en-US" altLang="ja-JP" dirty="0"/>
              <a:t>Premise 1: If I am human, then I am mortal.</a:t>
            </a:r>
          </a:p>
          <a:p>
            <a:r>
              <a:rPr lang="en-US" altLang="ja-JP" dirty="0"/>
              <a:t>Premise 2: I am </a:t>
            </a:r>
            <a:r>
              <a:rPr lang="en-US" altLang="ja-JP" dirty="0" smtClean="0"/>
              <a:t>mortal.</a:t>
            </a:r>
            <a:endParaRPr lang="en-US" altLang="ja-JP" dirty="0"/>
          </a:p>
          <a:p>
            <a:r>
              <a:rPr lang="en-US" altLang="ja-JP" dirty="0"/>
              <a:t>Conclusion: I am </a:t>
            </a:r>
            <a:r>
              <a:rPr lang="en-US" altLang="ja-JP" dirty="0" smtClean="0"/>
              <a:t>human.</a:t>
            </a:r>
            <a:endParaRPr lang="en-US" altLang="ja-JP" dirty="0"/>
          </a:p>
          <a:p>
            <a:endParaRPr kumimoji="1" lang="en-US" altLang="ja-JP" dirty="0" smtClean="0"/>
          </a:p>
          <a:p>
            <a:endParaRPr lang="en-US" altLang="ja-JP" dirty="0"/>
          </a:p>
          <a:p>
            <a:r>
              <a:rPr lang="en-US" altLang="ja-JP" dirty="0"/>
              <a:t>Is this argument valid?</a:t>
            </a:r>
          </a:p>
          <a:p>
            <a:r>
              <a:rPr lang="en-US" altLang="ja-JP" dirty="0"/>
              <a:t>Is it sound?</a:t>
            </a:r>
          </a:p>
          <a:p>
            <a:r>
              <a:rPr lang="en-US" altLang="ja-JP" dirty="0"/>
              <a:t>Is it deductive or inductive?</a:t>
            </a:r>
            <a:endParaRPr lang="ja-JP" altLang="en-US" dirty="0"/>
          </a:p>
          <a:p>
            <a:pPr marL="0" indent="0">
              <a:buNone/>
            </a:pPr>
            <a:endParaRPr kumimoji="1" lang="ja-JP" altLang="en-US" dirty="0"/>
          </a:p>
        </p:txBody>
      </p:sp>
    </p:spTree>
    <p:extLst>
      <p:ext uri="{BB962C8B-B14F-4D97-AF65-F5344CB8AC3E}">
        <p14:creationId xmlns:p14="http://schemas.microsoft.com/office/powerpoint/2010/main" val="3050418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75855"/>
            <a:ext cx="10515600" cy="5401108"/>
          </a:xfrm>
        </p:spPr>
        <p:txBody>
          <a:bodyPr>
            <a:normAutofit/>
          </a:bodyPr>
          <a:lstStyle/>
          <a:p>
            <a:r>
              <a:rPr kumimoji="1" lang="en-US" altLang="ja-JP" dirty="0" smtClean="0"/>
              <a:t>It is invalid. The structure is: P-&gt;Q, Q, Therefore, P </a:t>
            </a:r>
          </a:p>
          <a:p>
            <a:r>
              <a:rPr lang="en-US" altLang="ja-JP" dirty="0" smtClean="0"/>
              <a:t>This </a:t>
            </a:r>
            <a:r>
              <a:rPr kumimoji="1" lang="en-US" altLang="ja-JP" dirty="0" smtClean="0"/>
              <a:t>is a logical fallacy called affirming the consequent.</a:t>
            </a:r>
          </a:p>
          <a:p>
            <a:r>
              <a:rPr lang="en-US" altLang="ja-JP" dirty="0" smtClean="0"/>
              <a:t>It looks similar to modus ponens, which makes it a tricky fallacy to spot at times.</a:t>
            </a:r>
          </a:p>
          <a:p>
            <a:r>
              <a:rPr kumimoji="1" lang="en-US" altLang="ja-JP" dirty="0" smtClean="0"/>
              <a:t>It is a formal fallacy, meaning there is a flaw in the structure of the argument, rather than its content alone.</a:t>
            </a:r>
          </a:p>
          <a:p>
            <a:r>
              <a:rPr lang="en-US" altLang="ja-JP" dirty="0" smtClean="0"/>
              <a:t>This is important because, even though the premises are true, the argument is still bad because it is invalid.</a:t>
            </a:r>
          </a:p>
          <a:p>
            <a:r>
              <a:rPr kumimoji="1" lang="en-US" altLang="ja-JP" dirty="0" smtClean="0"/>
              <a:t>The argument, however, is still a deductive argument. It’s just not a good one.</a:t>
            </a:r>
          </a:p>
          <a:p>
            <a:r>
              <a:rPr lang="en-US" altLang="ja-JP" dirty="0" smtClean="0"/>
              <a:t>And since the argument is invalid, it must also be unsound.</a:t>
            </a:r>
            <a:endParaRPr kumimoji="1" lang="en-US" altLang="ja-JP" dirty="0" smtClean="0"/>
          </a:p>
          <a:p>
            <a:endParaRPr kumimoji="1" lang="ja-JP" altLang="en-US" dirty="0"/>
          </a:p>
        </p:txBody>
      </p:sp>
    </p:spTree>
    <p:extLst>
      <p:ext uri="{BB962C8B-B14F-4D97-AF65-F5344CB8AC3E}">
        <p14:creationId xmlns:p14="http://schemas.microsoft.com/office/powerpoint/2010/main" val="34645465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 useful introductory book to read</a:t>
            </a:r>
            <a:endParaRPr kumimoji="1" lang="ja-JP" altLang="en-US" dirty="0"/>
          </a:p>
        </p:txBody>
      </p:sp>
      <p:pic>
        <p:nvPicPr>
          <p:cNvPr id="4" name="Content Placeholder 3" descr="Philosophy: The Basics by Nigel Warburton"/>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46989" y="1690688"/>
            <a:ext cx="9298022" cy="4881462"/>
          </a:xfrm>
        </p:spPr>
      </p:pic>
      <p:sp>
        <p:nvSpPr>
          <p:cNvPr id="5" name="TextBox 4"/>
          <p:cNvSpPr txBox="1"/>
          <p:nvPr/>
        </p:nvSpPr>
        <p:spPr>
          <a:xfrm>
            <a:off x="429491" y="2036618"/>
            <a:ext cx="3435927" cy="2308324"/>
          </a:xfrm>
          <a:prstGeom prst="rect">
            <a:avLst/>
          </a:prstGeom>
          <a:noFill/>
        </p:spPr>
        <p:txBody>
          <a:bodyPr wrap="square" rtlCol="0">
            <a:spAutoFit/>
          </a:bodyPr>
          <a:lstStyle/>
          <a:p>
            <a:r>
              <a:rPr kumimoji="1" lang="en-US" altLang="ja-JP" dirty="0" smtClean="0"/>
              <a:t>“Philosophy: The Basics” by Nigel Warburton</a:t>
            </a:r>
          </a:p>
          <a:p>
            <a:endParaRPr lang="en-US" altLang="ja-JP" dirty="0"/>
          </a:p>
          <a:p>
            <a:r>
              <a:rPr kumimoji="1" lang="en-US" altLang="ja-JP" dirty="0" smtClean="0"/>
              <a:t>This is the same philosopher who co-hosts the “Philosophy Bites” podcast. He’s around London, so maybe you can get the chance to talk to him.</a:t>
            </a:r>
            <a:endParaRPr kumimoji="1" lang="ja-JP" altLang="en-US" dirty="0"/>
          </a:p>
        </p:txBody>
      </p:sp>
    </p:spTree>
    <p:extLst>
      <p:ext uri="{BB962C8B-B14F-4D97-AF65-F5344CB8AC3E}">
        <p14:creationId xmlns:p14="http://schemas.microsoft.com/office/powerpoint/2010/main" val="4175803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Other useful introductory books to check out</a:t>
            </a:r>
            <a:endParaRPr kumimoji="1" lang="ja-JP" altLang="en-US" dirty="0"/>
          </a:p>
        </p:txBody>
      </p:sp>
      <p:pic>
        <p:nvPicPr>
          <p:cNvPr id="4" name="Content Placeholder 3" descr="bol.com | Knowledge, Reality, and Value | 9798729007028 ..."/>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5861" y="1705157"/>
            <a:ext cx="2904518" cy="4351338"/>
          </a:xfrm>
        </p:spPr>
      </p:pic>
      <p:pic>
        <p:nvPicPr>
          <p:cNvPr id="5" name="Picture 4" descr="The Philosophy Gym: 25 Short Adventures in Thinking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70379" y="1697922"/>
            <a:ext cx="2796627" cy="4358573"/>
          </a:xfrm>
          <a:prstGeom prst="rect">
            <a:avLst/>
          </a:prstGeom>
        </p:spPr>
      </p:pic>
      <p:pic>
        <p:nvPicPr>
          <p:cNvPr id="6" name="Picture 5" descr="Buy Book - THE PHILOSOPHER'S TOOLKIT | Lilydale Book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67006" y="1697922"/>
            <a:ext cx="2814912" cy="4358573"/>
          </a:xfrm>
          <a:prstGeom prst="rect">
            <a:avLst/>
          </a:prstGeom>
        </p:spPr>
      </p:pic>
      <p:pic>
        <p:nvPicPr>
          <p:cNvPr id="7" name="Picture 6" descr="Crimes Against Logic: Exposing the Bogus Arguments of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63633" y="1697922"/>
            <a:ext cx="3112398" cy="4358574"/>
          </a:xfrm>
          <a:prstGeom prst="rect">
            <a:avLst/>
          </a:prstGeom>
        </p:spPr>
      </p:pic>
    </p:spTree>
    <p:extLst>
      <p:ext uri="{BB962C8B-B14F-4D97-AF65-F5344CB8AC3E}">
        <p14:creationId xmlns:p14="http://schemas.microsoft.com/office/powerpoint/2010/main" val="9656155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Useful online resources</a:t>
            </a:r>
            <a:endParaRPr kumimoji="1" lang="ja-JP" altLang="en-US" dirty="0"/>
          </a:p>
        </p:txBody>
      </p:sp>
      <p:sp>
        <p:nvSpPr>
          <p:cNvPr id="3" name="Content Placeholder 2"/>
          <p:cNvSpPr>
            <a:spLocks noGrp="1"/>
          </p:cNvSpPr>
          <p:nvPr>
            <p:ph idx="1"/>
          </p:nvPr>
        </p:nvSpPr>
        <p:spPr/>
        <p:txBody>
          <a:bodyPr/>
          <a:lstStyle/>
          <a:p>
            <a:r>
              <a:rPr lang="en-US" altLang="ja-JP" dirty="0">
                <a:hlinkClick r:id="rId2"/>
              </a:rPr>
              <a:t>https://plato.stanford.edu</a:t>
            </a:r>
            <a:r>
              <a:rPr lang="en-US" altLang="ja-JP" dirty="0" smtClean="0">
                <a:hlinkClick r:id="rId2"/>
              </a:rPr>
              <a:t>/</a:t>
            </a:r>
            <a:endParaRPr lang="en-US" altLang="ja-JP" dirty="0" smtClean="0"/>
          </a:p>
          <a:p>
            <a:r>
              <a:rPr lang="en-US" altLang="ja-JP" dirty="0">
                <a:hlinkClick r:id="rId3"/>
              </a:rPr>
              <a:t>https://iep.utm.edu</a:t>
            </a:r>
            <a:r>
              <a:rPr lang="en-US" altLang="ja-JP" dirty="0" smtClean="0">
                <a:hlinkClick r:id="rId3"/>
              </a:rPr>
              <a:t>/</a:t>
            </a:r>
            <a:endParaRPr lang="en-US" altLang="ja-JP" dirty="0" smtClean="0"/>
          </a:p>
          <a:p>
            <a:endParaRPr kumimoji="1" lang="ja-JP" altLang="en-US" dirty="0"/>
          </a:p>
        </p:txBody>
      </p:sp>
    </p:spTree>
    <p:extLst>
      <p:ext uri="{BB962C8B-B14F-4D97-AF65-F5344CB8AC3E}">
        <p14:creationId xmlns:p14="http://schemas.microsoft.com/office/powerpoint/2010/main" val="33928109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1325563"/>
          </a:xfrm>
        </p:spPr>
        <p:txBody>
          <a:bodyPr/>
          <a:lstStyle/>
          <a:p>
            <a:r>
              <a:rPr kumimoji="1" lang="en-US" altLang="ja-JP" dirty="0" smtClean="0"/>
              <a:t>Five takeaways</a:t>
            </a:r>
            <a:endParaRPr kumimoji="1" lang="ja-JP" altLang="en-US" dirty="0"/>
          </a:p>
        </p:txBody>
      </p:sp>
      <p:sp>
        <p:nvSpPr>
          <p:cNvPr id="3" name="Content Placeholder 2"/>
          <p:cNvSpPr>
            <a:spLocks noGrp="1"/>
          </p:cNvSpPr>
          <p:nvPr>
            <p:ph idx="1"/>
          </p:nvPr>
        </p:nvSpPr>
        <p:spPr>
          <a:xfrm>
            <a:off x="173182" y="1049770"/>
            <a:ext cx="10515600" cy="5669685"/>
          </a:xfrm>
        </p:spPr>
        <p:txBody>
          <a:bodyPr>
            <a:normAutofit lnSpcReduction="10000"/>
          </a:bodyPr>
          <a:lstStyle/>
          <a:p>
            <a:r>
              <a:rPr kumimoji="1" lang="en-US" altLang="ja-JP" sz="2000" dirty="0" smtClean="0"/>
              <a:t>Philosophy can be broken down into five branches</a:t>
            </a:r>
          </a:p>
          <a:p>
            <a:pPr lvl="1"/>
            <a:r>
              <a:rPr lang="en-US" altLang="ja-JP" sz="2000" dirty="0" smtClean="0"/>
              <a:t>Ethics</a:t>
            </a:r>
          </a:p>
          <a:p>
            <a:pPr lvl="1"/>
            <a:r>
              <a:rPr lang="en-US" altLang="ja-JP" sz="2000" dirty="0" smtClean="0"/>
              <a:t>Metaphysics</a:t>
            </a:r>
          </a:p>
          <a:p>
            <a:pPr lvl="1"/>
            <a:r>
              <a:rPr lang="en-US" altLang="ja-JP" sz="2000" dirty="0" smtClean="0"/>
              <a:t>Epistemology</a:t>
            </a:r>
          </a:p>
          <a:p>
            <a:pPr lvl="1"/>
            <a:r>
              <a:rPr lang="en-US" altLang="ja-JP" sz="2000" dirty="0" smtClean="0"/>
              <a:t>Logic</a:t>
            </a:r>
          </a:p>
          <a:p>
            <a:pPr lvl="1"/>
            <a:r>
              <a:rPr lang="en-US" altLang="ja-JP" sz="2000" dirty="0" smtClean="0"/>
              <a:t>Aesthetics</a:t>
            </a:r>
          </a:p>
          <a:p>
            <a:r>
              <a:rPr lang="en-US" altLang="ja-JP" sz="2000" dirty="0" smtClean="0"/>
              <a:t>Writing a good philosophy paper (or any argumentative essay) will need the following</a:t>
            </a:r>
          </a:p>
          <a:p>
            <a:pPr lvl="1"/>
            <a:r>
              <a:rPr lang="en-US" altLang="ja-JP" sz="2000" dirty="0" smtClean="0"/>
              <a:t>Thesis statement</a:t>
            </a:r>
          </a:p>
          <a:p>
            <a:pPr lvl="1"/>
            <a:r>
              <a:rPr lang="en-US" altLang="ja-JP" sz="2000" dirty="0" smtClean="0"/>
              <a:t>Argument</a:t>
            </a:r>
          </a:p>
          <a:p>
            <a:pPr lvl="1"/>
            <a:r>
              <a:rPr lang="en-US" altLang="ja-JP" sz="2000" dirty="0" smtClean="0"/>
              <a:t>Counterargument</a:t>
            </a:r>
          </a:p>
          <a:p>
            <a:pPr lvl="1"/>
            <a:r>
              <a:rPr lang="en-US" altLang="ja-JP" sz="2000" dirty="0" smtClean="0"/>
              <a:t>Rebuttal of the counterargument</a:t>
            </a:r>
          </a:p>
          <a:p>
            <a:r>
              <a:rPr lang="en-US" altLang="ja-JP" sz="2000" dirty="0" smtClean="0"/>
              <a:t>Philosophy, the love of wisdom, is about using clear, critical thought. In this sense, it’s a method of thinking, as well as an academic discipline with many topics unique to it.</a:t>
            </a:r>
          </a:p>
          <a:p>
            <a:r>
              <a:rPr lang="en-US" altLang="ja-JP" sz="2000" dirty="0" smtClean="0"/>
              <a:t>The philosopher pursues wisdom for its own sake and wants to avoid fallacious reasoning. Sophists seek power and find fallacious reasoning permissible.</a:t>
            </a:r>
          </a:p>
          <a:p>
            <a:r>
              <a:rPr lang="en-US" altLang="ja-JP" sz="2000" dirty="0" smtClean="0"/>
              <a:t>The definitions of key philosophical terms. Soundness, validity, deductive arguments, etc.</a:t>
            </a:r>
          </a:p>
          <a:p>
            <a:endParaRPr lang="en-US" altLang="ja-JP" sz="2000" dirty="0" smtClean="0"/>
          </a:p>
          <a:p>
            <a:endParaRPr lang="en-US" altLang="ja-JP" sz="2000" dirty="0" smtClean="0"/>
          </a:p>
          <a:p>
            <a:pPr lvl="1"/>
            <a:endParaRPr lang="en-US" altLang="ja-JP" dirty="0" smtClean="0"/>
          </a:p>
          <a:p>
            <a:pPr lvl="1"/>
            <a:endParaRPr lang="en-US" altLang="ja-JP" dirty="0" smtClean="0"/>
          </a:p>
          <a:p>
            <a:pPr lvl="1"/>
            <a:endParaRPr kumimoji="1" lang="en-US" altLang="ja-JP" dirty="0" smtClean="0"/>
          </a:p>
        </p:txBody>
      </p:sp>
    </p:spTree>
    <p:extLst>
      <p:ext uri="{BB962C8B-B14F-4D97-AF65-F5344CB8AC3E}">
        <p14:creationId xmlns:p14="http://schemas.microsoft.com/office/powerpoint/2010/main" val="329774627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263</TotalTime>
  <Words>2404</Words>
  <Application>Microsoft Office PowerPoint</Application>
  <PresentationFormat>Widescreen</PresentationFormat>
  <Paragraphs>207</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游ゴシック</vt:lpstr>
      <vt:lpstr>游ゴシック Light</vt:lpstr>
      <vt:lpstr>Arial</vt:lpstr>
      <vt:lpstr>Office Theme</vt:lpstr>
      <vt:lpstr>Philosophy Lesson</vt:lpstr>
      <vt:lpstr>Material covered</vt:lpstr>
      <vt:lpstr>What is philosophy?</vt:lpstr>
      <vt:lpstr>Many branches/areas of philosophy</vt:lpstr>
      <vt:lpstr>Ethics</vt:lpstr>
      <vt:lpstr>A popular book on ethics</vt:lpstr>
      <vt:lpstr>Metaphysics</vt:lpstr>
      <vt:lpstr>A popular book on metaphysics</vt:lpstr>
      <vt:lpstr>Epistemology</vt:lpstr>
      <vt:lpstr>A famous book on epistemology</vt:lpstr>
      <vt:lpstr>Logic</vt:lpstr>
      <vt:lpstr>A textbook on logic</vt:lpstr>
      <vt:lpstr>Aesthetics</vt:lpstr>
      <vt:lpstr>A classic book on aesthetics</vt:lpstr>
      <vt:lpstr>Writing a philosophy paper</vt:lpstr>
      <vt:lpstr>The thesis</vt:lpstr>
      <vt:lpstr>Main argument</vt:lpstr>
      <vt:lpstr>The counterargument</vt:lpstr>
      <vt:lpstr>Rebuttal of the counterargument</vt:lpstr>
      <vt:lpstr>Still, what is philosophy?</vt:lpstr>
      <vt:lpstr>Philosophy vs Sophistry</vt:lpstr>
      <vt:lpstr>A famous philosopher and famous sophist</vt:lpstr>
      <vt:lpstr>A famous Plato dialogue that featured Protagoras</vt:lpstr>
      <vt:lpstr>Why philosophers dislike sophistry</vt:lpstr>
      <vt:lpstr>Are there sophists today?</vt:lpstr>
      <vt:lpstr>What was a philosophical disagreement between Protagoras and Plato?</vt:lpstr>
      <vt:lpstr>Key philosophical terms</vt:lpstr>
      <vt:lpstr>Key philosophical terms</vt:lpstr>
      <vt:lpstr>Remember...</vt:lpstr>
      <vt:lpstr>Example of an argument</vt:lpstr>
      <vt:lpstr>PowerPoint Presentation</vt:lpstr>
      <vt:lpstr>Another argument</vt:lpstr>
      <vt:lpstr>PowerPoint Presentation</vt:lpstr>
      <vt:lpstr>A useful introductory book to read</vt:lpstr>
      <vt:lpstr>Other useful introductory books to check out</vt:lpstr>
      <vt:lpstr>Useful online resources</vt:lpstr>
      <vt:lpstr>Five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Philosophy Lesson</dc:title>
  <dc:creator>sample</dc:creator>
  <cp:lastModifiedBy>sample</cp:lastModifiedBy>
  <cp:revision>48</cp:revision>
  <dcterms:created xsi:type="dcterms:W3CDTF">2021-05-18T03:39:24Z</dcterms:created>
  <dcterms:modified xsi:type="dcterms:W3CDTF">2021-05-25T06:47:48Z</dcterms:modified>
</cp:coreProperties>
</file>