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3" r:id="rId4"/>
  </p:sldMasterIdLst>
  <p:notesMasterIdLst>
    <p:notesMasterId r:id="rId32"/>
  </p:notesMasterIdLst>
  <p:sldIdLst>
    <p:sldId id="256" r:id="rId5"/>
    <p:sldId id="257" r:id="rId6"/>
    <p:sldId id="282" r:id="rId7"/>
    <p:sldId id="259" r:id="rId8"/>
    <p:sldId id="261" r:id="rId9"/>
    <p:sldId id="262" r:id="rId10"/>
    <p:sldId id="263" r:id="rId11"/>
    <p:sldId id="264" r:id="rId12"/>
    <p:sldId id="265" r:id="rId13"/>
    <p:sldId id="266" r:id="rId14"/>
    <p:sldId id="268" r:id="rId15"/>
    <p:sldId id="269" r:id="rId16"/>
    <p:sldId id="270" r:id="rId17"/>
    <p:sldId id="271" r:id="rId18"/>
    <p:sldId id="272" r:id="rId19"/>
    <p:sldId id="273" r:id="rId20"/>
    <p:sldId id="274" r:id="rId21"/>
    <p:sldId id="275" r:id="rId22"/>
    <p:sldId id="276" r:id="rId23"/>
    <p:sldId id="277" r:id="rId24"/>
    <p:sldId id="278" r:id="rId25"/>
    <p:sldId id="280" r:id="rId26"/>
    <p:sldId id="281" r:id="rId27"/>
    <p:sldId id="283" r:id="rId28"/>
    <p:sldId id="284" r:id="rId29"/>
    <p:sldId id="285" r:id="rId30"/>
    <p:sldId id="286"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25F536-2E4B-40BB-A597-B0D743C20C65}" v="20" dt="2023-10-15T16:47:16.7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09" autoAdjust="0"/>
    <p:restoredTop sz="93457" autoAdjust="0"/>
  </p:normalViewPr>
  <p:slideViewPr>
    <p:cSldViewPr snapToGrid="0">
      <p:cViewPr varScale="1">
        <p:scale>
          <a:sx n="59" d="100"/>
          <a:sy n="59" d="100"/>
        </p:scale>
        <p:origin x="68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E4ED51-15F2-443E-881B-5DAC1FC56A9D}" type="datetimeFigureOut">
              <a:rPr lang="en-GB" smtClean="0"/>
              <a:t>15/10/2023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FB7DEA-A43D-4527-9121-C18E3ED8B253}" type="slidenum">
              <a:rPr lang="en-GB" smtClean="0"/>
              <a:t>‹#›</a:t>
            </a:fld>
            <a:endParaRPr lang="en-GB"/>
          </a:p>
        </p:txBody>
      </p:sp>
    </p:spTree>
    <p:extLst>
      <p:ext uri="{BB962C8B-B14F-4D97-AF65-F5344CB8AC3E}">
        <p14:creationId xmlns:p14="http://schemas.microsoft.com/office/powerpoint/2010/main" val="5990107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FB7DEA-A43D-4527-9121-C18E3ED8B253}" type="slidenum">
              <a:rPr lang="en-GB" smtClean="0"/>
              <a:t>1</a:t>
            </a:fld>
            <a:endParaRPr lang="en-GB"/>
          </a:p>
        </p:txBody>
      </p:sp>
    </p:spTree>
    <p:extLst>
      <p:ext uri="{BB962C8B-B14F-4D97-AF65-F5344CB8AC3E}">
        <p14:creationId xmlns:p14="http://schemas.microsoft.com/office/powerpoint/2010/main" val="440894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10/15/2023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C3DB2ADC-AF19-4574-8C10-79B5B04FCA27}"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12858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10/15/2023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3303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F3E8B1C-86EF-43CF-8304-249481088644}" type="datetimeFigureOut">
              <a:rPr lang="en-US" smtClean="0"/>
              <a:t>10/15/2023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79343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F3E8B1C-86EF-43CF-8304-249481088644}" type="datetimeFigureOut">
              <a:rPr lang="en-US" smtClean="0"/>
              <a:t>10/15/2023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870749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F3E8B1C-86EF-43CF-8304-249481088644}" type="datetimeFigureOut">
              <a:rPr lang="en-US" smtClean="0"/>
              <a:t>10/15/2023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3DB2ADC-AF19-4574-8C10-79B5B04FCA27}"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38894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F3E8B1C-86EF-43CF-8304-249481088644}" type="datetimeFigureOut">
              <a:rPr lang="en-US" smtClean="0"/>
              <a:t>10/15/2023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3DB2ADC-AF19-4574-8C10-79B5B04FCA27}"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43046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3E8B1C-86EF-43CF-8304-249481088644}" type="datetimeFigureOut">
              <a:rPr lang="en-US" smtClean="0"/>
              <a:t>10/15/2023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3DB2ADC-AF19-4574-8C10-79B5B04FCA27}" type="slidenum">
              <a:rPr lang="en-US" smtClean="0"/>
              <a:t>‹#›</a:t>
            </a:fld>
            <a:endParaRPr lang="en-US" dirty="0"/>
          </a:p>
        </p:txBody>
      </p:sp>
    </p:spTree>
    <p:extLst>
      <p:ext uri="{BB962C8B-B14F-4D97-AF65-F5344CB8AC3E}">
        <p14:creationId xmlns:p14="http://schemas.microsoft.com/office/powerpoint/2010/main" val="3450081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t>10/15/2023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06484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2F3E8B1C-86EF-43CF-8304-249481088644}" type="datetimeFigureOut">
              <a:rPr lang="en-US" smtClean="0"/>
              <a:t>10/15/2023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27564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10/15/2023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03358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10/15/2023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51554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F3E8B1C-86EF-43CF-8304-249481088644}" type="datetimeFigureOut">
              <a:rPr lang="en-US" smtClean="0"/>
              <a:pPr/>
              <a:t>10/15/2023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3DB2ADC-AF19-4574-8C10-79B5B04FCA27}"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352533"/>
      </p:ext>
    </p:extLst>
  </p:cSld>
  <p:clrMap bg1="lt1" tx1="dk1" bg2="lt2" tx2="dk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0" r:id="rId7"/>
    <p:sldLayoutId id="2147483791" r:id="rId8"/>
    <p:sldLayoutId id="2147483792" r:id="rId9"/>
    <p:sldLayoutId id="2147483793" r:id="rId10"/>
    <p:sldLayoutId id="2147483794"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tcs.pressbooks.pub/nursingskills/chapter/4-2-asceptic-technique-basic-concepts/"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tcs.pressbooks.pub/nursingskills/chapter/4-2-asceptic-technique-basic-concepts/" TargetMode="External"/><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med.libretexts.org/Bookshelves/Nursing/Nursing_Skills_(OpenRN)/04:_Aseptic_Technique/4.02:_Aseptic_Technique_Basic_Concepts" TargetMode="External"/><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16AD6-FCD7-400D-D06D-3361E8BB5D85}"/>
              </a:ext>
            </a:extLst>
          </p:cNvPr>
          <p:cNvSpPr>
            <a:spLocks noGrp="1"/>
          </p:cNvSpPr>
          <p:nvPr>
            <p:ph type="ctrTitle"/>
          </p:nvPr>
        </p:nvSpPr>
        <p:spPr>
          <a:xfrm>
            <a:off x="679914" y="4103914"/>
            <a:ext cx="10801350" cy="1491343"/>
          </a:xfrm>
        </p:spPr>
        <p:txBody>
          <a:bodyPr>
            <a:normAutofit/>
          </a:bodyPr>
          <a:lstStyle/>
          <a:p>
            <a:pPr algn="ctr"/>
            <a:r>
              <a:rPr lang="en-GB" sz="5000" dirty="0"/>
              <a:t>Infection Prevention and Control</a:t>
            </a:r>
          </a:p>
        </p:txBody>
      </p:sp>
      <p:sp>
        <p:nvSpPr>
          <p:cNvPr id="3" name="Subtitle 2">
            <a:extLst>
              <a:ext uri="{FF2B5EF4-FFF2-40B4-BE49-F238E27FC236}">
                <a16:creationId xmlns:a16="http://schemas.microsoft.com/office/drawing/2014/main" id="{467B8AA7-F843-3F05-41CE-0B2381D6F46B}"/>
              </a:ext>
            </a:extLst>
          </p:cNvPr>
          <p:cNvSpPr>
            <a:spLocks noGrp="1"/>
          </p:cNvSpPr>
          <p:nvPr>
            <p:ph type="subTitle" idx="1"/>
          </p:nvPr>
        </p:nvSpPr>
        <p:spPr>
          <a:xfrm>
            <a:off x="695325" y="5431972"/>
            <a:ext cx="9470954" cy="819578"/>
          </a:xfrm>
        </p:spPr>
        <p:txBody>
          <a:bodyPr anchor="t">
            <a:noAutofit/>
          </a:bodyPr>
          <a:lstStyle/>
          <a:p>
            <a:r>
              <a:rPr lang="en-GB" sz="3200" dirty="0"/>
              <a:t>                                     Jan Howells-Johnson</a:t>
            </a:r>
          </a:p>
        </p:txBody>
      </p:sp>
      <p:pic>
        <p:nvPicPr>
          <p:cNvPr id="4" name="Picture 3">
            <a:extLst>
              <a:ext uri="{FF2B5EF4-FFF2-40B4-BE49-F238E27FC236}">
                <a16:creationId xmlns:a16="http://schemas.microsoft.com/office/drawing/2014/main" id="{F4E11B21-7567-4BC1-5083-072DEF2CF9E7}"/>
              </a:ext>
            </a:extLst>
          </p:cNvPr>
          <p:cNvPicPr>
            <a:picLocks noChangeAspect="1"/>
          </p:cNvPicPr>
          <p:nvPr/>
        </p:nvPicPr>
        <p:blipFill rotWithShape="1">
          <a:blip r:embed="rId3"/>
          <a:srcRect t="17196" r="2" b="17198"/>
          <a:stretch/>
        </p:blipFill>
        <p:spPr>
          <a:xfrm>
            <a:off x="800100" y="712916"/>
            <a:ext cx="10591800" cy="3491895"/>
          </a:xfrm>
          <a:prstGeom prst="rect">
            <a:avLst/>
          </a:prstGeom>
        </p:spPr>
      </p:pic>
    </p:spTree>
    <p:extLst>
      <p:ext uri="{BB962C8B-B14F-4D97-AF65-F5344CB8AC3E}">
        <p14:creationId xmlns:p14="http://schemas.microsoft.com/office/powerpoint/2010/main" val="3051884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hite masks and hand sanitiser">
            <a:extLst>
              <a:ext uri="{FF2B5EF4-FFF2-40B4-BE49-F238E27FC236}">
                <a16:creationId xmlns:a16="http://schemas.microsoft.com/office/drawing/2014/main" id="{7E988ED6-B550-CB02-1927-672F42D3A7A8}"/>
              </a:ext>
            </a:extLst>
          </p:cNvPr>
          <p:cNvPicPr>
            <a:picLocks noChangeAspect="1"/>
          </p:cNvPicPr>
          <p:nvPr/>
        </p:nvPicPr>
        <p:blipFill rotWithShape="1">
          <a:blip r:embed="rId2"/>
          <a:srcRect t="11713" b="4018"/>
          <a:stretch/>
        </p:blipFill>
        <p:spPr>
          <a:xfrm>
            <a:off x="20" y="10"/>
            <a:ext cx="12191980" cy="6857990"/>
          </a:xfrm>
          <a:prstGeom prst="rect">
            <a:avLst/>
          </a:prstGeom>
        </p:spPr>
      </p:pic>
      <p:sp>
        <p:nvSpPr>
          <p:cNvPr id="2" name="Title 1">
            <a:extLst>
              <a:ext uri="{FF2B5EF4-FFF2-40B4-BE49-F238E27FC236}">
                <a16:creationId xmlns:a16="http://schemas.microsoft.com/office/drawing/2014/main" id="{4D2AC3F8-E1B3-B581-4DE4-8E62E8EAF360}"/>
              </a:ext>
            </a:extLst>
          </p:cNvPr>
          <p:cNvSpPr>
            <a:spLocks noGrp="1"/>
          </p:cNvSpPr>
          <p:nvPr>
            <p:ph type="title"/>
          </p:nvPr>
        </p:nvSpPr>
        <p:spPr>
          <a:xfrm>
            <a:off x="647701" y="871759"/>
            <a:ext cx="5067300" cy="3497042"/>
          </a:xfrm>
        </p:spPr>
        <p:txBody>
          <a:bodyPr vert="horz" lIns="91440" tIns="45720" rIns="91440" bIns="45720" rtlCol="0" anchor="t">
            <a:normAutofit/>
          </a:bodyPr>
          <a:lstStyle/>
          <a:p>
            <a:pPr algn="ctr"/>
            <a:r>
              <a:rPr lang="en-US" sz="5400" dirty="0">
                <a:solidFill>
                  <a:srgbClr val="0070C0"/>
                </a:solidFill>
              </a:rPr>
              <a:t>What is Infection Prevention?</a:t>
            </a:r>
          </a:p>
        </p:txBody>
      </p:sp>
    </p:spTree>
    <p:extLst>
      <p:ext uri="{BB962C8B-B14F-4D97-AF65-F5344CB8AC3E}">
        <p14:creationId xmlns:p14="http://schemas.microsoft.com/office/powerpoint/2010/main" val="28173249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3A57E-906B-AC98-1A75-B869EFE90D61}"/>
              </a:ext>
            </a:extLst>
          </p:cNvPr>
          <p:cNvSpPr>
            <a:spLocks noGrp="1"/>
          </p:cNvSpPr>
          <p:nvPr>
            <p:ph type="title"/>
          </p:nvPr>
        </p:nvSpPr>
        <p:spPr/>
        <p:txBody>
          <a:bodyPr/>
          <a:lstStyle/>
          <a:p>
            <a:pPr algn="ctr"/>
            <a:r>
              <a:rPr lang="en-GB" dirty="0"/>
              <a:t>Infection Prevention and Control </a:t>
            </a:r>
          </a:p>
        </p:txBody>
      </p:sp>
      <p:sp>
        <p:nvSpPr>
          <p:cNvPr id="3" name="Content Placeholder 2">
            <a:extLst>
              <a:ext uri="{FF2B5EF4-FFF2-40B4-BE49-F238E27FC236}">
                <a16:creationId xmlns:a16="http://schemas.microsoft.com/office/drawing/2014/main" id="{5A9C4223-B868-BCB1-BC45-666BC451DA21}"/>
              </a:ext>
            </a:extLst>
          </p:cNvPr>
          <p:cNvSpPr>
            <a:spLocks noGrp="1"/>
          </p:cNvSpPr>
          <p:nvPr>
            <p:ph idx="1"/>
          </p:nvPr>
        </p:nvSpPr>
        <p:spPr/>
        <p:txBody>
          <a:bodyPr/>
          <a:lstStyle/>
          <a:p>
            <a:endParaRPr lang="en-GB" dirty="0"/>
          </a:p>
          <a:p>
            <a:r>
              <a:rPr lang="en-GB" dirty="0"/>
              <a:t>Infection prevention aims to ensure the protection of those who might be vulnerable to acquiring an infection while receiving care due to a health problem.  </a:t>
            </a:r>
          </a:p>
          <a:p>
            <a:endParaRPr lang="en-GB" dirty="0"/>
          </a:p>
          <a:p>
            <a:r>
              <a:rPr lang="en-GB" dirty="0"/>
              <a:t>The basic principle of infection prevention and control is hand hygiene.</a:t>
            </a:r>
          </a:p>
          <a:p>
            <a:endParaRPr lang="en-GB" dirty="0"/>
          </a:p>
          <a:p>
            <a:endParaRPr lang="en-GB" dirty="0"/>
          </a:p>
        </p:txBody>
      </p:sp>
    </p:spTree>
    <p:extLst>
      <p:ext uri="{BB962C8B-B14F-4D97-AF65-F5344CB8AC3E}">
        <p14:creationId xmlns:p14="http://schemas.microsoft.com/office/powerpoint/2010/main" val="1476514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015A4-0740-F6BD-49E0-C5FA3F8D4825}"/>
              </a:ext>
            </a:extLst>
          </p:cNvPr>
          <p:cNvSpPr>
            <a:spLocks noGrp="1"/>
          </p:cNvSpPr>
          <p:nvPr>
            <p:ph type="title"/>
          </p:nvPr>
        </p:nvSpPr>
        <p:spPr>
          <a:xfrm>
            <a:off x="1024128" y="585216"/>
            <a:ext cx="6066818" cy="1499616"/>
          </a:xfrm>
        </p:spPr>
        <p:txBody>
          <a:bodyPr>
            <a:normAutofit/>
          </a:bodyPr>
          <a:lstStyle/>
          <a:p>
            <a:pPr algn="ctr"/>
            <a:r>
              <a:rPr lang="en-GB" dirty="0"/>
              <a:t>Why is infection Prevention important?</a:t>
            </a:r>
          </a:p>
        </p:txBody>
      </p:sp>
      <p:sp>
        <p:nvSpPr>
          <p:cNvPr id="3" name="Content Placeholder 2">
            <a:extLst>
              <a:ext uri="{FF2B5EF4-FFF2-40B4-BE49-F238E27FC236}">
                <a16:creationId xmlns:a16="http://schemas.microsoft.com/office/drawing/2014/main" id="{80A8A29F-E1FE-A5BB-B65A-EFF8DC903345}"/>
              </a:ext>
            </a:extLst>
          </p:cNvPr>
          <p:cNvSpPr>
            <a:spLocks noGrp="1"/>
          </p:cNvSpPr>
          <p:nvPr>
            <p:ph idx="1"/>
          </p:nvPr>
        </p:nvSpPr>
        <p:spPr>
          <a:xfrm>
            <a:off x="1024128" y="2286000"/>
            <a:ext cx="6066818" cy="4023360"/>
          </a:xfrm>
        </p:spPr>
        <p:txBody>
          <a:bodyPr>
            <a:normAutofit lnSpcReduction="10000"/>
          </a:bodyPr>
          <a:lstStyle/>
          <a:p>
            <a:pPr marL="0" indent="0" algn="ctr">
              <a:buNone/>
            </a:pPr>
            <a:r>
              <a:rPr lang="en-GB" dirty="0">
                <a:solidFill>
                  <a:srgbClr val="002060"/>
                </a:solidFill>
              </a:rPr>
              <a:t>Hospital Acquired Infections</a:t>
            </a:r>
          </a:p>
          <a:p>
            <a:pPr>
              <a:buFont typeface="Wingdings" panose="05000000000000000000" pitchFamily="2" charset="2"/>
              <a:buChar char="§"/>
            </a:pPr>
            <a:r>
              <a:rPr lang="en-GB" dirty="0"/>
              <a:t>Create additional suffering for patients.</a:t>
            </a:r>
          </a:p>
          <a:p>
            <a:pPr>
              <a:buFont typeface="Wingdings" panose="05000000000000000000" pitchFamily="2" charset="2"/>
              <a:buChar char="§"/>
            </a:pPr>
            <a:r>
              <a:rPr lang="en-GB" dirty="0"/>
              <a:t>Prolong hospital stays.</a:t>
            </a:r>
          </a:p>
          <a:p>
            <a:pPr>
              <a:buFont typeface="Wingdings" panose="05000000000000000000" pitchFamily="2" charset="2"/>
              <a:buChar char="§"/>
            </a:pPr>
            <a:r>
              <a:rPr lang="en-GB" dirty="0"/>
              <a:t>Can create long term disability.</a:t>
            </a:r>
          </a:p>
          <a:p>
            <a:pPr>
              <a:buFont typeface="Wingdings" panose="05000000000000000000" pitchFamily="2" charset="2"/>
              <a:buChar char="§"/>
            </a:pPr>
            <a:r>
              <a:rPr lang="en-GB" dirty="0"/>
              <a:t>Increase resistance to antimicrobials</a:t>
            </a:r>
          </a:p>
          <a:p>
            <a:pPr>
              <a:buFont typeface="Wingdings" panose="05000000000000000000" pitchFamily="2" charset="2"/>
              <a:buChar char="§"/>
            </a:pPr>
            <a:r>
              <a:rPr lang="en-GB" dirty="0"/>
              <a:t>Generate high costs for patients and their families.</a:t>
            </a:r>
          </a:p>
          <a:p>
            <a:pPr>
              <a:buFont typeface="Wingdings" panose="05000000000000000000" pitchFamily="2" charset="2"/>
              <a:buChar char="§"/>
            </a:pPr>
            <a:r>
              <a:rPr lang="en-GB" dirty="0"/>
              <a:t>Represents a large additional financial cost to healthcare providers.</a:t>
            </a:r>
          </a:p>
          <a:p>
            <a:pPr>
              <a:buFont typeface="Wingdings" panose="05000000000000000000" pitchFamily="2" charset="2"/>
              <a:buChar char="§"/>
            </a:pPr>
            <a:r>
              <a:rPr lang="en-GB" dirty="0"/>
              <a:t>Cause unnecessary deaths.</a:t>
            </a:r>
          </a:p>
        </p:txBody>
      </p:sp>
      <p:pic>
        <p:nvPicPr>
          <p:cNvPr id="11" name="Picture 10" descr="Researcher examining growth in a petrie dish">
            <a:extLst>
              <a:ext uri="{FF2B5EF4-FFF2-40B4-BE49-F238E27FC236}">
                <a16:creationId xmlns:a16="http://schemas.microsoft.com/office/drawing/2014/main" id="{43BFE010-BB34-1303-B7A6-8A8E74643188}"/>
              </a:ext>
            </a:extLst>
          </p:cNvPr>
          <p:cNvPicPr>
            <a:picLocks noChangeAspect="1"/>
          </p:cNvPicPr>
          <p:nvPr/>
        </p:nvPicPr>
        <p:blipFill rotWithShape="1">
          <a:blip r:embed="rId2"/>
          <a:srcRect l="26651" r="28190" b="-1"/>
          <a:stretch/>
        </p:blipFill>
        <p:spPr>
          <a:xfrm>
            <a:off x="7552266" y="10"/>
            <a:ext cx="4639733" cy="6857990"/>
          </a:xfrm>
          <a:prstGeom prst="rect">
            <a:avLst/>
          </a:prstGeom>
        </p:spPr>
      </p:pic>
    </p:spTree>
    <p:extLst>
      <p:ext uri="{BB962C8B-B14F-4D97-AF65-F5344CB8AC3E}">
        <p14:creationId xmlns:p14="http://schemas.microsoft.com/office/powerpoint/2010/main" val="2385874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509A5-93B9-CC3D-8B36-22DFC7A59B99}"/>
              </a:ext>
            </a:extLst>
          </p:cNvPr>
          <p:cNvSpPr>
            <a:spLocks noGrp="1"/>
          </p:cNvSpPr>
          <p:nvPr>
            <p:ph type="title"/>
          </p:nvPr>
        </p:nvSpPr>
        <p:spPr/>
        <p:txBody>
          <a:bodyPr/>
          <a:lstStyle/>
          <a:p>
            <a:pPr algn="ctr"/>
            <a:r>
              <a:rPr lang="en-GB" dirty="0"/>
              <a:t>What are health care –associated infections</a:t>
            </a:r>
          </a:p>
        </p:txBody>
      </p:sp>
      <p:sp>
        <p:nvSpPr>
          <p:cNvPr id="3" name="Content Placeholder 2">
            <a:extLst>
              <a:ext uri="{FF2B5EF4-FFF2-40B4-BE49-F238E27FC236}">
                <a16:creationId xmlns:a16="http://schemas.microsoft.com/office/drawing/2014/main" id="{8E996629-E778-6D7E-D0E5-44E0B1F65B7D}"/>
              </a:ext>
            </a:extLst>
          </p:cNvPr>
          <p:cNvSpPr>
            <a:spLocks noGrp="1"/>
          </p:cNvSpPr>
          <p:nvPr>
            <p:ph idx="1"/>
          </p:nvPr>
        </p:nvSpPr>
        <p:spPr/>
        <p:txBody>
          <a:bodyPr>
            <a:normAutofit fontScale="92500" lnSpcReduction="20000"/>
          </a:bodyPr>
          <a:lstStyle/>
          <a:p>
            <a:endParaRPr lang="en-GB" dirty="0"/>
          </a:p>
          <a:p>
            <a:pPr>
              <a:buFont typeface="Wingdings" panose="05000000000000000000" pitchFamily="2" charset="2"/>
              <a:buChar char="§"/>
            </a:pPr>
            <a:r>
              <a:rPr lang="en-GB" sz="2800" dirty="0"/>
              <a:t>Healthcare-associated infections (HCAI) are infections that occur mainly as a result of contact with the healthcare system</a:t>
            </a:r>
            <a:r>
              <a:rPr lang="en-GB" dirty="0"/>
              <a:t>.</a:t>
            </a:r>
          </a:p>
          <a:p>
            <a:pPr>
              <a:buFont typeface="Wingdings" panose="05000000000000000000" pitchFamily="2" charset="2"/>
              <a:buChar char="§"/>
            </a:pPr>
            <a:endParaRPr lang="en-GB" dirty="0"/>
          </a:p>
          <a:p>
            <a:pPr>
              <a:buFont typeface="Wingdings" panose="05000000000000000000" pitchFamily="2" charset="2"/>
              <a:buChar char="§"/>
            </a:pPr>
            <a:r>
              <a:rPr lang="en-GB" sz="2800" dirty="0"/>
              <a:t>Hospital-acquired infections (HAI)are infections that develop in a patient 48 hours or more after admission to a hospital (those developed in the first 48 hours are deemed to have come in with the patient.</a:t>
            </a:r>
          </a:p>
        </p:txBody>
      </p:sp>
    </p:spTree>
    <p:extLst>
      <p:ext uri="{BB962C8B-B14F-4D97-AF65-F5344CB8AC3E}">
        <p14:creationId xmlns:p14="http://schemas.microsoft.com/office/powerpoint/2010/main" val="1175759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1AB9C-D18D-3BFB-8C1B-21DE40337314}"/>
              </a:ext>
            </a:extLst>
          </p:cNvPr>
          <p:cNvSpPr>
            <a:spLocks noGrp="1"/>
          </p:cNvSpPr>
          <p:nvPr>
            <p:ph type="title"/>
          </p:nvPr>
        </p:nvSpPr>
        <p:spPr>
          <a:xfrm>
            <a:off x="1024128" y="585216"/>
            <a:ext cx="6066818" cy="1499616"/>
          </a:xfrm>
        </p:spPr>
        <p:txBody>
          <a:bodyPr>
            <a:normAutofit/>
          </a:bodyPr>
          <a:lstStyle/>
          <a:p>
            <a:r>
              <a:rPr lang="en-GB" dirty="0"/>
              <a:t>Why do HAI’S OCCUR</a:t>
            </a:r>
          </a:p>
        </p:txBody>
      </p:sp>
      <p:sp>
        <p:nvSpPr>
          <p:cNvPr id="3" name="Content Placeholder 2">
            <a:extLst>
              <a:ext uri="{FF2B5EF4-FFF2-40B4-BE49-F238E27FC236}">
                <a16:creationId xmlns:a16="http://schemas.microsoft.com/office/drawing/2014/main" id="{45EBB33D-2261-751E-D6EE-2A6D2C1C0278}"/>
              </a:ext>
            </a:extLst>
          </p:cNvPr>
          <p:cNvSpPr>
            <a:spLocks noGrp="1"/>
          </p:cNvSpPr>
          <p:nvPr>
            <p:ph idx="1"/>
          </p:nvPr>
        </p:nvSpPr>
        <p:spPr>
          <a:xfrm>
            <a:off x="1024128" y="2286000"/>
            <a:ext cx="6066818" cy="4023360"/>
          </a:xfrm>
        </p:spPr>
        <p:txBody>
          <a:bodyPr>
            <a:normAutofit fontScale="92500" lnSpcReduction="10000"/>
          </a:bodyPr>
          <a:lstStyle/>
          <a:p>
            <a:pPr>
              <a:buFont typeface="Wingdings" panose="05000000000000000000" pitchFamily="2" charset="2"/>
              <a:buChar char="§"/>
            </a:pPr>
            <a:r>
              <a:rPr lang="en-GB" dirty="0"/>
              <a:t>There are many and complex reasons why HAI’s occur.</a:t>
            </a:r>
          </a:p>
          <a:p>
            <a:pPr>
              <a:buFont typeface="Wingdings" panose="05000000000000000000" pitchFamily="2" charset="2"/>
              <a:buChar char="§"/>
            </a:pPr>
            <a:r>
              <a:rPr lang="en-GB" dirty="0"/>
              <a:t>In most cases, healthcare workers hands are the vehicle of transmission of microorganisms from the source to the patient (but patients themselves may also be the source).</a:t>
            </a:r>
          </a:p>
          <a:p>
            <a:pPr>
              <a:buFont typeface="Wingdings" panose="05000000000000000000" pitchFamily="2" charset="2"/>
              <a:buChar char="§"/>
            </a:pPr>
            <a:r>
              <a:rPr lang="en-GB" dirty="0"/>
              <a:t>In the absence of hand hygiene, the longer the duration of care, the higher the degree of hand contamination and potential risks to patient safety.</a:t>
            </a:r>
          </a:p>
          <a:p>
            <a:pPr>
              <a:buFont typeface="Wingdings" panose="05000000000000000000" pitchFamily="2" charset="2"/>
              <a:buChar char="§"/>
            </a:pPr>
            <a:r>
              <a:rPr lang="en-GB" dirty="0">
                <a:solidFill>
                  <a:srgbClr val="FF0000"/>
                </a:solidFill>
              </a:rPr>
              <a:t>Hand hygiene is very much at the core of Standard Precautions and is the undisputed single most effective infection control measure.</a:t>
            </a:r>
          </a:p>
        </p:txBody>
      </p:sp>
      <p:pic>
        <p:nvPicPr>
          <p:cNvPr id="5" name="Picture 4" descr="Desk with stethoscope and computer keyboard">
            <a:extLst>
              <a:ext uri="{FF2B5EF4-FFF2-40B4-BE49-F238E27FC236}">
                <a16:creationId xmlns:a16="http://schemas.microsoft.com/office/drawing/2014/main" id="{6A19861B-F8F5-A808-E0BB-B753077E2262}"/>
              </a:ext>
            </a:extLst>
          </p:cNvPr>
          <p:cNvPicPr>
            <a:picLocks noChangeAspect="1"/>
          </p:cNvPicPr>
          <p:nvPr/>
        </p:nvPicPr>
        <p:blipFill rotWithShape="1">
          <a:blip r:embed="rId2"/>
          <a:srcRect l="54841" r="-1" b="-1"/>
          <a:stretch/>
        </p:blipFill>
        <p:spPr>
          <a:xfrm>
            <a:off x="7552266" y="10"/>
            <a:ext cx="4639733" cy="6857990"/>
          </a:xfrm>
          <a:prstGeom prst="rect">
            <a:avLst/>
          </a:prstGeom>
        </p:spPr>
      </p:pic>
    </p:spTree>
    <p:extLst>
      <p:ext uri="{BB962C8B-B14F-4D97-AF65-F5344CB8AC3E}">
        <p14:creationId xmlns:p14="http://schemas.microsoft.com/office/powerpoint/2010/main" val="298679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02B32-5F8C-9A7D-2B06-6C7678ED20CE}"/>
              </a:ext>
            </a:extLst>
          </p:cNvPr>
          <p:cNvSpPr>
            <a:spLocks noGrp="1"/>
          </p:cNvSpPr>
          <p:nvPr>
            <p:ph type="title"/>
          </p:nvPr>
        </p:nvSpPr>
        <p:spPr/>
        <p:txBody>
          <a:bodyPr/>
          <a:lstStyle/>
          <a:p>
            <a:pPr algn="ctr"/>
            <a:r>
              <a:rPr lang="en-GB" dirty="0"/>
              <a:t>Hand rubbing with an alcohol-based formulation</a:t>
            </a:r>
          </a:p>
        </p:txBody>
      </p:sp>
      <p:sp>
        <p:nvSpPr>
          <p:cNvPr id="3" name="Content Placeholder 2">
            <a:extLst>
              <a:ext uri="{FF2B5EF4-FFF2-40B4-BE49-F238E27FC236}">
                <a16:creationId xmlns:a16="http://schemas.microsoft.com/office/drawing/2014/main" id="{16385E98-DCEA-91EB-DD43-AFF715914328}"/>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dirty="0"/>
              <a:t>The most effective way to ensure optimal hand hygiene is by using an alcohol based handrub.</a:t>
            </a:r>
          </a:p>
          <a:p>
            <a:pPr>
              <a:buFont typeface="Wingdings" panose="05000000000000000000" pitchFamily="2" charset="2"/>
              <a:buChar char="§"/>
            </a:pPr>
            <a:r>
              <a:rPr lang="en-GB" dirty="0"/>
              <a:t>According to the WHO Guidelines on Hand Hygiene in Health Care, when an alcohol- based hand rub is available it should be used as the preferred method for routine antisepsis.</a:t>
            </a:r>
          </a:p>
          <a:p>
            <a:pPr>
              <a:buFont typeface="Wingdings" panose="05000000000000000000" pitchFamily="2" charset="2"/>
              <a:buChar char="§"/>
            </a:pPr>
            <a:r>
              <a:rPr lang="en-GB" dirty="0"/>
              <a:t>Alcohol-based handrubs have the following immediate advantages.</a:t>
            </a:r>
          </a:p>
          <a:p>
            <a:pPr>
              <a:buFont typeface="Wingdings" panose="05000000000000000000" pitchFamily="2" charset="2"/>
              <a:buChar char="§"/>
            </a:pPr>
            <a:r>
              <a:rPr lang="en-GB" dirty="0"/>
              <a:t>Elimination of the majority of germs (including viruses).</a:t>
            </a:r>
          </a:p>
          <a:p>
            <a:pPr>
              <a:buFont typeface="Wingdings" panose="05000000000000000000" pitchFamily="2" charset="2"/>
              <a:buChar char="§"/>
            </a:pPr>
            <a:r>
              <a:rPr lang="en-GB" dirty="0"/>
              <a:t>The short time required (20 to 30 seconds).</a:t>
            </a:r>
          </a:p>
          <a:p>
            <a:pPr>
              <a:buFont typeface="Wingdings" panose="05000000000000000000" pitchFamily="2" charset="2"/>
              <a:buChar char="§"/>
            </a:pPr>
            <a:r>
              <a:rPr lang="en-GB" dirty="0"/>
              <a:t>Availability of the product at the point of care.</a:t>
            </a:r>
          </a:p>
          <a:p>
            <a:pPr>
              <a:buFont typeface="Wingdings" panose="05000000000000000000" pitchFamily="2" charset="2"/>
              <a:buChar char="§"/>
            </a:pPr>
            <a:r>
              <a:rPr lang="en-GB" dirty="0"/>
              <a:t>Good skin tolerability.</a:t>
            </a:r>
          </a:p>
        </p:txBody>
      </p:sp>
    </p:spTree>
    <p:extLst>
      <p:ext uri="{BB962C8B-B14F-4D97-AF65-F5344CB8AC3E}">
        <p14:creationId xmlns:p14="http://schemas.microsoft.com/office/powerpoint/2010/main" val="1453279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1D63F-374B-9753-CB85-3C80A54235AD}"/>
              </a:ext>
            </a:extLst>
          </p:cNvPr>
          <p:cNvSpPr>
            <a:spLocks noGrp="1"/>
          </p:cNvSpPr>
          <p:nvPr>
            <p:ph type="title"/>
          </p:nvPr>
        </p:nvSpPr>
        <p:spPr/>
        <p:txBody>
          <a:bodyPr/>
          <a:lstStyle/>
          <a:p>
            <a:pPr algn="ctr"/>
            <a:r>
              <a:rPr lang="en-GB" dirty="0"/>
              <a:t>Are hai’s preventable</a:t>
            </a:r>
          </a:p>
        </p:txBody>
      </p:sp>
      <p:sp>
        <p:nvSpPr>
          <p:cNvPr id="3" name="Content Placeholder 2">
            <a:extLst>
              <a:ext uri="{FF2B5EF4-FFF2-40B4-BE49-F238E27FC236}">
                <a16:creationId xmlns:a16="http://schemas.microsoft.com/office/drawing/2014/main" id="{17230550-FD16-5BA1-ED52-F9C48CC47834}"/>
              </a:ext>
            </a:extLst>
          </p:cNvPr>
          <p:cNvSpPr>
            <a:spLocks noGrp="1"/>
          </p:cNvSpPr>
          <p:nvPr>
            <p:ph idx="1"/>
          </p:nvPr>
        </p:nvSpPr>
        <p:spPr/>
        <p:txBody>
          <a:bodyPr/>
          <a:lstStyle/>
          <a:p>
            <a:r>
              <a:rPr lang="en-GB" dirty="0"/>
              <a:t>It is probably impossible to eradicate healthcare associated infections completely.</a:t>
            </a:r>
          </a:p>
          <a:p>
            <a:endParaRPr lang="en-GB" dirty="0"/>
          </a:p>
          <a:p>
            <a:r>
              <a:rPr lang="en-GB" dirty="0"/>
              <a:t>It has however been estimated that a proportion of healthcare associated infections can be prevented.</a:t>
            </a:r>
          </a:p>
          <a:p>
            <a:endParaRPr lang="en-GB" dirty="0"/>
          </a:p>
          <a:p>
            <a:r>
              <a:rPr lang="en-GB" dirty="0"/>
              <a:t>It is thought that about 15% to 20% could be avoided by improved practice and better application of existing knowledge.</a:t>
            </a:r>
          </a:p>
        </p:txBody>
      </p:sp>
    </p:spTree>
    <p:extLst>
      <p:ext uri="{BB962C8B-B14F-4D97-AF65-F5344CB8AC3E}">
        <p14:creationId xmlns:p14="http://schemas.microsoft.com/office/powerpoint/2010/main" val="2453014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7814C-8AF9-5754-2BEF-A5A08013C164}"/>
              </a:ext>
            </a:extLst>
          </p:cNvPr>
          <p:cNvSpPr>
            <a:spLocks noGrp="1"/>
          </p:cNvSpPr>
          <p:nvPr>
            <p:ph type="title"/>
          </p:nvPr>
        </p:nvSpPr>
        <p:spPr/>
        <p:txBody>
          <a:bodyPr/>
          <a:lstStyle/>
          <a:p>
            <a:pPr algn="ctr"/>
            <a:r>
              <a:rPr lang="en-GB" dirty="0"/>
              <a:t>Standard precautions</a:t>
            </a:r>
          </a:p>
        </p:txBody>
      </p:sp>
      <p:sp>
        <p:nvSpPr>
          <p:cNvPr id="3" name="Content Placeholder 2">
            <a:extLst>
              <a:ext uri="{FF2B5EF4-FFF2-40B4-BE49-F238E27FC236}">
                <a16:creationId xmlns:a16="http://schemas.microsoft.com/office/drawing/2014/main" id="{9CD193B2-9241-B51A-1236-1C4573008278}"/>
              </a:ext>
            </a:extLst>
          </p:cNvPr>
          <p:cNvSpPr>
            <a:spLocks noGrp="1"/>
          </p:cNvSpPr>
          <p:nvPr>
            <p:ph idx="1"/>
          </p:nvPr>
        </p:nvSpPr>
        <p:spPr/>
        <p:txBody>
          <a:bodyPr/>
          <a:lstStyle/>
          <a:p>
            <a:r>
              <a:rPr lang="en-GB" dirty="0"/>
              <a:t>Alcohol handrub is the recommended product (Gold Standard) for routine hand hygiene and must be available at point of care.</a:t>
            </a:r>
          </a:p>
          <a:p>
            <a:r>
              <a:rPr lang="en-GB" dirty="0"/>
              <a:t>Hands must be washed with soap and water if they are visibly soiled or there has been exposure to Clostridium Difficile or Norovirus.</a:t>
            </a:r>
          </a:p>
          <a:p>
            <a:r>
              <a:rPr lang="en-GB" dirty="0"/>
              <a:t>Staff must promote patients and visitors hand hygiene and provide information about the need to for hand hygiene and how to keep their own hands clean.</a:t>
            </a:r>
          </a:p>
          <a:p>
            <a:r>
              <a:rPr lang="en-GB" dirty="0"/>
              <a:t>Hands should be decontaminated using  alcohol handrub or soap and water.</a:t>
            </a:r>
          </a:p>
        </p:txBody>
      </p:sp>
    </p:spTree>
    <p:extLst>
      <p:ext uri="{BB962C8B-B14F-4D97-AF65-F5344CB8AC3E}">
        <p14:creationId xmlns:p14="http://schemas.microsoft.com/office/powerpoint/2010/main" val="338589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A8A9B-B2CD-CF71-E77A-CE1DED7D071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B3BB1EA-D888-22B4-C127-C0E059C379B9}"/>
              </a:ext>
            </a:extLst>
          </p:cNvPr>
          <p:cNvSpPr>
            <a:spLocks noGrp="1"/>
          </p:cNvSpPr>
          <p:nvPr>
            <p:ph idx="1"/>
          </p:nvPr>
        </p:nvSpPr>
        <p:spPr/>
        <p:txBody>
          <a:bodyPr>
            <a:normAutofit/>
          </a:bodyPr>
          <a:lstStyle/>
          <a:p>
            <a:pPr marL="0" indent="0" algn="ctr">
              <a:buNone/>
            </a:pPr>
            <a:r>
              <a:rPr lang="en-GB" sz="4800" dirty="0"/>
              <a:t>Soap and alcohol –based handrub should not be used concomitantly</a:t>
            </a:r>
            <a:r>
              <a:rPr lang="en-GB" sz="3600" dirty="0"/>
              <a:t>.</a:t>
            </a:r>
          </a:p>
        </p:txBody>
      </p:sp>
    </p:spTree>
    <p:extLst>
      <p:ext uri="{BB962C8B-B14F-4D97-AF65-F5344CB8AC3E}">
        <p14:creationId xmlns:p14="http://schemas.microsoft.com/office/powerpoint/2010/main" val="26642272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BA225-CDBE-E201-3A02-3CC884BE407C}"/>
              </a:ext>
            </a:extLst>
          </p:cNvPr>
          <p:cNvSpPr>
            <a:spLocks noGrp="1"/>
          </p:cNvSpPr>
          <p:nvPr>
            <p:ph type="title"/>
          </p:nvPr>
        </p:nvSpPr>
        <p:spPr/>
        <p:txBody>
          <a:bodyPr/>
          <a:lstStyle/>
          <a:p>
            <a:pPr algn="ctr"/>
            <a:r>
              <a:rPr lang="en-GB" dirty="0"/>
              <a:t>5 moments when hand hygiene must be carried out.</a:t>
            </a:r>
          </a:p>
        </p:txBody>
      </p:sp>
      <p:sp>
        <p:nvSpPr>
          <p:cNvPr id="3" name="Content Placeholder 2">
            <a:extLst>
              <a:ext uri="{FF2B5EF4-FFF2-40B4-BE49-F238E27FC236}">
                <a16:creationId xmlns:a16="http://schemas.microsoft.com/office/drawing/2014/main" id="{35FEE6CA-7BFF-9ECC-70A2-9FB792A8AA5A}"/>
              </a:ext>
            </a:extLst>
          </p:cNvPr>
          <p:cNvSpPr>
            <a:spLocks noGrp="1"/>
          </p:cNvSpPr>
          <p:nvPr>
            <p:ph idx="1"/>
          </p:nvPr>
        </p:nvSpPr>
        <p:spPr/>
        <p:txBody>
          <a:bodyPr/>
          <a:lstStyle/>
          <a:p>
            <a:r>
              <a:rPr lang="en-GB" dirty="0"/>
              <a:t>Before patient contact</a:t>
            </a:r>
          </a:p>
          <a:p>
            <a:r>
              <a:rPr lang="en-GB" dirty="0"/>
              <a:t>Before antiseptic procedure/ technique.</a:t>
            </a:r>
          </a:p>
          <a:p>
            <a:r>
              <a:rPr lang="en-GB" dirty="0"/>
              <a:t>After contact with body fluids</a:t>
            </a:r>
          </a:p>
          <a:p>
            <a:r>
              <a:rPr lang="en-GB" dirty="0"/>
              <a:t>After contact with patient</a:t>
            </a:r>
          </a:p>
          <a:p>
            <a:r>
              <a:rPr lang="en-GB" dirty="0"/>
              <a:t>After contact with patients’ surroundings</a:t>
            </a:r>
          </a:p>
        </p:txBody>
      </p:sp>
    </p:spTree>
    <p:extLst>
      <p:ext uri="{BB962C8B-B14F-4D97-AF65-F5344CB8AC3E}">
        <p14:creationId xmlns:p14="http://schemas.microsoft.com/office/powerpoint/2010/main" val="914636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1742C-5E76-1F76-D20E-E0D5BB5E674B}"/>
              </a:ext>
            </a:extLst>
          </p:cNvPr>
          <p:cNvSpPr>
            <a:spLocks noGrp="1"/>
          </p:cNvSpPr>
          <p:nvPr>
            <p:ph type="title"/>
          </p:nvPr>
        </p:nvSpPr>
        <p:spPr/>
        <p:txBody>
          <a:bodyPr/>
          <a:lstStyle/>
          <a:p>
            <a:pPr algn="ctr"/>
            <a:r>
              <a:rPr lang="en-GB" dirty="0"/>
              <a:t>Your 5 moments of hand hygiene</a:t>
            </a:r>
          </a:p>
        </p:txBody>
      </p:sp>
      <p:pic>
        <p:nvPicPr>
          <p:cNvPr id="10" name="Content Placeholder 9" descr="A graphic of a person in a hospital bed">
            <a:extLst>
              <a:ext uri="{FF2B5EF4-FFF2-40B4-BE49-F238E27FC236}">
                <a16:creationId xmlns:a16="http://schemas.microsoft.com/office/drawing/2014/main" id="{24C0ED0A-7AB9-1849-1663-594B2924E6B6}"/>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4063" y="1432193"/>
            <a:ext cx="10697378" cy="4065320"/>
          </a:xfrm>
        </p:spPr>
      </p:pic>
      <p:sp>
        <p:nvSpPr>
          <p:cNvPr id="11" name="TextBox 10">
            <a:extLst>
              <a:ext uri="{FF2B5EF4-FFF2-40B4-BE49-F238E27FC236}">
                <a16:creationId xmlns:a16="http://schemas.microsoft.com/office/drawing/2014/main" id="{0375F1F3-0A14-8D36-73D7-14BC3DC8F371}"/>
              </a:ext>
            </a:extLst>
          </p:cNvPr>
          <p:cNvSpPr txBox="1"/>
          <p:nvPr/>
        </p:nvSpPr>
        <p:spPr>
          <a:xfrm>
            <a:off x="694063" y="5497513"/>
            <a:ext cx="10697378" cy="230832"/>
          </a:xfrm>
          <a:prstGeom prst="rect">
            <a:avLst/>
          </a:prstGeom>
          <a:noFill/>
        </p:spPr>
        <p:txBody>
          <a:bodyPr wrap="square" rtlCol="0">
            <a:spAutoFit/>
          </a:bodyPr>
          <a:lstStyle/>
          <a:p>
            <a:r>
              <a:rPr lang="en-GB" sz="900">
                <a:hlinkClick r:id="rId3" tooltip="https://wtcs.pressbooks.pub/nursingskills/chapter/4-2-asceptic-technique-basic-concepts/"/>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27405615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90C94-FC37-8FFB-C9F0-F96ABE90D27C}"/>
              </a:ext>
            </a:extLst>
          </p:cNvPr>
          <p:cNvSpPr>
            <a:spLocks noGrp="1"/>
          </p:cNvSpPr>
          <p:nvPr>
            <p:ph type="title"/>
          </p:nvPr>
        </p:nvSpPr>
        <p:spPr/>
        <p:txBody>
          <a:bodyPr/>
          <a:lstStyle/>
          <a:p>
            <a:pPr algn="ctr"/>
            <a:r>
              <a:rPr lang="en-GB" dirty="0"/>
              <a:t>Before patient contact</a:t>
            </a:r>
          </a:p>
        </p:txBody>
      </p:sp>
      <p:sp>
        <p:nvSpPr>
          <p:cNvPr id="3" name="Content Placeholder 2">
            <a:extLst>
              <a:ext uri="{FF2B5EF4-FFF2-40B4-BE49-F238E27FC236}">
                <a16:creationId xmlns:a16="http://schemas.microsoft.com/office/drawing/2014/main" id="{DF4DEDDB-FFD5-E749-8F64-9F8848F55205}"/>
              </a:ext>
            </a:extLst>
          </p:cNvPr>
          <p:cNvSpPr>
            <a:spLocks noGrp="1"/>
          </p:cNvSpPr>
          <p:nvPr>
            <p:ph idx="1"/>
          </p:nvPr>
        </p:nvSpPr>
        <p:spPr/>
        <p:txBody>
          <a:bodyPr/>
          <a:lstStyle/>
          <a:p>
            <a:r>
              <a:rPr lang="en-GB" dirty="0"/>
              <a:t>Before shaking hands with a patient, stroking a child’s forehead.</a:t>
            </a:r>
          </a:p>
          <a:p>
            <a:r>
              <a:rPr lang="en-GB" dirty="0"/>
              <a:t>Before assisting a patient in personal care activities, to move, to take a bath, to eat or to get dressed.</a:t>
            </a:r>
          </a:p>
          <a:p>
            <a:r>
              <a:rPr lang="en-GB" dirty="0"/>
              <a:t>Before delivering care and other non-Invasive treatments</a:t>
            </a:r>
          </a:p>
          <a:p>
            <a:r>
              <a:rPr lang="en-GB" dirty="0"/>
              <a:t>Before applying oxygen masks, before giving physiotherapy.</a:t>
            </a:r>
          </a:p>
          <a:p>
            <a:r>
              <a:rPr lang="en-GB" dirty="0"/>
              <a:t>Before performing a physical, non-invasive examination, taking pulse, blood pressure, chest auscultation or recording ECG.</a:t>
            </a:r>
          </a:p>
        </p:txBody>
      </p:sp>
    </p:spTree>
    <p:extLst>
      <p:ext uri="{BB962C8B-B14F-4D97-AF65-F5344CB8AC3E}">
        <p14:creationId xmlns:p14="http://schemas.microsoft.com/office/powerpoint/2010/main" val="3416659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196D3-D970-871F-ABFA-F6E25A9A9F26}"/>
              </a:ext>
            </a:extLst>
          </p:cNvPr>
          <p:cNvSpPr>
            <a:spLocks noGrp="1"/>
          </p:cNvSpPr>
          <p:nvPr>
            <p:ph type="title"/>
          </p:nvPr>
        </p:nvSpPr>
        <p:spPr/>
        <p:txBody>
          <a:bodyPr/>
          <a:lstStyle/>
          <a:p>
            <a:pPr algn="ctr"/>
            <a:r>
              <a:rPr lang="en-GB" dirty="0"/>
              <a:t>Before aseptic procedure</a:t>
            </a:r>
          </a:p>
        </p:txBody>
      </p:sp>
      <p:sp>
        <p:nvSpPr>
          <p:cNvPr id="3" name="Content Placeholder 2">
            <a:extLst>
              <a:ext uri="{FF2B5EF4-FFF2-40B4-BE49-F238E27FC236}">
                <a16:creationId xmlns:a16="http://schemas.microsoft.com/office/drawing/2014/main" id="{C0BC183F-98C7-4451-8702-381AD2C174D1}"/>
              </a:ext>
            </a:extLst>
          </p:cNvPr>
          <p:cNvSpPr>
            <a:spLocks noGrp="1"/>
          </p:cNvSpPr>
          <p:nvPr>
            <p:ph idx="1"/>
          </p:nvPr>
        </p:nvSpPr>
        <p:spPr/>
        <p:txBody>
          <a:bodyPr/>
          <a:lstStyle/>
          <a:p>
            <a:r>
              <a:rPr lang="en-GB" dirty="0"/>
              <a:t>Before brushing the patients' teeth, instilling eye drops, examining mouth, nose, ear with or without instrumentation, suctioning mucus.</a:t>
            </a:r>
          </a:p>
          <a:p>
            <a:r>
              <a:rPr lang="en-GB" dirty="0"/>
              <a:t>Before dressing wound with or without instrumentation, applying ointment, performing a percutaneous injection/puncture.</a:t>
            </a:r>
          </a:p>
          <a:p>
            <a:r>
              <a:rPr lang="en-GB" dirty="0"/>
              <a:t>Before inserting an invasive medical device (nasal cannula, nasogastric tube, endotracheal tube, percutaneous catheter drainage).Disrupting/opening any circuit of an invasive medical device (for food, medicine, draining, suctioning, monitoring purpose).</a:t>
            </a:r>
          </a:p>
          <a:p>
            <a:r>
              <a:rPr lang="en-GB" dirty="0"/>
              <a:t>Before preparing food, medication, pharmaceutical products, sterile material.</a:t>
            </a:r>
          </a:p>
        </p:txBody>
      </p:sp>
    </p:spTree>
    <p:extLst>
      <p:ext uri="{BB962C8B-B14F-4D97-AF65-F5344CB8AC3E}">
        <p14:creationId xmlns:p14="http://schemas.microsoft.com/office/powerpoint/2010/main" val="802973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B86DB-4E60-6098-A261-50A700AC5BB6}"/>
              </a:ext>
            </a:extLst>
          </p:cNvPr>
          <p:cNvSpPr>
            <a:spLocks noGrp="1"/>
          </p:cNvSpPr>
          <p:nvPr>
            <p:ph type="title"/>
          </p:nvPr>
        </p:nvSpPr>
        <p:spPr/>
        <p:txBody>
          <a:bodyPr/>
          <a:lstStyle/>
          <a:p>
            <a:pPr algn="ctr"/>
            <a:r>
              <a:rPr lang="en-GB" dirty="0"/>
              <a:t>After body fluid exposure / risk </a:t>
            </a:r>
          </a:p>
        </p:txBody>
      </p:sp>
      <p:sp>
        <p:nvSpPr>
          <p:cNvPr id="3" name="Content Placeholder 2">
            <a:extLst>
              <a:ext uri="{FF2B5EF4-FFF2-40B4-BE49-F238E27FC236}">
                <a16:creationId xmlns:a16="http://schemas.microsoft.com/office/drawing/2014/main" id="{1D17A9CF-0BCA-24B5-B8B7-38EFC36B1AA7}"/>
              </a:ext>
            </a:extLst>
          </p:cNvPr>
          <p:cNvSpPr>
            <a:spLocks noGrp="1"/>
          </p:cNvSpPr>
          <p:nvPr>
            <p:ph idx="1"/>
          </p:nvPr>
        </p:nvSpPr>
        <p:spPr/>
        <p:txBody>
          <a:bodyPr>
            <a:normAutofit lnSpcReduction="10000"/>
          </a:bodyPr>
          <a:lstStyle/>
          <a:p>
            <a:r>
              <a:rPr lang="en-GB" dirty="0"/>
              <a:t>When the contact with the mucous membrane and / or with non-intact skin ends/</a:t>
            </a:r>
          </a:p>
          <a:p>
            <a:r>
              <a:rPr lang="en-GB" dirty="0"/>
              <a:t>After a percutaneous injection or puncture ends, after inserting an invasive medical device( vascular access, catheter, tube or drain etc)</a:t>
            </a:r>
          </a:p>
          <a:p>
            <a:r>
              <a:rPr lang="en-GB" dirty="0"/>
              <a:t>After removing an invasive medical device.</a:t>
            </a:r>
          </a:p>
          <a:p>
            <a:r>
              <a:rPr lang="en-GB" dirty="0"/>
              <a:t>After removing any protection (napkin, dressing, gauze, sanitary towel etc).</a:t>
            </a:r>
          </a:p>
          <a:p>
            <a:r>
              <a:rPr lang="en-GB" dirty="0"/>
              <a:t>After handling an organic sample, clearing excreta, or any other bodily fluids</a:t>
            </a:r>
          </a:p>
          <a:p>
            <a:r>
              <a:rPr lang="en-GB" dirty="0"/>
              <a:t>After cleaning any contaminated surface and soiled material (soiled bedlinen, dentals, instruments, urinal, bedpan, lavatories etc).</a:t>
            </a:r>
          </a:p>
          <a:p>
            <a:pPr marL="0" indent="0">
              <a:buNone/>
            </a:pPr>
            <a:endParaRPr lang="en-GB" dirty="0"/>
          </a:p>
        </p:txBody>
      </p:sp>
    </p:spTree>
    <p:extLst>
      <p:ext uri="{BB962C8B-B14F-4D97-AF65-F5344CB8AC3E}">
        <p14:creationId xmlns:p14="http://schemas.microsoft.com/office/powerpoint/2010/main" val="15061064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D6162-2031-5A61-E017-5D08E7EFC90C}"/>
              </a:ext>
            </a:extLst>
          </p:cNvPr>
          <p:cNvSpPr>
            <a:spLocks noGrp="1"/>
          </p:cNvSpPr>
          <p:nvPr>
            <p:ph type="title"/>
          </p:nvPr>
        </p:nvSpPr>
        <p:spPr/>
        <p:txBody>
          <a:bodyPr/>
          <a:lstStyle/>
          <a:p>
            <a:pPr algn="ctr"/>
            <a:r>
              <a:rPr lang="en-GB" dirty="0"/>
              <a:t>After touching a patient</a:t>
            </a:r>
          </a:p>
        </p:txBody>
      </p:sp>
      <p:sp>
        <p:nvSpPr>
          <p:cNvPr id="3" name="Content Placeholder 2">
            <a:extLst>
              <a:ext uri="{FF2B5EF4-FFF2-40B4-BE49-F238E27FC236}">
                <a16:creationId xmlns:a16="http://schemas.microsoft.com/office/drawing/2014/main" id="{59118EF3-254A-721D-DF8D-74A81D306166}"/>
              </a:ext>
            </a:extLst>
          </p:cNvPr>
          <p:cNvSpPr>
            <a:spLocks noGrp="1"/>
          </p:cNvSpPr>
          <p:nvPr>
            <p:ph idx="1"/>
          </p:nvPr>
        </p:nvSpPr>
        <p:spPr/>
        <p:txBody>
          <a:bodyPr/>
          <a:lstStyle/>
          <a:p>
            <a:r>
              <a:rPr lang="en-GB" dirty="0"/>
              <a:t>After shaking hands with a patient, stroking a child’s forehead.</a:t>
            </a:r>
          </a:p>
          <a:p>
            <a:r>
              <a:rPr lang="en-GB" dirty="0"/>
              <a:t>Before assisting a patient in personal care activities, to move, to take a bath, to eat, to get dressed etc.</a:t>
            </a:r>
          </a:p>
          <a:p>
            <a:r>
              <a:rPr lang="en-GB" dirty="0"/>
              <a:t>After performing a physical non-invasive examination – taking pulses.</a:t>
            </a:r>
          </a:p>
          <a:p>
            <a:r>
              <a:rPr lang="en-GB" dirty="0"/>
              <a:t>After recording Blood pressure, chest auscultation, recording ECG’s.</a:t>
            </a:r>
          </a:p>
          <a:p>
            <a:r>
              <a:rPr lang="en-GB" dirty="0"/>
              <a:t>After applying care and non-invasive treatment, changing bedlinen the patient is in, applying an oxygen mask, giving physiotherapy.</a:t>
            </a:r>
          </a:p>
        </p:txBody>
      </p:sp>
    </p:spTree>
    <p:extLst>
      <p:ext uri="{BB962C8B-B14F-4D97-AF65-F5344CB8AC3E}">
        <p14:creationId xmlns:p14="http://schemas.microsoft.com/office/powerpoint/2010/main" val="3065929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27B5E-1CA2-480B-6445-C79E0A771902}"/>
              </a:ext>
            </a:extLst>
          </p:cNvPr>
          <p:cNvSpPr>
            <a:spLocks noGrp="1"/>
          </p:cNvSpPr>
          <p:nvPr>
            <p:ph type="title"/>
          </p:nvPr>
        </p:nvSpPr>
        <p:spPr/>
        <p:txBody>
          <a:bodyPr/>
          <a:lstStyle/>
          <a:p>
            <a:pPr algn="ctr"/>
            <a:r>
              <a:rPr lang="en-GB" dirty="0"/>
              <a:t>AFTER TOUCHING PATIENTS' SURROUNDINGS</a:t>
            </a:r>
          </a:p>
        </p:txBody>
      </p:sp>
      <p:sp>
        <p:nvSpPr>
          <p:cNvPr id="3" name="Content Placeholder 2">
            <a:extLst>
              <a:ext uri="{FF2B5EF4-FFF2-40B4-BE49-F238E27FC236}">
                <a16:creationId xmlns:a16="http://schemas.microsoft.com/office/drawing/2014/main" id="{006D41EB-C42C-4163-7176-EA38E634B22E}"/>
              </a:ext>
            </a:extLst>
          </p:cNvPr>
          <p:cNvSpPr>
            <a:spLocks noGrp="1"/>
          </p:cNvSpPr>
          <p:nvPr>
            <p:ph idx="1"/>
          </p:nvPr>
        </p:nvSpPr>
        <p:spPr/>
        <p:txBody>
          <a:bodyPr/>
          <a:lstStyle/>
          <a:p>
            <a:r>
              <a:rPr lang="en-GB" dirty="0"/>
              <a:t>After a maintenance activity, changing bedlinen with the patient out of bed, holding a bed rail, cleaning a bedside table.</a:t>
            </a:r>
          </a:p>
          <a:p>
            <a:r>
              <a:rPr lang="en-GB" dirty="0"/>
              <a:t>After a care activity, adjusting perfusion speed, clearing a monitoring alarm.</a:t>
            </a:r>
          </a:p>
          <a:p>
            <a:r>
              <a:rPr lang="en-GB" dirty="0"/>
              <a:t>After other contacts with surfaces or inanimate objects( that should be avoided) leaning against a bed or night table</a:t>
            </a:r>
          </a:p>
        </p:txBody>
      </p:sp>
    </p:spTree>
    <p:extLst>
      <p:ext uri="{BB962C8B-B14F-4D97-AF65-F5344CB8AC3E}">
        <p14:creationId xmlns:p14="http://schemas.microsoft.com/office/powerpoint/2010/main" val="27517611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10F59-9037-D162-3090-B12AD216A53F}"/>
              </a:ext>
            </a:extLst>
          </p:cNvPr>
          <p:cNvSpPr>
            <a:spLocks noGrp="1"/>
          </p:cNvSpPr>
          <p:nvPr>
            <p:ph type="title"/>
          </p:nvPr>
        </p:nvSpPr>
        <p:spPr/>
        <p:txBody>
          <a:bodyPr/>
          <a:lstStyle/>
          <a:p>
            <a:pPr algn="ctr"/>
            <a:r>
              <a:rPr lang="en-GB" dirty="0"/>
              <a:t>WHAT IS THE PATIENT ZONE</a:t>
            </a:r>
          </a:p>
        </p:txBody>
      </p:sp>
      <p:sp>
        <p:nvSpPr>
          <p:cNvPr id="3" name="Content Placeholder 2">
            <a:extLst>
              <a:ext uri="{FF2B5EF4-FFF2-40B4-BE49-F238E27FC236}">
                <a16:creationId xmlns:a16="http://schemas.microsoft.com/office/drawing/2014/main" id="{41BC1324-840D-476C-BD3E-AC716ED1B613}"/>
              </a:ext>
            </a:extLst>
          </p:cNvPr>
          <p:cNvSpPr>
            <a:spLocks noGrp="1"/>
          </p:cNvSpPr>
          <p:nvPr>
            <p:ph idx="1"/>
          </p:nvPr>
        </p:nvSpPr>
        <p:spPr/>
        <p:txBody>
          <a:bodyPr>
            <a:normAutofit fontScale="92500"/>
          </a:bodyPr>
          <a:lstStyle/>
          <a:p>
            <a:r>
              <a:rPr lang="en-GB" dirty="0"/>
              <a:t>The patient zone includes the patient and some surfaces and items that are temporarily and exclusively dedicated to the patient.</a:t>
            </a:r>
          </a:p>
          <a:p>
            <a:r>
              <a:rPr lang="en-GB" dirty="0"/>
              <a:t>This typically includes the patient and all inanimate surfaces that are touched by or in direct physical contact with the patient, such as bed rails, bedside table, bedlinen, infusion tubing and other medical equipment</a:t>
            </a:r>
          </a:p>
          <a:p>
            <a:r>
              <a:rPr lang="en-GB" dirty="0"/>
              <a:t>It further contains surfaces frequently touched by healthcare workers whilst caring for the patient, such as monitors, buttons and other touch surfaces.</a:t>
            </a:r>
          </a:p>
          <a:p>
            <a:r>
              <a:rPr lang="en-GB" dirty="0"/>
              <a:t>In addition, items and surfaces temporarily exposed to the patient, physiotherapy equipment.</a:t>
            </a:r>
          </a:p>
        </p:txBody>
      </p:sp>
    </p:spTree>
    <p:extLst>
      <p:ext uri="{BB962C8B-B14F-4D97-AF65-F5344CB8AC3E}">
        <p14:creationId xmlns:p14="http://schemas.microsoft.com/office/powerpoint/2010/main" val="36719577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8F3C0-F9FA-A4C1-7C75-ACF0FACFA349}"/>
              </a:ext>
            </a:extLst>
          </p:cNvPr>
          <p:cNvSpPr>
            <a:spLocks noGrp="1"/>
          </p:cNvSpPr>
          <p:nvPr>
            <p:ph type="title"/>
          </p:nvPr>
        </p:nvSpPr>
        <p:spPr/>
        <p:txBody>
          <a:bodyPr/>
          <a:lstStyle/>
          <a:p>
            <a:pPr algn="ctr"/>
            <a:r>
              <a:rPr lang="en-GB" dirty="0"/>
              <a:t>Hand, skin and nail care</a:t>
            </a:r>
          </a:p>
        </p:txBody>
      </p:sp>
      <p:sp>
        <p:nvSpPr>
          <p:cNvPr id="3" name="Content Placeholder 2">
            <a:extLst>
              <a:ext uri="{FF2B5EF4-FFF2-40B4-BE49-F238E27FC236}">
                <a16:creationId xmlns:a16="http://schemas.microsoft.com/office/drawing/2014/main" id="{FB4141FC-C443-3CFF-6DD4-04F85E4CC911}"/>
              </a:ext>
            </a:extLst>
          </p:cNvPr>
          <p:cNvSpPr>
            <a:spLocks noGrp="1"/>
          </p:cNvSpPr>
          <p:nvPr>
            <p:ph idx="1"/>
          </p:nvPr>
        </p:nvSpPr>
        <p:spPr/>
        <p:txBody>
          <a:bodyPr/>
          <a:lstStyle/>
          <a:p>
            <a:r>
              <a:rPr lang="en-GB" dirty="0"/>
              <a:t>It has been shown that nails, including chipped nail polish, can harbour potentially harmful bacteria.</a:t>
            </a:r>
          </a:p>
          <a:p>
            <a:r>
              <a:rPr lang="en-GB" dirty="0"/>
              <a:t>Caring for nails helps prevent the harbouring of microorganisms which could then be transmitted to those who are receiving care.</a:t>
            </a:r>
          </a:p>
          <a:p>
            <a:r>
              <a:rPr lang="en-GB" dirty="0"/>
              <a:t>Nails must be natural, kept shot and clean.</a:t>
            </a:r>
          </a:p>
          <a:p>
            <a:r>
              <a:rPr lang="en-GB" dirty="0"/>
              <a:t>Nail polish must not be worn.</a:t>
            </a:r>
          </a:p>
          <a:p>
            <a:r>
              <a:rPr lang="en-GB" dirty="0"/>
              <a:t>Artificial fingernail / extensions must not be worn when providing care.</a:t>
            </a:r>
          </a:p>
          <a:p>
            <a:endParaRPr lang="en-GB" dirty="0"/>
          </a:p>
        </p:txBody>
      </p:sp>
    </p:spTree>
    <p:extLst>
      <p:ext uri="{BB962C8B-B14F-4D97-AF65-F5344CB8AC3E}">
        <p14:creationId xmlns:p14="http://schemas.microsoft.com/office/powerpoint/2010/main" val="13858909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88B4E-6A01-145B-1E20-844C244E3EA4}"/>
              </a:ext>
            </a:extLst>
          </p:cNvPr>
          <p:cNvSpPr>
            <a:spLocks noGrp="1"/>
          </p:cNvSpPr>
          <p:nvPr>
            <p:ph type="title"/>
          </p:nvPr>
        </p:nvSpPr>
        <p:spPr/>
        <p:txBody>
          <a:bodyPr/>
          <a:lstStyle/>
          <a:p>
            <a:pPr algn="ctr"/>
            <a:r>
              <a:rPr lang="en-GB" dirty="0"/>
              <a:t>HAND Hygiene AND JEWELLERY</a:t>
            </a:r>
          </a:p>
        </p:txBody>
      </p:sp>
      <p:sp>
        <p:nvSpPr>
          <p:cNvPr id="3" name="Content Placeholder 2">
            <a:extLst>
              <a:ext uri="{FF2B5EF4-FFF2-40B4-BE49-F238E27FC236}">
                <a16:creationId xmlns:a16="http://schemas.microsoft.com/office/drawing/2014/main" id="{B7FD856E-B066-49C5-5985-F3A3778A44E3}"/>
              </a:ext>
            </a:extLst>
          </p:cNvPr>
          <p:cNvSpPr>
            <a:spLocks noGrp="1"/>
          </p:cNvSpPr>
          <p:nvPr>
            <p:ph idx="1"/>
          </p:nvPr>
        </p:nvSpPr>
        <p:spPr/>
        <p:txBody>
          <a:bodyPr/>
          <a:lstStyle/>
          <a:p>
            <a:r>
              <a:rPr lang="en-GB" dirty="0"/>
              <a:t>It has been shown that jewellery particularly rings with stones and / or jewellery of intricate detail can be contaminated with microorganisms.</a:t>
            </a:r>
          </a:p>
          <a:p>
            <a:r>
              <a:rPr lang="en-GB" dirty="0"/>
              <a:t>Wrist and hand jewellery must be removed before the start of a shift.</a:t>
            </a:r>
          </a:p>
          <a:p>
            <a:r>
              <a:rPr lang="en-GB" dirty="0"/>
              <a:t>It is acceptable to wear plain bands, for example wedding rings, however, these must be moved/removed when hand hygiene is being performed in order to reach the bacteria which can harbour underneath them.</a:t>
            </a:r>
          </a:p>
        </p:txBody>
      </p:sp>
    </p:spTree>
    <p:extLst>
      <p:ext uri="{BB962C8B-B14F-4D97-AF65-F5344CB8AC3E}">
        <p14:creationId xmlns:p14="http://schemas.microsoft.com/office/powerpoint/2010/main" val="14835481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Picture 4" descr="Black chains">
            <a:extLst>
              <a:ext uri="{FF2B5EF4-FFF2-40B4-BE49-F238E27FC236}">
                <a16:creationId xmlns:a16="http://schemas.microsoft.com/office/drawing/2014/main" id="{02232EBF-B8B7-1E09-8C8F-F39CF12C582B}"/>
              </a:ext>
            </a:extLst>
          </p:cNvPr>
          <p:cNvPicPr>
            <a:picLocks noChangeAspect="1"/>
          </p:cNvPicPr>
          <p:nvPr/>
        </p:nvPicPr>
        <p:blipFill rotWithShape="1">
          <a:blip r:embed="rId3"/>
          <a:srcRect t="14036" r="-1" b="10458"/>
          <a:stretch/>
        </p:blipFill>
        <p:spPr>
          <a:xfrm>
            <a:off x="2" y="10"/>
            <a:ext cx="12191695" cy="6857990"/>
          </a:xfrm>
          <a:prstGeom prst="rect">
            <a:avLst/>
          </a:prstGeom>
        </p:spPr>
      </p:pic>
      <p:sp>
        <p:nvSpPr>
          <p:cNvPr id="17" name="Rectangle 16">
            <a:extLst>
              <a:ext uri="{FF2B5EF4-FFF2-40B4-BE49-F238E27FC236}">
                <a16:creationId xmlns:a16="http://schemas.microsoft.com/office/drawing/2014/main" id="{6A0FFA78-985C-4F50-B21A-77045C7DF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4C2E3A-0BC1-463E-62B4-0E152E05594A}"/>
              </a:ext>
            </a:extLst>
          </p:cNvPr>
          <p:cNvSpPr>
            <a:spLocks noGrp="1"/>
          </p:cNvSpPr>
          <p:nvPr>
            <p:ph type="title"/>
          </p:nvPr>
        </p:nvSpPr>
        <p:spPr>
          <a:xfrm>
            <a:off x="4065511" y="3236470"/>
            <a:ext cx="6832500" cy="1252601"/>
          </a:xfrm>
        </p:spPr>
        <p:txBody>
          <a:bodyPr vert="horz" lIns="91440" tIns="45720" rIns="91440" bIns="0" rtlCol="0" anchor="b">
            <a:normAutofit/>
          </a:bodyPr>
          <a:lstStyle/>
          <a:p>
            <a:r>
              <a:rPr lang="en-US" sz="4400" dirty="0">
                <a:solidFill>
                  <a:srgbClr val="FFFFFE"/>
                </a:solidFill>
              </a:rPr>
              <a:t>Break the chain</a:t>
            </a:r>
          </a:p>
        </p:txBody>
      </p:sp>
      <p:cxnSp>
        <p:nvCxnSpPr>
          <p:cNvPr id="19" name="Straight Connector 18">
            <a:extLst>
              <a:ext uri="{FF2B5EF4-FFF2-40B4-BE49-F238E27FC236}">
                <a16:creationId xmlns:a16="http://schemas.microsoft.com/office/drawing/2014/main" id="{65409EC7-69B1-45CC-8FB7-1964C1AB67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509" y="4666480"/>
            <a:ext cx="683249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807805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CE1FC-2112-B8A2-2450-10B862366E59}"/>
              </a:ext>
            </a:extLst>
          </p:cNvPr>
          <p:cNvSpPr>
            <a:spLocks noGrp="1"/>
          </p:cNvSpPr>
          <p:nvPr>
            <p:ph type="title"/>
          </p:nvPr>
        </p:nvSpPr>
        <p:spPr/>
        <p:txBody>
          <a:bodyPr/>
          <a:lstStyle/>
          <a:p>
            <a:pPr algn="ctr"/>
            <a:r>
              <a:rPr lang="en-GB" dirty="0"/>
              <a:t>Chain of infection</a:t>
            </a:r>
          </a:p>
        </p:txBody>
      </p:sp>
      <p:sp>
        <p:nvSpPr>
          <p:cNvPr id="3" name="Content Placeholder 2">
            <a:extLst>
              <a:ext uri="{FF2B5EF4-FFF2-40B4-BE49-F238E27FC236}">
                <a16:creationId xmlns:a16="http://schemas.microsoft.com/office/drawing/2014/main" id="{F1965C93-BBC5-C5D3-7141-7353EC0A14F8}"/>
              </a:ext>
            </a:extLst>
          </p:cNvPr>
          <p:cNvSpPr>
            <a:spLocks noGrp="1"/>
          </p:cNvSpPr>
          <p:nvPr>
            <p:ph idx="1"/>
          </p:nvPr>
        </p:nvSpPr>
        <p:spPr/>
        <p:txBody>
          <a:bodyPr/>
          <a:lstStyle/>
          <a:p>
            <a:pPr marL="0" indent="0">
              <a:buNone/>
            </a:pPr>
            <a:endParaRPr lang="en-GB" dirty="0"/>
          </a:p>
          <a:p>
            <a:r>
              <a:rPr lang="en-GB" dirty="0"/>
              <a:t>There is a portal of entry</a:t>
            </a:r>
          </a:p>
          <a:p>
            <a:r>
              <a:rPr lang="en-GB" dirty="0"/>
              <a:t>There is a susceptible host</a:t>
            </a:r>
          </a:p>
          <a:p>
            <a:r>
              <a:rPr lang="en-GB" dirty="0"/>
              <a:t>An  Infectious Microbe</a:t>
            </a:r>
          </a:p>
          <a:p>
            <a:r>
              <a:rPr lang="en-GB" dirty="0"/>
              <a:t> A reservoir</a:t>
            </a:r>
          </a:p>
          <a:p>
            <a:r>
              <a:rPr lang="en-GB" dirty="0"/>
              <a:t>Portal of exit</a:t>
            </a:r>
          </a:p>
          <a:p>
            <a:r>
              <a:rPr lang="en-GB" dirty="0"/>
              <a:t>Modes of Transmission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658549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4FEC7-B9DF-DDA0-18A5-21F4851A4E94}"/>
              </a:ext>
            </a:extLst>
          </p:cNvPr>
          <p:cNvSpPr>
            <a:spLocks noGrp="1"/>
          </p:cNvSpPr>
          <p:nvPr>
            <p:ph type="title"/>
          </p:nvPr>
        </p:nvSpPr>
        <p:spPr/>
        <p:txBody>
          <a:bodyPr/>
          <a:lstStyle/>
          <a:p>
            <a:pPr algn="ctr"/>
            <a:r>
              <a:rPr lang="en-GB" dirty="0"/>
              <a:t>Breaking the chain</a:t>
            </a:r>
          </a:p>
        </p:txBody>
      </p:sp>
      <p:sp>
        <p:nvSpPr>
          <p:cNvPr id="3" name="Content Placeholder 2">
            <a:extLst>
              <a:ext uri="{FF2B5EF4-FFF2-40B4-BE49-F238E27FC236}">
                <a16:creationId xmlns:a16="http://schemas.microsoft.com/office/drawing/2014/main" id="{AD2C9BA5-E981-78F6-83A0-65310CC67338}"/>
              </a:ext>
            </a:extLst>
          </p:cNvPr>
          <p:cNvSpPr>
            <a:spLocks noGrp="1"/>
          </p:cNvSpPr>
          <p:nvPr>
            <p:ph idx="1"/>
          </p:nvPr>
        </p:nvSpPr>
        <p:spPr/>
        <p:txBody>
          <a:bodyPr>
            <a:normAutofit/>
          </a:bodyPr>
          <a:lstStyle/>
          <a:p>
            <a:pPr marL="0" indent="0" algn="ctr">
              <a:buNone/>
            </a:pPr>
            <a:endParaRPr lang="en-GB" sz="4800" dirty="0"/>
          </a:p>
          <a:p>
            <a:pPr marL="0" indent="0" algn="ctr">
              <a:buNone/>
            </a:pPr>
            <a:r>
              <a:rPr lang="en-GB" sz="4800" dirty="0"/>
              <a:t>Hand washing is the most  important way of breaking the chain of infection</a:t>
            </a:r>
          </a:p>
        </p:txBody>
      </p:sp>
    </p:spTree>
    <p:extLst>
      <p:ext uri="{BB962C8B-B14F-4D97-AF65-F5344CB8AC3E}">
        <p14:creationId xmlns:p14="http://schemas.microsoft.com/office/powerpoint/2010/main" val="33157825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2C9703D-C8F9-44AD-A7C0-C2F3871F8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60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instructions for washing hands&#10;&#10;Description automatically generated">
            <a:extLst>
              <a:ext uri="{FF2B5EF4-FFF2-40B4-BE49-F238E27FC236}">
                <a16:creationId xmlns:a16="http://schemas.microsoft.com/office/drawing/2014/main" id="{0D33E069-36B4-758A-6C7A-B11E2E8666C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21820" y="0"/>
            <a:ext cx="6766560" cy="6506677"/>
          </a:xfrm>
          <a:prstGeom prst="rect">
            <a:avLst/>
          </a:prstGeom>
        </p:spPr>
      </p:pic>
      <p:sp>
        <p:nvSpPr>
          <p:cNvPr id="4" name="TextBox 3">
            <a:extLst>
              <a:ext uri="{FF2B5EF4-FFF2-40B4-BE49-F238E27FC236}">
                <a16:creationId xmlns:a16="http://schemas.microsoft.com/office/drawing/2014/main" id="{75F00A09-D121-2615-1E10-CD8C6F61E628}"/>
              </a:ext>
            </a:extLst>
          </p:cNvPr>
          <p:cNvSpPr txBox="1"/>
          <p:nvPr/>
        </p:nvSpPr>
        <p:spPr>
          <a:xfrm>
            <a:off x="5510619" y="5316646"/>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tcs.pressbooks.pub/nursingskills/chapter/4-2-asceptic-technique-basic-concept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3628397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of instructions on how to wash hands&#10;&#10;Description automatically generated">
            <a:extLst>
              <a:ext uri="{FF2B5EF4-FFF2-40B4-BE49-F238E27FC236}">
                <a16:creationId xmlns:a16="http://schemas.microsoft.com/office/drawing/2014/main" id="{13397DDA-6D51-FC48-77FC-8875FCCB89F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41582" y="0"/>
            <a:ext cx="5996539" cy="6858000"/>
          </a:xfrm>
          <a:prstGeom prst="rect">
            <a:avLst/>
          </a:prstGeom>
        </p:spPr>
      </p:pic>
      <p:sp>
        <p:nvSpPr>
          <p:cNvPr id="4" name="TextBox 3">
            <a:extLst>
              <a:ext uri="{FF2B5EF4-FFF2-40B4-BE49-F238E27FC236}">
                <a16:creationId xmlns:a16="http://schemas.microsoft.com/office/drawing/2014/main" id="{AAAF5548-11DA-1FA0-2835-307B5B4F44C1}"/>
              </a:ext>
            </a:extLst>
          </p:cNvPr>
          <p:cNvSpPr txBox="1"/>
          <p:nvPr/>
        </p:nvSpPr>
        <p:spPr>
          <a:xfrm>
            <a:off x="3693516" y="6858000"/>
            <a:ext cx="4804968" cy="230832"/>
          </a:xfrm>
          <a:prstGeom prst="rect">
            <a:avLst/>
          </a:prstGeom>
          <a:noFill/>
        </p:spPr>
        <p:txBody>
          <a:bodyPr wrap="square" rtlCol="0">
            <a:spAutoFit/>
          </a:bodyPr>
          <a:lstStyle/>
          <a:p>
            <a:r>
              <a:rPr lang="en-GB" sz="900">
                <a:hlinkClick r:id="rId3" tooltip="https://med.libretexts.org/Bookshelves/Nursing/Nursing_Skills_(OpenRN)/04:_Aseptic_Technique/4.02:_Aseptic_Technique_Basic_Concepts"/>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39143517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586487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D08D2-6FFA-2F12-7A76-9FF83B5D4927}"/>
              </a:ext>
            </a:extLst>
          </p:cNvPr>
          <p:cNvSpPr>
            <a:spLocks noGrp="1"/>
          </p:cNvSpPr>
          <p:nvPr>
            <p:ph type="title"/>
          </p:nvPr>
        </p:nvSpPr>
        <p:spPr>
          <a:xfrm>
            <a:off x="1454239" y="702644"/>
            <a:ext cx="8643154" cy="2021305"/>
          </a:xfrm>
        </p:spPr>
        <p:txBody>
          <a:bodyPr/>
          <a:lstStyle/>
          <a:p>
            <a:pPr algn="ctr"/>
            <a:r>
              <a:rPr lang="en-GB" dirty="0"/>
              <a:t>Thank you for listening</a:t>
            </a:r>
          </a:p>
        </p:txBody>
      </p:sp>
      <p:sp>
        <p:nvSpPr>
          <p:cNvPr id="3" name="Text Placeholder 2">
            <a:extLst>
              <a:ext uri="{FF2B5EF4-FFF2-40B4-BE49-F238E27FC236}">
                <a16:creationId xmlns:a16="http://schemas.microsoft.com/office/drawing/2014/main" id="{5E854DD4-E1BD-527F-E7BC-6CE6DF9F2925}"/>
              </a:ext>
            </a:extLst>
          </p:cNvPr>
          <p:cNvSpPr>
            <a:spLocks noGrp="1"/>
          </p:cNvSpPr>
          <p:nvPr>
            <p:ph type="body" idx="1"/>
          </p:nvPr>
        </p:nvSpPr>
        <p:spPr/>
        <p:txBody>
          <a:bodyPr>
            <a:normAutofit/>
          </a:bodyPr>
          <a:lstStyle/>
          <a:p>
            <a:pPr algn="ctr"/>
            <a:r>
              <a:rPr lang="en-GB" sz="4800" dirty="0"/>
              <a:t>Any Questions</a:t>
            </a:r>
          </a:p>
        </p:txBody>
      </p:sp>
    </p:spTree>
    <p:extLst>
      <p:ext uri="{BB962C8B-B14F-4D97-AF65-F5344CB8AC3E}">
        <p14:creationId xmlns:p14="http://schemas.microsoft.com/office/powerpoint/2010/main" val="350025407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1" ma:contentTypeDescription="Create a new document." ma:contentTypeScope="" ma:versionID="ef467760ff3273648ee6daa1df86be49">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1c13f771fc8a118ccd6c9fd1837fe5db"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ObjectDetectorVersions" minOccurs="0"/>
                <xsd:element ref="ns3:MediaServiceAuto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0FD43DC0-8CB1-4460-BEDA-E2C07A2E93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3A37659-9781-4F46-8F91-83EB90B019DC}">
  <ds:schemaRefs>
    <ds:schemaRef ds:uri="http://schemas.microsoft.com/sharepoint/v3/contenttype/forms"/>
  </ds:schemaRefs>
</ds:datastoreItem>
</file>

<file path=customXml/itemProps3.xml><?xml version="1.0" encoding="utf-8"?>
<ds:datastoreItem xmlns:ds="http://schemas.openxmlformats.org/officeDocument/2006/customXml" ds:itemID="{BCE86AF1-920B-491D-8376-E7DCAAFF1A59}">
  <ds:schemaRefs>
    <ds:schemaRef ds:uri="http://purl.org/dc/dcmitype/"/>
    <ds:schemaRef ds:uri="http://purl.org/dc/elements/1.1/"/>
    <ds:schemaRef ds:uri="http://schemas.microsoft.com/office/2006/metadata/properties"/>
    <ds:schemaRef ds:uri="d8e79d84-78fb-44a9-92e9-d04bdd8f0359"/>
    <ds:schemaRef ds:uri="http://schemas.microsoft.com/office/2006/documentManagement/types"/>
    <ds:schemaRef ds:uri="http://purl.org/dc/terms/"/>
    <ds:schemaRef ds:uri="http://schemas.openxmlformats.org/package/2006/metadata/core-properties"/>
    <ds:schemaRef ds:uri="http://www.w3.org/XML/1998/namespace"/>
    <ds:schemaRef ds:uri="http://schemas.microsoft.com/office/infopath/2007/PartnerControls"/>
    <ds:schemaRef ds:uri="04c7059f-bde8-4ce9-bb0f-e52888740953"/>
  </ds:schemaRefs>
</ds:datastoreItem>
</file>

<file path=docProps/app.xml><?xml version="1.0" encoding="utf-8"?>
<Properties xmlns="http://schemas.openxmlformats.org/officeDocument/2006/extended-properties" xmlns:vt="http://schemas.openxmlformats.org/officeDocument/2006/docPropsVTypes">
  <Template>Gallery</Template>
  <TotalTime>251</TotalTime>
  <Words>1325</Words>
  <Application>Microsoft Office PowerPoint</Application>
  <PresentationFormat>Widescreen</PresentationFormat>
  <Paragraphs>115</Paragraphs>
  <Slides>27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Gill Sans MT</vt:lpstr>
      <vt:lpstr>Wingdings</vt:lpstr>
      <vt:lpstr>Gallery</vt:lpstr>
      <vt:lpstr>Infection Prevention and Control</vt:lpstr>
      <vt:lpstr>What is Infection Prevention?</vt:lpstr>
      <vt:lpstr>Infection Prevention and Control </vt:lpstr>
      <vt:lpstr>Why is infection Prevention important?</vt:lpstr>
      <vt:lpstr>What are health care –associated infections</vt:lpstr>
      <vt:lpstr>Why do HAI’S OCCUR</vt:lpstr>
      <vt:lpstr>Hand rubbing with an alcohol-based formulation</vt:lpstr>
      <vt:lpstr>Are hai’s preventable</vt:lpstr>
      <vt:lpstr>Standard precautions</vt:lpstr>
      <vt:lpstr>PowerPoint Presentation</vt:lpstr>
      <vt:lpstr>5 moments when hand hygiene must be carried out.</vt:lpstr>
      <vt:lpstr>Your 5 moments of hand hygiene</vt:lpstr>
      <vt:lpstr>Before patient contact</vt:lpstr>
      <vt:lpstr>Before aseptic procedure</vt:lpstr>
      <vt:lpstr>After body fluid exposure / risk </vt:lpstr>
      <vt:lpstr>After touching a patient</vt:lpstr>
      <vt:lpstr>AFTER TOUCHING PATIENTS' SURROUNDINGS</vt:lpstr>
      <vt:lpstr>WHAT IS THE PATIENT ZONE</vt:lpstr>
      <vt:lpstr>Hand, skin and nail care</vt:lpstr>
      <vt:lpstr>HAND Hygiene AND JEWELLERY</vt:lpstr>
      <vt:lpstr>Break the chain</vt:lpstr>
      <vt:lpstr>Chain of infection</vt:lpstr>
      <vt:lpstr>Breaking the chain</vt:lpstr>
      <vt:lpstr>PowerPoint Presentation</vt:lpstr>
      <vt:lpstr>PowerPoint Presentation</vt:lpstr>
      <vt:lpstr>PowerPoint Presentation</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Infection Prevention and Control</dc:title>
  <dc:creator>Janet Howells-Johnson</dc:creator>
  <cp:lastModifiedBy>Janet Howells-Johnson</cp:lastModifiedBy>
  <cp:revision>2</cp:revision>
  <dcterms:created xsi:type="dcterms:W3CDTF">2023-10-14T18:25:37Z</dcterms:created>
  <dcterms:modified xsi:type="dcterms:W3CDTF">2023-10-15T18:18:09Z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