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3"/>
  </p:notesMasterIdLst>
  <p:sldIdLst>
    <p:sldId id="256" r:id="rId2"/>
    <p:sldId id="258" r:id="rId3"/>
    <p:sldId id="259" r:id="rId4"/>
    <p:sldId id="260" r:id="rId5"/>
    <p:sldId id="261" r:id="rId6"/>
    <p:sldId id="262" r:id="rId7"/>
    <p:sldId id="263" r:id="rId8"/>
    <p:sldId id="264" r:id="rId9"/>
    <p:sldId id="265" r:id="rId10"/>
    <p:sldId id="266" r:id="rId11"/>
    <p:sldId id="267" r:id="rId12"/>
  </p:sldIdLst>
  <p:sldSz cx="9144000" cy="5143500" type="screen16x9"/>
  <p:notesSz cx="6858000" cy="9144000"/>
  <p:embeddedFontLst>
    <p:embeddedFont>
      <p:font typeface="Lato" panose="020F0502020204030203" pitchFamily="34" charset="0"/>
      <p:regular r:id="rId14"/>
      <p:bold r:id="rId15"/>
      <p:italic r:id="rId16"/>
      <p:boldItalic r:id="rId17"/>
    </p:embeddedFont>
    <p:embeddedFont>
      <p:font typeface="Montserrat" panose="00000500000000000000" pitchFamily="2"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40" y="5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Masud Rana" userId="af285f217e4dc343" providerId="LiveId" clId="{56D83235-1EE8-4937-A3A4-70308B8BE511}"/>
    <pc:docChg chg="undo custSel delSld modSld">
      <pc:chgData name="Md Masud Rana" userId="af285f217e4dc343" providerId="LiveId" clId="{56D83235-1EE8-4937-A3A4-70308B8BE511}" dt="2022-10-28T14:32:51.235" v="187" actId="120"/>
      <pc:docMkLst>
        <pc:docMk/>
      </pc:docMkLst>
      <pc:sldChg chg="modSp mod">
        <pc:chgData name="Md Masud Rana" userId="af285f217e4dc343" providerId="LiveId" clId="{56D83235-1EE8-4937-A3A4-70308B8BE511}" dt="2022-10-28T14:32:51.235" v="187" actId="120"/>
        <pc:sldMkLst>
          <pc:docMk/>
          <pc:sldMk cId="0" sldId="256"/>
        </pc:sldMkLst>
        <pc:spChg chg="mod">
          <ac:chgData name="Md Masud Rana" userId="af285f217e4dc343" providerId="LiveId" clId="{56D83235-1EE8-4937-A3A4-70308B8BE511}" dt="2022-10-28T14:31:37.879" v="31" actId="313"/>
          <ac:spMkLst>
            <pc:docMk/>
            <pc:sldMk cId="0" sldId="256"/>
            <ac:spMk id="134" creationId="{00000000-0000-0000-0000-000000000000}"/>
          </ac:spMkLst>
        </pc:spChg>
        <pc:spChg chg="mod">
          <ac:chgData name="Md Masud Rana" userId="af285f217e4dc343" providerId="LiveId" clId="{56D83235-1EE8-4937-A3A4-70308B8BE511}" dt="2022-10-28T14:32:51.235" v="187" actId="120"/>
          <ac:spMkLst>
            <pc:docMk/>
            <pc:sldMk cId="0" sldId="256"/>
            <ac:spMk id="135" creationId="{00000000-0000-0000-0000-000000000000}"/>
          </ac:spMkLst>
        </pc:spChg>
      </pc:sldChg>
      <pc:sldChg chg="modSp del mod">
        <pc:chgData name="Md Masud Rana" userId="af285f217e4dc343" providerId="LiveId" clId="{56D83235-1EE8-4937-A3A4-70308B8BE511}" dt="2022-10-28T14:32:40.191" v="186" actId="2696"/>
        <pc:sldMkLst>
          <pc:docMk/>
          <pc:sldMk cId="0" sldId="257"/>
        </pc:sldMkLst>
        <pc:spChg chg="mod">
          <ac:chgData name="Md Masud Rana" userId="af285f217e4dc343" providerId="LiveId" clId="{56D83235-1EE8-4937-A3A4-70308B8BE511}" dt="2022-10-28T14:32:29.737" v="185" actId="20577"/>
          <ac:spMkLst>
            <pc:docMk/>
            <pc:sldMk cId="0" sldId="257"/>
            <ac:spMk id="14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17739145c4b_0_1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17739145c4b_0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17739145c4b_0_17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17739145c4b_0_1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17739145c4b_0_18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17739145c4b_0_1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17739145c4b_0_18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17739145c4b_0_1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17739145c4b_0_19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17739145c4b_0_1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17739145c4b_0_2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17739145c4b_0_2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17739145c4b_0_2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17739145c4b_0_2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17739145c4b_0_2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17739145c4b_0_2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17739145c4b_0_2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 name="Google Shape;217;g17739145c4b_0_2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17739145c4b_0_2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17739145c4b_0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todayshotelier.com/2018/11/08/top-5-legal-issues-facing-hoteliers/"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hyperlink" Target="https://www.jdsupra.com/legalnews/hotel-franchise-agreements-what-should-35458/" TargetMode="External"/><Relationship Id="rId5" Type="http://schemas.openxmlformats.org/officeDocument/2006/relationships/hyperlink" Target="https://www.eversheds-sutherland.com/global/en/where/europe/uk/sectors/consumer/hospitality-and-leisure/hotel-leisure-sector.page" TargetMode="External"/><Relationship Id="rId4" Type="http://schemas.openxmlformats.org/officeDocument/2006/relationships/hyperlink" Target="https://www.kdisonline.com/the-top-legal-issues-facing-hotel-associations/"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578800" y="401850"/>
            <a:ext cx="5017500" cy="157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b="1" dirty="0">
                <a:solidFill>
                  <a:schemeClr val="tx1"/>
                </a:solidFill>
                <a:latin typeface="Arial" panose="020B0604020202020204" pitchFamily="34" charset="0"/>
                <a:cs typeface="Arial" panose="020B0604020202020204" pitchFamily="34" charset="0"/>
              </a:rPr>
              <a:t>Legal Issue of Hotel Industry</a:t>
            </a:r>
            <a:endParaRPr sz="2400" dirty="0">
              <a:solidFill>
                <a:schemeClr val="dk1"/>
              </a:solidFill>
            </a:endParaRPr>
          </a:p>
          <a:p>
            <a:pPr marL="0" lvl="0" indent="0" algn="l" rtl="0">
              <a:spcBef>
                <a:spcPts val="0"/>
              </a:spcBef>
              <a:spcAft>
                <a:spcPts val="0"/>
              </a:spcAft>
              <a:buNone/>
            </a:pPr>
            <a:endParaRPr b="1" dirty="0">
              <a:solidFill>
                <a:schemeClr val="dk1"/>
              </a:solidFill>
              <a:latin typeface="Lato"/>
              <a:ea typeface="Lato"/>
              <a:cs typeface="Lato"/>
              <a:sym typeface="Lato"/>
            </a:endParaRPr>
          </a:p>
        </p:txBody>
      </p:sp>
      <p:sp>
        <p:nvSpPr>
          <p:cNvPr id="135" name="Google Shape;135;p13"/>
          <p:cNvSpPr txBox="1">
            <a:spLocks noGrp="1"/>
          </p:cNvSpPr>
          <p:nvPr>
            <p:ph type="subTitle" idx="1"/>
          </p:nvPr>
        </p:nvSpPr>
        <p:spPr>
          <a:xfrm>
            <a:off x="3578800" y="1980749"/>
            <a:ext cx="4844400" cy="1995257"/>
          </a:xfrm>
          <a:prstGeom prst="rect">
            <a:avLst/>
          </a:prstGeom>
        </p:spPr>
        <p:txBody>
          <a:bodyPr spcFirstLastPara="1" wrap="square" lIns="91425" tIns="91425" rIns="91425" bIns="91425" anchor="t" anchorCtr="0">
            <a:noAutofit/>
          </a:bodyPr>
          <a:lstStyle/>
          <a:p>
            <a:pPr>
              <a:lnSpc>
                <a:spcPct val="150000"/>
              </a:lnSpc>
            </a:pPr>
            <a:r>
              <a:rPr lang="en-US" sz="1400" dirty="0">
                <a:solidFill>
                  <a:schemeClr val="tx1"/>
                </a:solidFill>
                <a:effectLst/>
                <a:latin typeface="Arial" panose="020B0604020202020204" pitchFamily="34" charset="0"/>
                <a:ea typeface="Arial" panose="020B0604020202020204" pitchFamily="34" charset="0"/>
              </a:rPr>
              <a:t>Student Name: Mohiuddin Ahmed</a:t>
            </a:r>
            <a:endParaRPr lang="en-GB" sz="1400" dirty="0">
              <a:solidFill>
                <a:schemeClr val="tx1"/>
              </a:solidFill>
              <a:effectLst/>
              <a:latin typeface="Arial" panose="020B0604020202020204" pitchFamily="34" charset="0"/>
              <a:ea typeface="Arial" panose="020B0604020202020204" pitchFamily="34" charset="0"/>
            </a:endParaRPr>
          </a:p>
          <a:p>
            <a:pPr>
              <a:lnSpc>
                <a:spcPct val="150000"/>
              </a:lnSpc>
            </a:pPr>
            <a:r>
              <a:rPr lang="en-US" sz="1400" dirty="0">
                <a:solidFill>
                  <a:schemeClr val="tx1"/>
                </a:solidFill>
                <a:effectLst/>
                <a:latin typeface="Arial" panose="020B0604020202020204" pitchFamily="34" charset="0"/>
                <a:ea typeface="Arial" panose="020B0604020202020204" pitchFamily="34" charset="0"/>
              </a:rPr>
              <a:t>Student ID: 2128554</a:t>
            </a:r>
          </a:p>
          <a:p>
            <a:pPr>
              <a:lnSpc>
                <a:spcPct val="150000"/>
              </a:lnSpc>
              <a:spcAft>
                <a:spcPts val="1000"/>
              </a:spcAft>
            </a:pPr>
            <a:r>
              <a:rPr lang="en-GB" sz="1400" dirty="0">
                <a:solidFill>
                  <a:schemeClr val="tx1"/>
                </a:solidFill>
                <a:effectLst/>
                <a:latin typeface="Arial" panose="020B0604020202020204" pitchFamily="34" charset="0"/>
                <a:ea typeface="Arial" panose="020B0604020202020204" pitchFamily="34" charset="0"/>
                <a:cs typeface="Arial" panose="020B0604020202020204" pitchFamily="34" charset="0"/>
              </a:rPr>
              <a:t>Module: Business Skills BMIH4001</a:t>
            </a:r>
          </a:p>
          <a:p>
            <a:pPr>
              <a:lnSpc>
                <a:spcPct val="150000"/>
              </a:lnSpc>
              <a:spcAft>
                <a:spcPts val="1000"/>
              </a:spcAft>
            </a:pPr>
            <a:r>
              <a:rPr lang="en-GB" dirty="0">
                <a:solidFill>
                  <a:schemeClr val="tx1"/>
                </a:solidFill>
                <a:latin typeface="Arial" panose="020B0604020202020204" pitchFamily="34" charset="0"/>
                <a:ea typeface="Arial" panose="020B0604020202020204" pitchFamily="34" charset="0"/>
                <a:cs typeface="Arial" panose="020B0604020202020204" pitchFamily="34" charset="0"/>
              </a:rPr>
              <a:t>Assignment title: Legal Issue In Hotel Industry</a:t>
            </a:r>
            <a:endParaRPr lang="en-GB" sz="14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pPr>
              <a:lnSpc>
                <a:spcPct val="150000"/>
              </a:lnSpc>
            </a:pPr>
            <a:r>
              <a:rPr lang="en-GB" sz="1400" dirty="0">
                <a:solidFill>
                  <a:schemeClr val="tx1"/>
                </a:solidFill>
                <a:effectLst/>
                <a:latin typeface="Arial" panose="020B0604020202020204" pitchFamily="34" charset="0"/>
                <a:ea typeface="Arial" panose="020B0604020202020204" pitchFamily="34" charset="0"/>
                <a:cs typeface="Arial" panose="020B0604020202020204" pitchFamily="34" charset="0"/>
              </a:rPr>
              <a:t>Module leader: Deborah Llyod</a:t>
            </a:r>
          </a:p>
          <a:p>
            <a:pPr marL="0" lvl="0" indent="0" algn="l" rtl="0">
              <a:spcBef>
                <a:spcPts val="0"/>
              </a:spcBef>
              <a:spcAft>
                <a:spcPts val="0"/>
              </a:spcAft>
              <a:buNone/>
            </a:pPr>
            <a:endParaRPr dirty="0">
              <a:solidFill>
                <a:schemeClr val="dk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5"/>
          <p:cNvSpPr txBox="1">
            <a:spLocks noGrp="1"/>
          </p:cNvSpPr>
          <p:nvPr>
            <p:ph type="title"/>
          </p:nvPr>
        </p:nvSpPr>
        <p:spPr>
          <a:xfrm>
            <a:off x="1297500" y="223300"/>
            <a:ext cx="7038900" cy="5688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b="1" u="sng"/>
              <a:t>Introduction</a:t>
            </a:r>
            <a:endParaRPr b="1" u="sng"/>
          </a:p>
        </p:txBody>
      </p:sp>
      <p:sp>
        <p:nvSpPr>
          <p:cNvPr id="147" name="Google Shape;147;p15"/>
          <p:cNvSpPr txBox="1">
            <a:spLocks noGrp="1"/>
          </p:cNvSpPr>
          <p:nvPr>
            <p:ph type="body" idx="1"/>
          </p:nvPr>
        </p:nvSpPr>
        <p:spPr>
          <a:xfrm>
            <a:off x="1145100" y="3493625"/>
            <a:ext cx="7038900" cy="1084800"/>
          </a:xfrm>
          <a:prstGeom prst="rect">
            <a:avLst/>
          </a:prstGeom>
        </p:spPr>
        <p:txBody>
          <a:bodyPr spcFirstLastPara="1" wrap="square" lIns="91425" tIns="91425" rIns="91425" bIns="91425" anchor="t" anchorCtr="0">
            <a:noAutofit/>
          </a:bodyPr>
          <a:lstStyle/>
          <a:p>
            <a:pPr marL="0" lvl="0" indent="0" algn="ctr" rtl="0">
              <a:spcBef>
                <a:spcPts val="0"/>
              </a:spcBef>
              <a:spcAft>
                <a:spcPts val="1000"/>
              </a:spcAft>
              <a:buNone/>
            </a:pPr>
            <a:r>
              <a:rPr lang="en" sz="1400">
                <a:latin typeface="Times New Roman"/>
                <a:ea typeface="Times New Roman"/>
                <a:cs typeface="Times New Roman"/>
                <a:sym typeface="Times New Roman"/>
              </a:rPr>
              <a:t>Legal issues in the industry are a major burden for the owners. There are many types of legal issues, such as; Labor Compliance, Corporate Governance, Hotel Hygiene, Franchise Contract Issues, etc. Today we are going to discuss Franchise Contract Issues. I think it is one of the main problems for a hotel.</a:t>
            </a:r>
            <a:endParaRPr sz="1500"/>
          </a:p>
        </p:txBody>
      </p:sp>
      <p:sp>
        <p:nvSpPr>
          <p:cNvPr id="148" name="Google Shape;148;p15"/>
          <p:cNvSpPr txBox="1"/>
          <p:nvPr/>
        </p:nvSpPr>
        <p:spPr>
          <a:xfrm>
            <a:off x="1686725" y="1124500"/>
            <a:ext cx="6351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pic>
        <p:nvPicPr>
          <p:cNvPr id="149" name="Google Shape;149;p15"/>
          <p:cNvPicPr preferRelativeResize="0"/>
          <p:nvPr/>
        </p:nvPicPr>
        <p:blipFill>
          <a:blip r:embed="rId3">
            <a:alphaModFix/>
          </a:blip>
          <a:stretch>
            <a:fillRect/>
          </a:stretch>
        </p:blipFill>
        <p:spPr>
          <a:xfrm>
            <a:off x="2942800" y="1000800"/>
            <a:ext cx="3657600" cy="2057400"/>
          </a:xfrm>
          <a:prstGeom prst="rect">
            <a:avLst/>
          </a:prstGeom>
          <a:noFill/>
          <a:ln>
            <a:noFill/>
          </a:ln>
        </p:spPr>
      </p:pic>
      <p:sp>
        <p:nvSpPr>
          <p:cNvPr id="150" name="Google Shape;150;p15"/>
          <p:cNvSpPr txBox="1"/>
          <p:nvPr/>
        </p:nvSpPr>
        <p:spPr>
          <a:xfrm>
            <a:off x="3184200" y="3032521"/>
            <a:ext cx="3113100" cy="338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000">
                <a:solidFill>
                  <a:schemeClr val="lt1"/>
                </a:solidFill>
                <a:latin typeface="Lato"/>
                <a:ea typeface="Lato"/>
                <a:cs typeface="Lato"/>
                <a:sym typeface="Lato"/>
              </a:rPr>
              <a:t>Source: Google</a:t>
            </a:r>
            <a:endParaRPr sz="1000">
              <a:solidFill>
                <a:schemeClr val="lt1"/>
              </a:solidFill>
              <a:latin typeface="Lato"/>
              <a:ea typeface="Lato"/>
              <a:cs typeface="Lato"/>
              <a:sym typeface="Lat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6"/>
          <p:cNvSpPr txBox="1">
            <a:spLocks noGrp="1"/>
          </p:cNvSpPr>
          <p:nvPr>
            <p:ph type="title"/>
          </p:nvPr>
        </p:nvSpPr>
        <p:spPr>
          <a:xfrm>
            <a:off x="1297500" y="281125"/>
            <a:ext cx="7157100" cy="614400"/>
          </a:xfrm>
          <a:prstGeom prst="rect">
            <a:avLst/>
          </a:prstGeom>
        </p:spPr>
        <p:txBody>
          <a:bodyPr spcFirstLastPara="1" wrap="square" lIns="91425" tIns="91425" rIns="91425" bIns="91425" anchor="ctr" anchorCtr="0">
            <a:normAutofit/>
          </a:bodyPr>
          <a:lstStyle/>
          <a:p>
            <a:pPr marL="0" lvl="0" indent="0" algn="ctr" rtl="0">
              <a:lnSpc>
                <a:spcPct val="115000"/>
              </a:lnSpc>
              <a:spcBef>
                <a:spcPts val="0"/>
              </a:spcBef>
              <a:spcAft>
                <a:spcPts val="1000"/>
              </a:spcAft>
              <a:buNone/>
            </a:pPr>
            <a:r>
              <a:rPr lang="en" sz="2650" b="1" u="sng">
                <a:latin typeface="Times New Roman"/>
                <a:ea typeface="Times New Roman"/>
                <a:cs typeface="Times New Roman"/>
                <a:sym typeface="Times New Roman"/>
              </a:rPr>
              <a:t>Franchise Contract Issues</a:t>
            </a:r>
            <a:r>
              <a:rPr lang="en" sz="1200" b="1" u="sng">
                <a:latin typeface="Times New Roman"/>
                <a:ea typeface="Times New Roman"/>
                <a:cs typeface="Times New Roman"/>
                <a:sym typeface="Times New Roman"/>
              </a:rPr>
              <a:t>:</a:t>
            </a:r>
            <a:endParaRPr b="1"/>
          </a:p>
        </p:txBody>
      </p:sp>
      <p:sp>
        <p:nvSpPr>
          <p:cNvPr id="156" name="Google Shape;156;p16"/>
          <p:cNvSpPr txBox="1">
            <a:spLocks noGrp="1"/>
          </p:cNvSpPr>
          <p:nvPr>
            <p:ph type="body" idx="1"/>
          </p:nvPr>
        </p:nvSpPr>
        <p:spPr>
          <a:xfrm>
            <a:off x="1280500" y="3227675"/>
            <a:ext cx="7038900" cy="1749300"/>
          </a:xfrm>
          <a:prstGeom prst="rect">
            <a:avLst/>
          </a:prstGeom>
        </p:spPr>
        <p:txBody>
          <a:bodyPr spcFirstLastPara="1" wrap="square" lIns="91425" tIns="91425" rIns="91425" bIns="91425" anchor="ctr" anchorCtr="0">
            <a:normAutofit/>
          </a:bodyPr>
          <a:lstStyle/>
          <a:p>
            <a:pPr marL="0" lvl="0" indent="0" algn="ctr" rtl="0">
              <a:spcBef>
                <a:spcPts val="0"/>
              </a:spcBef>
              <a:spcAft>
                <a:spcPts val="1000"/>
              </a:spcAft>
              <a:buNone/>
            </a:pPr>
            <a:r>
              <a:rPr lang="en" sz="1400">
                <a:latin typeface="Times New Roman"/>
                <a:ea typeface="Times New Roman"/>
                <a:cs typeface="Times New Roman"/>
                <a:sym typeface="Times New Roman"/>
              </a:rPr>
              <a:t>A franchise contract is a license agreement between the owner and the hotel brand. The franchise contract cannot be changed by the current owner. These contracts are drafted by the hotel brand companies and are very one-sided. (Hotel Franchise Agreements: What Should Owners Focus On?, n.d.-e)</a:t>
            </a:r>
            <a:endParaRPr/>
          </a:p>
        </p:txBody>
      </p:sp>
      <p:sp>
        <p:nvSpPr>
          <p:cNvPr id="157" name="Google Shape;157;p16"/>
          <p:cNvSpPr txBox="1"/>
          <p:nvPr/>
        </p:nvSpPr>
        <p:spPr>
          <a:xfrm>
            <a:off x="2134450" y="947475"/>
            <a:ext cx="53310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pic>
        <p:nvPicPr>
          <p:cNvPr id="158" name="Google Shape;158;p16"/>
          <p:cNvPicPr preferRelativeResize="0"/>
          <p:nvPr/>
        </p:nvPicPr>
        <p:blipFill>
          <a:blip r:embed="rId3">
            <a:alphaModFix/>
          </a:blip>
          <a:stretch>
            <a:fillRect/>
          </a:stretch>
        </p:blipFill>
        <p:spPr>
          <a:xfrm>
            <a:off x="3158088" y="1274675"/>
            <a:ext cx="3435924" cy="1859301"/>
          </a:xfrm>
          <a:prstGeom prst="rect">
            <a:avLst/>
          </a:prstGeom>
          <a:noFill/>
          <a:ln>
            <a:noFill/>
          </a:ln>
        </p:spPr>
      </p:pic>
      <p:sp>
        <p:nvSpPr>
          <p:cNvPr id="159" name="Google Shape;159;p16"/>
          <p:cNvSpPr txBox="1"/>
          <p:nvPr/>
        </p:nvSpPr>
        <p:spPr>
          <a:xfrm>
            <a:off x="4022250" y="3092325"/>
            <a:ext cx="1707600" cy="3693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200">
                <a:solidFill>
                  <a:schemeClr val="lt1"/>
                </a:solidFill>
                <a:latin typeface="Lato"/>
                <a:ea typeface="Lato"/>
                <a:cs typeface="Lato"/>
                <a:sym typeface="Lato"/>
              </a:rPr>
              <a:t>S</a:t>
            </a:r>
            <a:r>
              <a:rPr lang="en" sz="1000">
                <a:solidFill>
                  <a:srgbClr val="FFFFFF"/>
                </a:solidFill>
                <a:latin typeface="Lato"/>
                <a:ea typeface="Lato"/>
                <a:cs typeface="Lato"/>
                <a:sym typeface="Lato"/>
              </a:rPr>
              <a:t>ource: Google</a:t>
            </a:r>
            <a:endParaRPr sz="1000">
              <a:solidFill>
                <a:srgbClr val="FFFFFF"/>
              </a:solidFill>
              <a:latin typeface="Lato"/>
              <a:ea typeface="Lato"/>
              <a:cs typeface="Lato"/>
              <a:sym typeface="Lat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7"/>
          <p:cNvSpPr txBox="1">
            <a:spLocks noGrp="1"/>
          </p:cNvSpPr>
          <p:nvPr>
            <p:ph type="title"/>
          </p:nvPr>
        </p:nvSpPr>
        <p:spPr>
          <a:xfrm>
            <a:off x="1297500" y="133425"/>
            <a:ext cx="7038900" cy="751500"/>
          </a:xfrm>
          <a:prstGeom prst="rect">
            <a:avLst/>
          </a:prstGeom>
        </p:spPr>
        <p:txBody>
          <a:bodyPr spcFirstLastPara="1" wrap="square" lIns="91425" tIns="91425" rIns="91425" bIns="91425" anchor="ctr" anchorCtr="0">
            <a:normAutofit/>
          </a:bodyPr>
          <a:lstStyle/>
          <a:p>
            <a:pPr marL="0" lvl="0" indent="0" algn="ctr" rtl="0">
              <a:lnSpc>
                <a:spcPct val="115000"/>
              </a:lnSpc>
              <a:spcBef>
                <a:spcPts val="0"/>
              </a:spcBef>
              <a:spcAft>
                <a:spcPts val="1000"/>
              </a:spcAft>
              <a:buNone/>
            </a:pPr>
            <a:r>
              <a:rPr lang="en" b="1" u="sng">
                <a:latin typeface="Times New Roman"/>
                <a:ea typeface="Times New Roman"/>
                <a:cs typeface="Times New Roman"/>
                <a:sym typeface="Times New Roman"/>
              </a:rPr>
              <a:t>How to Continue the Contract:</a:t>
            </a:r>
            <a:endParaRPr b="1"/>
          </a:p>
        </p:txBody>
      </p:sp>
      <p:sp>
        <p:nvSpPr>
          <p:cNvPr id="165" name="Google Shape;165;p17"/>
          <p:cNvSpPr txBox="1">
            <a:spLocks noGrp="1"/>
          </p:cNvSpPr>
          <p:nvPr>
            <p:ph type="body" idx="1"/>
          </p:nvPr>
        </p:nvSpPr>
        <p:spPr>
          <a:xfrm>
            <a:off x="1297500" y="3279750"/>
            <a:ext cx="7038900" cy="1728300"/>
          </a:xfrm>
          <a:prstGeom prst="rect">
            <a:avLst/>
          </a:prstGeom>
        </p:spPr>
        <p:txBody>
          <a:bodyPr spcFirstLastPara="1" wrap="square" lIns="91425" tIns="91425" rIns="91425" bIns="91425" anchor="ctr" anchorCtr="0">
            <a:normAutofit/>
          </a:bodyPr>
          <a:lstStyle/>
          <a:p>
            <a:pPr marL="0" lvl="0" indent="0" algn="ctr" rtl="0">
              <a:spcBef>
                <a:spcPts val="0"/>
              </a:spcBef>
              <a:spcAft>
                <a:spcPts val="1000"/>
              </a:spcAft>
              <a:buNone/>
            </a:pPr>
            <a:r>
              <a:rPr lang="en" sz="1400">
                <a:latin typeface="Times New Roman"/>
                <a:ea typeface="Times New Roman"/>
                <a:cs typeface="Times New Roman"/>
                <a:sym typeface="Times New Roman"/>
              </a:rPr>
              <a:t>From the start of the franchise, an agreement can be challenging to run the whole franchise system. Many things are related to this. Such as; managing the standards of the brand, complaints of the guests, etc. To run successfully, the owner should not bring new brands into the hotel. (Ismail, 2018b, Top 5 legal issues facing hoteliers)</a:t>
            </a:r>
            <a:endParaRPr sz="1400"/>
          </a:p>
        </p:txBody>
      </p:sp>
      <p:sp>
        <p:nvSpPr>
          <p:cNvPr id="166" name="Google Shape;166;p17"/>
          <p:cNvSpPr txBox="1"/>
          <p:nvPr/>
        </p:nvSpPr>
        <p:spPr>
          <a:xfrm>
            <a:off x="2665450" y="1103675"/>
            <a:ext cx="4123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pic>
        <p:nvPicPr>
          <p:cNvPr id="167" name="Google Shape;167;p17"/>
          <p:cNvPicPr preferRelativeResize="0"/>
          <p:nvPr/>
        </p:nvPicPr>
        <p:blipFill>
          <a:blip r:embed="rId3">
            <a:alphaModFix/>
          </a:blip>
          <a:stretch>
            <a:fillRect/>
          </a:stretch>
        </p:blipFill>
        <p:spPr>
          <a:xfrm>
            <a:off x="3333250" y="884925"/>
            <a:ext cx="2967401" cy="2457200"/>
          </a:xfrm>
          <a:prstGeom prst="rect">
            <a:avLst/>
          </a:prstGeom>
          <a:noFill/>
          <a:ln>
            <a:noFill/>
          </a:ln>
        </p:spPr>
      </p:pic>
      <p:sp>
        <p:nvSpPr>
          <p:cNvPr id="168" name="Google Shape;168;p17"/>
          <p:cNvSpPr txBox="1"/>
          <p:nvPr/>
        </p:nvSpPr>
        <p:spPr>
          <a:xfrm>
            <a:off x="3984000" y="3279750"/>
            <a:ext cx="1665900" cy="33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chemeClr val="lt1"/>
                </a:solidFill>
                <a:latin typeface="Lato"/>
                <a:ea typeface="Lato"/>
                <a:cs typeface="Lato"/>
                <a:sym typeface="Lato"/>
              </a:rPr>
              <a:t>Source: Google</a:t>
            </a:r>
            <a:endParaRPr sz="1000">
              <a:solidFill>
                <a:schemeClr val="lt1"/>
              </a:solidFill>
              <a:latin typeface="Lato"/>
              <a:ea typeface="Lato"/>
              <a:cs typeface="Lato"/>
              <a:sym typeface="Lat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18"/>
          <p:cNvSpPr txBox="1">
            <a:spLocks noGrp="1"/>
          </p:cNvSpPr>
          <p:nvPr>
            <p:ph type="title"/>
          </p:nvPr>
        </p:nvSpPr>
        <p:spPr>
          <a:xfrm>
            <a:off x="1297500" y="229075"/>
            <a:ext cx="7038900" cy="749700"/>
          </a:xfrm>
          <a:prstGeom prst="rect">
            <a:avLst/>
          </a:prstGeom>
        </p:spPr>
        <p:txBody>
          <a:bodyPr spcFirstLastPara="1" wrap="square" lIns="91425" tIns="91425" rIns="91425" bIns="91425" anchor="ctr" anchorCtr="0">
            <a:normAutofit/>
          </a:bodyPr>
          <a:lstStyle/>
          <a:p>
            <a:pPr marL="0" lvl="0" indent="0" algn="ctr" rtl="0">
              <a:lnSpc>
                <a:spcPct val="115000"/>
              </a:lnSpc>
              <a:spcBef>
                <a:spcPts val="0"/>
              </a:spcBef>
              <a:spcAft>
                <a:spcPts val="1000"/>
              </a:spcAft>
              <a:buNone/>
            </a:pPr>
            <a:r>
              <a:rPr lang="en" sz="2650" b="1" u="sng">
                <a:latin typeface="Times New Roman"/>
                <a:ea typeface="Times New Roman"/>
                <a:cs typeface="Times New Roman"/>
                <a:sym typeface="Times New Roman"/>
              </a:rPr>
              <a:t>Understanding the guest's needs:</a:t>
            </a:r>
            <a:endParaRPr b="1"/>
          </a:p>
        </p:txBody>
      </p:sp>
      <p:sp>
        <p:nvSpPr>
          <p:cNvPr id="174" name="Google Shape;174;p18"/>
          <p:cNvSpPr txBox="1">
            <a:spLocks noGrp="1"/>
          </p:cNvSpPr>
          <p:nvPr>
            <p:ph type="body" idx="1"/>
          </p:nvPr>
        </p:nvSpPr>
        <p:spPr>
          <a:xfrm>
            <a:off x="1297488" y="3165275"/>
            <a:ext cx="7038900" cy="1926300"/>
          </a:xfrm>
          <a:prstGeom prst="rect">
            <a:avLst/>
          </a:prstGeom>
        </p:spPr>
        <p:txBody>
          <a:bodyPr spcFirstLastPara="1" wrap="square" lIns="91425" tIns="91425" rIns="91425" bIns="91425" anchor="ctr" anchorCtr="0">
            <a:normAutofit/>
          </a:bodyPr>
          <a:lstStyle/>
          <a:p>
            <a:pPr marL="0" lvl="0" indent="0" algn="ctr" rtl="0">
              <a:spcBef>
                <a:spcPts val="0"/>
              </a:spcBef>
              <a:spcAft>
                <a:spcPts val="1000"/>
              </a:spcAft>
              <a:buNone/>
            </a:pPr>
            <a:r>
              <a:rPr lang="en" sz="1400">
                <a:latin typeface="Times New Roman"/>
                <a:ea typeface="Times New Roman"/>
                <a:cs typeface="Times New Roman"/>
                <a:sym typeface="Times New Roman"/>
              </a:rPr>
              <a:t>A hotel is built to serve guests. Customers are the main. The authority should keep an eye on what their guests want. So, the name of the brand is valuable to the customers. Management should think about it before the franchise contract. (Hotel Franchise Agreements: What Should Owners Focus On?, n.d.-d) </a:t>
            </a:r>
            <a:endParaRPr/>
          </a:p>
        </p:txBody>
      </p:sp>
      <p:sp>
        <p:nvSpPr>
          <p:cNvPr id="175" name="Google Shape;175;p18"/>
          <p:cNvSpPr txBox="1"/>
          <p:nvPr/>
        </p:nvSpPr>
        <p:spPr>
          <a:xfrm>
            <a:off x="2561350" y="1062025"/>
            <a:ext cx="4393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pic>
        <p:nvPicPr>
          <p:cNvPr id="176" name="Google Shape;176;p18"/>
          <p:cNvPicPr preferRelativeResize="0"/>
          <p:nvPr/>
        </p:nvPicPr>
        <p:blipFill>
          <a:blip r:embed="rId3">
            <a:alphaModFix/>
          </a:blip>
          <a:stretch>
            <a:fillRect/>
          </a:stretch>
        </p:blipFill>
        <p:spPr>
          <a:xfrm>
            <a:off x="3020888" y="1062025"/>
            <a:ext cx="3592126" cy="2186501"/>
          </a:xfrm>
          <a:prstGeom prst="rect">
            <a:avLst/>
          </a:prstGeom>
          <a:noFill/>
          <a:ln>
            <a:noFill/>
          </a:ln>
        </p:spPr>
      </p:pic>
      <p:sp>
        <p:nvSpPr>
          <p:cNvPr id="177" name="Google Shape;177;p18"/>
          <p:cNvSpPr txBox="1"/>
          <p:nvPr/>
        </p:nvSpPr>
        <p:spPr>
          <a:xfrm>
            <a:off x="4108963" y="3248525"/>
            <a:ext cx="1416000" cy="33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chemeClr val="lt1"/>
                </a:solidFill>
                <a:latin typeface="Lato"/>
                <a:ea typeface="Lato"/>
                <a:cs typeface="Lato"/>
                <a:sym typeface="Lato"/>
              </a:rPr>
              <a:t>Source: Google</a:t>
            </a:r>
            <a:endParaRPr sz="1000">
              <a:solidFill>
                <a:schemeClr val="lt1"/>
              </a:solidFill>
              <a:latin typeface="Lato"/>
              <a:ea typeface="Lato"/>
              <a:cs typeface="Lato"/>
              <a:sym typeface="Lat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19"/>
          <p:cNvSpPr txBox="1">
            <a:spLocks noGrp="1"/>
          </p:cNvSpPr>
          <p:nvPr>
            <p:ph type="title"/>
          </p:nvPr>
        </p:nvSpPr>
        <p:spPr>
          <a:xfrm>
            <a:off x="1297500" y="229050"/>
            <a:ext cx="7038900" cy="656100"/>
          </a:xfrm>
          <a:prstGeom prst="rect">
            <a:avLst/>
          </a:prstGeom>
        </p:spPr>
        <p:txBody>
          <a:bodyPr spcFirstLastPara="1" wrap="square" lIns="91425" tIns="91425" rIns="91425" bIns="91425" anchor="ctr" anchorCtr="0">
            <a:normAutofit/>
          </a:bodyPr>
          <a:lstStyle/>
          <a:p>
            <a:pPr marL="0" lvl="0" indent="0" algn="ctr" rtl="0">
              <a:lnSpc>
                <a:spcPct val="115000"/>
              </a:lnSpc>
              <a:spcBef>
                <a:spcPts val="0"/>
              </a:spcBef>
              <a:spcAft>
                <a:spcPts val="1000"/>
              </a:spcAft>
              <a:buNone/>
            </a:pPr>
            <a:r>
              <a:rPr lang="en" sz="2650" b="1" u="sng">
                <a:latin typeface="Times New Roman"/>
                <a:ea typeface="Times New Roman"/>
                <a:cs typeface="Times New Roman"/>
                <a:sym typeface="Times New Roman"/>
              </a:rPr>
              <a:t>The problem with Contracts:</a:t>
            </a:r>
            <a:endParaRPr b="1"/>
          </a:p>
        </p:txBody>
      </p:sp>
      <p:sp>
        <p:nvSpPr>
          <p:cNvPr id="183" name="Google Shape;183;p19"/>
          <p:cNvSpPr txBox="1">
            <a:spLocks noGrp="1"/>
          </p:cNvSpPr>
          <p:nvPr>
            <p:ph type="body" idx="1"/>
          </p:nvPr>
        </p:nvSpPr>
        <p:spPr>
          <a:xfrm>
            <a:off x="1297500" y="3123575"/>
            <a:ext cx="7038900" cy="1822200"/>
          </a:xfrm>
          <a:prstGeom prst="rect">
            <a:avLst/>
          </a:prstGeom>
        </p:spPr>
        <p:txBody>
          <a:bodyPr spcFirstLastPara="1" wrap="square" lIns="91425" tIns="91425" rIns="91425" bIns="91425" anchor="ctr" anchorCtr="0">
            <a:normAutofit/>
          </a:bodyPr>
          <a:lstStyle/>
          <a:p>
            <a:pPr marL="0" lvl="0" indent="0" algn="ctr" rtl="0">
              <a:spcBef>
                <a:spcPts val="0"/>
              </a:spcBef>
              <a:spcAft>
                <a:spcPts val="1000"/>
              </a:spcAft>
              <a:buNone/>
            </a:pPr>
            <a:r>
              <a:rPr lang="en" sz="1400">
                <a:latin typeface="Times New Roman"/>
                <a:ea typeface="Times New Roman"/>
                <a:cs typeface="Times New Roman"/>
                <a:sym typeface="Times New Roman"/>
              </a:rPr>
              <a:t>Due to the competition, the franchise wants to create a new brand and fails to make a profit. The main reason for the failure is, they can’t maintain the standard of the brands. And because of this, owners get into a huge problem. (Ismail, 2018b, Top 5 legal issues facing hoteliers)</a:t>
            </a:r>
            <a:endParaRPr/>
          </a:p>
        </p:txBody>
      </p:sp>
      <p:sp>
        <p:nvSpPr>
          <p:cNvPr id="184" name="Google Shape;184;p19"/>
          <p:cNvSpPr txBox="1"/>
          <p:nvPr/>
        </p:nvSpPr>
        <p:spPr>
          <a:xfrm>
            <a:off x="2248975" y="1103675"/>
            <a:ext cx="4674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pic>
        <p:nvPicPr>
          <p:cNvPr id="185" name="Google Shape;185;p19"/>
          <p:cNvPicPr preferRelativeResize="0"/>
          <p:nvPr/>
        </p:nvPicPr>
        <p:blipFill>
          <a:blip r:embed="rId3">
            <a:alphaModFix/>
          </a:blip>
          <a:stretch>
            <a:fillRect/>
          </a:stretch>
        </p:blipFill>
        <p:spPr>
          <a:xfrm>
            <a:off x="3197900" y="957900"/>
            <a:ext cx="3238098" cy="2165676"/>
          </a:xfrm>
          <a:prstGeom prst="rect">
            <a:avLst/>
          </a:prstGeom>
          <a:noFill/>
          <a:ln>
            <a:noFill/>
          </a:ln>
        </p:spPr>
      </p:pic>
      <p:sp>
        <p:nvSpPr>
          <p:cNvPr id="186" name="Google Shape;186;p19"/>
          <p:cNvSpPr txBox="1"/>
          <p:nvPr/>
        </p:nvSpPr>
        <p:spPr>
          <a:xfrm>
            <a:off x="3780900" y="3123575"/>
            <a:ext cx="2072100" cy="33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chemeClr val="lt1"/>
                </a:solidFill>
                <a:latin typeface="Lato"/>
                <a:ea typeface="Lato"/>
                <a:cs typeface="Lato"/>
                <a:sym typeface="Lato"/>
              </a:rPr>
              <a:t>Source: Google</a:t>
            </a:r>
            <a:endParaRPr sz="1000">
              <a:solidFill>
                <a:schemeClr val="lt1"/>
              </a:solidFill>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20"/>
          <p:cNvSpPr txBox="1">
            <a:spLocks noGrp="1"/>
          </p:cNvSpPr>
          <p:nvPr>
            <p:ph type="title"/>
          </p:nvPr>
        </p:nvSpPr>
        <p:spPr>
          <a:xfrm>
            <a:off x="1297500" y="156175"/>
            <a:ext cx="7038900" cy="582900"/>
          </a:xfrm>
          <a:prstGeom prst="rect">
            <a:avLst/>
          </a:prstGeom>
        </p:spPr>
        <p:txBody>
          <a:bodyPr spcFirstLastPara="1" wrap="square" lIns="91425" tIns="91425" rIns="91425" bIns="91425" anchor="ctr" anchorCtr="0">
            <a:normAutofit/>
          </a:bodyPr>
          <a:lstStyle/>
          <a:p>
            <a:pPr marL="0" lvl="0" indent="0" algn="ctr" rtl="0">
              <a:lnSpc>
                <a:spcPct val="115000"/>
              </a:lnSpc>
              <a:spcBef>
                <a:spcPts val="0"/>
              </a:spcBef>
              <a:spcAft>
                <a:spcPts val="1000"/>
              </a:spcAft>
              <a:buNone/>
            </a:pPr>
            <a:r>
              <a:rPr lang="en" b="1" u="sng">
                <a:latin typeface="Times New Roman"/>
                <a:ea typeface="Times New Roman"/>
                <a:cs typeface="Times New Roman"/>
                <a:sym typeface="Times New Roman"/>
              </a:rPr>
              <a:t>Money Issue:</a:t>
            </a:r>
            <a:endParaRPr b="1"/>
          </a:p>
        </p:txBody>
      </p:sp>
      <p:sp>
        <p:nvSpPr>
          <p:cNvPr id="192" name="Google Shape;192;p20"/>
          <p:cNvSpPr txBox="1">
            <a:spLocks noGrp="1"/>
          </p:cNvSpPr>
          <p:nvPr>
            <p:ph type="body" idx="1"/>
          </p:nvPr>
        </p:nvSpPr>
        <p:spPr>
          <a:xfrm>
            <a:off x="1297500" y="3196450"/>
            <a:ext cx="7038900" cy="1853400"/>
          </a:xfrm>
          <a:prstGeom prst="rect">
            <a:avLst/>
          </a:prstGeom>
        </p:spPr>
        <p:txBody>
          <a:bodyPr spcFirstLastPara="1" wrap="square" lIns="91425" tIns="91425" rIns="91425" bIns="91425" anchor="ctr" anchorCtr="0">
            <a:normAutofit/>
          </a:bodyPr>
          <a:lstStyle/>
          <a:p>
            <a:pPr marL="0" lvl="0" indent="0" algn="ctr" rtl="0">
              <a:spcBef>
                <a:spcPts val="0"/>
              </a:spcBef>
              <a:spcAft>
                <a:spcPts val="1000"/>
              </a:spcAft>
              <a:buNone/>
            </a:pPr>
            <a:r>
              <a:rPr lang="en" sz="1400">
                <a:latin typeface="Times New Roman"/>
                <a:ea typeface="Times New Roman"/>
                <a:cs typeface="Times New Roman"/>
                <a:sym typeface="Times New Roman"/>
              </a:rPr>
              <a:t>The franchise contract is based on fees. Sometimes the correct market value of the brand and hotel brand does not come in the same position. And this creates a huge problem in contract. In the end, the owner suffers from this. (Hotel Franchise Agreements: What Should Owners Focus On?, n.d.-c)</a:t>
            </a:r>
            <a:endParaRPr/>
          </a:p>
        </p:txBody>
      </p:sp>
      <p:sp>
        <p:nvSpPr>
          <p:cNvPr id="193" name="Google Shape;193;p20"/>
          <p:cNvSpPr txBox="1"/>
          <p:nvPr/>
        </p:nvSpPr>
        <p:spPr>
          <a:xfrm>
            <a:off x="2613400" y="1009950"/>
            <a:ext cx="3987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pic>
        <p:nvPicPr>
          <p:cNvPr id="194" name="Google Shape;194;p20"/>
          <p:cNvPicPr preferRelativeResize="0"/>
          <p:nvPr/>
        </p:nvPicPr>
        <p:blipFill>
          <a:blip r:embed="rId3">
            <a:alphaModFix/>
          </a:blip>
          <a:stretch>
            <a:fillRect/>
          </a:stretch>
        </p:blipFill>
        <p:spPr>
          <a:xfrm>
            <a:off x="3149025" y="843075"/>
            <a:ext cx="3335826" cy="2353375"/>
          </a:xfrm>
          <a:prstGeom prst="rect">
            <a:avLst/>
          </a:prstGeom>
          <a:noFill/>
          <a:ln>
            <a:noFill/>
          </a:ln>
        </p:spPr>
      </p:pic>
      <p:sp>
        <p:nvSpPr>
          <p:cNvPr id="195" name="Google Shape;195;p20"/>
          <p:cNvSpPr txBox="1"/>
          <p:nvPr/>
        </p:nvSpPr>
        <p:spPr>
          <a:xfrm>
            <a:off x="4497950" y="3352650"/>
            <a:ext cx="780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sp>
        <p:nvSpPr>
          <p:cNvPr id="196" name="Google Shape;196;p20"/>
          <p:cNvSpPr txBox="1"/>
          <p:nvPr/>
        </p:nvSpPr>
        <p:spPr>
          <a:xfrm>
            <a:off x="4102250" y="3147725"/>
            <a:ext cx="1572300" cy="33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chemeClr val="lt1"/>
                </a:solidFill>
                <a:latin typeface="Lato"/>
                <a:ea typeface="Lato"/>
                <a:cs typeface="Lato"/>
                <a:sym typeface="Lato"/>
              </a:rPr>
              <a:t>Source: Google</a:t>
            </a:r>
            <a:endParaRPr sz="1000">
              <a:solidFill>
                <a:schemeClr val="lt1"/>
              </a:solidFill>
              <a:latin typeface="Lato"/>
              <a:ea typeface="Lato"/>
              <a:cs typeface="Lato"/>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21"/>
          <p:cNvSpPr txBox="1">
            <a:spLocks noGrp="1"/>
          </p:cNvSpPr>
          <p:nvPr>
            <p:ph type="title"/>
          </p:nvPr>
        </p:nvSpPr>
        <p:spPr>
          <a:xfrm>
            <a:off x="1297500" y="114550"/>
            <a:ext cx="7038900" cy="624900"/>
          </a:xfrm>
          <a:prstGeom prst="rect">
            <a:avLst/>
          </a:prstGeom>
        </p:spPr>
        <p:txBody>
          <a:bodyPr spcFirstLastPara="1" wrap="square" lIns="91425" tIns="91425" rIns="91425" bIns="91425" anchor="ctr" anchorCtr="0">
            <a:normAutofit/>
          </a:bodyPr>
          <a:lstStyle/>
          <a:p>
            <a:pPr marL="0" lvl="0" indent="0" algn="ctr" rtl="0">
              <a:lnSpc>
                <a:spcPct val="115000"/>
              </a:lnSpc>
              <a:spcBef>
                <a:spcPts val="0"/>
              </a:spcBef>
              <a:spcAft>
                <a:spcPts val="1000"/>
              </a:spcAft>
              <a:buNone/>
            </a:pPr>
            <a:r>
              <a:rPr lang="en" b="1" u="sng">
                <a:latin typeface="Times New Roman"/>
                <a:ea typeface="Times New Roman"/>
                <a:cs typeface="Times New Roman"/>
                <a:sym typeface="Times New Roman"/>
              </a:rPr>
              <a:t>How to reduce the issue:</a:t>
            </a:r>
            <a:endParaRPr b="1"/>
          </a:p>
        </p:txBody>
      </p:sp>
      <p:sp>
        <p:nvSpPr>
          <p:cNvPr id="202" name="Google Shape;202;p21"/>
          <p:cNvSpPr txBox="1">
            <a:spLocks noGrp="1"/>
          </p:cNvSpPr>
          <p:nvPr>
            <p:ph type="body" idx="1"/>
          </p:nvPr>
        </p:nvSpPr>
        <p:spPr>
          <a:xfrm>
            <a:off x="1297500" y="3175625"/>
            <a:ext cx="7038900" cy="1915800"/>
          </a:xfrm>
          <a:prstGeom prst="rect">
            <a:avLst/>
          </a:prstGeom>
        </p:spPr>
        <p:txBody>
          <a:bodyPr spcFirstLastPara="1" wrap="square" lIns="91425" tIns="91425" rIns="91425" bIns="91425" anchor="ctr" anchorCtr="0">
            <a:normAutofit/>
          </a:bodyPr>
          <a:lstStyle/>
          <a:p>
            <a:pPr marL="0" lvl="0" indent="0" algn="ctr" rtl="0">
              <a:spcBef>
                <a:spcPts val="0"/>
              </a:spcBef>
              <a:spcAft>
                <a:spcPts val="1000"/>
              </a:spcAft>
              <a:buNone/>
            </a:pPr>
            <a:r>
              <a:rPr lang="en" sz="1400">
                <a:latin typeface="Times New Roman"/>
                <a:ea typeface="Times New Roman"/>
                <a:cs typeface="Times New Roman"/>
                <a:sym typeface="Times New Roman"/>
              </a:rPr>
              <a:t>Franchise contract issues can be reduced. The owner of the hotel has to be very careful about it. Due to competition, they must not bring a new brand to the hotel. Customers prefer the old brand over the new one because they get used to it. (Ismail, 2018b, Top 5 legal issues facing hoteliers)</a:t>
            </a:r>
            <a:endParaRPr sz="1400"/>
          </a:p>
        </p:txBody>
      </p:sp>
      <p:sp>
        <p:nvSpPr>
          <p:cNvPr id="203" name="Google Shape;203;p21"/>
          <p:cNvSpPr txBox="1"/>
          <p:nvPr/>
        </p:nvSpPr>
        <p:spPr>
          <a:xfrm>
            <a:off x="2707100" y="1020375"/>
            <a:ext cx="4497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pic>
        <p:nvPicPr>
          <p:cNvPr id="204" name="Google Shape;204;p21"/>
          <p:cNvPicPr preferRelativeResize="0"/>
          <p:nvPr/>
        </p:nvPicPr>
        <p:blipFill>
          <a:blip r:embed="rId3">
            <a:alphaModFix/>
          </a:blip>
          <a:stretch>
            <a:fillRect/>
          </a:stretch>
        </p:blipFill>
        <p:spPr>
          <a:xfrm>
            <a:off x="3182275" y="892725"/>
            <a:ext cx="3269349" cy="2345375"/>
          </a:xfrm>
          <a:prstGeom prst="rect">
            <a:avLst/>
          </a:prstGeom>
          <a:noFill/>
          <a:ln>
            <a:noFill/>
          </a:ln>
        </p:spPr>
      </p:pic>
      <p:sp>
        <p:nvSpPr>
          <p:cNvPr id="205" name="Google Shape;205;p21"/>
          <p:cNvSpPr txBox="1"/>
          <p:nvPr/>
        </p:nvSpPr>
        <p:spPr>
          <a:xfrm>
            <a:off x="4039825" y="3175625"/>
            <a:ext cx="1468200" cy="33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chemeClr val="lt1"/>
                </a:solidFill>
                <a:latin typeface="Lato"/>
                <a:ea typeface="Lato"/>
                <a:cs typeface="Lato"/>
                <a:sym typeface="Lato"/>
              </a:rPr>
              <a:t>Source: Google</a:t>
            </a:r>
            <a:endParaRPr sz="1000">
              <a:solidFill>
                <a:schemeClr val="lt1"/>
              </a:solidFill>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22"/>
          <p:cNvSpPr txBox="1">
            <a:spLocks noGrp="1"/>
          </p:cNvSpPr>
          <p:nvPr>
            <p:ph type="title"/>
          </p:nvPr>
        </p:nvSpPr>
        <p:spPr>
          <a:xfrm>
            <a:off x="1297500" y="206350"/>
            <a:ext cx="7038900" cy="657900"/>
          </a:xfrm>
          <a:prstGeom prst="rect">
            <a:avLst/>
          </a:prstGeom>
        </p:spPr>
        <p:txBody>
          <a:bodyPr spcFirstLastPara="1" wrap="square" lIns="91425" tIns="91425" rIns="91425" bIns="91425" anchor="ctr" anchorCtr="0">
            <a:normAutofit/>
          </a:bodyPr>
          <a:lstStyle/>
          <a:p>
            <a:pPr marL="0" lvl="0" indent="0" algn="ctr" rtl="0">
              <a:lnSpc>
                <a:spcPct val="115000"/>
              </a:lnSpc>
              <a:spcBef>
                <a:spcPts val="0"/>
              </a:spcBef>
              <a:spcAft>
                <a:spcPts val="1000"/>
              </a:spcAft>
              <a:buNone/>
            </a:pPr>
            <a:r>
              <a:rPr lang="en" b="1" u="sng">
                <a:latin typeface="Times New Roman"/>
                <a:ea typeface="Times New Roman"/>
                <a:cs typeface="Times New Roman"/>
                <a:sym typeface="Times New Roman"/>
              </a:rPr>
              <a:t>The success of the contract:</a:t>
            </a:r>
            <a:endParaRPr b="1"/>
          </a:p>
        </p:txBody>
      </p:sp>
      <p:sp>
        <p:nvSpPr>
          <p:cNvPr id="211" name="Google Shape;211;p22"/>
          <p:cNvSpPr txBox="1">
            <a:spLocks noGrp="1"/>
          </p:cNvSpPr>
          <p:nvPr>
            <p:ph type="body" idx="1"/>
          </p:nvPr>
        </p:nvSpPr>
        <p:spPr>
          <a:xfrm>
            <a:off x="1297500" y="3373450"/>
            <a:ext cx="7038900" cy="1624500"/>
          </a:xfrm>
          <a:prstGeom prst="rect">
            <a:avLst/>
          </a:prstGeom>
        </p:spPr>
        <p:txBody>
          <a:bodyPr spcFirstLastPara="1" wrap="square" lIns="91425" tIns="91425" rIns="91425" bIns="91425" anchor="ctr" anchorCtr="0">
            <a:normAutofit/>
          </a:bodyPr>
          <a:lstStyle/>
          <a:p>
            <a:pPr marL="0" lvl="0" indent="0" algn="ctr" rtl="0">
              <a:spcBef>
                <a:spcPts val="0"/>
              </a:spcBef>
              <a:spcAft>
                <a:spcPts val="1000"/>
              </a:spcAft>
              <a:buNone/>
            </a:pPr>
            <a:r>
              <a:rPr lang="en" sz="1400">
                <a:latin typeface="Times New Roman"/>
                <a:ea typeface="Times New Roman"/>
                <a:cs typeface="Times New Roman"/>
                <a:sym typeface="Times New Roman"/>
              </a:rPr>
              <a:t>A franchise contract is a license contract between the hotel owner and the hotel brand that sets forth the rights and obligations of the owner to operate the hotel under the brand or flag in exchange for fees. And the two sides can be successful in the business by giving the best support to each other and comfort to the customers. (Hotel Franchise Agreements: What Should Owners Focus On?, n.d.-b) </a:t>
            </a:r>
            <a:endParaRPr/>
          </a:p>
        </p:txBody>
      </p:sp>
      <p:sp>
        <p:nvSpPr>
          <p:cNvPr id="212" name="Google Shape;212;p22"/>
          <p:cNvSpPr txBox="1"/>
          <p:nvPr/>
        </p:nvSpPr>
        <p:spPr>
          <a:xfrm>
            <a:off x="2842450" y="1103675"/>
            <a:ext cx="32901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pic>
        <p:nvPicPr>
          <p:cNvPr id="213" name="Google Shape;213;p22"/>
          <p:cNvPicPr preferRelativeResize="0"/>
          <p:nvPr/>
        </p:nvPicPr>
        <p:blipFill>
          <a:blip r:embed="rId3">
            <a:alphaModFix/>
          </a:blip>
          <a:stretch>
            <a:fillRect/>
          </a:stretch>
        </p:blipFill>
        <p:spPr>
          <a:xfrm>
            <a:off x="3291412" y="964600"/>
            <a:ext cx="3051074" cy="2034050"/>
          </a:xfrm>
          <a:prstGeom prst="rect">
            <a:avLst/>
          </a:prstGeom>
          <a:noFill/>
          <a:ln>
            <a:noFill/>
          </a:ln>
        </p:spPr>
      </p:pic>
      <p:sp>
        <p:nvSpPr>
          <p:cNvPr id="214" name="Google Shape;214;p22"/>
          <p:cNvSpPr txBox="1"/>
          <p:nvPr/>
        </p:nvSpPr>
        <p:spPr>
          <a:xfrm>
            <a:off x="4025700" y="2957000"/>
            <a:ext cx="1582500" cy="338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a:solidFill>
                  <a:schemeClr val="lt1"/>
                </a:solidFill>
                <a:latin typeface="Lato"/>
                <a:ea typeface="Lato"/>
                <a:cs typeface="Lato"/>
                <a:sym typeface="Lato"/>
              </a:rPr>
              <a:t>Source: Google</a:t>
            </a:r>
            <a:endParaRPr sz="1000">
              <a:solidFill>
                <a:schemeClr val="lt1"/>
              </a:solidFill>
              <a:latin typeface="Lato"/>
              <a:ea typeface="Lato"/>
              <a:cs typeface="Lato"/>
              <a:sym typeface="Lat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23"/>
          <p:cNvSpPr txBox="1">
            <a:spLocks noGrp="1"/>
          </p:cNvSpPr>
          <p:nvPr>
            <p:ph type="title"/>
          </p:nvPr>
        </p:nvSpPr>
        <p:spPr>
          <a:xfrm>
            <a:off x="1297500" y="301925"/>
            <a:ext cx="7038900" cy="614400"/>
          </a:xfrm>
          <a:prstGeom prst="rect">
            <a:avLst/>
          </a:prstGeom>
        </p:spPr>
        <p:txBody>
          <a:bodyPr spcFirstLastPara="1" wrap="square" lIns="91425" tIns="91425" rIns="91425" bIns="91425" anchor="ctr" anchorCtr="0">
            <a:normAutofit/>
          </a:bodyPr>
          <a:lstStyle/>
          <a:p>
            <a:pPr marL="0" lvl="0" indent="0" algn="ctr" rtl="0">
              <a:lnSpc>
                <a:spcPct val="115000"/>
              </a:lnSpc>
              <a:spcBef>
                <a:spcPts val="0"/>
              </a:spcBef>
              <a:spcAft>
                <a:spcPts val="1000"/>
              </a:spcAft>
              <a:buNone/>
            </a:pPr>
            <a:r>
              <a:rPr lang="en" b="1" u="sng">
                <a:latin typeface="Times New Roman"/>
                <a:ea typeface="Times New Roman"/>
                <a:cs typeface="Times New Roman"/>
                <a:sym typeface="Times New Roman"/>
              </a:rPr>
              <a:t>References:</a:t>
            </a:r>
            <a:r>
              <a:rPr lang="en">
                <a:latin typeface="Times New Roman"/>
                <a:ea typeface="Times New Roman"/>
                <a:cs typeface="Times New Roman"/>
                <a:sym typeface="Times New Roman"/>
              </a:rPr>
              <a:t> </a:t>
            </a:r>
            <a:endParaRPr/>
          </a:p>
        </p:txBody>
      </p:sp>
      <p:sp>
        <p:nvSpPr>
          <p:cNvPr id="220" name="Google Shape;220;p23"/>
          <p:cNvSpPr txBox="1">
            <a:spLocks noGrp="1"/>
          </p:cNvSpPr>
          <p:nvPr>
            <p:ph type="body" idx="1"/>
          </p:nvPr>
        </p:nvSpPr>
        <p:spPr>
          <a:xfrm>
            <a:off x="1113450" y="984475"/>
            <a:ext cx="7407000" cy="3784200"/>
          </a:xfrm>
          <a:prstGeom prst="rect">
            <a:avLst/>
          </a:prstGeom>
        </p:spPr>
        <p:txBody>
          <a:bodyPr spcFirstLastPara="1" wrap="square" lIns="91425" tIns="91425" rIns="91425" bIns="91425" anchor="ctr" anchorCtr="0">
            <a:noAutofit/>
          </a:bodyPr>
          <a:lstStyle/>
          <a:p>
            <a:pPr marL="457200" lvl="0" indent="-317500" algn="ctr" rtl="0">
              <a:spcBef>
                <a:spcPts val="0"/>
              </a:spcBef>
              <a:spcAft>
                <a:spcPts val="0"/>
              </a:spcAft>
              <a:buSzPts val="1400"/>
              <a:buFont typeface="Times New Roman"/>
              <a:buAutoNum type="arabicPeriod"/>
            </a:pPr>
            <a:r>
              <a:rPr lang="en" sz="1400">
                <a:latin typeface="Times New Roman"/>
                <a:ea typeface="Times New Roman"/>
                <a:cs typeface="Times New Roman"/>
                <a:sym typeface="Times New Roman"/>
              </a:rPr>
              <a:t>Ismail, Z. (2018, November 8). </a:t>
            </a:r>
            <a:r>
              <a:rPr lang="en" sz="1400" i="1">
                <a:latin typeface="Times New Roman"/>
                <a:ea typeface="Times New Roman"/>
                <a:cs typeface="Times New Roman"/>
                <a:sym typeface="Times New Roman"/>
              </a:rPr>
              <a:t>Top 5 legal issues facing hoteliers</a:t>
            </a:r>
            <a:r>
              <a:rPr lang="en" sz="1400">
                <a:latin typeface="Times New Roman"/>
                <a:ea typeface="Times New Roman"/>
                <a:cs typeface="Times New Roman"/>
                <a:sym typeface="Times New Roman"/>
              </a:rPr>
              <a:t>. </a:t>
            </a:r>
            <a:r>
              <a:rPr lang="en" sz="1400" u="sng">
                <a:latin typeface="Times New Roman"/>
                <a:ea typeface="Times New Roman"/>
                <a:cs typeface="Times New Roman"/>
                <a:sym typeface="Times New Roman"/>
                <a:hlinkClick r:id="rId3"/>
              </a:rPr>
              <a:t>https://www.todayshotelier.com/2018/11/08/top-5-legal-issues-facing-hoteliers/</a:t>
            </a:r>
            <a:r>
              <a:rPr lang="en" sz="1400">
                <a:latin typeface="Times New Roman"/>
                <a:ea typeface="Times New Roman"/>
                <a:cs typeface="Times New Roman"/>
                <a:sym typeface="Times New Roman"/>
              </a:rPr>
              <a:t> </a:t>
            </a:r>
            <a:endParaRPr sz="1400">
              <a:latin typeface="Times New Roman"/>
              <a:ea typeface="Times New Roman"/>
              <a:cs typeface="Times New Roman"/>
              <a:sym typeface="Times New Roman"/>
            </a:endParaRPr>
          </a:p>
          <a:p>
            <a:pPr marL="457200" lvl="0" indent="-317500" algn="ctr" rtl="0">
              <a:spcBef>
                <a:spcPts val="1000"/>
              </a:spcBef>
              <a:spcAft>
                <a:spcPts val="0"/>
              </a:spcAft>
              <a:buSzPts val="1400"/>
              <a:buFont typeface="Times New Roman"/>
              <a:buAutoNum type="arabicPeriod"/>
            </a:pPr>
            <a:r>
              <a:rPr lang="en" sz="1400" i="1">
                <a:latin typeface="Times New Roman"/>
                <a:ea typeface="Times New Roman"/>
                <a:cs typeface="Times New Roman"/>
                <a:sym typeface="Times New Roman"/>
              </a:rPr>
              <a:t>StackPath</a:t>
            </a:r>
            <a:r>
              <a:rPr lang="en" sz="1400">
                <a:latin typeface="Times New Roman"/>
                <a:ea typeface="Times New Roman"/>
                <a:cs typeface="Times New Roman"/>
                <a:sym typeface="Times New Roman"/>
              </a:rPr>
              <a:t>. (n.d.). Retrieved October 25, 2022, from </a:t>
            </a:r>
            <a:r>
              <a:rPr lang="en" sz="1400" u="sng">
                <a:latin typeface="Times New Roman"/>
                <a:ea typeface="Times New Roman"/>
                <a:cs typeface="Times New Roman"/>
                <a:sym typeface="Times New Roman"/>
                <a:hlinkClick r:id="rId4"/>
              </a:rPr>
              <a:t>https://www.kdisonline.com/the-top-legal-issues-facing-hotel-associations/</a:t>
            </a:r>
            <a:r>
              <a:rPr lang="en" sz="1400">
                <a:latin typeface="Times New Roman"/>
                <a:ea typeface="Times New Roman"/>
                <a:cs typeface="Times New Roman"/>
                <a:sym typeface="Times New Roman"/>
              </a:rPr>
              <a:t> </a:t>
            </a:r>
            <a:endParaRPr sz="1400">
              <a:latin typeface="Times New Roman"/>
              <a:ea typeface="Times New Roman"/>
              <a:cs typeface="Times New Roman"/>
              <a:sym typeface="Times New Roman"/>
            </a:endParaRPr>
          </a:p>
          <a:p>
            <a:pPr marL="457200" lvl="0" indent="-317500" algn="ctr" rtl="0">
              <a:spcBef>
                <a:spcPts val="1000"/>
              </a:spcBef>
              <a:spcAft>
                <a:spcPts val="0"/>
              </a:spcAft>
              <a:buSzPts val="1400"/>
              <a:buFont typeface="Times New Roman"/>
              <a:buAutoNum type="arabicPeriod"/>
            </a:pPr>
            <a:r>
              <a:rPr lang="en" sz="1400">
                <a:latin typeface="Times New Roman"/>
                <a:ea typeface="Times New Roman"/>
                <a:cs typeface="Times New Roman"/>
                <a:sym typeface="Times New Roman"/>
              </a:rPr>
              <a:t>Sutherland, E. (n.d.). </a:t>
            </a:r>
            <a:r>
              <a:rPr lang="en" sz="1400" i="1">
                <a:latin typeface="Times New Roman"/>
                <a:ea typeface="Times New Roman"/>
                <a:cs typeface="Times New Roman"/>
                <a:sym typeface="Times New Roman"/>
              </a:rPr>
              <a:t>Legal issues facing the Hotel and Leisure Sector UK - Eversheds Sutherland</a:t>
            </a:r>
            <a:r>
              <a:rPr lang="en" sz="1400">
                <a:latin typeface="Times New Roman"/>
                <a:ea typeface="Times New Roman"/>
                <a:cs typeface="Times New Roman"/>
                <a:sym typeface="Times New Roman"/>
              </a:rPr>
              <a:t>. Retrieved October 25, 2022, from </a:t>
            </a:r>
            <a:r>
              <a:rPr lang="en" sz="1400" u="sng">
                <a:latin typeface="Times New Roman"/>
                <a:ea typeface="Times New Roman"/>
                <a:cs typeface="Times New Roman"/>
                <a:sym typeface="Times New Roman"/>
                <a:hlinkClick r:id="rId5"/>
              </a:rPr>
              <a:t>https://www.eversheds-sutherland.com/global/en/where/europe/uk/sectors/consumer/hospitality-and-leisure/hotel-leisure-sector.page</a:t>
            </a:r>
            <a:r>
              <a:rPr lang="en" sz="1400">
                <a:latin typeface="Times New Roman"/>
                <a:ea typeface="Times New Roman"/>
                <a:cs typeface="Times New Roman"/>
                <a:sym typeface="Times New Roman"/>
              </a:rPr>
              <a:t> </a:t>
            </a:r>
            <a:endParaRPr sz="1400">
              <a:latin typeface="Times New Roman"/>
              <a:ea typeface="Times New Roman"/>
              <a:cs typeface="Times New Roman"/>
              <a:sym typeface="Times New Roman"/>
            </a:endParaRPr>
          </a:p>
          <a:p>
            <a:pPr marL="457200" lvl="0" indent="-317500" algn="ctr" rtl="0">
              <a:lnSpc>
                <a:spcPct val="200000"/>
              </a:lnSpc>
              <a:spcBef>
                <a:spcPts val="1000"/>
              </a:spcBef>
              <a:spcAft>
                <a:spcPts val="0"/>
              </a:spcAft>
              <a:buSzPts val="1400"/>
              <a:buFont typeface="Times New Roman"/>
              <a:buAutoNum type="arabicPeriod"/>
            </a:pPr>
            <a:r>
              <a:rPr lang="en" sz="1400" i="1">
                <a:latin typeface="Times New Roman"/>
                <a:ea typeface="Times New Roman"/>
                <a:cs typeface="Times New Roman"/>
                <a:sym typeface="Times New Roman"/>
              </a:rPr>
              <a:t>Hotel Franchise Agreements: What Should Owners Focus On?</a:t>
            </a:r>
            <a:r>
              <a:rPr lang="en" sz="1400">
                <a:latin typeface="Times New Roman"/>
                <a:ea typeface="Times New Roman"/>
                <a:cs typeface="Times New Roman"/>
                <a:sym typeface="Times New Roman"/>
              </a:rPr>
              <a:t> (n.d.). JD Supra. Retrieved October 26, 2022, from </a:t>
            </a:r>
            <a:r>
              <a:rPr lang="en" sz="1400" u="sng">
                <a:latin typeface="Times New Roman"/>
                <a:ea typeface="Times New Roman"/>
                <a:cs typeface="Times New Roman"/>
                <a:sym typeface="Times New Roman"/>
                <a:hlinkClick r:id="rId6"/>
              </a:rPr>
              <a:t>https://www.jdsupra.com/legalnews/hotel-franchise-agreements-what-should-35458/</a:t>
            </a:r>
            <a:r>
              <a:rPr lang="en" sz="1400">
                <a:latin typeface="Times New Roman"/>
                <a:ea typeface="Times New Roman"/>
                <a:cs typeface="Times New Roman"/>
                <a:sym typeface="Times New Roman"/>
              </a:rPr>
              <a:t> </a:t>
            </a:r>
            <a:endParaRPr sz="14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24"/>
          <p:cNvSpPr txBox="1">
            <a:spLocks noGrp="1"/>
          </p:cNvSpPr>
          <p:nvPr>
            <p:ph type="title"/>
          </p:nvPr>
        </p:nvSpPr>
        <p:spPr>
          <a:xfrm>
            <a:off x="3150825" y="2114700"/>
            <a:ext cx="2648700" cy="9141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b="1"/>
              <a:t>Thank You</a:t>
            </a:r>
            <a:endParaRPr b="1"/>
          </a:p>
        </p:txBody>
      </p:sp>
      <p:sp>
        <p:nvSpPr>
          <p:cNvPr id="226" name="Google Shape;226;p24"/>
          <p:cNvSpPr txBox="1">
            <a:spLocks noGrp="1"/>
          </p:cNvSpPr>
          <p:nvPr>
            <p:ph type="body" idx="1"/>
          </p:nvPr>
        </p:nvSpPr>
        <p:spPr>
          <a:xfrm rot="10800000" flipH="1">
            <a:off x="541425" y="614225"/>
            <a:ext cx="62400" cy="3645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1200"/>
              </a:spcAft>
              <a:buNone/>
            </a:pPr>
            <a:endParaRPr/>
          </a:p>
        </p:txBody>
      </p:sp>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763</Words>
  <Application>Microsoft Office PowerPoint</Application>
  <PresentationFormat>On-screen Show (16:9)</PresentationFormat>
  <Paragraphs>36</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Montserrat</vt:lpstr>
      <vt:lpstr>Lato</vt:lpstr>
      <vt:lpstr>Arial</vt:lpstr>
      <vt:lpstr>Times New Roman</vt:lpstr>
      <vt:lpstr>Focus</vt:lpstr>
      <vt:lpstr>Legal Issue of Hotel Industry </vt:lpstr>
      <vt:lpstr>Introduction</vt:lpstr>
      <vt:lpstr>Franchise Contract Issues:</vt:lpstr>
      <vt:lpstr>How to Continue the Contract:</vt:lpstr>
      <vt:lpstr>Understanding the guest's needs:</vt:lpstr>
      <vt:lpstr>The problem with Contracts:</vt:lpstr>
      <vt:lpstr>Money Issue:</vt:lpstr>
      <vt:lpstr>How to reduce the issue:</vt:lpstr>
      <vt:lpstr>The success of the contract:</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Issue of Hotel Industry </dc:title>
  <dc:creator>Mohiuddin Ahmed</dc:creator>
  <cp:lastModifiedBy>Md Masud Rana (Student)</cp:lastModifiedBy>
  <cp:revision>1</cp:revision>
  <dcterms:modified xsi:type="dcterms:W3CDTF">2022-10-28T14:32:59Z</dcterms:modified>
</cp:coreProperties>
</file>