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64" r:id="rId4"/>
    <p:sldId id="265" r:id="rId5"/>
    <p:sldId id="261" r:id="rId6"/>
    <p:sldId id="262" r:id="rId7"/>
    <p:sldId id="266" r:id="rId8"/>
    <p:sldId id="263"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62905" autoAdjust="0"/>
  </p:normalViewPr>
  <p:slideViewPr>
    <p:cSldViewPr snapToGrid="0">
      <p:cViewPr varScale="1">
        <p:scale>
          <a:sx n="71" d="100"/>
          <a:sy n="71" d="100"/>
        </p:scale>
        <p:origin x="1938"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7781AF-E2CC-45D0-A967-F2E9D81AE177}" type="datetimeFigureOut">
              <a:rPr lang="en-GB" smtClean="0"/>
              <a:pPr/>
              <a:t>17/03/2023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853524-4B3E-454D-9997-79CA5AB8740D}" type="slidenum">
              <a:rPr lang="en-GB" smtClean="0"/>
              <a:pPr/>
              <a:t>‹#›</a:t>
            </a:fld>
            <a:endParaRPr lang="en-GB"/>
          </a:p>
        </p:txBody>
      </p:sp>
    </p:spTree>
    <p:extLst>
      <p:ext uri="{BB962C8B-B14F-4D97-AF65-F5344CB8AC3E}">
        <p14:creationId xmlns:p14="http://schemas.microsoft.com/office/powerpoint/2010/main" val="633697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2</a:t>
            </a:fld>
            <a:endParaRPr lang="en-GB"/>
          </a:p>
        </p:txBody>
      </p:sp>
    </p:spTree>
    <p:extLst>
      <p:ext uri="{BB962C8B-B14F-4D97-AF65-F5344CB8AC3E}">
        <p14:creationId xmlns:p14="http://schemas.microsoft.com/office/powerpoint/2010/main" val="2004236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3</a:t>
            </a:fld>
            <a:endParaRPr lang="en-GB"/>
          </a:p>
        </p:txBody>
      </p:sp>
    </p:spTree>
    <p:extLst>
      <p:ext uri="{BB962C8B-B14F-4D97-AF65-F5344CB8AC3E}">
        <p14:creationId xmlns:p14="http://schemas.microsoft.com/office/powerpoint/2010/main" val="2991174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Career conversations and finding the sweet spot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Andrus, conversations are the fuel for identifying meaningful career opportunities.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Conversations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increase the serendipity and therefore the active luck needed to identify opportunities, you should be having career conversations as often as possible. These conversations can be had with anyone  and at any moment.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Opportunities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identify the opportunities that are best suited to you, ask yourself</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am I good at?</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do I enjoy doing?</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Who’s doing what I want to do?</a:t>
            </a:r>
          </a:p>
          <a:p>
            <a:pPr marL="342900" lvl="0" indent="-342900">
              <a:lnSpc>
                <a:spcPct val="107000"/>
              </a:lnSpc>
              <a:spcAft>
                <a:spcPts val="800"/>
              </a:spcAft>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Font typeface="Symbol" panose="05050102010706020507" pitchFamily="18" charset="2"/>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Andrus on the job hunt is dead video - https://www.youtube.com/watch?v=XdoAo1xnWWQ</a:t>
            </a:r>
          </a:p>
          <a:p>
            <a:pPr marL="0" lvl="0" indent="0">
              <a:lnSpc>
                <a:spcPct val="107000"/>
              </a:lnSpc>
              <a:spcAft>
                <a:spcPts val="800"/>
              </a:spcAft>
              <a:buFont typeface="Symbol" panose="05050102010706020507" pitchFamily="18" charset="2"/>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Play video after introducing the slide – it presents the slide detail excellently</a:t>
            </a:r>
          </a:p>
          <a:p>
            <a:pPr marL="0" lvl="0" indent="0">
              <a:lnSpc>
                <a:spcPct val="107000"/>
              </a:lnSpc>
              <a:spcAft>
                <a:spcPts val="800"/>
              </a:spcAft>
              <a:buFont typeface="Symbol" panose="05050102010706020507" pitchFamily="18" charset="2"/>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4</a:t>
            </a:fld>
            <a:endParaRPr lang="en-GB"/>
          </a:p>
        </p:txBody>
      </p:sp>
    </p:spTree>
    <p:extLst>
      <p:ext uri="{BB962C8B-B14F-4D97-AF65-F5344CB8AC3E}">
        <p14:creationId xmlns:p14="http://schemas.microsoft.com/office/powerpoint/2010/main" val="741305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5</a:t>
            </a:fld>
            <a:endParaRPr lang="en-GB"/>
          </a:p>
        </p:txBody>
      </p:sp>
    </p:spTree>
    <p:extLst>
      <p:ext uri="{BB962C8B-B14F-4D97-AF65-F5344CB8AC3E}">
        <p14:creationId xmlns:p14="http://schemas.microsoft.com/office/powerpoint/2010/main" val="334382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6</a:t>
            </a:fld>
            <a:endParaRPr lang="en-GB"/>
          </a:p>
        </p:txBody>
      </p:sp>
    </p:spTree>
    <p:extLst>
      <p:ext uri="{BB962C8B-B14F-4D97-AF65-F5344CB8AC3E}">
        <p14:creationId xmlns:p14="http://schemas.microsoft.com/office/powerpoint/2010/main" val="1258040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 Dalton is the Careers advisor from Duke University and offers an approach in his book called the two hour job search</a:t>
            </a:r>
          </a:p>
          <a:p>
            <a:endParaRPr lang="en-GB" dirty="0"/>
          </a:p>
          <a:p>
            <a:r>
              <a:rPr lang="en-GB" dirty="0"/>
              <a:t>The first task he suggests is locating someone with whom you can have a </a:t>
            </a:r>
            <a:r>
              <a:rPr lang="en-GB" dirty="0" err="1"/>
              <a:t>carerr</a:t>
            </a:r>
            <a:r>
              <a:rPr lang="en-GB" dirty="0"/>
              <a:t> conversation, just like the one Sarah Andrus talked about in the topic Sweet Spot</a:t>
            </a:r>
          </a:p>
        </p:txBody>
      </p:sp>
      <p:sp>
        <p:nvSpPr>
          <p:cNvPr id="4" name="Slide Number Placeholder 3"/>
          <p:cNvSpPr>
            <a:spLocks noGrp="1"/>
          </p:cNvSpPr>
          <p:nvPr>
            <p:ph type="sldNum" sz="quarter" idx="5"/>
          </p:nvPr>
        </p:nvSpPr>
        <p:spPr/>
        <p:txBody>
          <a:bodyPr/>
          <a:lstStyle/>
          <a:p>
            <a:fld id="{CA853524-4B3E-454D-9997-79CA5AB8740D}" type="slidenum">
              <a:rPr lang="en-GB" smtClean="0"/>
              <a:pPr/>
              <a:t>7</a:t>
            </a:fld>
            <a:endParaRPr lang="en-GB"/>
          </a:p>
        </p:txBody>
      </p:sp>
    </p:spTree>
    <p:extLst>
      <p:ext uri="{BB962C8B-B14F-4D97-AF65-F5344CB8AC3E}">
        <p14:creationId xmlns:p14="http://schemas.microsoft.com/office/powerpoint/2010/main" val="4270213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8</a:t>
            </a:fld>
            <a:endParaRPr lang="en-GB"/>
          </a:p>
        </p:txBody>
      </p:sp>
    </p:spTree>
    <p:extLst>
      <p:ext uri="{BB962C8B-B14F-4D97-AF65-F5344CB8AC3E}">
        <p14:creationId xmlns:p14="http://schemas.microsoft.com/office/powerpoint/2010/main" val="3843267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064C8-126B-4412-9F64-35AC121C69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D18B42-83D9-4E0D-A368-4F260E237C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30D941-8992-4843-B826-61391B4C2D6E}"/>
              </a:ext>
            </a:extLst>
          </p:cNvPr>
          <p:cNvSpPr>
            <a:spLocks noGrp="1"/>
          </p:cNvSpPr>
          <p:nvPr>
            <p:ph type="dt" sz="half" idx="10"/>
          </p:nvPr>
        </p:nvSpPr>
        <p:spPr/>
        <p:txBody>
          <a:bodyPr/>
          <a:lstStyle/>
          <a:p>
            <a:fld id="{D1B0BAA4-26F5-4381-8344-1E2D7302DDD4}" type="datetimeFigureOut">
              <a:rPr lang="en-GB" smtClean="0"/>
              <a:pPr/>
              <a:t>17/03/2023</a:t>
            </a:fld>
            <a:endParaRPr lang="en-GB"/>
          </a:p>
        </p:txBody>
      </p:sp>
      <p:sp>
        <p:nvSpPr>
          <p:cNvPr id="5" name="Footer Placeholder 4">
            <a:extLst>
              <a:ext uri="{FF2B5EF4-FFF2-40B4-BE49-F238E27FC236}">
                <a16:creationId xmlns:a16="http://schemas.microsoft.com/office/drawing/2014/main" id="{3FE8C60B-BC6C-4D0B-88CE-4987656B0A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EFBA5D-B669-4360-B79F-022FB433D0F3}"/>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val="481103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4EA17-FA89-4CF5-A56D-F1C8209E32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55883B-C071-4BA5-BF5A-CB3C1DD7C8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1146E4-F229-4657-8B85-9DEAC51704C6}"/>
              </a:ext>
            </a:extLst>
          </p:cNvPr>
          <p:cNvSpPr>
            <a:spLocks noGrp="1"/>
          </p:cNvSpPr>
          <p:nvPr>
            <p:ph type="dt" sz="half" idx="10"/>
          </p:nvPr>
        </p:nvSpPr>
        <p:spPr/>
        <p:txBody>
          <a:bodyPr/>
          <a:lstStyle/>
          <a:p>
            <a:fld id="{D1B0BAA4-26F5-4381-8344-1E2D7302DDD4}" type="datetimeFigureOut">
              <a:rPr lang="en-GB" smtClean="0"/>
              <a:pPr/>
              <a:t>17/03/2023</a:t>
            </a:fld>
            <a:endParaRPr lang="en-GB"/>
          </a:p>
        </p:txBody>
      </p:sp>
      <p:sp>
        <p:nvSpPr>
          <p:cNvPr id="5" name="Footer Placeholder 4">
            <a:extLst>
              <a:ext uri="{FF2B5EF4-FFF2-40B4-BE49-F238E27FC236}">
                <a16:creationId xmlns:a16="http://schemas.microsoft.com/office/drawing/2014/main" id="{22E85E18-7029-479D-B592-CF83B22246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394EC7-3BEB-44C4-A6A9-C3E874BB3A4B}"/>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val="2604537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93D08-AE2A-4B4F-8371-3D94F30DF6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A0F73C-55FE-4E0D-9EDA-3AA570E342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D79146-F46B-4F15-B1E8-41A597D894C8}"/>
              </a:ext>
            </a:extLst>
          </p:cNvPr>
          <p:cNvSpPr>
            <a:spLocks noGrp="1"/>
          </p:cNvSpPr>
          <p:nvPr>
            <p:ph type="dt" sz="half" idx="10"/>
          </p:nvPr>
        </p:nvSpPr>
        <p:spPr/>
        <p:txBody>
          <a:bodyPr/>
          <a:lstStyle/>
          <a:p>
            <a:fld id="{D1B0BAA4-26F5-4381-8344-1E2D7302DDD4}" type="datetimeFigureOut">
              <a:rPr lang="en-GB" smtClean="0"/>
              <a:pPr/>
              <a:t>17/03/2023</a:t>
            </a:fld>
            <a:endParaRPr lang="en-GB"/>
          </a:p>
        </p:txBody>
      </p:sp>
      <p:sp>
        <p:nvSpPr>
          <p:cNvPr id="5" name="Footer Placeholder 4">
            <a:extLst>
              <a:ext uri="{FF2B5EF4-FFF2-40B4-BE49-F238E27FC236}">
                <a16:creationId xmlns:a16="http://schemas.microsoft.com/office/drawing/2014/main" id="{E3D74099-0FD4-458A-A2AE-F507E36D8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B6E1F9-C2CF-4ADC-99A8-E69FA46DB084}"/>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val="500497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584A-3DFE-4FCF-8617-1DD2712CFD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B4CC53-7AEB-4085-97FF-9AE2282C95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8F37AB-DA21-4D34-8863-19B15F5151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FB8CBE3-57C8-4E3E-AE2B-48A1B30F7EB8}"/>
              </a:ext>
            </a:extLst>
          </p:cNvPr>
          <p:cNvSpPr>
            <a:spLocks noGrp="1"/>
          </p:cNvSpPr>
          <p:nvPr>
            <p:ph type="dt" sz="half" idx="10"/>
          </p:nvPr>
        </p:nvSpPr>
        <p:spPr/>
        <p:txBody>
          <a:bodyPr/>
          <a:lstStyle/>
          <a:p>
            <a:fld id="{D1B0BAA4-26F5-4381-8344-1E2D7302DDD4}" type="datetimeFigureOut">
              <a:rPr lang="en-GB" smtClean="0"/>
              <a:pPr/>
              <a:t>17/03/2023</a:t>
            </a:fld>
            <a:endParaRPr lang="en-GB"/>
          </a:p>
        </p:txBody>
      </p:sp>
      <p:sp>
        <p:nvSpPr>
          <p:cNvPr id="6" name="Footer Placeholder 5">
            <a:extLst>
              <a:ext uri="{FF2B5EF4-FFF2-40B4-BE49-F238E27FC236}">
                <a16:creationId xmlns:a16="http://schemas.microsoft.com/office/drawing/2014/main" id="{27243DFB-9CA8-4D8E-8D6F-AD9430EA82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C7AD7D-7143-4E3D-94EF-75A10D90A78C}"/>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val="3342575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FE29-2296-4550-9DF8-CB05CE2B38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417DE6-AAA9-4124-9609-196935AD73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E681FF-7D8C-4C2B-BB3D-3C950A14F4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1A08742-80A9-4F21-817A-341DDAA45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80DF0F-D23A-44AF-AA58-743E6D386D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5BFA1D-7EB6-47F2-A3B0-F513793849ED}"/>
              </a:ext>
            </a:extLst>
          </p:cNvPr>
          <p:cNvSpPr>
            <a:spLocks noGrp="1"/>
          </p:cNvSpPr>
          <p:nvPr>
            <p:ph type="dt" sz="half" idx="10"/>
          </p:nvPr>
        </p:nvSpPr>
        <p:spPr/>
        <p:txBody>
          <a:bodyPr/>
          <a:lstStyle/>
          <a:p>
            <a:fld id="{D1B0BAA4-26F5-4381-8344-1E2D7302DDD4}" type="datetimeFigureOut">
              <a:rPr lang="en-GB" smtClean="0"/>
              <a:pPr/>
              <a:t>17/03/2023</a:t>
            </a:fld>
            <a:endParaRPr lang="en-GB"/>
          </a:p>
        </p:txBody>
      </p:sp>
      <p:sp>
        <p:nvSpPr>
          <p:cNvPr id="8" name="Footer Placeholder 7">
            <a:extLst>
              <a:ext uri="{FF2B5EF4-FFF2-40B4-BE49-F238E27FC236}">
                <a16:creationId xmlns:a16="http://schemas.microsoft.com/office/drawing/2014/main" id="{CE0242BC-88A4-4F1B-9191-0CABF89124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744BCB-8EB6-4487-9CFE-CAA5BF5C6F03}"/>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val="661471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B9939-421F-45F3-AC8A-30FC46256C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BBF311-FDD0-4582-B3E7-C884EB072ACC}"/>
              </a:ext>
            </a:extLst>
          </p:cNvPr>
          <p:cNvSpPr>
            <a:spLocks noGrp="1"/>
          </p:cNvSpPr>
          <p:nvPr>
            <p:ph type="dt" sz="half" idx="10"/>
          </p:nvPr>
        </p:nvSpPr>
        <p:spPr/>
        <p:txBody>
          <a:bodyPr/>
          <a:lstStyle/>
          <a:p>
            <a:fld id="{D1B0BAA4-26F5-4381-8344-1E2D7302DDD4}" type="datetimeFigureOut">
              <a:rPr lang="en-GB" smtClean="0"/>
              <a:pPr/>
              <a:t>17/03/2023</a:t>
            </a:fld>
            <a:endParaRPr lang="en-GB"/>
          </a:p>
        </p:txBody>
      </p:sp>
      <p:sp>
        <p:nvSpPr>
          <p:cNvPr id="4" name="Footer Placeholder 3">
            <a:extLst>
              <a:ext uri="{FF2B5EF4-FFF2-40B4-BE49-F238E27FC236}">
                <a16:creationId xmlns:a16="http://schemas.microsoft.com/office/drawing/2014/main" id="{DB797C51-8522-4109-A9ED-0B3CA71CAD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949CC3-108D-4D49-BB8C-D92A1759BF57}"/>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val="504742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E85573-572F-4A82-94C4-126F7F8A7270}"/>
              </a:ext>
            </a:extLst>
          </p:cNvPr>
          <p:cNvSpPr>
            <a:spLocks noGrp="1"/>
          </p:cNvSpPr>
          <p:nvPr>
            <p:ph type="dt" sz="half" idx="10"/>
          </p:nvPr>
        </p:nvSpPr>
        <p:spPr/>
        <p:txBody>
          <a:bodyPr/>
          <a:lstStyle/>
          <a:p>
            <a:fld id="{D1B0BAA4-26F5-4381-8344-1E2D7302DDD4}" type="datetimeFigureOut">
              <a:rPr lang="en-GB" smtClean="0"/>
              <a:pPr/>
              <a:t>17/03/2023</a:t>
            </a:fld>
            <a:endParaRPr lang="en-GB"/>
          </a:p>
        </p:txBody>
      </p:sp>
      <p:sp>
        <p:nvSpPr>
          <p:cNvPr id="3" name="Footer Placeholder 2">
            <a:extLst>
              <a:ext uri="{FF2B5EF4-FFF2-40B4-BE49-F238E27FC236}">
                <a16:creationId xmlns:a16="http://schemas.microsoft.com/office/drawing/2014/main" id="{90E3F0DB-E8D4-4AF4-A40E-2ECDA00B15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BB205-5E21-4F09-A8F0-E83FB9289AEF}"/>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val="2324358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7CCD1-94D5-4FB8-B6C5-9B6C22722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00BAF5-6449-4418-8169-57C8AA796F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FE061E-1B90-46FE-8EE4-A9DC827570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1400AE-A516-4ABC-AFE7-93C4FB7C6779}"/>
              </a:ext>
            </a:extLst>
          </p:cNvPr>
          <p:cNvSpPr>
            <a:spLocks noGrp="1"/>
          </p:cNvSpPr>
          <p:nvPr>
            <p:ph type="dt" sz="half" idx="10"/>
          </p:nvPr>
        </p:nvSpPr>
        <p:spPr/>
        <p:txBody>
          <a:bodyPr/>
          <a:lstStyle/>
          <a:p>
            <a:fld id="{D1B0BAA4-26F5-4381-8344-1E2D7302DDD4}" type="datetimeFigureOut">
              <a:rPr lang="en-GB" smtClean="0"/>
              <a:pPr/>
              <a:t>17/03/2023</a:t>
            </a:fld>
            <a:endParaRPr lang="en-GB"/>
          </a:p>
        </p:txBody>
      </p:sp>
      <p:sp>
        <p:nvSpPr>
          <p:cNvPr id="6" name="Footer Placeholder 5">
            <a:extLst>
              <a:ext uri="{FF2B5EF4-FFF2-40B4-BE49-F238E27FC236}">
                <a16:creationId xmlns:a16="http://schemas.microsoft.com/office/drawing/2014/main" id="{97E16899-ADE2-4105-8D2F-AE24F62119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E27E73-4096-4A14-89A2-77D118BAB284}"/>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val="4213105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B0E29-5B1C-47AD-A44B-FCA75464E8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D81A97-053A-446B-9030-C88C43B737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742C63-CDBE-4618-BCA0-2CD9599FC9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E917F0-C92A-4E97-AB5B-DE4862D0DFC1}"/>
              </a:ext>
            </a:extLst>
          </p:cNvPr>
          <p:cNvSpPr>
            <a:spLocks noGrp="1"/>
          </p:cNvSpPr>
          <p:nvPr>
            <p:ph type="dt" sz="half" idx="10"/>
          </p:nvPr>
        </p:nvSpPr>
        <p:spPr/>
        <p:txBody>
          <a:bodyPr/>
          <a:lstStyle/>
          <a:p>
            <a:fld id="{D1B0BAA4-26F5-4381-8344-1E2D7302DDD4}" type="datetimeFigureOut">
              <a:rPr lang="en-GB" smtClean="0"/>
              <a:pPr/>
              <a:t>17/03/2023</a:t>
            </a:fld>
            <a:endParaRPr lang="en-GB"/>
          </a:p>
        </p:txBody>
      </p:sp>
      <p:sp>
        <p:nvSpPr>
          <p:cNvPr id="6" name="Footer Placeholder 5">
            <a:extLst>
              <a:ext uri="{FF2B5EF4-FFF2-40B4-BE49-F238E27FC236}">
                <a16:creationId xmlns:a16="http://schemas.microsoft.com/office/drawing/2014/main" id="{6DEE5E3F-79B9-483D-BDD7-842EF71DBC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1D7BB0-247E-4B0F-9B4A-A894950A6520}"/>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val="421602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A9213-9FDC-4740-B970-8506411B6CE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BF36DE-AD2C-4339-B19A-0F3D4E75A9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A772F-E3A0-4A10-A85F-79ED9DEC4892}"/>
              </a:ext>
            </a:extLst>
          </p:cNvPr>
          <p:cNvSpPr>
            <a:spLocks noGrp="1"/>
          </p:cNvSpPr>
          <p:nvPr>
            <p:ph type="dt" sz="half" idx="10"/>
          </p:nvPr>
        </p:nvSpPr>
        <p:spPr/>
        <p:txBody>
          <a:bodyPr/>
          <a:lstStyle/>
          <a:p>
            <a:fld id="{D1B0BAA4-26F5-4381-8344-1E2D7302DDD4}" type="datetimeFigureOut">
              <a:rPr lang="en-GB" smtClean="0"/>
              <a:pPr/>
              <a:t>17/03/2023</a:t>
            </a:fld>
            <a:endParaRPr lang="en-GB"/>
          </a:p>
        </p:txBody>
      </p:sp>
      <p:sp>
        <p:nvSpPr>
          <p:cNvPr id="5" name="Footer Placeholder 4">
            <a:extLst>
              <a:ext uri="{FF2B5EF4-FFF2-40B4-BE49-F238E27FC236}">
                <a16:creationId xmlns:a16="http://schemas.microsoft.com/office/drawing/2014/main" id="{2F482AF4-19AE-47B7-A2CD-F2A9D5B46C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F392AD-3462-47BD-A8AF-F8F73107ED67}"/>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val="3602129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161BAA-816C-453A-A039-2D86A83920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8FA904-E534-4661-B216-E666456AD7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34763-D78F-4AD5-BBB2-C1A147C8EB07}"/>
              </a:ext>
            </a:extLst>
          </p:cNvPr>
          <p:cNvSpPr>
            <a:spLocks noGrp="1"/>
          </p:cNvSpPr>
          <p:nvPr>
            <p:ph type="dt" sz="half" idx="10"/>
          </p:nvPr>
        </p:nvSpPr>
        <p:spPr/>
        <p:txBody>
          <a:bodyPr/>
          <a:lstStyle/>
          <a:p>
            <a:fld id="{D1B0BAA4-26F5-4381-8344-1E2D7302DDD4}" type="datetimeFigureOut">
              <a:rPr lang="en-GB" smtClean="0"/>
              <a:pPr/>
              <a:t>17/03/2023</a:t>
            </a:fld>
            <a:endParaRPr lang="en-GB"/>
          </a:p>
        </p:txBody>
      </p:sp>
      <p:sp>
        <p:nvSpPr>
          <p:cNvPr id="5" name="Footer Placeholder 4">
            <a:extLst>
              <a:ext uri="{FF2B5EF4-FFF2-40B4-BE49-F238E27FC236}">
                <a16:creationId xmlns:a16="http://schemas.microsoft.com/office/drawing/2014/main" id="{14FA655E-DBF6-4532-BA92-A9002E2D02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F1C660-01C8-4930-8619-C337AFD7E345}"/>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val="1221196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B9D3BE-C0E6-4932-B98B-9031E556BF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64D534-8C23-4ADF-B2FA-DBCCFBCD9C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AC8773-E3A6-4453-A8D0-1723A7CA2B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B0BAA4-26F5-4381-8344-1E2D7302DDD4}" type="datetimeFigureOut">
              <a:rPr lang="en-GB" smtClean="0"/>
              <a:pPr/>
              <a:t>17/03/2023</a:t>
            </a:fld>
            <a:endParaRPr lang="en-GB"/>
          </a:p>
        </p:txBody>
      </p:sp>
      <p:sp>
        <p:nvSpPr>
          <p:cNvPr id="5" name="Footer Placeholder 4">
            <a:extLst>
              <a:ext uri="{FF2B5EF4-FFF2-40B4-BE49-F238E27FC236}">
                <a16:creationId xmlns:a16="http://schemas.microsoft.com/office/drawing/2014/main" id="{858437EB-F8F8-4FE7-82F7-A0A54E4A27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76FFDE-1DF4-434F-9903-71620A9A62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91ED72-8367-4747-9664-D1C9A7D0851D}" type="slidenum">
              <a:rPr lang="en-GB" smtClean="0"/>
              <a:pPr/>
              <a:t>‹#›</a:t>
            </a:fld>
            <a:endParaRPr lang="en-GB"/>
          </a:p>
        </p:txBody>
      </p:sp>
    </p:spTree>
    <p:extLst>
      <p:ext uri="{BB962C8B-B14F-4D97-AF65-F5344CB8AC3E}">
        <p14:creationId xmlns:p14="http://schemas.microsoft.com/office/powerpoint/2010/main" val="22370608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wfNX1cHk-f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XdoAo1xnWWQ"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CRLV4l9UtI"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3BA7E-8D8F-4960-AEE8-996845559B0B}"/>
              </a:ext>
            </a:extLst>
          </p:cNvPr>
          <p:cNvSpPr>
            <a:spLocks noGrp="1"/>
          </p:cNvSpPr>
          <p:nvPr>
            <p:ph type="ctrTitle"/>
          </p:nvPr>
        </p:nvSpPr>
        <p:spPr/>
        <p:txBody>
          <a:bodyPr/>
          <a:lstStyle/>
          <a:p>
            <a:r>
              <a:rPr lang="en-GB" dirty="0"/>
              <a:t>Opportunity Knocks (Packaging)</a:t>
            </a:r>
          </a:p>
        </p:txBody>
      </p:sp>
      <p:sp>
        <p:nvSpPr>
          <p:cNvPr id="3" name="Subtitle 2">
            <a:extLst>
              <a:ext uri="{FF2B5EF4-FFF2-40B4-BE49-F238E27FC236}">
                <a16:creationId xmlns:a16="http://schemas.microsoft.com/office/drawing/2014/main" id="{0BE9172F-ADA7-471C-B5A6-ECB087F5454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98686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37860-308A-46C2-93AB-5345C76517B6}"/>
              </a:ext>
            </a:extLst>
          </p:cNvPr>
          <p:cNvSpPr>
            <a:spLocks noGrp="1"/>
          </p:cNvSpPr>
          <p:nvPr>
            <p:ph type="title"/>
          </p:nvPr>
        </p:nvSpPr>
        <p:spPr/>
        <p:txBody>
          <a:bodyPr/>
          <a:lstStyle/>
          <a:p>
            <a:r>
              <a:rPr lang="en-GB" dirty="0"/>
              <a:t>Section 2: Identifying Career Opportunities</a:t>
            </a:r>
          </a:p>
        </p:txBody>
      </p:sp>
      <p:sp>
        <p:nvSpPr>
          <p:cNvPr id="3" name="Content Placeholder 2">
            <a:extLst>
              <a:ext uri="{FF2B5EF4-FFF2-40B4-BE49-F238E27FC236}">
                <a16:creationId xmlns:a16="http://schemas.microsoft.com/office/drawing/2014/main" id="{EFD05490-5CDF-4DED-A4F8-C9C2E1455A33}"/>
              </a:ext>
            </a:extLst>
          </p:cNvPr>
          <p:cNvSpPr>
            <a:spLocks noGrp="1"/>
          </p:cNvSpPr>
          <p:nvPr>
            <p:ph idx="1"/>
          </p:nvPr>
        </p:nvSpPr>
        <p:spPr/>
        <p:txBody>
          <a:bodyPr/>
          <a:lstStyle/>
          <a:p>
            <a:pPr marL="0" indent="0">
              <a:buNone/>
            </a:pPr>
            <a:r>
              <a:rPr lang="en-GB" dirty="0"/>
              <a:t>Objectives</a:t>
            </a:r>
          </a:p>
          <a:p>
            <a:r>
              <a:rPr lang="en-GB" dirty="0"/>
              <a:t>Career conversations</a:t>
            </a:r>
          </a:p>
          <a:p>
            <a:r>
              <a:rPr lang="en-GB" dirty="0"/>
              <a:t>Cultivating opportunities</a:t>
            </a:r>
          </a:p>
          <a:p>
            <a:r>
              <a:rPr lang="en-GB" dirty="0"/>
              <a:t>Prioritising targets.</a:t>
            </a:r>
          </a:p>
          <a:p>
            <a:pPr marL="0" indent="0">
              <a:buNone/>
            </a:pPr>
            <a:endParaRPr lang="en-GB" dirty="0"/>
          </a:p>
        </p:txBody>
      </p:sp>
    </p:spTree>
    <p:extLst>
      <p:ext uri="{BB962C8B-B14F-4D97-AF65-F5344CB8AC3E}">
        <p14:creationId xmlns:p14="http://schemas.microsoft.com/office/powerpoint/2010/main" val="4216638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CC3CB-31F8-49EC-89C1-7BA0A3BD848C}"/>
              </a:ext>
            </a:extLst>
          </p:cNvPr>
          <p:cNvSpPr>
            <a:spLocks noGrp="1"/>
          </p:cNvSpPr>
          <p:nvPr>
            <p:ph type="title"/>
          </p:nvPr>
        </p:nvSpPr>
        <p:spPr/>
        <p:txBody>
          <a:bodyPr/>
          <a:lstStyle/>
          <a:p>
            <a:r>
              <a:rPr lang="en-GB" dirty="0"/>
              <a:t>Identifying Career Opportunities – </a:t>
            </a:r>
            <a:r>
              <a:rPr lang="en-GB" sz="3200" dirty="0"/>
              <a:t>Career Conversations</a:t>
            </a:r>
          </a:p>
        </p:txBody>
      </p:sp>
      <p:sp>
        <p:nvSpPr>
          <p:cNvPr id="3" name="Content Placeholder 2">
            <a:extLst>
              <a:ext uri="{FF2B5EF4-FFF2-40B4-BE49-F238E27FC236}">
                <a16:creationId xmlns:a16="http://schemas.microsoft.com/office/drawing/2014/main" id="{49FC8885-C5E1-432E-8A78-11DCAF02BFFC}"/>
              </a:ext>
            </a:extLst>
          </p:cNvPr>
          <p:cNvSpPr>
            <a:spLocks noGrp="1"/>
          </p:cNvSpPr>
          <p:nvPr>
            <p:ph idx="1"/>
          </p:nvPr>
        </p:nvSpPr>
        <p:spPr/>
        <p:txBody>
          <a:bodyPr/>
          <a:lstStyle/>
          <a:p>
            <a:r>
              <a:rPr lang="en-GB" dirty="0"/>
              <a:t>Acquiring clarity</a:t>
            </a:r>
          </a:p>
          <a:p>
            <a:r>
              <a:rPr lang="en-GB" dirty="0"/>
              <a:t>Defining your 'awesome’</a:t>
            </a:r>
          </a:p>
          <a:p>
            <a:r>
              <a:rPr lang="en-GB" dirty="0"/>
              <a:t>Finding career satisfaction and 'wow' moments – </a:t>
            </a:r>
            <a:r>
              <a:rPr lang="en-GB" dirty="0">
                <a:hlinkClick r:id="rId3"/>
              </a:rPr>
              <a:t>Berman </a:t>
            </a:r>
            <a:r>
              <a:rPr lang="en-GB" dirty="0" err="1">
                <a:hlinkClick r:id="rId3"/>
              </a:rPr>
              <a:t>Fortgang</a:t>
            </a:r>
            <a:r>
              <a:rPr lang="en-GB" dirty="0">
                <a:hlinkClick r:id="rId3"/>
              </a:rPr>
              <a:t> Ted Video</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284393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3" name="Freeform: Shape 12">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305968A-67F2-4B7E-A731-E84DB7F928D1}"/>
              </a:ext>
            </a:extLst>
          </p:cNvPr>
          <p:cNvSpPr>
            <a:spLocks noGrp="1"/>
          </p:cNvSpPr>
          <p:nvPr>
            <p:ph type="title"/>
          </p:nvPr>
        </p:nvSpPr>
        <p:spPr>
          <a:xfrm>
            <a:off x="765051" y="662400"/>
            <a:ext cx="3384000" cy="1492132"/>
          </a:xfrm>
        </p:spPr>
        <p:txBody>
          <a:bodyPr anchor="t">
            <a:normAutofit/>
          </a:bodyPr>
          <a:lstStyle/>
          <a:p>
            <a:r>
              <a:rPr kumimoji="0" lang="en-GB" sz="2800" b="0" i="0" u="none" strike="noStrike" kern="1200" cap="none" spc="0" normalizeH="0" baseline="0" noProof="0">
                <a:ln>
                  <a:noFill/>
                </a:ln>
                <a:solidFill>
                  <a:schemeClr val="bg1"/>
                </a:solidFill>
                <a:effectLst/>
                <a:uLnTx/>
                <a:uFillTx/>
                <a:latin typeface="Calibri Light" panose="020F0302020204030204"/>
                <a:ea typeface="+mj-ea"/>
                <a:cs typeface="+mj-cs"/>
              </a:rPr>
              <a:t>Identifying Career Opportunities – Career Conversations</a:t>
            </a:r>
            <a:endParaRPr lang="en-GB" sz="2800">
              <a:solidFill>
                <a:schemeClr val="bg1"/>
              </a:solidFill>
            </a:endParaRPr>
          </a:p>
        </p:txBody>
      </p:sp>
      <p:sp>
        <p:nvSpPr>
          <p:cNvPr id="3" name="Content Placeholder 2">
            <a:extLst>
              <a:ext uri="{FF2B5EF4-FFF2-40B4-BE49-F238E27FC236}">
                <a16:creationId xmlns:a16="http://schemas.microsoft.com/office/drawing/2014/main" id="{6F777853-0DF0-49E3-848E-351C5548C56A}"/>
              </a:ext>
            </a:extLst>
          </p:cNvPr>
          <p:cNvSpPr>
            <a:spLocks noGrp="1"/>
          </p:cNvSpPr>
          <p:nvPr>
            <p:ph idx="1"/>
          </p:nvPr>
        </p:nvSpPr>
        <p:spPr>
          <a:xfrm>
            <a:off x="765051" y="2286000"/>
            <a:ext cx="3384000" cy="3844800"/>
          </a:xfrm>
        </p:spPr>
        <p:txBody>
          <a:bodyPr>
            <a:normAutofit/>
          </a:bodyPr>
          <a:lstStyle/>
          <a:p>
            <a:r>
              <a:rPr lang="en-GB" sz="2000" dirty="0">
                <a:solidFill>
                  <a:schemeClr val="bg1">
                    <a:alpha val="60000"/>
                  </a:schemeClr>
                </a:solidFill>
              </a:rPr>
              <a:t>Career conversations and finding the sweet spot</a:t>
            </a:r>
          </a:p>
          <a:p>
            <a:r>
              <a:rPr lang="en-GB" sz="2000" dirty="0">
                <a:solidFill>
                  <a:schemeClr val="bg1">
                    <a:alpha val="60000"/>
                  </a:schemeClr>
                </a:solidFill>
              </a:rPr>
              <a:t>Opportunities</a:t>
            </a:r>
          </a:p>
          <a:p>
            <a:pPr lvl="1"/>
            <a:r>
              <a:rPr lang="en-GB" sz="2000" dirty="0">
                <a:solidFill>
                  <a:schemeClr val="bg1">
                    <a:alpha val="60000"/>
                  </a:schemeClr>
                </a:solidFill>
              </a:rPr>
              <a:t>What am I good at?</a:t>
            </a:r>
          </a:p>
          <a:p>
            <a:pPr lvl="1"/>
            <a:r>
              <a:rPr lang="en-GB" sz="2000" dirty="0">
                <a:solidFill>
                  <a:schemeClr val="bg1">
                    <a:alpha val="60000"/>
                  </a:schemeClr>
                </a:solidFill>
              </a:rPr>
              <a:t>What do I enjoy doing?</a:t>
            </a:r>
          </a:p>
          <a:p>
            <a:pPr lvl="1"/>
            <a:r>
              <a:rPr lang="en-GB" sz="2000" dirty="0">
                <a:solidFill>
                  <a:schemeClr val="bg1">
                    <a:alpha val="60000"/>
                  </a:schemeClr>
                </a:solidFill>
              </a:rPr>
              <a:t>Who’s doing what I want to do?</a:t>
            </a:r>
          </a:p>
          <a:p>
            <a:pPr marL="457200" lvl="1" indent="0">
              <a:buNone/>
            </a:pPr>
            <a:endParaRPr lang="en-GB" sz="2000" dirty="0">
              <a:solidFill>
                <a:schemeClr val="bg1">
                  <a:alpha val="60000"/>
                </a:schemeClr>
              </a:solidFill>
            </a:endParaRPr>
          </a:p>
          <a:p>
            <a:pPr marL="457200" lvl="1" indent="0">
              <a:buNone/>
            </a:pPr>
            <a:endParaRPr lang="en-GB" sz="2000" dirty="0">
              <a:solidFill>
                <a:schemeClr val="bg1">
                  <a:alpha val="60000"/>
                </a:schemeClr>
              </a:solidFill>
            </a:endParaRPr>
          </a:p>
          <a:p>
            <a:pPr marL="457200" lvl="1" indent="0">
              <a:buNone/>
            </a:pPr>
            <a:r>
              <a:rPr lang="en-GB" sz="2000" dirty="0">
                <a:solidFill>
                  <a:schemeClr val="bg1">
                    <a:alpha val="60000"/>
                  </a:schemeClr>
                </a:solidFill>
                <a:hlinkClick r:id="rId3"/>
              </a:rPr>
              <a:t>Video on the job hunt is dead - Andrus</a:t>
            </a:r>
            <a:endParaRPr lang="en-GB" sz="2000" dirty="0">
              <a:solidFill>
                <a:schemeClr val="bg1">
                  <a:alpha val="60000"/>
                </a:schemeClr>
              </a:solidFill>
            </a:endParaRPr>
          </a:p>
          <a:p>
            <a:pPr lvl="1"/>
            <a:endParaRPr lang="en-GB" sz="2000" dirty="0">
              <a:solidFill>
                <a:schemeClr val="bg1">
                  <a:alpha val="60000"/>
                </a:schemeClr>
              </a:solidFill>
            </a:endParaRPr>
          </a:p>
        </p:txBody>
      </p:sp>
      <p:pic>
        <p:nvPicPr>
          <p:cNvPr id="4" name="Picture 3">
            <a:extLst>
              <a:ext uri="{FF2B5EF4-FFF2-40B4-BE49-F238E27FC236}">
                <a16:creationId xmlns:a16="http://schemas.microsoft.com/office/drawing/2014/main" id="{0297D344-A2E3-4AC3-96BD-EE6EFC3B074F}"/>
              </a:ext>
            </a:extLst>
          </p:cNvPr>
          <p:cNvPicPr>
            <a:picLocks noChangeAspect="1"/>
          </p:cNvPicPr>
          <p:nvPr/>
        </p:nvPicPr>
        <p:blipFill>
          <a:blip r:embed="rId4" cstate="print"/>
          <a:stretch>
            <a:fillRect/>
          </a:stretch>
        </p:blipFill>
        <p:spPr>
          <a:xfrm>
            <a:off x="6015625" y="643469"/>
            <a:ext cx="4805041" cy="5571062"/>
          </a:xfrm>
          <a:prstGeom prst="rect">
            <a:avLst/>
          </a:prstGeom>
        </p:spPr>
      </p:pic>
    </p:spTree>
    <p:extLst>
      <p:ext uri="{BB962C8B-B14F-4D97-AF65-F5344CB8AC3E}">
        <p14:creationId xmlns:p14="http://schemas.microsoft.com/office/powerpoint/2010/main" val="4142152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3" name="Freeform: Shape 12">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B8EFEC7-2DDF-4283-8399-EAA844307953}"/>
              </a:ext>
            </a:extLst>
          </p:cNvPr>
          <p:cNvSpPr>
            <a:spLocks noGrp="1"/>
          </p:cNvSpPr>
          <p:nvPr>
            <p:ph type="title"/>
          </p:nvPr>
        </p:nvSpPr>
        <p:spPr>
          <a:xfrm>
            <a:off x="765051" y="662400"/>
            <a:ext cx="3384000" cy="1492132"/>
          </a:xfrm>
        </p:spPr>
        <p:txBody>
          <a:bodyPr anchor="t">
            <a:normAutofit/>
          </a:bodyPr>
          <a:lstStyle/>
          <a:p>
            <a:r>
              <a:rPr lang="en-GB" sz="2400">
                <a:solidFill>
                  <a:schemeClr val="bg1"/>
                </a:solidFill>
              </a:rPr>
              <a:t>Identifying Career Opportunities – Cultivating Opportunities</a:t>
            </a:r>
          </a:p>
        </p:txBody>
      </p:sp>
      <p:sp>
        <p:nvSpPr>
          <p:cNvPr id="3" name="Content Placeholder 2">
            <a:extLst>
              <a:ext uri="{FF2B5EF4-FFF2-40B4-BE49-F238E27FC236}">
                <a16:creationId xmlns:a16="http://schemas.microsoft.com/office/drawing/2014/main" id="{833CE435-18A8-4C02-9B83-23819DA8B21D}"/>
              </a:ext>
            </a:extLst>
          </p:cNvPr>
          <p:cNvSpPr>
            <a:spLocks noGrp="1"/>
          </p:cNvSpPr>
          <p:nvPr>
            <p:ph idx="1"/>
          </p:nvPr>
        </p:nvSpPr>
        <p:spPr>
          <a:xfrm>
            <a:off x="765051" y="2286000"/>
            <a:ext cx="3384000" cy="3844800"/>
          </a:xfrm>
        </p:spPr>
        <p:txBody>
          <a:bodyPr>
            <a:normAutofit/>
          </a:bodyPr>
          <a:lstStyle/>
          <a:p>
            <a:r>
              <a:rPr lang="en-GB" sz="2000">
                <a:solidFill>
                  <a:schemeClr val="bg1">
                    <a:alpha val="60000"/>
                  </a:schemeClr>
                </a:solidFill>
              </a:rPr>
              <a:t>The traditional approach to recruitment</a:t>
            </a:r>
          </a:p>
          <a:p>
            <a:pPr lvl="1"/>
            <a:r>
              <a:rPr lang="en-GB" sz="2000">
                <a:solidFill>
                  <a:schemeClr val="bg1">
                    <a:alpha val="60000"/>
                  </a:schemeClr>
                </a:solidFill>
              </a:rPr>
              <a:t>Motivation</a:t>
            </a:r>
          </a:p>
          <a:p>
            <a:pPr lvl="1"/>
            <a:r>
              <a:rPr lang="en-GB" sz="2000">
                <a:solidFill>
                  <a:schemeClr val="bg1">
                    <a:alpha val="60000"/>
                  </a:schemeClr>
                </a:solidFill>
              </a:rPr>
              <a:t>Complications</a:t>
            </a:r>
          </a:p>
          <a:p>
            <a:pPr lvl="1"/>
            <a:r>
              <a:rPr lang="en-GB" sz="2000">
                <a:solidFill>
                  <a:schemeClr val="bg1">
                    <a:alpha val="60000"/>
                  </a:schemeClr>
                </a:solidFill>
              </a:rPr>
              <a:t>Job Websites</a:t>
            </a:r>
          </a:p>
          <a:p>
            <a:pPr lvl="1"/>
            <a:r>
              <a:rPr lang="en-GB" sz="2000">
                <a:solidFill>
                  <a:schemeClr val="bg1">
                    <a:alpha val="60000"/>
                  </a:schemeClr>
                </a:solidFill>
              </a:rPr>
              <a:t>Employers’ mindset</a:t>
            </a:r>
          </a:p>
          <a:p>
            <a:endParaRPr lang="en-GB" sz="2000">
              <a:solidFill>
                <a:schemeClr val="bg1">
                  <a:alpha val="60000"/>
                </a:schemeClr>
              </a:solidFill>
            </a:endParaRPr>
          </a:p>
        </p:txBody>
      </p:sp>
      <p:pic>
        <p:nvPicPr>
          <p:cNvPr id="4" name="Picture 3">
            <a:extLst>
              <a:ext uri="{FF2B5EF4-FFF2-40B4-BE49-F238E27FC236}">
                <a16:creationId xmlns:a16="http://schemas.microsoft.com/office/drawing/2014/main" id="{E9605446-5777-4B34-9272-F3509CDDCA58}"/>
              </a:ext>
            </a:extLst>
          </p:cNvPr>
          <p:cNvPicPr>
            <a:picLocks noChangeAspect="1"/>
          </p:cNvPicPr>
          <p:nvPr/>
        </p:nvPicPr>
        <p:blipFill>
          <a:blip r:embed="rId3" cstate="print"/>
          <a:stretch>
            <a:fillRect/>
          </a:stretch>
        </p:blipFill>
        <p:spPr>
          <a:xfrm>
            <a:off x="5411053" y="1714958"/>
            <a:ext cx="6014185" cy="3428084"/>
          </a:xfrm>
          <a:prstGeom prst="rect">
            <a:avLst/>
          </a:prstGeom>
        </p:spPr>
      </p:pic>
    </p:spTree>
    <p:extLst>
      <p:ext uri="{BB962C8B-B14F-4D97-AF65-F5344CB8AC3E}">
        <p14:creationId xmlns:p14="http://schemas.microsoft.com/office/powerpoint/2010/main" val="1947498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818CA-9314-4224-83CB-2DC1AEA46F0F}"/>
              </a:ext>
            </a:extLst>
          </p:cNvPr>
          <p:cNvSpPr>
            <a:spLocks noGrp="1"/>
          </p:cNvSpPr>
          <p:nvPr>
            <p:ph type="title"/>
          </p:nvPr>
        </p:nvSpPr>
        <p:spPr/>
        <p:txBody>
          <a:bodyPr/>
          <a:lstStyle/>
          <a:p>
            <a:r>
              <a:rPr lang="en-GB" dirty="0"/>
              <a:t>Identifying Career Opportunities - </a:t>
            </a:r>
          </a:p>
        </p:txBody>
      </p:sp>
      <p:sp>
        <p:nvSpPr>
          <p:cNvPr id="3" name="Content Placeholder 2">
            <a:extLst>
              <a:ext uri="{FF2B5EF4-FFF2-40B4-BE49-F238E27FC236}">
                <a16:creationId xmlns:a16="http://schemas.microsoft.com/office/drawing/2014/main" id="{963E8E75-7E34-4CED-BE18-DD1A56AE651C}"/>
              </a:ext>
            </a:extLst>
          </p:cNvPr>
          <p:cNvSpPr>
            <a:spLocks noGrp="1"/>
          </p:cNvSpPr>
          <p:nvPr>
            <p:ph idx="1"/>
          </p:nvPr>
        </p:nvSpPr>
        <p:spPr/>
        <p:txBody>
          <a:bodyPr/>
          <a:lstStyle/>
          <a:p>
            <a:r>
              <a:rPr lang="en-GB" dirty="0"/>
              <a:t>To sell is human</a:t>
            </a:r>
          </a:p>
          <a:p>
            <a:r>
              <a:rPr lang="en-GB" dirty="0"/>
              <a:t>Is the CV an efficient sales tool?</a:t>
            </a:r>
          </a:p>
          <a:p>
            <a:pPr lvl="1"/>
            <a:r>
              <a:rPr lang="en-GB" dirty="0"/>
              <a:t>Fear</a:t>
            </a:r>
          </a:p>
          <a:p>
            <a:pPr lvl="1"/>
            <a:r>
              <a:rPr lang="en-GB" dirty="0"/>
              <a:t>Luck</a:t>
            </a:r>
          </a:p>
          <a:p>
            <a:pPr lvl="1"/>
            <a:r>
              <a:rPr lang="en-GB" dirty="0"/>
              <a:t>Trust</a:t>
            </a:r>
          </a:p>
          <a:p>
            <a:r>
              <a:rPr lang="en-GB" dirty="0"/>
              <a:t>Finding an advocate</a:t>
            </a:r>
          </a:p>
          <a:p>
            <a:endParaRPr lang="en-GB" dirty="0"/>
          </a:p>
          <a:p>
            <a:endParaRPr lang="en-GB" dirty="0"/>
          </a:p>
        </p:txBody>
      </p:sp>
    </p:spTree>
    <p:extLst>
      <p:ext uri="{BB962C8B-B14F-4D97-AF65-F5344CB8AC3E}">
        <p14:creationId xmlns:p14="http://schemas.microsoft.com/office/powerpoint/2010/main" val="233872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7C30E-19E4-46DC-72F6-5DA12F799053}"/>
              </a:ext>
            </a:extLst>
          </p:cNvPr>
          <p:cNvSpPr>
            <a:spLocks noGrp="1"/>
          </p:cNvSpPr>
          <p:nvPr>
            <p:ph type="title"/>
          </p:nvPr>
        </p:nvSpPr>
        <p:spPr/>
        <p:txBody>
          <a:bodyPr/>
          <a:lstStyle/>
          <a:p>
            <a:r>
              <a:rPr lang="en-GB" dirty="0"/>
              <a:t>The Two Hour Job Search</a:t>
            </a:r>
          </a:p>
        </p:txBody>
      </p:sp>
      <p:sp>
        <p:nvSpPr>
          <p:cNvPr id="3" name="Content Placeholder 2">
            <a:extLst>
              <a:ext uri="{FF2B5EF4-FFF2-40B4-BE49-F238E27FC236}">
                <a16:creationId xmlns:a16="http://schemas.microsoft.com/office/drawing/2014/main" id="{667E5861-E772-268E-0F2B-7204910883B3}"/>
              </a:ext>
            </a:extLst>
          </p:cNvPr>
          <p:cNvSpPr>
            <a:spLocks noGrp="1"/>
          </p:cNvSpPr>
          <p:nvPr>
            <p:ph idx="1"/>
          </p:nvPr>
        </p:nvSpPr>
        <p:spPr/>
        <p:txBody>
          <a:bodyPr/>
          <a:lstStyle/>
          <a:p>
            <a:pPr marL="0" indent="0">
              <a:buNone/>
            </a:pPr>
            <a:r>
              <a:rPr lang="en-GB" dirty="0"/>
              <a:t>The two hour job search</a:t>
            </a:r>
          </a:p>
          <a:p>
            <a:pPr marL="0" indent="0">
              <a:buNone/>
            </a:pPr>
            <a:r>
              <a:rPr lang="en-GB" dirty="0"/>
              <a:t>Video – </a:t>
            </a:r>
            <a:r>
              <a:rPr lang="en-GB" dirty="0">
                <a:hlinkClick r:id="rId3"/>
              </a:rPr>
              <a:t>Steve Dalton on The 2-Hour Job Search</a:t>
            </a:r>
            <a:endParaRPr lang="en-GB" dirty="0"/>
          </a:p>
        </p:txBody>
      </p:sp>
    </p:spTree>
    <p:extLst>
      <p:ext uri="{BB962C8B-B14F-4D97-AF65-F5344CB8AC3E}">
        <p14:creationId xmlns:p14="http://schemas.microsoft.com/office/powerpoint/2010/main" val="2478575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9B0F2-C4D1-4A28-AFE1-B67F5AF70054}"/>
              </a:ext>
            </a:extLst>
          </p:cNvPr>
          <p:cNvSpPr>
            <a:spLocks noGrp="1"/>
          </p:cNvSpPr>
          <p:nvPr>
            <p:ph type="title"/>
          </p:nvPr>
        </p:nvSpPr>
        <p:spPr/>
        <p:txBody>
          <a:bodyPr/>
          <a:lstStyle/>
          <a:p>
            <a:r>
              <a:rPr lang="en-GB" dirty="0"/>
              <a:t>Identifying Career Opportunities</a:t>
            </a:r>
          </a:p>
        </p:txBody>
      </p:sp>
      <p:sp>
        <p:nvSpPr>
          <p:cNvPr id="3" name="Content Placeholder 2">
            <a:extLst>
              <a:ext uri="{FF2B5EF4-FFF2-40B4-BE49-F238E27FC236}">
                <a16:creationId xmlns:a16="http://schemas.microsoft.com/office/drawing/2014/main" id="{9A93BDA1-B76C-4F92-BB5C-5A422915649E}"/>
              </a:ext>
            </a:extLst>
          </p:cNvPr>
          <p:cNvSpPr>
            <a:spLocks noGrp="1"/>
          </p:cNvSpPr>
          <p:nvPr>
            <p:ph idx="1"/>
          </p:nvPr>
        </p:nvSpPr>
        <p:spPr/>
        <p:txBody>
          <a:bodyPr/>
          <a:lstStyle/>
          <a:p>
            <a:r>
              <a:rPr lang="en-GB" dirty="0"/>
              <a:t>Your work values</a:t>
            </a:r>
          </a:p>
          <a:p>
            <a:r>
              <a:rPr lang="en-GB" dirty="0"/>
              <a:t>Categories of values:</a:t>
            </a:r>
          </a:p>
          <a:p>
            <a:pPr lvl="1"/>
            <a:r>
              <a:rPr lang="en-GB" dirty="0"/>
              <a:t>Intrinsic: something that comes from inside us that we value for itself</a:t>
            </a:r>
          </a:p>
          <a:p>
            <a:pPr lvl="1"/>
            <a:r>
              <a:rPr lang="en-GB" dirty="0"/>
              <a:t>Extrinsic: something that comes from an outside that influences how we value things</a:t>
            </a:r>
          </a:p>
          <a:p>
            <a:pPr lvl="1"/>
            <a:r>
              <a:rPr lang="en-GB"/>
              <a:t>Lifestyle</a:t>
            </a:r>
            <a:r>
              <a:rPr lang="en-GB" dirty="0"/>
              <a:t>: the preferences in terms of how we want to live our lives.</a:t>
            </a:r>
          </a:p>
          <a:p>
            <a:pPr lvl="1"/>
            <a:endParaRPr lang="en-GB" dirty="0"/>
          </a:p>
          <a:p>
            <a:endParaRPr lang="en-GB" dirty="0"/>
          </a:p>
        </p:txBody>
      </p:sp>
    </p:spTree>
    <p:extLst>
      <p:ext uri="{BB962C8B-B14F-4D97-AF65-F5344CB8AC3E}">
        <p14:creationId xmlns:p14="http://schemas.microsoft.com/office/powerpoint/2010/main" val="1578677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19D6D-C0E0-455F-AB81-ED45228E9F29}"/>
              </a:ext>
            </a:extLst>
          </p:cNvPr>
          <p:cNvSpPr>
            <a:spLocks noGrp="1"/>
          </p:cNvSpPr>
          <p:nvPr>
            <p:ph type="title"/>
          </p:nvPr>
        </p:nvSpPr>
        <p:spPr/>
        <p:txBody>
          <a:bodyPr/>
          <a:lstStyle/>
          <a:p>
            <a:r>
              <a:rPr lang="en-GB" dirty="0"/>
              <a:t>Section 2: Identifying Career Opportunities</a:t>
            </a:r>
          </a:p>
        </p:txBody>
      </p:sp>
      <p:sp>
        <p:nvSpPr>
          <p:cNvPr id="3" name="Content Placeholder 2">
            <a:extLst>
              <a:ext uri="{FF2B5EF4-FFF2-40B4-BE49-F238E27FC236}">
                <a16:creationId xmlns:a16="http://schemas.microsoft.com/office/drawing/2014/main" id="{21A7BC8E-D967-4E6A-BA93-BE1129B3F294}"/>
              </a:ext>
            </a:extLst>
          </p:cNvPr>
          <p:cNvSpPr>
            <a:spLocks noGrp="1"/>
          </p:cNvSpPr>
          <p:nvPr>
            <p:ph idx="1"/>
          </p:nvPr>
        </p:nvSpPr>
        <p:spPr/>
        <p:txBody>
          <a:bodyPr/>
          <a:lstStyle/>
          <a:p>
            <a:pPr marL="0" indent="0">
              <a:buNone/>
            </a:pPr>
            <a:r>
              <a:rPr lang="en-GB" dirty="0"/>
              <a:t>Summary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Career conversations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Cultivating opportunities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Prioritising targets.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08974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TotalTime>
  <Words>398</Words>
  <Application>Microsoft Office PowerPoint</Application>
  <PresentationFormat>Widescreen</PresentationFormat>
  <Paragraphs>71</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Symbol</vt:lpstr>
      <vt:lpstr>Office Theme</vt:lpstr>
      <vt:lpstr>Opportunity Knocks (Packaging)</vt:lpstr>
      <vt:lpstr>Section 2: Identifying Career Opportunities</vt:lpstr>
      <vt:lpstr>Identifying Career Opportunities – Career Conversations</vt:lpstr>
      <vt:lpstr>Identifying Career Opportunities – Career Conversations</vt:lpstr>
      <vt:lpstr>Identifying Career Opportunities – Cultivating Opportunities</vt:lpstr>
      <vt:lpstr>Identifying Career Opportunities - </vt:lpstr>
      <vt:lpstr>The Two Hour Job Search</vt:lpstr>
      <vt:lpstr>Identifying Career Opportunities</vt:lpstr>
      <vt:lpstr>Section 2: Identifying Career Opportunities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Opportunity Knocks (Packaging)</dc:title>
  <dc:creator>Anthony Burns</dc:creator>
  <cp:lastModifiedBy>Anthony Burns</cp:lastModifiedBy>
  <cp:revision>11</cp:revision>
  <dcterms:created xsi:type="dcterms:W3CDTF">2021-12-08T10:39:10Z</dcterms:created>
  <dcterms:modified xsi:type="dcterms:W3CDTF">2023-03-17T13:55:56Z</dcterms:modified>
</cp:coreProperties>
</file>