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9" autoAdjust="0"/>
    <p:restoredTop sz="94660"/>
  </p:normalViewPr>
  <p:slideViewPr>
    <p:cSldViewPr snapToGrid="0" showGuides="1">
      <p:cViewPr varScale="1">
        <p:scale>
          <a:sx n="55" d="100"/>
          <a:sy n="55" d="100"/>
        </p:scale>
        <p:origin x="908" y="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75490-84F4-7DBC-CE16-4A99A60EC1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F70B60-3256-1DC3-11EF-472780C2B3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D0ADF-B32F-7E46-2A4C-4A327E699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20-07-2026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80B15F-833E-D97A-7F9E-60B863768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649551-6764-6126-756D-2885612CF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74962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B3866-361C-A093-616A-79EB8BEBC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AC026-D253-B176-5147-1854E6BCE2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BD93BC-548E-1477-88A9-46BCAF004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20-07-2026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5C037E-EC71-D69F-DA39-165AA12D8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5685F-2A50-6DEF-931A-9F3698603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66433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22C14-F785-DDB9-0C47-291FE528C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295C5A-316D-99CE-FAE6-4450EC2B2A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9842C2-FC97-1764-E173-30C58046C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20-07-2026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B1E73D-82D4-08EC-4812-84B7B674B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DDFBAD-240B-EBC4-A772-6B8DFDE9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1113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F62B8-EB68-88E1-118E-B0AC07BA1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30DA8-7105-1981-B116-0AF3A141AE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7DB03A-6630-E0CB-BE6C-41BF65299F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375298-4BBA-C738-73F5-F8CCBB572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20-07-2026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91AED9-286F-FE5F-D2E3-77E9440E8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2A2A59-9D26-7CF6-D9DF-095202170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49911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5872-854B-F099-C422-7395FE556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6A3084-1EC7-B3DF-3ADE-9058EE83E4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6D8C85-7DDB-D1A4-D143-83152FC099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0F372F-20DA-C92D-FC1D-935C70A5E6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ECAA42-65B5-1FDF-F6E9-1106E95AA1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F120B4-C8AD-4FD4-C840-B47DC8933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20-07-2026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879C29-51B4-D1B4-2F89-D89B86725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0AAFBB-75CC-29BA-96FF-96C2348BC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09878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01870-BF0A-57C4-D09C-6072C59D0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917DD7-B6F7-987A-8032-EDC436045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20-07-2026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DBD502-C0EE-92F7-5F2D-A85C2EA77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357A98-45A9-1882-67B3-2C8A30C5B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6375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88BBB7-25EE-D9BE-4C77-46A937752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20-07-2026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5E6124-E1DC-3500-F351-2CD0C4BBC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0D9872-ABF4-B3DE-AFE3-CD2A2A6F9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02024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F4F57-63CF-8090-4988-D6ED02E7A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561AB-8EE7-1283-5BDD-E2C78BB83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DC5DDD-DF14-4FD1-16DB-FE5638D2C6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1C3F9-5E8B-FD52-4566-7BDA5A6DC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20-07-2026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A505B8-5D81-8EA0-13C5-D626F9C5D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280207-8712-9D6B-98DC-81319C1B7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06489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8AA7C-D430-967D-B14F-8CA2279A0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E57279-6245-4D3C-86F3-570763F2FF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11BB4-ED8D-7EAE-92F8-213C9DF30B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03B9D0-DF67-6769-58CF-A1C658F70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20-07-2026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238F5A-0F5F-1F49-FCBE-4A24DE4BA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A1AC58-F184-7A7B-808C-5814AB395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63744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A76F8-AFEC-56E6-E588-4F0BFBFC9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A1AB22-6D89-5846-76D2-E73E19D235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206A69-540C-FB5F-ACBD-65A149FEB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20-07-2026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B30FE-97BD-7620-0593-C8950A712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8547E-3946-986B-749F-55FA6CD05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6168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8236ED-9A45-5F9A-8364-96F40DEC4C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E01179-E830-FBFB-2325-884BAFA88F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7D901-F017-0A94-7491-B9AEE3DF0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43899-4F27-4346-AEB4-B0E3B223AF98}" type="datetimeFigureOut">
              <a:rPr lang="en-IN" smtClean="0"/>
              <a:t>20-07-2026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0CD826-CB8E-C345-208F-B200AA219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18F0CF-F81B-FDFE-8D96-66AC2EC71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98781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A0E76C-D610-7158-67E1-B150A003C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794032-5D18-1DC7-A7E9-706D08325D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D13CF-8AB5-7912-D7F3-4BFC7F5EA3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743899-4F27-4346-AEB4-B0E3B223AF98}" type="datetimeFigureOut">
              <a:rPr lang="en-IN" smtClean="0"/>
              <a:t>20-07-2026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B5066D-2421-7E32-9749-FAB6C5181E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F9623F-4407-19D1-4189-01F36EA898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E929E6-A5D2-4BEA-B3C8-758CC5A53F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74503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2821D-3633-3228-D099-2071269230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867" y="1202267"/>
            <a:ext cx="11311466" cy="1884362"/>
          </a:xfr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IN" sz="4000" b="1" dirty="0"/>
              <a:t>The Bristol Royal Infirmary Inquiry (UK):</a:t>
            </a:r>
            <a:br>
              <a:rPr lang="en-IN" sz="4000" dirty="0"/>
            </a:br>
            <a:r>
              <a:rPr lang="en-IN" sz="4000" i="1" dirty="0"/>
              <a:t>A Quality Management Perspective</a:t>
            </a:r>
            <a:endParaRPr lang="en-IN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2BA6C0-60AC-CE83-72CE-5A1121FB0B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933" y="3297243"/>
            <a:ext cx="10447867" cy="2985030"/>
          </a:xfr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IN" sz="2800" b="1" dirty="0"/>
              <a:t>Module:</a:t>
            </a:r>
            <a:r>
              <a:rPr lang="en-IN" sz="2800" dirty="0"/>
              <a:t> LCHS7006 Quality Assurance and Service Improvement</a:t>
            </a:r>
          </a:p>
          <a:p>
            <a:r>
              <a:rPr lang="en-IN" sz="2800" b="1" dirty="0"/>
              <a:t>Component 1: Individual Presentation</a:t>
            </a:r>
            <a:endParaRPr lang="en-IN" sz="2800" dirty="0"/>
          </a:p>
          <a:p>
            <a:r>
              <a:rPr lang="en-IN" sz="2800" b="1" dirty="0"/>
              <a:t>Student Name: Patel Parth </a:t>
            </a:r>
            <a:endParaRPr lang="en-IN" sz="2800" dirty="0"/>
          </a:p>
          <a:p>
            <a:r>
              <a:rPr lang="en-IN" sz="2800" b="1" dirty="0"/>
              <a:t>Student ID: 2519370</a:t>
            </a:r>
          </a:p>
          <a:p>
            <a:r>
              <a:rPr lang="en-IN" sz="2800" b="1" dirty="0"/>
              <a:t>Lecturer: Christopher </a:t>
            </a:r>
            <a:r>
              <a:rPr lang="en-IN" sz="2800" b="1"/>
              <a:t>mafuva</a:t>
            </a:r>
            <a:endParaRPr lang="en-IN" sz="2800" b="1" dirty="0"/>
          </a:p>
          <a:p>
            <a:endParaRPr lang="en-IN" sz="2800" b="1" dirty="0"/>
          </a:p>
          <a:p>
            <a:endParaRPr lang="en-IN" sz="2800" b="1" dirty="0"/>
          </a:p>
          <a:p>
            <a:endParaRPr lang="en-IN" sz="2800" b="1" dirty="0"/>
          </a:p>
          <a:p>
            <a:endParaRPr lang="en-IN" sz="2800" b="1" dirty="0"/>
          </a:p>
          <a:p>
            <a:endParaRPr lang="en-IN" sz="2800" b="1" dirty="0"/>
          </a:p>
          <a:p>
            <a:endParaRPr lang="en-IN" sz="2800" b="1" dirty="0"/>
          </a:p>
          <a:p>
            <a:endParaRPr lang="en-IN" sz="2800" b="1" dirty="0"/>
          </a:p>
          <a:p>
            <a:endParaRPr lang="en-IN" sz="2800" dirty="0"/>
          </a:p>
          <a:p>
            <a:endParaRPr lang="en-IN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7F814B-828F-708F-AD22-5416E1D8191C}"/>
              </a:ext>
            </a:extLst>
          </p:cNvPr>
          <p:cNvSpPr txBox="1"/>
          <p:nvPr/>
        </p:nvSpPr>
        <p:spPr>
          <a:xfrm>
            <a:off x="1168399" y="270933"/>
            <a:ext cx="9668934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4000" b="1" dirty="0"/>
              <a:t>Quality Assurance and Service Improvement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10099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F1DE4-60C9-9738-62C6-2C4128ADA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83142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Table Of Contents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BFE4601-5339-929A-95B4-3A5D0751D3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8793622"/>
              </p:ext>
            </p:extLst>
          </p:nvPr>
        </p:nvGraphicFramePr>
        <p:xfrm>
          <a:off x="838200" y="1219200"/>
          <a:ext cx="10515600" cy="52736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51000">
                  <a:extLst>
                    <a:ext uri="{9D8B030D-6E8A-4147-A177-3AD203B41FA5}">
                      <a16:colId xmlns:a16="http://schemas.microsoft.com/office/drawing/2014/main" val="989414877"/>
                    </a:ext>
                  </a:extLst>
                </a:gridCol>
                <a:gridCol w="8864600">
                  <a:extLst>
                    <a:ext uri="{9D8B030D-6E8A-4147-A177-3AD203B41FA5}">
                      <a16:colId xmlns:a16="http://schemas.microsoft.com/office/drawing/2014/main" val="3490363468"/>
                    </a:ext>
                  </a:extLst>
                </a:gridCol>
              </a:tblGrid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Slide No.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Content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90704189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3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Overview of the Case Study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61765901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4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Root Cause of the Problem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08914252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5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Organisational Failure Using the Swiss Cheese Model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5462959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6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Problem Analysis Using Fishbone Diagram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6693274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7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Policy Issues Contributing to Service Failure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21359225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8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Policy Issues (Continued)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95944322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9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Impact on Service Provision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6892784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10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Benchmarking Gap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50646534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11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Leadership Strategy for Change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39873305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12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Change Management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1886974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13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Quality Improvement Framework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94775999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14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Barriers and Recommendations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0562078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15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Component 2 Structure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87105693"/>
                  </a:ext>
                </a:extLst>
              </a:tr>
              <a:tr h="3515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>
                          <a:effectLst/>
                        </a:rPr>
                        <a:t>16</a:t>
                      </a:r>
                      <a:endParaRPr lang="en-IN" sz="20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 dirty="0">
                          <a:effectLst/>
                        </a:rPr>
                        <a:t>References</a:t>
                      </a:r>
                      <a:endParaRPr lang="en-IN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973012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6118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8AF0B-A361-02C5-6C8C-C6F714D1A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365126"/>
            <a:ext cx="11604666" cy="633942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Overview of the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ECF2D-2B15-5CD9-F65A-1E84806BB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400" y="1405467"/>
            <a:ext cx="5444067" cy="5232400"/>
          </a:xfrm>
        </p:spPr>
        <p:txBody>
          <a:bodyPr>
            <a:normAutofit fontScale="85000" lnSpcReduction="20000"/>
          </a:bodyPr>
          <a:lstStyle/>
          <a:p>
            <a:pPr lvl="0" algn="just"/>
            <a:r>
              <a:rPr lang="en-IN" dirty="0"/>
              <a:t>Bristol Royal Infirmary experienced major failures in </a:t>
            </a:r>
            <a:r>
              <a:rPr lang="en-IN" b="1" dirty="0"/>
              <a:t>paediatric cardiac surgery</a:t>
            </a:r>
            <a:r>
              <a:rPr lang="en-IN" dirty="0"/>
              <a:t> between </a:t>
            </a:r>
            <a:r>
              <a:rPr lang="en-IN" b="1" dirty="0"/>
              <a:t>1984 and 1995</a:t>
            </a:r>
            <a:r>
              <a:rPr lang="en-IN" dirty="0"/>
              <a:t>. </a:t>
            </a:r>
          </a:p>
          <a:p>
            <a:pPr lvl="0" algn="just"/>
            <a:r>
              <a:rPr lang="en-IN" dirty="0"/>
              <a:t>Around </a:t>
            </a:r>
            <a:r>
              <a:rPr lang="en-IN" b="1" dirty="0"/>
              <a:t>30–35 more children died</a:t>
            </a:r>
            <a:r>
              <a:rPr lang="en-IN" dirty="0"/>
              <a:t> than would have been expected compared with similar UK hospitals. </a:t>
            </a:r>
          </a:p>
          <a:p>
            <a:pPr lvl="0" algn="just"/>
            <a:r>
              <a:rPr lang="en-IN" dirty="0"/>
              <a:t>Poor surgical outcomes continued despite repeated concerns from clinicians and parents. </a:t>
            </a:r>
          </a:p>
          <a:p>
            <a:pPr lvl="0" algn="just"/>
            <a:r>
              <a:rPr lang="en-IN" dirty="0"/>
              <a:t>The </a:t>
            </a:r>
            <a:r>
              <a:rPr lang="en-IN" b="1" dirty="0"/>
              <a:t>Bristol Inquiry (2001)</a:t>
            </a:r>
            <a:r>
              <a:rPr lang="en-IN" dirty="0"/>
              <a:t> identified failures in leadership, clinical governance, audit, teamwork and organisational culture. </a:t>
            </a:r>
          </a:p>
          <a:p>
            <a:pPr lvl="0" algn="just"/>
            <a:r>
              <a:rPr lang="en-IN" dirty="0"/>
              <a:t>The inquiry transformed NHS quality assurance by introducing stronger clinical governance and performance monitoring. </a:t>
            </a:r>
          </a:p>
        </p:txBody>
      </p:sp>
      <p:pic>
        <p:nvPicPr>
          <p:cNvPr id="6" name="Picture 5" descr="LIVE: Critical incident declared at Bristol hospitals after 'significant  pressures' | Bristol Live">
            <a:extLst>
              <a:ext uri="{FF2B5EF4-FFF2-40B4-BE49-F238E27FC236}">
                <a16:creationId xmlns:a16="http://schemas.microsoft.com/office/drawing/2014/main" id="{93D193EC-AC37-B6EE-19B0-ADE2936FF6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0566" y="1178983"/>
            <a:ext cx="51435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492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42B40-D9CC-304E-BADD-119D61491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5247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IN" b="1" dirty="0"/>
              <a:t>Root Cause of the Problem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7D1E0-9083-F467-257D-899A37767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4559"/>
            <a:ext cx="5139267" cy="4879975"/>
          </a:xfrm>
        </p:spPr>
        <p:txBody>
          <a:bodyPr>
            <a:noAutofit/>
          </a:bodyPr>
          <a:lstStyle/>
          <a:p>
            <a:pPr lvl="0"/>
            <a:r>
              <a:rPr lang="en-IN" dirty="0"/>
              <a:t>Poor clinical leadership </a:t>
            </a:r>
          </a:p>
          <a:p>
            <a:pPr lvl="0"/>
            <a:r>
              <a:rPr lang="en-IN" dirty="0"/>
              <a:t>Lack of clinical governance </a:t>
            </a:r>
          </a:p>
          <a:p>
            <a:pPr lvl="0"/>
            <a:r>
              <a:rPr lang="en-IN" dirty="0"/>
              <a:t>Absence of routine clinical audit </a:t>
            </a:r>
          </a:p>
          <a:p>
            <a:pPr lvl="0"/>
            <a:r>
              <a:rPr lang="en-IN" dirty="0"/>
              <a:t>Inadequate monitoring of surgical outcomes </a:t>
            </a:r>
          </a:p>
          <a:p>
            <a:pPr lvl="0"/>
            <a:r>
              <a:rPr lang="en-IN" dirty="0"/>
              <a:t>Poor communication between healthcare professionals </a:t>
            </a:r>
          </a:p>
          <a:p>
            <a:pPr lvl="0"/>
            <a:r>
              <a:rPr lang="en-IN" dirty="0"/>
              <a:t>Weak organisational learning </a:t>
            </a:r>
          </a:p>
          <a:p>
            <a:pPr lvl="0"/>
            <a:r>
              <a:rPr lang="en-IN" dirty="0"/>
              <a:t>Failure to act on concerns raised by clinicians and parents </a:t>
            </a:r>
          </a:p>
        </p:txBody>
      </p:sp>
      <p:pic>
        <p:nvPicPr>
          <p:cNvPr id="5" name="Picture 4" descr="Root Cause Failure Analysis: The Analysis Process | Pumps &amp; Systems">
            <a:extLst>
              <a:ext uri="{FF2B5EF4-FFF2-40B4-BE49-F238E27FC236}">
                <a16:creationId xmlns:a16="http://schemas.microsoft.com/office/drawing/2014/main" id="{759AE26B-70C0-803C-9AB2-FB18D9DFC7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3100" y="1349375"/>
            <a:ext cx="56007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775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8E151-E410-1170-7F6F-E64F262E5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663" y="295558"/>
            <a:ext cx="10515600" cy="667808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Analysis of Organisational Failure Using the Swiss Cheese Model</a:t>
            </a:r>
            <a:endParaRPr lang="en-IN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23FD5E-52D3-DD33-D7AE-461D9291B049}"/>
              </a:ext>
            </a:extLst>
          </p:cNvPr>
          <p:cNvSpPr txBox="1"/>
          <p:nvPr/>
        </p:nvSpPr>
        <p:spPr>
          <a:xfrm>
            <a:off x="633658" y="4370969"/>
            <a:ext cx="1670755" cy="1600438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dirty="0"/>
              <a:t>The weak leadership led to poor surgical performance. This continued despite repeated complaints from staff and parents.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8E5170-775D-0C6D-29A3-2A4E66D5B890}"/>
              </a:ext>
            </a:extLst>
          </p:cNvPr>
          <p:cNvSpPr txBox="1"/>
          <p:nvPr/>
        </p:nvSpPr>
        <p:spPr>
          <a:xfrm>
            <a:off x="2387084" y="4376541"/>
            <a:ext cx="1507894" cy="2246769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dirty="0"/>
              <a:t>The entire governance system at the hospital was inadequate, there were delays in taking action to improve quality and patient safety.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6AF6C0-45F6-9725-4A10-A8B85E73B33A}"/>
              </a:ext>
            </a:extLst>
          </p:cNvPr>
          <p:cNvSpPr txBox="1"/>
          <p:nvPr/>
        </p:nvSpPr>
        <p:spPr>
          <a:xfrm>
            <a:off x="4025825" y="4501443"/>
            <a:ext cx="1661055" cy="203132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dirty="0"/>
              <a:t>No proper</a:t>
            </a:r>
            <a:r>
              <a:rPr lang="en-IN" sz="1400" b="1" dirty="0"/>
              <a:t> </a:t>
            </a:r>
            <a:r>
              <a:rPr lang="en-IN" sz="1400" dirty="0"/>
              <a:t>routine monitoring and benchmarking of paediatric cardiac surgery outcomes were there. This prevented early detection of high mortality rates.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8EFD033-2CDE-E62E-36AD-DD3BAA170234}"/>
              </a:ext>
            </a:extLst>
          </p:cNvPr>
          <p:cNvSpPr txBox="1"/>
          <p:nvPr/>
        </p:nvSpPr>
        <p:spPr>
          <a:xfrm>
            <a:off x="5779279" y="4526954"/>
            <a:ext cx="1661055" cy="203132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dirty="0"/>
              <a:t>The staff had limited expertise, teamwork was poor and there was no proper multidisciplinary cooperation to aid to paediatric cardiac care.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FE426B9-1F03-BB77-2E42-75B2EA9E478B}"/>
              </a:ext>
            </a:extLst>
          </p:cNvPr>
          <p:cNvSpPr txBox="1"/>
          <p:nvPr/>
        </p:nvSpPr>
        <p:spPr>
          <a:xfrm>
            <a:off x="7541809" y="4449876"/>
            <a:ext cx="1661054" cy="2246769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dirty="0"/>
              <a:t>There was poor communication between clinicians, managers, and families. Thus, the patient concerns were repeatedly ignored and their data was not properly shared.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E13B583-AB7B-D17A-F8BD-BC267DC7E4DE}"/>
              </a:ext>
            </a:extLst>
          </p:cNvPr>
          <p:cNvSpPr txBox="1"/>
          <p:nvPr/>
        </p:nvSpPr>
        <p:spPr>
          <a:xfrm>
            <a:off x="9363306" y="4376541"/>
            <a:ext cx="1507894" cy="203132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dirty="0"/>
              <a:t>Regulatory oversight from external bodies and NHS was poor leading to improper intervention and poor surgical outcomes. 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60650447-8D2B-516A-7465-3621660802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990" y="1603587"/>
            <a:ext cx="1237595" cy="2694666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2AB467D-9EFD-434F-6503-28C606FAE2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3926" y="1603587"/>
            <a:ext cx="1237595" cy="2694666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A2A93400-007C-47F3-2C3B-E8F34A1FBF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7863" y="1603587"/>
            <a:ext cx="1237595" cy="2694666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1B84FC2D-1677-E877-406F-F764EF927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1680" y="1603587"/>
            <a:ext cx="1237595" cy="2694666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7C7B90F9-4D55-A5BA-6A39-C0C674B1A5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9207" y="1603587"/>
            <a:ext cx="1237595" cy="2694666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189312AE-8347-DE4A-2805-E77EC02358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1890" y="1603587"/>
            <a:ext cx="1237595" cy="2694666"/>
          </a:xfrm>
          <a:prstGeom prst="rect">
            <a:avLst/>
          </a:prstGeom>
          <a:solidFill>
            <a:srgbClr val="00B050"/>
          </a:solidFill>
        </p:spPr>
      </p:pic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4C6C6951-1C3A-3611-EDEB-7B9FBF024EE3}"/>
              </a:ext>
            </a:extLst>
          </p:cNvPr>
          <p:cNvCxnSpPr>
            <a:cxnSpLocks/>
          </p:cNvCxnSpPr>
          <p:nvPr/>
        </p:nvCxnSpPr>
        <p:spPr>
          <a:xfrm flipV="1">
            <a:off x="883657" y="3031067"/>
            <a:ext cx="9987543" cy="147349"/>
          </a:xfrm>
          <a:prstGeom prst="straightConnector1">
            <a:avLst/>
          </a:prstGeom>
          <a:ln w="3810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8AE8A86C-6D48-65B4-0EFA-B5035B5C5C60}"/>
              </a:ext>
            </a:extLst>
          </p:cNvPr>
          <p:cNvSpPr txBox="1"/>
          <p:nvPr/>
        </p:nvSpPr>
        <p:spPr>
          <a:xfrm>
            <a:off x="996300" y="1204892"/>
            <a:ext cx="1364973" cy="32316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Leadership 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071B7B2-E17E-596E-B1BC-81F80C701DDA}"/>
              </a:ext>
            </a:extLst>
          </p:cNvPr>
          <p:cNvSpPr txBox="1"/>
          <p:nvPr/>
        </p:nvSpPr>
        <p:spPr>
          <a:xfrm>
            <a:off x="2535346" y="1202134"/>
            <a:ext cx="1364973" cy="32316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Governance 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8AF9E25-AF6A-84BE-819B-C0D56DF571B2}"/>
              </a:ext>
            </a:extLst>
          </p:cNvPr>
          <p:cNvSpPr txBox="1"/>
          <p:nvPr/>
        </p:nvSpPr>
        <p:spPr>
          <a:xfrm>
            <a:off x="4133914" y="1210865"/>
            <a:ext cx="1056102" cy="32316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Staffing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A787973-F7E7-9740-D315-5A36AAA2B1DA}"/>
              </a:ext>
            </a:extLst>
          </p:cNvPr>
          <p:cNvSpPr txBox="1"/>
          <p:nvPr/>
        </p:nvSpPr>
        <p:spPr>
          <a:xfrm>
            <a:off x="5686880" y="1202133"/>
            <a:ext cx="1654451" cy="32316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4675192-5328-0079-5E0F-F5E7A6A0A29B}"/>
              </a:ext>
            </a:extLst>
          </p:cNvPr>
          <p:cNvSpPr txBox="1"/>
          <p:nvPr/>
        </p:nvSpPr>
        <p:spPr>
          <a:xfrm>
            <a:off x="7719207" y="1021768"/>
            <a:ext cx="1235820" cy="553998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Clinical Audit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CCCB32B-0C81-B0E9-FCD7-D2414E86D74A}"/>
              </a:ext>
            </a:extLst>
          </p:cNvPr>
          <p:cNvSpPr txBox="1"/>
          <p:nvPr/>
        </p:nvSpPr>
        <p:spPr>
          <a:xfrm>
            <a:off x="9451891" y="1209979"/>
            <a:ext cx="1235820" cy="323165"/>
          </a:xfrm>
          <a:prstGeom prst="rect">
            <a:avLst/>
          </a:prstGeom>
          <a:solidFill>
            <a:srgbClr val="00B05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500" b="1" dirty="0">
                <a:latin typeface="Arial" panose="020B0604020202020204" pitchFamily="34" charset="0"/>
                <a:cs typeface="Arial" panose="020B0604020202020204" pitchFamily="34" charset="0"/>
              </a:rPr>
              <a:t>Regulation</a:t>
            </a:r>
            <a:endParaRPr lang="en-IN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8908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12300-A7D6-C3F4-FEF2-0349BB5A0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50875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Problem analysis with the fishbone diagram </a:t>
            </a:r>
            <a:endParaRPr lang="en-IN" sz="3600" dirty="0"/>
          </a:p>
        </p:txBody>
      </p:sp>
      <p:sp>
        <p:nvSpPr>
          <p:cNvPr id="4" name="Arrow: Pentagon 3">
            <a:extLst>
              <a:ext uri="{FF2B5EF4-FFF2-40B4-BE49-F238E27FC236}">
                <a16:creationId xmlns:a16="http://schemas.microsoft.com/office/drawing/2014/main" id="{A5360ACB-5FB0-5D8F-9C59-609B21F1D091}"/>
              </a:ext>
            </a:extLst>
          </p:cNvPr>
          <p:cNvSpPr/>
          <p:nvPr/>
        </p:nvSpPr>
        <p:spPr>
          <a:xfrm>
            <a:off x="8280406" y="2047296"/>
            <a:ext cx="3555993" cy="3913238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77CF9A52-5AB8-EE32-28E8-7AE5E2978324}"/>
              </a:ext>
            </a:extLst>
          </p:cNvPr>
          <p:cNvSpPr/>
          <p:nvPr/>
        </p:nvSpPr>
        <p:spPr>
          <a:xfrm>
            <a:off x="524936" y="2692399"/>
            <a:ext cx="1303872" cy="2709333"/>
          </a:xfrm>
          <a:prstGeom prst="chevr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283B2BE-2780-C5E7-C53B-E8721ABB37C3}"/>
              </a:ext>
            </a:extLst>
          </p:cNvPr>
          <p:cNvSpPr/>
          <p:nvPr/>
        </p:nvSpPr>
        <p:spPr>
          <a:xfrm>
            <a:off x="1998141" y="3903131"/>
            <a:ext cx="6112933" cy="29028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F46B78-29F6-2024-0435-F58882936BA8}"/>
              </a:ext>
            </a:extLst>
          </p:cNvPr>
          <p:cNvSpPr txBox="1"/>
          <p:nvPr/>
        </p:nvSpPr>
        <p:spPr>
          <a:xfrm>
            <a:off x="1828808" y="1957527"/>
            <a:ext cx="1659467" cy="146520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Lack of clinical audit, weak governance, and failure to monitor paediatric cardiac surgery outcomes.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C3861D-00F2-35AB-8643-D65FF655360E}"/>
              </a:ext>
            </a:extLst>
          </p:cNvPr>
          <p:cNvSpPr txBox="1"/>
          <p:nvPr/>
        </p:nvSpPr>
        <p:spPr>
          <a:xfrm>
            <a:off x="3810009" y="2047295"/>
            <a:ext cx="1964266" cy="123469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Limited specialist paediatric cardiac equipment and support services reduced the quality of surgical care.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08DBE2-1332-0C7E-B619-BDF370D4AFC8}"/>
              </a:ext>
            </a:extLst>
          </p:cNvPr>
          <p:cNvSpPr txBox="1"/>
          <p:nvPr/>
        </p:nvSpPr>
        <p:spPr>
          <a:xfrm>
            <a:off x="6079077" y="2003431"/>
            <a:ext cx="1964266" cy="1695721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Poor clinical leadership, inadequate surgical expertise, and ineffective multidisciplinary teamwork contributed to poor outcomes.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BC57C7-CB6F-84E4-A0CF-E32B58C5AE45}"/>
              </a:ext>
            </a:extLst>
          </p:cNvPr>
          <p:cNvSpPr txBox="1"/>
          <p:nvPr/>
        </p:nvSpPr>
        <p:spPr>
          <a:xfrm>
            <a:off x="1828808" y="4417054"/>
            <a:ext cx="1964266" cy="1695721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 weak organisational culture, complacency, and poor communication discouraged learning from mistakes and responding to concerns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BDD9002-C7A1-1069-AB6E-4FFB1D4DBB3E}"/>
              </a:ext>
            </a:extLst>
          </p:cNvPr>
          <p:cNvSpPr txBox="1"/>
          <p:nvPr/>
        </p:nvSpPr>
        <p:spPr>
          <a:xfrm>
            <a:off x="3962408" y="4417054"/>
            <a:ext cx="1964266" cy="1695721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No routine benchmarking or monitoring of mortality and surgical performance delayed the identification of poor outcomes.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D7D40F8-82DC-7F4E-C7DB-7E0CD83CF759}"/>
              </a:ext>
            </a:extLst>
          </p:cNvPr>
          <p:cNvSpPr txBox="1"/>
          <p:nvPr/>
        </p:nvSpPr>
        <p:spPr>
          <a:xfrm>
            <a:off x="6146809" y="4417054"/>
            <a:ext cx="1964266" cy="123469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Insufficient specialist resources and support services affected the delivery of safe paediatric cardiac care.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8DAFEA1-B545-ECCA-77B1-9FFF8AEF7CCF}"/>
              </a:ext>
            </a:extLst>
          </p:cNvPr>
          <p:cNvSpPr txBox="1"/>
          <p:nvPr/>
        </p:nvSpPr>
        <p:spPr>
          <a:xfrm>
            <a:off x="1828808" y="1484172"/>
            <a:ext cx="1659467" cy="37771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METHODS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0F2090-454B-B59A-403D-54D50AB36C48}"/>
              </a:ext>
            </a:extLst>
          </p:cNvPr>
          <p:cNvSpPr txBox="1"/>
          <p:nvPr/>
        </p:nvSpPr>
        <p:spPr>
          <a:xfrm>
            <a:off x="3793074" y="1588195"/>
            <a:ext cx="1981201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MACHINES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6572DB7-2543-B6CD-8A33-F4B67997BBC2}"/>
              </a:ext>
            </a:extLst>
          </p:cNvPr>
          <p:cNvSpPr txBox="1"/>
          <p:nvPr/>
        </p:nvSpPr>
        <p:spPr>
          <a:xfrm>
            <a:off x="6079074" y="1575494"/>
            <a:ext cx="196426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PEOPLE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901318B-6686-0ABA-BC02-9ACC47B52734}"/>
              </a:ext>
            </a:extLst>
          </p:cNvPr>
          <p:cNvSpPr txBox="1"/>
          <p:nvPr/>
        </p:nvSpPr>
        <p:spPr>
          <a:xfrm>
            <a:off x="6146808" y="5727606"/>
            <a:ext cx="196426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MATERIALS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4C04493-739F-732C-2F10-A54F52C724F5}"/>
              </a:ext>
            </a:extLst>
          </p:cNvPr>
          <p:cNvSpPr txBox="1"/>
          <p:nvPr/>
        </p:nvSpPr>
        <p:spPr>
          <a:xfrm>
            <a:off x="3962408" y="6185755"/>
            <a:ext cx="196426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MEASUREMENT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A37C2CA-049C-7E7F-8992-30FE6184AFC2}"/>
              </a:ext>
            </a:extLst>
          </p:cNvPr>
          <p:cNvSpPr txBox="1"/>
          <p:nvPr/>
        </p:nvSpPr>
        <p:spPr>
          <a:xfrm>
            <a:off x="1820341" y="6185755"/>
            <a:ext cx="1964266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dirty="0"/>
              <a:t>ENVIRONEMENT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39E538C-CAA3-1E17-9A4D-4C19679C08F1}"/>
              </a:ext>
            </a:extLst>
          </p:cNvPr>
          <p:cNvSpPr txBox="1"/>
          <p:nvPr/>
        </p:nvSpPr>
        <p:spPr>
          <a:xfrm>
            <a:off x="8695271" y="2692399"/>
            <a:ext cx="1456284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IN" sz="2400" b="1" dirty="0">
                <a:solidFill>
                  <a:schemeClr val="bg1"/>
                </a:solidFill>
              </a:rPr>
              <a:t>PROBLEM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420F485-381F-911F-256C-B64B967EDB9D}"/>
              </a:ext>
            </a:extLst>
          </p:cNvPr>
          <p:cNvSpPr txBox="1"/>
          <p:nvPr/>
        </p:nvSpPr>
        <p:spPr>
          <a:xfrm>
            <a:off x="8432816" y="3196395"/>
            <a:ext cx="2082793" cy="203132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400" dirty="0"/>
              <a:t>Failure of clinical governance and quality assurance. High paediatric cardiac surgery mortality. Poor patient safety and clinical outcomes. Loss of public confidence in NHS services. </a:t>
            </a:r>
            <a:endParaRPr lang="en-IN" sz="1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555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E1C12-7888-C248-80BC-6BEB9112C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50875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Policy Issues Contributing to the Root Cause and Service Failure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62C41E4-E75A-23D3-4E2C-81FAE2A55F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485394"/>
              </p:ext>
            </p:extLst>
          </p:nvPr>
        </p:nvGraphicFramePr>
        <p:xfrm>
          <a:off x="838200" y="1219201"/>
          <a:ext cx="10515600" cy="527367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48467">
                  <a:extLst>
                    <a:ext uri="{9D8B030D-6E8A-4147-A177-3AD203B41FA5}">
                      <a16:colId xmlns:a16="http://schemas.microsoft.com/office/drawing/2014/main" val="2566372824"/>
                    </a:ext>
                  </a:extLst>
                </a:gridCol>
                <a:gridCol w="7967133">
                  <a:extLst>
                    <a:ext uri="{9D8B030D-6E8A-4147-A177-3AD203B41FA5}">
                      <a16:colId xmlns:a16="http://schemas.microsoft.com/office/drawing/2014/main" val="128660792"/>
                    </a:ext>
                  </a:extLst>
                </a:gridCol>
              </a:tblGrid>
              <a:tr h="5154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Policy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Purpose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83226511"/>
                  </a:ext>
                </a:extLst>
              </a:tr>
              <a:tr h="10547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Clinical Governance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Aims to improve healthcare quality through effective leadership, accountability, and risk management.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 Bristol Royal Infirmary, weak governance failed to identify poor surgical performance.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Delayed action allowed unsafe practices and high mortality rates to continue.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1376249"/>
                  </a:ext>
                </a:extLst>
              </a:tr>
              <a:tr h="159403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Clinical Audit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Monitors clinical performance and patient outcomes to improve quality of care.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Routine audits of paediatric cardiac surgery were not conducted.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 a result, high mortality rates were not identified or addressed early (University Hospitals Bristol, 2026).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71029286"/>
                  </a:ext>
                </a:extLst>
              </a:tr>
              <a:tr h="10547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NHS Quality Assurance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Promotes patient safety through continuous monitoring, quality standards, and service improvement.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Weak monitoring systems failed to detect ongoing problems in surgical care.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Opportunities for early intervention and organisational learning were missed.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92338824"/>
                  </a:ext>
                </a:extLst>
              </a:tr>
              <a:tr h="10547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Duty of Candour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Requires healthcare organisations to be open, honest, and transparent with patients and families.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Families were not fully informed about surgical risks or poor outcomes.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This reduced public trust and weakened organisational accountability.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430984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1510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F7D2C1-ADF4-78BD-B85C-F1F07551A1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19E4F-E43F-9BFC-F298-93FA2A843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0933"/>
            <a:ext cx="10515600" cy="846667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Policy Issues Contributing to the Root Cause and Service Failure (continued)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895385E-F230-00C1-7A4A-78D1867E3D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6334645"/>
              </p:ext>
            </p:extLst>
          </p:nvPr>
        </p:nvGraphicFramePr>
        <p:xfrm>
          <a:off x="838200" y="1286932"/>
          <a:ext cx="10473267" cy="511386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92867">
                  <a:extLst>
                    <a:ext uri="{9D8B030D-6E8A-4147-A177-3AD203B41FA5}">
                      <a16:colId xmlns:a16="http://schemas.microsoft.com/office/drawing/2014/main" val="1391477783"/>
                    </a:ext>
                  </a:extLst>
                </a:gridCol>
                <a:gridCol w="8280400">
                  <a:extLst>
                    <a:ext uri="{9D8B030D-6E8A-4147-A177-3AD203B41FA5}">
                      <a16:colId xmlns:a16="http://schemas.microsoft.com/office/drawing/2014/main" val="376271083"/>
                    </a:ext>
                  </a:extLst>
                </a:gridCol>
              </a:tblGrid>
              <a:tr h="69507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</a:rPr>
          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          </a:r>
                      <a:endParaRPr lang="en-IN" sz="16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</a:rPr>
                        <a:t>Recommendation</a:t>
                      </a:r>
                      <a:endParaRPr lang="en-IN" sz="16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223381"/>
                  </a:ext>
                </a:extLst>
              </a:tr>
              <a:tr h="21495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 dirty="0">
                          <a:effectLst/>
                        </a:rPr>
                        <a:t>Bristol Inquiry Report (2001)</a:t>
                      </a:r>
                      <a:endParaRPr lang="en-IN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Recommended stronger clinical governance and mandatory clinical audit.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Called for improved leadership, greater accountability, and increased patient involvement.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Concluded that the main problem was poor implementation of governance systems rather than a lack of policies.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79796065"/>
                  </a:ext>
                </a:extLst>
              </a:tr>
              <a:tr h="226921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Health Act 1999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Introduced statutory clinical governance across the NHS.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Promoted patient-centred care, continuous quality improvement, and organisational accountability.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However, leadership at Bristol failed to embed these principles into everyday clinical practice.</a:t>
                      </a:r>
                    </a:p>
                    <a:p>
                      <a:endParaRPr lang="en-IN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9089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3738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4E4D2-256C-E9D2-052F-138412223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394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Impact on Service Provision</a:t>
            </a:r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45D008-68C9-5A08-9775-7A45B3F0AF79}"/>
              </a:ext>
            </a:extLst>
          </p:cNvPr>
          <p:cNvSpPr txBox="1"/>
          <p:nvPr/>
        </p:nvSpPr>
        <p:spPr>
          <a:xfrm>
            <a:off x="838200" y="1754031"/>
            <a:ext cx="2565400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32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Quality</a:t>
            </a:r>
            <a:endParaRPr lang="en-IN" sz="32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C59C51-3B00-5A26-A3B8-36BA4B2E9D56}"/>
              </a:ext>
            </a:extLst>
          </p:cNvPr>
          <p:cNvSpPr txBox="1"/>
          <p:nvPr/>
        </p:nvSpPr>
        <p:spPr>
          <a:xfrm>
            <a:off x="3530600" y="1362801"/>
            <a:ext cx="7823200" cy="136723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Around </a:t>
            </a:r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30–35 excess child deaths</a:t>
            </a: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 occurred between 1991–1995 compared with similar UK centres.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High mortality, poor surgical outcomes, and inadequate quality assurance reduced patient safety and public confidence.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6AAE38C-94BC-09AC-2FF8-534A6135BF13}"/>
              </a:ext>
            </a:extLst>
          </p:cNvPr>
          <p:cNvSpPr txBox="1"/>
          <p:nvPr/>
        </p:nvSpPr>
        <p:spPr>
          <a:xfrm>
            <a:off x="3530600" y="3247476"/>
            <a:ext cx="7823200" cy="96827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Repeated procedures, longer hospital admissions, extensive public inquiry, and regulatory reforms increased NHS costs and diverted resources from patient care (</a:t>
            </a:r>
            <a:r>
              <a:rPr lang="en-IN" kern="100" dirty="0" err="1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Alaszewski</a:t>
            </a: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2002).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32E438F-12EC-10BF-FCE4-C4B41E5E8D4D}"/>
              </a:ext>
            </a:extLst>
          </p:cNvPr>
          <p:cNvSpPr txBox="1"/>
          <p:nvPr/>
        </p:nvSpPr>
        <p:spPr>
          <a:xfrm>
            <a:off x="3530600" y="5110636"/>
            <a:ext cx="7823200" cy="96827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• Children requiring specialist cardiac surgery received lower standards of care than those treated in better-performing UK centres, creating inequitable access to safe, high-quality services.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FB73B0-E076-D193-5F51-3A3887A9F746}"/>
              </a:ext>
            </a:extLst>
          </p:cNvPr>
          <p:cNvSpPr txBox="1"/>
          <p:nvPr/>
        </p:nvSpPr>
        <p:spPr>
          <a:xfrm>
            <a:off x="838200" y="3490523"/>
            <a:ext cx="2565400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32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Efficiency</a:t>
            </a:r>
            <a:endParaRPr lang="en-IN" sz="32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25E6AE0-74E5-DB73-C183-BC1F95D8C247}"/>
              </a:ext>
            </a:extLst>
          </p:cNvPr>
          <p:cNvSpPr txBox="1"/>
          <p:nvPr/>
        </p:nvSpPr>
        <p:spPr>
          <a:xfrm>
            <a:off x="838200" y="5302388"/>
            <a:ext cx="2565400" cy="58477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32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Equity</a:t>
            </a:r>
            <a:endParaRPr lang="en-IN" sz="32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30296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F5A41-69A8-D4AC-2789-34756E529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8474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Benchmarking Gap</a:t>
            </a:r>
            <a:endParaRPr lang="en-IN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9B8B518-8DB2-67B3-D651-CED48266F8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0599040"/>
              </p:ext>
            </p:extLst>
          </p:nvPr>
        </p:nvGraphicFramePr>
        <p:xfrm>
          <a:off x="838200" y="1185334"/>
          <a:ext cx="10515600" cy="543720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88067">
                  <a:extLst>
                    <a:ext uri="{9D8B030D-6E8A-4147-A177-3AD203B41FA5}">
                      <a16:colId xmlns:a16="http://schemas.microsoft.com/office/drawing/2014/main" val="3715375560"/>
                    </a:ext>
                  </a:extLst>
                </a:gridCol>
                <a:gridCol w="3369733">
                  <a:extLst>
                    <a:ext uri="{9D8B030D-6E8A-4147-A177-3AD203B41FA5}">
                      <a16:colId xmlns:a16="http://schemas.microsoft.com/office/drawing/2014/main" val="4106067581"/>
                    </a:ext>
                  </a:extLst>
                </a:gridCol>
                <a:gridCol w="3115733">
                  <a:extLst>
                    <a:ext uri="{9D8B030D-6E8A-4147-A177-3AD203B41FA5}">
                      <a16:colId xmlns:a16="http://schemas.microsoft.com/office/drawing/2014/main" val="1186173230"/>
                    </a:ext>
                  </a:extLst>
                </a:gridCol>
                <a:gridCol w="2142067">
                  <a:extLst>
                    <a:ext uri="{9D8B030D-6E8A-4147-A177-3AD203B41FA5}">
                      <a16:colId xmlns:a16="http://schemas.microsoft.com/office/drawing/2014/main" val="3819078160"/>
                    </a:ext>
                  </a:extLst>
                </a:gridCol>
              </a:tblGrid>
              <a:tr h="25187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Indicator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Expected Standard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Bristol Royal Infirmary Performance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Gap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37258284"/>
                  </a:ext>
                </a:extLst>
              </a:tr>
              <a:tr h="7789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Surgical Mortality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Mortality rates comparable with national specialist cardiac centres.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Mortality for infants was around twice the national average, with 30–35 excess deaths between 1991–1995.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Large (Dyer, 2001)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27085285"/>
                  </a:ext>
                </a:extLst>
              </a:tr>
              <a:tr h="7789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Clinical Audit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Continuous clinical audit, routine outcome monitoring, and benchmarking of surgical performance.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Routine audit and performance benchmarking were largely absent, delaying identification of poor outcomes.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Large (Bristol Royal Infirmary Inquiry, 2001)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87585940"/>
                  </a:ext>
                </a:extLst>
              </a:tr>
              <a:tr h="7789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Leadership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Strong patient-centred leadership with clear accountability and effective decision-making.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Weak leadership, poor clinical judgement, and delayed action allowed unsafe practices to continue.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Large 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38144643"/>
                  </a:ext>
                </a:extLst>
              </a:tr>
              <a:tr h="7789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Governance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Effective clinical governance with robust quality assurance and risk management systems.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Governance arrangements were ineffective, with weak oversight and limited accountability for poor performance.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Large (Bristol Royal Infirmary Inquiry, 2001)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 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96652749"/>
                  </a:ext>
                </a:extLst>
              </a:tr>
              <a:tr h="1042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Communication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Open communication, multidisciplinary teamwork, and honest engagement with families.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Poor teamwork and ineffective communication meant concerns from clinicians and parents were not acted upon promptly.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Large 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65619062"/>
                  </a:ext>
                </a:extLst>
              </a:tr>
              <a:tr h="7789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Patient Experience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Family-centred care with informed decision-making, compassion, and transparency.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>
                          <a:effectLst/>
                        </a:rPr>
                        <a:t>Families received inadequate information, experienced poor communication, and lost confidence in the quality of care.</a:t>
                      </a:r>
                      <a:endParaRPr lang="en-IN" sz="14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400" kern="100" dirty="0">
                          <a:effectLst/>
                        </a:rPr>
                        <a:t>Large (Bristol Royal Infirmary Inquiry, 2001)</a:t>
                      </a:r>
                      <a:endParaRPr lang="en-IN" sz="14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598066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976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41597-0BFA-8638-DCD6-D4B927B79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49275"/>
          </a:xfr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IN" sz="3200" b="1" dirty="0"/>
              <a:t>Leadership Strategy for Change (Transformational Leadership)</a:t>
            </a:r>
            <a:endParaRPr lang="en-IN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F6CE5A-A6E8-B549-E6B3-B856F0063E63}"/>
              </a:ext>
            </a:extLst>
          </p:cNvPr>
          <p:cNvSpPr txBox="1"/>
          <p:nvPr/>
        </p:nvSpPr>
        <p:spPr>
          <a:xfrm>
            <a:off x="838200" y="1339311"/>
            <a:ext cx="1828800" cy="64633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Leadership Strategy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44895B-64A4-030B-FB70-A3C4E81C1FCD}"/>
              </a:ext>
            </a:extLst>
          </p:cNvPr>
          <p:cNvSpPr txBox="1"/>
          <p:nvPr/>
        </p:nvSpPr>
        <p:spPr>
          <a:xfrm>
            <a:off x="2988728" y="1442678"/>
            <a:ext cx="8365067" cy="375552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Application at Bristol Royal Infirmary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7B52C6-6462-007B-5C81-CEE0D38EF4B5}"/>
              </a:ext>
            </a:extLst>
          </p:cNvPr>
          <p:cNvSpPr txBox="1"/>
          <p:nvPr/>
        </p:nvSpPr>
        <p:spPr>
          <a:xfrm>
            <a:off x="838200" y="2146422"/>
            <a:ext cx="1828800" cy="369332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Shared Vision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BB1DF5-418F-46D8-0E68-B746BD575A2C}"/>
              </a:ext>
            </a:extLst>
          </p:cNvPr>
          <p:cNvSpPr txBox="1"/>
          <p:nvPr/>
        </p:nvSpPr>
        <p:spPr>
          <a:xfrm>
            <a:off x="2988730" y="2140202"/>
            <a:ext cx="8365067" cy="646331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dirty="0"/>
              <a:t>The goal is to establish a patient centric vision. The focus will be on safe paediatric cardiac care, and clinical excellence.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4232F0-4298-7DAD-11C0-81181ACD9DAD}"/>
              </a:ext>
            </a:extLst>
          </p:cNvPr>
          <p:cNvSpPr txBox="1"/>
          <p:nvPr/>
        </p:nvSpPr>
        <p:spPr>
          <a:xfrm>
            <a:off x="838200" y="2911646"/>
            <a:ext cx="1828800" cy="671915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Staff Empowerment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C82753-6581-AFA3-4DEB-278E46737CD1}"/>
              </a:ext>
            </a:extLst>
          </p:cNvPr>
          <p:cNvSpPr txBox="1"/>
          <p:nvPr/>
        </p:nvSpPr>
        <p:spPr>
          <a:xfrm>
            <a:off x="2988727" y="2936539"/>
            <a:ext cx="8365067" cy="646331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dirty="0"/>
              <a:t>This will involve the surgeons to go through continuous professional development, mentoring, and simulation training. This will improve the staff competencies.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391114A-AA61-5D77-AFC2-D63ECC81AB0C}"/>
              </a:ext>
            </a:extLst>
          </p:cNvPr>
          <p:cNvSpPr txBox="1"/>
          <p:nvPr/>
        </p:nvSpPr>
        <p:spPr>
          <a:xfrm>
            <a:off x="838200" y="3979454"/>
            <a:ext cx="1828800" cy="369332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Communication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440BC99-AFAE-F481-AF17-5DEFE6617FC1}"/>
              </a:ext>
            </a:extLst>
          </p:cNvPr>
          <p:cNvSpPr txBox="1"/>
          <p:nvPr/>
        </p:nvSpPr>
        <p:spPr>
          <a:xfrm>
            <a:off x="2988728" y="3845891"/>
            <a:ext cx="8365067" cy="646331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dirty="0"/>
              <a:t>The goal is to encourage open communication and ensure that there is good teamwork in resolving patient issues.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A727530-FC89-1561-DC68-CF2A12750D31}"/>
              </a:ext>
            </a:extLst>
          </p:cNvPr>
          <p:cNvSpPr txBox="1"/>
          <p:nvPr/>
        </p:nvSpPr>
        <p:spPr>
          <a:xfrm>
            <a:off x="838200" y="4783704"/>
            <a:ext cx="1828800" cy="671915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Patient Safety Culture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5542B30-6B53-DED0-64A9-D18FBA845264}"/>
              </a:ext>
            </a:extLst>
          </p:cNvPr>
          <p:cNvSpPr txBox="1"/>
          <p:nvPr/>
        </p:nvSpPr>
        <p:spPr>
          <a:xfrm>
            <a:off x="2988732" y="4796497"/>
            <a:ext cx="8365067" cy="646331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dirty="0"/>
              <a:t>The staff will be encouraged to learn from previous encounters. The reporting will transparent and there will be proper clinical governance.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351CFEE-3010-03F4-74EA-C5EDA5284712}"/>
              </a:ext>
            </a:extLst>
          </p:cNvPr>
          <p:cNvSpPr txBox="1"/>
          <p:nvPr/>
        </p:nvSpPr>
        <p:spPr>
          <a:xfrm>
            <a:off x="838200" y="5820960"/>
            <a:ext cx="1828800" cy="646331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Expected Outcomes</a:t>
            </a:r>
            <a:endParaRPr lang="en-IN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FB38779-2327-082B-27E9-A01FCE9B1120}"/>
              </a:ext>
            </a:extLst>
          </p:cNvPr>
          <p:cNvSpPr txBox="1"/>
          <p:nvPr/>
        </p:nvSpPr>
        <p:spPr>
          <a:xfrm>
            <a:off x="2988732" y="5820960"/>
            <a:ext cx="8365067" cy="671915"/>
          </a:xfrm>
          <a:prstGeom prst="rec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Lower surgical mortality, improved patient safety, stronger teamwork, higher patient satisfaction, and sustainable quality improvement. </a:t>
            </a:r>
          </a:p>
        </p:txBody>
      </p:sp>
    </p:spTree>
    <p:extLst>
      <p:ext uri="{BB962C8B-B14F-4D97-AF65-F5344CB8AC3E}">
        <p14:creationId xmlns:p14="http://schemas.microsoft.com/office/powerpoint/2010/main" val="21657424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2C3BE-D74A-E243-7E0C-9B887257C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863"/>
            <a:ext cx="10515600" cy="49949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Change Management using Kotter's Eight-Step Model</a:t>
            </a:r>
            <a:endParaRPr lang="en-IN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58787F-9BC2-8E65-2A8E-3EC760989B0C}"/>
              </a:ext>
            </a:extLst>
          </p:cNvPr>
          <p:cNvSpPr txBox="1"/>
          <p:nvPr/>
        </p:nvSpPr>
        <p:spPr>
          <a:xfrm>
            <a:off x="838199" y="960041"/>
            <a:ext cx="1828802" cy="34406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1. Create Urgency             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381492-E490-619C-1ABD-959425771D0E}"/>
              </a:ext>
            </a:extLst>
          </p:cNvPr>
          <p:cNvSpPr txBox="1"/>
          <p:nvPr/>
        </p:nvSpPr>
        <p:spPr>
          <a:xfrm>
            <a:off x="2988723" y="924191"/>
            <a:ext cx="8365075" cy="33855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600" dirty="0"/>
              <a:t>The team will make use of high paediatric mortality data to vouch for organisational change.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E91F26-7FC5-8450-E68B-92A05348FF48}"/>
              </a:ext>
            </a:extLst>
          </p:cNvPr>
          <p:cNvSpPr txBox="1"/>
          <p:nvPr/>
        </p:nvSpPr>
        <p:spPr>
          <a:xfrm>
            <a:off x="838199" y="1510288"/>
            <a:ext cx="1828802" cy="6075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2. Build a Guiding Coalition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5BFFD78-B24C-DA64-4F44-75286A9BFEF1}"/>
              </a:ext>
            </a:extLst>
          </p:cNvPr>
          <p:cNvSpPr txBox="1"/>
          <p:nvPr/>
        </p:nvSpPr>
        <p:spPr>
          <a:xfrm>
            <a:off x="2988728" y="1499359"/>
            <a:ext cx="8365075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600" dirty="0"/>
              <a:t>A multidisciplinary team consisting of surgeons, nurses, managers, and patient representatives will be formed (Crofts, 2006).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E4A2C9-2590-192F-A772-EF3803442E12}"/>
              </a:ext>
            </a:extLst>
          </p:cNvPr>
          <p:cNvSpPr txBox="1"/>
          <p:nvPr/>
        </p:nvSpPr>
        <p:spPr>
          <a:xfrm>
            <a:off x="838199" y="2241646"/>
            <a:ext cx="1828802" cy="33855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3. Develop a Vision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86B56C7-312F-817D-BFDA-01CCAB10BB3A}"/>
              </a:ext>
            </a:extLst>
          </p:cNvPr>
          <p:cNvSpPr txBox="1"/>
          <p:nvPr/>
        </p:nvSpPr>
        <p:spPr>
          <a:xfrm>
            <a:off x="2988728" y="2240659"/>
            <a:ext cx="8365075" cy="6075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dirty="0"/>
              <a:t>A new vision will be developed of safe, high-quality paediatric cardiac surgery supported by clinical governance (Fulop and A. Melvin Ramsay, 2023). </a:t>
            </a:r>
            <a:endParaRPr lang="en-IN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71079B7-3A5B-8073-510E-2F7BD0F13E4F}"/>
              </a:ext>
            </a:extLst>
          </p:cNvPr>
          <p:cNvSpPr txBox="1"/>
          <p:nvPr/>
        </p:nvSpPr>
        <p:spPr>
          <a:xfrm>
            <a:off x="838199" y="2958756"/>
            <a:ext cx="1828802" cy="6075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4. Communicate the Vision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96A258A-93ED-3C4C-2DE1-F329B083455A}"/>
              </a:ext>
            </a:extLst>
          </p:cNvPr>
          <p:cNvSpPr txBox="1"/>
          <p:nvPr/>
        </p:nvSpPr>
        <p:spPr>
          <a:xfrm>
            <a:off x="2988727" y="2967220"/>
            <a:ext cx="8365075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600" dirty="0"/>
              <a:t>The staff will be regularly engaged through regular meetings and transparent communication (Coulter, 2002).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C01C0EA-E418-1CFA-DD07-BA6DB533DBD1}"/>
              </a:ext>
            </a:extLst>
          </p:cNvPr>
          <p:cNvSpPr txBox="1"/>
          <p:nvPr/>
        </p:nvSpPr>
        <p:spPr>
          <a:xfrm>
            <a:off x="838199" y="3812771"/>
            <a:ext cx="1828802" cy="34406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5. Empower Staff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42C1D1A-AC26-13F4-2DE5-BDD531E79E81}"/>
              </a:ext>
            </a:extLst>
          </p:cNvPr>
          <p:cNvSpPr txBox="1"/>
          <p:nvPr/>
        </p:nvSpPr>
        <p:spPr>
          <a:xfrm>
            <a:off x="2988725" y="3801309"/>
            <a:ext cx="8365075" cy="33855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600" dirty="0"/>
              <a:t>the staff will be given leadership training, and they will be encouraged to speak up.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57CFF9B-E944-655C-747A-F574926CAEDC}"/>
              </a:ext>
            </a:extLst>
          </p:cNvPr>
          <p:cNvSpPr txBox="1"/>
          <p:nvPr/>
        </p:nvSpPr>
        <p:spPr>
          <a:xfrm>
            <a:off x="838199" y="4418153"/>
            <a:ext cx="1828802" cy="6075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6. Generate Short-Term Wins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AABF977-5752-943E-300E-98801F9A2772}"/>
              </a:ext>
            </a:extLst>
          </p:cNvPr>
          <p:cNvSpPr txBox="1"/>
          <p:nvPr/>
        </p:nvSpPr>
        <p:spPr>
          <a:xfrm>
            <a:off x="2988724" y="4551179"/>
            <a:ext cx="8365075" cy="33855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600" dirty="0"/>
              <a:t>The goal is reducing early complications through proper audit.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F4678E0-922A-39F5-F11A-DE39572A6F20}"/>
              </a:ext>
            </a:extLst>
          </p:cNvPr>
          <p:cNvSpPr txBox="1"/>
          <p:nvPr/>
        </p:nvSpPr>
        <p:spPr>
          <a:xfrm>
            <a:off x="838199" y="5154856"/>
            <a:ext cx="1828802" cy="6075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7. Sustain Improvement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57B78A5-1EBF-C70B-1A03-9EB437DDBC1E}"/>
              </a:ext>
            </a:extLst>
          </p:cNvPr>
          <p:cNvSpPr txBox="1"/>
          <p:nvPr/>
        </p:nvSpPr>
        <p:spPr>
          <a:xfrm>
            <a:off x="2988723" y="5154856"/>
            <a:ext cx="8365075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600" dirty="0"/>
              <a:t>To sustain this improvement, outcomes will be monitored through continuous audits, benchmarking, and governance reviews.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8CD4F62-4924-5267-2297-13B48AE6CC8B}"/>
              </a:ext>
            </a:extLst>
          </p:cNvPr>
          <p:cNvSpPr txBox="1"/>
          <p:nvPr/>
        </p:nvSpPr>
        <p:spPr>
          <a:xfrm>
            <a:off x="838199" y="5968573"/>
            <a:ext cx="1828802" cy="6075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16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8. Embed Patient Safety Culture</a:t>
            </a:r>
            <a:endParaRPr lang="en-IN" sz="1600" kern="100" dirty="0"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04BE67F-66DC-6620-450E-CB9D5879F983}"/>
              </a:ext>
            </a:extLst>
          </p:cNvPr>
          <p:cNvSpPr txBox="1"/>
          <p:nvPr/>
        </p:nvSpPr>
        <p:spPr>
          <a:xfrm>
            <a:off x="2988724" y="5972986"/>
            <a:ext cx="8365075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IN" sz="1600" dirty="0"/>
              <a:t>The ultimate motive is to vouch for patient safety, promote safety and transparency to promote a good organisational culture (Fulop and A. Melvin Ramsay, 2023). </a:t>
            </a:r>
          </a:p>
        </p:txBody>
      </p:sp>
    </p:spTree>
    <p:extLst>
      <p:ext uri="{BB962C8B-B14F-4D97-AF65-F5344CB8AC3E}">
        <p14:creationId xmlns:p14="http://schemas.microsoft.com/office/powerpoint/2010/main" val="31016188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8D093-A43B-1FAD-5512-28B85C5DC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267" y="456823"/>
            <a:ext cx="11226800" cy="667808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sz="3200" b="1" dirty="0"/>
              <a:t>Quality Improvement Framework using Plan–Do–Study–Act (PDSA)</a:t>
            </a:r>
            <a:endParaRPr lang="en-IN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B5E6B1-C7EB-4455-4597-D45AED5FB569}"/>
              </a:ext>
            </a:extLst>
          </p:cNvPr>
          <p:cNvSpPr txBox="1"/>
          <p:nvPr/>
        </p:nvSpPr>
        <p:spPr>
          <a:xfrm>
            <a:off x="2006591" y="1491123"/>
            <a:ext cx="2133600" cy="523220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800" b="1" dirty="0"/>
              <a:t>Plan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EA3CA2-B6FD-DCF5-A440-A9EB5D281B2A}"/>
              </a:ext>
            </a:extLst>
          </p:cNvPr>
          <p:cNvSpPr txBox="1"/>
          <p:nvPr/>
        </p:nvSpPr>
        <p:spPr>
          <a:xfrm>
            <a:off x="4461930" y="1491123"/>
            <a:ext cx="2133600" cy="523220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800" b="1" dirty="0"/>
              <a:t>Do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DB400C-F516-4AC2-7F34-B593E4B168B5}"/>
              </a:ext>
            </a:extLst>
          </p:cNvPr>
          <p:cNvSpPr txBox="1"/>
          <p:nvPr/>
        </p:nvSpPr>
        <p:spPr>
          <a:xfrm>
            <a:off x="6866465" y="1491123"/>
            <a:ext cx="2404536" cy="523220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800" b="1" dirty="0"/>
              <a:t>Study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5504CD-B358-D758-A9ED-A731A6634490}"/>
              </a:ext>
            </a:extLst>
          </p:cNvPr>
          <p:cNvSpPr txBox="1"/>
          <p:nvPr/>
        </p:nvSpPr>
        <p:spPr>
          <a:xfrm>
            <a:off x="9626603" y="1491123"/>
            <a:ext cx="2133600" cy="532903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sz="2800" b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Act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74DF1B-D954-6C18-41F6-D653D3261728}"/>
              </a:ext>
            </a:extLst>
          </p:cNvPr>
          <p:cNvSpPr txBox="1"/>
          <p:nvPr/>
        </p:nvSpPr>
        <p:spPr>
          <a:xfrm>
            <a:off x="2006591" y="2131388"/>
            <a:ext cx="2133600" cy="1857368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Review mortality rates, clinical audit findings, and patient safety data (Donaldson, Halligan and Wall, 2003).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728A4C-1D61-7320-CDD0-F5BFE2EBAAEF}"/>
              </a:ext>
            </a:extLst>
          </p:cNvPr>
          <p:cNvSpPr txBox="1"/>
          <p:nvPr/>
        </p:nvSpPr>
        <p:spPr>
          <a:xfrm>
            <a:off x="4461930" y="2138928"/>
            <a:ext cx="2133600" cy="2153731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Implement clinical audits, evidence-based guidelines, and staff training programmes (Mohammed </a:t>
            </a:r>
            <a:r>
              <a:rPr lang="en-IN" i="1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et al.</a:t>
            </a: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2001).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39B7161-B7F6-FF73-A4A7-DBA859B9172F}"/>
              </a:ext>
            </a:extLst>
          </p:cNvPr>
          <p:cNvSpPr txBox="1"/>
          <p:nvPr/>
        </p:nvSpPr>
        <p:spPr>
          <a:xfrm>
            <a:off x="6866465" y="2138928"/>
            <a:ext cx="2404536" cy="1561005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Monitor mortality, complications, and patient outcomes against national benchmarks.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DF7DDFF-5F0E-B01D-7B9B-FCBFD99F4CF4}"/>
              </a:ext>
            </a:extLst>
          </p:cNvPr>
          <p:cNvSpPr txBox="1"/>
          <p:nvPr/>
        </p:nvSpPr>
        <p:spPr>
          <a:xfrm>
            <a:off x="9626603" y="2131388"/>
            <a:ext cx="2133600" cy="1857368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Standardise successful practices and repeat PDSA cycles for continuous improvement.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FEF6A13-C5A5-83DB-7911-13A6505F483E}"/>
              </a:ext>
            </a:extLst>
          </p:cNvPr>
          <p:cNvSpPr txBox="1"/>
          <p:nvPr/>
        </p:nvSpPr>
        <p:spPr>
          <a:xfrm>
            <a:off x="2006591" y="4171727"/>
            <a:ext cx="2133600" cy="968278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Identify improvement priorities.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303DC7B-CC28-8334-31B8-E9D69A6CAC80}"/>
              </a:ext>
            </a:extLst>
          </p:cNvPr>
          <p:cNvSpPr txBox="1"/>
          <p:nvPr/>
        </p:nvSpPr>
        <p:spPr>
          <a:xfrm>
            <a:off x="4461930" y="4466945"/>
            <a:ext cx="2133600" cy="671915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Improve surgical practice.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EA7C4CA-6625-1458-87DA-66FD58AE1D6F}"/>
              </a:ext>
            </a:extLst>
          </p:cNvPr>
          <p:cNvSpPr txBox="1"/>
          <p:nvPr/>
        </p:nvSpPr>
        <p:spPr>
          <a:xfrm>
            <a:off x="6866465" y="4186807"/>
            <a:ext cx="2404536" cy="671915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Evaluate effectiveness of interventions.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E069ED8-60B3-1896-B075-E4419B28521F}"/>
              </a:ext>
            </a:extLst>
          </p:cNvPr>
          <p:cNvSpPr txBox="1"/>
          <p:nvPr/>
        </p:nvSpPr>
        <p:spPr>
          <a:xfrm>
            <a:off x="9626603" y="4186807"/>
            <a:ext cx="2133600" cy="968278"/>
          </a:xfrm>
          <a:prstGeom prst="rect">
            <a:avLst/>
          </a:prstGeom>
          <a:solidFill>
            <a:srgbClr val="7030A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IN" kern="100" dirty="0">
                <a:latin typeface="Calibri" panose="020F050202020403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Sustain quality improvement and patient safety.</a:t>
            </a:r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C0258557-E535-9731-057B-805722BC7F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4002307"/>
              </p:ext>
            </p:extLst>
          </p:nvPr>
        </p:nvGraphicFramePr>
        <p:xfrm>
          <a:off x="287868" y="2747149"/>
          <a:ext cx="1363122" cy="3445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63122">
                  <a:extLst>
                    <a:ext uri="{9D8B030D-6E8A-4147-A177-3AD203B41FA5}">
                      <a16:colId xmlns:a16="http://schemas.microsoft.com/office/drawing/2014/main" val="2293741628"/>
                    </a:ext>
                  </a:extLst>
                </a:gridCol>
              </a:tblGrid>
              <a:tr h="34456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 dirty="0">
                          <a:effectLst/>
                        </a:rPr>
                        <a:t>Application </a:t>
                      </a:r>
                      <a:endParaRPr lang="en-IN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44986924"/>
                  </a:ext>
                </a:extLst>
              </a:tr>
            </a:tbl>
          </a:graphicData>
        </a:graphic>
      </p:graphicFrame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F1740D90-F392-189B-BB6F-2355DFF360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3486589"/>
              </p:ext>
            </p:extLst>
          </p:nvPr>
        </p:nvGraphicFramePr>
        <p:xfrm>
          <a:off x="948267" y="4335403"/>
          <a:ext cx="651933" cy="9639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51933">
                  <a:extLst>
                    <a:ext uri="{9D8B030D-6E8A-4147-A177-3AD203B41FA5}">
                      <a16:colId xmlns:a16="http://schemas.microsoft.com/office/drawing/2014/main" val="2293741628"/>
                    </a:ext>
                  </a:extLst>
                </a:gridCol>
              </a:tblGrid>
              <a:tr h="34456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 dirty="0">
                          <a:effectLst/>
                        </a:rPr>
                        <a:t>Outcomes</a:t>
                      </a:r>
                      <a:endParaRPr lang="en-IN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44986924"/>
                  </a:ext>
                </a:extLst>
              </a:tr>
            </a:tbl>
          </a:graphicData>
        </a:graphic>
      </p:graphicFrame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A38CCFC6-69A2-C0A5-B404-590A20275A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6130515"/>
              </p:ext>
            </p:extLst>
          </p:nvPr>
        </p:nvGraphicFramePr>
        <p:xfrm>
          <a:off x="431796" y="1580452"/>
          <a:ext cx="1159933" cy="3445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59933">
                  <a:extLst>
                    <a:ext uri="{9D8B030D-6E8A-4147-A177-3AD203B41FA5}">
                      <a16:colId xmlns:a16="http://schemas.microsoft.com/office/drawing/2014/main" val="2293741628"/>
                    </a:ext>
                  </a:extLst>
                </a:gridCol>
              </a:tblGrid>
              <a:tr h="34456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000" kern="100" dirty="0">
                          <a:effectLst/>
                        </a:rPr>
                        <a:t>Stage</a:t>
                      </a:r>
                      <a:endParaRPr lang="en-IN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449869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18156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35FE6-B009-5B21-0AD4-7F7DEE802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84742"/>
          </a:xfrm>
          <a:solidFill>
            <a:schemeClr val="accent4">
              <a:lumMod val="5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Barriers and Recommendations</a:t>
            </a:r>
            <a:endParaRPr lang="en-IN" dirty="0">
              <a:solidFill>
                <a:schemeClr val="bg1"/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65C4EFD-BF1A-5922-4B66-801F68B7E3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2214093"/>
              </p:ext>
            </p:extLst>
          </p:nvPr>
        </p:nvGraphicFramePr>
        <p:xfrm>
          <a:off x="838200" y="1202268"/>
          <a:ext cx="10515600" cy="529060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87133">
                  <a:extLst>
                    <a:ext uri="{9D8B030D-6E8A-4147-A177-3AD203B41FA5}">
                      <a16:colId xmlns:a16="http://schemas.microsoft.com/office/drawing/2014/main" val="1742192427"/>
                    </a:ext>
                  </a:extLst>
                </a:gridCol>
                <a:gridCol w="7628467">
                  <a:extLst>
                    <a:ext uri="{9D8B030D-6E8A-4147-A177-3AD203B41FA5}">
                      <a16:colId xmlns:a16="http://schemas.microsoft.com/office/drawing/2014/main" val="1304108155"/>
                    </a:ext>
                  </a:extLst>
                </a:gridCol>
              </a:tblGrid>
              <a:tr h="43090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Barrier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Recommendation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46696206"/>
                  </a:ext>
                </a:extLst>
              </a:tr>
              <a:tr h="88176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Resistance to Change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Engage clinicians and staff through shared leadership, regular communication, and involvement in decision-making to build ownership of quality improvement initiatives. 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99539835"/>
                  </a:ext>
                </a:extLst>
              </a:tr>
              <a:tr h="88176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Limited Resources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Invest in specialist paediatric cardiac services, modern equipment, workforce planning, and continuous professional development to improve patient outcomes. 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57744526"/>
                  </a:ext>
                </a:extLst>
              </a:tr>
              <a:tr h="88176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Poor Leadership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Strengthen clinical leadership through structured leadership development, clear accountability, and multidisciplinary management across all levels of the organisation. 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96899004"/>
                  </a:ext>
                </a:extLst>
              </a:tr>
              <a:tr h="88176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Weak Audit Systems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Implement continuous clinical audit, benchmarking, routine outcome monitoring, and performance reviews to identify risks and support evidence-based improvements. 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07472871"/>
                  </a:ext>
                </a:extLst>
              </a:tr>
              <a:tr h="13326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>
                          <a:effectLst/>
                        </a:rPr>
                        <a:t>Communication Failures</a:t>
                      </a:r>
                      <a:endParaRPr lang="en-IN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1800" kern="100" dirty="0">
                          <a:effectLst/>
                        </a:rPr>
                        <a:t>Improve communication through multidisciplinary team meetings, shared learning, patient involvement, and transparent information sharing with families and healthcare professionals. </a:t>
                      </a:r>
                      <a:endParaRPr lang="en-IN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950259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0496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D99E9-DC16-F83A-F8AE-95AE08870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87942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IN" b="1" dirty="0"/>
              <a:t>Component 2 Structure</a:t>
            </a:r>
            <a:endParaRPr lang="en-IN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B83E25A-1A42-EF1E-73C5-7C4867F527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6145265"/>
              </p:ext>
            </p:extLst>
          </p:nvPr>
        </p:nvGraphicFramePr>
        <p:xfrm>
          <a:off x="838200" y="1337732"/>
          <a:ext cx="10515600" cy="5155144"/>
        </p:xfrm>
        <a:graphic>
          <a:graphicData uri="http://schemas.openxmlformats.org/drawingml/2006/table">
            <a:tbl>
              <a:tblPr>
                <a:tableStyleId>{37CE84F3-28C3-443E-9E96-99CF82512B78}</a:tableStyleId>
              </a:tblPr>
              <a:tblGrid>
                <a:gridCol w="3699933">
                  <a:extLst>
                    <a:ext uri="{9D8B030D-6E8A-4147-A177-3AD203B41FA5}">
                      <a16:colId xmlns:a16="http://schemas.microsoft.com/office/drawing/2014/main" val="3495930873"/>
                    </a:ext>
                  </a:extLst>
                </a:gridCol>
                <a:gridCol w="6815667">
                  <a:extLst>
                    <a:ext uri="{9D8B030D-6E8A-4147-A177-3AD203B41FA5}">
                      <a16:colId xmlns:a16="http://schemas.microsoft.com/office/drawing/2014/main" val="544622853"/>
                    </a:ext>
                  </a:extLst>
                </a:gridCol>
              </a:tblGrid>
              <a:tr h="64439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2000" b="1"/>
                        <a:t>Section</a:t>
                      </a:r>
                      <a:endParaRPr lang="en-IN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IN" sz="2000" b="1"/>
                        <a:t>Content</a:t>
                      </a:r>
                      <a:endParaRPr lang="en-IN" sz="20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32799969"/>
                  </a:ext>
                </a:extLst>
              </a:tr>
              <a:tr h="644393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b="1" dirty="0"/>
                        <a:t>1. Introduction</a:t>
                      </a:r>
                      <a:endParaRPr lang="en-IN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/>
                        <a:t>Background and case overview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08925352"/>
                  </a:ext>
                </a:extLst>
              </a:tr>
              <a:tr h="644393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b="1" dirty="0"/>
                        <a:t>2. Root Cause Analysis</a:t>
                      </a:r>
                      <a:endParaRPr lang="en-IN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dirty="0"/>
                        <a:t>Causes and quality issues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726598"/>
                  </a:ext>
                </a:extLst>
              </a:tr>
              <a:tr h="644393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b="1" dirty="0"/>
                        <a:t>3. Literature Review</a:t>
                      </a:r>
                      <a:endParaRPr lang="en-IN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/>
                        <a:t>Theories and evidence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68550124"/>
                  </a:ext>
                </a:extLst>
              </a:tr>
              <a:tr h="644393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b="1"/>
                        <a:t>4. Policy Analysis</a:t>
                      </a:r>
                      <a:endParaRPr lang="en-IN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dirty="0"/>
                        <a:t>Relevant healthcare policies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54910889"/>
                  </a:ext>
                </a:extLst>
              </a:tr>
              <a:tr h="644393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b="1"/>
                        <a:t>5. Service Improvement</a:t>
                      </a:r>
                      <a:endParaRPr lang="en-IN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dirty="0"/>
                        <a:t>Leadership, Kotter and PDSA framework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40588445"/>
                  </a:ext>
                </a:extLst>
              </a:tr>
              <a:tr h="644393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b="1" dirty="0"/>
                        <a:t>6. Recommendations</a:t>
                      </a:r>
                      <a:endParaRPr lang="en-IN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dirty="0"/>
                        <a:t>Practical improvement strategies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82397392"/>
                  </a:ext>
                </a:extLst>
              </a:tr>
              <a:tr h="644393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b="1"/>
                        <a:t>7. Conclusion</a:t>
                      </a:r>
                      <a:endParaRPr lang="en-IN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IN" sz="2000" dirty="0"/>
                        <a:t>Summary of key findings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943401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56012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8F6E2-F50E-2EF3-CC0B-2CC0AE189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780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IN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C1F18-D15B-A1B9-C142-872B2EB2A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2267"/>
            <a:ext cx="10515600" cy="5537200"/>
          </a:xfrm>
        </p:spPr>
        <p:txBody>
          <a:bodyPr>
            <a:normAutofit fontScale="62500" lnSpcReduction="20000"/>
          </a:bodyPr>
          <a:lstStyle/>
          <a:p>
            <a:r>
              <a:rPr lang="en-IN" dirty="0" err="1"/>
              <a:t>Alaszewski</a:t>
            </a:r>
            <a:r>
              <a:rPr lang="en-IN" dirty="0"/>
              <a:t>, A. (2002) “The impact of the Bristol Royal Infirmary disaster and inquiry on public services in the UK,” </a:t>
            </a:r>
            <a:r>
              <a:rPr lang="en-IN" i="1" dirty="0"/>
              <a:t>Journal of Interprofessional Care</a:t>
            </a:r>
            <a:r>
              <a:rPr lang="en-IN" dirty="0"/>
              <a:t>, 16(4), pp. 371–378. Available at: https://doi.org/10.1080/1356182021000008319.</a:t>
            </a:r>
          </a:p>
          <a:p>
            <a:r>
              <a:rPr lang="en-IN" dirty="0"/>
              <a:t>Bristol Royal Infirmary Inquiry (2001) </a:t>
            </a:r>
            <a:r>
              <a:rPr lang="en-IN" i="1" dirty="0"/>
              <a:t>Final Report: Contents</a:t>
            </a:r>
            <a:r>
              <a:rPr lang="en-IN" dirty="0"/>
              <a:t>, </a:t>
            </a:r>
            <a:r>
              <a:rPr lang="en-IN" i="1" dirty="0"/>
              <a:t>Bristol-inquiry.org.uk</a:t>
            </a:r>
            <a:r>
              <a:rPr lang="en-IN" dirty="0"/>
              <a:t>. The Bristol Royal Infirmary Inquiry Unit. Available at: https://bristol-inquiry.org.uk/final_report/report/index.htm? (Accessed: July 17, 2026).</a:t>
            </a:r>
          </a:p>
          <a:p>
            <a:r>
              <a:rPr lang="en-IN" dirty="0"/>
              <a:t>Coulter, A. (2002) “After Bristol: Putting patients at the centre * Commentary: Patient centred care: Timely, but is it practical?,” </a:t>
            </a:r>
            <a:r>
              <a:rPr lang="en-IN" i="1" dirty="0"/>
              <a:t>BMJ</a:t>
            </a:r>
            <a:r>
              <a:rPr lang="en-IN" dirty="0"/>
              <a:t>, 324(7338), pp. 648–651. Available at: https://doi.org/10.1136/bmj.324.7338.648.</a:t>
            </a:r>
          </a:p>
          <a:p>
            <a:r>
              <a:rPr lang="en-IN" dirty="0"/>
              <a:t>Crofts, L. (2006) “A leadership programme for critical care,” </a:t>
            </a:r>
            <a:r>
              <a:rPr lang="en-IN" i="1" dirty="0"/>
              <a:t>Intensive and Critical Care Nursing</a:t>
            </a:r>
            <a:r>
              <a:rPr lang="en-IN" dirty="0"/>
              <a:t>, 22(4), pp. 220–227. Available at: https://doi.org/10.1016/j.iccn.2006.02.001.</a:t>
            </a:r>
          </a:p>
          <a:p>
            <a:r>
              <a:rPr lang="en-IN" dirty="0"/>
              <a:t>Donaldson, L., Halligan, A. and Wall, D. (2003) “Improving the child’s experience of healthcare: The implementation of clinical governance,” </a:t>
            </a:r>
            <a:r>
              <a:rPr lang="en-IN" i="1" dirty="0"/>
              <a:t>Current Paediatrics</a:t>
            </a:r>
            <a:r>
              <a:rPr lang="en-IN" dirty="0"/>
              <a:t>, 13(4), pp. 298–302. Available at: https://doi.org/10.1016/s0957-5839(03)00047-2.</a:t>
            </a:r>
          </a:p>
          <a:p>
            <a:r>
              <a:rPr lang="en-IN" dirty="0"/>
              <a:t>Dyer, C. (2001) “Bristol inquiry,” </a:t>
            </a:r>
            <a:r>
              <a:rPr lang="en-IN" i="1" dirty="0"/>
              <a:t>BMJ</a:t>
            </a:r>
            <a:r>
              <a:rPr lang="en-IN" dirty="0"/>
              <a:t>, 323(7306), pp. 181–181. Available at: https://doi.org/10.1136/bmj.323.7306.181.</a:t>
            </a:r>
          </a:p>
          <a:p>
            <a:r>
              <a:rPr lang="en-IN" dirty="0"/>
              <a:t>Fulop, N. and A. Melvin Ramsay (2023) </a:t>
            </a:r>
            <a:r>
              <a:rPr lang="en-IN" i="1" dirty="0"/>
              <a:t>Governance and Leadership</a:t>
            </a:r>
            <a:r>
              <a:rPr lang="en-IN" dirty="0"/>
              <a:t>. Cambridge University Press. Available at: https://doi.org/10.1017/9781009309578.</a:t>
            </a:r>
          </a:p>
          <a:p>
            <a:r>
              <a:rPr lang="en-IN" dirty="0"/>
              <a:t>Mohammed, M.A. </a:t>
            </a:r>
            <a:r>
              <a:rPr lang="en-IN" i="1" dirty="0"/>
              <a:t>et al.</a:t>
            </a:r>
            <a:r>
              <a:rPr lang="en-IN" dirty="0"/>
              <a:t> (2001) “Bristol, Shipman, and clinical governance: Shewhart’s forgotten lessons,” </a:t>
            </a:r>
            <a:r>
              <a:rPr lang="en-IN" i="1" dirty="0"/>
              <a:t>The Lancet</a:t>
            </a:r>
            <a:r>
              <a:rPr lang="en-IN" dirty="0"/>
              <a:t>, 357(9254), pp. 463–467. Available at: https://doi.org/10.1016/S0140-6736(00)04019-8.</a:t>
            </a:r>
          </a:p>
          <a:p>
            <a:r>
              <a:rPr lang="en-IN" dirty="0"/>
              <a:t>University Hospitals Bristol (2026) </a:t>
            </a:r>
            <a:r>
              <a:rPr lang="en-IN" i="1" dirty="0"/>
              <a:t>Clinical Audit | University Hospitals Bristol NHS Foundation Trust</a:t>
            </a:r>
            <a:r>
              <a:rPr lang="en-IN" dirty="0"/>
              <a:t>, </a:t>
            </a:r>
            <a:r>
              <a:rPr lang="en-IN" i="1" dirty="0"/>
              <a:t>Uhbristol.nhs.uk</a:t>
            </a:r>
            <a:r>
              <a:rPr lang="en-IN" dirty="0"/>
              <a:t>. Available at: https://www.uhbristol.nhs.uk/for-clinicians/clinicalaudit/? (Accessed: July 17, 2026).</a:t>
            </a:r>
          </a:p>
        </p:txBody>
      </p:sp>
    </p:spTree>
    <p:extLst>
      <p:ext uri="{BB962C8B-B14F-4D97-AF65-F5344CB8AC3E}">
        <p14:creationId xmlns:p14="http://schemas.microsoft.com/office/powerpoint/2010/main" val="2017432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2170</Words>
  <Application>Microsoft Office PowerPoint</Application>
  <PresentationFormat>Widescreen</PresentationFormat>
  <Paragraphs>242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The Bristol Royal Infirmary Inquiry (UK): A Quality Management Perspective</vt:lpstr>
      <vt:lpstr>Table Of Contents</vt:lpstr>
      <vt:lpstr>Overview of the Case Study</vt:lpstr>
      <vt:lpstr>Root Cause of the Problem</vt:lpstr>
      <vt:lpstr>Analysis of Organisational Failure Using the Swiss Cheese Model</vt:lpstr>
      <vt:lpstr>Problem analysis with the fishbone diagram </vt:lpstr>
      <vt:lpstr>Policy Issues Contributing to the Root Cause and Service Failure</vt:lpstr>
      <vt:lpstr>Policy Issues Contributing to the Root Cause and Service Failure (continued)</vt:lpstr>
      <vt:lpstr>Impact on Service Provision</vt:lpstr>
      <vt:lpstr>Benchmarking Gap</vt:lpstr>
      <vt:lpstr>Leadership Strategy for Change (Transformational Leadership)</vt:lpstr>
      <vt:lpstr>Change Management using Kotter's Eight-Step Model</vt:lpstr>
      <vt:lpstr>Quality Improvement Framework using Plan–Do–Study–Act (PDSA)</vt:lpstr>
      <vt:lpstr>Barriers and Recommendations</vt:lpstr>
      <vt:lpstr>Component 2 Structure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2026-07-16T20:55:21Z</dcterms:created>
  <dcterms:modified xsi:type="dcterms:W3CDTF">2026-07-20T08:59:08Z</dcterms:modified>
</cp:coreProperties>
</file>