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6"/>
  </p:notesMasterIdLst>
  <p:handoutMasterIdLst>
    <p:handoutMasterId r:id="rId27"/>
  </p:handoutMasterIdLst>
  <p:sldIdLst>
    <p:sldId id="256" r:id="rId5"/>
    <p:sldId id="257" r:id="rId6"/>
    <p:sldId id="286" r:id="rId7"/>
    <p:sldId id="260" r:id="rId8"/>
    <p:sldId id="258" r:id="rId9"/>
    <p:sldId id="287" r:id="rId10"/>
    <p:sldId id="289" r:id="rId11"/>
    <p:sldId id="288" r:id="rId12"/>
    <p:sldId id="290" r:id="rId13"/>
    <p:sldId id="291" r:id="rId14"/>
    <p:sldId id="292" r:id="rId15"/>
    <p:sldId id="261" r:id="rId16"/>
    <p:sldId id="262" r:id="rId17"/>
    <p:sldId id="283" r:id="rId18"/>
    <p:sldId id="264" r:id="rId19"/>
    <p:sldId id="266" r:id="rId20"/>
    <p:sldId id="284" r:id="rId21"/>
    <p:sldId id="267" r:id="rId22"/>
    <p:sldId id="269" r:id="rId23"/>
    <p:sldId id="268" r:id="rId24"/>
    <p:sldId id="28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2" d="100"/>
          <a:sy n="42" d="100"/>
        </p:scale>
        <p:origin x="72" y="618"/>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2922"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3"/>
            </a:solidFill>
            <a:ln>
              <a:noFill/>
            </a:ln>
            <a:effectLst/>
          </c:spPr>
          <c:invertIfNegative val="0"/>
          <c:dPt>
            <c:idx val="1"/>
            <c:invertIfNegative val="0"/>
            <c:bubble3D val="0"/>
            <c:spPr>
              <a:pattFill prst="ltUpDiag">
                <a:fgClr>
                  <a:schemeClr val="accent1">
                    <a:lumMod val="50000"/>
                  </a:schemeClr>
                </a:fgClr>
                <a:bgClr>
                  <a:schemeClr val="accent6"/>
                </a:bgClr>
              </a:pattFill>
              <a:ln w="12700">
                <a:solidFill>
                  <a:schemeClr val="accent6">
                    <a:lumMod val="60000"/>
                    <a:lumOff val="40000"/>
                  </a:schemeClr>
                </a:solidFill>
              </a:ln>
              <a:effectLst/>
            </c:spPr>
            <c:extLst>
              <c:ext xmlns:c16="http://schemas.microsoft.com/office/drawing/2014/chart" uri="{C3380CC4-5D6E-409C-BE32-E72D297353CC}">
                <c16:uniqueId val="{00000001-73FB-9843-92B3-91A80E32B7C5}"/>
              </c:ext>
            </c:extLst>
          </c:dPt>
          <c:dPt>
            <c:idx val="2"/>
            <c:invertIfNegative val="0"/>
            <c:bubble3D val="0"/>
            <c:spPr>
              <a:pattFill prst="ltUpDiag">
                <a:fgClr>
                  <a:schemeClr val="accent1">
                    <a:lumMod val="50000"/>
                  </a:schemeClr>
                </a:fgClr>
                <a:bgClr>
                  <a:schemeClr val="accent3"/>
                </a:bgClr>
              </a:pattFill>
              <a:ln w="12700">
                <a:solidFill>
                  <a:schemeClr val="accent3">
                    <a:lumMod val="60000"/>
                    <a:lumOff val="40000"/>
                  </a:schemeClr>
                </a:solidFill>
              </a:ln>
              <a:effectLst/>
            </c:spPr>
            <c:extLst>
              <c:ext xmlns:c16="http://schemas.microsoft.com/office/drawing/2014/chart" uri="{C3380CC4-5D6E-409C-BE32-E72D297353CC}">
                <c16:uniqueId val="{00000007-73FB-9843-92B3-91A80E32B7C5}"/>
              </c:ext>
            </c:extLst>
          </c:dPt>
          <c:dPt>
            <c:idx val="3"/>
            <c:invertIfNegative val="0"/>
            <c:bubble3D val="0"/>
            <c:spPr>
              <a:pattFill prst="ltUpDiag">
                <a:fgClr>
                  <a:schemeClr val="accent1">
                    <a:lumMod val="50000"/>
                  </a:schemeClr>
                </a:fgClr>
                <a:bgClr>
                  <a:schemeClr val="accent1">
                    <a:lumMod val="60000"/>
                    <a:lumOff val="40000"/>
                  </a:schemeClr>
                </a:bgClr>
              </a:pattFill>
              <a:ln w="12700">
                <a:solidFill>
                  <a:schemeClr val="accent1">
                    <a:lumMod val="40000"/>
                    <a:lumOff val="60000"/>
                  </a:schemeClr>
                </a:solidFill>
              </a:ln>
              <a:effectLst/>
            </c:spPr>
            <c:extLst>
              <c:ext xmlns:c16="http://schemas.microsoft.com/office/drawing/2014/chart" uri="{C3380CC4-5D6E-409C-BE32-E72D297353CC}">
                <c16:uniqueId val="{00000003-73FB-9843-92B3-91A80E32B7C5}"/>
              </c:ext>
            </c:extLst>
          </c:dPt>
          <c:dPt>
            <c:idx val="4"/>
            <c:invertIfNegative val="0"/>
            <c:bubble3D val="0"/>
            <c:spPr>
              <a:pattFill prst="ltUpDiag">
                <a:fgClr>
                  <a:schemeClr val="accent1">
                    <a:lumMod val="50000"/>
                  </a:schemeClr>
                </a:fgClr>
                <a:bgClr>
                  <a:schemeClr val="accent2"/>
                </a:bgClr>
              </a:pattFill>
              <a:ln w="12700">
                <a:solidFill>
                  <a:schemeClr val="accent2">
                    <a:lumMod val="60000"/>
                    <a:lumOff val="40000"/>
                  </a:schemeClr>
                </a:solidFill>
              </a:ln>
              <a:effectLst/>
            </c:spPr>
            <c:extLst>
              <c:ext xmlns:c16="http://schemas.microsoft.com/office/drawing/2014/chart" uri="{C3380CC4-5D6E-409C-BE32-E72D297353CC}">
                <c16:uniqueId val="{00000005-73FB-9843-92B3-91A80E32B7C5}"/>
              </c:ext>
            </c:extLst>
          </c:dPt>
          <c:cat>
            <c:strRef>
              <c:f>Sheet1!$A$2:$A$6</c:f>
              <c:strCache>
                <c:ptCount val="5"/>
                <c:pt idx="0">
                  <c:v>20YY</c:v>
                </c:pt>
                <c:pt idx="1">
                  <c:v>20YY</c:v>
                </c:pt>
                <c:pt idx="2">
                  <c:v>20YY</c:v>
                </c:pt>
                <c:pt idx="3">
                  <c:v>20YY</c:v>
                </c:pt>
                <c:pt idx="4">
                  <c:v>20YY</c:v>
                </c:pt>
              </c:strCache>
            </c:strRef>
          </c:cat>
          <c:val>
            <c:numRef>
              <c:f>Sheet1!$B$2:$B$6</c:f>
              <c:numCache>
                <c:formatCode>[$$-409]#,##0</c:formatCode>
                <c:ptCount val="5"/>
                <c:pt idx="0">
                  <c:v>0</c:v>
                </c:pt>
                <c:pt idx="1">
                  <c:v>6750</c:v>
                </c:pt>
                <c:pt idx="2">
                  <c:v>33750</c:v>
                </c:pt>
                <c:pt idx="3">
                  <c:v>135000</c:v>
                </c:pt>
                <c:pt idx="4">
                  <c:v>270000</c:v>
                </c:pt>
              </c:numCache>
            </c:numRef>
          </c:val>
          <c:extLst>
            <c:ext xmlns:c16="http://schemas.microsoft.com/office/drawing/2014/chart" uri="{C3380CC4-5D6E-409C-BE32-E72D297353CC}">
              <c16:uniqueId val="{00000006-73FB-9843-92B3-91A80E32B7C5}"/>
            </c:ext>
          </c:extLst>
        </c:ser>
        <c:dLbls>
          <c:showLegendKey val="0"/>
          <c:showVal val="0"/>
          <c:showCatName val="0"/>
          <c:showSerName val="0"/>
          <c:showPercent val="0"/>
          <c:showBubbleSize val="0"/>
        </c:dLbls>
        <c:gapWidth val="24"/>
        <c:axId val="1000041416"/>
        <c:axId val="1000041744"/>
      </c:barChart>
      <c:catAx>
        <c:axId val="1000041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crossAx val="1000041744"/>
        <c:crosses val="autoZero"/>
        <c:auto val="1"/>
        <c:lblAlgn val="ctr"/>
        <c:lblOffset val="100"/>
        <c:noMultiLvlLbl val="0"/>
      </c:catAx>
      <c:valAx>
        <c:axId val="1000041744"/>
        <c:scaling>
          <c:orientation val="minMax"/>
        </c:scaling>
        <c:delete val="0"/>
        <c:axPos val="l"/>
        <c:numFmt formatCode="[$$-409]#,##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crossAx val="10000414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mn-lt"/>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GB" smtClean="0"/>
              <a:t>15/11/2018</a:t>
            </a:fld>
            <a:endParaRPr lang="en-GB"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GB" smtClean="0"/>
              <a:t>‹#›</a:t>
            </a:fld>
            <a:endParaRPr lang="en-GB"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GB" smtClean="0"/>
              <a:t>15/11/2018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GB" smtClean="0"/>
              <a:t>‹#›</a:t>
            </a:fld>
            <a:endParaRPr lang="en-GB"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about what the presentation includes and mention the placement opportunities </a:t>
            </a:r>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GB" smtClean="0"/>
              <a:t>2</a:t>
            </a:fld>
            <a:endParaRPr lang="en-GB" dirty="0"/>
          </a:p>
        </p:txBody>
      </p:sp>
    </p:spTree>
    <p:extLst>
      <p:ext uri="{BB962C8B-B14F-4D97-AF65-F5344CB8AC3E}">
        <p14:creationId xmlns:p14="http://schemas.microsoft.com/office/powerpoint/2010/main" val="3533894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Placement will prepare me for work after graduation, it will also give me an insight as to what my future career may look like</a:t>
            </a:r>
          </a:p>
          <a:p>
            <a:r>
              <a:rPr lang="en-US" dirty="0"/>
              <a:t>Whilst being on placement I will improve on skills such as my communication skills, </a:t>
            </a:r>
            <a:r>
              <a:rPr lang="en-US" dirty="0" err="1"/>
              <a:t>organisation</a:t>
            </a:r>
            <a:r>
              <a:rPr lang="en-US" dirty="0"/>
              <a:t> skills and time management skills</a:t>
            </a:r>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GB" smtClean="0"/>
              <a:t>4</a:t>
            </a:fld>
            <a:endParaRPr lang="en-GB" dirty="0"/>
          </a:p>
        </p:txBody>
      </p:sp>
    </p:spTree>
    <p:extLst>
      <p:ext uri="{BB962C8B-B14F-4D97-AF65-F5344CB8AC3E}">
        <p14:creationId xmlns:p14="http://schemas.microsoft.com/office/powerpoint/2010/main" val="2745646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PGL has been running since 1957</a:t>
            </a:r>
          </a:p>
          <a:p>
            <a:r>
              <a:rPr lang="en-US" dirty="0"/>
              <a:t>They focus on Summer camps and activity trip</a:t>
            </a:r>
          </a:p>
          <a:p>
            <a:r>
              <a:rPr lang="en-US" dirty="0"/>
              <a:t>My friend recommended PGL so when they come to the </a:t>
            </a:r>
            <a:r>
              <a:rPr lang="en-US" dirty="0" err="1"/>
              <a:t>uni</a:t>
            </a:r>
            <a:r>
              <a:rPr lang="en-US" dirty="0"/>
              <a:t> for the presentation I will make sure I attend because PGL has caught my eye </a:t>
            </a:r>
          </a:p>
        </p:txBody>
      </p:sp>
      <p:sp>
        <p:nvSpPr>
          <p:cNvPr id="4" name="Slide Number Placeholder 3"/>
          <p:cNvSpPr>
            <a:spLocks noGrp="1"/>
          </p:cNvSpPr>
          <p:nvPr>
            <p:ph type="sldNum" sz="quarter" idx="5"/>
          </p:nvPr>
        </p:nvSpPr>
        <p:spPr/>
        <p:txBody>
          <a:bodyPr/>
          <a:lstStyle/>
          <a:p>
            <a:fld id="{1734D747-9380-41EE-9946-EC9EC0CA5D1E}" type="slidenum">
              <a:rPr lang="en-GB" smtClean="0"/>
              <a:t>5</a:t>
            </a:fld>
            <a:endParaRPr lang="en-GB" dirty="0"/>
          </a:p>
        </p:txBody>
      </p:sp>
    </p:spTree>
    <p:extLst>
      <p:ext uri="{BB962C8B-B14F-4D97-AF65-F5344CB8AC3E}">
        <p14:creationId xmlns:p14="http://schemas.microsoft.com/office/powerpoint/2010/main" val="4020773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To conclude this presentation I think my preferred option for placement is Challenger because I can see myself being a coach in the future.</a:t>
            </a:r>
            <a:endParaRPr lang="en-GB" dirty="0"/>
          </a:p>
          <a:p>
            <a:pPr marL="0" indent="0">
              <a:buNone/>
            </a:pPr>
            <a:r>
              <a:rPr lang="en-US" dirty="0"/>
              <a:t>The upfront costs of Challenger is a deterrent for me but the perks of challenger outweigh the costs. To make sure I don’t miss out on the opportunity I’m looking to attend the recruitment day on 2</a:t>
            </a:r>
            <a:r>
              <a:rPr lang="en-US" baseline="30000" dirty="0"/>
              <a:t>nd</a:t>
            </a:r>
            <a:r>
              <a:rPr lang="en-US" dirty="0"/>
              <a:t> December. If I get through then ill have no choice but to pay the costs</a:t>
            </a:r>
          </a:p>
          <a:p>
            <a:pPr marL="0" indent="0">
              <a:buNone/>
            </a:pPr>
            <a:r>
              <a:rPr lang="en-US" dirty="0"/>
              <a:t>PGL will most likely be my second choice for placement simply because the activities are mainly land based, as I’m not a strong swimmer, I want to try and avoid water if I can. This means that </a:t>
            </a:r>
            <a:r>
              <a:rPr lang="en-US" dirty="0" err="1"/>
              <a:t>rockley</a:t>
            </a:r>
            <a:endParaRPr lang="en-US" dirty="0"/>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GB" smtClean="0"/>
              <a:t>11</a:t>
            </a:fld>
            <a:endParaRPr lang="en-GB" dirty="0"/>
          </a:p>
        </p:txBody>
      </p:sp>
    </p:spTree>
    <p:extLst>
      <p:ext uri="{BB962C8B-B14F-4D97-AF65-F5344CB8AC3E}">
        <p14:creationId xmlns:p14="http://schemas.microsoft.com/office/powerpoint/2010/main" val="398674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dirty="0"/>
              <a:t>TITLE</a:t>
            </a:r>
            <a:endParaRPr lang="en-GB" dirty="0"/>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a:t>Click to edit Master subtitle style</a:t>
            </a:r>
            <a:endParaRPr lang="en-GB" dirty="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dirty="0"/>
              <a:t>Section Title 01</a:t>
            </a:r>
            <a:endParaRPr lang="en-GB" dirty="0"/>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dirty="0"/>
              <a:t>Section Title 01</a:t>
            </a:r>
            <a:endParaRPr lang="en-GB" dirty="0"/>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dirty="0"/>
              <a:t>Quote</a:t>
            </a:r>
            <a:endParaRPr lang="en-GB" dirty="0"/>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a:t>Click icon to add picture</a:t>
            </a:r>
            <a:endParaRPr lang="en-GB"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a:t>Click icon to add picture</a:t>
            </a:r>
            <a:endParaRPr lang="en-GB"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a:t>Click icon to add picture</a:t>
            </a:r>
            <a:endParaRPr lang="en-GB"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a:t>Click icon to add picture</a:t>
            </a:r>
            <a:endParaRPr lang="en-GB"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a:t>Click icon to add picture</a:t>
            </a:r>
            <a:endParaRPr lang="en-GB"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dirty="0"/>
              <a:t>Insert image</a:t>
            </a:r>
            <a:endParaRPr lang="en-GB" dirty="0"/>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dirty="0"/>
              <a:t>Insert image</a:t>
            </a:r>
            <a:endParaRPr lang="en-GB" dirty="0"/>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a:t>Click to edit Master title style</a:t>
            </a:r>
            <a:endParaRPr lang="en-GB"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GB" smtClean="0"/>
              <a:pPr/>
              <a:t>‹#›</a:t>
            </a:fld>
            <a:endParaRPr lang="en-GB" dirty="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dirty="0"/>
              <a:t>Thank You</a:t>
            </a:r>
            <a:endParaRPr lang="en-GB" dirty="0"/>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dirty="0"/>
              <a:t>Thank You</a:t>
            </a:r>
            <a:endParaRPr lang="en-GB" dirty="0"/>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GB" smtClean="0"/>
              <a:t>‹#›</a:t>
            </a:fld>
            <a:endParaRPr lang="en-GB"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GB"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GB" smtClean="0"/>
              <a:pPr/>
              <a:t>‹#›</a:t>
            </a:fld>
            <a:endParaRPr lang="en-GB"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10.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hyperlink" Target="https://go.microsoft.com/fwlink/?linkid=2006808&amp;clcid=0x409"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Placement Presentation</a:t>
            </a:r>
            <a:endParaRPr lang="en-GB"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r>
              <a:rPr lang="en-US" dirty="0"/>
              <a:t>Frank Joseph</a:t>
            </a:r>
            <a:endParaRPr lang="en-GB" dirty="0"/>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838200" y="723578"/>
            <a:ext cx="4595071" cy="1645501"/>
          </a:xfrm>
        </p:spPr>
        <p:txBody>
          <a:bodyPr vert="horz" lIns="91440" tIns="45720" rIns="91440" bIns="45720" rtlCol="0" anchor="ctr">
            <a:normAutofit/>
          </a:bodyPr>
          <a:lstStyle/>
          <a:p>
            <a:r>
              <a:rPr lang="en-US" sz="4400" dirty="0">
                <a:solidFill>
                  <a:schemeClr val="tx1"/>
                </a:solidFill>
              </a:rPr>
              <a:t>Introduction</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838200" y="2548467"/>
            <a:ext cx="4595071" cy="3628495"/>
          </a:xfrm>
        </p:spPr>
        <p:txBody>
          <a:bodyPr vert="horz" lIns="91440" tIns="45720" rIns="91440" bIns="45720" rtlCol="0">
            <a:normAutofit fontScale="92500" lnSpcReduction="20000"/>
          </a:bodyPr>
          <a:lstStyle/>
          <a:p>
            <a:pPr marL="285750" indent="-228600">
              <a:buFont typeface="Arial" panose="020B0604020202020204" pitchFamily="34" charset="0"/>
              <a:buChar char="•"/>
            </a:pPr>
            <a:r>
              <a:rPr lang="en-US" sz="2000" dirty="0">
                <a:solidFill>
                  <a:schemeClr val="tx1"/>
                </a:solidFill>
                <a:cs typeface="+mn-cs"/>
              </a:rPr>
              <a:t>What is placement </a:t>
            </a:r>
          </a:p>
          <a:p>
            <a:pPr marL="285750" indent="-228600">
              <a:buFont typeface="Arial" panose="020B0604020202020204" pitchFamily="34" charset="0"/>
              <a:buChar char="•"/>
            </a:pPr>
            <a:r>
              <a:rPr lang="en-US" sz="2000" dirty="0">
                <a:solidFill>
                  <a:schemeClr val="tx1"/>
                </a:solidFill>
                <a:cs typeface="+mn-cs"/>
              </a:rPr>
              <a:t>Importance of placement </a:t>
            </a:r>
          </a:p>
          <a:p>
            <a:pPr marL="285750" indent="-228600">
              <a:buFont typeface="Arial" panose="020B0604020202020204" pitchFamily="34" charset="0"/>
              <a:buChar char="•"/>
            </a:pPr>
            <a:r>
              <a:rPr lang="en-US" sz="2000" dirty="0">
                <a:solidFill>
                  <a:schemeClr val="tx1"/>
                </a:solidFill>
                <a:cs typeface="+mn-cs"/>
              </a:rPr>
              <a:t>PGL</a:t>
            </a:r>
          </a:p>
          <a:p>
            <a:pPr marL="285750" indent="-228600">
              <a:buFont typeface="Arial" panose="020B0604020202020204" pitchFamily="34" charset="0"/>
              <a:buChar char="•"/>
            </a:pPr>
            <a:r>
              <a:rPr lang="en-US" sz="2000" dirty="0">
                <a:solidFill>
                  <a:schemeClr val="tx1"/>
                </a:solidFill>
                <a:cs typeface="+mn-cs"/>
              </a:rPr>
              <a:t>Why PGL could be an option</a:t>
            </a:r>
          </a:p>
          <a:p>
            <a:pPr marL="285750" indent="-228600">
              <a:buFont typeface="Arial" panose="020B0604020202020204" pitchFamily="34" charset="0"/>
              <a:buChar char="•"/>
            </a:pPr>
            <a:r>
              <a:rPr lang="en-US" sz="2000" dirty="0">
                <a:solidFill>
                  <a:schemeClr val="tx1"/>
                </a:solidFill>
                <a:cs typeface="+mn-cs"/>
              </a:rPr>
              <a:t>Rockley</a:t>
            </a:r>
          </a:p>
          <a:p>
            <a:pPr marL="285750" indent="-228600">
              <a:buFont typeface="Arial" panose="020B0604020202020204" pitchFamily="34" charset="0"/>
              <a:buChar char="•"/>
            </a:pPr>
            <a:r>
              <a:rPr lang="en-US" sz="2000" dirty="0">
                <a:solidFill>
                  <a:schemeClr val="tx1"/>
                </a:solidFill>
                <a:cs typeface="+mn-cs"/>
              </a:rPr>
              <a:t>Why Rockley could be an option</a:t>
            </a:r>
          </a:p>
          <a:p>
            <a:pPr marL="285750" indent="-228600">
              <a:buFont typeface="Arial" panose="020B0604020202020204" pitchFamily="34" charset="0"/>
              <a:buChar char="•"/>
            </a:pPr>
            <a:r>
              <a:rPr lang="en-US" sz="2000" dirty="0">
                <a:solidFill>
                  <a:schemeClr val="tx1"/>
                </a:solidFill>
                <a:cs typeface="+mn-cs"/>
              </a:rPr>
              <a:t>Challenger</a:t>
            </a:r>
          </a:p>
          <a:p>
            <a:pPr marL="285750" indent="-228600">
              <a:buFont typeface="Arial" panose="020B0604020202020204" pitchFamily="34" charset="0"/>
              <a:buChar char="•"/>
            </a:pPr>
            <a:r>
              <a:rPr lang="en-US" sz="2000" dirty="0">
                <a:solidFill>
                  <a:schemeClr val="tx1"/>
                </a:solidFill>
                <a:cs typeface="+mn-cs"/>
              </a:rPr>
              <a:t>Why Challenger could be an option</a:t>
            </a:r>
          </a:p>
          <a:p>
            <a:pPr marL="285750" indent="-228600">
              <a:buFont typeface="Arial" panose="020B0604020202020204" pitchFamily="34" charset="0"/>
              <a:buChar char="•"/>
            </a:pPr>
            <a:r>
              <a:rPr lang="en-US" sz="2000" dirty="0">
                <a:solidFill>
                  <a:schemeClr val="tx1"/>
                </a:solidFill>
                <a:cs typeface="+mn-cs"/>
              </a:rPr>
              <a:t>Conclusion</a:t>
            </a:r>
          </a:p>
        </p:txBody>
      </p:sp>
      <p:sp>
        <p:nvSpPr>
          <p:cNvPr id="14" name="Rectangle 13">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a:xfrm>
            <a:off x="10572750" y="6355080"/>
            <a:ext cx="1306147" cy="365125"/>
          </a:xfrm>
        </p:spPr>
        <p:txBody>
          <a:bodyPr vert="horz" lIns="91440" tIns="45720" rIns="91440" bIns="45720" rtlCol="0" anchor="ctr">
            <a:normAutofit/>
          </a:bodyPr>
          <a:lstStyle/>
          <a:p>
            <a:pPr>
              <a:spcAft>
                <a:spcPts val="600"/>
              </a:spcAft>
            </a:pPr>
            <a:fld id="{C263D6C4-4840-40CC-AC84-17E24B3B7BDE}" type="slidenum">
              <a:rPr lang="en-US" sz="1200">
                <a:solidFill>
                  <a:prstClr val="black">
                    <a:alpha val="80000"/>
                  </a:prstClr>
                </a:solidFill>
                <a:latin typeface="+mn-lt"/>
              </a:rPr>
              <a:pPr>
                <a:spcAft>
                  <a:spcPts val="600"/>
                </a:spcAft>
              </a:pPr>
              <a:t>2</a:t>
            </a:fld>
            <a:endParaRPr lang="en-US" sz="1200">
              <a:solidFill>
                <a:prstClr val="black">
                  <a:alpha val="80000"/>
                </a:prstClr>
              </a:solidFill>
              <a:latin typeface="+mn-lt"/>
            </a:endParaRPr>
          </a:p>
        </p:txBody>
      </p:sp>
      <p:sp>
        <p:nvSpPr>
          <p:cNvPr id="16" name="Rectangle 15">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7E3DB23-09AD-4E84-B769-C86DFFEFEA94}"/>
              </a:ext>
            </a:extLst>
          </p:cNvPr>
          <p:cNvPicPr>
            <a:picLocks noChangeAspect="1"/>
          </p:cNvPicPr>
          <p:nvPr/>
        </p:nvPicPr>
        <p:blipFill>
          <a:blip r:embed="rId3"/>
          <a:stretch>
            <a:fillRect/>
          </a:stretch>
        </p:blipFill>
        <p:spPr>
          <a:xfrm>
            <a:off x="6420908" y="509482"/>
            <a:ext cx="2364317" cy="2364317"/>
          </a:xfrm>
          <a:prstGeom prst="rect">
            <a:avLst/>
          </a:prstGeom>
        </p:spPr>
      </p:pic>
      <p:sp>
        <p:nvSpPr>
          <p:cNvPr id="22" name="Rectangle 19">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82D7506-5EB7-4F53-8B32-78D57935FA8C}"/>
              </a:ext>
            </a:extLst>
          </p:cNvPr>
          <p:cNvPicPr>
            <a:picLocks noChangeAspect="1"/>
          </p:cNvPicPr>
          <p:nvPr/>
        </p:nvPicPr>
        <p:blipFill>
          <a:blip r:embed="rId4">
            <a:extLst/>
          </a:blip>
          <a:stretch>
            <a:fillRect/>
          </a:stretch>
        </p:blipFill>
        <p:spPr>
          <a:xfrm>
            <a:off x="9502775" y="878907"/>
            <a:ext cx="2364317" cy="1625467"/>
          </a:xfrm>
          <a:prstGeom prst="rect">
            <a:avLst/>
          </a:prstGeom>
        </p:spPr>
      </p:pic>
      <p:pic>
        <p:nvPicPr>
          <p:cNvPr id="8" name="Picture 7">
            <a:extLst>
              <a:ext uri="{FF2B5EF4-FFF2-40B4-BE49-F238E27FC236}">
                <a16:creationId xmlns:a16="http://schemas.microsoft.com/office/drawing/2014/main" id="{8A346798-D29B-4301-9F91-A3AC7FE5A8CE}"/>
              </a:ext>
            </a:extLst>
          </p:cNvPr>
          <p:cNvPicPr>
            <a:picLocks noChangeAspect="1"/>
          </p:cNvPicPr>
          <p:nvPr/>
        </p:nvPicPr>
        <p:blipFill>
          <a:blip r:embed="rId5"/>
          <a:stretch>
            <a:fillRect/>
          </a:stretch>
        </p:blipFill>
        <p:spPr>
          <a:xfrm>
            <a:off x="6740340" y="3796452"/>
            <a:ext cx="4807320" cy="2559898"/>
          </a:xfrm>
          <a:prstGeom prst="rect">
            <a:avLst/>
          </a:prstGeom>
        </p:spPr>
      </p:pic>
    </p:spTree>
    <p:extLst>
      <p:ext uri="{BB962C8B-B14F-4D97-AF65-F5344CB8AC3E}">
        <p14:creationId xmlns:p14="http://schemas.microsoft.com/office/powerpoint/2010/main" val="29027943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48A18AC-FC15-4BC0-A077-61F4B47AF996}"/>
              </a:ext>
            </a:extLst>
          </p:cNvPr>
          <p:cNvSpPr>
            <a:spLocks noGrp="1"/>
          </p:cNvSpPr>
          <p:nvPr>
            <p:ph type="sldNum" sz="quarter" idx="12"/>
          </p:nvPr>
        </p:nvSpPr>
        <p:spPr/>
        <p:txBody>
          <a:bodyPr/>
          <a:lstStyle/>
          <a:p>
            <a:fld id="{C263D6C4-4840-40CC-AC84-17E24B3B7BDE}" type="slidenum">
              <a:rPr lang="en-GB" smtClean="0"/>
              <a:pPr/>
              <a:t>3</a:t>
            </a:fld>
            <a:endParaRPr lang="en-GB" dirty="0"/>
          </a:p>
        </p:txBody>
      </p:sp>
      <p:sp>
        <p:nvSpPr>
          <p:cNvPr id="4" name="Title 3">
            <a:extLst>
              <a:ext uri="{FF2B5EF4-FFF2-40B4-BE49-F238E27FC236}">
                <a16:creationId xmlns:a16="http://schemas.microsoft.com/office/drawing/2014/main" id="{3A13020E-A86C-45D8-8521-C7B48092A436}"/>
              </a:ext>
            </a:extLst>
          </p:cNvPr>
          <p:cNvSpPr>
            <a:spLocks noGrp="1"/>
          </p:cNvSpPr>
          <p:nvPr>
            <p:ph type="title"/>
          </p:nvPr>
        </p:nvSpPr>
        <p:spPr>
          <a:xfrm>
            <a:off x="2703107" y="411480"/>
            <a:ext cx="7781544" cy="859055"/>
          </a:xfrm>
        </p:spPr>
        <p:txBody>
          <a:bodyPr/>
          <a:lstStyle/>
          <a:p>
            <a:r>
              <a:rPr lang="en-US" dirty="0"/>
              <a:t>What is placement?</a:t>
            </a:r>
            <a:endParaRPr lang="en-GB" dirty="0"/>
          </a:p>
        </p:txBody>
      </p:sp>
      <p:sp>
        <p:nvSpPr>
          <p:cNvPr id="5" name="TextBox 4">
            <a:extLst>
              <a:ext uri="{FF2B5EF4-FFF2-40B4-BE49-F238E27FC236}">
                <a16:creationId xmlns:a16="http://schemas.microsoft.com/office/drawing/2014/main" id="{1918E3E9-5D54-424B-BE7C-D11C5700E576}"/>
              </a:ext>
            </a:extLst>
          </p:cNvPr>
          <p:cNvSpPr txBox="1"/>
          <p:nvPr/>
        </p:nvSpPr>
        <p:spPr>
          <a:xfrm>
            <a:off x="1800665" y="2236763"/>
            <a:ext cx="7366195" cy="3785652"/>
          </a:xfrm>
          <a:prstGeom prst="rect">
            <a:avLst/>
          </a:prstGeom>
          <a:noFill/>
        </p:spPr>
        <p:txBody>
          <a:bodyPr wrap="square" rtlCol="0">
            <a:spAutoFit/>
          </a:bodyPr>
          <a:lstStyle/>
          <a:p>
            <a:r>
              <a:rPr lang="en-US" sz="3200" dirty="0">
                <a:solidFill>
                  <a:schemeClr val="bg1"/>
                </a:solidFill>
              </a:rPr>
              <a:t>“Placements are basically extended internships or work experience assignments” </a:t>
            </a:r>
            <a:r>
              <a:rPr lang="en-GB" sz="2800" dirty="0">
                <a:solidFill>
                  <a:schemeClr val="bg1"/>
                </a:solidFill>
              </a:rPr>
              <a:t>(Ltd, 2018)</a:t>
            </a:r>
          </a:p>
          <a:p>
            <a:endParaRPr lang="en-US" sz="2800" dirty="0">
              <a:solidFill>
                <a:schemeClr val="bg1"/>
              </a:solidFill>
            </a:endParaRPr>
          </a:p>
          <a:p>
            <a:r>
              <a:rPr lang="en-US" sz="2800" dirty="0">
                <a:solidFill>
                  <a:schemeClr val="bg1"/>
                </a:solidFill>
              </a:rPr>
              <a:t>“A work placement is a period of supervised work , where you’ll have the opportunity to experience working in a specific role of a company” </a:t>
            </a:r>
            <a:r>
              <a:rPr lang="en-GB" sz="2800" dirty="0">
                <a:solidFill>
                  <a:schemeClr val="bg1"/>
                </a:solidFill>
              </a:rPr>
              <a:t>(Successatschool.org, 2018)</a:t>
            </a:r>
            <a:endParaRPr lang="en-GB" sz="3200" dirty="0">
              <a:solidFill>
                <a:schemeClr val="bg1"/>
              </a:solidFill>
            </a:endParaRPr>
          </a:p>
        </p:txBody>
      </p:sp>
    </p:spTree>
    <p:extLst>
      <p:ext uri="{BB962C8B-B14F-4D97-AF65-F5344CB8AC3E}">
        <p14:creationId xmlns:p14="http://schemas.microsoft.com/office/powerpoint/2010/main" val="1912667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342645" y="903849"/>
            <a:ext cx="8196444" cy="859055"/>
          </a:xfrm>
        </p:spPr>
        <p:txBody>
          <a:bodyPr>
            <a:normAutofit fontScale="90000"/>
          </a:bodyPr>
          <a:lstStyle/>
          <a:p>
            <a:r>
              <a:rPr lang="en-US" dirty="0"/>
              <a:t>T</a:t>
            </a:r>
            <a:r>
              <a:rPr lang="en-GB" dirty="0"/>
              <a:t>he importance of Placement and its benefits</a:t>
            </a:r>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GB" smtClean="0"/>
              <a:pPr/>
              <a:t>4</a:t>
            </a:fld>
            <a:endParaRPr lang="en-GB" dirty="0"/>
          </a:p>
        </p:txBody>
      </p:sp>
      <p:sp>
        <p:nvSpPr>
          <p:cNvPr id="3" name="TextBox 2">
            <a:extLst>
              <a:ext uri="{FF2B5EF4-FFF2-40B4-BE49-F238E27FC236}">
                <a16:creationId xmlns:a16="http://schemas.microsoft.com/office/drawing/2014/main" id="{4EC3DF25-F0BA-4698-BA2E-6A0619578232}"/>
              </a:ext>
            </a:extLst>
          </p:cNvPr>
          <p:cNvSpPr txBox="1"/>
          <p:nvPr/>
        </p:nvSpPr>
        <p:spPr>
          <a:xfrm>
            <a:off x="461818" y="2309091"/>
            <a:ext cx="5135418" cy="3693319"/>
          </a:xfrm>
          <a:prstGeom prst="rect">
            <a:avLst/>
          </a:prstGeom>
          <a:noFill/>
        </p:spPr>
        <p:txBody>
          <a:bodyPr wrap="square" rtlCol="0">
            <a:spAutoFit/>
          </a:bodyPr>
          <a:lstStyle/>
          <a:p>
            <a:r>
              <a:rPr lang="en-US" sz="2400" dirty="0">
                <a:solidFill>
                  <a:schemeClr val="bg1"/>
                </a:solidFill>
              </a:rPr>
              <a:t>Placement is important because work experience is essential to make myself more employable after university.</a:t>
            </a:r>
          </a:p>
          <a:p>
            <a:endParaRPr lang="en-US" sz="2400" dirty="0">
              <a:solidFill>
                <a:schemeClr val="bg1"/>
              </a:solidFill>
            </a:endParaRPr>
          </a:p>
          <a:p>
            <a:r>
              <a:rPr lang="en-US" sz="2400" dirty="0">
                <a:solidFill>
                  <a:schemeClr val="bg1"/>
                </a:solidFill>
              </a:rPr>
              <a:t>“Classroom-based instruction alone does not produce future-fit graduates” Govender, C. and Wait, M. (2017).</a:t>
            </a:r>
          </a:p>
          <a:p>
            <a:endParaRPr lang="en-GB" dirty="0">
              <a:solidFill>
                <a:schemeClr val="bg1"/>
              </a:solidFill>
            </a:endParaRPr>
          </a:p>
        </p:txBody>
      </p:sp>
      <p:sp>
        <p:nvSpPr>
          <p:cNvPr id="6" name="TextBox 5">
            <a:extLst>
              <a:ext uri="{FF2B5EF4-FFF2-40B4-BE49-F238E27FC236}">
                <a16:creationId xmlns:a16="http://schemas.microsoft.com/office/drawing/2014/main" id="{24560572-58DB-402D-8A99-648187E4FAC0}"/>
              </a:ext>
            </a:extLst>
          </p:cNvPr>
          <p:cNvSpPr txBox="1"/>
          <p:nvPr/>
        </p:nvSpPr>
        <p:spPr>
          <a:xfrm>
            <a:off x="5279807" y="5114746"/>
            <a:ext cx="4757296" cy="1569660"/>
          </a:xfrm>
          <a:prstGeom prst="rect">
            <a:avLst/>
          </a:prstGeom>
          <a:noFill/>
        </p:spPr>
        <p:txBody>
          <a:bodyPr wrap="square" rtlCol="0">
            <a:spAutoFit/>
          </a:bodyPr>
          <a:lstStyle/>
          <a:p>
            <a:r>
              <a:rPr lang="en-US" sz="2400" dirty="0">
                <a:solidFill>
                  <a:schemeClr val="bg1"/>
                </a:solidFill>
              </a:rPr>
              <a:t>Placement will give me opportunities to apply what I have learnt throughout my course so far.</a:t>
            </a:r>
            <a:endParaRPr lang="en-GB" sz="2400" dirty="0">
              <a:solidFill>
                <a:schemeClr val="bg1"/>
              </a:solidFill>
            </a:endParaRPr>
          </a:p>
        </p:txBody>
      </p:sp>
      <p:sp>
        <p:nvSpPr>
          <p:cNvPr id="7" name="TextBox 6">
            <a:extLst>
              <a:ext uri="{FF2B5EF4-FFF2-40B4-BE49-F238E27FC236}">
                <a16:creationId xmlns:a16="http://schemas.microsoft.com/office/drawing/2014/main" id="{134011BD-E5A3-48DF-89BE-D9EBD8F2BAB1}"/>
              </a:ext>
            </a:extLst>
          </p:cNvPr>
          <p:cNvSpPr txBox="1"/>
          <p:nvPr/>
        </p:nvSpPr>
        <p:spPr>
          <a:xfrm>
            <a:off x="6594766" y="1884784"/>
            <a:ext cx="3326474" cy="2677656"/>
          </a:xfrm>
          <a:prstGeom prst="rect">
            <a:avLst/>
          </a:prstGeom>
          <a:noFill/>
        </p:spPr>
        <p:txBody>
          <a:bodyPr wrap="square" rtlCol="0">
            <a:spAutoFit/>
          </a:bodyPr>
          <a:lstStyle/>
          <a:p>
            <a:r>
              <a:rPr lang="en-US" sz="2400" dirty="0">
                <a:solidFill>
                  <a:schemeClr val="bg1"/>
                </a:solidFill>
              </a:rPr>
              <a:t>The main benefit doing placement is that it gives me the opportunity to put myself in a situation I may find myself in the future </a:t>
            </a:r>
            <a:endParaRPr lang="en-GB" sz="2400" dirty="0">
              <a:solidFill>
                <a:schemeClr val="bg1"/>
              </a:solidFill>
            </a:endParaRPr>
          </a:p>
        </p:txBody>
      </p:sp>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821516" y="640263"/>
            <a:ext cx="6204984" cy="1344975"/>
          </a:xfrm>
        </p:spPr>
        <p:txBody>
          <a:bodyPr vert="horz" lIns="91440" tIns="45720" rIns="91440" bIns="45720" rtlCol="0" anchor="ctr">
            <a:normAutofit/>
          </a:bodyPr>
          <a:lstStyle/>
          <a:p>
            <a:r>
              <a:rPr lang="en-US" sz="4000" dirty="0"/>
              <a:t>PGL</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821515" y="2121762"/>
            <a:ext cx="6204984" cy="3626917"/>
          </a:xfrm>
        </p:spPr>
        <p:txBody>
          <a:bodyPr vert="horz" lIns="91440" tIns="45720" rIns="91440" bIns="45720" rtlCol="0">
            <a:normAutofit/>
          </a:bodyPr>
          <a:lstStyle/>
          <a:p>
            <a:pPr marL="0">
              <a:lnSpc>
                <a:spcPct val="90000"/>
              </a:lnSpc>
            </a:pPr>
            <a:r>
              <a:rPr lang="en-US" sz="2800" dirty="0">
                <a:cs typeface="+mn-cs"/>
              </a:rPr>
              <a:t>PGL has been running since 1957 and was founded by Peter Gordon Lawrence. </a:t>
            </a:r>
          </a:p>
          <a:p>
            <a:pPr marL="0">
              <a:lnSpc>
                <a:spcPct val="90000"/>
              </a:lnSpc>
            </a:pPr>
            <a:r>
              <a:rPr lang="en-US" sz="2800" dirty="0">
                <a:cs typeface="+mn-cs"/>
              </a:rPr>
              <a:t>“The company started when Peter wanted to share his experiences with other people” </a:t>
            </a:r>
            <a:r>
              <a:rPr lang="en-GB" sz="2800" dirty="0"/>
              <a:t>(Pgl.co.uk, 2018)</a:t>
            </a:r>
            <a:r>
              <a:rPr lang="en-US" sz="2800" dirty="0">
                <a:cs typeface="+mn-cs"/>
              </a:rPr>
              <a:t> </a:t>
            </a:r>
          </a:p>
          <a:p>
            <a:pPr marL="0">
              <a:lnSpc>
                <a:spcPct val="90000"/>
              </a:lnSpc>
            </a:pPr>
            <a:r>
              <a:rPr lang="en-US" sz="2800" dirty="0">
                <a:cs typeface="+mn-cs"/>
              </a:rPr>
              <a:t>The company focuses on outdoor activities.</a:t>
            </a:r>
          </a:p>
          <a:p>
            <a:pPr marL="0">
              <a:lnSpc>
                <a:spcPct val="90000"/>
              </a:lnSpc>
            </a:pPr>
            <a:endParaRPr lang="en-US" sz="2400" dirty="0">
              <a:cs typeface="+mn-cs"/>
            </a:endParaRPr>
          </a:p>
        </p:txBody>
      </p:sp>
      <p:pic>
        <p:nvPicPr>
          <p:cNvPr id="4" name="Picture 3" descr="A picture containing tree, outdoor, person, man&#10;&#10;Description automatically generated">
            <a:extLst>
              <a:ext uri="{FF2B5EF4-FFF2-40B4-BE49-F238E27FC236}">
                <a16:creationId xmlns:a16="http://schemas.microsoft.com/office/drawing/2014/main" id="{4E604001-48DD-4A00-A7C7-E15F422901AE}"/>
              </a:ext>
            </a:extLst>
          </p:cNvPr>
          <p:cNvPicPr>
            <a:picLocks noChangeAspect="1"/>
          </p:cNvPicPr>
          <p:nvPr/>
        </p:nvPicPr>
        <p:blipFill>
          <a:blip r:embed="rId3"/>
          <a:stretch>
            <a:fillRect/>
          </a:stretch>
        </p:blipFill>
        <p:spPr>
          <a:xfrm>
            <a:off x="7829551" y="312981"/>
            <a:ext cx="4042409" cy="2273855"/>
          </a:xfrm>
          <a:prstGeom prst="rect">
            <a:avLst/>
          </a:prstGeom>
        </p:spPr>
      </p:pic>
      <p:pic>
        <p:nvPicPr>
          <p:cNvPr id="3" name="Picture 2">
            <a:extLst>
              <a:ext uri="{FF2B5EF4-FFF2-40B4-BE49-F238E27FC236}">
                <a16:creationId xmlns:a16="http://schemas.microsoft.com/office/drawing/2014/main" id="{BD543A12-68EF-477B-9AB3-AAE53C432413}"/>
              </a:ext>
            </a:extLst>
          </p:cNvPr>
          <p:cNvPicPr>
            <a:picLocks noChangeAspect="1"/>
          </p:cNvPicPr>
          <p:nvPr/>
        </p:nvPicPr>
        <p:blipFill>
          <a:blip r:embed="rId4"/>
          <a:stretch>
            <a:fillRect/>
          </a:stretch>
        </p:blipFill>
        <p:spPr>
          <a:xfrm>
            <a:off x="7829551" y="3132541"/>
            <a:ext cx="4042410" cy="2781761"/>
          </a:xfrm>
          <a:prstGeom prst="rect">
            <a:avLst/>
          </a:prstGeom>
        </p:spPr>
      </p:pic>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263D6C4-4840-40CC-AC84-17E24B3B7BDE}" type="slidenum">
              <a:rPr lang="en-US" sz="1200" smtClean="0">
                <a:solidFill>
                  <a:schemeClr val="tx1">
                    <a:tint val="75000"/>
                  </a:schemeClr>
                </a:solidFill>
                <a:latin typeface="+mn-lt"/>
              </a:rPr>
              <a:pPr>
                <a:spcAft>
                  <a:spcPts val="600"/>
                </a:spcAft>
              </a:pPr>
              <a:t>5</a:t>
            </a:fld>
            <a:endParaRPr lang="en-US" sz="1200">
              <a:solidFill>
                <a:schemeClr val="tx1">
                  <a:tint val="75000"/>
                </a:schemeClr>
              </a:solidFill>
              <a:latin typeface="+mn-lt"/>
            </a:endParaRPr>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D6F39-9AF3-4F73-8A1A-DBD82F58160B}"/>
              </a:ext>
            </a:extLst>
          </p:cNvPr>
          <p:cNvSpPr>
            <a:spLocks noGrp="1"/>
          </p:cNvSpPr>
          <p:nvPr>
            <p:ph type="title"/>
          </p:nvPr>
        </p:nvSpPr>
        <p:spPr/>
        <p:txBody>
          <a:bodyPr/>
          <a:lstStyle/>
          <a:p>
            <a:r>
              <a:rPr lang="en-US" dirty="0"/>
              <a:t>Why could PGL be a placement choice for me?</a:t>
            </a:r>
            <a:endParaRPr lang="en-GB" dirty="0"/>
          </a:p>
        </p:txBody>
      </p:sp>
      <p:sp>
        <p:nvSpPr>
          <p:cNvPr id="3" name="Slide Number Placeholder 2">
            <a:extLst>
              <a:ext uri="{FF2B5EF4-FFF2-40B4-BE49-F238E27FC236}">
                <a16:creationId xmlns:a16="http://schemas.microsoft.com/office/drawing/2014/main" id="{59411BC6-2E63-4D07-BE7B-7DEB107A93F3}"/>
              </a:ext>
            </a:extLst>
          </p:cNvPr>
          <p:cNvSpPr>
            <a:spLocks noGrp="1"/>
          </p:cNvSpPr>
          <p:nvPr>
            <p:ph type="sldNum" sz="quarter" idx="12"/>
          </p:nvPr>
        </p:nvSpPr>
        <p:spPr/>
        <p:txBody>
          <a:bodyPr/>
          <a:lstStyle/>
          <a:p>
            <a:fld id="{C263D6C4-4840-40CC-AC84-17E24B3B7BDE}" type="slidenum">
              <a:rPr lang="en-GB" smtClean="0"/>
              <a:pPr/>
              <a:t>6</a:t>
            </a:fld>
            <a:endParaRPr lang="en-GB" dirty="0"/>
          </a:p>
        </p:txBody>
      </p:sp>
      <p:sp>
        <p:nvSpPr>
          <p:cNvPr id="4" name="Text Placeholder 3">
            <a:extLst>
              <a:ext uri="{FF2B5EF4-FFF2-40B4-BE49-F238E27FC236}">
                <a16:creationId xmlns:a16="http://schemas.microsoft.com/office/drawing/2014/main" id="{302722B1-7407-45BE-826F-4FEBA51FAAA3}"/>
              </a:ext>
            </a:extLst>
          </p:cNvPr>
          <p:cNvSpPr>
            <a:spLocks noGrp="1"/>
          </p:cNvSpPr>
          <p:nvPr>
            <p:ph type="body" sz="quarter" idx="13"/>
          </p:nvPr>
        </p:nvSpPr>
        <p:spPr/>
        <p:txBody>
          <a:bodyPr/>
          <a:lstStyle/>
          <a:p>
            <a:r>
              <a:rPr lang="en-US" sz="2400" dirty="0"/>
              <a:t>Firstly PGL is a choice for me because it is close to home</a:t>
            </a:r>
          </a:p>
          <a:p>
            <a:r>
              <a:rPr lang="en-US" sz="2400" dirty="0"/>
              <a:t>ZERO up front costs</a:t>
            </a:r>
          </a:p>
          <a:p>
            <a:r>
              <a:rPr lang="en-US" sz="2400" dirty="0"/>
              <a:t>Social life </a:t>
            </a:r>
          </a:p>
          <a:p>
            <a:r>
              <a:rPr lang="en-US" sz="2400" dirty="0"/>
              <a:t>Chance to improve on skills</a:t>
            </a:r>
          </a:p>
          <a:p>
            <a:r>
              <a:rPr lang="en-US" sz="2400" dirty="0"/>
              <a:t>Holidays</a:t>
            </a:r>
          </a:p>
          <a:p>
            <a:pPr marL="0" indent="0">
              <a:buNone/>
            </a:pPr>
            <a:endParaRPr lang="en-GB" sz="2400" dirty="0"/>
          </a:p>
        </p:txBody>
      </p:sp>
      <p:pic>
        <p:nvPicPr>
          <p:cNvPr id="5" name="Picture 4">
            <a:extLst>
              <a:ext uri="{FF2B5EF4-FFF2-40B4-BE49-F238E27FC236}">
                <a16:creationId xmlns:a16="http://schemas.microsoft.com/office/drawing/2014/main" id="{E3741DBC-AD1D-444B-9BEF-820BB95F7003}"/>
              </a:ext>
            </a:extLst>
          </p:cNvPr>
          <p:cNvPicPr>
            <a:picLocks noChangeAspect="1"/>
          </p:cNvPicPr>
          <p:nvPr/>
        </p:nvPicPr>
        <p:blipFill>
          <a:blip r:embed="rId2"/>
          <a:stretch>
            <a:fillRect/>
          </a:stretch>
        </p:blipFill>
        <p:spPr>
          <a:xfrm>
            <a:off x="7829551" y="3132541"/>
            <a:ext cx="4042410" cy="2781761"/>
          </a:xfrm>
          <a:prstGeom prst="rect">
            <a:avLst/>
          </a:prstGeom>
        </p:spPr>
      </p:pic>
    </p:spTree>
    <p:extLst>
      <p:ext uri="{BB962C8B-B14F-4D97-AF65-F5344CB8AC3E}">
        <p14:creationId xmlns:p14="http://schemas.microsoft.com/office/powerpoint/2010/main" val="308987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658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18BA13-5B11-4974-9ECB-3703C9DD2B1C}"/>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4400">
                <a:solidFill>
                  <a:srgbClr val="FFFFFF"/>
                </a:solidFill>
              </a:rPr>
              <a:t>Rockley Watersports </a:t>
            </a:r>
          </a:p>
        </p:txBody>
      </p:sp>
      <p:pic>
        <p:nvPicPr>
          <p:cNvPr id="5" name="Picture 4" descr="A group of people smiling for the camera&#10;&#10;Description automatically generated">
            <a:extLst>
              <a:ext uri="{FF2B5EF4-FFF2-40B4-BE49-F238E27FC236}">
                <a16:creationId xmlns:a16="http://schemas.microsoft.com/office/drawing/2014/main" id="{04CF6564-D965-4334-BCD1-0CC7DE5B6CD3}"/>
              </a:ext>
            </a:extLst>
          </p:cNvPr>
          <p:cNvPicPr>
            <a:picLocks noChangeAspect="1"/>
          </p:cNvPicPr>
          <p:nvPr/>
        </p:nvPicPr>
        <p:blipFill rotWithShape="1">
          <a:blip r:embed="rId2"/>
          <a:srcRect t="6802" r="2" b="14417"/>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4DDB5ABA-60BA-4E7F-8578-B707CBCA3D4E}"/>
              </a:ext>
            </a:extLst>
          </p:cNvPr>
          <p:cNvSpPr>
            <a:spLocks noGrp="1"/>
          </p:cNvSpPr>
          <p:nvPr>
            <p:ph type="body" sz="quarter" idx="13"/>
          </p:nvPr>
        </p:nvSpPr>
        <p:spPr>
          <a:xfrm>
            <a:off x="8029319" y="917725"/>
            <a:ext cx="3424739" cy="4852362"/>
          </a:xfrm>
        </p:spPr>
        <p:txBody>
          <a:bodyPr vert="horz" lIns="91440" tIns="45720" rIns="91440" bIns="45720" rtlCol="0" anchor="ctr">
            <a:normAutofit/>
          </a:bodyPr>
          <a:lstStyle/>
          <a:p>
            <a:pPr marL="0">
              <a:lnSpc>
                <a:spcPct val="90000"/>
              </a:lnSpc>
            </a:pPr>
            <a:r>
              <a:rPr lang="en-US" sz="2000" dirty="0">
                <a:solidFill>
                  <a:srgbClr val="FFFFFF"/>
                </a:solidFill>
                <a:cs typeface="+mn-cs"/>
              </a:rPr>
              <a:t>Rockley is a family run business that was established in 1976. Peter and Lis Gordon run the company and they are assisted by some of the best watersports staff in the UK and France</a:t>
            </a:r>
          </a:p>
          <a:p>
            <a:pPr marL="0">
              <a:lnSpc>
                <a:spcPct val="90000"/>
              </a:lnSpc>
            </a:pPr>
            <a:r>
              <a:rPr lang="en-US" sz="2000" dirty="0">
                <a:solidFill>
                  <a:srgbClr val="FFFFFF"/>
                </a:solidFill>
                <a:cs typeface="+mn-cs"/>
              </a:rPr>
              <a:t>Rockley now has 2 training </a:t>
            </a:r>
            <a:r>
              <a:rPr lang="en-US" sz="2000" dirty="0" err="1">
                <a:solidFill>
                  <a:srgbClr val="FFFFFF"/>
                </a:solidFill>
                <a:cs typeface="+mn-cs"/>
              </a:rPr>
              <a:t>centres</a:t>
            </a:r>
            <a:r>
              <a:rPr lang="en-US" sz="2000" dirty="0">
                <a:solidFill>
                  <a:srgbClr val="FFFFFF"/>
                </a:solidFill>
                <a:cs typeface="+mn-cs"/>
              </a:rPr>
              <a:t> in the UK with a third opening this year. They also have 3 activity </a:t>
            </a:r>
            <a:r>
              <a:rPr lang="en-US" sz="2000" dirty="0" err="1">
                <a:solidFill>
                  <a:srgbClr val="FFFFFF"/>
                </a:solidFill>
                <a:cs typeface="+mn-cs"/>
              </a:rPr>
              <a:t>centres</a:t>
            </a:r>
            <a:r>
              <a:rPr lang="en-US" sz="2000" dirty="0">
                <a:solidFill>
                  <a:srgbClr val="FFFFFF"/>
                </a:solidFill>
                <a:cs typeface="+mn-cs"/>
              </a:rPr>
              <a:t> in South West France.</a:t>
            </a:r>
          </a:p>
          <a:p>
            <a:pPr marL="0" indent="0">
              <a:lnSpc>
                <a:spcPct val="90000"/>
              </a:lnSpc>
              <a:buNone/>
            </a:pPr>
            <a:r>
              <a:rPr lang="en-GB" dirty="0"/>
              <a:t>(https://www.rockley.org, 2018)</a:t>
            </a:r>
            <a:endParaRPr lang="en-US" sz="2000" dirty="0">
              <a:solidFill>
                <a:srgbClr val="FFFFFF"/>
              </a:solidFill>
              <a:cs typeface="+mn-cs"/>
            </a:endParaRPr>
          </a:p>
        </p:txBody>
      </p:sp>
      <p:sp>
        <p:nvSpPr>
          <p:cNvPr id="3" name="Slide Number Placeholder 2">
            <a:extLst>
              <a:ext uri="{FF2B5EF4-FFF2-40B4-BE49-F238E27FC236}">
                <a16:creationId xmlns:a16="http://schemas.microsoft.com/office/drawing/2014/main" id="{018A2578-7803-49E1-AF52-EEEFBBCD3B5F}"/>
              </a:ext>
            </a:extLst>
          </p:cNvPr>
          <p:cNvSpPr>
            <a:spLocks noGrp="1"/>
          </p:cNvSpPr>
          <p:nvPr>
            <p:ph type="sldNum" sz="quarter" idx="12"/>
          </p:nvPr>
        </p:nvSpPr>
        <p:spPr>
          <a:xfrm>
            <a:off x="10837333" y="6535157"/>
            <a:ext cx="973667" cy="274320"/>
          </a:xfrm>
        </p:spPr>
        <p:txBody>
          <a:bodyPr vert="horz" lIns="91440" tIns="45720" rIns="91440" bIns="45720" rtlCol="0" anchor="ctr">
            <a:normAutofit/>
          </a:bodyPr>
          <a:lstStyle/>
          <a:p>
            <a:pPr>
              <a:spcAft>
                <a:spcPts val="600"/>
              </a:spcAft>
              <a:defRPr/>
            </a:pPr>
            <a:fld id="{C263D6C4-4840-40CC-AC84-17E24B3B7BDE}" type="slidenum">
              <a:rPr lang="en-US" sz="1200">
                <a:solidFill>
                  <a:prstClr val="black">
                    <a:tint val="75000"/>
                  </a:prstClr>
                </a:solidFill>
                <a:latin typeface="Calibri" panose="020F0502020204030204"/>
              </a:rPr>
              <a:pPr>
                <a:spcAft>
                  <a:spcPts val="600"/>
                </a:spcAft>
                <a:defRPr/>
              </a:pPr>
              <a:t>7</a:t>
            </a:fld>
            <a:endParaRPr lang="en-US" sz="1200">
              <a:solidFill>
                <a:prstClr val="black">
                  <a:tint val="75000"/>
                </a:prstClr>
              </a:solidFill>
              <a:latin typeface="Calibri" panose="020F0502020204030204"/>
            </a:endParaRPr>
          </a:p>
        </p:txBody>
      </p:sp>
    </p:spTree>
    <p:extLst>
      <p:ext uri="{BB962C8B-B14F-4D97-AF65-F5344CB8AC3E}">
        <p14:creationId xmlns:p14="http://schemas.microsoft.com/office/powerpoint/2010/main" val="3821020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72486-2316-41A8-A2E5-16BEE8E9BF08}"/>
              </a:ext>
            </a:extLst>
          </p:cNvPr>
          <p:cNvSpPr>
            <a:spLocks noGrp="1"/>
          </p:cNvSpPr>
          <p:nvPr>
            <p:ph type="title"/>
          </p:nvPr>
        </p:nvSpPr>
        <p:spPr>
          <a:xfrm>
            <a:off x="648929" y="629266"/>
            <a:ext cx="5127031" cy="1676603"/>
          </a:xfrm>
        </p:spPr>
        <p:txBody>
          <a:bodyPr vert="horz" lIns="91440" tIns="45720" rIns="91440" bIns="45720" rtlCol="0" anchor="ctr">
            <a:normAutofit/>
          </a:bodyPr>
          <a:lstStyle/>
          <a:p>
            <a:r>
              <a:rPr lang="en-US" sz="3700" dirty="0"/>
              <a:t>Why could Rockley be a placement choice for me?</a:t>
            </a:r>
          </a:p>
        </p:txBody>
      </p:sp>
      <p:sp>
        <p:nvSpPr>
          <p:cNvPr id="4" name="Text Placeholder 3">
            <a:extLst>
              <a:ext uri="{FF2B5EF4-FFF2-40B4-BE49-F238E27FC236}">
                <a16:creationId xmlns:a16="http://schemas.microsoft.com/office/drawing/2014/main" id="{9061E8CA-8B8E-4017-954C-D7BF42411C0A}"/>
              </a:ext>
            </a:extLst>
          </p:cNvPr>
          <p:cNvSpPr>
            <a:spLocks noGrp="1"/>
          </p:cNvSpPr>
          <p:nvPr>
            <p:ph type="body" sz="quarter" idx="13"/>
          </p:nvPr>
        </p:nvSpPr>
        <p:spPr>
          <a:xfrm>
            <a:off x="648930" y="2438400"/>
            <a:ext cx="5127029" cy="3785419"/>
          </a:xfrm>
        </p:spPr>
        <p:txBody>
          <a:bodyPr vert="horz" lIns="91440" tIns="45720" rIns="91440" bIns="45720" rtlCol="0">
            <a:normAutofit/>
          </a:bodyPr>
          <a:lstStyle/>
          <a:p>
            <a:pPr>
              <a:lnSpc>
                <a:spcPct val="90000"/>
              </a:lnSpc>
            </a:pPr>
            <a:r>
              <a:rPr lang="en-US" dirty="0">
                <a:cs typeface="+mn-cs"/>
              </a:rPr>
              <a:t>Rockley has ZERO costs just like PGL</a:t>
            </a:r>
          </a:p>
          <a:p>
            <a:pPr>
              <a:lnSpc>
                <a:spcPct val="90000"/>
              </a:lnSpc>
            </a:pPr>
            <a:r>
              <a:rPr lang="en-US" dirty="0">
                <a:cs typeface="+mn-cs"/>
              </a:rPr>
              <a:t>Its location being in South West France </a:t>
            </a:r>
          </a:p>
          <a:p>
            <a:pPr>
              <a:lnSpc>
                <a:spcPct val="90000"/>
              </a:lnSpc>
            </a:pPr>
            <a:r>
              <a:rPr lang="en-US" dirty="0">
                <a:cs typeface="+mn-cs"/>
              </a:rPr>
              <a:t>Weekly pay </a:t>
            </a:r>
          </a:p>
          <a:p>
            <a:pPr>
              <a:lnSpc>
                <a:spcPct val="90000"/>
              </a:lnSpc>
            </a:pPr>
            <a:r>
              <a:rPr lang="en-US" dirty="0">
                <a:cs typeface="+mn-cs"/>
              </a:rPr>
              <a:t>FUN</a:t>
            </a:r>
          </a:p>
          <a:p>
            <a:pPr>
              <a:lnSpc>
                <a:spcPct val="90000"/>
              </a:lnSpc>
            </a:pPr>
            <a:r>
              <a:rPr lang="en-US" sz="1800" dirty="0">
                <a:cs typeface="+mn-cs"/>
              </a:rPr>
              <a:t>Close to home </a:t>
            </a:r>
          </a:p>
        </p:txBody>
      </p:sp>
      <p:pic>
        <p:nvPicPr>
          <p:cNvPr id="5" name="Picture 4" descr="A close up of a logo&#10;&#10;Description automatically generated">
            <a:extLst>
              <a:ext uri="{FF2B5EF4-FFF2-40B4-BE49-F238E27FC236}">
                <a16:creationId xmlns:a16="http://schemas.microsoft.com/office/drawing/2014/main" id="{B20CAABA-8191-4FC2-9C06-ADC40E960EDD}"/>
              </a:ext>
            </a:extLst>
          </p:cNvPr>
          <p:cNvPicPr>
            <a:picLocks noChangeAspect="1"/>
          </p:cNvPicPr>
          <p:nvPr/>
        </p:nvPicPr>
        <p:blipFill rotWithShape="1">
          <a:blip r:embed="rId2"/>
          <a:srcRect l="1639" r="695"/>
          <a:stretch/>
        </p:blipFill>
        <p:spPr>
          <a:xfrm>
            <a:off x="6090613" y="640082"/>
            <a:ext cx="5461724" cy="5577837"/>
          </a:xfrm>
          <a:prstGeom prst="rect">
            <a:avLst/>
          </a:prstGeom>
          <a:effectLst/>
        </p:spPr>
      </p:pic>
      <p:sp>
        <p:nvSpPr>
          <p:cNvPr id="3" name="Slide Number Placeholder 2">
            <a:extLst>
              <a:ext uri="{FF2B5EF4-FFF2-40B4-BE49-F238E27FC236}">
                <a16:creationId xmlns:a16="http://schemas.microsoft.com/office/drawing/2014/main" id="{3E2EDD2B-0E5B-421E-ACE6-0C8574F19E3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C263D6C4-4840-40CC-AC84-17E24B3B7BDE}" type="slidenum">
              <a:rPr lang="en-US" sz="1200" smtClean="0">
                <a:solidFill>
                  <a:prstClr val="black">
                    <a:tint val="75000"/>
                  </a:prstClr>
                </a:solidFill>
                <a:latin typeface="Calibri" panose="020F0502020204030204"/>
              </a:rPr>
              <a:pPr>
                <a:spcAft>
                  <a:spcPts val="600"/>
                </a:spcAft>
                <a:defRPr/>
              </a:pPr>
              <a:t>8</a:t>
            </a:fld>
            <a:endParaRPr lang="en-US" sz="1200">
              <a:solidFill>
                <a:prstClr val="black">
                  <a:tint val="75000"/>
                </a:prstClr>
              </a:solidFill>
              <a:latin typeface="Calibri" panose="020F0502020204030204"/>
            </a:endParaRPr>
          </a:p>
        </p:txBody>
      </p:sp>
    </p:spTree>
    <p:extLst>
      <p:ext uri="{BB962C8B-B14F-4D97-AF65-F5344CB8AC3E}">
        <p14:creationId xmlns:p14="http://schemas.microsoft.com/office/powerpoint/2010/main" val="159788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335FAA-E6E6-4614-AF8C-39A5F69BF0B5}"/>
              </a:ext>
            </a:extLst>
          </p:cNvPr>
          <p:cNvSpPr>
            <a:spLocks noGrp="1"/>
          </p:cNvSpPr>
          <p:nvPr>
            <p:ph type="title"/>
          </p:nvPr>
        </p:nvSpPr>
        <p:spPr>
          <a:xfrm>
            <a:off x="966952" y="1204108"/>
            <a:ext cx="2669406" cy="1781175"/>
          </a:xfrm>
        </p:spPr>
        <p:txBody>
          <a:bodyPr vert="horz" lIns="91440" tIns="45720" rIns="91440" bIns="45720" rtlCol="0" anchor="ctr">
            <a:normAutofit/>
          </a:bodyPr>
          <a:lstStyle/>
          <a:p>
            <a:r>
              <a:rPr lang="en-US" kern="1200">
                <a:solidFill>
                  <a:srgbClr val="FFFFFF"/>
                </a:solidFill>
                <a:latin typeface="+mj-lt"/>
                <a:ea typeface="+mj-ea"/>
                <a:cs typeface="+mj-cs"/>
              </a:rPr>
              <a:t>Challenger Sports</a:t>
            </a:r>
          </a:p>
        </p:txBody>
      </p:sp>
      <p:sp>
        <p:nvSpPr>
          <p:cNvPr id="4" name="Text Placeholder 3">
            <a:extLst>
              <a:ext uri="{FF2B5EF4-FFF2-40B4-BE49-F238E27FC236}">
                <a16:creationId xmlns:a16="http://schemas.microsoft.com/office/drawing/2014/main" id="{4B5C404B-BEA4-43B4-8145-517BE9F60994}"/>
              </a:ext>
            </a:extLst>
          </p:cNvPr>
          <p:cNvSpPr>
            <a:spLocks noGrp="1"/>
          </p:cNvSpPr>
          <p:nvPr>
            <p:ph type="body" sz="quarter" idx="13"/>
          </p:nvPr>
        </p:nvSpPr>
        <p:spPr>
          <a:xfrm>
            <a:off x="966951" y="3355130"/>
            <a:ext cx="3695151" cy="2427333"/>
          </a:xfrm>
        </p:spPr>
        <p:txBody>
          <a:bodyPr vert="horz" lIns="91440" tIns="45720" rIns="91440" bIns="45720" rtlCol="0">
            <a:normAutofit fontScale="92500" lnSpcReduction="20000"/>
          </a:bodyPr>
          <a:lstStyle/>
          <a:p>
            <a:pPr marL="0" indent="0">
              <a:lnSpc>
                <a:spcPct val="90000"/>
              </a:lnSpc>
              <a:buNone/>
            </a:pPr>
            <a:r>
              <a:rPr lang="en-US" sz="1800" dirty="0">
                <a:cs typeface="+mn-cs"/>
              </a:rPr>
              <a:t>Challenger began running ‘soccer’ camps in the US in 1985 and today they are now opening camps in Canada too.</a:t>
            </a:r>
          </a:p>
          <a:p>
            <a:pPr marL="0" indent="0">
              <a:lnSpc>
                <a:spcPct val="90000"/>
              </a:lnSpc>
              <a:buNone/>
            </a:pPr>
            <a:r>
              <a:rPr lang="en-US" sz="1800" dirty="0">
                <a:cs typeface="+mn-cs"/>
              </a:rPr>
              <a:t>Challenger sports is a multi –faceted international football company who excel in providing top class developmental programs along with coaching clinics, tournaments and tours.</a:t>
            </a:r>
          </a:p>
          <a:p>
            <a:pPr marL="0" indent="0">
              <a:lnSpc>
                <a:spcPct val="90000"/>
              </a:lnSpc>
              <a:buNone/>
            </a:pPr>
            <a:r>
              <a:rPr lang="en-GB" dirty="0"/>
              <a:t>(Challenger Sports, 2018)</a:t>
            </a:r>
            <a:endParaRPr lang="en-US" sz="1800" dirty="0">
              <a:cs typeface="+mn-cs"/>
            </a:endParaRPr>
          </a:p>
          <a:p>
            <a:pPr marL="0" indent="0">
              <a:lnSpc>
                <a:spcPct val="90000"/>
              </a:lnSpc>
              <a:buNone/>
            </a:pPr>
            <a:endParaRPr lang="en-US" sz="1800" dirty="0">
              <a:cs typeface="+mn-cs"/>
            </a:endParaRPr>
          </a:p>
        </p:txBody>
      </p:sp>
      <p:pic>
        <p:nvPicPr>
          <p:cNvPr id="5" name="Picture 4" descr="A close up of a sign&#10;&#10;Description automatically generated">
            <a:extLst>
              <a:ext uri="{FF2B5EF4-FFF2-40B4-BE49-F238E27FC236}">
                <a16:creationId xmlns:a16="http://schemas.microsoft.com/office/drawing/2014/main" id="{0742303A-AC9D-4733-9887-6D742DEF6E96}"/>
              </a:ext>
            </a:extLst>
          </p:cNvPr>
          <p:cNvPicPr>
            <a:picLocks noChangeAspect="1"/>
          </p:cNvPicPr>
          <p:nvPr/>
        </p:nvPicPr>
        <p:blipFill>
          <a:blip r:embed="rId2"/>
          <a:stretch>
            <a:fillRect/>
          </a:stretch>
        </p:blipFill>
        <p:spPr>
          <a:xfrm>
            <a:off x="4662102" y="1529366"/>
            <a:ext cx="6903723" cy="3676231"/>
          </a:xfrm>
          <a:prstGeom prst="rect">
            <a:avLst/>
          </a:prstGeom>
        </p:spPr>
      </p:pic>
      <p:sp>
        <p:nvSpPr>
          <p:cNvPr id="3" name="Slide Number Placeholder 2">
            <a:extLst>
              <a:ext uri="{FF2B5EF4-FFF2-40B4-BE49-F238E27FC236}">
                <a16:creationId xmlns:a16="http://schemas.microsoft.com/office/drawing/2014/main" id="{85AB5290-24F2-4972-A4E9-088C48FA0695}"/>
              </a:ext>
            </a:extLst>
          </p:cNvPr>
          <p:cNvSpPr>
            <a:spLocks noGrp="1"/>
          </p:cNvSpPr>
          <p:nvPr>
            <p:ph type="sldNum" sz="quarter" idx="12"/>
          </p:nvPr>
        </p:nvSpPr>
        <p:spPr>
          <a:xfrm>
            <a:off x="10325100" y="6356350"/>
            <a:ext cx="1028700" cy="365125"/>
          </a:xfrm>
        </p:spPr>
        <p:txBody>
          <a:bodyPr vert="horz" lIns="91440" tIns="45720" rIns="91440" bIns="45720" rtlCol="0" anchor="ctr">
            <a:normAutofit/>
          </a:bodyPr>
          <a:lstStyle/>
          <a:p>
            <a:pPr>
              <a:spcAft>
                <a:spcPts val="600"/>
              </a:spcAft>
            </a:pPr>
            <a:fld id="{C263D6C4-4840-40CC-AC84-17E24B3B7BDE}" type="slidenum">
              <a:rPr lang="en-US" sz="1200">
                <a:solidFill>
                  <a:prstClr val="black">
                    <a:tint val="75000"/>
                  </a:prstClr>
                </a:solidFill>
                <a:latin typeface="+mn-lt"/>
              </a:rPr>
              <a:pPr>
                <a:spcAft>
                  <a:spcPts val="600"/>
                </a:spcAft>
              </a:pPr>
              <a:t>9</a:t>
            </a:fld>
            <a:endParaRPr lang="en-US" sz="1200">
              <a:solidFill>
                <a:prstClr val="black">
                  <a:tint val="75000"/>
                </a:prstClr>
              </a:solidFill>
              <a:latin typeface="+mn-lt"/>
            </a:endParaRPr>
          </a:p>
        </p:txBody>
      </p:sp>
    </p:spTree>
    <p:extLst>
      <p:ext uri="{BB962C8B-B14F-4D97-AF65-F5344CB8AC3E}">
        <p14:creationId xmlns:p14="http://schemas.microsoft.com/office/powerpoint/2010/main" val="3930440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BB409-87F9-4302-AC43-36C89B5F618F}"/>
              </a:ext>
            </a:extLst>
          </p:cNvPr>
          <p:cNvSpPr>
            <a:spLocks noGrp="1"/>
          </p:cNvSpPr>
          <p:nvPr>
            <p:ph type="title"/>
          </p:nvPr>
        </p:nvSpPr>
        <p:spPr/>
        <p:txBody>
          <a:bodyPr/>
          <a:lstStyle/>
          <a:p>
            <a:r>
              <a:rPr lang="en-US" dirty="0"/>
              <a:t>Why could Challenger Sports be a placement option for me?</a:t>
            </a:r>
            <a:endParaRPr lang="en-GB" dirty="0"/>
          </a:p>
        </p:txBody>
      </p:sp>
      <p:sp>
        <p:nvSpPr>
          <p:cNvPr id="3" name="Slide Number Placeholder 2">
            <a:extLst>
              <a:ext uri="{FF2B5EF4-FFF2-40B4-BE49-F238E27FC236}">
                <a16:creationId xmlns:a16="http://schemas.microsoft.com/office/drawing/2014/main" id="{5C478A83-5D93-426F-BD22-9F2B4592DB13}"/>
              </a:ext>
            </a:extLst>
          </p:cNvPr>
          <p:cNvSpPr>
            <a:spLocks noGrp="1"/>
          </p:cNvSpPr>
          <p:nvPr>
            <p:ph type="sldNum" sz="quarter" idx="12"/>
          </p:nvPr>
        </p:nvSpPr>
        <p:spPr/>
        <p:txBody>
          <a:bodyPr/>
          <a:lstStyle/>
          <a:p>
            <a:fld id="{C263D6C4-4840-40CC-AC84-17E24B3B7BDE}" type="slidenum">
              <a:rPr lang="en-GB" smtClean="0"/>
              <a:pPr/>
              <a:t>10</a:t>
            </a:fld>
            <a:endParaRPr lang="en-GB" dirty="0"/>
          </a:p>
        </p:txBody>
      </p:sp>
      <p:sp>
        <p:nvSpPr>
          <p:cNvPr id="4" name="Text Placeholder 3">
            <a:extLst>
              <a:ext uri="{FF2B5EF4-FFF2-40B4-BE49-F238E27FC236}">
                <a16:creationId xmlns:a16="http://schemas.microsoft.com/office/drawing/2014/main" id="{F2AFD109-2A22-4FE3-9DDA-A644EE50B808}"/>
              </a:ext>
            </a:extLst>
          </p:cNvPr>
          <p:cNvSpPr>
            <a:spLocks noGrp="1"/>
          </p:cNvSpPr>
          <p:nvPr>
            <p:ph type="body" sz="quarter" idx="13"/>
          </p:nvPr>
        </p:nvSpPr>
        <p:spPr/>
        <p:txBody>
          <a:bodyPr/>
          <a:lstStyle/>
          <a:p>
            <a:pPr marL="0" indent="0">
              <a:buNone/>
            </a:pPr>
            <a:r>
              <a:rPr lang="en-US" dirty="0"/>
              <a:t>Challenger can be a very good option for me because:</a:t>
            </a:r>
          </a:p>
          <a:p>
            <a:r>
              <a:rPr lang="en-US" dirty="0"/>
              <a:t>Its all about football</a:t>
            </a:r>
          </a:p>
          <a:p>
            <a:r>
              <a:rPr lang="en-US" dirty="0"/>
              <a:t>I already have some experience in coaching </a:t>
            </a:r>
          </a:p>
          <a:p>
            <a:r>
              <a:rPr lang="en-US" dirty="0"/>
              <a:t>The perks of doing Challenger </a:t>
            </a:r>
          </a:p>
          <a:p>
            <a:r>
              <a:rPr lang="en-US" dirty="0"/>
              <a:t>First time being in the states </a:t>
            </a:r>
          </a:p>
          <a:p>
            <a:r>
              <a:rPr lang="en-US" dirty="0"/>
              <a:t>Experience the American Culture </a:t>
            </a:r>
          </a:p>
          <a:p>
            <a:r>
              <a:rPr lang="en-US" dirty="0"/>
              <a:t>Fits with future career goals </a:t>
            </a:r>
          </a:p>
          <a:p>
            <a:pPr marL="0" indent="0">
              <a:buNone/>
            </a:pPr>
            <a:r>
              <a:rPr lang="en-US" dirty="0"/>
              <a:t>Unlike PGL and Rockley, Challenger has a big upfront cost of nearly £1000</a:t>
            </a:r>
            <a:endParaRPr lang="en-GB" dirty="0"/>
          </a:p>
        </p:txBody>
      </p:sp>
      <p:pic>
        <p:nvPicPr>
          <p:cNvPr id="5" name="Picture 4">
            <a:extLst>
              <a:ext uri="{FF2B5EF4-FFF2-40B4-BE49-F238E27FC236}">
                <a16:creationId xmlns:a16="http://schemas.microsoft.com/office/drawing/2014/main" id="{35DA2289-6B5C-4186-90D2-CCFD9E4B64F5}"/>
              </a:ext>
            </a:extLst>
          </p:cNvPr>
          <p:cNvPicPr>
            <a:picLocks noChangeAspect="1"/>
          </p:cNvPicPr>
          <p:nvPr/>
        </p:nvPicPr>
        <p:blipFill>
          <a:blip r:embed="rId2"/>
          <a:stretch>
            <a:fillRect/>
          </a:stretch>
        </p:blipFill>
        <p:spPr>
          <a:xfrm>
            <a:off x="7384680" y="1625385"/>
            <a:ext cx="4807320" cy="2559898"/>
          </a:xfrm>
          <a:prstGeom prst="rect">
            <a:avLst/>
          </a:prstGeom>
        </p:spPr>
      </p:pic>
      <p:pic>
        <p:nvPicPr>
          <p:cNvPr id="6" name="Picture 5">
            <a:extLst>
              <a:ext uri="{FF2B5EF4-FFF2-40B4-BE49-F238E27FC236}">
                <a16:creationId xmlns:a16="http://schemas.microsoft.com/office/drawing/2014/main" id="{D807448E-5CEE-4BC1-9001-0768F786F67E}"/>
              </a:ext>
            </a:extLst>
          </p:cNvPr>
          <p:cNvPicPr>
            <a:picLocks noChangeAspect="1"/>
          </p:cNvPicPr>
          <p:nvPr/>
        </p:nvPicPr>
        <p:blipFill>
          <a:blip r:embed="rId3"/>
          <a:stretch>
            <a:fillRect/>
          </a:stretch>
        </p:blipFill>
        <p:spPr>
          <a:xfrm>
            <a:off x="7384680" y="4394834"/>
            <a:ext cx="4807320" cy="2285365"/>
          </a:xfrm>
          <a:prstGeom prst="rect">
            <a:avLst/>
          </a:prstGeom>
        </p:spPr>
      </p:pic>
    </p:spTree>
    <p:extLst>
      <p:ext uri="{BB962C8B-B14F-4D97-AF65-F5344CB8AC3E}">
        <p14:creationId xmlns:p14="http://schemas.microsoft.com/office/powerpoint/2010/main" val="2930315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2E0AFE-704B-4CB8-AB9D-D44727875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BDB5A-F644-4377-A049-ABAC75696E12}"/>
              </a:ext>
            </a:extLst>
          </p:cNvPr>
          <p:cNvSpPr>
            <a:spLocks noGrp="1"/>
          </p:cNvSpPr>
          <p:nvPr>
            <p:ph type="title"/>
          </p:nvPr>
        </p:nvSpPr>
        <p:spPr>
          <a:xfrm>
            <a:off x="821516" y="640263"/>
            <a:ext cx="4911826" cy="1344975"/>
          </a:xfrm>
        </p:spPr>
        <p:txBody>
          <a:bodyPr vert="horz" lIns="91440" tIns="45720" rIns="91440" bIns="45720" rtlCol="0" anchor="ctr">
            <a:normAutofit/>
          </a:bodyPr>
          <a:lstStyle/>
          <a:p>
            <a:r>
              <a:rPr lang="en-US" sz="4000" dirty="0"/>
              <a:t>Conclusion</a:t>
            </a:r>
            <a:r>
              <a:rPr lang="en-US" sz="4000" dirty="0">
                <a:solidFill>
                  <a:schemeClr val="tx1"/>
                </a:solidFill>
              </a:rPr>
              <a:t> </a:t>
            </a:r>
          </a:p>
        </p:txBody>
      </p:sp>
      <p:sp>
        <p:nvSpPr>
          <p:cNvPr id="4" name="Text Placeholder 3">
            <a:extLst>
              <a:ext uri="{FF2B5EF4-FFF2-40B4-BE49-F238E27FC236}">
                <a16:creationId xmlns:a16="http://schemas.microsoft.com/office/drawing/2014/main" id="{C668CFFA-5234-4CF5-970E-65464BD1413D}"/>
              </a:ext>
            </a:extLst>
          </p:cNvPr>
          <p:cNvSpPr>
            <a:spLocks noGrp="1"/>
          </p:cNvSpPr>
          <p:nvPr>
            <p:ph type="body" sz="quarter" idx="13"/>
          </p:nvPr>
        </p:nvSpPr>
        <p:spPr>
          <a:xfrm>
            <a:off x="821515" y="2121762"/>
            <a:ext cx="4911827" cy="3626917"/>
          </a:xfrm>
        </p:spPr>
        <p:txBody>
          <a:bodyPr vert="horz" lIns="91440" tIns="45720" rIns="91440" bIns="45720" rtlCol="0">
            <a:normAutofit/>
          </a:bodyPr>
          <a:lstStyle/>
          <a:p>
            <a:pPr marL="0">
              <a:lnSpc>
                <a:spcPct val="90000"/>
              </a:lnSpc>
            </a:pPr>
            <a:r>
              <a:rPr lang="en-US" sz="2400" dirty="0">
                <a:cs typeface="+mn-cs"/>
              </a:rPr>
              <a:t>To conclude this presentation. All three placement providers offer me different opportunities however I believe my preferred option for placement is Challenger because I can see myself being a coach in the future and the idea of travelling a state in America excites me.</a:t>
            </a:r>
          </a:p>
          <a:p>
            <a:pPr marL="0">
              <a:lnSpc>
                <a:spcPct val="90000"/>
              </a:lnSpc>
            </a:pPr>
            <a:endParaRPr lang="en-US" sz="2400" dirty="0">
              <a:solidFill>
                <a:schemeClr val="tx1"/>
              </a:solidFill>
              <a:cs typeface="+mn-cs"/>
            </a:endParaRPr>
          </a:p>
        </p:txBody>
      </p:sp>
      <p:pic>
        <p:nvPicPr>
          <p:cNvPr id="5" name="Picture 4" descr="A close up of a logo&#10;&#10;Description automatically generated">
            <a:extLst>
              <a:ext uri="{FF2B5EF4-FFF2-40B4-BE49-F238E27FC236}">
                <a16:creationId xmlns:a16="http://schemas.microsoft.com/office/drawing/2014/main" id="{94DFCDB2-11AB-46D3-81D1-5083B89E33B7}"/>
              </a:ext>
            </a:extLst>
          </p:cNvPr>
          <p:cNvPicPr>
            <a:picLocks noChangeAspect="1"/>
          </p:cNvPicPr>
          <p:nvPr/>
        </p:nvPicPr>
        <p:blipFill>
          <a:blip r:embed="rId3"/>
          <a:stretch>
            <a:fillRect/>
          </a:stretch>
        </p:blipFill>
        <p:spPr>
          <a:xfrm>
            <a:off x="6621462" y="321176"/>
            <a:ext cx="2190287" cy="2190287"/>
          </a:xfrm>
          <a:prstGeom prst="rect">
            <a:avLst/>
          </a:prstGeom>
        </p:spPr>
      </p:pic>
      <p:pic>
        <p:nvPicPr>
          <p:cNvPr id="6" name="Picture 5">
            <a:extLst>
              <a:ext uri="{FF2B5EF4-FFF2-40B4-BE49-F238E27FC236}">
                <a16:creationId xmlns:a16="http://schemas.microsoft.com/office/drawing/2014/main" id="{61BBFAB0-BF3A-452A-AC07-5451064CA5B8}"/>
              </a:ext>
            </a:extLst>
          </p:cNvPr>
          <p:cNvPicPr>
            <a:picLocks noChangeAspect="1"/>
          </p:cNvPicPr>
          <p:nvPr/>
        </p:nvPicPr>
        <p:blipFill>
          <a:blip r:embed="rId4"/>
          <a:stretch>
            <a:fillRect/>
          </a:stretch>
        </p:blipFill>
        <p:spPr>
          <a:xfrm>
            <a:off x="9316212" y="537237"/>
            <a:ext cx="2555747" cy="1758722"/>
          </a:xfrm>
          <a:prstGeom prst="rect">
            <a:avLst/>
          </a:prstGeom>
        </p:spPr>
      </p:pic>
      <p:pic>
        <p:nvPicPr>
          <p:cNvPr id="7" name="Picture 6" descr="A close up of a sign&#10;&#10;Description automatically generated">
            <a:extLst>
              <a:ext uri="{FF2B5EF4-FFF2-40B4-BE49-F238E27FC236}">
                <a16:creationId xmlns:a16="http://schemas.microsoft.com/office/drawing/2014/main" id="{31A819A7-12FC-4E36-A5E1-38E2778C2ACD}"/>
              </a:ext>
            </a:extLst>
          </p:cNvPr>
          <p:cNvPicPr>
            <a:picLocks noChangeAspect="1"/>
          </p:cNvPicPr>
          <p:nvPr/>
        </p:nvPicPr>
        <p:blipFill>
          <a:blip r:embed="rId5"/>
          <a:stretch>
            <a:fillRect/>
          </a:stretch>
        </p:blipFill>
        <p:spPr>
          <a:xfrm>
            <a:off x="6438732" y="3067742"/>
            <a:ext cx="5433229" cy="2893194"/>
          </a:xfrm>
          <a:prstGeom prst="rect">
            <a:avLst/>
          </a:prstGeom>
        </p:spPr>
      </p:pic>
      <p:sp>
        <p:nvSpPr>
          <p:cNvPr id="3" name="Slide Number Placeholder 2">
            <a:extLst>
              <a:ext uri="{FF2B5EF4-FFF2-40B4-BE49-F238E27FC236}">
                <a16:creationId xmlns:a16="http://schemas.microsoft.com/office/drawing/2014/main" id="{105E5767-438A-47D5-8CEA-837ECF70DF6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263D6C4-4840-40CC-AC84-17E24B3B7BDE}" type="slidenum">
              <a:rPr lang="en-US" sz="1200" smtClean="0">
                <a:solidFill>
                  <a:schemeClr val="tx1">
                    <a:tint val="75000"/>
                  </a:schemeClr>
                </a:solidFill>
                <a:latin typeface="+mn-lt"/>
              </a:rPr>
              <a:pPr>
                <a:spcAft>
                  <a:spcPts val="600"/>
                </a:spcAft>
              </a:pPr>
              <a:t>11</a:t>
            </a:fld>
            <a:endParaRPr lang="en-US" sz="1200">
              <a:solidFill>
                <a:schemeClr val="tx1">
                  <a:tint val="75000"/>
                </a:schemeClr>
              </a:solidFill>
              <a:latin typeface="+mn-lt"/>
            </a:endParaRPr>
          </a:p>
        </p:txBody>
      </p:sp>
    </p:spTree>
    <p:extLst>
      <p:ext uri="{BB962C8B-B14F-4D97-AF65-F5344CB8AC3E}">
        <p14:creationId xmlns:p14="http://schemas.microsoft.com/office/powerpoint/2010/main" val="2996689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US" dirty="0"/>
              <a:t>R</a:t>
            </a:r>
            <a:r>
              <a:rPr lang="en-GB" dirty="0" err="1"/>
              <a:t>eferences</a:t>
            </a:r>
            <a:r>
              <a:rPr lang="en-GB" dirty="0"/>
              <a:t> </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GB" smtClean="0"/>
              <a:pPr/>
              <a:t>12</a:t>
            </a:fld>
            <a:endParaRPr lang="en-GB" dirty="0"/>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a:xfrm>
            <a:off x="444500" y="1681163"/>
            <a:ext cx="5157787" cy="3684588"/>
          </a:xfrm>
        </p:spPr>
        <p:txBody>
          <a:bodyPr>
            <a:normAutofit fontScale="92500" lnSpcReduction="10000"/>
          </a:bodyPr>
          <a:lstStyle/>
          <a:p>
            <a:r>
              <a:rPr lang="en-US" dirty="0"/>
              <a:t>Govender, C. and Wait, M. (2017). Work integrated learning benefits for student career prospects - mixed mode analysis. </a:t>
            </a:r>
            <a:r>
              <a:rPr lang="en-US" i="1" dirty="0"/>
              <a:t>South African Journal of Higher Education</a:t>
            </a:r>
            <a:r>
              <a:rPr lang="en-US" dirty="0"/>
              <a:t>, 31(5), p.2.</a:t>
            </a:r>
          </a:p>
          <a:p>
            <a:r>
              <a:rPr lang="en-US" dirty="0"/>
              <a:t>Ltd, A. (2018). </a:t>
            </a:r>
            <a:r>
              <a:rPr lang="en-US" i="1" dirty="0"/>
              <a:t>What is a Placement? | </a:t>
            </a:r>
            <a:r>
              <a:rPr lang="en-US" i="1" dirty="0" err="1"/>
              <a:t>AllAboutCareers</a:t>
            </a:r>
            <a:r>
              <a:rPr lang="en-US" dirty="0"/>
              <a:t>. [online] Allaboutcareers.com. Available at: https://www.allaboutcareers.com/careers-advice/work-placements/what-is-a-placement [Accessed 14 Nov. 2018].</a:t>
            </a:r>
          </a:p>
          <a:p>
            <a:r>
              <a:rPr lang="en-US" dirty="0"/>
              <a:t>Successatschool.org. (2018). </a:t>
            </a:r>
            <a:r>
              <a:rPr lang="en-US" i="1" dirty="0"/>
              <a:t>What is a Work Placement?</a:t>
            </a:r>
            <a:r>
              <a:rPr lang="en-US" dirty="0"/>
              <a:t>. [online] Available at: https://successatschool.org/advicedetails/520/What-is-a-Work-Placement%3F [Accessed 14 Nov. 2018].</a:t>
            </a:r>
            <a:endParaRPr lang="en-GB" dirty="0"/>
          </a:p>
          <a:p>
            <a:endParaRPr lang="en-GB" dirty="0"/>
          </a:p>
        </p:txBody>
      </p:sp>
      <p:sp>
        <p:nvSpPr>
          <p:cNvPr id="6" name="Text Placeholder 5">
            <a:extLst>
              <a:ext uri="{FF2B5EF4-FFF2-40B4-BE49-F238E27FC236}">
                <a16:creationId xmlns:a16="http://schemas.microsoft.com/office/drawing/2014/main" id="{000A9570-5EF6-4AFB-9FCA-7C8998E3FEB1}"/>
              </a:ext>
            </a:extLst>
          </p:cNvPr>
          <p:cNvSpPr>
            <a:spLocks noGrp="1"/>
          </p:cNvSpPr>
          <p:nvPr>
            <p:ph type="body" sz="quarter" idx="4"/>
          </p:nvPr>
        </p:nvSpPr>
        <p:spPr>
          <a:xfrm>
            <a:off x="6564312" y="1681163"/>
            <a:ext cx="5183188" cy="3684588"/>
          </a:xfrm>
        </p:spPr>
        <p:txBody>
          <a:bodyPr/>
          <a:lstStyle/>
          <a:p>
            <a:r>
              <a:rPr lang="en-US" dirty="0"/>
              <a:t>Pgl.co.uk. (2018). </a:t>
            </a:r>
            <a:r>
              <a:rPr lang="en-US" i="1" dirty="0"/>
              <a:t>The PGL Story</a:t>
            </a:r>
            <a:r>
              <a:rPr lang="en-US" dirty="0"/>
              <a:t>. [online] Available at: http://www.pgl.co.uk/en-gb/about-us/the-pgl-story/the-pgl-story [Accessed 14 Nov. 2018].</a:t>
            </a:r>
          </a:p>
          <a:p>
            <a:r>
              <a:rPr lang="en-US" dirty="0"/>
              <a:t>https://www.rockley.org, R. (2018). </a:t>
            </a:r>
            <a:r>
              <a:rPr lang="en-US" i="1" dirty="0"/>
              <a:t>Delivering excellence in the watersports leisure industry</a:t>
            </a:r>
            <a:r>
              <a:rPr lang="en-US" dirty="0"/>
              <a:t>. [online] Rockley. Available at: https://www.rockley.org/about [Accessed 15 Nov. 2018].</a:t>
            </a:r>
          </a:p>
          <a:p>
            <a:r>
              <a:rPr lang="en-US" dirty="0"/>
              <a:t>Challenger Sports. (2018). </a:t>
            </a:r>
            <a:r>
              <a:rPr lang="en-US" i="1" dirty="0"/>
              <a:t>About Us - Challenger Sports</a:t>
            </a:r>
            <a:r>
              <a:rPr lang="en-US" dirty="0"/>
              <a:t>. [online] Available at: https://www.challengersports.com/about-us/ [</a:t>
            </a:r>
            <a:r>
              <a:rPr lang="en-US"/>
              <a:t>Accessed 15 </a:t>
            </a:r>
            <a:r>
              <a:rPr lang="en-US" dirty="0"/>
              <a:t>Nov. 2018].</a:t>
            </a:r>
            <a:endParaRPr lang="en-GB" dirty="0"/>
          </a:p>
        </p:txBody>
      </p:sp>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GB" dirty="0"/>
              <a:t>Content Title</a:t>
            </a:r>
          </a:p>
        </p:txBody>
      </p:sp>
      <p:pic>
        <p:nvPicPr>
          <p:cNvPr id="25" name="Picture Placeholder 24" descr="Bar chart">
            <a:extLst>
              <a:ext uri="{FF2B5EF4-FFF2-40B4-BE49-F238E27FC236}">
                <a16:creationId xmlns:a16="http://schemas.microsoft.com/office/drawing/2014/main" id="{C03AAFA7-022A-47F8-9DA1-7DC3897D1E52}"/>
              </a:ext>
            </a:extLst>
          </p:cNvPr>
          <p:cNvPicPr>
            <a:picLocks noGrp="1" noChangeAspect="1"/>
          </p:cNvPicPr>
          <p:nvPr>
            <p:ph type="pic" sz="quarter" idx="13"/>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rcRect t="63" b="63"/>
          <a:stretch>
            <a:fillRect/>
          </a:stretch>
        </p:blipFill>
        <p:spPr>
          <a:xfrm>
            <a:off x="978212" y="2096716"/>
            <a:ext cx="1259505" cy="1259505"/>
          </a:xfrm>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p:txBody>
          <a:bodyPr/>
          <a:lstStyle/>
          <a:p>
            <a:r>
              <a:rPr lang="en-US" dirty="0"/>
              <a:t>Caption01 appears here</a:t>
            </a:r>
            <a:endParaRPr lang="en-GB" dirty="0"/>
          </a:p>
        </p:txBody>
      </p:sp>
      <p:pic>
        <p:nvPicPr>
          <p:cNvPr id="27" name="Picture Placeholder 26" descr="Clock">
            <a:extLst>
              <a:ext uri="{FF2B5EF4-FFF2-40B4-BE49-F238E27FC236}">
                <a16:creationId xmlns:a16="http://schemas.microsoft.com/office/drawing/2014/main" id="{6F737161-FE67-434D-A781-59EDB9EDCB23}"/>
              </a:ext>
            </a:extLst>
          </p:cNvPr>
          <p:cNvPicPr>
            <a:picLocks noGrp="1" noChangeAspect="1"/>
          </p:cNvPicPr>
          <p:nvPr>
            <p:ph type="pic" sz="quarter" idx="14"/>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p:pic>
      <p:sp>
        <p:nvSpPr>
          <p:cNvPr id="20" name="Text Placeholder 19">
            <a:extLst>
              <a:ext uri="{FF2B5EF4-FFF2-40B4-BE49-F238E27FC236}">
                <a16:creationId xmlns:a16="http://schemas.microsoft.com/office/drawing/2014/main" id="{CB924A29-3538-4A3F-82A6-D2A7538C2111}"/>
              </a:ext>
            </a:extLst>
          </p:cNvPr>
          <p:cNvSpPr>
            <a:spLocks noGrp="1"/>
          </p:cNvSpPr>
          <p:nvPr>
            <p:ph type="body" sz="quarter" idx="19"/>
          </p:nvPr>
        </p:nvSpPr>
        <p:spPr/>
        <p:txBody>
          <a:bodyPr/>
          <a:lstStyle/>
          <a:p>
            <a:r>
              <a:rPr lang="en-US" dirty="0"/>
              <a:t>Caption02 appears here</a:t>
            </a:r>
            <a:endParaRPr lang="en-GB" dirty="0"/>
          </a:p>
        </p:txBody>
      </p:sp>
      <p:pic>
        <p:nvPicPr>
          <p:cNvPr id="29" name="Picture Placeholder 28" descr="Microscope">
            <a:extLst>
              <a:ext uri="{FF2B5EF4-FFF2-40B4-BE49-F238E27FC236}">
                <a16:creationId xmlns:a16="http://schemas.microsoft.com/office/drawing/2014/main" id="{9E5BF01B-21D6-4D43-9CAE-0298685C1A7B}"/>
              </a:ext>
            </a:extLst>
          </p:cNvPr>
          <p:cNvPicPr>
            <a:picLocks noGrp="1" noChangeAspect="1"/>
          </p:cNvPicPr>
          <p:nvPr>
            <p:ph type="pic" sz="quarter" idx="15"/>
          </p:nvPr>
        </p:nvPicPr>
        <p:blipFill>
          <a:blip r:embed="rId6">
            <a:extLst>
              <a:ext uri="{28A0092B-C50C-407E-A947-70E740481C1C}">
                <a14:useLocalDpi xmlns:a14="http://schemas.microsoft.com/office/drawing/2010/main"/>
              </a:ext>
              <a:ext uri="{96DAC541-7B7A-43D3-8B79-37D633B846F1}">
                <asvg:svgBlip xmlns:asvg="http://schemas.microsoft.com/office/drawing/2016/SVG/main" r:embed="rId7"/>
              </a:ext>
            </a:extLst>
          </a:blip>
          <a:srcRect t="63" b="63"/>
          <a:stretch>
            <a:fillRect/>
          </a:stretch>
        </p:blipFill>
        <p:spPr/>
      </p:pic>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p:txBody>
          <a:bodyPr/>
          <a:lstStyle/>
          <a:p>
            <a:r>
              <a:rPr lang="en-US" dirty="0"/>
              <a:t>Caption03 appears here</a:t>
            </a:r>
            <a:endParaRPr lang="en-GB" dirty="0"/>
          </a:p>
        </p:txBody>
      </p:sp>
      <p:pic>
        <p:nvPicPr>
          <p:cNvPr id="31" name="Picture Placeholder 30" descr="Magnifying glass">
            <a:extLst>
              <a:ext uri="{FF2B5EF4-FFF2-40B4-BE49-F238E27FC236}">
                <a16:creationId xmlns:a16="http://schemas.microsoft.com/office/drawing/2014/main" id="{089E8AB6-C16E-4752-810F-8F98DB929DB5}"/>
              </a:ext>
            </a:extLst>
          </p:cNvPr>
          <p:cNvPicPr>
            <a:picLocks noGrp="1" noChangeAspect="1"/>
          </p:cNvPicPr>
          <p:nvPr>
            <p:ph type="pic" sz="quarter" idx="16"/>
          </p:nvPr>
        </p:nvPicPr>
        <p:blipFill>
          <a:blip r:embed="rId8">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a:fillRect/>
          </a:stretch>
        </p:blipFill>
        <p:spPr/>
      </p:pic>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p:txBody>
          <a:bodyPr/>
          <a:lstStyle/>
          <a:p>
            <a:r>
              <a:rPr lang="en-US" dirty="0"/>
              <a:t>Caption04 appears here</a:t>
            </a:r>
            <a:endParaRPr lang="en-GB" dirty="0"/>
          </a:p>
        </p:txBody>
      </p:sp>
      <p:pic>
        <p:nvPicPr>
          <p:cNvPr id="33" name="Picture Placeholder 32" descr="Head with Gears">
            <a:extLst>
              <a:ext uri="{FF2B5EF4-FFF2-40B4-BE49-F238E27FC236}">
                <a16:creationId xmlns:a16="http://schemas.microsoft.com/office/drawing/2014/main" id="{CC9DBBE5-5AD0-41E8-A719-84509E5D9F9E}"/>
              </a:ext>
            </a:extLst>
          </p:cNvPr>
          <p:cNvPicPr>
            <a:picLocks noGrp="1" noChangeAspect="1"/>
          </p:cNvPicPr>
          <p:nvPr>
            <p:ph type="pic" sz="quarter" idx="17"/>
          </p:nvPr>
        </p:nvPicPr>
        <p:blipFill>
          <a:blip r:embed="rId10">
            <a:extLst>
              <a:ext uri="{28A0092B-C50C-407E-A947-70E740481C1C}">
                <a14:useLocalDpi xmlns:a14="http://schemas.microsoft.com/office/drawing/2010/main"/>
              </a:ext>
              <a:ext uri="{96DAC541-7B7A-43D3-8B79-37D633B846F1}">
                <asvg:svgBlip xmlns:asvg="http://schemas.microsoft.com/office/drawing/2016/SVG/main" r:embed="rId11"/>
              </a:ext>
            </a:extLst>
          </a:blip>
          <a:srcRect t="63" b="63"/>
          <a:stretch>
            <a:fillRect/>
          </a:stretch>
        </p:blipFill>
        <p:spPr/>
      </p:pic>
      <p:sp>
        <p:nvSpPr>
          <p:cNvPr id="23" name="Text Placeholder 22">
            <a:extLst>
              <a:ext uri="{FF2B5EF4-FFF2-40B4-BE49-F238E27FC236}">
                <a16:creationId xmlns:a16="http://schemas.microsoft.com/office/drawing/2014/main" id="{8D05A34F-7712-46DB-AB5B-272E294B62EE}"/>
              </a:ext>
            </a:extLst>
          </p:cNvPr>
          <p:cNvSpPr>
            <a:spLocks noGrp="1"/>
          </p:cNvSpPr>
          <p:nvPr>
            <p:ph type="body" sz="quarter" idx="22"/>
          </p:nvPr>
        </p:nvSpPr>
        <p:spPr/>
        <p:txBody>
          <a:bodyPr/>
          <a:lstStyle/>
          <a:p>
            <a:r>
              <a:rPr lang="en-US" dirty="0"/>
              <a:t>Caption05 appears here</a:t>
            </a:r>
            <a:endParaRPr lang="en-GB" dirty="0"/>
          </a:p>
        </p:txBody>
      </p:sp>
      <p:sp>
        <p:nvSpPr>
          <p:cNvPr id="2" name="Slide Number Placeholder 1">
            <a:extLst>
              <a:ext uri="{FF2B5EF4-FFF2-40B4-BE49-F238E27FC236}">
                <a16:creationId xmlns:a16="http://schemas.microsoft.com/office/drawing/2014/main" id="{CC1F11E7-EDE5-4119-BA64-4FC57C285D19}"/>
              </a:ext>
            </a:extLst>
          </p:cNvPr>
          <p:cNvSpPr>
            <a:spLocks noGrp="1"/>
          </p:cNvSpPr>
          <p:nvPr>
            <p:ph type="sldNum" sz="quarter" idx="12"/>
          </p:nvPr>
        </p:nvSpPr>
        <p:spPr/>
        <p:txBody>
          <a:bodyPr/>
          <a:lstStyle/>
          <a:p>
            <a:fld id="{C263D6C4-4840-40CC-AC84-17E24B3B7BDE}" type="slidenum">
              <a:rPr lang="en-GB" smtClean="0"/>
              <a:pPr/>
              <a:t>13</a:t>
            </a:fld>
            <a:endParaRPr lang="en-GB" dirty="0"/>
          </a:p>
        </p:txBody>
      </p:sp>
    </p:spTree>
    <p:extLst>
      <p:ext uri="{BB962C8B-B14F-4D97-AF65-F5344CB8AC3E}">
        <p14:creationId xmlns:p14="http://schemas.microsoft.com/office/powerpoint/2010/main" val="3892131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GB" dirty="0"/>
              <a:t>Content Title</a:t>
            </a:r>
          </a:p>
        </p:txBody>
      </p:sp>
      <p:pic>
        <p:nvPicPr>
          <p:cNvPr id="20" name="Picture Placeholder 19" descr="Triangular pattern design with dimension">
            <a:extLst>
              <a:ext uri="{FF2B5EF4-FFF2-40B4-BE49-F238E27FC236}">
                <a16:creationId xmlns:a16="http://schemas.microsoft.com/office/drawing/2014/main" id="{3DCA2B8E-64D3-7645-8DEB-688ED5756F52}"/>
              </a:ext>
            </a:extLst>
          </p:cNvPr>
          <p:cNvPicPr>
            <a:picLocks noGrp="1" noChangeAspect="1"/>
          </p:cNvPicPr>
          <p:nvPr>
            <p:ph type="pic" sz="quarter" idx="19"/>
          </p:nvPr>
        </p:nvPicPr>
        <p:blipFill>
          <a:blip r:embed="rId2">
            <a:extLst>
              <a:ext uri="{28A0092B-C50C-407E-A947-70E740481C1C}">
                <a14:useLocalDpi xmlns:a14="http://schemas.microsoft.com/office/drawing/2010/main" val="0"/>
              </a:ext>
            </a:extLst>
          </a:blip>
          <a:srcRect/>
          <a:stretch>
            <a:fillRect/>
          </a:stretch>
        </p:blipFill>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p:txBody>
          <a:bodyPr/>
          <a:lstStyle/>
          <a:p>
            <a:r>
              <a:rPr lang="en-US" dirty="0"/>
              <a:t>Caption01 appears here</a:t>
            </a:r>
            <a:endParaRPr lang="en-GB" dirty="0"/>
          </a:p>
        </p:txBody>
      </p:sp>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p:txBody>
          <a:bodyPr/>
          <a:lstStyle/>
          <a:p>
            <a:r>
              <a:rPr lang="en-US" dirty="0"/>
              <a:t>Caption03 appears here</a:t>
            </a:r>
            <a:endParaRPr lang="en-GB" dirty="0"/>
          </a:p>
        </p:txBody>
      </p:sp>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p:txBody>
          <a:bodyPr/>
          <a:lstStyle/>
          <a:p>
            <a:r>
              <a:rPr lang="en-US" dirty="0"/>
              <a:t>Caption04 appears here</a:t>
            </a:r>
            <a:endParaRPr lang="en-GB" dirty="0"/>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GB" smtClean="0"/>
              <a:pPr/>
              <a:t>14</a:t>
            </a:fld>
            <a:endParaRPr lang="en-GB" dirty="0"/>
          </a:p>
        </p:txBody>
      </p:sp>
    </p:spTree>
    <p:extLst>
      <p:ext uri="{BB962C8B-B14F-4D97-AF65-F5344CB8AC3E}">
        <p14:creationId xmlns:p14="http://schemas.microsoft.com/office/powerpoint/2010/main" val="451187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GB" dirty="0"/>
              <a:t>Content Title</a:t>
            </a:r>
          </a:p>
        </p:txBody>
      </p:sp>
      <p:pic>
        <p:nvPicPr>
          <p:cNvPr id="8" name="Picture Placeholder 7" descr="Triangular pattern design with dimension">
            <a:extLst>
              <a:ext uri="{FF2B5EF4-FFF2-40B4-BE49-F238E27FC236}">
                <a16:creationId xmlns:a16="http://schemas.microsoft.com/office/drawing/2014/main" id="{2301248D-7370-7643-9BE6-F8CDCFF4D460}"/>
              </a:ext>
            </a:extLst>
          </p:cNvPr>
          <p:cNvPicPr>
            <a:picLocks noGrp="1" noChangeAspect="1"/>
          </p:cNvPicPr>
          <p:nvPr>
            <p:ph type="pic" sz="quarter" idx="19"/>
          </p:nvPr>
        </p:nvPicPr>
        <p:blipFill rotWithShape="1">
          <a:blip r:embed="rId2">
            <a:extLst>
              <a:ext uri="{28A0092B-C50C-407E-A947-70E740481C1C}">
                <a14:useLocalDpi xmlns:a14="http://schemas.microsoft.com/office/drawing/2010/main" val="0"/>
              </a:ext>
            </a:extLst>
          </a:blip>
          <a:srcRect/>
          <a:stretch/>
        </p:blipFill>
        <p:spPr>
          <a:xfrm>
            <a:off x="-2" y="1352575"/>
            <a:ext cx="12192002" cy="2289897"/>
          </a:xfrm>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p:txBody>
          <a:bodyPr/>
          <a:lstStyle/>
          <a:p>
            <a:r>
              <a:rPr lang="en-US" dirty="0"/>
              <a:t>Lorem ipsum dolor sit amet, consectetuer adipiscing elit. Maecenas porttitor congue massa. Fusce posuere, magna sed pulvinar ultricies, purus lectus malesuada libero, sit amet commodo magna eros quis urna. Nunc viverra imperdiet enim. Fusce est. Vivamus a tellus.</a:t>
            </a:r>
          </a:p>
          <a:p>
            <a:r>
              <a:rPr lang="en-US" dirty="0"/>
              <a:t>Pellentesque habitant morbi tristique senectus et netus et malesuada fames ac turpis egestas. Proin pharetra nonummy pede. Mauris et orci.</a:t>
            </a:r>
          </a:p>
        </p:txBody>
      </p:sp>
      <p:sp>
        <p:nvSpPr>
          <p:cNvPr id="2" name="Slide Number Placeholder 1">
            <a:extLst>
              <a:ext uri="{FF2B5EF4-FFF2-40B4-BE49-F238E27FC236}">
                <a16:creationId xmlns:a16="http://schemas.microsoft.com/office/drawing/2014/main" id="{FAC2D367-2A6E-41FE-A9EA-24FF17BCAA97}"/>
              </a:ext>
            </a:extLst>
          </p:cNvPr>
          <p:cNvSpPr>
            <a:spLocks noGrp="1"/>
          </p:cNvSpPr>
          <p:nvPr>
            <p:ph type="sldNum" sz="quarter" idx="12"/>
          </p:nvPr>
        </p:nvSpPr>
        <p:spPr/>
        <p:txBody>
          <a:bodyPr/>
          <a:lstStyle/>
          <a:p>
            <a:fld id="{C263D6C4-4840-40CC-AC84-17E24B3B7BDE}" type="slidenum">
              <a:rPr lang="en-GB" smtClean="0"/>
              <a:pPr/>
              <a:t>15</a:t>
            </a:fld>
            <a:endParaRPr lang="en-GB" dirty="0"/>
          </a:p>
        </p:txBody>
      </p:sp>
    </p:spTree>
    <p:extLst>
      <p:ext uri="{BB962C8B-B14F-4D97-AF65-F5344CB8AC3E}">
        <p14:creationId xmlns:p14="http://schemas.microsoft.com/office/powerpoint/2010/main" val="663103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p:txBody>
          <a:bodyPr/>
          <a:lstStyle/>
          <a:p>
            <a:r>
              <a:rPr lang="en-US" dirty="0"/>
              <a:t>Table</a:t>
            </a:r>
            <a:endParaRPr lang="en-GB" dirty="0"/>
          </a:p>
        </p:txBody>
      </p:sp>
      <p:graphicFrame>
        <p:nvGraphicFramePr>
          <p:cNvPr id="6" name="Table 5">
            <a:extLst>
              <a:ext uri="{FF2B5EF4-FFF2-40B4-BE49-F238E27FC236}">
                <a16:creationId xmlns:a16="http://schemas.microsoft.com/office/drawing/2014/main" id="{E8EEB296-8554-4D20-B3B8-C0BBC380A58D}"/>
              </a:ext>
            </a:extLst>
          </p:cNvPr>
          <p:cNvGraphicFramePr>
            <a:graphicFrameLocks noGrp="1"/>
          </p:cNvGraphicFramePr>
          <p:nvPr>
            <p:extLst>
              <p:ext uri="{D42A27DB-BD31-4B8C-83A1-F6EECF244321}">
                <p14:modId xmlns:p14="http://schemas.microsoft.com/office/powerpoint/2010/main" val="2357960289"/>
              </p:ext>
            </p:extLst>
          </p:nvPr>
        </p:nvGraphicFramePr>
        <p:xfrm>
          <a:off x="1130300" y="1856740"/>
          <a:ext cx="9931400" cy="3931920"/>
        </p:xfrm>
        <a:graphic>
          <a:graphicData uri="http://schemas.openxmlformats.org/drawingml/2006/table">
            <a:tbl>
              <a:tblPr firstRow="1" bandRow="1">
                <a:tableStyleId>{5C22544A-7EE6-4342-B048-85BDC9FD1C3A}</a:tableStyleId>
              </a:tblPr>
              <a:tblGrid>
                <a:gridCol w="2482850">
                  <a:extLst>
                    <a:ext uri="{9D8B030D-6E8A-4147-A177-3AD203B41FA5}">
                      <a16:colId xmlns:a16="http://schemas.microsoft.com/office/drawing/2014/main" val="3559833401"/>
                    </a:ext>
                  </a:extLst>
                </a:gridCol>
                <a:gridCol w="2482850">
                  <a:extLst>
                    <a:ext uri="{9D8B030D-6E8A-4147-A177-3AD203B41FA5}">
                      <a16:colId xmlns:a16="http://schemas.microsoft.com/office/drawing/2014/main" val="82523989"/>
                    </a:ext>
                  </a:extLst>
                </a:gridCol>
                <a:gridCol w="2482850">
                  <a:extLst>
                    <a:ext uri="{9D8B030D-6E8A-4147-A177-3AD203B41FA5}">
                      <a16:colId xmlns:a16="http://schemas.microsoft.com/office/drawing/2014/main" val="3211310719"/>
                    </a:ext>
                  </a:extLst>
                </a:gridCol>
                <a:gridCol w="2482850">
                  <a:extLst>
                    <a:ext uri="{9D8B030D-6E8A-4147-A177-3AD203B41FA5}">
                      <a16:colId xmlns:a16="http://schemas.microsoft.com/office/drawing/2014/main" val="4160613981"/>
                    </a:ext>
                  </a:extLst>
                </a:gridCol>
              </a:tblGrid>
              <a:tr h="640080">
                <a:tc>
                  <a:txBody>
                    <a:bodyPr/>
                    <a:lstStyle/>
                    <a:p>
                      <a:pPr algn="ctr"/>
                      <a:r>
                        <a:rPr lang="en-US" sz="1600" b="0" dirty="0">
                          <a:latin typeface="+mn-lt"/>
                          <a:cs typeface="Arial" panose="020B0604020202020204" pitchFamily="34" charset="0"/>
                        </a:rPr>
                        <a:t>Title</a:t>
                      </a:r>
                      <a:endParaRPr lang="en-GB" sz="1600" b="0" dirty="0">
                        <a:latin typeface="+mn-lt"/>
                        <a:cs typeface="Arial" panose="020B0604020202020204" pitchFamily="34" charset="0"/>
                      </a:endParaRPr>
                    </a:p>
                  </a:txBody>
                  <a:tcPr anchor="ctr">
                    <a:lnL w="127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Title</a:t>
                      </a:r>
                      <a:endParaRPr lang="en-GB" sz="1600" b="0" dirty="0">
                        <a:latin typeface="+mn-lt"/>
                        <a:cs typeface="Arial" panose="020B0604020202020204" pitchFamily="34" charset="0"/>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Title</a:t>
                      </a:r>
                      <a:endParaRPr lang="en-GB" sz="1600" b="0" dirty="0">
                        <a:latin typeface="+mn-lt"/>
                        <a:cs typeface="Arial" panose="020B0604020202020204" pitchFamily="34" charset="0"/>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Title</a:t>
                      </a:r>
                      <a:endParaRPr lang="en-GB" sz="1600" b="0" dirty="0">
                        <a:latin typeface="+mn-lt"/>
                        <a:cs typeface="Arial" panose="020B0604020202020204" pitchFamily="34" charset="0"/>
                      </a:endParaRPr>
                    </a:p>
                  </a:txBody>
                  <a:tcPr anchor="ctr">
                    <a:lnL w="12700" cap="flat" cmpd="sng" algn="ctr">
                      <a:solidFill>
                        <a:schemeClr val="accent2">
                          <a:lumMod val="75000"/>
                        </a:schemeClr>
                      </a:solid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66630617"/>
                  </a:ext>
                </a:extLst>
              </a:tr>
              <a:tr h="548640">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extLst>
                  <a:ext uri="{0D108BD9-81ED-4DB2-BD59-A6C34878D82A}">
                    <a16:rowId xmlns:a16="http://schemas.microsoft.com/office/drawing/2014/main" val="3446274366"/>
                  </a:ext>
                </a:extLst>
              </a:tr>
              <a:tr h="548640">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extLst>
                  <a:ext uri="{0D108BD9-81ED-4DB2-BD59-A6C34878D82A}">
                    <a16:rowId xmlns:a16="http://schemas.microsoft.com/office/drawing/2014/main" val="1758271508"/>
                  </a:ext>
                </a:extLst>
              </a:tr>
              <a:tr h="548640">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extLst>
                  <a:ext uri="{0D108BD9-81ED-4DB2-BD59-A6C34878D82A}">
                    <a16:rowId xmlns:a16="http://schemas.microsoft.com/office/drawing/2014/main" val="3736384641"/>
                  </a:ext>
                </a:extLst>
              </a:tr>
              <a:tr h="548640">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extLst>
                  <a:ext uri="{0D108BD9-81ED-4DB2-BD59-A6C34878D82A}">
                    <a16:rowId xmlns:a16="http://schemas.microsoft.com/office/drawing/2014/main" val="3090935587"/>
                  </a:ext>
                </a:extLst>
              </a:tr>
              <a:tr h="548640">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extLst>
                  <a:ext uri="{0D108BD9-81ED-4DB2-BD59-A6C34878D82A}">
                    <a16:rowId xmlns:a16="http://schemas.microsoft.com/office/drawing/2014/main" val="446909641"/>
                  </a:ext>
                </a:extLst>
              </a:tr>
              <a:tr h="548640">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extLst>
                  <a:ext uri="{0D108BD9-81ED-4DB2-BD59-A6C34878D82A}">
                    <a16:rowId xmlns:a16="http://schemas.microsoft.com/office/drawing/2014/main" val="3472044516"/>
                  </a:ext>
                </a:extLst>
              </a:tr>
            </a:tbl>
          </a:graphicData>
        </a:graphic>
      </p:graphicFrame>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GB" smtClean="0"/>
              <a:pPr/>
              <a:t>16</a:t>
            </a:fld>
            <a:endParaRPr lang="en-GB" dirty="0"/>
          </a:p>
        </p:txBody>
      </p:sp>
    </p:spTree>
    <p:extLst>
      <p:ext uri="{BB962C8B-B14F-4D97-AF65-F5344CB8AC3E}">
        <p14:creationId xmlns:p14="http://schemas.microsoft.com/office/powerpoint/2010/main" val="1065425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p:txBody>
          <a:bodyPr/>
          <a:lstStyle/>
          <a:p>
            <a:r>
              <a:rPr lang="en-US" dirty="0"/>
              <a:t>Chart</a:t>
            </a:r>
            <a:endParaRPr lang="en-GB" dirty="0"/>
          </a:p>
        </p:txBody>
      </p:sp>
      <p:graphicFrame>
        <p:nvGraphicFramePr>
          <p:cNvPr id="7" name="Chart 6" title="Gross Revenue Placeholder Chart">
            <a:extLst>
              <a:ext uri="{FF2B5EF4-FFF2-40B4-BE49-F238E27FC236}">
                <a16:creationId xmlns:a16="http://schemas.microsoft.com/office/drawing/2014/main" id="{19AEAA04-4840-FB41-B910-5F3570D85F0A}"/>
              </a:ext>
            </a:extLst>
          </p:cNvPr>
          <p:cNvGraphicFramePr/>
          <p:nvPr>
            <p:extLst>
              <p:ext uri="{D42A27DB-BD31-4B8C-83A1-F6EECF244321}">
                <p14:modId xmlns:p14="http://schemas.microsoft.com/office/powerpoint/2010/main" val="3667763278"/>
              </p:ext>
            </p:extLst>
          </p:nvPr>
        </p:nvGraphicFramePr>
        <p:xfrm>
          <a:off x="1250950" y="1712075"/>
          <a:ext cx="9690100" cy="4444199"/>
        </p:xfrm>
        <a:graphic>
          <a:graphicData uri="http://schemas.openxmlformats.org/drawingml/2006/chart">
            <c:chart xmlns:c="http://schemas.openxmlformats.org/drawingml/2006/chart" xmlns:r="http://schemas.openxmlformats.org/officeDocument/2006/relationships" r:id="rId2"/>
          </a:graphicData>
        </a:graphic>
      </p:graphicFrame>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GB" smtClean="0"/>
              <a:pPr/>
              <a:t>17</a:t>
            </a:fld>
            <a:endParaRPr lang="en-GB" dirty="0"/>
          </a:p>
        </p:txBody>
      </p:sp>
    </p:spTree>
    <p:extLst>
      <p:ext uri="{BB962C8B-B14F-4D97-AF65-F5344CB8AC3E}">
        <p14:creationId xmlns:p14="http://schemas.microsoft.com/office/powerpoint/2010/main" val="332230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CD37D6-FE32-48E3-A3AD-F07BE6A19FA1}"/>
              </a:ext>
            </a:extLst>
          </p:cNvPr>
          <p:cNvSpPr>
            <a:spLocks noGrp="1"/>
          </p:cNvSpPr>
          <p:nvPr>
            <p:ph type="title"/>
          </p:nvPr>
        </p:nvSpPr>
        <p:spPr>
          <a:xfrm>
            <a:off x="533399" y="3200400"/>
            <a:ext cx="7551057" cy="2859313"/>
          </a:xfrm>
        </p:spPr>
        <p:txBody>
          <a:bodyPr>
            <a:normAutofit fontScale="90000"/>
          </a:bodyPr>
          <a:lstStyle/>
          <a:p>
            <a:r>
              <a:rPr lang="en-US" dirty="0"/>
              <a:t>Reference list:</a:t>
            </a:r>
            <a:br>
              <a:rPr lang="en-US" dirty="0"/>
            </a:br>
            <a:r>
              <a:rPr lang="en-US" dirty="0"/>
              <a:t>Govender, C. and Wait, M. (2017). Work integrated learning benefits for student career prospects - mixed mode analysis. </a:t>
            </a:r>
            <a:r>
              <a:rPr lang="en-US" i="1" dirty="0"/>
              <a:t>South African Journal of Higher Education</a:t>
            </a:r>
            <a:r>
              <a:rPr lang="en-US" dirty="0"/>
              <a:t>, 31(5), p.2.</a:t>
            </a:r>
            <a:endParaRPr lang="en-GB" dirty="0"/>
          </a:p>
        </p:txBody>
      </p:sp>
      <p:sp>
        <p:nvSpPr>
          <p:cNvPr id="2" name="Slide Number Placeholder 1">
            <a:extLst>
              <a:ext uri="{FF2B5EF4-FFF2-40B4-BE49-F238E27FC236}">
                <a16:creationId xmlns:a16="http://schemas.microsoft.com/office/drawing/2014/main" id="{8EDC7217-2779-44E0-9E6D-3B3879516A1D}"/>
              </a:ext>
            </a:extLst>
          </p:cNvPr>
          <p:cNvSpPr>
            <a:spLocks noGrp="1"/>
          </p:cNvSpPr>
          <p:nvPr>
            <p:ph type="sldNum" sz="quarter" idx="12"/>
          </p:nvPr>
        </p:nvSpPr>
        <p:spPr/>
        <p:txBody>
          <a:bodyPr/>
          <a:lstStyle/>
          <a:p>
            <a:fld id="{C263D6C4-4840-40CC-AC84-17E24B3B7BDE}" type="slidenum">
              <a:rPr lang="en-GB" smtClean="0"/>
              <a:pPr/>
              <a:t>18</a:t>
            </a:fld>
            <a:endParaRPr lang="en-GB" dirty="0"/>
          </a:p>
        </p:txBody>
      </p:sp>
    </p:spTree>
    <p:extLst>
      <p:ext uri="{BB962C8B-B14F-4D97-AF65-F5344CB8AC3E}">
        <p14:creationId xmlns:p14="http://schemas.microsoft.com/office/powerpoint/2010/main" val="914134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a:t>
            </a:r>
            <a:endParaRPr lang="en-GB" dirty="0"/>
          </a:p>
        </p:txBody>
      </p:sp>
    </p:spTree>
    <p:extLst>
      <p:ext uri="{BB962C8B-B14F-4D97-AF65-F5344CB8AC3E}">
        <p14:creationId xmlns:p14="http://schemas.microsoft.com/office/powerpoint/2010/main" val="429771863"/>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a:t>
            </a:r>
            <a:endParaRPr lang="en-GB" dirty="0"/>
          </a:p>
        </p:txBody>
      </p:sp>
    </p:spTree>
    <p:extLst>
      <p:ext uri="{BB962C8B-B14F-4D97-AF65-F5344CB8AC3E}">
        <p14:creationId xmlns:p14="http://schemas.microsoft.com/office/powerpoint/2010/main" val="44069682"/>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Customize this Template</a:t>
            </a:r>
          </a:p>
        </p:txBody>
      </p:sp>
      <p:sp>
        <p:nvSpPr>
          <p:cNvPr id="8" name="TextBox 7">
            <a:hlinkClick r:id="rId2"/>
            <a:extLst>
              <a:ext uri="{FF2B5EF4-FFF2-40B4-BE49-F238E27FC236}">
                <a16:creationId xmlns:a16="http://schemas.microsoft.com/office/drawing/2014/main" id="{5FC6C278-4035-446A-A94B-030E792FDDF5}"/>
              </a:ext>
            </a:extLst>
          </p:cNvPr>
          <p:cNvSpPr txBox="1"/>
          <p:nvPr/>
        </p:nvSpPr>
        <p:spPr>
          <a:xfrm>
            <a:off x="1547813" y="2459504"/>
            <a:ext cx="9096374" cy="2862322"/>
          </a:xfrm>
          <a:prstGeom prst="rect">
            <a:avLst/>
          </a:prstGeom>
          <a:noFill/>
        </p:spPr>
        <p:txBody>
          <a:bodyPr wrap="square" rtlCol="0">
            <a:spAutoFit/>
          </a:bodyPr>
          <a:lstStyle/>
          <a:p>
            <a:pPr algn="ctr"/>
            <a:r>
              <a:rPr lang="en-US" sz="6000" u="sng" dirty="0">
                <a:solidFill>
                  <a:schemeClr val="bg1"/>
                </a:solidFill>
              </a:rPr>
              <a:t>Template Editing Instructions and Feedback</a:t>
            </a:r>
          </a:p>
        </p:txBody>
      </p:sp>
      <p:sp>
        <p:nvSpPr>
          <p:cNvPr id="2" name="Slide Number Placeholder 1">
            <a:extLst>
              <a:ext uri="{FF2B5EF4-FFF2-40B4-BE49-F238E27FC236}">
                <a16:creationId xmlns:a16="http://schemas.microsoft.com/office/drawing/2014/main" id="{6D90B5C6-1CB0-445E-99D1-8E2FE8C59B50}"/>
              </a:ext>
            </a:extLst>
          </p:cNvPr>
          <p:cNvSpPr>
            <a:spLocks noGrp="1"/>
          </p:cNvSpPr>
          <p:nvPr>
            <p:ph type="sldNum" sz="quarter" idx="12"/>
          </p:nvPr>
        </p:nvSpPr>
        <p:spPr/>
        <p:txBody>
          <a:bodyPr/>
          <a:lstStyle/>
          <a:p>
            <a:fld id="{C263D6C4-4840-40CC-AC84-17E24B3B7BDE}" type="slidenum">
              <a:rPr lang="en-GB" smtClean="0"/>
              <a:pPr/>
              <a:t>21</a:t>
            </a:fld>
            <a:endParaRPr lang="en-GB"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ttern_Template_02_CA - v4" id="{4EEF56C3-EEFC-48A7-8548-6C1D4240D170}" vid="{CAB35229-5F5E-4461-A564-6737846920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992231-163D-4428-A2B8-DA1FE0274129}">
  <ds:schemaRefs>
    <ds:schemaRef ds:uri="http://schemas.microsoft.com/office/2006/metadata/propertie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8A95DE24-D6C3-4A00-9085-D9594C193AE1}">
  <ds:schemaRefs>
    <ds:schemaRef ds:uri="http://schemas.microsoft.com/sharepoint/v3/contenttype/forms"/>
  </ds:schemaRefs>
</ds:datastoreItem>
</file>

<file path=customXml/itemProps3.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931</Words>
  <Application>Microsoft Office PowerPoint</Application>
  <PresentationFormat>Widescreen</PresentationFormat>
  <Paragraphs>119</Paragraphs>
  <Slides>21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Tahoma</vt:lpstr>
      <vt:lpstr>Trade Gothic LT Pro</vt:lpstr>
      <vt:lpstr>Trebuchet MS</vt:lpstr>
      <vt:lpstr>Office Theme</vt:lpstr>
      <vt:lpstr>Placement Presentation</vt:lpstr>
      <vt:lpstr>Introduction</vt:lpstr>
      <vt:lpstr>What is placement?</vt:lpstr>
      <vt:lpstr>The importance of Placement and its benefits</vt:lpstr>
      <vt:lpstr>PGL</vt:lpstr>
      <vt:lpstr>Why could PGL be a placement choice for me?</vt:lpstr>
      <vt:lpstr>Rockley Watersports </vt:lpstr>
      <vt:lpstr>Why could Rockley be a placement choice for me?</vt:lpstr>
      <vt:lpstr>Challenger Sports</vt:lpstr>
      <vt:lpstr>Why could Challenger Sports be a placement option for me?</vt:lpstr>
      <vt:lpstr>Conclusion </vt:lpstr>
      <vt:lpstr>References </vt:lpstr>
      <vt:lpstr>Content Title</vt:lpstr>
      <vt:lpstr>Content Title</vt:lpstr>
      <vt:lpstr>Content Title</vt:lpstr>
      <vt:lpstr>Table</vt:lpstr>
      <vt:lpstr>Chart</vt:lpstr>
      <vt:lpstr>Reference list: Govender, C. and Wait, M. (2017). Work integrated learning benefits for student career prospects - mixed mode analysis. South African Journal of Higher Education, 31(5), p.2.</vt:lpstr>
      <vt:lpstr>Thank You</vt:lpstr>
      <vt:lpstr>Thank You</vt:lpstr>
      <vt:lpstr>Customize this Template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2018-11-16T13:14:49Z</dcterms:created>
  <dcterms:modified xsi:type="dcterms:W3CDTF">2018-11-16T13:16:50Z</dcterms:modified>
</cp:coreProperties>
</file>