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6" d="100"/>
          <a:sy n="66" d="100"/>
        </p:scale>
        <p:origin x="1330"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95EF27-0810-4D4F-A4AA-770447F96FD7}"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0F611-F566-4A82-8B0D-335499ACF47C}" type="slidenum">
              <a:rPr lang="en-GB" smtClean="0"/>
              <a:t>‹#›</a:t>
            </a:fld>
            <a:endParaRPr lang="en-GB"/>
          </a:p>
        </p:txBody>
      </p:sp>
    </p:spTree>
    <p:extLst>
      <p:ext uri="{BB962C8B-B14F-4D97-AF65-F5344CB8AC3E}">
        <p14:creationId xmlns:p14="http://schemas.microsoft.com/office/powerpoint/2010/main" val="3637481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ipd.co.uk/"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www.weforum.org/" TargetMode="External"/><Relationship Id="rId4" Type="http://schemas.openxmlformats.org/officeDocument/2006/relationships/hyperlink" Target="https://www.mckinsey.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Management functions as an essential organizational process because it guarantees organizations use their resources to fulfill their business goals. The process requires the execution of four main elements which include planning, organizing, leading, and controlling to achieve successful operational outcomes (Robbins and Coulter, 2021). The French management scholar Henri Fayol established the classical management framework through his identification of five management functions which include planning, organizing, commanding, coordinating, and controlling functions. The functions create an organized system which helps people understand their responsibilities and duties as managers. Although developed more than 100 years ago, Fayol's theory still holds great importance today because present-day management techniques derive from its fundamental principles (Wren and </a:t>
            </a:r>
            <a:r>
              <a:rPr lang="en-GB" dirty="0" err="1"/>
              <a:t>Bedeian</a:t>
            </a:r>
            <a:r>
              <a:rPr lang="en-GB" dirty="0"/>
              <a:t>, 2020). Managers in contemporary business environments need to modify their operational procedures according to three emerging situations which include technological development and international market rivalry and changing consumer </a:t>
            </a:r>
            <a:r>
              <a:rPr lang="en-GB" dirty="0" err="1"/>
              <a:t>behavior</a:t>
            </a:r>
            <a:r>
              <a:rPr lang="en-GB" dirty="0"/>
              <a:t> patterns. The presentation showcases Amazon's operations through the application of Fayol's management principles to demonstrate their practical implementation in achieving business success and sustaining competitive edge throughout changing market conditions.</a:t>
            </a:r>
          </a:p>
        </p:txBody>
      </p:sp>
      <p:sp>
        <p:nvSpPr>
          <p:cNvPr id="4" name="Slide Number Placeholder 3"/>
          <p:cNvSpPr>
            <a:spLocks noGrp="1"/>
          </p:cNvSpPr>
          <p:nvPr>
            <p:ph type="sldNum" sz="quarter" idx="5"/>
          </p:nvPr>
        </p:nvSpPr>
        <p:spPr/>
        <p:txBody>
          <a:bodyPr/>
          <a:lstStyle/>
          <a:p>
            <a:fld id="{7FD0F611-F566-4A82-8B0D-335499ACF47C}" type="slidenum">
              <a:rPr lang="en-GB" smtClean="0"/>
              <a:t>2</a:t>
            </a:fld>
            <a:endParaRPr lang="en-GB"/>
          </a:p>
        </p:txBody>
      </p:sp>
    </p:spTree>
    <p:extLst>
      <p:ext uri="{BB962C8B-B14F-4D97-AF65-F5344CB8AC3E}">
        <p14:creationId xmlns:p14="http://schemas.microsoft.com/office/powerpoint/2010/main" val="4186307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Amazon stands out as one of the most successful companies because it conducts business in multiple industries which include e-commerce, cloud computing and logistics (Stone, 2021). Jeff Bezos established the business which has expanded rapidly through its dedication to create innovative products and maintain operational efficiency while delivering exceptional customer service. Amazon relies on technological systems and data analysis methods to establish its business operations which empower managers to make educated operational decisions that enhance business functions. The company uses its leadership principles to control how managers operate and achieve consistent performance across all of its international business activities. Amazon managers handle three main responsibilities which include strategy execution team coordination and organizational goal achievement. The company achieves success because it implements management functions effectively to navigate through its challenging and competitive business environment. The study of Amazon demonstrates how management functions create operational benefits which lead to better customer service and help the company stay ahead of its worldwide competitors (Robbins and Coulter, 2021).</a:t>
            </a:r>
          </a:p>
        </p:txBody>
      </p:sp>
      <p:sp>
        <p:nvSpPr>
          <p:cNvPr id="4" name="Slide Number Placeholder 3"/>
          <p:cNvSpPr>
            <a:spLocks noGrp="1"/>
          </p:cNvSpPr>
          <p:nvPr>
            <p:ph type="sldNum" sz="quarter" idx="5"/>
          </p:nvPr>
        </p:nvSpPr>
        <p:spPr/>
        <p:txBody>
          <a:bodyPr/>
          <a:lstStyle/>
          <a:p>
            <a:fld id="{7FD0F611-F566-4A82-8B0D-335499ACF47C}" type="slidenum">
              <a:rPr lang="en-GB" smtClean="0"/>
              <a:t>3</a:t>
            </a:fld>
            <a:endParaRPr lang="en-GB"/>
          </a:p>
        </p:txBody>
      </p:sp>
    </p:spTree>
    <p:extLst>
      <p:ext uri="{BB962C8B-B14F-4D97-AF65-F5344CB8AC3E}">
        <p14:creationId xmlns:p14="http://schemas.microsoft.com/office/powerpoint/2010/main" val="301103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is the first and one of the most important management functions, as it involves setting objectives and determining how these objectives will be achieved. Managers must analyse both internal and external environments to identify opportunities and threats (Robbins and Coulter, 2021). The process requires the assessment of market trends together with customer preferences and competitive forces. Amazon uses advanced data analytics and artificial intelligence to support its planning process, which helps managers forecast demand and improve their operational performance (Davenport et al., 2020). Amazon employs predictive algorithms to estimate customer buying patterns, which enables the company to efficiently oversee its inventory operations. The system enables the business to operate at peak efficiency while providing outstanding service to its clients. The planning process establishes both short-term and long-term objectives that guide the organisation toward its strategic vision. Organisations need effective planning because it delivers a path for success while assisting managers with decision-making tasks across fluctuating market conditions.</a:t>
            </a:r>
          </a:p>
        </p:txBody>
      </p:sp>
      <p:sp>
        <p:nvSpPr>
          <p:cNvPr id="4" name="Slide Number Placeholder 3"/>
          <p:cNvSpPr>
            <a:spLocks noGrp="1"/>
          </p:cNvSpPr>
          <p:nvPr>
            <p:ph type="sldNum" sz="quarter" idx="5"/>
          </p:nvPr>
        </p:nvSpPr>
        <p:spPr/>
        <p:txBody>
          <a:bodyPr/>
          <a:lstStyle/>
          <a:p>
            <a:fld id="{7FD0F611-F566-4A82-8B0D-335499ACF47C}" type="slidenum">
              <a:rPr lang="en-GB" smtClean="0"/>
              <a:t>4</a:t>
            </a:fld>
            <a:endParaRPr lang="en-GB"/>
          </a:p>
        </p:txBody>
      </p:sp>
    </p:spTree>
    <p:extLst>
      <p:ext uri="{BB962C8B-B14F-4D97-AF65-F5344CB8AC3E}">
        <p14:creationId xmlns:p14="http://schemas.microsoft.com/office/powerpoint/2010/main" val="73623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Organising functions as the management function which establishes organizational structure which enables the organization to reach its goals through operational efficiency. The process requires managers to distribute work assignments establish job responsibilities and distribute organizational resources including personnel and equipment and monetary assets (Robbins and Coulter 2021). Managers need to assist staff members with their comprehension of work duties together with the way their individual responsibilities support organizational goals. Organising at Amazon functions as a vital element which enables the company to handle its extensive operations across multiple complex business areas. The organization implements both hierarchical frameworks and team-based systems to achieve efficient departmental management (Stone, 2021). The organization establishes dedicated teams for different areas of warehouse operations and logistics and customer service to boost operational efficiency and work productivity. The organization achieves better communication and operational coordination through effective organizing methods which help the organization fulfill its tasks with optimal efficiency. The effective management of organizing functions as an essential element which enables Amazon to operate its business activities and accomplish its planned business targets.</a:t>
            </a:r>
          </a:p>
        </p:txBody>
      </p:sp>
      <p:sp>
        <p:nvSpPr>
          <p:cNvPr id="4" name="Slide Number Placeholder 3"/>
          <p:cNvSpPr>
            <a:spLocks noGrp="1"/>
          </p:cNvSpPr>
          <p:nvPr>
            <p:ph type="sldNum" sz="quarter" idx="5"/>
          </p:nvPr>
        </p:nvSpPr>
        <p:spPr/>
        <p:txBody>
          <a:bodyPr/>
          <a:lstStyle/>
          <a:p>
            <a:fld id="{7FD0F611-F566-4A82-8B0D-335499ACF47C}" type="slidenum">
              <a:rPr lang="en-GB" smtClean="0"/>
              <a:t>5</a:t>
            </a:fld>
            <a:endParaRPr lang="en-GB"/>
          </a:p>
        </p:txBody>
      </p:sp>
    </p:spTree>
    <p:extLst>
      <p:ext uri="{BB962C8B-B14F-4D97-AF65-F5344CB8AC3E}">
        <p14:creationId xmlns:p14="http://schemas.microsoft.com/office/powerpoint/2010/main" val="251053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management function called commanding which people know as leading requires managers to guide their staff members toward reaching organizational goals. Managers are responsible for providing guidance, setting expectations, and motivating employees to perform effectively (Wren and </a:t>
            </a:r>
            <a:r>
              <a:rPr lang="en-GB" dirty="0" err="1"/>
              <a:t>Bedeian</a:t>
            </a:r>
            <a:r>
              <a:rPr lang="en-GB" dirty="0"/>
              <a:t>, 2020). Employees require effective communication because it helps them understand their job duties. Amazon leadership follows core leadership principles which prioritize customer needs and innovative solutions and responsible decision-making (Stone, 2021). Managers need to demonstrate proper </a:t>
            </a:r>
            <a:r>
              <a:rPr lang="en-GB" dirty="0" err="1"/>
              <a:t>behavior</a:t>
            </a:r>
            <a:r>
              <a:rPr lang="en-GB" dirty="0"/>
              <a:t> while establishing a work atmosphere which motivates employees to perform at their highest level. The process of commanding requires motivation because it boosts both employee engagement and productivity levels. Managers apply recognition and feedback methods as their primary tools to boost employee motivation. Organizational success depends on effective leadership because it ensures employees work toward organizational objectives which they will achieve.</a:t>
            </a:r>
          </a:p>
        </p:txBody>
      </p:sp>
      <p:sp>
        <p:nvSpPr>
          <p:cNvPr id="4" name="Slide Number Placeholder 3"/>
          <p:cNvSpPr>
            <a:spLocks noGrp="1"/>
          </p:cNvSpPr>
          <p:nvPr>
            <p:ph type="sldNum" sz="quarter" idx="5"/>
          </p:nvPr>
        </p:nvSpPr>
        <p:spPr/>
        <p:txBody>
          <a:bodyPr/>
          <a:lstStyle/>
          <a:p>
            <a:fld id="{7FD0F611-F566-4A82-8B0D-335499ACF47C}" type="slidenum">
              <a:rPr lang="en-GB" smtClean="0"/>
              <a:t>6</a:t>
            </a:fld>
            <a:endParaRPr lang="en-GB"/>
          </a:p>
        </p:txBody>
      </p:sp>
    </p:spTree>
    <p:extLst>
      <p:ext uri="{BB962C8B-B14F-4D97-AF65-F5344CB8AC3E}">
        <p14:creationId xmlns:p14="http://schemas.microsoft.com/office/powerpoint/2010/main" val="328081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management function of coordinating enables organizations to direct their activities toward shared goals through proper alignment of their operational activities. The process requires organizations to unite their departmental operations while establishing proper channels for interdepartmental team communication (Robbins and Coulter, 2021). The absence of coordination leads organizations to face operational challenges which result in redundant tasks and interrupted communication streams. The intricate nature of Amazon's business operations which includes handling logistics and managing technology systems and delivering customer service requires effective coordination throughout the company. The different functions of the business need to work together as one unit because managers must accomplish this task to achieve smooth product delivery and high customer satisfaction rates (Davenport et al., 2020). The execution of delivery services needs to work together with warehouse operations because this relationship creates essential foundations for meeting order delivery timelines. The organization achieves better productivity results through effective coordination which also decreases mistakes and boosts overall performance. The organization needs managers to direct their efforts toward establishing efficient communication systems which will develop effective teamwork practices and enable successful organizational collaboration.</a:t>
            </a:r>
          </a:p>
        </p:txBody>
      </p:sp>
      <p:sp>
        <p:nvSpPr>
          <p:cNvPr id="4" name="Slide Number Placeholder 3"/>
          <p:cNvSpPr>
            <a:spLocks noGrp="1"/>
          </p:cNvSpPr>
          <p:nvPr>
            <p:ph type="sldNum" sz="quarter" idx="5"/>
          </p:nvPr>
        </p:nvSpPr>
        <p:spPr/>
        <p:txBody>
          <a:bodyPr/>
          <a:lstStyle/>
          <a:p>
            <a:fld id="{7FD0F611-F566-4A82-8B0D-335499ACF47C}" type="slidenum">
              <a:rPr lang="en-GB" smtClean="0"/>
              <a:t>7</a:t>
            </a:fld>
            <a:endParaRPr lang="en-GB"/>
          </a:p>
        </p:txBody>
      </p:sp>
    </p:spTree>
    <p:extLst>
      <p:ext uri="{BB962C8B-B14F-4D97-AF65-F5344CB8AC3E}">
        <p14:creationId xmlns:p14="http://schemas.microsoft.com/office/powerpoint/2010/main" val="722670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management function requires controlling operations which track organizational results to verify whether goals are met. The managers assess actual outcomes against their set targets to find all existing performance gaps (Robbins and Coulter, 2021). The organization implements corrective measures when its results fall short of established standards. The method enables organizations to stay operationally effective while they work toward their goals. Amazon uses advanced data analytics systems to enable its managers to monitor organizational performance through real-time data tracking (Laudon and Laudon, 2021). The organization uses key performance indicators (KPIs) to evaluate its productivity rate, customer satisfaction level, and operational efficiency status. The organization tracks delivery times and customer feedback because they want to maintain their high standards of service delivery. Controlling enables managers to discover their operational strengths and weaknesses while they work to improve their overall effectiveness. Organizations need controlling to sustain their operational effectiveness while they work toward their strategic objectives.</a:t>
            </a:r>
          </a:p>
        </p:txBody>
      </p:sp>
      <p:sp>
        <p:nvSpPr>
          <p:cNvPr id="4" name="Slide Number Placeholder 3"/>
          <p:cNvSpPr>
            <a:spLocks noGrp="1"/>
          </p:cNvSpPr>
          <p:nvPr>
            <p:ph type="sldNum" sz="quarter" idx="5"/>
          </p:nvPr>
        </p:nvSpPr>
        <p:spPr/>
        <p:txBody>
          <a:bodyPr/>
          <a:lstStyle/>
          <a:p>
            <a:fld id="{7FD0F611-F566-4A82-8B0D-335499ACF47C}" type="slidenum">
              <a:rPr lang="en-GB" smtClean="0"/>
              <a:t>8</a:t>
            </a:fld>
            <a:endParaRPr lang="en-GB"/>
          </a:p>
        </p:txBody>
      </p:sp>
    </p:spTree>
    <p:extLst>
      <p:ext uri="{BB962C8B-B14F-4D97-AF65-F5344CB8AC3E}">
        <p14:creationId xmlns:p14="http://schemas.microsoft.com/office/powerpoint/2010/main" val="647459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fulfill their responsibilities, managers require both management functions and various additional skills. Katz identified three key types of managerial skills: technical, interpersonal, and conceptual skills (Katz, 2020). The definition of technical skills requires workers to understand particular job duties and operational methods, whereas interpersonal skills focus on their ability to work together and interact with others. Managers utilize conceptual skills to </a:t>
            </a:r>
            <a:r>
              <a:rPr lang="en-GB" dirty="0" err="1"/>
              <a:t>analyze</a:t>
            </a:r>
            <a:r>
              <a:rPr lang="en-GB" dirty="0"/>
              <a:t> complex situations and develop strategic plans. Modern organisations such as Amazon require their employees to develop communication competencies which serve as essential tools for team management and productive teamwork (CIPD, 2022). Managers need problem-solving abilities together with decision-making skills to handle various problems while making well-informed decisions. Business operations now demand digital and analytical capabilities because companies increasingly rely on technology and data (McKinsey, 2021).The business world needs managers to develop flexible skills because organizations experience constant market transformations. The combination of these skills enables managers to achieve their work obligations while helping their organization achieve success.</a:t>
            </a:r>
          </a:p>
        </p:txBody>
      </p:sp>
      <p:sp>
        <p:nvSpPr>
          <p:cNvPr id="4" name="Slide Number Placeholder 3"/>
          <p:cNvSpPr>
            <a:spLocks noGrp="1"/>
          </p:cNvSpPr>
          <p:nvPr>
            <p:ph type="sldNum" sz="quarter" idx="5"/>
          </p:nvPr>
        </p:nvSpPr>
        <p:spPr/>
        <p:txBody>
          <a:bodyPr/>
          <a:lstStyle/>
          <a:p>
            <a:fld id="{7FD0F611-F566-4A82-8B0D-335499ACF47C}" type="slidenum">
              <a:rPr lang="en-GB" smtClean="0"/>
              <a:t>9</a:t>
            </a:fld>
            <a:endParaRPr lang="en-GB"/>
          </a:p>
        </p:txBody>
      </p:sp>
    </p:spTree>
    <p:extLst>
      <p:ext uri="{BB962C8B-B14F-4D97-AF65-F5344CB8AC3E}">
        <p14:creationId xmlns:p14="http://schemas.microsoft.com/office/powerpoint/2010/main" val="1369445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Fayol's management functions find continued application in present-day organizations. (Wren and </a:t>
            </a:r>
            <a:r>
              <a:rPr lang="en-GB" dirty="0" err="1"/>
              <a:t>Bedeian</a:t>
            </a:r>
            <a:r>
              <a:rPr lang="en-GB" dirty="0"/>
              <a:t> 2020) The functions of planning and organising their tasks and commanding their team and directing their team members and controlling their activities all together provide managers with a management framework which helps them achieve organizational success. The application of these functions by managers leads to operational improvements and better operational results which help their organizations reach their intended objectives. The Amazon case study shows how companies use management functions to control complicated operations while sustaining their market edge in international business. The study has demonstrated the essential nature of managerial communication abilities and problem-solving competencies and flexibility to new situations. Managers use these abilities to handle difficulties while guiding their teams toward success. The success of an organization depends on effective management practices which make </a:t>
            </a:r>
            <a:r>
              <a:rPr lang="en-GB" dirty="0" err="1"/>
              <a:t>FAyol's</a:t>
            </a:r>
            <a:r>
              <a:rPr lang="en-GB" dirty="0"/>
              <a:t> theory relevant in the current business world.</a:t>
            </a:r>
          </a:p>
        </p:txBody>
      </p:sp>
      <p:sp>
        <p:nvSpPr>
          <p:cNvPr id="4" name="Slide Number Placeholder 3"/>
          <p:cNvSpPr>
            <a:spLocks noGrp="1"/>
          </p:cNvSpPr>
          <p:nvPr>
            <p:ph type="sldNum" sz="quarter" idx="5"/>
          </p:nvPr>
        </p:nvSpPr>
        <p:spPr/>
        <p:txBody>
          <a:bodyPr/>
          <a:lstStyle/>
          <a:p>
            <a:fld id="{7FD0F611-F566-4A82-8B0D-335499ACF47C}" type="slidenum">
              <a:rPr lang="en-GB" smtClean="0"/>
              <a:t>10</a:t>
            </a:fld>
            <a:endParaRPr lang="en-GB"/>
          </a:p>
        </p:txBody>
      </p:sp>
    </p:spTree>
    <p:extLst>
      <p:ext uri="{BB962C8B-B14F-4D97-AF65-F5344CB8AC3E}">
        <p14:creationId xmlns:p14="http://schemas.microsoft.com/office/powerpoint/2010/main" val="125274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r>
              <a:rPr lang="en-GB" dirty="0"/>
              <a:t>Chartered Institute of Personnel and Development (CIPD) (2022) </a:t>
            </a:r>
            <a:r>
              <a:rPr lang="en-GB" i="1" dirty="0"/>
              <a:t>Leadership and management development</a:t>
            </a:r>
            <a:r>
              <a:rPr lang="en-GB" dirty="0"/>
              <a:t>. Available at: </a:t>
            </a:r>
            <a:r>
              <a:rPr lang="en-GB" dirty="0">
                <a:hlinkClick r:id="rId3"/>
              </a:rPr>
              <a:t>https://www.cipd.co.uk</a:t>
            </a:r>
            <a:r>
              <a:rPr lang="en-GB" dirty="0"/>
              <a:t> (Accessed: 20 March 2026).</a:t>
            </a:r>
          </a:p>
          <a:p>
            <a:r>
              <a:rPr lang="en-GB" dirty="0"/>
              <a:t>Davenport, T.H., Bean, R. and Storey, V. (2020) ‘Companies are failing in their efforts to become data-driven’, </a:t>
            </a:r>
            <a:r>
              <a:rPr lang="en-GB" i="1" dirty="0"/>
              <a:t>Harvard Business Review</a:t>
            </a:r>
            <a:r>
              <a:rPr lang="en-GB" dirty="0"/>
              <a:t>, 98(2), pp. 1–6.</a:t>
            </a:r>
          </a:p>
          <a:p>
            <a:r>
              <a:rPr lang="en-GB" dirty="0"/>
              <a:t>Fayol, H. (1949) </a:t>
            </a:r>
            <a:r>
              <a:rPr lang="en-GB" i="1" dirty="0"/>
              <a:t>General and industrial management</a:t>
            </a:r>
            <a:r>
              <a:rPr lang="en-GB" dirty="0"/>
              <a:t>. London: Pitman.</a:t>
            </a:r>
          </a:p>
          <a:p>
            <a:r>
              <a:rPr lang="en-GB" dirty="0"/>
              <a:t>Katz, R.L. (2020) ‘Skills of an effective administrator’, </a:t>
            </a:r>
            <a:r>
              <a:rPr lang="en-GB" i="1" dirty="0"/>
              <a:t>Harvard Business Review</a:t>
            </a:r>
            <a:r>
              <a:rPr lang="en-GB" dirty="0"/>
              <a:t>, 98(2), pp. 120–126.</a:t>
            </a:r>
          </a:p>
          <a:p>
            <a:r>
              <a:rPr lang="en-GB" dirty="0"/>
              <a:t>Laudon, K.C. and Laudon, J.P. (2021) </a:t>
            </a:r>
            <a:r>
              <a:rPr lang="en-GB" i="1" dirty="0"/>
              <a:t>Management information systems: Managing the digital firm</a:t>
            </a:r>
            <a:r>
              <a:rPr lang="en-GB" dirty="0"/>
              <a:t>. 17th </a:t>
            </a:r>
            <a:r>
              <a:rPr lang="en-GB" dirty="0" err="1"/>
              <a:t>edn</a:t>
            </a:r>
            <a:r>
              <a:rPr lang="en-GB" dirty="0"/>
              <a:t>. Harlow: Pearson.</a:t>
            </a:r>
          </a:p>
          <a:p>
            <a:r>
              <a:rPr lang="en-GB" dirty="0"/>
              <a:t>McKinsey &amp; Company (2021) </a:t>
            </a:r>
            <a:r>
              <a:rPr lang="en-GB" i="1" dirty="0"/>
              <a:t>The future of work after COVID-19</a:t>
            </a:r>
            <a:r>
              <a:rPr lang="en-GB" dirty="0"/>
              <a:t>. Available at: </a:t>
            </a:r>
            <a:r>
              <a:rPr lang="en-GB" dirty="0">
                <a:hlinkClick r:id="rId4"/>
              </a:rPr>
              <a:t>https://www.mckinsey.com</a:t>
            </a:r>
            <a:r>
              <a:rPr lang="en-GB" dirty="0"/>
              <a:t> (Accessed: 20 March 2026).</a:t>
            </a:r>
          </a:p>
          <a:p>
            <a:r>
              <a:rPr lang="en-GB" dirty="0"/>
              <a:t>Robbins, S.P. and Coulter, M. (2021) </a:t>
            </a:r>
            <a:r>
              <a:rPr lang="en-GB" i="1" dirty="0"/>
              <a:t>Management</a:t>
            </a:r>
            <a:r>
              <a:rPr lang="en-GB" dirty="0"/>
              <a:t>. 15th </a:t>
            </a:r>
            <a:r>
              <a:rPr lang="en-GB" dirty="0" err="1"/>
              <a:t>edn</a:t>
            </a:r>
            <a:r>
              <a:rPr lang="en-GB" dirty="0"/>
              <a:t>. Harlow: Pearson.</a:t>
            </a:r>
          </a:p>
          <a:p>
            <a:r>
              <a:rPr lang="en-GB" dirty="0"/>
              <a:t>Stone, B. (2021) </a:t>
            </a:r>
            <a:r>
              <a:rPr lang="en-GB" i="1" dirty="0"/>
              <a:t>Amazon unbound: Jeff Bezos and the invention of a global empire</a:t>
            </a:r>
            <a:r>
              <a:rPr lang="en-GB" dirty="0"/>
              <a:t>. New York: Simon &amp; Schuster.</a:t>
            </a:r>
          </a:p>
          <a:p>
            <a:r>
              <a:rPr lang="en-GB" dirty="0"/>
              <a:t>Wren, D.A. and </a:t>
            </a:r>
            <a:r>
              <a:rPr lang="en-GB" dirty="0" err="1"/>
              <a:t>Bedeian</a:t>
            </a:r>
            <a:r>
              <a:rPr lang="en-GB" dirty="0"/>
              <a:t>, A.G. (2020) </a:t>
            </a:r>
            <a:r>
              <a:rPr lang="en-GB" i="1" dirty="0"/>
              <a:t>The evolution of management thought</a:t>
            </a:r>
            <a:r>
              <a:rPr lang="en-GB" dirty="0"/>
              <a:t>. 8th </a:t>
            </a:r>
            <a:r>
              <a:rPr lang="en-GB" dirty="0" err="1"/>
              <a:t>edn</a:t>
            </a:r>
            <a:r>
              <a:rPr lang="en-GB" dirty="0"/>
              <a:t>. Hoboken: Wiley.</a:t>
            </a:r>
          </a:p>
          <a:p>
            <a:r>
              <a:rPr lang="en-GB" dirty="0"/>
              <a:t>World Economic Forum (2023) </a:t>
            </a:r>
            <a:r>
              <a:rPr lang="en-GB" i="1" dirty="0"/>
              <a:t>The future of jobs report 2023</a:t>
            </a:r>
            <a:r>
              <a:rPr lang="en-GB" dirty="0"/>
              <a:t>. Available at: </a:t>
            </a:r>
            <a:r>
              <a:rPr lang="en-GB" dirty="0">
                <a:hlinkClick r:id="rId5"/>
              </a:rPr>
              <a:t>https://www.weforum.org</a:t>
            </a:r>
            <a:r>
              <a:rPr lang="en-GB" dirty="0"/>
              <a:t> (Accessed: 20 March 2026).</a:t>
            </a:r>
          </a:p>
          <a:p>
            <a:endParaRPr lang="en-GB" dirty="0"/>
          </a:p>
        </p:txBody>
      </p:sp>
      <p:sp>
        <p:nvSpPr>
          <p:cNvPr id="4" name="Slide Number Placeholder 3"/>
          <p:cNvSpPr>
            <a:spLocks noGrp="1"/>
          </p:cNvSpPr>
          <p:nvPr>
            <p:ph type="sldNum" sz="quarter" idx="5"/>
          </p:nvPr>
        </p:nvSpPr>
        <p:spPr/>
        <p:txBody>
          <a:bodyPr/>
          <a:lstStyle/>
          <a:p>
            <a:fld id="{7FD0F611-F566-4A82-8B0D-335499ACF47C}" type="slidenum">
              <a:rPr lang="en-GB" smtClean="0"/>
              <a:t>11</a:t>
            </a:fld>
            <a:endParaRPr lang="en-GB"/>
          </a:p>
        </p:txBody>
      </p:sp>
    </p:spTree>
    <p:extLst>
      <p:ext uri="{BB962C8B-B14F-4D97-AF65-F5344CB8AC3E}">
        <p14:creationId xmlns:p14="http://schemas.microsoft.com/office/powerpoint/2010/main" val="1507024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3/27/2026</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57863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3/27/2026</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92571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3/27/2026</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78659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3/27/2026</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05051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3/27/2026</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59228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3/27/2026</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92728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3/27/2026</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30269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3/27/2026</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65073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3/27/2026</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40220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3/27/2026</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05576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3/27/2026</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08447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3/27/2026</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411200643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vanhoosear/44155424640/"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urses.lumenlearning.com/cerritos-smallbusmgmt-1/chapter/12-1-principles-of-management-and-organization-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propublica.org/article/amazon-says-it-puts-customers-first-but-its-pricing-algorithm-doesn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ja/%E4%BA%8B%E6%A5%AD%E8%A8%88%E7%94%BB-%E3%83%93%E3%82%B8%E3%83%8D%E3%82%B9%E3%83%BB%E3%83%97%E3%83%A9%E3%83%B3%E3%83%8B%E3%83%B3%E3%82%B0-%E6%88%A6%E7%95%A5-%E8%A8%88%E7%94%BB-%E3%83%95%E3%82%A1%E3%82%A4%E3%83%8A%E3%83%B3%E3%82%B9-206163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rawpixel.com/image/456089/business-teamwor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team-cooperation-cohesion-group-102882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1"/><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rawpixel.com/search/meet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esheninger.blogspot.com/2013/09/"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icpedia.org/chalkboard/c/conclusions.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co.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weforum.org/" TargetMode="External"/><Relationship Id="rId4" Type="http://schemas.openxmlformats.org/officeDocument/2006/relationships/hyperlink" Target="https://www.mckinse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6EF02-1697-D018-0ACB-56C5E4834C63}"/>
              </a:ext>
            </a:extLst>
          </p:cNvPr>
          <p:cNvSpPr>
            <a:spLocks noGrp="1"/>
          </p:cNvSpPr>
          <p:nvPr>
            <p:ph type="ctrTitle"/>
          </p:nvPr>
        </p:nvSpPr>
        <p:spPr>
          <a:xfrm>
            <a:off x="484552" y="365125"/>
            <a:ext cx="10869248" cy="1530910"/>
          </a:xfrm>
        </p:spPr>
        <p:txBody>
          <a:bodyPr vert="horz" lIns="91440" tIns="45720" rIns="91440" bIns="45720" rtlCol="0" anchor="b">
            <a:normAutofit/>
          </a:bodyPr>
          <a:lstStyle/>
          <a:p>
            <a:pPr>
              <a:lnSpc>
                <a:spcPct val="90000"/>
              </a:lnSpc>
            </a:pPr>
            <a:r>
              <a:rPr lang="en-US" sz="3400"/>
              <a:t>The Role of Fayol’s Management Functions in Achieving Organisational Effectiveness: A Case Study of Amazon</a:t>
            </a:r>
            <a:br>
              <a:rPr lang="en-US" sz="3400"/>
            </a:br>
            <a:endParaRPr lang="en-US" sz="3400"/>
          </a:p>
        </p:txBody>
      </p:sp>
      <p:sp>
        <p:nvSpPr>
          <p:cNvPr id="5" name="Rectangle 2">
            <a:extLst>
              <a:ext uri="{FF2B5EF4-FFF2-40B4-BE49-F238E27FC236}">
                <a16:creationId xmlns:a16="http://schemas.microsoft.com/office/drawing/2014/main" id="{D9548AE7-53A2-5024-C772-FD9132A6E900}"/>
              </a:ext>
            </a:extLst>
          </p:cNvPr>
          <p:cNvSpPr>
            <a:spLocks noGrp="1" noChangeArrowheads="1"/>
          </p:cNvSpPr>
          <p:nvPr>
            <p:ph type="subTitle" idx="1"/>
          </p:nvPr>
        </p:nvSpPr>
        <p:spPr bwMode="auto">
          <a:xfrm>
            <a:off x="484552" y="2837329"/>
            <a:ext cx="5331229" cy="333963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fontAlgn="base">
              <a:lnSpc>
                <a:spcPct val="110000"/>
              </a:lnSpc>
              <a:spcBef>
                <a:spcPct val="0"/>
              </a:spcBef>
              <a:spcAft>
                <a:spcPts val="600"/>
              </a:spcAft>
              <a:buClrTx/>
              <a:buSzTx/>
              <a:tabLst/>
            </a:pPr>
            <a:endParaRPr kumimoji="0" lang="en-US" altLang="en-US" sz="2200" b="0" i="0" u="none" strike="noStrike" cap="none" normalizeH="0" baseline="0" dirty="0">
              <a:ln>
                <a:noFill/>
              </a:ln>
              <a:effectLst/>
            </a:endParaRPr>
          </a:p>
          <a:p>
            <a:pPr marL="0" marR="0" lvl="0" fontAlgn="base">
              <a:lnSpc>
                <a:spcPct val="110000"/>
              </a:lnSpc>
              <a:spcBef>
                <a:spcPct val="0"/>
              </a:spcBef>
              <a:spcAft>
                <a:spcPts val="600"/>
              </a:spcAft>
              <a:buClrTx/>
              <a:buSzTx/>
              <a:tabLst/>
            </a:pPr>
            <a:r>
              <a:rPr kumimoji="0" lang="en-US" altLang="en-US" sz="2200" b="0" i="0" u="none" strike="noStrike" cap="none" normalizeH="0" baseline="0" dirty="0">
                <a:ln>
                  <a:noFill/>
                </a:ln>
                <a:effectLst/>
              </a:rPr>
              <a:t>Module: LCBB4015 Introduction to Leadership and Management </a:t>
            </a:r>
          </a:p>
          <a:p>
            <a:pPr marL="0" marR="0" lvl="0" fontAlgn="base">
              <a:lnSpc>
                <a:spcPct val="110000"/>
              </a:lnSpc>
              <a:spcBef>
                <a:spcPct val="0"/>
              </a:spcBef>
              <a:spcAft>
                <a:spcPts val="600"/>
              </a:spcAft>
              <a:buClrTx/>
              <a:buSzTx/>
              <a:tabLst/>
            </a:pPr>
            <a:r>
              <a:rPr lang="en-US" altLang="en-US" sz="2200" dirty="0"/>
              <a:t>Nelu </a:t>
            </a:r>
            <a:r>
              <a:rPr lang="en-US" altLang="en-US" sz="2200"/>
              <a:t>Costel Avram – 2517293</a:t>
            </a:r>
          </a:p>
          <a:p>
            <a:pPr marL="0" marR="0" lvl="0" fontAlgn="base">
              <a:lnSpc>
                <a:spcPct val="110000"/>
              </a:lnSpc>
              <a:spcBef>
                <a:spcPct val="0"/>
              </a:spcBef>
              <a:spcAft>
                <a:spcPts val="600"/>
              </a:spcAft>
              <a:buClrTx/>
              <a:buSzTx/>
              <a:tabLst/>
            </a:pPr>
            <a:r>
              <a:rPr kumimoji="0" lang="en-US" altLang="en-US" sz="2200" b="0" i="0" u="none" strike="noStrike" cap="none" normalizeH="0" baseline="0" dirty="0">
                <a:ln>
                  <a:noFill/>
                </a:ln>
                <a:effectLst/>
              </a:rPr>
              <a:t>Emil Cosmin Raducanu – 2513152</a:t>
            </a:r>
          </a:p>
          <a:p>
            <a:pPr marL="0" marR="0" lvl="0" fontAlgn="base">
              <a:lnSpc>
                <a:spcPct val="110000"/>
              </a:lnSpc>
              <a:spcBef>
                <a:spcPct val="0"/>
              </a:spcBef>
              <a:spcAft>
                <a:spcPts val="600"/>
              </a:spcAft>
              <a:buClrTx/>
              <a:buSzTx/>
              <a:tabLst/>
            </a:pPr>
            <a:r>
              <a:rPr lang="en-US" altLang="en-US" sz="2200" dirty="0"/>
              <a:t>Andreea Sibel Ismail – 2516748</a:t>
            </a:r>
          </a:p>
          <a:p>
            <a:pPr marL="0" marR="0" lvl="0" fontAlgn="base">
              <a:lnSpc>
                <a:spcPct val="110000"/>
              </a:lnSpc>
              <a:spcBef>
                <a:spcPct val="0"/>
              </a:spcBef>
              <a:spcAft>
                <a:spcPts val="600"/>
              </a:spcAft>
              <a:buClrTx/>
              <a:buSzTx/>
              <a:tabLst/>
            </a:pPr>
            <a:r>
              <a:rPr kumimoji="0" lang="en-US" altLang="en-US" sz="2200" b="0" i="0" u="none" strike="noStrike" cap="none" normalizeH="0" baseline="0" dirty="0">
                <a:ln>
                  <a:noFill/>
                </a:ln>
                <a:effectLst/>
              </a:rPr>
              <a:t>Cornelia Ioan - 2515711</a:t>
            </a:r>
          </a:p>
          <a:p>
            <a:pPr marL="0" marR="0" lvl="0" fontAlgn="base">
              <a:lnSpc>
                <a:spcPct val="110000"/>
              </a:lnSpc>
              <a:spcBef>
                <a:spcPct val="0"/>
              </a:spcBef>
              <a:spcAft>
                <a:spcPts val="600"/>
              </a:spcAft>
              <a:buClrTx/>
              <a:buSzTx/>
              <a:tabLst/>
            </a:pPr>
            <a:endParaRPr kumimoji="0" lang="en-US" altLang="en-US" sz="2200" b="0" i="0" u="none" strike="noStrike" cap="none" normalizeH="0" baseline="0" dirty="0">
              <a:ln>
                <a:noFill/>
              </a:ln>
              <a:effectLst/>
            </a:endParaRPr>
          </a:p>
        </p:txBody>
      </p:sp>
      <p:pic>
        <p:nvPicPr>
          <p:cNvPr id="7" name="Picture 6">
            <a:extLst>
              <a:ext uri="{FF2B5EF4-FFF2-40B4-BE49-F238E27FC236}">
                <a16:creationId xmlns:a16="http://schemas.microsoft.com/office/drawing/2014/main" id="{8259FE1D-D1BD-33BA-AA35-FE345DDA87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228" r="36851"/>
          <a:stretch>
            <a:fillRect/>
          </a:stretch>
        </p:blipFill>
        <p:spPr>
          <a:xfrm>
            <a:off x="6095998" y="2279889"/>
            <a:ext cx="6095998" cy="4578111"/>
          </a:xfrm>
          <a:prstGeom prst="rect">
            <a:avLst/>
          </a:prstGeom>
        </p:spPr>
      </p:pic>
    </p:spTree>
    <p:extLst>
      <p:ext uri="{BB962C8B-B14F-4D97-AF65-F5344CB8AC3E}">
        <p14:creationId xmlns:p14="http://schemas.microsoft.com/office/powerpoint/2010/main" val="717172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79CB98-976B-40EA-81C0-E41C11E7A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0FC428-98F2-41B0-859F-EC3A5A41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D8B6F-4C01-601D-E981-8FBFE49DE97E}"/>
              </a:ext>
            </a:extLst>
          </p:cNvPr>
          <p:cNvSpPr>
            <a:spLocks noGrp="1"/>
          </p:cNvSpPr>
          <p:nvPr>
            <p:ph type="title"/>
          </p:nvPr>
        </p:nvSpPr>
        <p:spPr>
          <a:xfrm>
            <a:off x="484553" y="365125"/>
            <a:ext cx="5288718" cy="2663825"/>
          </a:xfrm>
        </p:spPr>
        <p:txBody>
          <a:bodyPr>
            <a:normAutofit/>
          </a:bodyPr>
          <a:lstStyle/>
          <a:p>
            <a:r>
              <a:rPr lang="en-GB"/>
              <a:t>INTRODUCTION</a:t>
            </a:r>
            <a:endParaRPr lang="en-GB" dirty="0"/>
          </a:p>
        </p:txBody>
      </p:sp>
      <p:pic>
        <p:nvPicPr>
          <p:cNvPr id="5" name="Picture 4">
            <a:extLst>
              <a:ext uri="{FF2B5EF4-FFF2-40B4-BE49-F238E27FC236}">
                <a16:creationId xmlns:a16="http://schemas.microsoft.com/office/drawing/2014/main" id="{5D57E45A-F0EA-32EC-E8FE-9C61193C03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4163" y="3694814"/>
            <a:ext cx="3085837" cy="2661535"/>
          </a:xfrm>
          <a:prstGeom prst="rect">
            <a:avLst/>
          </a:prstGeom>
        </p:spPr>
      </p:pic>
      <p:grpSp>
        <p:nvGrpSpPr>
          <p:cNvPr id="15" name="Group 14">
            <a:extLst>
              <a:ext uri="{FF2B5EF4-FFF2-40B4-BE49-F238E27FC236}">
                <a16:creationId xmlns:a16="http://schemas.microsoft.com/office/drawing/2014/main" id="{29B66AAD-E2D6-4E63-A491-B5CA241C55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16" name="Rectangle 15">
              <a:extLst>
                <a:ext uri="{FF2B5EF4-FFF2-40B4-BE49-F238E27FC236}">
                  <a16:creationId xmlns:a16="http://schemas.microsoft.com/office/drawing/2014/main" id="{EB608A2F-0FE5-4AD3-A12C-CEFA95192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71BD8E-CD34-4B44-B62F-AE81B7FF32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4E13280-1116-23BC-9940-FC03D4E02210}"/>
              </a:ext>
            </a:extLst>
          </p:cNvPr>
          <p:cNvSpPr>
            <a:spLocks noGrp="1"/>
          </p:cNvSpPr>
          <p:nvPr>
            <p:ph idx="1"/>
          </p:nvPr>
        </p:nvSpPr>
        <p:spPr>
          <a:xfrm>
            <a:off x="6510671" y="649432"/>
            <a:ext cx="5301307" cy="5527531"/>
          </a:xfrm>
        </p:spPr>
        <p:txBody>
          <a:bodyPr anchor="ctr">
            <a:normAutofit/>
          </a:bodyPr>
          <a:lstStyle/>
          <a:p>
            <a:pPr>
              <a:lnSpc>
                <a:spcPct val="110000"/>
              </a:lnSpc>
            </a:pPr>
            <a:r>
              <a:rPr lang="en-GB" sz="1900"/>
              <a:t>Management is the process of planning, organising, leading, and controlling organisational resources (Robbins and Coulter, 2021) </a:t>
            </a:r>
          </a:p>
          <a:p>
            <a:pPr>
              <a:lnSpc>
                <a:spcPct val="110000"/>
              </a:lnSpc>
            </a:pPr>
            <a:r>
              <a:rPr lang="en-GB" sz="1900"/>
              <a:t>Effective management ensures organisations achieve goals efficiently and sustainably </a:t>
            </a:r>
          </a:p>
          <a:p>
            <a:pPr>
              <a:lnSpc>
                <a:spcPct val="110000"/>
              </a:lnSpc>
            </a:pPr>
            <a:r>
              <a:rPr lang="en-GB" sz="1900"/>
              <a:t>Henri Fayol introduced five core management functions forming the foundation of management theory (Wren and </a:t>
            </a:r>
            <a:r>
              <a:rPr lang="en-GB" sz="1900" err="1"/>
              <a:t>Bedeian</a:t>
            </a:r>
            <a:r>
              <a:rPr lang="en-GB" sz="1900"/>
              <a:t>, 2020) </a:t>
            </a:r>
          </a:p>
          <a:p>
            <a:pPr>
              <a:lnSpc>
                <a:spcPct val="110000"/>
              </a:lnSpc>
            </a:pPr>
            <a:r>
              <a:rPr lang="en-GB" sz="1900"/>
              <a:t>These functions remain relevant in modern organisations despite technological advancements </a:t>
            </a:r>
          </a:p>
          <a:p>
            <a:pPr>
              <a:lnSpc>
                <a:spcPct val="110000"/>
              </a:lnSpc>
            </a:pPr>
            <a:r>
              <a:rPr lang="en-GB" sz="1900"/>
              <a:t>The presentation applies Fayol’s theory to Amazon to demonstrate practical relevance </a:t>
            </a:r>
          </a:p>
          <a:p>
            <a:pPr>
              <a:lnSpc>
                <a:spcPct val="110000"/>
              </a:lnSpc>
            </a:pPr>
            <a:endParaRPr lang="en-GB" sz="1900"/>
          </a:p>
        </p:txBody>
      </p:sp>
    </p:spTree>
    <p:extLst>
      <p:ext uri="{BB962C8B-B14F-4D97-AF65-F5344CB8AC3E}">
        <p14:creationId xmlns:p14="http://schemas.microsoft.com/office/powerpoint/2010/main" val="2799240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9ABA3-B8C5-16D8-40A6-07D6E3699AB9}"/>
              </a:ext>
            </a:extLst>
          </p:cNvPr>
          <p:cNvSpPr>
            <a:spLocks noGrp="1"/>
          </p:cNvSpPr>
          <p:nvPr>
            <p:ph type="title"/>
          </p:nvPr>
        </p:nvSpPr>
        <p:spPr>
          <a:xfrm>
            <a:off x="484552" y="365125"/>
            <a:ext cx="10869248" cy="1530910"/>
          </a:xfrm>
        </p:spPr>
        <p:txBody>
          <a:bodyPr>
            <a:normAutofit/>
          </a:bodyPr>
          <a:lstStyle/>
          <a:p>
            <a:r>
              <a:rPr lang="en-GB" dirty="0"/>
              <a:t>ABOUT AMAZON</a:t>
            </a:r>
          </a:p>
        </p:txBody>
      </p:sp>
      <p:sp>
        <p:nvSpPr>
          <p:cNvPr id="48" name="Content Placeholder 2">
            <a:extLst>
              <a:ext uri="{FF2B5EF4-FFF2-40B4-BE49-F238E27FC236}">
                <a16:creationId xmlns:a16="http://schemas.microsoft.com/office/drawing/2014/main" id="{22B7BD6F-95B7-02CA-FD93-44693ABC6DF7}"/>
              </a:ext>
            </a:extLst>
          </p:cNvPr>
          <p:cNvSpPr>
            <a:spLocks noGrp="1"/>
          </p:cNvSpPr>
          <p:nvPr>
            <p:ph idx="1"/>
          </p:nvPr>
        </p:nvSpPr>
        <p:spPr>
          <a:xfrm>
            <a:off x="484552" y="2837329"/>
            <a:ext cx="5331229" cy="3339634"/>
          </a:xfrm>
        </p:spPr>
        <p:txBody>
          <a:bodyPr>
            <a:normAutofit/>
          </a:bodyPr>
          <a:lstStyle/>
          <a:p>
            <a:pPr>
              <a:lnSpc>
                <a:spcPct val="110000"/>
              </a:lnSpc>
            </a:pPr>
            <a:r>
              <a:rPr lang="en-GB" sz="1400" dirty="0"/>
              <a:t>Amazon is a multinational company operating in e-commerce, cloud computing, and logistics (Stone, 2021) </a:t>
            </a:r>
          </a:p>
          <a:p>
            <a:pPr>
              <a:lnSpc>
                <a:spcPct val="110000"/>
              </a:lnSpc>
            </a:pPr>
            <a:r>
              <a:rPr lang="en-GB" sz="1400" dirty="0"/>
              <a:t>Founded by Jeff Bezos, it has become one of the world’s largest and most influential organisations </a:t>
            </a:r>
          </a:p>
          <a:p>
            <a:pPr>
              <a:lnSpc>
                <a:spcPct val="110000"/>
              </a:lnSpc>
            </a:pPr>
            <a:r>
              <a:rPr lang="en-GB" sz="1400" dirty="0"/>
              <a:t>The company focuses on innovation, efficiency, and customer satisfaction </a:t>
            </a:r>
          </a:p>
          <a:p>
            <a:pPr>
              <a:lnSpc>
                <a:spcPct val="110000"/>
              </a:lnSpc>
            </a:pPr>
            <a:r>
              <a:rPr lang="en-GB" sz="1400" dirty="0"/>
              <a:t>Amazon uses advanced technologies and data analytics to improve decision making </a:t>
            </a:r>
          </a:p>
          <a:p>
            <a:pPr>
              <a:lnSpc>
                <a:spcPct val="110000"/>
              </a:lnSpc>
            </a:pPr>
            <a:r>
              <a:rPr lang="en-GB" sz="1400" dirty="0"/>
              <a:t>Strong leadership and management practices contribute to its global success </a:t>
            </a:r>
          </a:p>
          <a:p>
            <a:pPr>
              <a:lnSpc>
                <a:spcPct val="110000"/>
              </a:lnSpc>
            </a:pPr>
            <a:endParaRPr lang="en-GB" sz="1400" dirty="0"/>
          </a:p>
        </p:txBody>
      </p:sp>
      <p:pic>
        <p:nvPicPr>
          <p:cNvPr id="5" name="Picture 4">
            <a:extLst>
              <a:ext uri="{FF2B5EF4-FFF2-40B4-BE49-F238E27FC236}">
                <a16:creationId xmlns:a16="http://schemas.microsoft.com/office/drawing/2014/main" id="{EA57024E-E21C-E8EB-7A89-F91ABE3B0F7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728" r="2388" b="-3"/>
          <a:stretch>
            <a:fillRect/>
          </a:stretch>
        </p:blipFill>
        <p:spPr>
          <a:xfrm>
            <a:off x="6095998" y="2279889"/>
            <a:ext cx="6095998" cy="4578111"/>
          </a:xfrm>
          <a:prstGeom prst="rect">
            <a:avLst/>
          </a:prstGeom>
        </p:spPr>
      </p:pic>
    </p:spTree>
    <p:extLst>
      <p:ext uri="{BB962C8B-B14F-4D97-AF65-F5344CB8AC3E}">
        <p14:creationId xmlns:p14="http://schemas.microsoft.com/office/powerpoint/2010/main" val="4246761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E706B-782C-041F-5D70-2C0F8098F710}"/>
              </a:ext>
            </a:extLst>
          </p:cNvPr>
          <p:cNvSpPr>
            <a:spLocks noGrp="1"/>
          </p:cNvSpPr>
          <p:nvPr>
            <p:ph type="title"/>
          </p:nvPr>
        </p:nvSpPr>
        <p:spPr>
          <a:xfrm>
            <a:off x="484552" y="365125"/>
            <a:ext cx="5022630" cy="2430030"/>
          </a:xfrm>
        </p:spPr>
        <p:txBody>
          <a:bodyPr>
            <a:normAutofit/>
          </a:bodyPr>
          <a:lstStyle/>
          <a:p>
            <a:r>
              <a:rPr lang="en-GB" dirty="0"/>
              <a:t>PLANNING</a:t>
            </a:r>
          </a:p>
        </p:txBody>
      </p:sp>
      <p:sp>
        <p:nvSpPr>
          <p:cNvPr id="3" name="Content Placeholder 2">
            <a:extLst>
              <a:ext uri="{FF2B5EF4-FFF2-40B4-BE49-F238E27FC236}">
                <a16:creationId xmlns:a16="http://schemas.microsoft.com/office/drawing/2014/main" id="{7FC1431D-68B1-04AD-5637-41090A14F0D5}"/>
              </a:ext>
            </a:extLst>
          </p:cNvPr>
          <p:cNvSpPr>
            <a:spLocks noGrp="1"/>
          </p:cNvSpPr>
          <p:nvPr>
            <p:ph idx="1"/>
          </p:nvPr>
        </p:nvSpPr>
        <p:spPr>
          <a:xfrm>
            <a:off x="484552" y="3054927"/>
            <a:ext cx="5022630" cy="3122036"/>
          </a:xfrm>
        </p:spPr>
        <p:txBody>
          <a:bodyPr>
            <a:normAutofit/>
          </a:bodyPr>
          <a:lstStyle/>
          <a:p>
            <a:pPr>
              <a:lnSpc>
                <a:spcPct val="110000"/>
              </a:lnSpc>
            </a:pPr>
            <a:r>
              <a:rPr lang="en-GB" sz="1300">
                <a:solidFill>
                  <a:schemeClr val="bg1"/>
                </a:solidFill>
              </a:rPr>
              <a:t>Planning involves setting organisational objectives and determining strategies to achieve them (Robbins and Coulter, 2021) </a:t>
            </a:r>
          </a:p>
          <a:p>
            <a:pPr>
              <a:lnSpc>
                <a:spcPct val="110000"/>
              </a:lnSpc>
            </a:pPr>
            <a:r>
              <a:rPr lang="en-GB" sz="1300">
                <a:solidFill>
                  <a:schemeClr val="bg1"/>
                </a:solidFill>
              </a:rPr>
              <a:t>Managers analyse internal and external environments, including market trends and competition </a:t>
            </a:r>
          </a:p>
          <a:p>
            <a:pPr>
              <a:lnSpc>
                <a:spcPct val="110000"/>
              </a:lnSpc>
            </a:pPr>
            <a:r>
              <a:rPr lang="en-GB" sz="1300">
                <a:solidFill>
                  <a:schemeClr val="bg1"/>
                </a:solidFill>
              </a:rPr>
              <a:t>Forecasting demand and customer behaviour is essential for effective planning </a:t>
            </a:r>
          </a:p>
          <a:p>
            <a:pPr>
              <a:lnSpc>
                <a:spcPct val="110000"/>
              </a:lnSpc>
            </a:pPr>
            <a:r>
              <a:rPr lang="en-GB" sz="1300">
                <a:solidFill>
                  <a:schemeClr val="bg1"/>
                </a:solidFill>
              </a:rPr>
              <a:t>Amazon uses data analytics and artificial intelligence to support strategic planning (Davenport et al., 2020) </a:t>
            </a:r>
          </a:p>
          <a:p>
            <a:pPr>
              <a:lnSpc>
                <a:spcPct val="110000"/>
              </a:lnSpc>
            </a:pPr>
            <a:r>
              <a:rPr lang="en-GB" sz="1300">
                <a:solidFill>
                  <a:schemeClr val="bg1"/>
                </a:solidFill>
              </a:rPr>
              <a:t>Effective planning helps organisations allocate resources efficiently and achieve long-term goals </a:t>
            </a:r>
          </a:p>
          <a:p>
            <a:pPr>
              <a:lnSpc>
                <a:spcPct val="110000"/>
              </a:lnSpc>
            </a:pPr>
            <a:endParaRPr lang="en-GB" sz="1300">
              <a:solidFill>
                <a:schemeClr val="bg1"/>
              </a:solidFill>
            </a:endParaRPr>
          </a:p>
        </p:txBody>
      </p:sp>
      <p:pic>
        <p:nvPicPr>
          <p:cNvPr id="5" name="Picture 4">
            <a:extLst>
              <a:ext uri="{FF2B5EF4-FFF2-40B4-BE49-F238E27FC236}">
                <a16:creationId xmlns:a16="http://schemas.microsoft.com/office/drawing/2014/main" id="{744F55CB-9D1D-CED5-D7B4-AF474D1857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0550" y="1453278"/>
            <a:ext cx="5126898" cy="3845173"/>
          </a:xfrm>
          <a:prstGeom prst="rect">
            <a:avLst/>
          </a:prstGeom>
        </p:spPr>
      </p:pic>
    </p:spTree>
    <p:extLst>
      <p:ext uri="{BB962C8B-B14F-4D97-AF65-F5344CB8AC3E}">
        <p14:creationId xmlns:p14="http://schemas.microsoft.com/office/powerpoint/2010/main" val="931209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CC8CF-BF96-F1B1-68B4-FEE5762AF504}"/>
              </a:ext>
            </a:extLst>
          </p:cNvPr>
          <p:cNvSpPr>
            <a:spLocks noGrp="1"/>
          </p:cNvSpPr>
          <p:nvPr>
            <p:ph type="title"/>
          </p:nvPr>
        </p:nvSpPr>
        <p:spPr>
          <a:xfrm>
            <a:off x="484552" y="365125"/>
            <a:ext cx="5252571" cy="2766449"/>
          </a:xfrm>
        </p:spPr>
        <p:txBody>
          <a:bodyPr>
            <a:normAutofit/>
          </a:bodyPr>
          <a:lstStyle/>
          <a:p>
            <a:r>
              <a:rPr lang="en-GB" dirty="0"/>
              <a:t>ORGANISING</a:t>
            </a:r>
          </a:p>
        </p:txBody>
      </p:sp>
      <p:pic>
        <p:nvPicPr>
          <p:cNvPr id="5" name="Picture 4">
            <a:extLst>
              <a:ext uri="{FF2B5EF4-FFF2-40B4-BE49-F238E27FC236}">
                <a16:creationId xmlns:a16="http://schemas.microsoft.com/office/drawing/2014/main" id="{1FE01087-D769-1210-9DED-898648633C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640" b="12041"/>
          <a:stretch>
            <a:fillRect/>
          </a:stretch>
        </p:blipFill>
        <p:spPr>
          <a:xfrm>
            <a:off x="20" y="3429000"/>
            <a:ext cx="6095978" cy="3429000"/>
          </a:xfrm>
          <a:prstGeom prst="rect">
            <a:avLst/>
          </a:prstGeom>
        </p:spPr>
      </p:pic>
      <p:sp>
        <p:nvSpPr>
          <p:cNvPr id="3" name="Content Placeholder 2">
            <a:extLst>
              <a:ext uri="{FF2B5EF4-FFF2-40B4-BE49-F238E27FC236}">
                <a16:creationId xmlns:a16="http://schemas.microsoft.com/office/drawing/2014/main" id="{1C5BE82E-D894-EA42-B259-9C3BBA3C0C48}"/>
              </a:ext>
            </a:extLst>
          </p:cNvPr>
          <p:cNvSpPr>
            <a:spLocks noGrp="1"/>
          </p:cNvSpPr>
          <p:nvPr>
            <p:ph idx="1"/>
          </p:nvPr>
        </p:nvSpPr>
        <p:spPr>
          <a:xfrm>
            <a:off x="6523702" y="365125"/>
            <a:ext cx="4830097" cy="5811838"/>
          </a:xfrm>
        </p:spPr>
        <p:txBody>
          <a:bodyPr>
            <a:normAutofit/>
          </a:bodyPr>
          <a:lstStyle/>
          <a:p>
            <a:pPr>
              <a:lnSpc>
                <a:spcPct val="110000"/>
              </a:lnSpc>
            </a:pPr>
            <a:r>
              <a:rPr lang="en-GB"/>
              <a:t>Organising involves arranging resources and tasks to achieve organisational objectives efficiently (Robbins and Coulter, 2021) </a:t>
            </a:r>
          </a:p>
          <a:p>
            <a:pPr>
              <a:lnSpc>
                <a:spcPct val="110000"/>
              </a:lnSpc>
            </a:pPr>
            <a:r>
              <a:rPr lang="en-GB"/>
              <a:t>Managers allocate roles, responsibilities, and authority within the organisation </a:t>
            </a:r>
          </a:p>
          <a:p>
            <a:pPr>
              <a:lnSpc>
                <a:spcPct val="110000"/>
              </a:lnSpc>
            </a:pPr>
            <a:r>
              <a:rPr lang="en-GB"/>
              <a:t>Clear organisational structure improves communication and coordination </a:t>
            </a:r>
          </a:p>
          <a:p>
            <a:pPr>
              <a:lnSpc>
                <a:spcPct val="110000"/>
              </a:lnSpc>
            </a:pPr>
            <a:r>
              <a:rPr lang="en-GB"/>
              <a:t>Amazon uses hierarchical and team-based structures to manage global operations (Stone, 2021) </a:t>
            </a:r>
          </a:p>
          <a:p>
            <a:pPr>
              <a:lnSpc>
                <a:spcPct val="110000"/>
              </a:lnSpc>
            </a:pPr>
            <a:r>
              <a:rPr lang="en-GB"/>
              <a:t>Effective organising ensures optimal use of human, financial, and technological resources </a:t>
            </a:r>
          </a:p>
          <a:p>
            <a:pPr>
              <a:lnSpc>
                <a:spcPct val="110000"/>
              </a:lnSpc>
            </a:pPr>
            <a:endParaRPr lang="en-GB"/>
          </a:p>
        </p:txBody>
      </p:sp>
    </p:spTree>
    <p:extLst>
      <p:ext uri="{BB962C8B-B14F-4D97-AF65-F5344CB8AC3E}">
        <p14:creationId xmlns:p14="http://schemas.microsoft.com/office/powerpoint/2010/main" val="496192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71C7DD5-7534-4C64-85EA-F76DC5A3C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F0E09B2-3F30-4CC7-8D68-D65034EA4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FF2D2-C59B-AAD1-834E-C1974E96BDAC}"/>
              </a:ext>
            </a:extLst>
          </p:cNvPr>
          <p:cNvSpPr>
            <a:spLocks noGrp="1"/>
          </p:cNvSpPr>
          <p:nvPr>
            <p:ph type="title"/>
          </p:nvPr>
        </p:nvSpPr>
        <p:spPr>
          <a:xfrm>
            <a:off x="484552" y="365125"/>
            <a:ext cx="5184728" cy="2753386"/>
          </a:xfrm>
        </p:spPr>
        <p:txBody>
          <a:bodyPr anchor="ctr">
            <a:normAutofit/>
          </a:bodyPr>
          <a:lstStyle/>
          <a:p>
            <a:r>
              <a:rPr lang="en-GB" dirty="0"/>
              <a:t>COMMANDING (LEADING)</a:t>
            </a:r>
          </a:p>
        </p:txBody>
      </p:sp>
      <p:pic>
        <p:nvPicPr>
          <p:cNvPr id="6" name="Picture 5">
            <a:extLst>
              <a:ext uri="{FF2B5EF4-FFF2-40B4-BE49-F238E27FC236}">
                <a16:creationId xmlns:a16="http://schemas.microsoft.com/office/drawing/2014/main" id="{8D873BBD-D724-57B0-3C41-43545B6FF4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3798" y="3707199"/>
            <a:ext cx="3914339" cy="2562113"/>
          </a:xfrm>
          <a:prstGeom prst="rect">
            <a:avLst/>
          </a:prstGeom>
        </p:spPr>
      </p:pic>
      <p:grpSp>
        <p:nvGrpSpPr>
          <p:cNvPr id="15" name="Group 14">
            <a:extLst>
              <a:ext uri="{FF2B5EF4-FFF2-40B4-BE49-F238E27FC236}">
                <a16:creationId xmlns:a16="http://schemas.microsoft.com/office/drawing/2014/main" id="{94078E34-F34C-4282-96E4-6D432572B9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16" name="Rectangle 15">
              <a:extLst>
                <a:ext uri="{FF2B5EF4-FFF2-40B4-BE49-F238E27FC236}">
                  <a16:creationId xmlns:a16="http://schemas.microsoft.com/office/drawing/2014/main" id="{C35FC41C-8786-44E0-B81D-ED9000C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67E311-3ADD-4CEE-8B26-8D060DA56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Rectangle 1">
            <a:extLst>
              <a:ext uri="{FF2B5EF4-FFF2-40B4-BE49-F238E27FC236}">
                <a16:creationId xmlns:a16="http://schemas.microsoft.com/office/drawing/2014/main" id="{70A11FE6-321D-5CEA-3507-C03D62AA6E0E}"/>
              </a:ext>
            </a:extLst>
          </p:cNvPr>
          <p:cNvSpPr>
            <a:spLocks noGrp="1" noChangeArrowheads="1"/>
          </p:cNvSpPr>
          <p:nvPr>
            <p:ph idx="1"/>
          </p:nvPr>
        </p:nvSpPr>
        <p:spPr bwMode="auto">
          <a:xfrm>
            <a:off x="6449646" y="365125"/>
            <a:ext cx="4904153" cy="58118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Commanding involves directing and motivating employees to achieve organisational goals (Wren and Bedeian, 2020)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Managers provide leadership, guidance, and supervision to employees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Effective communication is essential for clear instructions and expectations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Amazon managers use leadership principles to guide employee behaviour (Stone, 2021)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Motivation and leadership improve employee performance and productivity </a:t>
            </a:r>
          </a:p>
        </p:txBody>
      </p:sp>
    </p:spTree>
    <p:extLst>
      <p:ext uri="{BB962C8B-B14F-4D97-AF65-F5344CB8AC3E}">
        <p14:creationId xmlns:p14="http://schemas.microsoft.com/office/powerpoint/2010/main" val="3729970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73AC-6F05-69AD-ED60-2F26FB5FA9E2}"/>
              </a:ext>
            </a:extLst>
          </p:cNvPr>
          <p:cNvSpPr>
            <a:spLocks noGrp="1"/>
          </p:cNvSpPr>
          <p:nvPr>
            <p:ph type="title"/>
          </p:nvPr>
        </p:nvSpPr>
        <p:spPr>
          <a:xfrm>
            <a:off x="484552" y="365125"/>
            <a:ext cx="5252571" cy="2766449"/>
          </a:xfrm>
        </p:spPr>
        <p:txBody>
          <a:bodyPr>
            <a:normAutofit/>
          </a:bodyPr>
          <a:lstStyle/>
          <a:p>
            <a:r>
              <a:rPr lang="en-GB" dirty="0"/>
              <a:t>COORDINATING</a:t>
            </a:r>
          </a:p>
        </p:txBody>
      </p:sp>
      <p:pic>
        <p:nvPicPr>
          <p:cNvPr id="6" name="Picture 5">
            <a:extLst>
              <a:ext uri="{FF2B5EF4-FFF2-40B4-BE49-F238E27FC236}">
                <a16:creationId xmlns:a16="http://schemas.microsoft.com/office/drawing/2014/main" id="{15C7182E-1043-DA4E-ADC4-A46006FB97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1836" b="3894"/>
          <a:stretch>
            <a:fillRect/>
          </a:stretch>
        </p:blipFill>
        <p:spPr>
          <a:xfrm>
            <a:off x="20" y="3429000"/>
            <a:ext cx="6095978" cy="3429000"/>
          </a:xfrm>
          <a:prstGeom prst="rect">
            <a:avLst/>
          </a:prstGeom>
        </p:spPr>
      </p:pic>
      <p:sp>
        <p:nvSpPr>
          <p:cNvPr id="4" name="Rectangle 1">
            <a:extLst>
              <a:ext uri="{FF2B5EF4-FFF2-40B4-BE49-F238E27FC236}">
                <a16:creationId xmlns:a16="http://schemas.microsoft.com/office/drawing/2014/main" id="{C68CD9DD-BF5C-977C-5550-6026243EFE42}"/>
              </a:ext>
            </a:extLst>
          </p:cNvPr>
          <p:cNvSpPr>
            <a:spLocks noGrp="1" noChangeArrowheads="1"/>
          </p:cNvSpPr>
          <p:nvPr>
            <p:ph idx="1"/>
          </p:nvPr>
        </p:nvSpPr>
        <p:spPr bwMode="auto">
          <a:xfrm>
            <a:off x="6523702" y="365125"/>
            <a:ext cx="4830097" cy="58118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Coordinating involves aligning activities and departments to achieve organisational goals (Robbins and Coulter, 2021)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Ensures collaboration between different teams and functions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Reduces duplication of work and improves efficiency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Amazon coordinates operations across logistics, IT, and customer service (Davenport et al., 2020)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Effective coordination enhances productivity and organisational performance </a:t>
            </a:r>
          </a:p>
        </p:txBody>
      </p:sp>
    </p:spTree>
    <p:extLst>
      <p:ext uri="{BB962C8B-B14F-4D97-AF65-F5344CB8AC3E}">
        <p14:creationId xmlns:p14="http://schemas.microsoft.com/office/powerpoint/2010/main" val="314189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6A9AE-69E2-A3CA-E424-116803C44791}"/>
              </a:ext>
            </a:extLst>
          </p:cNvPr>
          <p:cNvSpPr>
            <a:spLocks noGrp="1"/>
          </p:cNvSpPr>
          <p:nvPr>
            <p:ph type="title"/>
          </p:nvPr>
        </p:nvSpPr>
        <p:spPr>
          <a:xfrm>
            <a:off x="484552" y="365125"/>
            <a:ext cx="5252571" cy="2766449"/>
          </a:xfrm>
        </p:spPr>
        <p:txBody>
          <a:bodyPr>
            <a:normAutofit/>
          </a:bodyPr>
          <a:lstStyle/>
          <a:p>
            <a:r>
              <a:rPr lang="en-GB" dirty="0"/>
              <a:t>CONTROLLING</a:t>
            </a:r>
          </a:p>
        </p:txBody>
      </p:sp>
      <p:pic>
        <p:nvPicPr>
          <p:cNvPr id="6" name="Picture 5" descr="Desk with productivity items">
            <a:extLst>
              <a:ext uri="{FF2B5EF4-FFF2-40B4-BE49-F238E27FC236}">
                <a16:creationId xmlns:a16="http://schemas.microsoft.com/office/drawing/2014/main" id="{9A85F378-B5EE-8632-2454-0AE8DB55495D}"/>
              </a:ext>
            </a:extLst>
          </p:cNvPr>
          <p:cNvPicPr>
            <a:picLocks noChangeAspect="1"/>
          </p:cNvPicPr>
          <p:nvPr/>
        </p:nvPicPr>
        <p:blipFill>
          <a:blip r:embed="rId3"/>
          <a:srcRect b="15730"/>
          <a:stretch>
            <a:fillRect/>
          </a:stretch>
        </p:blipFill>
        <p:spPr>
          <a:xfrm>
            <a:off x="20" y="3429000"/>
            <a:ext cx="6095978" cy="3429000"/>
          </a:xfrm>
          <a:prstGeom prst="rect">
            <a:avLst/>
          </a:prstGeom>
        </p:spPr>
      </p:pic>
      <p:sp>
        <p:nvSpPr>
          <p:cNvPr id="4" name="Rectangle 1">
            <a:extLst>
              <a:ext uri="{FF2B5EF4-FFF2-40B4-BE49-F238E27FC236}">
                <a16:creationId xmlns:a16="http://schemas.microsoft.com/office/drawing/2014/main" id="{D7D9DC1F-07FE-0689-0413-C08F27B2C757}"/>
              </a:ext>
            </a:extLst>
          </p:cNvPr>
          <p:cNvSpPr>
            <a:spLocks noGrp="1" noChangeArrowheads="1"/>
          </p:cNvSpPr>
          <p:nvPr>
            <p:ph idx="1"/>
          </p:nvPr>
        </p:nvSpPr>
        <p:spPr bwMode="auto">
          <a:xfrm>
            <a:off x="6523702" y="365125"/>
            <a:ext cx="4830097" cy="58118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Controlling involves monitoring performance and ensuring goals are achieved (Robbins and Coulter, 2021)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Managers compare actual performance with planned objectives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Performance measurement tools and KPIs are used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Amazon uses data analytics to monitor performance and improve efficiency (Laudon and Laudon, 2021)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Corrective actions are taken when performance does not meet expectations </a:t>
            </a:r>
          </a:p>
        </p:txBody>
      </p:sp>
    </p:spTree>
    <p:extLst>
      <p:ext uri="{BB962C8B-B14F-4D97-AF65-F5344CB8AC3E}">
        <p14:creationId xmlns:p14="http://schemas.microsoft.com/office/powerpoint/2010/main" val="3215697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BE700-3AA0-23D3-022F-1A52DF8A70DA}"/>
              </a:ext>
            </a:extLst>
          </p:cNvPr>
          <p:cNvSpPr>
            <a:spLocks noGrp="1"/>
          </p:cNvSpPr>
          <p:nvPr>
            <p:ph type="title"/>
          </p:nvPr>
        </p:nvSpPr>
        <p:spPr>
          <a:xfrm>
            <a:off x="484552" y="365125"/>
            <a:ext cx="10869248" cy="1530910"/>
          </a:xfrm>
        </p:spPr>
        <p:txBody>
          <a:bodyPr>
            <a:normAutofit/>
          </a:bodyPr>
          <a:lstStyle/>
          <a:p>
            <a:r>
              <a:rPr lang="en-GB" dirty="0"/>
              <a:t>MANAGERIAL SKILLS</a:t>
            </a:r>
          </a:p>
        </p:txBody>
      </p:sp>
      <p:sp>
        <p:nvSpPr>
          <p:cNvPr id="4" name="Rectangle 1">
            <a:extLst>
              <a:ext uri="{FF2B5EF4-FFF2-40B4-BE49-F238E27FC236}">
                <a16:creationId xmlns:a16="http://schemas.microsoft.com/office/drawing/2014/main" id="{E97B77EC-590E-086F-A992-CD94CC77AE89}"/>
              </a:ext>
            </a:extLst>
          </p:cNvPr>
          <p:cNvSpPr>
            <a:spLocks noGrp="1" noChangeArrowheads="1"/>
          </p:cNvSpPr>
          <p:nvPr>
            <p:ph idx="1"/>
          </p:nvPr>
        </p:nvSpPr>
        <p:spPr bwMode="auto">
          <a:xfrm>
            <a:off x="484552" y="2837329"/>
            <a:ext cx="5331229" cy="333963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None/>
              <a:tabLst/>
            </a:pPr>
            <a:endParaRPr kumimoji="0" lang="en-US" altLang="en-US" sz="14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Managers require technical, interpersonal, and conceptual skills (Katz, 2020)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Communication skills are essential for leadership and teamwork (CIPD, 2022)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Problem-solving and decision-making skills improve organisational performance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Digital and analytical skills are increasingly important in modern organisations (McKinsey, 2021) </a:t>
            </a:r>
          </a:p>
          <a:p>
            <a:pPr marL="0" marR="0" lvl="0" indent="0" defTabSz="914400" rtl="0" eaLnBrk="0" fontAlgn="base" latinLnBrk="0" hangingPunct="0">
              <a:lnSpc>
                <a:spcPct val="110000"/>
              </a:lnSpc>
              <a:spcBef>
                <a:spcPct val="0"/>
              </a:spcBef>
              <a:spcAft>
                <a:spcPts val="600"/>
              </a:spcAft>
              <a:buClrTx/>
              <a:buSzTx/>
              <a:buFontTx/>
              <a:buChar char="•"/>
              <a:tabLst/>
            </a:pPr>
            <a:r>
              <a:rPr kumimoji="0" lang="en-US" altLang="en-US" sz="1400" b="0" i="0" u="none" strike="noStrike" cap="none" normalizeH="0" baseline="0">
                <a:ln>
                  <a:noFill/>
                </a:ln>
                <a:effectLst/>
                <a:latin typeface="Arial" panose="020B0604020202020204" pitchFamily="34" charset="0"/>
              </a:rPr>
              <a:t>Adaptability is crucial in a rapidly changing business environment </a:t>
            </a:r>
          </a:p>
        </p:txBody>
      </p:sp>
      <p:pic>
        <p:nvPicPr>
          <p:cNvPr id="6" name="Picture 5">
            <a:extLst>
              <a:ext uri="{FF2B5EF4-FFF2-40B4-BE49-F238E27FC236}">
                <a16:creationId xmlns:a16="http://schemas.microsoft.com/office/drawing/2014/main" id="{BD83D437-F297-400F-172F-2C7285458FF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4" r="-2" b="-2"/>
          <a:stretch>
            <a:fillRect/>
          </a:stretch>
        </p:blipFill>
        <p:spPr>
          <a:xfrm>
            <a:off x="6095998" y="2279889"/>
            <a:ext cx="6095998" cy="4578111"/>
          </a:xfrm>
          <a:prstGeom prst="rect">
            <a:avLst/>
          </a:prstGeom>
        </p:spPr>
      </p:pic>
    </p:spTree>
    <p:extLst>
      <p:ext uri="{BB962C8B-B14F-4D97-AF65-F5344CB8AC3E}">
        <p14:creationId xmlns:p14="http://schemas.microsoft.com/office/powerpoint/2010/main" val="987716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C4DA23-D719-F42C-43F2-28FADA3C1734}"/>
              </a:ext>
            </a:extLst>
          </p:cNvPr>
          <p:cNvSpPr>
            <a:spLocks noGrp="1"/>
          </p:cNvSpPr>
          <p:nvPr>
            <p:ph type="title"/>
          </p:nvPr>
        </p:nvSpPr>
        <p:spPr>
          <a:xfrm>
            <a:off x="484552" y="365125"/>
            <a:ext cx="5252571" cy="2766449"/>
          </a:xfrm>
        </p:spPr>
        <p:txBody>
          <a:bodyPr>
            <a:normAutofit/>
          </a:bodyPr>
          <a:lstStyle/>
          <a:p>
            <a:r>
              <a:rPr lang="en-GB" dirty="0"/>
              <a:t>CONCLUSION</a:t>
            </a:r>
          </a:p>
        </p:txBody>
      </p:sp>
      <p:pic>
        <p:nvPicPr>
          <p:cNvPr id="6" name="Picture 5">
            <a:extLst>
              <a:ext uri="{FF2B5EF4-FFF2-40B4-BE49-F238E27FC236}">
                <a16:creationId xmlns:a16="http://schemas.microsoft.com/office/drawing/2014/main" id="{372CEEDF-0BDF-781A-E92D-BE575C9A2DF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4449"/>
          <a:stretch>
            <a:fillRect/>
          </a:stretch>
        </p:blipFill>
        <p:spPr>
          <a:xfrm>
            <a:off x="20" y="3429000"/>
            <a:ext cx="6095978" cy="3429000"/>
          </a:xfrm>
          <a:prstGeom prst="rect">
            <a:avLst/>
          </a:prstGeom>
        </p:spPr>
      </p:pic>
      <p:sp>
        <p:nvSpPr>
          <p:cNvPr id="4" name="Rectangle 1">
            <a:extLst>
              <a:ext uri="{FF2B5EF4-FFF2-40B4-BE49-F238E27FC236}">
                <a16:creationId xmlns:a16="http://schemas.microsoft.com/office/drawing/2014/main" id="{34FABB9F-6273-5064-5E93-1AEFF5321B99}"/>
              </a:ext>
            </a:extLst>
          </p:cNvPr>
          <p:cNvSpPr>
            <a:spLocks noGrp="1" noChangeArrowheads="1"/>
          </p:cNvSpPr>
          <p:nvPr>
            <p:ph idx="1"/>
          </p:nvPr>
        </p:nvSpPr>
        <p:spPr bwMode="auto">
          <a:xfrm>
            <a:off x="6523702" y="365125"/>
            <a:ext cx="4830097" cy="58118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Fayol’s management functions remain relevant in modern organisations (Wren and Bedeian, 2020)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Each function contributes to organisational effectiveness and goal achievement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Amazon demonstrates practical application of management functions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Effective management improves efficiency, productivity, and competitiveness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Managerial skills are essential for success in today’s business environment </a:t>
            </a:r>
          </a:p>
        </p:txBody>
      </p:sp>
    </p:spTree>
    <p:extLst>
      <p:ext uri="{BB962C8B-B14F-4D97-AF65-F5344CB8AC3E}">
        <p14:creationId xmlns:p14="http://schemas.microsoft.com/office/powerpoint/2010/main" val="1958572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41A4D-B91D-ABF6-9A86-7637662533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2280EF6-D5CC-55AA-715C-012140C24A69}"/>
              </a:ext>
            </a:extLst>
          </p:cNvPr>
          <p:cNvSpPr>
            <a:spLocks noGrp="1"/>
          </p:cNvSpPr>
          <p:nvPr>
            <p:ph idx="1"/>
          </p:nvPr>
        </p:nvSpPr>
        <p:spPr/>
        <p:txBody>
          <a:bodyPr>
            <a:normAutofit fontScale="47500" lnSpcReduction="20000"/>
          </a:bodyPr>
          <a:lstStyle/>
          <a:p>
            <a:r>
              <a:rPr lang="en-GB" sz="2500" dirty="0"/>
              <a:t>Chartered Institute of Personnel and Development (CIPD) (2022) </a:t>
            </a:r>
            <a:r>
              <a:rPr lang="en-GB" sz="2500" i="1" dirty="0"/>
              <a:t>Leadership and management development</a:t>
            </a:r>
            <a:r>
              <a:rPr lang="en-GB" sz="2500" dirty="0"/>
              <a:t>. Available at: </a:t>
            </a:r>
            <a:r>
              <a:rPr lang="en-GB" sz="2500" dirty="0">
                <a:hlinkClick r:id="rId3"/>
              </a:rPr>
              <a:t>https://www.cipd.co.uk</a:t>
            </a:r>
            <a:r>
              <a:rPr lang="en-GB" sz="2500" dirty="0"/>
              <a:t> (Accessed: 20 March 2026).</a:t>
            </a:r>
          </a:p>
          <a:p>
            <a:r>
              <a:rPr lang="en-GB" sz="2500" dirty="0"/>
              <a:t>Davenport, T.H., Bean, R. and Storey, V. (2020) ‘Companies are failing in their efforts to become data-driven’, </a:t>
            </a:r>
            <a:r>
              <a:rPr lang="en-GB" sz="2500" i="1" dirty="0"/>
              <a:t>Harvard Business Review</a:t>
            </a:r>
            <a:r>
              <a:rPr lang="en-GB" sz="2500" dirty="0"/>
              <a:t>, 98(2), pp. 1–6.</a:t>
            </a:r>
          </a:p>
          <a:p>
            <a:r>
              <a:rPr lang="en-GB" sz="2500" dirty="0"/>
              <a:t>Fayol, H. (1949) </a:t>
            </a:r>
            <a:r>
              <a:rPr lang="en-GB" sz="2500" i="1" dirty="0"/>
              <a:t>General and industrial management</a:t>
            </a:r>
            <a:r>
              <a:rPr lang="en-GB" sz="2500" dirty="0"/>
              <a:t>. London: Pitman.</a:t>
            </a:r>
          </a:p>
          <a:p>
            <a:r>
              <a:rPr lang="en-GB" sz="2500" dirty="0"/>
              <a:t>Katz, R.L. (2020) ‘Skills of an effective administrator’, </a:t>
            </a:r>
            <a:r>
              <a:rPr lang="en-GB" sz="2500" i="1" dirty="0"/>
              <a:t>Harvard Business Review</a:t>
            </a:r>
            <a:r>
              <a:rPr lang="en-GB" sz="2500" dirty="0"/>
              <a:t>, 98(2), pp. 120–126.</a:t>
            </a:r>
          </a:p>
          <a:p>
            <a:r>
              <a:rPr lang="en-GB" sz="2500" dirty="0"/>
              <a:t>Laudon, K.C. and Laudon, J.P. (2021) </a:t>
            </a:r>
            <a:r>
              <a:rPr lang="en-GB" sz="2500" i="1" dirty="0"/>
              <a:t>Management information systems: Managing the digital firm</a:t>
            </a:r>
            <a:r>
              <a:rPr lang="en-GB" sz="2500" dirty="0"/>
              <a:t>. 17th </a:t>
            </a:r>
            <a:r>
              <a:rPr lang="en-GB" sz="2500" dirty="0" err="1"/>
              <a:t>edn</a:t>
            </a:r>
            <a:r>
              <a:rPr lang="en-GB" sz="2500" dirty="0"/>
              <a:t>. Harlow: Pearson.</a:t>
            </a:r>
          </a:p>
          <a:p>
            <a:r>
              <a:rPr lang="en-GB" sz="2500" dirty="0"/>
              <a:t>McKinsey &amp; Company (2021) </a:t>
            </a:r>
            <a:r>
              <a:rPr lang="en-GB" sz="2500" i="1" dirty="0"/>
              <a:t>The future of work after COVID-19</a:t>
            </a:r>
            <a:r>
              <a:rPr lang="en-GB" sz="2500" dirty="0"/>
              <a:t>. Available at: </a:t>
            </a:r>
            <a:r>
              <a:rPr lang="en-GB" sz="2500" dirty="0">
                <a:hlinkClick r:id="rId4"/>
              </a:rPr>
              <a:t>https://www.mckinsey.com</a:t>
            </a:r>
            <a:r>
              <a:rPr lang="en-GB" sz="2500" dirty="0"/>
              <a:t> (Accessed: 20 March 2026).</a:t>
            </a:r>
          </a:p>
          <a:p>
            <a:r>
              <a:rPr lang="en-GB" sz="2500" dirty="0"/>
              <a:t>Robbins, S.P. and Coulter, M. (2021) </a:t>
            </a:r>
            <a:r>
              <a:rPr lang="en-GB" sz="2500" i="1" dirty="0"/>
              <a:t>Management</a:t>
            </a:r>
            <a:r>
              <a:rPr lang="en-GB" sz="2500" dirty="0"/>
              <a:t>. 15th </a:t>
            </a:r>
            <a:r>
              <a:rPr lang="en-GB" sz="2500" dirty="0" err="1"/>
              <a:t>edn</a:t>
            </a:r>
            <a:r>
              <a:rPr lang="en-GB" sz="2500" dirty="0"/>
              <a:t>. Harlow: Pearson.</a:t>
            </a:r>
          </a:p>
          <a:p>
            <a:r>
              <a:rPr lang="en-GB" sz="2500" dirty="0"/>
              <a:t>Stone, B. (2021) </a:t>
            </a:r>
            <a:r>
              <a:rPr lang="en-GB" sz="2500" i="1" dirty="0"/>
              <a:t>Amazon unbound: Jeff Bezos and the invention of a global empire</a:t>
            </a:r>
            <a:r>
              <a:rPr lang="en-GB" sz="2500" dirty="0"/>
              <a:t>. New York: Simon &amp; Schuster.</a:t>
            </a:r>
          </a:p>
          <a:p>
            <a:r>
              <a:rPr lang="en-GB" sz="2500" dirty="0"/>
              <a:t>Wren, D.A. and </a:t>
            </a:r>
            <a:r>
              <a:rPr lang="en-GB" sz="2500" dirty="0" err="1"/>
              <a:t>Bedeian</a:t>
            </a:r>
            <a:r>
              <a:rPr lang="en-GB" sz="2500" dirty="0"/>
              <a:t>, A.G. (2020) </a:t>
            </a:r>
            <a:r>
              <a:rPr lang="en-GB" sz="2500" i="1" dirty="0"/>
              <a:t>The evolution of management thought</a:t>
            </a:r>
            <a:r>
              <a:rPr lang="en-GB" sz="2500" dirty="0"/>
              <a:t>. 8th </a:t>
            </a:r>
            <a:r>
              <a:rPr lang="en-GB" sz="2500" dirty="0" err="1"/>
              <a:t>edn</a:t>
            </a:r>
            <a:r>
              <a:rPr lang="en-GB" sz="2500" dirty="0"/>
              <a:t>. Hoboken: Wiley.</a:t>
            </a:r>
          </a:p>
          <a:p>
            <a:r>
              <a:rPr lang="en-GB" sz="2500" dirty="0"/>
              <a:t>World Economic Forum (2023) </a:t>
            </a:r>
            <a:r>
              <a:rPr lang="en-GB" sz="2500" i="1" dirty="0"/>
              <a:t>The future of jobs report 2023</a:t>
            </a:r>
            <a:r>
              <a:rPr lang="en-GB" sz="2500" dirty="0"/>
              <a:t>. Available at: </a:t>
            </a:r>
            <a:r>
              <a:rPr lang="en-GB" sz="2500" dirty="0">
                <a:hlinkClick r:id="rId5"/>
              </a:rPr>
              <a:t>https://www.weforum.org</a:t>
            </a:r>
            <a:r>
              <a:rPr lang="en-GB" sz="2500" dirty="0"/>
              <a:t> (Accessed: 20 March 2026).</a:t>
            </a:r>
          </a:p>
          <a:p>
            <a:endParaRPr lang="en-GB" dirty="0"/>
          </a:p>
        </p:txBody>
      </p:sp>
    </p:spTree>
    <p:extLst>
      <p:ext uri="{BB962C8B-B14F-4D97-AF65-F5344CB8AC3E}">
        <p14:creationId xmlns:p14="http://schemas.microsoft.com/office/powerpoint/2010/main" val="857970555"/>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TotalTime>
  <Words>2780</Words>
  <Application>Microsoft Office PowerPoint</Application>
  <PresentationFormat>Widescreen</PresentationFormat>
  <Paragraphs>107</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Avenir Next LT Pro</vt:lpstr>
      <vt:lpstr>Bahnschrift</vt:lpstr>
      <vt:lpstr>MatrixVTI</vt:lpstr>
      <vt:lpstr>The Role of Fayol’s Management Functions in Achieving Organisational Effectiveness: A Case Study of Amazon </vt:lpstr>
      <vt:lpstr>INTRODUCTION</vt:lpstr>
      <vt:lpstr>ABOUT AMAZON</vt:lpstr>
      <vt:lpstr>PLANNING</vt:lpstr>
      <vt:lpstr>ORGANISING</vt:lpstr>
      <vt:lpstr>COMMANDING (LEADING)</vt:lpstr>
      <vt:lpstr>COORDINATING</vt:lpstr>
      <vt:lpstr>CONTROLLING</vt:lpstr>
      <vt:lpstr>MANAGERIAL SKILLS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2026-03-25T14:05:43Z</dcterms:created>
  <dcterms:modified xsi:type="dcterms:W3CDTF">2026-03-27T10:06:20Z</dcterms:modified>
</cp:coreProperties>
</file>