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2"/>
  </p:notesMasterIdLst>
  <p:handoutMasterIdLst>
    <p:handoutMasterId r:id="rId53"/>
  </p:handoutMasterIdLst>
  <p:sldIdLst>
    <p:sldId id="260" r:id="rId5"/>
    <p:sldId id="450" r:id="rId6"/>
    <p:sldId id="445" r:id="rId7"/>
    <p:sldId id="451" r:id="rId8"/>
    <p:sldId id="449" r:id="rId9"/>
    <p:sldId id="257" r:id="rId10"/>
    <p:sldId id="321" r:id="rId11"/>
    <p:sldId id="557" r:id="rId12"/>
    <p:sldId id="562" r:id="rId13"/>
    <p:sldId id="453" r:id="rId14"/>
    <p:sldId id="452" r:id="rId15"/>
    <p:sldId id="558" r:id="rId16"/>
    <p:sldId id="552" r:id="rId17"/>
    <p:sldId id="553" r:id="rId18"/>
    <p:sldId id="569" r:id="rId19"/>
    <p:sldId id="611" r:id="rId20"/>
    <p:sldId id="612" r:id="rId21"/>
    <p:sldId id="691" r:id="rId22"/>
    <p:sldId id="692" r:id="rId23"/>
    <p:sldId id="694" r:id="rId24"/>
    <p:sldId id="695" r:id="rId25"/>
    <p:sldId id="696" r:id="rId26"/>
    <p:sldId id="697" r:id="rId27"/>
    <p:sldId id="565" r:id="rId28"/>
    <p:sldId id="564" r:id="rId29"/>
    <p:sldId id="603" r:id="rId30"/>
    <p:sldId id="606" r:id="rId31"/>
    <p:sldId id="560" r:id="rId32"/>
    <p:sldId id="554" r:id="rId33"/>
    <p:sldId id="604" r:id="rId34"/>
    <p:sldId id="555" r:id="rId35"/>
    <p:sldId id="563" r:id="rId36"/>
    <p:sldId id="597" r:id="rId37"/>
    <p:sldId id="602" r:id="rId38"/>
    <p:sldId id="327" r:id="rId39"/>
    <p:sldId id="559" r:id="rId40"/>
    <p:sldId id="599" r:id="rId41"/>
    <p:sldId id="571" r:id="rId42"/>
    <p:sldId id="570" r:id="rId43"/>
    <p:sldId id="608" r:id="rId44"/>
    <p:sldId id="551" r:id="rId45"/>
    <p:sldId id="575" r:id="rId46"/>
    <p:sldId id="690" r:id="rId47"/>
    <p:sldId id="259" r:id="rId48"/>
    <p:sldId id="605" r:id="rId49"/>
    <p:sldId id="258" r:id="rId50"/>
    <p:sldId id="693"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5E98AB-98B8-AB3A-52A1-7D81C9EF4009}" v="28" dt="2023-01-16T11:01:08.225"/>
    <p1510:client id="{D2C82851-E5C8-46AA-8705-4B9B850659F3}" v="5" dt="2023-01-16T10:55:28.794"/>
    <p1510:client id="{EDD7EFC4-F2B0-72E1-2968-F4CE74E4F2EC}" v="10" dt="2023-01-16T13:09:33.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59"/>
    <p:restoredTop sz="80068"/>
  </p:normalViewPr>
  <p:slideViewPr>
    <p:cSldViewPr snapToGrid="0">
      <p:cViewPr varScale="1">
        <p:scale>
          <a:sx n="82" d="100"/>
          <a:sy n="82" d="100"/>
        </p:scale>
        <p:origin x="1420" y="5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30/01/2026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30/01/2026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ncbi.nlm.nih.gov/books/NBK263824/"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cdc.gov/chronicdisease/about/index.htm"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8" Type="http://schemas.openxmlformats.org/officeDocument/2006/relationships/hyperlink" Target="https://www.msdmanuals.com/professional/pediatrics/mental-disorders-in-children-and-adolescents/depressive-disorders-in-children-and-adolescents" TargetMode="External"/><Relationship Id="rId3" Type="http://schemas.openxmlformats.org/officeDocument/2006/relationships/hyperlink" Target="https://www.msdmanuals.com/professional/pediatrics/respiratory-disorders-in-young-children/wheezing-and-asthma-in-infants-and-young-children" TargetMode="External"/><Relationship Id="rId7" Type="http://schemas.openxmlformats.org/officeDocument/2006/relationships/hyperlink" Target="https://www.msdmanuals.com/professional/pediatrics/learning-and-developmental-disorders/attention-deficit-hyperactivity-disorder-add-adhd" TargetMode="External"/><Relationship Id="rId2" Type="http://schemas.openxmlformats.org/officeDocument/2006/relationships/slide" Target="../slides/slide41.xml"/><Relationship Id="rId1" Type="http://schemas.openxmlformats.org/officeDocument/2006/relationships/notesMaster" Target="../notesMasters/notesMaster1.xml"/><Relationship Id="rId6" Type="http://schemas.openxmlformats.org/officeDocument/2006/relationships/hyperlink" Target="https://www.msdmanuals.com/professional/pediatrics/endocrine-disorders-in-children/diabetes-mellitus-in-children-and-adolescents" TargetMode="External"/><Relationship Id="rId5" Type="http://schemas.openxmlformats.org/officeDocument/2006/relationships/hyperlink" Target="https://www.msdmanuals.com/professional/pediatrics/congenital-cardiovascular-anomalies/overview-of-congenital-cardiovascular-anomalies" TargetMode="External"/><Relationship Id="rId4" Type="http://schemas.openxmlformats.org/officeDocument/2006/relationships/hyperlink" Target="https://www.msdmanuals.com/professional/pediatrics/cystic-fibrosis-cf/cystic-fibrosis" TargetMode="Externa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youtube.com/watch?v=da8iw9hvQX4" TargetMode="External"/><Relationship Id="rId2" Type="http://schemas.openxmlformats.org/officeDocument/2006/relationships/slide" Target="../slides/slide42.xml"/><Relationship Id="rId1" Type="http://schemas.openxmlformats.org/officeDocument/2006/relationships/notesMaster" Target="../notesMasters/notesMaster1.xml"/><Relationship Id="rId4" Type="http://schemas.openxmlformats.org/officeDocument/2006/relationships/hyperlink" Target="https://www.youtube.com/watch?v=Ap1FXfy91d4"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ncbi.nlm.nih.gov/books/NBK263824/"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travelhealthpro.org.uk/news/598/public-health-england-becomes-uk-health-security-agency"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evidence.nihr.ac.uk/collection/making-sense-of-the-evidence-multiple-long-term-conditions-multimorbidity/"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a:t>
            </a:fld>
            <a:endParaRPr lang="en-GB"/>
          </a:p>
        </p:txBody>
      </p:sp>
    </p:spTree>
    <p:extLst>
      <p:ext uri="{BB962C8B-B14F-4D97-AF65-F5344CB8AC3E}">
        <p14:creationId xmlns:p14="http://schemas.microsoft.com/office/powerpoint/2010/main" val="3859153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a:t>
            </a:fld>
            <a:endParaRPr lang="en-GB"/>
          </a:p>
        </p:txBody>
      </p:sp>
    </p:spTree>
    <p:extLst>
      <p:ext uri="{BB962C8B-B14F-4D97-AF65-F5344CB8AC3E}">
        <p14:creationId xmlns:p14="http://schemas.microsoft.com/office/powerpoint/2010/main" val="3440887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31541221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173137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32176462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41414"/>
                </a:solidFill>
                <a:effectLst/>
                <a:latin typeface="Arial" panose="020B0604020202020204" pitchFamily="34" charset="0"/>
                <a:cs typeface="Arial" panose="020B0604020202020204" pitchFamily="34" charset="0"/>
                <a:hlinkClick r:id="rId3"/>
              </a:rPr>
              <a:t>https://www.ncbi.nlm.nih.gov/books/NBK263824/</a:t>
            </a:r>
            <a:endParaRPr lang="en-GB" b="0" i="0" dirty="0">
              <a:solidFill>
                <a:srgbClr val="141414"/>
              </a:solidFill>
              <a:effectLst/>
              <a:latin typeface="Arial" panose="020B0604020202020204" pitchFamily="34" charset="0"/>
              <a:cs typeface="Arial" panose="020B0604020202020204" pitchFamily="34" charset="0"/>
            </a:endParaRPr>
          </a:p>
          <a:p>
            <a:r>
              <a:rPr lang="en-US" b="0" i="0" dirty="0">
                <a:solidFill>
                  <a:srgbClr val="0D0D0D"/>
                </a:solidFill>
                <a:effectLst/>
                <a:latin typeface="Söhne"/>
              </a:rPr>
              <a:t>Diabetes: Disorder affecting blood sugar regulation. </a:t>
            </a:r>
          </a:p>
          <a:p>
            <a:r>
              <a:rPr lang="en-US" b="0" i="0" dirty="0">
                <a:solidFill>
                  <a:srgbClr val="0D0D0D"/>
                </a:solidFill>
                <a:effectLst/>
                <a:latin typeface="Söhne"/>
              </a:rPr>
              <a:t>Chronic Kidney Disease: Long-term deterioration of kidney function. </a:t>
            </a:r>
          </a:p>
          <a:p>
            <a:r>
              <a:rPr lang="en-US" b="0" i="0" dirty="0">
                <a:solidFill>
                  <a:srgbClr val="0D0D0D"/>
                </a:solidFill>
                <a:effectLst/>
                <a:latin typeface="Söhne"/>
              </a:rPr>
              <a:t>Chronic Respiratory (COPD, Asthma): Persistent lung conditions affecting breathing. </a:t>
            </a:r>
          </a:p>
          <a:p>
            <a:r>
              <a:rPr lang="en-US" b="0" i="0" dirty="0">
                <a:solidFill>
                  <a:srgbClr val="0D0D0D"/>
                </a:solidFill>
                <a:effectLst/>
                <a:latin typeface="Söhne"/>
              </a:rPr>
              <a:t>Chronic Neurological (Multiple Sclerosis): Long-lasting nervous system disorder. </a:t>
            </a:r>
          </a:p>
          <a:p>
            <a:r>
              <a:rPr lang="en-US" b="0" i="0" dirty="0">
                <a:solidFill>
                  <a:srgbClr val="0D0D0D"/>
                </a:solidFill>
                <a:effectLst/>
                <a:latin typeface="Söhne"/>
              </a:rPr>
              <a:t>Chronic Pain (Arthritis): Persistent discomfort in joints or muscles. </a:t>
            </a:r>
          </a:p>
          <a:p>
            <a:r>
              <a:rPr lang="en-US" b="0" i="0" dirty="0">
                <a:solidFill>
                  <a:srgbClr val="0D0D0D"/>
                </a:solidFill>
                <a:effectLst/>
                <a:latin typeface="Söhne"/>
              </a:rPr>
              <a:t>Cardiovascular (Heart disease, heart failure, hypertension, stroke, Angina): Long-term conditions affecting the heart and blood vessels. </a:t>
            </a:r>
          </a:p>
          <a:p>
            <a:r>
              <a:rPr lang="en-US" b="0" i="0" dirty="0">
                <a:solidFill>
                  <a:srgbClr val="0D0D0D"/>
                </a:solidFill>
                <a:effectLst/>
                <a:latin typeface="Söhne"/>
              </a:rPr>
              <a:t>Epilepsy: Recurrent seizures due to brain abnormalities. Dementia: Progressive decline in cognitive function. </a:t>
            </a:r>
          </a:p>
          <a:p>
            <a:r>
              <a:rPr lang="en-US" b="0" i="0" dirty="0">
                <a:solidFill>
                  <a:srgbClr val="0D0D0D"/>
                </a:solidFill>
                <a:effectLst/>
                <a:latin typeface="Söhne"/>
              </a:rPr>
              <a:t>Post-COVID-19 syndrome (Long COVID): Ongoing health issues following COVID-19 infection. </a:t>
            </a:r>
          </a:p>
          <a:p>
            <a:r>
              <a:rPr lang="en-US" b="0" i="0" dirty="0">
                <a:solidFill>
                  <a:srgbClr val="0D0D0D"/>
                </a:solidFill>
                <a:effectLst/>
                <a:latin typeface="Söhne"/>
              </a:rPr>
              <a:t>Other Long Term Conditions (e.g. Chronic Fatigue Syndrome, Irritable Bowel Syndrome (IBS), Cancer): Various chronic health conditions impacting daily life.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11</a:t>
            </a:fld>
            <a:endParaRPr lang="en-GB"/>
          </a:p>
        </p:txBody>
      </p:sp>
    </p:spTree>
    <p:extLst>
      <p:ext uri="{BB962C8B-B14F-4D97-AF65-F5344CB8AC3E}">
        <p14:creationId xmlns:p14="http://schemas.microsoft.com/office/powerpoint/2010/main" val="28917639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14</a:t>
            </a:fld>
            <a:endParaRPr lang="en-GB"/>
          </a:p>
        </p:txBody>
      </p:sp>
    </p:spTree>
    <p:extLst>
      <p:ext uri="{BB962C8B-B14F-4D97-AF65-F5344CB8AC3E}">
        <p14:creationId xmlns:p14="http://schemas.microsoft.com/office/powerpoint/2010/main" val="1950496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3861699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9884400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2455434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18,500 DALYs</a:t>
            </a:r>
          </a:p>
          <a:p>
            <a:pPr marL="228600" indent="-228600">
              <a:buAutoNum type="arabicPeriod"/>
            </a:pPr>
            <a:r>
              <a:rPr lang="en-GB" dirty="0"/>
              <a:t>11,500 DALYs</a:t>
            </a:r>
          </a:p>
          <a:p>
            <a:pPr marL="228600" indent="-228600">
              <a:buAutoNum type="arabicPeriod"/>
            </a:pPr>
            <a:r>
              <a:rPr lang="en-GB" dirty="0"/>
              <a:t>65 DALYs/ YLL</a:t>
            </a:r>
          </a:p>
          <a:p>
            <a:pPr marL="228600" indent="-228600">
              <a:buAutoNum type="arabicPeriod"/>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23</a:t>
            </a:fld>
            <a:endParaRPr lang="en-GB"/>
          </a:p>
        </p:txBody>
      </p:sp>
    </p:spTree>
    <p:extLst>
      <p:ext uri="{BB962C8B-B14F-4D97-AF65-F5344CB8AC3E}">
        <p14:creationId xmlns:p14="http://schemas.microsoft.com/office/powerpoint/2010/main" val="14748470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will be the start of the second session</a:t>
            </a:r>
          </a:p>
        </p:txBody>
      </p:sp>
      <p:sp>
        <p:nvSpPr>
          <p:cNvPr id="4" name="Slide Number Placeholder 3"/>
          <p:cNvSpPr>
            <a:spLocks noGrp="1"/>
          </p:cNvSpPr>
          <p:nvPr>
            <p:ph type="sldNum" sz="quarter" idx="5"/>
          </p:nvPr>
        </p:nvSpPr>
        <p:spPr/>
        <p:txBody>
          <a:bodyPr/>
          <a:lstStyle/>
          <a:p>
            <a:fld id="{17EA8173-6EA7-483C-A1E0-CFB4950086E9}" type="slidenum">
              <a:rPr lang="en-GB" smtClean="0"/>
              <a:t>24</a:t>
            </a:fld>
            <a:endParaRPr lang="en-GB"/>
          </a:p>
        </p:txBody>
      </p:sp>
    </p:spTree>
    <p:extLst>
      <p:ext uri="{BB962C8B-B14F-4D97-AF65-F5344CB8AC3E}">
        <p14:creationId xmlns:p14="http://schemas.microsoft.com/office/powerpoint/2010/main" val="10778925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4043674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29</a:t>
            </a:fld>
            <a:endParaRPr lang="en-GB"/>
          </a:p>
        </p:txBody>
      </p:sp>
    </p:spTree>
    <p:extLst>
      <p:ext uri="{BB962C8B-B14F-4D97-AF65-F5344CB8AC3E}">
        <p14:creationId xmlns:p14="http://schemas.microsoft.com/office/powerpoint/2010/main" val="2857570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31</a:t>
            </a:fld>
            <a:endParaRPr lang="en-GB"/>
          </a:p>
        </p:txBody>
      </p:sp>
    </p:spTree>
    <p:extLst>
      <p:ext uri="{BB962C8B-B14F-4D97-AF65-F5344CB8AC3E}">
        <p14:creationId xmlns:p14="http://schemas.microsoft.com/office/powerpoint/2010/main" val="28486767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range of biological, psychological, behavioural, socioeconomic and environmental factors affect the likelihood of having multiple long-term conditions.</a:t>
            </a:r>
          </a:p>
        </p:txBody>
      </p:sp>
      <p:sp>
        <p:nvSpPr>
          <p:cNvPr id="4" name="Slide Number Placeholder 3"/>
          <p:cNvSpPr>
            <a:spLocks noGrp="1"/>
          </p:cNvSpPr>
          <p:nvPr>
            <p:ph type="sldNum" sz="quarter" idx="5"/>
          </p:nvPr>
        </p:nvSpPr>
        <p:spPr/>
        <p:txBody>
          <a:bodyPr/>
          <a:lstStyle/>
          <a:p>
            <a:fld id="{17EA8173-6EA7-483C-A1E0-CFB4950086E9}" type="slidenum">
              <a:rPr lang="en-GB" smtClean="0"/>
              <a:t>32</a:t>
            </a:fld>
            <a:endParaRPr lang="en-GB"/>
          </a:p>
        </p:txBody>
      </p:sp>
    </p:spTree>
    <p:extLst>
      <p:ext uri="{BB962C8B-B14F-4D97-AF65-F5344CB8AC3E}">
        <p14:creationId xmlns:p14="http://schemas.microsoft.com/office/powerpoint/2010/main" val="31099254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7136370D-149F-436E-ACCB-700DBC1923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36F264A3-68A2-4DD9-BD7B-46BDC83FB8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buFont typeface="Arial" panose="020B0604020202020204" pitchFamily="34" charset="0"/>
              <a:buNone/>
            </a:pPr>
            <a:r>
              <a:rPr lang="en-US" b="0" i="0" dirty="0">
                <a:solidFill>
                  <a:srgbClr val="0D0D0D"/>
                </a:solidFill>
                <a:effectLst/>
                <a:latin typeface="Söhne"/>
              </a:rPr>
              <a:t>Risk factors are characteristics, conditions, behaviors, or exposures that increase the likelihood of developing a particular disease or health condition. These factors can contribute to the onset, progression, or severity of the disease. </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3"/>
            </a:endParaRPr>
          </a:p>
          <a:p>
            <a:pPr marL="0" indent="0">
              <a:buFont typeface="Arial" panose="020B0604020202020204" pitchFamily="34" charset="0"/>
              <a:buNone/>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3"/>
            </a:endParaRPr>
          </a:p>
          <a:p>
            <a:pPr marL="0" indent="0">
              <a:buFont typeface="Arial" panose="020B0604020202020204" pitchFamily="34" charset="0"/>
              <a:buNone/>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3"/>
              </a:rPr>
              <a:t>https://www.cdc.gov/chronicdisease/about/index.htm</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endParaRPr lang="en-GB" altLang="en-US" dirty="0"/>
          </a:p>
        </p:txBody>
      </p:sp>
      <p:sp>
        <p:nvSpPr>
          <p:cNvPr id="25604" name="Slide Number Placeholder 3">
            <a:extLst>
              <a:ext uri="{FF2B5EF4-FFF2-40B4-BE49-F238E27FC236}">
                <a16:creationId xmlns:a16="http://schemas.microsoft.com/office/drawing/2014/main" id="{F7D970B2-B261-4527-B3ED-9542EEDE233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eaLnBrk="0" fontAlgn="base" hangingPunct="0">
              <a:spcBef>
                <a:spcPct val="0"/>
              </a:spcBef>
              <a:spcAft>
                <a:spcPct val="0"/>
              </a:spcAft>
              <a:defRPr>
                <a:solidFill>
                  <a:schemeClr val="tx1"/>
                </a:solidFill>
                <a:latin typeface="Tw Cen MT" panose="020B0602020104020603" pitchFamily="34" charset="0"/>
              </a:defRPr>
            </a:lvl6pPr>
            <a:lvl7pPr marL="2971800" indent="-228600" eaLnBrk="0" fontAlgn="base" hangingPunct="0">
              <a:spcBef>
                <a:spcPct val="0"/>
              </a:spcBef>
              <a:spcAft>
                <a:spcPct val="0"/>
              </a:spcAft>
              <a:defRPr>
                <a:solidFill>
                  <a:schemeClr val="tx1"/>
                </a:solidFill>
                <a:latin typeface="Tw Cen MT" panose="020B0602020104020603" pitchFamily="34" charset="0"/>
              </a:defRPr>
            </a:lvl7pPr>
            <a:lvl8pPr marL="3429000" indent="-228600" eaLnBrk="0" fontAlgn="base" hangingPunct="0">
              <a:spcBef>
                <a:spcPct val="0"/>
              </a:spcBef>
              <a:spcAft>
                <a:spcPct val="0"/>
              </a:spcAft>
              <a:defRPr>
                <a:solidFill>
                  <a:schemeClr val="tx1"/>
                </a:solidFill>
                <a:latin typeface="Tw Cen MT" panose="020B0602020104020603" pitchFamily="34" charset="0"/>
              </a:defRPr>
            </a:lvl8pPr>
            <a:lvl9pPr marL="3886200" indent="-228600" eaLnBrk="0" fontAlgn="base" hangingPunct="0">
              <a:spcBef>
                <a:spcPct val="0"/>
              </a:spcBef>
              <a:spcAft>
                <a:spcPct val="0"/>
              </a:spcAft>
              <a:defRPr>
                <a:solidFill>
                  <a:schemeClr val="tx1"/>
                </a:solidFill>
                <a:latin typeface="Tw Cen MT" panose="020B0602020104020603" pitchFamily="34" charset="0"/>
              </a:defRPr>
            </a:lvl9pPr>
          </a:lstStyle>
          <a:p>
            <a:fld id="{0151054B-6BDD-4553-B280-A819ACC98E30}" type="slidenum">
              <a:rPr lang="en-GB" altLang="en-US" smtClean="0">
                <a:latin typeface="Calibri" panose="020F0502020204030204" pitchFamily="34" charset="0"/>
              </a:rPr>
              <a:pPr/>
              <a:t>33</a:t>
            </a:fld>
            <a:endParaRPr lang="en-GB" altLang="en-US">
              <a:latin typeface="Calibri" panose="020F0502020204030204" pitchFamily="34" charset="0"/>
            </a:endParaRPr>
          </a:p>
        </p:txBody>
      </p:sp>
    </p:spTree>
    <p:extLst>
      <p:ext uri="{BB962C8B-B14F-4D97-AF65-F5344CB8AC3E}">
        <p14:creationId xmlns:p14="http://schemas.microsoft.com/office/powerpoint/2010/main" val="37028666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34</a:t>
            </a:fld>
            <a:endParaRPr lang="en-GB"/>
          </a:p>
        </p:txBody>
      </p:sp>
    </p:spTree>
    <p:extLst>
      <p:ext uri="{BB962C8B-B14F-4D97-AF65-F5344CB8AC3E}">
        <p14:creationId xmlns:p14="http://schemas.microsoft.com/office/powerpoint/2010/main" val="40891411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7136370D-149F-436E-ACCB-700DBC1923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36F264A3-68A2-4DD9-BD7B-46BDC83FB8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buFont typeface="Arial" panose="020B0604020202020204" pitchFamily="34" charset="0"/>
              <a:buNone/>
            </a:pPr>
            <a:endParaRPr lang="en-GB" altLang="en-US"/>
          </a:p>
        </p:txBody>
      </p:sp>
      <p:sp>
        <p:nvSpPr>
          <p:cNvPr id="25604" name="Slide Number Placeholder 3">
            <a:extLst>
              <a:ext uri="{FF2B5EF4-FFF2-40B4-BE49-F238E27FC236}">
                <a16:creationId xmlns:a16="http://schemas.microsoft.com/office/drawing/2014/main" id="{F7D970B2-B261-4527-B3ED-9542EEDE233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eaLnBrk="0" fontAlgn="base" hangingPunct="0">
              <a:spcBef>
                <a:spcPct val="0"/>
              </a:spcBef>
              <a:spcAft>
                <a:spcPct val="0"/>
              </a:spcAft>
              <a:defRPr>
                <a:solidFill>
                  <a:schemeClr val="tx1"/>
                </a:solidFill>
                <a:latin typeface="Tw Cen MT" panose="020B0602020104020603" pitchFamily="34" charset="0"/>
              </a:defRPr>
            </a:lvl6pPr>
            <a:lvl7pPr marL="2971800" indent="-228600" eaLnBrk="0" fontAlgn="base" hangingPunct="0">
              <a:spcBef>
                <a:spcPct val="0"/>
              </a:spcBef>
              <a:spcAft>
                <a:spcPct val="0"/>
              </a:spcAft>
              <a:defRPr>
                <a:solidFill>
                  <a:schemeClr val="tx1"/>
                </a:solidFill>
                <a:latin typeface="Tw Cen MT" panose="020B0602020104020603" pitchFamily="34" charset="0"/>
              </a:defRPr>
            </a:lvl7pPr>
            <a:lvl8pPr marL="3429000" indent="-228600" eaLnBrk="0" fontAlgn="base" hangingPunct="0">
              <a:spcBef>
                <a:spcPct val="0"/>
              </a:spcBef>
              <a:spcAft>
                <a:spcPct val="0"/>
              </a:spcAft>
              <a:defRPr>
                <a:solidFill>
                  <a:schemeClr val="tx1"/>
                </a:solidFill>
                <a:latin typeface="Tw Cen MT" panose="020B0602020104020603" pitchFamily="34" charset="0"/>
              </a:defRPr>
            </a:lvl8pPr>
            <a:lvl9pPr marL="3886200" indent="-228600" eaLnBrk="0" fontAlgn="base" hangingPunct="0">
              <a:spcBef>
                <a:spcPct val="0"/>
              </a:spcBef>
              <a:spcAft>
                <a:spcPct val="0"/>
              </a:spcAft>
              <a:defRPr>
                <a:solidFill>
                  <a:schemeClr val="tx1"/>
                </a:solidFill>
                <a:latin typeface="Tw Cen MT" panose="020B0602020104020603" pitchFamily="34" charset="0"/>
              </a:defRPr>
            </a:lvl9pPr>
          </a:lstStyle>
          <a:p>
            <a:fld id="{0151054B-6BDD-4553-B280-A819ACC98E30}" type="slidenum">
              <a:rPr lang="en-GB" altLang="en-US" smtClean="0">
                <a:latin typeface="Calibri" panose="020F0502020204030204" pitchFamily="34" charset="0"/>
              </a:rPr>
              <a:pPr/>
              <a:t>37</a:t>
            </a:fld>
            <a:endParaRPr lang="en-GB" altLang="en-US">
              <a:latin typeface="Calibri" panose="020F0502020204030204" pitchFamily="34" charset="0"/>
            </a:endParaRPr>
          </a:p>
        </p:txBody>
      </p:sp>
    </p:spTree>
    <p:extLst>
      <p:ext uri="{BB962C8B-B14F-4D97-AF65-F5344CB8AC3E}">
        <p14:creationId xmlns:p14="http://schemas.microsoft.com/office/powerpoint/2010/main" val="29103188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a:p>
        </p:txBody>
      </p:sp>
    </p:spTree>
    <p:extLst>
      <p:ext uri="{BB962C8B-B14F-4D97-AF65-F5344CB8AC3E}">
        <p14:creationId xmlns:p14="http://schemas.microsoft.com/office/powerpoint/2010/main" val="2906019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a:t>1. COPD, Asthma-Lungs</a:t>
            </a:r>
          </a:p>
          <a:p>
            <a:r>
              <a:rPr lang="en-GB" b="0"/>
              <a:t>Diabetes-heart, blood vessels, nerves, eyes and kidneys</a:t>
            </a:r>
          </a:p>
          <a:p>
            <a:r>
              <a:rPr lang="en-GB" b="0"/>
              <a:t>Epilepsy, dementia-Brain</a:t>
            </a:r>
          </a:p>
          <a:p>
            <a:pPr marL="0" indent="0">
              <a:lnSpc>
                <a:spcPct val="110000"/>
              </a:lnSpc>
              <a:buFont typeface="Wingdings 3" panose="05040102010807070707" pitchFamily="18" charset="2"/>
              <a:buNone/>
              <a:defRPr/>
            </a:pPr>
            <a:endParaRPr lang="en-GB" b="0"/>
          </a:p>
          <a:p>
            <a:pPr marL="0" indent="0">
              <a:lnSpc>
                <a:spcPct val="110000"/>
              </a:lnSpc>
              <a:buFont typeface="Wingdings 3" panose="05040102010807070707" pitchFamily="18" charset="2"/>
              <a:buNone/>
              <a:defRPr/>
            </a:pPr>
            <a:r>
              <a:rPr lang="en-GB" b="0"/>
              <a:t>2-3.</a:t>
            </a:r>
          </a:p>
          <a:p>
            <a:r>
              <a:rPr lang="en-GB">
                <a:hlinkClick r:id="rId3" tooltip="Wheezing and Asthma in Infants and Young Children"/>
              </a:rPr>
              <a:t>asthma</a:t>
            </a:r>
            <a:r>
              <a:rPr lang="en-GB"/>
              <a:t>, </a:t>
            </a:r>
          </a:p>
          <a:p>
            <a:r>
              <a:rPr lang="en-GB">
                <a:hlinkClick r:id="rId4" tooltip="Cystic Fibrosis"/>
              </a:rPr>
              <a:t>cystic fibrosis</a:t>
            </a:r>
            <a:r>
              <a:rPr lang="en-GB"/>
              <a:t>, </a:t>
            </a:r>
          </a:p>
          <a:p>
            <a:r>
              <a:rPr lang="en-GB">
                <a:hlinkClick r:id="rId5" tooltip="Overview of Congenital Cardiovascular Anomalies"/>
              </a:rPr>
              <a:t>congenital heart disease</a:t>
            </a:r>
            <a:r>
              <a:rPr lang="en-GB"/>
              <a:t>, </a:t>
            </a:r>
          </a:p>
          <a:p>
            <a:r>
              <a:rPr lang="en-GB">
                <a:hlinkClick r:id="rId6" tooltip="Diabetes Mellitus in Children and Adolescents"/>
              </a:rPr>
              <a:t>diabetes mellitus</a:t>
            </a:r>
            <a:r>
              <a:rPr lang="en-GB"/>
              <a:t>, </a:t>
            </a:r>
          </a:p>
          <a:p>
            <a:r>
              <a:rPr lang="en-GB">
                <a:hlinkClick r:id="rId7" tooltip="Attention-Deficit/Hyperactivity Disorder (ADD, ADHD)"/>
              </a:rPr>
              <a:t>attention-deficit/hyperactivity disorder</a:t>
            </a:r>
            <a:r>
              <a:rPr lang="en-GB"/>
              <a:t>, </a:t>
            </a:r>
          </a:p>
          <a:p>
            <a:r>
              <a:rPr lang="en-GB"/>
              <a:t>and </a:t>
            </a:r>
            <a:r>
              <a:rPr lang="en-GB">
                <a:hlinkClick r:id="rId8" tooltip="Depressive Disorders in Children and Adolescents"/>
              </a:rPr>
              <a:t>depression</a:t>
            </a:r>
            <a:r>
              <a:rPr lang="en-GB"/>
              <a:t>. </a:t>
            </a:r>
          </a:p>
          <a:p>
            <a:pPr marL="0" indent="0">
              <a:lnSpc>
                <a:spcPct val="110000"/>
              </a:lnSpc>
              <a:buFont typeface="Wingdings 3" panose="05040102010807070707" pitchFamily="18" charset="2"/>
              <a:buNone/>
              <a:defRPr/>
            </a:pPr>
            <a:endParaRPr lang="en-GB" b="0"/>
          </a:p>
          <a:p>
            <a:pPr marL="0" indent="0">
              <a:lnSpc>
                <a:spcPct val="110000"/>
              </a:lnSpc>
              <a:buFont typeface="Wingdings 3" panose="05040102010807070707" pitchFamily="18" charset="2"/>
              <a:buNone/>
              <a:defRPr/>
            </a:pPr>
            <a:r>
              <a:rPr lang="en-GB" b="0"/>
              <a:t>4.. </a:t>
            </a:r>
            <a:r>
              <a:rPr lang="en-GB" sz="1800">
                <a:latin typeface="Palatino Linotype" panose="02040502050505030304" pitchFamily="18" charset="0"/>
              </a:rPr>
              <a:t>Burden of disease  is a measure of the </a:t>
            </a:r>
            <a:r>
              <a:rPr lang="en-GB" sz="1800" b="1">
                <a:solidFill>
                  <a:srgbClr val="FF0000"/>
                </a:solidFill>
                <a:latin typeface="Palatino Linotype" panose="02040502050505030304" pitchFamily="18" charset="0"/>
              </a:rPr>
              <a:t>physical</a:t>
            </a:r>
            <a:r>
              <a:rPr lang="en-GB" sz="1800">
                <a:latin typeface="Palatino Linotype" panose="02040502050505030304" pitchFamily="18" charset="0"/>
              </a:rPr>
              <a:t>, </a:t>
            </a:r>
            <a:r>
              <a:rPr lang="en-GB" sz="1800" b="1">
                <a:solidFill>
                  <a:srgbClr val="FF0000"/>
                </a:solidFill>
                <a:latin typeface="Palatino Linotype" panose="02040502050505030304" pitchFamily="18" charset="0"/>
              </a:rPr>
              <a:t>emotional</a:t>
            </a:r>
            <a:r>
              <a:rPr lang="en-GB" sz="1800">
                <a:latin typeface="Palatino Linotype" panose="02040502050505030304" pitchFamily="18" charset="0"/>
              </a:rPr>
              <a:t>, </a:t>
            </a:r>
            <a:r>
              <a:rPr lang="en-GB" sz="1800" b="1">
                <a:solidFill>
                  <a:srgbClr val="FF0000"/>
                </a:solidFill>
                <a:latin typeface="Palatino Linotype" panose="02040502050505030304" pitchFamily="18" charset="0"/>
              </a:rPr>
              <a:t>social</a:t>
            </a:r>
            <a:r>
              <a:rPr lang="en-GB" sz="1800">
                <a:latin typeface="Palatino Linotype" panose="02040502050505030304" pitchFamily="18" charset="0"/>
              </a:rPr>
              <a:t> and </a:t>
            </a:r>
            <a:r>
              <a:rPr lang="en-GB" sz="1800" b="1">
                <a:solidFill>
                  <a:srgbClr val="FF0000"/>
                </a:solidFill>
                <a:latin typeface="Palatino Linotype" panose="02040502050505030304" pitchFamily="18" charset="0"/>
              </a:rPr>
              <a:t>financial</a:t>
            </a:r>
            <a:r>
              <a:rPr lang="en-GB" sz="1800">
                <a:latin typeface="Palatino Linotype" panose="02040502050505030304" pitchFamily="18" charset="0"/>
              </a:rPr>
              <a:t> impact that a particular disease has on the </a:t>
            </a:r>
            <a:r>
              <a:rPr lang="en-GB" sz="1800" b="1">
                <a:solidFill>
                  <a:srgbClr val="FF0000"/>
                </a:solidFill>
                <a:latin typeface="Palatino Linotype" panose="02040502050505030304" pitchFamily="18" charset="0"/>
              </a:rPr>
              <a:t>health and functioning </a:t>
            </a:r>
            <a:r>
              <a:rPr lang="en-GB" sz="1800">
                <a:latin typeface="Palatino Linotype" panose="02040502050505030304" pitchFamily="18" charset="0"/>
              </a:rPr>
              <a:t>of the population.</a:t>
            </a:r>
          </a:p>
          <a:p>
            <a:pPr marL="0" indent="0">
              <a:lnSpc>
                <a:spcPct val="110000"/>
              </a:lnSpc>
              <a:buFont typeface="Wingdings 3" panose="05040102010807070707" pitchFamily="18" charset="2"/>
              <a:buNone/>
              <a:defRPr/>
            </a:pPr>
            <a:r>
              <a:rPr lang="en-GB" sz="1200" i="1">
                <a:highlight>
                  <a:srgbClr val="FFFF00"/>
                </a:highlight>
                <a:latin typeface="Palatino Linotype" panose="02040502050505030304" pitchFamily="18" charset="0"/>
              </a:rPr>
              <a:t>GBD A systematic, scientific effort to quantify the comparative magnitude of health loss due to diseases, injuries, and risk factors by age, sex, and geographies for specific points in time.</a:t>
            </a:r>
          </a:p>
          <a:p>
            <a:pPr marL="0" indent="0">
              <a:lnSpc>
                <a:spcPct val="110000"/>
              </a:lnSpc>
              <a:buFont typeface="Wingdings 3" panose="05040102010807070707" pitchFamily="18" charset="2"/>
              <a:buNone/>
              <a:defRPr/>
            </a:pPr>
            <a:endParaRPr lang="en-GB" sz="1200" i="1">
              <a:highlight>
                <a:srgbClr val="FFFF00"/>
              </a:highlight>
              <a:latin typeface="Palatino Linotype" panose="02040502050505030304" pitchFamily="18" charset="0"/>
            </a:endParaRPr>
          </a:p>
          <a:p>
            <a:endParaRPr lang="en-GB" b="0"/>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38979065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hlinkClick r:id="rId3"/>
              </a:rPr>
              <a:t>Chronic Diseases: Everyone’s Business </a:t>
            </a:r>
            <a:r>
              <a:rPr kumimoji="0" lang="en-GB" sz="1200" b="0" i="0" u="none" strike="noStrike" kern="1200" cap="none" spc="0" normalizeH="0" baseline="0" noProof="0">
                <a:ln>
                  <a:noFill/>
                </a:ln>
                <a:solidFill>
                  <a:prstClr val="black"/>
                </a:solidFill>
                <a:effectLst/>
                <a:uLnTx/>
                <a:uFillTx/>
                <a:latin typeface="Calibri"/>
                <a:ea typeface="+mn-ea"/>
                <a:cs typeface="+mn-cs"/>
                <a:hlinkClick r:id="rId4"/>
              </a:rPr>
              <a:t>–</a:t>
            </a:r>
            <a:r>
              <a:rPr kumimoji="0" lang="en-GB" sz="1200" b="0" i="0" u="none" strike="noStrike" kern="1200" cap="none" spc="0" normalizeH="0" baseline="0" noProof="0">
                <a:ln>
                  <a:noFill/>
                </a:ln>
                <a:solidFill>
                  <a:prstClr val="black"/>
                </a:solidFill>
                <a:effectLst/>
                <a:uLnTx/>
                <a:uFillTx/>
                <a:latin typeface="Calibri"/>
                <a:ea typeface="+mn-ea"/>
                <a:cs typeface="+mn-cs"/>
                <a:hlinkClick r:id="rId3"/>
              </a:rPr>
              <a:t> YouTube</a:t>
            </a:r>
            <a:endParaRPr kumimoji="0" lang="en-GB" sz="12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hlinkClick r:id="rId4"/>
              </a:rPr>
              <a:t>Chronic Disease – YouTube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hlinkClick r:id="rId4"/>
              </a:rPr>
              <a:t>The BETTER approach to preventing chronic diseases - YouTube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hlinkClick r:id="rId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hlinkClick r:id="rId4"/>
            </a:endParaRP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4027636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New technology?</a:t>
            </a:r>
          </a:p>
          <a:p>
            <a:r>
              <a:rPr lang="en-GB"/>
              <a:t>Leadership skills?</a:t>
            </a:r>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11497578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List of long-term conditions - A rapid synthesis of the evidence on interventions supporting self-management for people with long-term conditions: PRISMS – Practical systematic Review of Self-Management Support for long-term conditions - NCBI Bookshelf (nih.gov)</a:t>
            </a:r>
            <a:r>
              <a:rPr lang="en-GB"/>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https://www.youtube.com/watch?v=Oe2EikTX20M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29308320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hlinkClick r:id="rId3"/>
              </a:rPr>
              <a:t>NaTHNaC</a:t>
            </a:r>
            <a:r>
              <a:rPr lang="en-GB">
                <a:hlinkClick r:id="rId3"/>
              </a:rPr>
              <a:t> - Public Health England becomes UK Health Security Agency (travelhealthpro.org.uk)</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45</a:t>
            </a:fld>
            <a:endParaRPr lang="en-GB"/>
          </a:p>
        </p:txBody>
      </p:sp>
    </p:spTree>
    <p:extLst>
      <p:ext uri="{BB962C8B-B14F-4D97-AF65-F5344CB8AC3E}">
        <p14:creationId xmlns:p14="http://schemas.microsoft.com/office/powerpoint/2010/main" val="9939514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NIHR Evidence - Making sense of the evidence: Multiple long-term conditions (multimorbidity) - NIHR Evidence - Informative and accessible health and care research</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10556240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859013082"/>
      </p:ext>
    </p:extLst>
  </p:cSld>
  <p:clrMapOvr>
    <a:masterClrMapping/>
  </p:clrMapOvr>
  <p:transition spd="slow">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Standard Conten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A609-623C-4E88-9DFC-D5A70B03D711}"/>
              </a:ext>
            </a:extLst>
          </p:cNvPr>
          <p:cNvSpPr>
            <a:spLocks noGrp="1"/>
          </p:cNvSpPr>
          <p:nvPr>
            <p:ph type="title" hasCustomPrompt="1"/>
          </p:nvPr>
        </p:nvSpPr>
        <p:spPr/>
        <p:txBody>
          <a:bodyPr/>
          <a:lstStyle>
            <a:lvl1pPr>
              <a:defRPr/>
            </a:lvl1pPr>
          </a:lstStyle>
          <a:p>
            <a:r>
              <a:rPr lang="en-US"/>
              <a:t>Title</a:t>
            </a:r>
            <a:endParaRPr lang="en-GB"/>
          </a:p>
        </p:txBody>
      </p:sp>
      <p:sp>
        <p:nvSpPr>
          <p:cNvPr id="3" name="Content Placeholder 2">
            <a:extLst>
              <a:ext uri="{FF2B5EF4-FFF2-40B4-BE49-F238E27FC236}">
                <a16:creationId xmlns:a16="http://schemas.microsoft.com/office/drawing/2014/main" id="{DBA118FF-E6CD-45D9-B1B8-714FF0CF41A3}"/>
              </a:ext>
            </a:extLst>
          </p:cNvPr>
          <p:cNvSpPr>
            <a:spLocks noGrp="1"/>
          </p:cNvSpPr>
          <p:nvPr>
            <p:ph idx="1" hasCustomPrompt="1"/>
          </p:nvPr>
        </p:nvSpPr>
        <p:spPr>
          <a:xfrm>
            <a:off x="628650" y="1825625"/>
            <a:ext cx="7886700" cy="1789446"/>
          </a:xfrm>
        </p:spPr>
        <p:txBody>
          <a:bodyPr/>
          <a:lstStyle>
            <a:lvl1pPr>
              <a:defRPr/>
            </a:lvl1pPr>
            <a:lvl2pPr>
              <a:defRPr/>
            </a:lvl2pPr>
            <a:lvl3pPr>
              <a:defRPr/>
            </a:lvl3pPr>
            <a:lvl4pPr>
              <a:defRPr/>
            </a:lvl4pPr>
            <a:lvl5pPr>
              <a:defRPr/>
            </a:lvl5pPr>
          </a:lstStyle>
          <a:p>
            <a:pPr lvl="0"/>
            <a:r>
              <a:rPr lang="en-US"/>
              <a:t>Bullet point first level style</a:t>
            </a:r>
          </a:p>
          <a:p>
            <a:pPr lvl="1"/>
            <a:r>
              <a:rPr lang="en-US"/>
              <a:t>Second level style</a:t>
            </a:r>
          </a:p>
          <a:p>
            <a:pPr lvl="2"/>
            <a:r>
              <a:rPr lang="en-US"/>
              <a:t>Third level style</a:t>
            </a:r>
          </a:p>
          <a:p>
            <a:pPr lvl="3"/>
            <a:r>
              <a:rPr lang="en-US"/>
              <a:t>Fourth level style</a:t>
            </a:r>
          </a:p>
          <a:p>
            <a:pPr lvl="4"/>
            <a:r>
              <a:rPr lang="en-US"/>
              <a:t>Fifth level style</a:t>
            </a:r>
            <a:endParaRPr lang="en-GB"/>
          </a:p>
        </p:txBody>
      </p:sp>
      <p:sp>
        <p:nvSpPr>
          <p:cNvPr id="6" name="Slide Number Placeholder 5">
            <a:extLst>
              <a:ext uri="{FF2B5EF4-FFF2-40B4-BE49-F238E27FC236}">
                <a16:creationId xmlns:a16="http://schemas.microsoft.com/office/drawing/2014/main" id="{06746E62-8884-4F46-8B2C-DEA3C5093BD0}"/>
              </a:ext>
            </a:extLst>
          </p:cNvPr>
          <p:cNvSpPr>
            <a:spLocks noGrp="1"/>
          </p:cNvSpPr>
          <p:nvPr>
            <p:ph type="sldNum" sz="quarter" idx="12"/>
          </p:nvPr>
        </p:nvSpPr>
        <p:spPr/>
        <p:txBody>
          <a:bodyPr/>
          <a:lstStyle/>
          <a:p>
            <a:fld id="{D9058C1D-BFE8-4D4E-9AFD-88415CC19C78}" type="slidenum">
              <a:rPr lang="en-GB" smtClean="0"/>
              <a:t>‹#›</a:t>
            </a:fld>
            <a:endParaRPr lang="en-GB"/>
          </a:p>
        </p:txBody>
      </p:sp>
    </p:spTree>
    <p:extLst>
      <p:ext uri="{BB962C8B-B14F-4D97-AF65-F5344CB8AC3E}">
        <p14:creationId xmlns:p14="http://schemas.microsoft.com/office/powerpoint/2010/main" val="81643737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30/01/2026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Exce4gy7aOk"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Exce4gy7aO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Q4jjbwr3TMw"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cks.nice.org.uk/topics/multimorbidity/#:~:text=Multimorbidity%20is%20the%20presence%20of,as%20frailty%20or%20chronic%20pain."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cks.nice.org.uk/topics/multimorbidity/reference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cdc.gov/tobacco/basic_information/secondhand_smoke/index.htm" TargetMode="External"/><Relationship Id="rId2" Type="http://schemas.openxmlformats.org/officeDocument/2006/relationships/hyperlink" Target="https://www.cdc.gov/chronicdisease/resources/publications/factsheets/tobacco.htm" TargetMode="External"/><Relationship Id="rId1" Type="http://schemas.openxmlformats.org/officeDocument/2006/relationships/slideLayout" Target="../slideLayouts/slideLayout2.xml"/><Relationship Id="rId6" Type="http://schemas.openxmlformats.org/officeDocument/2006/relationships/hyperlink" Target="https://www.cdc.gov/chronicdisease/resources/publications/factsheets/alcohol.htm" TargetMode="External"/><Relationship Id="rId5" Type="http://schemas.openxmlformats.org/officeDocument/2006/relationships/hyperlink" Target="https://www.cdc.gov/chronicdisease/resources/publications/factsheets/physical-activity.htm" TargetMode="External"/><Relationship Id="rId4" Type="http://schemas.openxmlformats.org/officeDocument/2006/relationships/hyperlink" Target="https://www.cdc.gov/chronicdisease/resources/publications/factsheets/nutrition.htm"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da8iw9hvQX4"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hyperlink" Target="https://www.youtube.com/watch?v=Ap1FXfy91d4" TargetMode="External"/><Relationship Id="rId4" Type="http://schemas.openxmlformats.org/officeDocument/2006/relationships/hyperlink" Target="https://www.youtube.com/watch?v=c91ggTlEGv8"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8" Type="http://schemas.openxmlformats.org/officeDocument/2006/relationships/hyperlink" Target="https://www.kingsfund.org.uk/projects/time-think-differently/trends-disease-and-disability-long-term-conditions-multi-morbidity" TargetMode="External"/><Relationship Id="rId13" Type="http://schemas.openxmlformats.org/officeDocument/2006/relationships/hyperlink" Target="https://www.centreformentalhealth.org.uk/sites/default/files/2018-09/Cost_of_Comorbidities.pdf" TargetMode="External"/><Relationship Id="rId3" Type="http://schemas.openxmlformats.org/officeDocument/2006/relationships/hyperlink" Target="http://www.thelancet.com/journals/lancet/article/PIIS0140-6736%2812%2960240-2/abstract" TargetMode="External"/><Relationship Id="rId7" Type="http://schemas.openxmlformats.org/officeDocument/2006/relationships/hyperlink" Target="http://www.dh.gov.uk/en/Publicationsandstatistics/Publications/PublicationsPolicyAndGuidance/DH_134487" TargetMode="External"/><Relationship Id="rId12" Type="http://schemas.openxmlformats.org/officeDocument/2006/relationships/hyperlink" Target="https://evidence.nihr.ac.uk/collection/making-sense-of-the-evidence-multiple-long-term-conditions-multimorbidity/#_Toc67472446"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www.cdc.gov/chronicdisease/resources/publications/factsheets/nutrition.htm" TargetMode="External"/><Relationship Id="rId11" Type="http://schemas.openxmlformats.org/officeDocument/2006/relationships/hyperlink" Target="https://www.nhsggc.org.uk/media/231478/nhsggc_ltc_strategic_framework.pdf" TargetMode="External"/><Relationship Id="rId5" Type="http://schemas.openxmlformats.org/officeDocument/2006/relationships/hyperlink" Target="https://www.cdc.gov/chronicdisease/about/index.htm" TargetMode="External"/><Relationship Id="rId15" Type="http://schemas.openxmlformats.org/officeDocument/2006/relationships/hyperlink" Target="https://cks.nice.org.uk/topics/multimorbidity/#:~:text=Multimorbidity%20is%20the%20presence%20of,as%20frailty%20or%20chronic%20pain" TargetMode="External"/><Relationship Id="rId10" Type="http://schemas.openxmlformats.org/officeDocument/2006/relationships/hyperlink" Target="https://www.datadictionary.nhs.uk/nhs_business_definitions/long_term_physical_health_condition.html" TargetMode="External"/><Relationship Id="rId4" Type="http://schemas.openxmlformats.org/officeDocument/2006/relationships/hyperlink" Target="http://www.thelancet.com/journals/lancet/article/PIIS0140-6736(12)60240-2/fulltext" TargetMode="External"/><Relationship Id="rId9" Type="http://schemas.openxmlformats.org/officeDocument/2006/relationships/hyperlink" Target="https://www.ncbi.nlm.nih.gov/books/NBK263824/" TargetMode="External"/><Relationship Id="rId14" Type="http://schemas.openxmlformats.org/officeDocument/2006/relationships/hyperlink" Target="https://cks.nice.org.uk/topics/multimorbidity/#:~:text=Multimorbidity%20is%20the%20presence%20of,as%20frailty%20or%20chronic%20pain."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acmedsci.ac.uk/file-download/99630838"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www.ncbi.nlm.nih.gov/pmc/articles/PMC4977932" TargetMode="External"/><Relationship Id="rId5" Type="http://schemas.openxmlformats.org/officeDocument/2006/relationships/hyperlink" Target="http://bjgp.org/content/early/2018/03/12/bjgp18X695465" TargetMode="External"/><Relationship Id="rId4" Type="http://schemas.openxmlformats.org/officeDocument/2006/relationships/hyperlink" Target="https://www.thelancet.com/journals/lancet/article/PIIS0140-6736(12)60240-2/fulltext"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who.int/health-topics/noncommunicable-diseases#tab=tab_1"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hyperlink" Target="http://www.gov.uk/government/uploads/system/uploads/attachment_data/file/216528/dh_134486.pdf" TargetMode="External"/><Relationship Id="rId4" Type="http://schemas.openxmlformats.org/officeDocument/2006/relationships/hyperlink" Target="https://www.kingsfund.org.uk/projects/time-think-differently/trends-disease-and-disability-long-term-conditions-multi-morbidity" TargetMode="External"/></Relationships>
</file>

<file path=ppt/slides/_rels/slide47.xml.rels><?xml version="1.0" encoding="UTF-8" standalone="yes"?>
<Relationships xmlns="http://schemas.openxmlformats.org/package/2006/relationships"><Relationship Id="rId2" Type="http://schemas.openxmlformats.org/officeDocument/2006/relationships/hyperlink" Target="https://www.youtube.com/watch?v=lLJrwvezF0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cs typeface="Arial" panose="020B0604020202020204" pitchFamily="34" charset="0"/>
              </a:rPr>
              <a:t>Community Care and Management of Longer-term Conditions</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r>
              <a:rPr lang="en-GB" sz="3600" b="1" i="1" dirty="0" err="1">
                <a:solidFill>
                  <a:schemeClr val="bg1"/>
                </a:solidFill>
              </a:rPr>
              <a:t>LCHS7003</a:t>
            </a:r>
            <a:br>
              <a:rPr lang="en-GB" sz="3600" b="1" dirty="0">
                <a:solidFill>
                  <a:schemeClr val="bg1"/>
                </a:solidFill>
              </a:rPr>
            </a:br>
            <a:br>
              <a:rPr lang="en-GB" sz="3600" b="1" dirty="0">
                <a:solidFill>
                  <a:schemeClr val="bg1"/>
                </a:solidFill>
              </a:rPr>
            </a:br>
            <a:r>
              <a:rPr lang="en-GB" sz="3200" b="1" dirty="0">
                <a:solidFill>
                  <a:schemeClr val="bg1"/>
                </a:solidFill>
                <a:cs typeface="Arial" panose="020B0604020202020204" pitchFamily="34" charset="0"/>
              </a:rPr>
              <a:t>Week 2  </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3064605"/>
            <a:ext cx="7200800" cy="584775"/>
          </a:xfrm>
          <a:prstGeom prst="rect">
            <a:avLst/>
          </a:prstGeom>
        </p:spPr>
        <p:txBody>
          <a:bodyPr wrap="square">
            <a:spAutoFit/>
          </a:bodyPr>
          <a:lstStyle/>
          <a:p>
            <a:pPr algn="ctr"/>
            <a:r>
              <a:rPr lang="en-GB" sz="3200" b="1" i="1" dirty="0">
                <a:solidFill>
                  <a:schemeClr val="bg1"/>
                </a:solidFill>
                <a:latin typeface="+mj-lt"/>
                <a:cs typeface="Arial" panose="020B0604020202020204" pitchFamily="34" charset="0"/>
              </a:rPr>
              <a:t>Long-term Conditions </a:t>
            </a: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3917032"/>
          </a:xfrm>
        </p:spPr>
        <p:txBody>
          <a:bodyPr>
            <a:noAutofit/>
          </a:bodyPr>
          <a:lstStyle/>
          <a:p>
            <a:pPr marL="0" indent="0">
              <a:buNone/>
            </a:pPr>
            <a:r>
              <a:rPr lang="en-GB" sz="1800" dirty="0">
                <a:cs typeface="Arial" panose="020B0604020202020204" pitchFamily="34" charset="0"/>
              </a:rPr>
              <a:t>Upon successful completion of this module, student should be able to: </a:t>
            </a:r>
          </a:p>
          <a:p>
            <a:pPr marL="0" indent="0">
              <a:buNone/>
            </a:pPr>
            <a:endParaRPr lang="en-GB" sz="1800" dirty="0">
              <a:cs typeface="Arial" panose="020B0604020202020204" pitchFamily="34" charset="0"/>
            </a:endParaRPr>
          </a:p>
          <a:p>
            <a:pPr lvl="0" algn="just" rtl="0">
              <a:lnSpc>
                <a:spcPct val="115000"/>
              </a:lnSpc>
              <a:buFont typeface="Wingdings" panose="05000000000000000000" pitchFamily="2" charset="2"/>
              <a:buChar char="§"/>
            </a:pPr>
            <a:r>
              <a:rPr lang="en-GB" sz="1800" dirty="0">
                <a:effectLst/>
                <a:ea typeface="Arial" panose="020B0604020202020204" pitchFamily="34" charset="0"/>
                <a:cs typeface="Arial" panose="020B0604020202020204" pitchFamily="34" charset="0"/>
              </a:rPr>
              <a:t>Critically evaluate the physical, psychological, and social impact on individuals and families living with a long-term condition(s) and its treatment.</a:t>
            </a:r>
            <a:endParaRPr lang="en-GB" sz="1800" dirty="0">
              <a:effectLst/>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1800" dirty="0">
                <a:effectLst/>
                <a:ea typeface="Arial" panose="020B0604020202020204" pitchFamily="34" charset="0"/>
                <a:cs typeface="Arial" panose="020B0604020202020204" pitchFamily="34" charset="0"/>
              </a:rPr>
              <a:t>Critically assess the key areas of local and national political, health and social care agendas and initiatives relating to long term conditions.</a:t>
            </a:r>
            <a:endParaRPr lang="en-GB" sz="1800" dirty="0">
              <a:effectLst/>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1800" dirty="0">
                <a:effectLst/>
                <a:ea typeface="Arial" panose="020B0604020202020204" pitchFamily="34" charset="0"/>
                <a:cs typeface="Arial" panose="020B0604020202020204" pitchFamily="34" charset="0"/>
              </a:rPr>
              <a:t>Critically evaluate the skills, values and behaviours required to provide co-productive and traditional models of care as appropriate.</a:t>
            </a:r>
            <a:endParaRPr lang="en-GB" sz="1800" dirty="0">
              <a:effectLst/>
              <a:ea typeface="Calibri" panose="020F0502020204030204" pitchFamily="34" charset="0"/>
              <a:cs typeface="Arial" panose="020B0604020202020204" pitchFamily="34" charset="0"/>
            </a:endParaRPr>
          </a:p>
          <a:p>
            <a:pPr lvl="0" algn="just">
              <a:lnSpc>
                <a:spcPct val="115000"/>
              </a:lnSpc>
              <a:spcAft>
                <a:spcPts val="1000"/>
              </a:spcAft>
              <a:buFont typeface="Wingdings" panose="05000000000000000000" pitchFamily="2" charset="2"/>
              <a:buChar char="§"/>
            </a:pPr>
            <a:r>
              <a:rPr lang="en-GB" sz="1800" dirty="0">
                <a:effectLst/>
                <a:ea typeface="Arial" panose="020B0604020202020204" pitchFamily="34" charset="0"/>
                <a:cs typeface="Arial" panose="020B0604020202020204" pitchFamily="34" charset="0"/>
              </a:rPr>
              <a:t>Critically analyse the contribution of empirical evidence and local, national, and international guidelines to informing the delivery of ‘whole person’ care and self-management support for individuals with long term conditions.</a:t>
            </a:r>
            <a:endParaRPr lang="en-GB" sz="1800" dirty="0">
              <a:effectLst/>
              <a:ea typeface="Calibri" panose="020F050202020403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sz="2600" dirty="0">
                <a:cs typeface="Arial" panose="020B0604020202020204" pitchFamily="34" charset="0"/>
              </a:rPr>
              <a:t>The module aims overall to develop student understanding of the theories, values and policies in managing patients with longer term conditions in different healthcare settings.</a:t>
            </a:r>
          </a:p>
          <a:p>
            <a:pPr>
              <a:buFont typeface="Wingdings" panose="05000000000000000000" pitchFamily="2" charset="2"/>
              <a:buChar char="§"/>
            </a:pPr>
            <a:r>
              <a:rPr lang="en-GB" sz="2600" dirty="0">
                <a:cs typeface="Arial" panose="020B0604020202020204" pitchFamily="34" charset="0"/>
              </a:rPr>
              <a:t>To gain an understanding of healthcare work across traditional primary/secondary/social care boundaries and collaborate with patients/carers and other professionals within the NHS, social and private/voluntary sector to continuously improve the information, support, care, and person-centred approaches to treatment of people living with long term conditions. </a:t>
            </a:r>
            <a:endParaRPr lang="en-GB" sz="2800" dirty="0">
              <a:cs typeface="Arial" panose="020B0604020202020204" pitchFamily="34" charset="0"/>
            </a:endParaRP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cs typeface="Arial" panose="020B0604020202020204" pitchFamily="34" charset="0"/>
              </a:rPr>
              <a:t>To understand</a:t>
            </a:r>
          </a:p>
          <a:p>
            <a:pPr lvl="1" fontAlgn="base">
              <a:spcAft>
                <a:spcPct val="0"/>
              </a:spcAft>
              <a:buFont typeface="Wingdings" panose="05000000000000000000" pitchFamily="2" charset="2"/>
              <a:buChar char="§"/>
            </a:pPr>
            <a:r>
              <a:rPr lang="en-US" altLang="en-US" sz="2400" dirty="0">
                <a:cs typeface="Arial" panose="020B0604020202020204" pitchFamily="34" charset="0"/>
              </a:rPr>
              <a:t>The term Long-term conditions</a:t>
            </a:r>
          </a:p>
          <a:p>
            <a:pPr lvl="1" fontAlgn="base">
              <a:spcAft>
                <a:spcPct val="0"/>
              </a:spcAft>
              <a:buFont typeface="Wingdings" panose="05000000000000000000" pitchFamily="2" charset="2"/>
              <a:buChar char="§"/>
            </a:pPr>
            <a:r>
              <a:rPr lang="en-US" altLang="en-US" sz="2400" dirty="0">
                <a:cs typeface="Arial" panose="020B0604020202020204" pitchFamily="34" charset="0"/>
              </a:rPr>
              <a:t>Aetiology/etiology of long-term conditions</a:t>
            </a:r>
          </a:p>
          <a:p>
            <a:pPr lvl="1" fontAlgn="base">
              <a:spcAft>
                <a:spcPct val="0"/>
              </a:spcAft>
              <a:buFont typeface="Wingdings" panose="05000000000000000000" pitchFamily="2" charset="2"/>
              <a:buChar char="§"/>
            </a:pPr>
            <a:r>
              <a:rPr lang="en-US" altLang="en-US" sz="2400" dirty="0">
                <a:cs typeface="Arial" panose="020B0604020202020204" pitchFamily="34" charset="0"/>
              </a:rPr>
              <a:t>Examples of long-term conditions</a:t>
            </a:r>
          </a:p>
          <a:p>
            <a:pPr lvl="1" fontAlgn="base">
              <a:spcAft>
                <a:spcPct val="0"/>
              </a:spcAft>
              <a:buFont typeface="Wingdings" panose="05000000000000000000" pitchFamily="2" charset="2"/>
              <a:buChar char="§"/>
            </a:pPr>
            <a:r>
              <a:rPr lang="en-US" altLang="en-US" sz="2400" dirty="0">
                <a:cs typeface="Arial" panose="020B0604020202020204" pitchFamily="34" charset="0"/>
              </a:rPr>
              <a:t>The prevalence of long-term conditions</a:t>
            </a:r>
          </a:p>
          <a:p>
            <a:pPr lvl="1" fontAlgn="base">
              <a:spcAft>
                <a:spcPct val="0"/>
              </a:spcAft>
              <a:buFont typeface="Wingdings" panose="05000000000000000000" pitchFamily="2" charset="2"/>
              <a:buChar char="§"/>
            </a:pPr>
            <a:r>
              <a:rPr lang="en-GB" sz="2400" dirty="0">
                <a:cs typeface="Arial" panose="020B0604020202020204" pitchFamily="34" charset="0"/>
              </a:rPr>
              <a:t>How long-term conditions affect people (Complications)</a:t>
            </a:r>
            <a:endParaRPr lang="en-GB" sz="2800" dirty="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p:txBody>
          <a:bodyPr>
            <a:normAutofit/>
          </a:bodyPr>
          <a:lstStyle/>
          <a:p>
            <a:r>
              <a:rPr lang="en-GB" b="1" i="1" dirty="0">
                <a:solidFill>
                  <a:schemeClr val="bg1"/>
                </a:solidFill>
                <a:cs typeface="Arial" panose="020B0604020202020204" pitchFamily="34" charset="0"/>
              </a:rPr>
              <a:t>What are Long-term conditions? </a:t>
            </a:r>
          </a:p>
        </p:txBody>
      </p:sp>
      <p:pic>
        <p:nvPicPr>
          <p:cNvPr id="3" name="Picture 2" descr="A picture containing vector graphics&#10;&#10;Description automatically generated">
            <a:extLst>
              <a:ext uri="{FF2B5EF4-FFF2-40B4-BE49-F238E27FC236}">
                <a16:creationId xmlns:a16="http://schemas.microsoft.com/office/drawing/2014/main" id="{2707240E-5489-AE1D-B0C2-9FC054189BB1}"/>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3742050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39327-3E37-5FAD-ABAA-69309B047E94}"/>
              </a:ext>
            </a:extLst>
          </p:cNvPr>
          <p:cNvSpPr>
            <a:spLocks noGrp="1"/>
          </p:cNvSpPr>
          <p:nvPr>
            <p:ph type="title"/>
          </p:nvPr>
        </p:nvSpPr>
        <p:spPr/>
        <p:txBody>
          <a:bodyPr/>
          <a:lstStyle/>
          <a:p>
            <a:r>
              <a:rPr lang="en-GB" b="1" dirty="0">
                <a:cs typeface="Arial" panose="020B0604020202020204" pitchFamily="34" charset="0"/>
              </a:rPr>
              <a:t>Long-term conditions</a:t>
            </a:r>
            <a:endParaRPr lang="en-GB" b="1" dirty="0"/>
          </a:p>
        </p:txBody>
      </p:sp>
      <p:sp>
        <p:nvSpPr>
          <p:cNvPr id="3" name="Content Placeholder 2">
            <a:extLst>
              <a:ext uri="{FF2B5EF4-FFF2-40B4-BE49-F238E27FC236}">
                <a16:creationId xmlns:a16="http://schemas.microsoft.com/office/drawing/2014/main" id="{50DCE39A-05E9-D757-2C16-A3B78DF4CE8A}"/>
              </a:ext>
            </a:extLst>
          </p:cNvPr>
          <p:cNvSpPr>
            <a:spLocks noGrp="1"/>
          </p:cNvSpPr>
          <p:nvPr>
            <p:ph idx="1"/>
          </p:nvPr>
        </p:nvSpPr>
        <p:spPr>
          <a:xfrm>
            <a:off x="457200" y="1600201"/>
            <a:ext cx="8229600" cy="4063752"/>
          </a:xfrm>
        </p:spPr>
        <p:txBody>
          <a:bodyPr>
            <a:normAutofit fontScale="85000" lnSpcReduction="20000"/>
          </a:bodyPr>
          <a:lstStyle/>
          <a:p>
            <a:pPr>
              <a:buFont typeface="Wingdings" panose="05000000000000000000" pitchFamily="2" charset="2"/>
              <a:buChar char="§"/>
            </a:pPr>
            <a:r>
              <a:rPr lang="en-GB" dirty="0">
                <a:cs typeface="Arial" panose="020B0604020202020204" pitchFamily="34" charset="0"/>
              </a:rPr>
              <a:t>Long-term conditions or “chronic diseases are health problems/conditions that requires ongoing management over a period of years or decades and one which there is currently no cure, but can only be managed with drugs and other treatment”</a:t>
            </a:r>
          </a:p>
          <a:p>
            <a:pPr algn="ctr">
              <a:buFont typeface="Wingdings" panose="05000000000000000000" pitchFamily="2" charset="2"/>
              <a:buChar char="§"/>
            </a:pPr>
            <a:r>
              <a:rPr lang="en-GB" dirty="0">
                <a:cs typeface="Arial" panose="020B0604020202020204" pitchFamily="34" charset="0"/>
              </a:rPr>
              <a:t>OR</a:t>
            </a:r>
          </a:p>
          <a:p>
            <a:pPr>
              <a:buFont typeface="Wingdings" panose="05000000000000000000" pitchFamily="2" charset="2"/>
              <a:buChar char="§"/>
            </a:pPr>
            <a:r>
              <a:rPr lang="en-GB" dirty="0">
                <a:cs typeface="Arial" panose="020B0604020202020204" pitchFamily="34" charset="0"/>
              </a:rPr>
              <a:t>A long term condition (LTC) is “a condition that cannot, at present, be cured but is controlled by medication and/or other treatment/therapies”.</a:t>
            </a:r>
          </a:p>
          <a:p>
            <a:endParaRPr lang="en-GB" dirty="0">
              <a:cs typeface="Arial" panose="020B0604020202020204" pitchFamily="34" charset="0"/>
            </a:endParaRPr>
          </a:p>
          <a:p>
            <a:pPr marL="0" indent="0">
              <a:buNone/>
            </a:pPr>
            <a:r>
              <a:rPr lang="en-GB" dirty="0">
                <a:cs typeface="Arial" panose="020B0604020202020204" pitchFamily="34" charset="0"/>
              </a:rPr>
              <a:t>                            </a:t>
            </a:r>
            <a:r>
              <a:rPr lang="en-GB" sz="2100" dirty="0">
                <a:cs typeface="Arial" panose="020B0604020202020204" pitchFamily="34" charset="0"/>
              </a:rPr>
              <a:t>(Department of Health, 2012; The King’s fund, 2022)</a:t>
            </a:r>
          </a:p>
        </p:txBody>
      </p:sp>
    </p:spTree>
    <p:extLst>
      <p:ext uri="{BB962C8B-B14F-4D97-AF65-F5344CB8AC3E}">
        <p14:creationId xmlns:p14="http://schemas.microsoft.com/office/powerpoint/2010/main" val="2815702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15AE7-15FB-F72B-D34F-A9C15796F23C}"/>
              </a:ext>
            </a:extLst>
          </p:cNvPr>
          <p:cNvSpPr>
            <a:spLocks noGrp="1"/>
          </p:cNvSpPr>
          <p:nvPr>
            <p:ph type="title"/>
          </p:nvPr>
        </p:nvSpPr>
        <p:spPr/>
        <p:txBody>
          <a:bodyPr/>
          <a:lstStyle/>
          <a:p>
            <a:r>
              <a:rPr lang="en-GB" b="1" dirty="0">
                <a:cs typeface="Arial" panose="020B0604020202020204" pitchFamily="34" charset="0"/>
              </a:rPr>
              <a:t>Long-term conditions</a:t>
            </a:r>
            <a:endParaRPr lang="en-GB" dirty="0"/>
          </a:p>
        </p:txBody>
      </p:sp>
      <p:sp>
        <p:nvSpPr>
          <p:cNvPr id="3" name="Content Placeholder 2">
            <a:extLst>
              <a:ext uri="{FF2B5EF4-FFF2-40B4-BE49-F238E27FC236}">
                <a16:creationId xmlns:a16="http://schemas.microsoft.com/office/drawing/2014/main" id="{61FEC996-2DAA-DB20-E5F9-F0E9E317644D}"/>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dirty="0">
                <a:cs typeface="Arial" panose="020B0604020202020204" pitchFamily="34" charset="0"/>
              </a:rPr>
              <a:t>Long-term conditions can</a:t>
            </a:r>
            <a:r>
              <a:rPr lang="en-GB" b="0" i="0" dirty="0">
                <a:effectLst/>
                <a:cs typeface="Arial" panose="020B0604020202020204" pitchFamily="34" charset="0"/>
              </a:rPr>
              <a:t>not be passed from one person to another. </a:t>
            </a:r>
          </a:p>
          <a:p>
            <a:pPr>
              <a:buFont typeface="Wingdings" panose="05000000000000000000" pitchFamily="2" charset="2"/>
              <a:buChar char="§"/>
            </a:pPr>
            <a:r>
              <a:rPr lang="en-GB" dirty="0">
                <a:cs typeface="Arial" panose="020B0604020202020204" pitchFamily="34" charset="0"/>
              </a:rPr>
              <a:t>They </a:t>
            </a:r>
            <a:r>
              <a:rPr lang="en-GB" b="0" i="0" dirty="0">
                <a:effectLst/>
                <a:cs typeface="Arial" panose="020B0604020202020204" pitchFamily="34" charset="0"/>
              </a:rPr>
              <a:t>tend to be of </a:t>
            </a:r>
            <a:r>
              <a:rPr lang="en-GB" i="1" dirty="0">
                <a:effectLst/>
                <a:cs typeface="Arial" panose="020B0604020202020204" pitchFamily="34" charset="0"/>
              </a:rPr>
              <a:t>long duration </a:t>
            </a:r>
            <a:r>
              <a:rPr lang="en-GB" b="0" i="0" dirty="0">
                <a:effectLst/>
                <a:cs typeface="Arial" panose="020B0604020202020204" pitchFamily="34" charset="0"/>
              </a:rPr>
              <a:t>and are not caused by pathogens/external organisms, but by a combination of </a:t>
            </a:r>
          </a:p>
          <a:p>
            <a:pPr marL="0" indent="0">
              <a:buNone/>
            </a:pPr>
            <a:r>
              <a:rPr lang="en-GB" b="1" i="1" dirty="0">
                <a:cs typeface="Arial" panose="020B0604020202020204" pitchFamily="34" charset="0"/>
              </a:rPr>
              <a:t>G</a:t>
            </a:r>
            <a:r>
              <a:rPr lang="en-GB" b="1" i="1" dirty="0">
                <a:effectLst/>
                <a:cs typeface="Arial" panose="020B0604020202020204" pitchFamily="34" charset="0"/>
              </a:rPr>
              <a:t>enetic, physiological, environmental and behavioural factors</a:t>
            </a:r>
            <a:r>
              <a:rPr lang="en-GB" b="1" dirty="0">
                <a:cs typeface="Arial" panose="020B0604020202020204" pitchFamily="34" charset="0"/>
              </a:rPr>
              <a:t>, </a:t>
            </a:r>
            <a:r>
              <a:rPr lang="en-GB" b="1" i="1" dirty="0">
                <a:effectLst/>
                <a:cs typeface="Arial" panose="020B0604020202020204" pitchFamily="34" charset="0"/>
              </a:rPr>
              <a:t>anatomical differences</a:t>
            </a:r>
            <a:r>
              <a:rPr lang="en-GB" b="1" i="0" dirty="0">
                <a:effectLst/>
                <a:cs typeface="Arial" panose="020B0604020202020204" pitchFamily="34" charset="0"/>
              </a:rPr>
              <a:t>, </a:t>
            </a:r>
            <a:r>
              <a:rPr lang="en-GB" i="0" dirty="0">
                <a:effectLst/>
                <a:cs typeface="Arial" panose="020B0604020202020204" pitchFamily="34" charset="0"/>
              </a:rPr>
              <a:t>and</a:t>
            </a:r>
            <a:r>
              <a:rPr lang="en-GB" b="1" i="0" dirty="0">
                <a:effectLst/>
                <a:cs typeface="Arial" panose="020B0604020202020204" pitchFamily="34" charset="0"/>
              </a:rPr>
              <a:t>  </a:t>
            </a:r>
            <a:r>
              <a:rPr lang="en-GB" b="1" i="1" dirty="0">
                <a:effectLst/>
                <a:cs typeface="Arial" panose="020B0604020202020204" pitchFamily="34" charset="0"/>
              </a:rPr>
              <a:t>getting older</a:t>
            </a:r>
            <a:r>
              <a:rPr lang="en-GB" b="0" i="0" dirty="0">
                <a:effectLst/>
                <a:cs typeface="Arial" panose="020B0604020202020204" pitchFamily="34" charset="0"/>
              </a:rPr>
              <a:t>. </a:t>
            </a:r>
          </a:p>
          <a:p>
            <a:pPr marL="0" indent="0">
              <a:buNone/>
            </a:pPr>
            <a:r>
              <a:rPr lang="en-GB" dirty="0">
                <a:cs typeface="Arial" panose="020B0604020202020204" pitchFamily="34" charset="0"/>
              </a:rPr>
              <a:t>                                         </a:t>
            </a:r>
            <a:r>
              <a:rPr lang="en-GB" dirty="0">
                <a:latin typeface="Arial" panose="020B0604020202020204" pitchFamily="34" charset="0"/>
                <a:cs typeface="Arial" panose="020B0604020202020204" pitchFamily="34" charset="0"/>
              </a:rPr>
              <a:t> </a:t>
            </a:r>
            <a:r>
              <a:rPr lang="en-GB" dirty="0">
                <a:solidFill>
                  <a:srgbClr val="3C4245"/>
                </a:solidFill>
                <a:latin typeface="Arial" panose="020B0604020202020204" pitchFamily="34" charset="0"/>
                <a:cs typeface="Arial" panose="020B0604020202020204" pitchFamily="34" charset="0"/>
              </a:rPr>
              <a:t>             (WHO, 2022)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6187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34FC4-3923-E3B9-CEB8-39154A57306C}"/>
              </a:ext>
            </a:extLst>
          </p:cNvPr>
          <p:cNvSpPr>
            <a:spLocks noGrp="1"/>
          </p:cNvSpPr>
          <p:nvPr>
            <p:ph type="title"/>
          </p:nvPr>
        </p:nvSpPr>
        <p:spPr/>
        <p:txBody>
          <a:bodyPr/>
          <a:lstStyle/>
          <a:p>
            <a:r>
              <a:rPr lang="en-GB" b="1" dirty="0">
                <a:cs typeface="Arial" panose="020B0604020202020204" pitchFamily="34" charset="0"/>
              </a:rPr>
              <a:t>Long-term conditions</a:t>
            </a:r>
            <a:endParaRPr lang="en-GB" dirty="0"/>
          </a:p>
        </p:txBody>
      </p:sp>
      <p:sp>
        <p:nvSpPr>
          <p:cNvPr id="3" name="Content Placeholder 2">
            <a:extLst>
              <a:ext uri="{FF2B5EF4-FFF2-40B4-BE49-F238E27FC236}">
                <a16:creationId xmlns:a16="http://schemas.microsoft.com/office/drawing/2014/main" id="{CE4D9104-9242-4CBE-F9DB-238B93FDE5BB}"/>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cs typeface="Arial" panose="020B0604020202020204" pitchFamily="34" charset="0"/>
              </a:rPr>
              <a:t>Long term conditions (LTC) “are not just a health problem, they can significantly influence peoples capability to work and live a healthy life”. </a:t>
            </a:r>
          </a:p>
          <a:p>
            <a:pPr>
              <a:buFont typeface="Wingdings" panose="05000000000000000000" pitchFamily="2" charset="2"/>
              <a:buChar char="§"/>
            </a:pPr>
            <a:r>
              <a:rPr lang="en-GB" dirty="0">
                <a:cs typeface="Arial" panose="020B0604020202020204" pitchFamily="34" charset="0"/>
              </a:rPr>
              <a:t>Studies have shown that “people from lower socio-economic background have a higher risk of developing LTC”.</a:t>
            </a:r>
          </a:p>
          <a:p>
            <a:pPr marL="0" indent="0">
              <a:buNone/>
            </a:pPr>
            <a:r>
              <a:rPr lang="en-GB" dirty="0">
                <a:cs typeface="Arial" panose="020B0604020202020204" pitchFamily="34" charset="0"/>
              </a:rPr>
              <a:t>                                   </a:t>
            </a:r>
            <a:r>
              <a:rPr lang="en-GB" sz="2400" dirty="0">
                <a:cs typeface="Arial" panose="020B0604020202020204" pitchFamily="34" charset="0"/>
              </a:rPr>
              <a:t>(Department of Health, 2012)</a:t>
            </a:r>
            <a:r>
              <a:rPr lang="en-GB" dirty="0">
                <a:cs typeface="Arial" panose="020B0604020202020204" pitchFamily="34" charset="0"/>
              </a:rPr>
              <a:t> </a:t>
            </a:r>
          </a:p>
          <a:p>
            <a:endParaRPr lang="en-GB" dirty="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3234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E735F-5326-485E-4261-1028FFA0620B}"/>
              </a:ext>
            </a:extLst>
          </p:cNvPr>
          <p:cNvSpPr>
            <a:spLocks noGrp="1"/>
          </p:cNvSpPr>
          <p:nvPr>
            <p:ph type="title"/>
          </p:nvPr>
        </p:nvSpPr>
        <p:spPr>
          <a:xfrm>
            <a:off x="457200" y="197767"/>
            <a:ext cx="8229600" cy="1143000"/>
          </a:xfrm>
        </p:spPr>
        <p:txBody>
          <a:bodyPr/>
          <a:lstStyle/>
          <a:p>
            <a:r>
              <a:rPr lang="en-GB" b="1"/>
              <a:t>Activity</a:t>
            </a:r>
          </a:p>
        </p:txBody>
      </p:sp>
      <p:sp>
        <p:nvSpPr>
          <p:cNvPr id="3" name="Content Placeholder 2">
            <a:extLst>
              <a:ext uri="{FF2B5EF4-FFF2-40B4-BE49-F238E27FC236}">
                <a16:creationId xmlns:a16="http://schemas.microsoft.com/office/drawing/2014/main" id="{6F107193-11E2-4F44-E981-744A806C064D}"/>
              </a:ext>
            </a:extLst>
          </p:cNvPr>
          <p:cNvSpPr>
            <a:spLocks noGrp="1"/>
          </p:cNvSpPr>
          <p:nvPr>
            <p:ph idx="1"/>
          </p:nvPr>
        </p:nvSpPr>
        <p:spPr>
          <a:xfrm>
            <a:off x="457200" y="1470484"/>
            <a:ext cx="8229600" cy="3917032"/>
          </a:xfrm>
        </p:spPr>
        <p:txBody>
          <a:bodyPr>
            <a:normAutofit/>
          </a:bodyPr>
          <a:lstStyle/>
          <a:p>
            <a:pPr marL="0" indent="0">
              <a:buNone/>
            </a:pPr>
            <a:r>
              <a:rPr lang="en-GB" sz="2800" dirty="0">
                <a:latin typeface="Arial" panose="020B0604020202020204" pitchFamily="34" charset="0"/>
                <a:cs typeface="Arial" panose="020B0604020202020204" pitchFamily="34" charset="0"/>
              </a:rPr>
              <a:t>Working independently research the term “pathogen.”</a:t>
            </a:r>
          </a:p>
          <a:p>
            <a:pPr marL="0" indent="0">
              <a:buNone/>
            </a:pPr>
            <a:r>
              <a:rPr lang="en-GB" sz="2800" b="0" i="0" dirty="0">
                <a:solidFill>
                  <a:srgbClr val="000000"/>
                </a:solidFill>
                <a:effectLst/>
                <a:latin typeface="Arial" panose="020B0604020202020204" pitchFamily="34" charset="0"/>
                <a:cs typeface="Arial" panose="020B0604020202020204" pitchFamily="34" charset="0"/>
              </a:rPr>
              <a:t>Then consider the question: are Long term conditions contagious?</a:t>
            </a:r>
          </a:p>
          <a:p>
            <a:pPr marL="0" indent="0">
              <a:buNone/>
            </a:pPr>
            <a:endParaRPr lang="en-GB" sz="2800" b="0" i="0" dirty="0">
              <a:solidFill>
                <a:srgbClr val="000000"/>
              </a:solidFill>
              <a:effectLst/>
              <a:latin typeface="Arial" panose="020B0604020202020204" pitchFamily="34" charset="0"/>
              <a:cs typeface="Arial" panose="020B0604020202020204" pitchFamily="34" charset="0"/>
            </a:endParaRPr>
          </a:p>
          <a:p>
            <a:pPr marL="0" indent="0" algn="ctr">
              <a:buNone/>
            </a:pPr>
            <a:endParaRPr lang="en-GB" sz="2800" b="1" dirty="0">
              <a:solidFill>
                <a:srgbClr val="000000"/>
              </a:solidFill>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endParaRPr lang="en-GB" sz="2000" dirty="0"/>
          </a:p>
          <a:p>
            <a:endParaRPr lang="en-GB" dirty="0"/>
          </a:p>
        </p:txBody>
      </p:sp>
    </p:spTree>
    <p:extLst>
      <p:ext uri="{BB962C8B-B14F-4D97-AF65-F5344CB8AC3E}">
        <p14:creationId xmlns:p14="http://schemas.microsoft.com/office/powerpoint/2010/main" val="1005109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dirty="0">
                <a:solidFill>
                  <a:schemeClr val="bg1"/>
                </a:solidFill>
                <a:cs typeface="Arial" panose="020B0604020202020204" pitchFamily="34" charset="0"/>
              </a:rPr>
              <a:t>What are some examples of Long-term conditions? </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883304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49684-F5F3-D3F1-EF83-C03328DE7478}"/>
              </a:ext>
            </a:extLst>
          </p:cNvPr>
          <p:cNvSpPr>
            <a:spLocks noGrp="1"/>
          </p:cNvSpPr>
          <p:nvPr>
            <p:ph type="title"/>
          </p:nvPr>
        </p:nvSpPr>
        <p:spPr/>
        <p:txBody>
          <a:bodyPr>
            <a:normAutofit/>
          </a:bodyPr>
          <a:lstStyle/>
          <a:p>
            <a:r>
              <a:rPr lang="en-GB" sz="3600" b="1">
                <a:latin typeface="Arial" panose="020B0604020202020204" pitchFamily="34" charset="0"/>
                <a:cs typeface="Arial" panose="020B0604020202020204" pitchFamily="34" charset="0"/>
              </a:rPr>
              <a:t>Examples of Long-term conditions</a:t>
            </a:r>
          </a:p>
        </p:txBody>
      </p:sp>
      <p:sp>
        <p:nvSpPr>
          <p:cNvPr id="3" name="Content Placeholder 2">
            <a:extLst>
              <a:ext uri="{FF2B5EF4-FFF2-40B4-BE49-F238E27FC236}">
                <a16:creationId xmlns:a16="http://schemas.microsoft.com/office/drawing/2014/main" id="{DD85B2D6-E912-5791-74AB-2D4A212E5779}"/>
              </a:ext>
            </a:extLst>
          </p:cNvPr>
          <p:cNvSpPr>
            <a:spLocks noGrp="1"/>
          </p:cNvSpPr>
          <p:nvPr>
            <p:ph idx="1"/>
          </p:nvPr>
        </p:nvSpPr>
        <p:spPr>
          <a:xfrm>
            <a:off x="466725" y="1268760"/>
            <a:ext cx="8229600" cy="4392488"/>
          </a:xfrm>
        </p:spPr>
        <p:txBody>
          <a:bodyPr>
            <a:normAutofit fontScale="47500" lnSpcReduction="20000"/>
          </a:bodyPr>
          <a:lstStyle/>
          <a:p>
            <a:pPr>
              <a:lnSpc>
                <a:spcPct val="120000"/>
              </a:lnSpc>
              <a:buFont typeface="Wingdings" panose="05000000000000000000" pitchFamily="2" charset="2"/>
              <a:buChar char="§"/>
            </a:pPr>
            <a:r>
              <a:rPr lang="en-GB" sz="3600" dirty="0">
                <a:latin typeface="Arial" panose="020B0604020202020204" pitchFamily="34" charset="0"/>
                <a:cs typeface="Arial" panose="020B0604020202020204" pitchFamily="34" charset="0"/>
              </a:rPr>
              <a:t>Diabetes, </a:t>
            </a:r>
          </a:p>
          <a:p>
            <a:pPr>
              <a:lnSpc>
                <a:spcPct val="120000"/>
              </a:lnSpc>
              <a:buFont typeface="Wingdings" panose="05000000000000000000" pitchFamily="2" charset="2"/>
              <a:buChar char="§"/>
            </a:pPr>
            <a:r>
              <a:rPr lang="en-GB" sz="3600" dirty="0">
                <a:latin typeface="Arial" panose="020B0604020202020204" pitchFamily="34" charset="0"/>
                <a:cs typeface="Arial" panose="020B0604020202020204" pitchFamily="34" charset="0"/>
              </a:rPr>
              <a:t>Chronic kidney disease</a:t>
            </a:r>
          </a:p>
          <a:p>
            <a:pPr>
              <a:lnSpc>
                <a:spcPct val="120000"/>
              </a:lnSpc>
              <a:buFont typeface="Wingdings" panose="05000000000000000000" pitchFamily="2" charset="2"/>
              <a:buChar char="§"/>
            </a:pPr>
            <a:r>
              <a:rPr lang="en-GB" sz="3600" dirty="0">
                <a:latin typeface="Arial" panose="020B0604020202020204" pitchFamily="34" charset="0"/>
                <a:cs typeface="Arial" panose="020B0604020202020204" pitchFamily="34" charset="0"/>
              </a:rPr>
              <a:t>Chronic Respiratory (Chronic obstructive pulmonary disease (COPD), Asthma)</a:t>
            </a:r>
          </a:p>
          <a:p>
            <a:pPr>
              <a:lnSpc>
                <a:spcPct val="120000"/>
              </a:lnSpc>
              <a:buFont typeface="Wingdings" panose="05000000000000000000" pitchFamily="2" charset="2"/>
              <a:buChar char="§"/>
            </a:pPr>
            <a:r>
              <a:rPr lang="en-GB" sz="3600" dirty="0">
                <a:latin typeface="Arial" panose="020B0604020202020204" pitchFamily="34" charset="0"/>
                <a:cs typeface="Arial" panose="020B0604020202020204" pitchFamily="34" charset="0"/>
              </a:rPr>
              <a:t>Chronic Neurological (Multiple Sclerosis)</a:t>
            </a:r>
          </a:p>
          <a:p>
            <a:pPr>
              <a:lnSpc>
                <a:spcPct val="120000"/>
              </a:lnSpc>
              <a:buFont typeface="Wingdings" panose="05000000000000000000" pitchFamily="2" charset="2"/>
              <a:buChar char="§"/>
            </a:pPr>
            <a:r>
              <a:rPr lang="en-GB" sz="3600" dirty="0">
                <a:latin typeface="Arial" panose="020B0604020202020204" pitchFamily="34" charset="0"/>
                <a:cs typeface="Arial" panose="020B0604020202020204" pitchFamily="34" charset="0"/>
              </a:rPr>
              <a:t>Chronic Pain (Arthritis)  </a:t>
            </a:r>
          </a:p>
          <a:p>
            <a:pPr>
              <a:lnSpc>
                <a:spcPct val="120000"/>
              </a:lnSpc>
              <a:buFont typeface="Wingdings" panose="05000000000000000000" pitchFamily="2" charset="2"/>
              <a:buChar char="§"/>
            </a:pPr>
            <a:r>
              <a:rPr lang="en-GB" sz="3600" dirty="0">
                <a:latin typeface="Arial" panose="020B0604020202020204" pitchFamily="34" charset="0"/>
                <a:cs typeface="Arial" panose="020B0604020202020204" pitchFamily="34" charset="0"/>
              </a:rPr>
              <a:t>Cardiovascular (Heart disease, heart failure, hypertension, stroke, Angina).</a:t>
            </a:r>
          </a:p>
          <a:p>
            <a:pPr>
              <a:lnSpc>
                <a:spcPct val="120000"/>
              </a:lnSpc>
              <a:buFont typeface="Wingdings" panose="05000000000000000000" pitchFamily="2" charset="2"/>
              <a:buChar char="§"/>
            </a:pPr>
            <a:r>
              <a:rPr lang="en-GB" sz="3600" dirty="0">
                <a:latin typeface="Arial" panose="020B0604020202020204" pitchFamily="34" charset="0"/>
                <a:cs typeface="Arial" panose="020B0604020202020204" pitchFamily="34" charset="0"/>
              </a:rPr>
              <a:t>Epilepsy, Dementia</a:t>
            </a:r>
          </a:p>
          <a:p>
            <a:pPr>
              <a:lnSpc>
                <a:spcPct val="120000"/>
              </a:lnSpc>
              <a:buFont typeface="Wingdings" panose="05000000000000000000" pitchFamily="2" charset="2"/>
              <a:buChar char="§"/>
            </a:pPr>
            <a:r>
              <a:rPr lang="en-GB" sz="3600" dirty="0">
                <a:latin typeface="Arial" panose="020B0604020202020204" pitchFamily="34" charset="0"/>
                <a:cs typeface="Arial" panose="020B0604020202020204" pitchFamily="34" charset="0"/>
              </a:rPr>
              <a:t>Post-COVID-19 syndrome (Long COVID)</a:t>
            </a:r>
          </a:p>
          <a:p>
            <a:pPr>
              <a:lnSpc>
                <a:spcPct val="120000"/>
              </a:lnSpc>
              <a:buFont typeface="Wingdings" panose="05000000000000000000" pitchFamily="2" charset="2"/>
              <a:buChar char="§"/>
            </a:pPr>
            <a:r>
              <a:rPr lang="en-GB" sz="3600" dirty="0">
                <a:latin typeface="Arial" panose="020B0604020202020204" pitchFamily="34" charset="0"/>
                <a:cs typeface="Arial" panose="020B0604020202020204" pitchFamily="34" charset="0"/>
              </a:rPr>
              <a:t>Other Long Term Conditions (e.g. Chronic Fatigue Syndrome, Irritable Bowel Syndrome (IBS), Cancer)                                                        </a:t>
            </a:r>
          </a:p>
          <a:p>
            <a:pPr marL="0" indent="0">
              <a:lnSpc>
                <a:spcPct val="120000"/>
              </a:lnSpc>
              <a:buNone/>
            </a:pPr>
            <a:r>
              <a:rPr lang="en-GB" sz="3600"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                                                   (Department of Health, 2012; NHS, 2022)</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8865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9BDD0-78A8-7EB2-43B6-0258003E1C46}"/>
              </a:ext>
            </a:extLst>
          </p:cNvPr>
          <p:cNvSpPr>
            <a:spLocks noGrp="1"/>
          </p:cNvSpPr>
          <p:nvPr>
            <p:ph type="ctrTitle"/>
          </p:nvPr>
        </p:nvSpPr>
        <p:spPr>
          <a:xfrm>
            <a:off x="827584" y="2276872"/>
            <a:ext cx="7772400" cy="1470025"/>
          </a:xfrm>
        </p:spPr>
        <p:txBody>
          <a:bodyPr/>
          <a:lstStyle/>
          <a:p>
            <a:r>
              <a:rPr lang="en-GB" b="1" i="1">
                <a:solidFill>
                  <a:schemeClr val="bg1"/>
                </a:solidFill>
              </a:rPr>
              <a:t>How big is the problem..?</a:t>
            </a:r>
          </a:p>
        </p:txBody>
      </p:sp>
    </p:spTree>
    <p:extLst>
      <p:ext uri="{BB962C8B-B14F-4D97-AF65-F5344CB8AC3E}">
        <p14:creationId xmlns:p14="http://schemas.microsoft.com/office/powerpoint/2010/main" val="4214204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BEC60-C0FE-DDFC-E406-5DC1729095FB}"/>
              </a:ext>
            </a:extLst>
          </p:cNvPr>
          <p:cNvSpPr>
            <a:spLocks noGrp="1"/>
          </p:cNvSpPr>
          <p:nvPr>
            <p:ph type="title"/>
          </p:nvPr>
        </p:nvSpPr>
        <p:spPr/>
        <p:txBody>
          <a:bodyPr>
            <a:normAutofit fontScale="90000"/>
          </a:bodyPr>
          <a:lstStyle/>
          <a:p>
            <a:r>
              <a:rPr lang="en-GB" b="1" dirty="0">
                <a:cs typeface="Arial" panose="020B0604020202020204" pitchFamily="34" charset="0"/>
              </a:rPr>
              <a:t>Effects of </a:t>
            </a:r>
            <a:r>
              <a:rPr lang="en-GB" b="1" dirty="0"/>
              <a:t>long term conditions </a:t>
            </a:r>
            <a:endParaRPr lang="en-GB" b="1" dirty="0">
              <a:cs typeface="Arial" panose="020B0604020202020204" pitchFamily="34" charset="0"/>
            </a:endParaRPr>
          </a:p>
        </p:txBody>
      </p:sp>
      <p:sp>
        <p:nvSpPr>
          <p:cNvPr id="3" name="Content Placeholder 2">
            <a:extLst>
              <a:ext uri="{FF2B5EF4-FFF2-40B4-BE49-F238E27FC236}">
                <a16:creationId xmlns:a16="http://schemas.microsoft.com/office/drawing/2014/main" id="{C3C79BAD-6FAE-3FEE-9115-B7C1A23D9F4C}"/>
              </a:ext>
            </a:extLst>
          </p:cNvPr>
          <p:cNvSpPr>
            <a:spLocks noGrp="1"/>
          </p:cNvSpPr>
          <p:nvPr>
            <p:ph idx="1"/>
          </p:nvPr>
        </p:nvSpPr>
        <p:spPr>
          <a:xfrm>
            <a:off x="539552" y="1399382"/>
            <a:ext cx="8229600" cy="4464497"/>
          </a:xfrm>
        </p:spPr>
        <p:txBody>
          <a:bodyPr>
            <a:normAutofit fontScale="55000" lnSpcReduction="20000"/>
          </a:bodyPr>
          <a:lstStyle/>
          <a:p>
            <a:pPr>
              <a:lnSpc>
                <a:spcPct val="120000"/>
              </a:lnSpc>
              <a:buFont typeface="Wingdings" panose="05000000000000000000" pitchFamily="2" charset="2"/>
              <a:buChar char="§"/>
            </a:pPr>
            <a:r>
              <a:rPr lang="en-GB" sz="4000" dirty="0">
                <a:cs typeface="Arial" panose="020B0604020202020204" pitchFamily="34" charset="0"/>
              </a:rPr>
              <a:t>According to the Department of Health  (2012), approximately 15 million people in England have a long-term condition.</a:t>
            </a:r>
          </a:p>
          <a:p>
            <a:pPr>
              <a:lnSpc>
                <a:spcPct val="120000"/>
              </a:lnSpc>
              <a:buFont typeface="Wingdings" panose="05000000000000000000" pitchFamily="2" charset="2"/>
              <a:buChar char="§"/>
            </a:pPr>
            <a:r>
              <a:rPr lang="en-GB" sz="4000" dirty="0">
                <a:cs typeface="Arial" panose="020B0604020202020204" pitchFamily="34" charset="0"/>
              </a:rPr>
              <a:t>Long-term conditions are “more prevalent in older people (58% of people over 60 compared to 14% under 40)”</a:t>
            </a:r>
          </a:p>
          <a:p>
            <a:pPr>
              <a:lnSpc>
                <a:spcPct val="120000"/>
              </a:lnSpc>
              <a:buFont typeface="Wingdings" panose="05000000000000000000" pitchFamily="2" charset="2"/>
              <a:buChar char="§"/>
            </a:pPr>
            <a:r>
              <a:rPr lang="en-GB" sz="4000" dirty="0">
                <a:cs typeface="Arial" panose="020B0604020202020204" pitchFamily="34" charset="0"/>
              </a:rPr>
              <a:t>Also, statistics shows that  “people in the poorest social class have a 60% higher prevalence than those in the richest social class and 30% more severity of disease”.</a:t>
            </a:r>
          </a:p>
          <a:p>
            <a:endParaRPr lang="en-GB" dirty="0">
              <a:cs typeface="Arial" panose="020B0604020202020204" pitchFamily="34" charset="0"/>
            </a:endParaRPr>
          </a:p>
          <a:p>
            <a:endParaRPr lang="en-GB" dirty="0">
              <a:cs typeface="Arial" panose="020B0604020202020204" pitchFamily="34" charset="0"/>
            </a:endParaRPr>
          </a:p>
          <a:p>
            <a:pPr marL="0" indent="0">
              <a:buNone/>
            </a:pPr>
            <a:r>
              <a:rPr lang="en-GB" sz="2100" dirty="0">
                <a:cs typeface="Arial" panose="020B0604020202020204" pitchFamily="34" charset="0"/>
              </a:rPr>
              <a:t>                                                                                      </a:t>
            </a:r>
            <a:r>
              <a:rPr lang="en-GB" sz="2300" dirty="0">
                <a:latin typeface="Arial" panose="020B0604020202020204" pitchFamily="34" charset="0"/>
                <a:cs typeface="Arial" panose="020B0604020202020204" pitchFamily="34" charset="0"/>
              </a:rPr>
              <a:t>(Department of Health,  2012; King’s fund, 2022)</a:t>
            </a:r>
            <a:r>
              <a:rPr lang="en-GB" sz="21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51669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DBC04-5466-EE44-CFB4-9BDCA88E35B8}"/>
              </a:ext>
            </a:extLst>
          </p:cNvPr>
          <p:cNvSpPr>
            <a:spLocks noGrp="1"/>
          </p:cNvSpPr>
          <p:nvPr>
            <p:ph type="title"/>
          </p:nvPr>
        </p:nvSpPr>
        <p:spPr/>
        <p:txBody>
          <a:bodyPr/>
          <a:lstStyle/>
          <a:p>
            <a:r>
              <a:rPr lang="en-GB" b="1" dirty="0">
                <a:cs typeface="Arial" panose="020B0604020202020204" pitchFamily="34" charset="0"/>
              </a:rPr>
              <a:t>Effect of </a:t>
            </a:r>
            <a:r>
              <a:rPr lang="en-GB" b="1" dirty="0"/>
              <a:t>long term conditions </a:t>
            </a:r>
            <a:endParaRPr lang="en-GB" dirty="0"/>
          </a:p>
        </p:txBody>
      </p:sp>
      <p:sp>
        <p:nvSpPr>
          <p:cNvPr id="3" name="Content Placeholder 2">
            <a:extLst>
              <a:ext uri="{FF2B5EF4-FFF2-40B4-BE49-F238E27FC236}">
                <a16:creationId xmlns:a16="http://schemas.microsoft.com/office/drawing/2014/main" id="{1A414806-7304-A447-6577-5BE1794AFB11}"/>
              </a:ext>
            </a:extLst>
          </p:cNvPr>
          <p:cNvSpPr>
            <a:spLocks noGrp="1"/>
          </p:cNvSpPr>
          <p:nvPr>
            <p:ph idx="1"/>
          </p:nvPr>
        </p:nvSpPr>
        <p:spPr/>
        <p:txBody>
          <a:bodyPr>
            <a:normAutofit lnSpcReduction="10000"/>
          </a:bodyPr>
          <a:lstStyle/>
          <a:p>
            <a:pPr marL="0" indent="0">
              <a:buNone/>
            </a:pPr>
            <a:r>
              <a:rPr lang="en-GB" sz="2400" dirty="0">
                <a:cs typeface="Arial" panose="020B0604020202020204" pitchFamily="34" charset="0"/>
              </a:rPr>
              <a:t>People living with long-term conditions now account for </a:t>
            </a:r>
          </a:p>
          <a:p>
            <a:pPr>
              <a:buFont typeface="Wingdings" panose="05000000000000000000" pitchFamily="2" charset="2"/>
              <a:buChar char="§"/>
            </a:pPr>
            <a:r>
              <a:rPr lang="en-GB" sz="2400" dirty="0">
                <a:cs typeface="Arial" panose="020B0604020202020204" pitchFamily="34" charset="0"/>
              </a:rPr>
              <a:t>50% of all GP appointments, </a:t>
            </a:r>
          </a:p>
          <a:p>
            <a:pPr>
              <a:buFont typeface="Wingdings" panose="05000000000000000000" pitchFamily="2" charset="2"/>
              <a:buChar char="§"/>
            </a:pPr>
            <a:r>
              <a:rPr lang="en-GB" sz="2400" dirty="0">
                <a:cs typeface="Arial" panose="020B0604020202020204" pitchFamily="34" charset="0"/>
              </a:rPr>
              <a:t>64% of all outpatient appointments and</a:t>
            </a:r>
          </a:p>
          <a:p>
            <a:pPr>
              <a:buFont typeface="Wingdings" panose="05000000000000000000" pitchFamily="2" charset="2"/>
              <a:buChar char="§"/>
            </a:pPr>
            <a:r>
              <a:rPr lang="en-GB" sz="2400" dirty="0">
                <a:cs typeface="Arial" panose="020B0604020202020204" pitchFamily="34" charset="0"/>
              </a:rPr>
              <a:t>over 70% of all inpatient bed days.</a:t>
            </a:r>
          </a:p>
          <a:p>
            <a:pPr marL="0" indent="0">
              <a:buNone/>
            </a:pPr>
            <a:endParaRPr lang="en-GB" sz="2400" dirty="0">
              <a:cs typeface="Arial" panose="020B0604020202020204" pitchFamily="34" charset="0"/>
            </a:endParaRPr>
          </a:p>
          <a:p>
            <a:pPr marL="0" indent="0">
              <a:buNone/>
            </a:pPr>
            <a:r>
              <a:rPr lang="en-GB" sz="2400" dirty="0">
                <a:cs typeface="Arial" panose="020B0604020202020204" pitchFamily="34" charset="0"/>
              </a:rPr>
              <a:t>Overall, roughly “70% of the total health and care spend in England (£7 out of every £10) is attributed to caring for people with LTC”</a:t>
            </a:r>
          </a:p>
          <a:p>
            <a:pPr marL="0" indent="0">
              <a:buNone/>
            </a:pPr>
            <a:r>
              <a:rPr lang="en-GB" sz="2400" dirty="0">
                <a:cs typeface="Arial" panose="020B0604020202020204" pitchFamily="34" charset="0"/>
              </a:rPr>
              <a:t>                  </a:t>
            </a:r>
          </a:p>
          <a:p>
            <a:pPr marL="0" indent="0">
              <a:buNone/>
            </a:pPr>
            <a:r>
              <a:rPr lang="en-GB" sz="2400" dirty="0">
                <a:cs typeface="Arial" panose="020B0604020202020204" pitchFamily="34" charset="0"/>
              </a:rPr>
              <a:t>                              </a:t>
            </a:r>
            <a:r>
              <a:rPr lang="en-GB" sz="2000" dirty="0">
                <a:cs typeface="Arial" panose="020B0604020202020204" pitchFamily="34" charset="0"/>
              </a:rPr>
              <a:t>(Department of Health, 2012; King’s fund, 2022)</a:t>
            </a:r>
          </a:p>
        </p:txBody>
      </p:sp>
    </p:spTree>
    <p:extLst>
      <p:ext uri="{BB962C8B-B14F-4D97-AF65-F5344CB8AC3E}">
        <p14:creationId xmlns:p14="http://schemas.microsoft.com/office/powerpoint/2010/main" val="2236233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BE995-18FC-EDE4-3A88-F374D559B984}"/>
              </a:ext>
            </a:extLst>
          </p:cNvPr>
          <p:cNvSpPr>
            <a:spLocks noGrp="1"/>
          </p:cNvSpPr>
          <p:nvPr>
            <p:ph type="title"/>
          </p:nvPr>
        </p:nvSpPr>
        <p:spPr/>
        <p:txBody>
          <a:bodyPr/>
          <a:lstStyle/>
          <a:p>
            <a:r>
              <a:rPr lang="en-GB" b="1" dirty="0">
                <a:cs typeface="Arial" panose="020B0604020202020204" pitchFamily="34" charset="0"/>
              </a:rPr>
              <a:t>Effect of long term conditions </a:t>
            </a:r>
          </a:p>
        </p:txBody>
      </p:sp>
      <p:sp>
        <p:nvSpPr>
          <p:cNvPr id="3" name="Content Placeholder 2">
            <a:extLst>
              <a:ext uri="{FF2B5EF4-FFF2-40B4-BE49-F238E27FC236}">
                <a16:creationId xmlns:a16="http://schemas.microsoft.com/office/drawing/2014/main" id="{2D013D9E-1320-017D-0387-A036178DC339}"/>
              </a:ext>
            </a:extLst>
          </p:cNvPr>
          <p:cNvSpPr>
            <a:spLocks noGrp="1"/>
          </p:cNvSpPr>
          <p:nvPr>
            <p:ph idx="1"/>
          </p:nvPr>
        </p:nvSpPr>
        <p:spPr>
          <a:xfrm>
            <a:off x="457199" y="1313894"/>
            <a:ext cx="8447103" cy="4394447"/>
          </a:xfrm>
        </p:spPr>
        <p:txBody>
          <a:bodyPr>
            <a:noAutofit/>
          </a:bodyPr>
          <a:lstStyle/>
          <a:p>
            <a:pPr>
              <a:lnSpc>
                <a:spcPct val="120000"/>
              </a:lnSpc>
            </a:pPr>
            <a:r>
              <a:rPr lang="en-GB" sz="2000" dirty="0">
                <a:cs typeface="Arial" panose="020B0604020202020204" pitchFamily="34" charset="0"/>
              </a:rPr>
              <a:t>According to the World health Organisation (2019), </a:t>
            </a:r>
            <a:r>
              <a:rPr lang="en-GB" sz="2000" dirty="0" err="1">
                <a:cs typeface="Arial" panose="020B0604020202020204" pitchFamily="34" charset="0"/>
              </a:rPr>
              <a:t>LTCs</a:t>
            </a:r>
            <a:r>
              <a:rPr lang="en-GB" sz="2000" dirty="0">
                <a:cs typeface="Arial" panose="020B0604020202020204" pitchFamily="34" charset="0"/>
              </a:rPr>
              <a:t> constitute one of the greatest challenges for healthcare and social systems, and are currently the leading cause of disability, morbidity, and costs.</a:t>
            </a:r>
          </a:p>
          <a:p>
            <a:pPr>
              <a:lnSpc>
                <a:spcPct val="120000"/>
              </a:lnSpc>
            </a:pPr>
            <a:r>
              <a:rPr lang="en-GB" sz="2000" dirty="0">
                <a:cs typeface="Arial" panose="020B0604020202020204" pitchFamily="34" charset="0"/>
              </a:rPr>
              <a:t>The increase in LTC occur due to changes in life expectancy, demographics, lifestyles, healthcare, and social factors over the last century </a:t>
            </a:r>
          </a:p>
          <a:p>
            <a:pPr>
              <a:lnSpc>
                <a:spcPct val="120000"/>
              </a:lnSpc>
            </a:pPr>
            <a:r>
              <a:rPr lang="en-GB" sz="2000" dirty="0">
                <a:cs typeface="Arial" panose="020B0604020202020204" pitchFamily="34" charset="0"/>
              </a:rPr>
              <a:t>Furthermore, the projections of global mortality and the burden of diseases in the coming years estimate that </a:t>
            </a:r>
            <a:r>
              <a:rPr lang="en-GB" sz="2000" dirty="0" err="1">
                <a:cs typeface="Arial" panose="020B0604020202020204" pitchFamily="34" charset="0"/>
              </a:rPr>
              <a:t>LTCs</a:t>
            </a:r>
            <a:r>
              <a:rPr lang="en-GB" sz="2000" dirty="0">
                <a:cs typeface="Arial" panose="020B0604020202020204" pitchFamily="34" charset="0"/>
              </a:rPr>
              <a:t> will account for approximately three-quarters of all deaths globally in 2030, with huge socioeconomic impacts due to the exorbitant costs of often lengthy and expensive treatments </a:t>
            </a:r>
          </a:p>
          <a:p>
            <a:pPr marL="0" indent="0">
              <a:lnSpc>
                <a:spcPct val="120000"/>
              </a:lnSpc>
              <a:buNone/>
            </a:pPr>
            <a:r>
              <a:rPr lang="en-GB" sz="2000" dirty="0">
                <a:cs typeface="Arial" panose="020B0604020202020204" pitchFamily="34" charset="0"/>
              </a:rPr>
              <a:t>                                                                                (WHO, 2019</a:t>
            </a:r>
            <a:r>
              <a:rPr lang="en-GB"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5962288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271A2-F9B8-370A-BF94-5182300F0A0C}"/>
              </a:ext>
            </a:extLst>
          </p:cNvPr>
          <p:cNvSpPr>
            <a:spLocks noGrp="1"/>
          </p:cNvSpPr>
          <p:nvPr>
            <p:ph type="title"/>
          </p:nvPr>
        </p:nvSpPr>
        <p:spPr/>
        <p:txBody>
          <a:bodyPr/>
          <a:lstStyle/>
          <a:p>
            <a:r>
              <a:rPr lang="en-GB" b="1" dirty="0"/>
              <a:t>Burden of disease</a:t>
            </a:r>
          </a:p>
        </p:txBody>
      </p:sp>
      <p:sp>
        <p:nvSpPr>
          <p:cNvPr id="3" name="Content Placeholder 2">
            <a:extLst>
              <a:ext uri="{FF2B5EF4-FFF2-40B4-BE49-F238E27FC236}">
                <a16:creationId xmlns:a16="http://schemas.microsoft.com/office/drawing/2014/main" id="{C9D52920-F4D3-AB5C-7BBD-21841A52ED70}"/>
              </a:ext>
            </a:extLst>
          </p:cNvPr>
          <p:cNvSpPr>
            <a:spLocks noGrp="1"/>
          </p:cNvSpPr>
          <p:nvPr>
            <p:ph idx="1"/>
          </p:nvPr>
        </p:nvSpPr>
        <p:spPr/>
        <p:txBody>
          <a:bodyPr/>
          <a:lstStyle/>
          <a:p>
            <a:pPr>
              <a:buFont typeface="Wingdings" panose="05000000000000000000" pitchFamily="2" charset="2"/>
              <a:buChar char="§"/>
            </a:pPr>
            <a:r>
              <a:rPr lang="en-GB" dirty="0"/>
              <a:t>Burden of disease  is a measure of the physical, emotional, social and financial impact that a particular disease has on the health and functioning of the population.</a:t>
            </a:r>
          </a:p>
          <a:p>
            <a:endParaRPr lang="en-GB" dirty="0"/>
          </a:p>
        </p:txBody>
      </p:sp>
    </p:spTree>
    <p:extLst>
      <p:ext uri="{BB962C8B-B14F-4D97-AF65-F5344CB8AC3E}">
        <p14:creationId xmlns:p14="http://schemas.microsoft.com/office/powerpoint/2010/main" val="11486703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6FD7-1D69-4B3C-AA4E-2DA27C1AC2EA}"/>
              </a:ext>
            </a:extLst>
          </p:cNvPr>
          <p:cNvSpPr>
            <a:spLocks noGrp="1"/>
          </p:cNvSpPr>
          <p:nvPr>
            <p:ph type="title"/>
          </p:nvPr>
        </p:nvSpPr>
        <p:spPr/>
        <p:txBody>
          <a:bodyPr/>
          <a:lstStyle/>
          <a:p>
            <a:r>
              <a:rPr lang="en-GB" b="1"/>
              <a:t>Global Burden of Disease</a:t>
            </a:r>
          </a:p>
        </p:txBody>
      </p:sp>
      <p:sp>
        <p:nvSpPr>
          <p:cNvPr id="3" name="Content Placeholder 2">
            <a:extLst>
              <a:ext uri="{FF2B5EF4-FFF2-40B4-BE49-F238E27FC236}">
                <a16:creationId xmlns:a16="http://schemas.microsoft.com/office/drawing/2014/main" id="{A61A7DA4-B043-F37E-239F-45E0DF80E23E}"/>
              </a:ext>
            </a:extLst>
          </p:cNvPr>
          <p:cNvSpPr>
            <a:spLocks noGrp="1"/>
          </p:cNvSpPr>
          <p:nvPr>
            <p:ph idx="1"/>
          </p:nvPr>
        </p:nvSpPr>
        <p:spPr/>
        <p:txBody>
          <a:bodyPr/>
          <a:lstStyle/>
          <a:p>
            <a:pPr>
              <a:buFont typeface="Wingdings" panose="05000000000000000000" pitchFamily="2" charset="2"/>
              <a:buChar char="§"/>
            </a:pPr>
            <a:r>
              <a:rPr lang="en-GB" dirty="0"/>
              <a:t>GBD is a systematic, scientific effort to quantify the comparative magnitude of health loss due to diseases, injuries, and risk factors by age, sex, and geographies for specific points in time.</a:t>
            </a:r>
          </a:p>
          <a:p>
            <a:pPr>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7688759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0E225-9C1D-7749-1FC1-22FDE051AB84}"/>
              </a:ext>
            </a:extLst>
          </p:cNvPr>
          <p:cNvSpPr>
            <a:spLocks noGrp="1"/>
          </p:cNvSpPr>
          <p:nvPr>
            <p:ph type="title"/>
          </p:nvPr>
        </p:nvSpPr>
        <p:spPr/>
        <p:txBody>
          <a:bodyPr/>
          <a:lstStyle/>
          <a:p>
            <a:r>
              <a:rPr lang="en-GB" b="1" dirty="0"/>
              <a:t>Seminar Activity</a:t>
            </a:r>
          </a:p>
        </p:txBody>
      </p:sp>
      <p:sp>
        <p:nvSpPr>
          <p:cNvPr id="3" name="Content Placeholder 2">
            <a:extLst>
              <a:ext uri="{FF2B5EF4-FFF2-40B4-BE49-F238E27FC236}">
                <a16:creationId xmlns:a16="http://schemas.microsoft.com/office/drawing/2014/main" id="{789B946D-73B3-AD23-B457-6E70AD3F0AA8}"/>
              </a:ext>
            </a:extLst>
          </p:cNvPr>
          <p:cNvSpPr>
            <a:spLocks noGrp="1"/>
          </p:cNvSpPr>
          <p:nvPr>
            <p:ph idx="1"/>
          </p:nvPr>
        </p:nvSpPr>
        <p:spPr/>
        <p:txBody>
          <a:bodyPr/>
          <a:lstStyle/>
          <a:p>
            <a:pPr marL="0" indent="0">
              <a:buNone/>
            </a:pPr>
            <a:r>
              <a:rPr lang="en-GB" dirty="0"/>
              <a:t>Use an appropriate academic source to identify the top 10 Long Term Conditions</a:t>
            </a:r>
          </a:p>
          <a:p>
            <a:pPr marL="0" indent="0">
              <a:buNone/>
            </a:pPr>
            <a:r>
              <a:rPr lang="en-GB" dirty="0"/>
              <a:t>Globally</a:t>
            </a:r>
          </a:p>
          <a:p>
            <a:pPr marL="0" indent="0">
              <a:buNone/>
            </a:pPr>
            <a:r>
              <a:rPr lang="en-GB" dirty="0"/>
              <a:t>Europe</a:t>
            </a:r>
          </a:p>
          <a:p>
            <a:pPr marL="0" indent="0">
              <a:buNone/>
            </a:pPr>
            <a:r>
              <a:rPr lang="en-GB" dirty="0"/>
              <a:t>UK</a:t>
            </a:r>
          </a:p>
        </p:txBody>
      </p:sp>
    </p:spTree>
    <p:extLst>
      <p:ext uri="{BB962C8B-B14F-4D97-AF65-F5344CB8AC3E}">
        <p14:creationId xmlns:p14="http://schemas.microsoft.com/office/powerpoint/2010/main" val="1540245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A1671-AF28-CFEA-7751-77745816DC7E}"/>
              </a:ext>
            </a:extLst>
          </p:cNvPr>
          <p:cNvSpPr>
            <a:spLocks noGrp="1"/>
          </p:cNvSpPr>
          <p:nvPr>
            <p:ph type="title"/>
          </p:nvPr>
        </p:nvSpPr>
        <p:spPr/>
        <p:txBody>
          <a:bodyPr/>
          <a:lstStyle/>
          <a:p>
            <a:r>
              <a:rPr lang="en-GB" b="1" dirty="0">
                <a:hlinkClick r:id="rId2"/>
              </a:rPr>
              <a:t>Burden of Disease</a:t>
            </a:r>
            <a:endParaRPr lang="en-GB" b="1" dirty="0"/>
          </a:p>
        </p:txBody>
      </p:sp>
      <p:sp>
        <p:nvSpPr>
          <p:cNvPr id="3" name="Content Placeholder 2">
            <a:extLst>
              <a:ext uri="{FF2B5EF4-FFF2-40B4-BE49-F238E27FC236}">
                <a16:creationId xmlns:a16="http://schemas.microsoft.com/office/drawing/2014/main" id="{05076681-82DF-944F-51A4-C16B638E8264}"/>
              </a:ext>
            </a:extLst>
          </p:cNvPr>
          <p:cNvSpPr>
            <a:spLocks noGrp="1"/>
          </p:cNvSpPr>
          <p:nvPr>
            <p:ph idx="1"/>
          </p:nvPr>
        </p:nvSpPr>
        <p:spPr/>
        <p:txBody>
          <a:bodyPr/>
          <a:lstStyle/>
          <a:p>
            <a:pPr marL="0" indent="0">
              <a:buNone/>
            </a:pPr>
            <a:r>
              <a:rPr lang="en-GB" dirty="0"/>
              <a:t>How can this be calculated?</a:t>
            </a:r>
          </a:p>
          <a:p>
            <a:pPr marL="0" indent="0">
              <a:buNone/>
            </a:pPr>
            <a:r>
              <a:rPr lang="en-GB" dirty="0"/>
              <a:t>Use this measure to calculate the burden of disease for at least one long term condition.</a:t>
            </a:r>
          </a:p>
        </p:txBody>
      </p:sp>
    </p:spTree>
    <p:extLst>
      <p:ext uri="{BB962C8B-B14F-4D97-AF65-F5344CB8AC3E}">
        <p14:creationId xmlns:p14="http://schemas.microsoft.com/office/powerpoint/2010/main" val="2339299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ABBD9-4B0B-88FD-505C-D14093F8052A}"/>
              </a:ext>
            </a:extLst>
          </p:cNvPr>
          <p:cNvSpPr>
            <a:spLocks noGrp="1"/>
          </p:cNvSpPr>
          <p:nvPr>
            <p:ph type="title"/>
          </p:nvPr>
        </p:nvSpPr>
        <p:spPr/>
        <p:txBody>
          <a:bodyPr/>
          <a:lstStyle/>
          <a:p>
            <a:r>
              <a:rPr lang="en-GB" dirty="0">
                <a:hlinkClick r:id="rId2"/>
              </a:rPr>
              <a:t>The disability-adjusted life year</a:t>
            </a:r>
            <a:endParaRPr lang="en-GB" dirty="0"/>
          </a:p>
        </p:txBody>
      </p:sp>
      <p:sp>
        <p:nvSpPr>
          <p:cNvPr id="3" name="Content Placeholder 2">
            <a:extLst>
              <a:ext uri="{FF2B5EF4-FFF2-40B4-BE49-F238E27FC236}">
                <a16:creationId xmlns:a16="http://schemas.microsoft.com/office/drawing/2014/main" id="{06467D64-F2A5-265D-CE77-F1CBAECBCA02}"/>
              </a:ext>
            </a:extLst>
          </p:cNvPr>
          <p:cNvSpPr>
            <a:spLocks noGrp="1"/>
          </p:cNvSpPr>
          <p:nvPr>
            <p:ph idx="1"/>
          </p:nvPr>
        </p:nvSpPr>
        <p:spPr/>
        <p:txBody>
          <a:bodyPr>
            <a:normAutofit fontScale="55000" lnSpcReduction="20000"/>
          </a:bodyPr>
          <a:lstStyle/>
          <a:p>
            <a:r>
              <a:rPr lang="en-GB" dirty="0"/>
              <a:t>The DALY is a summary measure which combines time lost through premature death and time lived in states of less than optimal health, loosely referred to as “disability”. </a:t>
            </a:r>
          </a:p>
          <a:p>
            <a:r>
              <a:rPr lang="en-GB" dirty="0"/>
              <a:t>The DALY is a generalisation of the well-known Potential Years of Life Lost measure (PYLLs) to include lost good health. </a:t>
            </a:r>
          </a:p>
          <a:p>
            <a:r>
              <a:rPr lang="en-US" b="0" i="0" dirty="0">
                <a:solidFill>
                  <a:srgbClr val="0E1B26"/>
                </a:solidFill>
                <a:effectLst/>
                <a:latin typeface="Utopia W01"/>
              </a:rPr>
              <a:t>At its simplest level, one DALY equals the loss of one healthy year of life </a:t>
            </a:r>
            <a:r>
              <a:rPr lang="en-US" b="0" i="0" dirty="0">
                <a:solidFill>
                  <a:srgbClr val="1B1B1B"/>
                </a:solidFill>
                <a:effectLst/>
                <a:latin typeface="Source Sans Pro" panose="020B0503030403020204" pitchFamily="34" charset="0"/>
              </a:rPr>
              <a:t>because you're sick and have a high risk for certain conditions, disabilities, or due to death.</a:t>
            </a:r>
            <a:endParaRPr lang="en-GB" dirty="0"/>
          </a:p>
          <a:p>
            <a:r>
              <a:rPr lang="en-GB" dirty="0"/>
              <a:t>DALYs for a specific cause are calculated as the sum of the YLLs from that cause and the YLDs for people living in states of less than good health resulting from the specific cause: </a:t>
            </a:r>
          </a:p>
          <a:p>
            <a:r>
              <a:rPr lang="en-US" dirty="0"/>
              <a:t>DALYs combine the burden of mortality and morbidity into a single measure. It consists of two components:</a:t>
            </a:r>
          </a:p>
          <a:p>
            <a:pPr marL="857250" lvl="1" indent="-457200"/>
            <a:r>
              <a:rPr lang="en-US" b="1" dirty="0"/>
              <a:t>Years of Life Lost (YLL)</a:t>
            </a:r>
            <a:endParaRPr lang="en-US" dirty="0"/>
          </a:p>
          <a:p>
            <a:pPr marL="857250" lvl="1" indent="-457200"/>
            <a:r>
              <a:rPr lang="en-US" b="1" dirty="0"/>
              <a:t>Years Lived with Disability (YLD) </a:t>
            </a:r>
          </a:p>
          <a:p>
            <a:pPr marL="400050" lvl="1" indent="0">
              <a:buNone/>
            </a:pPr>
            <a:r>
              <a:rPr lang="en-US" b="1" dirty="0"/>
              <a:t>							</a:t>
            </a:r>
            <a:r>
              <a:rPr lang="en-US" dirty="0"/>
              <a:t>(WHO, 2020)</a:t>
            </a:r>
          </a:p>
          <a:p>
            <a:endParaRPr lang="en-GB" dirty="0"/>
          </a:p>
        </p:txBody>
      </p:sp>
    </p:spTree>
    <p:extLst>
      <p:ext uri="{BB962C8B-B14F-4D97-AF65-F5344CB8AC3E}">
        <p14:creationId xmlns:p14="http://schemas.microsoft.com/office/powerpoint/2010/main" val="32434044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AFB9A-8AA9-20AC-465F-EA4391CEA822}"/>
              </a:ext>
            </a:extLst>
          </p:cNvPr>
          <p:cNvSpPr>
            <a:spLocks noGrp="1"/>
          </p:cNvSpPr>
          <p:nvPr>
            <p:ph type="title"/>
          </p:nvPr>
        </p:nvSpPr>
        <p:spPr/>
        <p:txBody>
          <a:bodyPr/>
          <a:lstStyle/>
          <a:p>
            <a:r>
              <a:rPr lang="en-GB" dirty="0"/>
              <a:t>The disability-adjusted life year</a:t>
            </a:r>
          </a:p>
        </p:txBody>
      </p:sp>
      <p:sp>
        <p:nvSpPr>
          <p:cNvPr id="3" name="Content Placeholder 2">
            <a:extLst>
              <a:ext uri="{FF2B5EF4-FFF2-40B4-BE49-F238E27FC236}">
                <a16:creationId xmlns:a16="http://schemas.microsoft.com/office/drawing/2014/main" id="{D36FF757-224B-E58C-CB22-AF4803FDC19A}"/>
              </a:ext>
            </a:extLst>
          </p:cNvPr>
          <p:cNvSpPr>
            <a:spLocks noGrp="1"/>
          </p:cNvSpPr>
          <p:nvPr>
            <p:ph idx="1"/>
          </p:nvPr>
        </p:nvSpPr>
        <p:spPr/>
        <p:txBody>
          <a:bodyPr>
            <a:normAutofit fontScale="55000" lnSpcReduction="20000"/>
          </a:bodyPr>
          <a:lstStyle/>
          <a:p>
            <a:pPr marL="0" indent="0">
              <a:buNone/>
            </a:pPr>
            <a:r>
              <a:rPr lang="en-GB" b="1" dirty="0"/>
              <a:t>DALY(</a:t>
            </a:r>
            <a:r>
              <a:rPr lang="en-GB" b="1" dirty="0" err="1"/>
              <a:t>c,s,a,t</a:t>
            </a:r>
            <a:r>
              <a:rPr lang="en-GB" b="1" dirty="0"/>
              <a:t>) =  YLL(</a:t>
            </a:r>
            <a:r>
              <a:rPr lang="en-GB" b="1" dirty="0" err="1"/>
              <a:t>c,s,a,t</a:t>
            </a:r>
            <a:r>
              <a:rPr lang="en-GB" b="1" dirty="0"/>
              <a:t>) + YLD(</a:t>
            </a:r>
            <a:r>
              <a:rPr lang="en-GB" b="1" dirty="0" err="1"/>
              <a:t>c,s,a,t</a:t>
            </a:r>
            <a:r>
              <a:rPr lang="en-GB" b="1" dirty="0"/>
              <a:t>)</a:t>
            </a:r>
          </a:p>
          <a:p>
            <a:r>
              <a:rPr lang="en-GB" dirty="0"/>
              <a:t> for given cause c, age a, sex s and year t</a:t>
            </a:r>
          </a:p>
          <a:p>
            <a:endParaRPr lang="en-GB" dirty="0"/>
          </a:p>
          <a:p>
            <a:pPr marL="0" indent="0">
              <a:buNone/>
            </a:pPr>
            <a:r>
              <a:rPr lang="en-GB" dirty="0"/>
              <a:t>YLL(</a:t>
            </a:r>
            <a:r>
              <a:rPr lang="en-GB" dirty="0" err="1"/>
              <a:t>c,s,a,t</a:t>
            </a:r>
            <a:r>
              <a:rPr lang="en-GB" dirty="0"/>
              <a:t>) =  N(</a:t>
            </a:r>
            <a:r>
              <a:rPr lang="en-GB" dirty="0" err="1"/>
              <a:t>c,s,a,t</a:t>
            </a:r>
            <a:r>
              <a:rPr lang="en-GB" dirty="0"/>
              <a:t>)  x L(</a:t>
            </a:r>
            <a:r>
              <a:rPr lang="en-GB" dirty="0" err="1"/>
              <a:t>s,a</a:t>
            </a:r>
            <a:r>
              <a:rPr lang="en-GB" dirty="0"/>
              <a:t>) </a:t>
            </a:r>
          </a:p>
          <a:p>
            <a:r>
              <a:rPr lang="en-GB" dirty="0"/>
              <a:t>where: N(</a:t>
            </a:r>
            <a:r>
              <a:rPr lang="en-GB" dirty="0" err="1"/>
              <a:t>c,s,a,t</a:t>
            </a:r>
            <a:r>
              <a:rPr lang="en-GB" dirty="0"/>
              <a:t>) is the number of deaths due to the cause c for the given age a and sex s in year t </a:t>
            </a:r>
          </a:p>
          <a:p>
            <a:r>
              <a:rPr lang="en-GB" dirty="0"/>
              <a:t>L(</a:t>
            </a:r>
            <a:r>
              <a:rPr lang="en-GB" dirty="0" err="1"/>
              <a:t>s,a</a:t>
            </a:r>
            <a:r>
              <a:rPr lang="en-GB" dirty="0"/>
              <a:t>) is a standard loss function specifying years of life lost for a  death at age a for sex s</a:t>
            </a:r>
          </a:p>
          <a:p>
            <a:endParaRPr lang="en-GB" dirty="0"/>
          </a:p>
          <a:p>
            <a:pPr marL="0" indent="0">
              <a:buNone/>
            </a:pPr>
            <a:r>
              <a:rPr lang="en-GB" dirty="0"/>
              <a:t>YLD(</a:t>
            </a:r>
            <a:r>
              <a:rPr lang="en-GB" dirty="0" err="1"/>
              <a:t>c,s,a,t</a:t>
            </a:r>
            <a:r>
              <a:rPr lang="en-GB" dirty="0"/>
              <a:t>) =  I(</a:t>
            </a:r>
            <a:r>
              <a:rPr lang="en-GB" dirty="0" err="1"/>
              <a:t>c,s,a,t</a:t>
            </a:r>
            <a:r>
              <a:rPr lang="en-GB" dirty="0"/>
              <a:t>)  x DW(</a:t>
            </a:r>
            <a:r>
              <a:rPr lang="en-GB" dirty="0" err="1"/>
              <a:t>c,s,a</a:t>
            </a:r>
            <a:r>
              <a:rPr lang="en-GB" dirty="0"/>
              <a:t>)  x L(</a:t>
            </a:r>
            <a:r>
              <a:rPr lang="en-GB" dirty="0" err="1"/>
              <a:t>c,s,a,t</a:t>
            </a:r>
            <a:r>
              <a:rPr lang="en-GB" dirty="0"/>
              <a:t>) </a:t>
            </a:r>
          </a:p>
          <a:p>
            <a:r>
              <a:rPr lang="en-GB" dirty="0"/>
              <a:t>where: I(</a:t>
            </a:r>
            <a:r>
              <a:rPr lang="en-GB" dirty="0" err="1"/>
              <a:t>c,s,a,t</a:t>
            </a:r>
            <a:r>
              <a:rPr lang="en-GB" dirty="0"/>
              <a:t>) = number of incident cases for cause c, age a and sex s </a:t>
            </a:r>
          </a:p>
          <a:p>
            <a:r>
              <a:rPr lang="en-GB" dirty="0"/>
              <a:t>DW(</a:t>
            </a:r>
            <a:r>
              <a:rPr lang="en-GB" dirty="0" err="1"/>
              <a:t>c,s,a</a:t>
            </a:r>
            <a:r>
              <a:rPr lang="en-GB" dirty="0"/>
              <a:t>) = disability weight for cause c, age a and sex s </a:t>
            </a:r>
          </a:p>
          <a:p>
            <a:r>
              <a:rPr lang="en-GB" dirty="0"/>
              <a:t>L(</a:t>
            </a:r>
            <a:r>
              <a:rPr lang="en-GB" dirty="0" err="1"/>
              <a:t>c,s,a,t</a:t>
            </a:r>
            <a:r>
              <a:rPr lang="en-GB" dirty="0"/>
              <a:t>) = average duration of the case until remission or death (years)</a:t>
            </a:r>
          </a:p>
          <a:p>
            <a:pPr marL="457200" lvl="1" indent="0">
              <a:buNone/>
            </a:pPr>
            <a:r>
              <a:rPr lang="en-US" dirty="0"/>
              <a:t>							(WHO, 2020)</a:t>
            </a:r>
          </a:p>
          <a:p>
            <a:endParaRPr lang="en-GB" dirty="0"/>
          </a:p>
        </p:txBody>
      </p:sp>
    </p:spTree>
    <p:extLst>
      <p:ext uri="{BB962C8B-B14F-4D97-AF65-F5344CB8AC3E}">
        <p14:creationId xmlns:p14="http://schemas.microsoft.com/office/powerpoint/2010/main" val="35364271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645D6-7F06-1AE9-02CF-ABEF03F63453}"/>
              </a:ext>
            </a:extLst>
          </p:cNvPr>
          <p:cNvSpPr>
            <a:spLocks noGrp="1"/>
          </p:cNvSpPr>
          <p:nvPr>
            <p:ph type="title"/>
          </p:nvPr>
        </p:nvSpPr>
        <p:spPr/>
        <p:txBody>
          <a:bodyPr/>
          <a:lstStyle/>
          <a:p>
            <a:r>
              <a:rPr lang="en-US" b="1" dirty="0"/>
              <a:t>Steps to Calculate DALYs</a:t>
            </a:r>
            <a:endParaRPr lang="en-GB" dirty="0"/>
          </a:p>
        </p:txBody>
      </p:sp>
      <p:sp>
        <p:nvSpPr>
          <p:cNvPr id="3" name="Content Placeholder 2">
            <a:extLst>
              <a:ext uri="{FF2B5EF4-FFF2-40B4-BE49-F238E27FC236}">
                <a16:creationId xmlns:a16="http://schemas.microsoft.com/office/drawing/2014/main" id="{6BD46E84-A2B4-A60C-45BF-6AA521FFD3DA}"/>
              </a:ext>
            </a:extLst>
          </p:cNvPr>
          <p:cNvSpPr>
            <a:spLocks noGrp="1"/>
          </p:cNvSpPr>
          <p:nvPr>
            <p:ph idx="1"/>
          </p:nvPr>
        </p:nvSpPr>
        <p:spPr/>
        <p:txBody>
          <a:bodyPr>
            <a:normAutofit fontScale="55000" lnSpcReduction="20000"/>
          </a:bodyPr>
          <a:lstStyle/>
          <a:p>
            <a:pPr marL="0" indent="0">
              <a:buNone/>
            </a:pPr>
            <a:endParaRPr lang="en-US" b="1" dirty="0"/>
          </a:p>
          <a:p>
            <a:pPr>
              <a:buFont typeface="+mj-lt"/>
              <a:buAutoNum type="arabicPeriod"/>
            </a:pPr>
            <a:r>
              <a:rPr lang="en-US" b="1" dirty="0"/>
              <a:t>Calculate YLL (Years of Life Lost):</a:t>
            </a:r>
            <a:endParaRPr lang="en-US" dirty="0"/>
          </a:p>
          <a:p>
            <a:pPr lvl="1"/>
            <a:r>
              <a:rPr lang="en-US" dirty="0"/>
              <a:t>YLL = Number of deaths × Standard life expectancy at age of death</a:t>
            </a:r>
          </a:p>
          <a:p>
            <a:pPr lvl="1"/>
            <a:r>
              <a:rPr lang="en-US" dirty="0"/>
              <a:t>For example, if 1,000 people die from a disease at age 50, and the standard life expectancy is 80, the YLL would be:</a:t>
            </a:r>
          </a:p>
          <a:p>
            <a:pPr lvl="2"/>
            <a:r>
              <a:rPr lang="en-US" dirty="0"/>
              <a:t>YLL = 1,000 × (80 - 50) = 30,000</a:t>
            </a:r>
          </a:p>
          <a:p>
            <a:pPr>
              <a:buFont typeface="+mj-lt"/>
              <a:buAutoNum type="arabicPeriod"/>
            </a:pPr>
            <a:r>
              <a:rPr lang="en-US" b="1" dirty="0"/>
              <a:t>Calculate YLD (Years Lived with Disability):</a:t>
            </a:r>
            <a:endParaRPr lang="en-US" dirty="0"/>
          </a:p>
          <a:p>
            <a:pPr lvl="1"/>
            <a:r>
              <a:rPr lang="en-US" dirty="0"/>
              <a:t>YLD = Number of incident cases × Disability weight × Average duration of the case until remission or death</a:t>
            </a:r>
          </a:p>
          <a:p>
            <a:pPr lvl="1"/>
            <a:r>
              <a:rPr lang="en-US" dirty="0"/>
              <a:t>Disability weights range from 0 (perfect health) to 1 (death).</a:t>
            </a:r>
          </a:p>
          <a:p>
            <a:pPr lvl="1"/>
            <a:r>
              <a:rPr lang="en-US" dirty="0"/>
              <a:t>For example, if 5,000 people suffer from a disease for an average of 10 years with a disability weight of 0.2, the YLD would be:</a:t>
            </a:r>
          </a:p>
          <a:p>
            <a:pPr lvl="2"/>
            <a:r>
              <a:rPr lang="en-US" dirty="0"/>
              <a:t>YLD = 5,000 × 0.2 × 10 = 10,000</a:t>
            </a:r>
          </a:p>
          <a:p>
            <a:pPr>
              <a:buFont typeface="+mj-lt"/>
              <a:buAutoNum type="arabicPeriod"/>
            </a:pPr>
            <a:r>
              <a:rPr lang="en-US" b="1" dirty="0"/>
              <a:t>Sum YLL and YLD to get DALYs:</a:t>
            </a:r>
            <a:endParaRPr lang="en-US" dirty="0"/>
          </a:p>
          <a:p>
            <a:pPr lvl="1"/>
            <a:r>
              <a:rPr lang="en-US" dirty="0"/>
              <a:t>DALYs = YLL + YLD</a:t>
            </a:r>
          </a:p>
          <a:p>
            <a:pPr lvl="1"/>
            <a:r>
              <a:rPr lang="en-US" dirty="0"/>
              <a:t>Continuing with the examples above:</a:t>
            </a:r>
          </a:p>
          <a:p>
            <a:pPr lvl="2"/>
            <a:r>
              <a:rPr lang="en-US" dirty="0"/>
              <a:t>DALYs = 30,000 (YLL) + 10,000 (YLD) = 40,000</a:t>
            </a:r>
          </a:p>
          <a:p>
            <a:endParaRPr lang="en-GB" dirty="0"/>
          </a:p>
        </p:txBody>
      </p:sp>
    </p:spTree>
    <p:extLst>
      <p:ext uri="{BB962C8B-B14F-4D97-AF65-F5344CB8AC3E}">
        <p14:creationId xmlns:p14="http://schemas.microsoft.com/office/powerpoint/2010/main" val="22422297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44BBA-7D8B-AEE3-2E70-AA2C3ECA0F3E}"/>
              </a:ext>
            </a:extLst>
          </p:cNvPr>
          <p:cNvSpPr>
            <a:spLocks noGrp="1"/>
          </p:cNvSpPr>
          <p:nvPr>
            <p:ph type="title"/>
          </p:nvPr>
        </p:nvSpPr>
        <p:spPr/>
        <p:txBody>
          <a:bodyPr/>
          <a:lstStyle/>
          <a:p>
            <a:r>
              <a:rPr lang="en-GB" dirty="0"/>
              <a:t>Further examples/Class activity</a:t>
            </a:r>
          </a:p>
        </p:txBody>
      </p:sp>
      <p:sp>
        <p:nvSpPr>
          <p:cNvPr id="3" name="Content Placeholder 2">
            <a:extLst>
              <a:ext uri="{FF2B5EF4-FFF2-40B4-BE49-F238E27FC236}">
                <a16:creationId xmlns:a16="http://schemas.microsoft.com/office/drawing/2014/main" id="{08A566FE-0F85-AA9C-7DF8-2669ED63A25D}"/>
              </a:ext>
            </a:extLst>
          </p:cNvPr>
          <p:cNvSpPr>
            <a:spLocks noGrp="1"/>
          </p:cNvSpPr>
          <p:nvPr>
            <p:ph idx="1"/>
          </p:nvPr>
        </p:nvSpPr>
        <p:spPr/>
        <p:txBody>
          <a:bodyPr>
            <a:normAutofit fontScale="62500" lnSpcReduction="20000"/>
          </a:bodyPr>
          <a:lstStyle/>
          <a:p>
            <a:pPr marL="514350" indent="-514350">
              <a:buFont typeface="+mj-lt"/>
              <a:buAutoNum type="arabicPeriod"/>
            </a:pPr>
            <a:r>
              <a:rPr lang="en-US" dirty="0"/>
              <a:t>Consider a population where 500 people die from a certain disease at age 60, and the standard life expectancy is 85. Additionally, 1,000 people live with this disease for an average of 20 years with a disability weight of 0.3. Calculate the total DALYs</a:t>
            </a:r>
          </a:p>
          <a:p>
            <a:pPr marL="514350" indent="-514350">
              <a:buFont typeface="+mj-lt"/>
              <a:buAutoNum type="arabicPeriod"/>
            </a:pPr>
            <a:endParaRPr lang="en-US" dirty="0"/>
          </a:p>
          <a:p>
            <a:pPr marL="514350" indent="-514350">
              <a:buFont typeface="+mj-lt"/>
              <a:buAutoNum type="arabicPeriod"/>
            </a:pPr>
            <a:r>
              <a:rPr lang="en-US" dirty="0"/>
              <a:t>In a community, 100 people died at an average age of 60 due to a specific illness. The standard life expectancy is 75 years. Additionally, 2,000 people are living with the illness, each suffering for an average of 10 years with a disability weight of 0.5. Calculate the total DALYs for this illness in the community.</a:t>
            </a:r>
          </a:p>
          <a:p>
            <a:pPr marL="514350" indent="-514350">
              <a:buFont typeface="+mj-lt"/>
              <a:buAutoNum type="arabicPeriod"/>
            </a:pPr>
            <a:endParaRPr lang="en-US" dirty="0"/>
          </a:p>
          <a:p>
            <a:pPr marL="514350" indent="-514350">
              <a:buFont typeface="+mj-lt"/>
              <a:buAutoNum type="arabicPeriod"/>
            </a:pPr>
            <a:r>
              <a:rPr lang="en-GB" dirty="0"/>
              <a:t>A 15 -year- old dies due to a car accident in a region with LE of 80years. Calculate the DALYs</a:t>
            </a:r>
          </a:p>
        </p:txBody>
      </p:sp>
    </p:spTree>
    <p:extLst>
      <p:ext uri="{BB962C8B-B14F-4D97-AF65-F5344CB8AC3E}">
        <p14:creationId xmlns:p14="http://schemas.microsoft.com/office/powerpoint/2010/main" val="820887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dirty="0">
                <a:solidFill>
                  <a:schemeClr val="bg1"/>
                </a:solidFill>
                <a:cs typeface="Arial" panose="020B0604020202020204" pitchFamily="34" charset="0"/>
              </a:rPr>
              <a:t>What are multiple Long-term conditions? </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14712107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8913F-0019-2629-290D-6C1263C045A5}"/>
              </a:ext>
            </a:extLst>
          </p:cNvPr>
          <p:cNvSpPr>
            <a:spLocks noGrp="1"/>
          </p:cNvSpPr>
          <p:nvPr>
            <p:ph type="title"/>
          </p:nvPr>
        </p:nvSpPr>
        <p:spPr/>
        <p:txBody>
          <a:bodyPr/>
          <a:lstStyle/>
          <a:p>
            <a:r>
              <a:rPr lang="en-GB" b="1" dirty="0"/>
              <a:t>Multiple long-term conditions</a:t>
            </a:r>
          </a:p>
        </p:txBody>
      </p:sp>
      <p:sp>
        <p:nvSpPr>
          <p:cNvPr id="3" name="Content Placeholder 2">
            <a:extLst>
              <a:ext uri="{FF2B5EF4-FFF2-40B4-BE49-F238E27FC236}">
                <a16:creationId xmlns:a16="http://schemas.microsoft.com/office/drawing/2014/main" id="{B20C3024-604F-2F5F-3A05-874487383071}"/>
              </a:ext>
            </a:extLst>
          </p:cNvPr>
          <p:cNvSpPr>
            <a:spLocks noGrp="1"/>
          </p:cNvSpPr>
          <p:nvPr>
            <p:ph idx="1"/>
          </p:nvPr>
        </p:nvSpPr>
        <p:spPr/>
        <p:txBody>
          <a:bodyPr>
            <a:normAutofit fontScale="62500" lnSpcReduction="20000"/>
          </a:bodyPr>
          <a:lstStyle/>
          <a:p>
            <a:pPr marL="0" indent="0">
              <a:lnSpc>
                <a:spcPct val="120000"/>
              </a:lnSpc>
              <a:buNone/>
            </a:pPr>
            <a:r>
              <a:rPr lang="en-GB" dirty="0">
                <a:cs typeface="Arial" panose="020B0604020202020204" pitchFamily="34" charset="0"/>
              </a:rPr>
              <a:t>The term ‘multiple long-term conditions’ (multimorbidity) refers to “the existence of two or more long-term conditions in a single individual”.  </a:t>
            </a:r>
          </a:p>
          <a:p>
            <a:pPr marL="0" indent="0">
              <a:lnSpc>
                <a:spcPct val="120000"/>
              </a:lnSpc>
              <a:buNone/>
            </a:pPr>
            <a:r>
              <a:rPr lang="en-GB" dirty="0">
                <a:cs typeface="Arial" panose="020B0604020202020204" pitchFamily="34" charset="0"/>
              </a:rPr>
              <a:t>These could be either</a:t>
            </a:r>
          </a:p>
          <a:p>
            <a:pPr>
              <a:lnSpc>
                <a:spcPct val="120000"/>
              </a:lnSpc>
            </a:pPr>
            <a:r>
              <a:rPr lang="en-GB" dirty="0">
                <a:cs typeface="Arial" panose="020B0604020202020204" pitchFamily="34" charset="0"/>
              </a:rPr>
              <a:t>a physical non-communicable disease of long duration, such as cardiovascular disease or cancer</a:t>
            </a:r>
          </a:p>
          <a:p>
            <a:pPr>
              <a:lnSpc>
                <a:spcPct val="120000"/>
              </a:lnSpc>
            </a:pPr>
            <a:r>
              <a:rPr lang="en-GB" dirty="0">
                <a:cs typeface="Arial" panose="020B0604020202020204" pitchFamily="34" charset="0"/>
              </a:rPr>
              <a:t>a mental health condition of long duration, such as a mood disorder or dementia</a:t>
            </a:r>
          </a:p>
          <a:p>
            <a:pPr>
              <a:lnSpc>
                <a:spcPct val="120000"/>
              </a:lnSpc>
            </a:pPr>
            <a:r>
              <a:rPr lang="en-GB" dirty="0">
                <a:cs typeface="Arial" panose="020B0604020202020204" pitchFamily="34" charset="0"/>
              </a:rPr>
              <a:t>an infectious disease of long duration, such as HIV or hepatitis C”.</a:t>
            </a:r>
          </a:p>
          <a:p>
            <a:pPr marL="0" indent="0">
              <a:buNone/>
            </a:pPr>
            <a:r>
              <a:rPr lang="en-GB" dirty="0">
                <a:cs typeface="Arial" panose="020B0604020202020204" pitchFamily="34" charset="0"/>
              </a:rPr>
              <a:t>                         (The Academy of Medical Sciences, 2021)</a:t>
            </a:r>
          </a:p>
          <a:p>
            <a:pPr marL="0" indent="0">
              <a:buNone/>
            </a:pPr>
            <a:r>
              <a:rPr lang="en-GB" dirty="0">
                <a:cs typeface="Arial" panose="020B0604020202020204" pitchFamily="34" charset="0"/>
                <a:hlinkClick r:id="rId2"/>
              </a:rPr>
              <a:t>Living with a long term condition</a:t>
            </a:r>
            <a:endParaRPr lang="en-GB" dirty="0">
              <a:cs typeface="Arial" panose="020B0604020202020204" pitchFamily="34" charset="0"/>
            </a:endParaRPr>
          </a:p>
        </p:txBody>
      </p:sp>
    </p:spTree>
    <p:extLst>
      <p:ext uri="{BB962C8B-B14F-4D97-AF65-F5344CB8AC3E}">
        <p14:creationId xmlns:p14="http://schemas.microsoft.com/office/powerpoint/2010/main" val="9058538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23078-E942-ECA9-37ED-FD9F09CD583A}"/>
              </a:ext>
            </a:extLst>
          </p:cNvPr>
          <p:cNvSpPr>
            <a:spLocks noGrp="1"/>
          </p:cNvSpPr>
          <p:nvPr>
            <p:ph type="title"/>
          </p:nvPr>
        </p:nvSpPr>
        <p:spPr/>
        <p:txBody>
          <a:bodyPr/>
          <a:lstStyle/>
          <a:p>
            <a:r>
              <a:rPr lang="en-GB" b="1" dirty="0"/>
              <a:t>Multiple long-term conditions</a:t>
            </a:r>
            <a:endParaRPr lang="en-GB" dirty="0"/>
          </a:p>
        </p:txBody>
      </p:sp>
      <p:sp>
        <p:nvSpPr>
          <p:cNvPr id="3" name="Content Placeholder 2">
            <a:extLst>
              <a:ext uri="{FF2B5EF4-FFF2-40B4-BE49-F238E27FC236}">
                <a16:creationId xmlns:a16="http://schemas.microsoft.com/office/drawing/2014/main" id="{0925C391-8610-BC36-59EF-9412AF504959}"/>
              </a:ext>
            </a:extLst>
          </p:cNvPr>
          <p:cNvSpPr>
            <a:spLocks noGrp="1"/>
          </p:cNvSpPr>
          <p:nvPr>
            <p:ph idx="1"/>
          </p:nvPr>
        </p:nvSpPr>
        <p:spPr/>
        <p:txBody>
          <a:bodyPr>
            <a:normAutofit fontScale="92500" lnSpcReduction="10000"/>
          </a:bodyPr>
          <a:lstStyle/>
          <a:p>
            <a:pPr marL="0" indent="0" algn="l">
              <a:buNone/>
            </a:pPr>
            <a:r>
              <a:rPr kumimoji="0" lang="en-GB" sz="2800" b="0" i="0" u="none" strike="noStrike" kern="1200" cap="none" spc="0" normalizeH="0" baseline="0" noProof="0" dirty="0">
                <a:ln>
                  <a:noFill/>
                </a:ln>
                <a:solidFill>
                  <a:prstClr val="black"/>
                </a:solidFill>
                <a:effectLst/>
                <a:uLnTx/>
                <a:uFillTx/>
                <a:ea typeface="+mj-ea"/>
                <a:cs typeface="Arial" panose="020B0604020202020204" pitchFamily="34" charset="0"/>
              </a:rPr>
              <a:t>According to </a:t>
            </a:r>
            <a:r>
              <a:rPr lang="en-GB" sz="2800" b="0" i="0" u="none" strike="noStrike" dirty="0">
                <a:solidFill>
                  <a:srgbClr val="374DB9"/>
                </a:solidFill>
                <a:effectLst/>
                <a:cs typeface="Arial" panose="020B0604020202020204" pitchFamily="34" charset="0"/>
                <a:hlinkClick r:id="rId3"/>
              </a:rPr>
              <a:t>NICE</a:t>
            </a:r>
            <a:r>
              <a:rPr lang="en-GB" sz="2800" b="0" i="0" dirty="0">
                <a:solidFill>
                  <a:srgbClr val="0A0A0A"/>
                </a:solidFill>
                <a:effectLst/>
                <a:cs typeface="Arial" panose="020B0604020202020204" pitchFamily="34" charset="0"/>
              </a:rPr>
              <a:t> (2018), multimorbidity is defined has “the presence of two or more long-term health conditions. These can include:</a:t>
            </a:r>
          </a:p>
          <a:p>
            <a:pPr algn="l">
              <a:buFont typeface="Wingdings" panose="05000000000000000000" pitchFamily="2" charset="2"/>
              <a:buChar char="§"/>
            </a:pPr>
            <a:r>
              <a:rPr lang="en-GB" sz="2800" dirty="0">
                <a:solidFill>
                  <a:srgbClr val="0A0A0A"/>
                </a:solidFill>
                <a:cs typeface="Arial" panose="020B0604020202020204" pitchFamily="34" charset="0"/>
              </a:rPr>
              <a:t>D</a:t>
            </a:r>
            <a:r>
              <a:rPr lang="en-GB" sz="2800" b="0" i="0" dirty="0">
                <a:solidFill>
                  <a:srgbClr val="0A0A0A"/>
                </a:solidFill>
                <a:effectLst/>
                <a:cs typeface="Arial" panose="020B0604020202020204" pitchFamily="34" charset="0"/>
              </a:rPr>
              <a:t>efined physical or mental health conditions, such as diabetes or schizophrenia.</a:t>
            </a:r>
          </a:p>
          <a:p>
            <a:pPr algn="l">
              <a:buFont typeface="Wingdings" panose="05000000000000000000" pitchFamily="2" charset="2"/>
              <a:buChar char="§"/>
            </a:pPr>
            <a:r>
              <a:rPr lang="en-GB" sz="2800" dirty="0">
                <a:solidFill>
                  <a:srgbClr val="0A0A0A"/>
                </a:solidFill>
                <a:cs typeface="Arial" panose="020B0604020202020204" pitchFamily="34" charset="0"/>
              </a:rPr>
              <a:t>O</a:t>
            </a:r>
            <a:r>
              <a:rPr lang="en-GB" sz="2800" b="0" i="0" dirty="0">
                <a:solidFill>
                  <a:srgbClr val="0A0A0A"/>
                </a:solidFill>
                <a:effectLst/>
                <a:cs typeface="Arial" panose="020B0604020202020204" pitchFamily="34" charset="0"/>
              </a:rPr>
              <a:t>ngoing conditions, such as learning disability.</a:t>
            </a:r>
          </a:p>
          <a:p>
            <a:pPr algn="l">
              <a:buFont typeface="Wingdings" panose="05000000000000000000" pitchFamily="2" charset="2"/>
              <a:buChar char="§"/>
            </a:pPr>
            <a:r>
              <a:rPr lang="en-GB" sz="2800" dirty="0">
                <a:solidFill>
                  <a:srgbClr val="0A0A0A"/>
                </a:solidFill>
                <a:cs typeface="Arial" panose="020B0604020202020204" pitchFamily="34" charset="0"/>
              </a:rPr>
              <a:t>S</a:t>
            </a:r>
            <a:r>
              <a:rPr lang="en-GB" sz="2800" b="0" i="0" dirty="0">
                <a:solidFill>
                  <a:srgbClr val="0A0A0A"/>
                </a:solidFill>
                <a:effectLst/>
                <a:cs typeface="Arial" panose="020B0604020202020204" pitchFamily="34" charset="0"/>
              </a:rPr>
              <a:t>ymptom complexes, such as frailty or chronic pain.</a:t>
            </a:r>
          </a:p>
          <a:p>
            <a:pPr algn="l">
              <a:buFont typeface="Wingdings" panose="05000000000000000000" pitchFamily="2" charset="2"/>
              <a:buChar char="§"/>
            </a:pPr>
            <a:r>
              <a:rPr lang="en-GB" sz="2800" dirty="0">
                <a:solidFill>
                  <a:srgbClr val="0A0A0A"/>
                </a:solidFill>
                <a:cs typeface="Arial" panose="020B0604020202020204" pitchFamily="34" charset="0"/>
              </a:rPr>
              <a:t>S</a:t>
            </a:r>
            <a:r>
              <a:rPr lang="en-GB" sz="2800" b="0" i="0" dirty="0">
                <a:solidFill>
                  <a:srgbClr val="0A0A0A"/>
                </a:solidFill>
                <a:effectLst/>
                <a:cs typeface="Arial" panose="020B0604020202020204" pitchFamily="34" charset="0"/>
              </a:rPr>
              <a:t>ensory impairment, such as sight or hearing loss</a:t>
            </a:r>
          </a:p>
          <a:p>
            <a:pPr algn="l">
              <a:buFont typeface="Wingdings" panose="05000000000000000000" pitchFamily="2" charset="2"/>
              <a:buChar char="§"/>
            </a:pPr>
            <a:r>
              <a:rPr lang="en-GB" sz="2800" dirty="0">
                <a:solidFill>
                  <a:srgbClr val="0A0A0A"/>
                </a:solidFill>
                <a:cs typeface="Arial" panose="020B0604020202020204" pitchFamily="34" charset="0"/>
              </a:rPr>
              <a:t>A</a:t>
            </a:r>
            <a:r>
              <a:rPr lang="en-GB" sz="2800" b="0" i="0" dirty="0">
                <a:solidFill>
                  <a:srgbClr val="0A0A0A"/>
                </a:solidFill>
                <a:effectLst/>
                <a:cs typeface="Arial" panose="020B0604020202020204" pitchFamily="34" charset="0"/>
              </a:rPr>
              <a:t>lcohol or substance misuse.”</a:t>
            </a:r>
          </a:p>
          <a:p>
            <a:endParaRPr lang="en-GB" dirty="0"/>
          </a:p>
        </p:txBody>
      </p:sp>
    </p:spTree>
    <p:extLst>
      <p:ext uri="{BB962C8B-B14F-4D97-AF65-F5344CB8AC3E}">
        <p14:creationId xmlns:p14="http://schemas.microsoft.com/office/powerpoint/2010/main" val="32579636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AD46E-6F1C-58A5-BA37-6D8A03A2E323}"/>
              </a:ext>
            </a:extLst>
          </p:cNvPr>
          <p:cNvSpPr>
            <a:spLocks noGrp="1"/>
          </p:cNvSpPr>
          <p:nvPr>
            <p:ph type="title"/>
          </p:nvPr>
        </p:nvSpPr>
        <p:spPr/>
        <p:txBody>
          <a:bodyPr>
            <a:noAutofit/>
          </a:bodyPr>
          <a:lstStyle/>
          <a:p>
            <a:r>
              <a:rPr lang="en-GB" sz="3600" b="1" dirty="0"/>
              <a:t>Common LTC and accompanying comorbidities.</a:t>
            </a:r>
          </a:p>
        </p:txBody>
      </p:sp>
      <p:graphicFrame>
        <p:nvGraphicFramePr>
          <p:cNvPr id="9" name="Content Placeholder 8">
            <a:extLst>
              <a:ext uri="{FF2B5EF4-FFF2-40B4-BE49-F238E27FC236}">
                <a16:creationId xmlns:a16="http://schemas.microsoft.com/office/drawing/2014/main" id="{4F1074FA-3ED1-DDE3-384E-E8D1AE1E1C44}"/>
              </a:ext>
            </a:extLst>
          </p:cNvPr>
          <p:cNvGraphicFramePr>
            <a:graphicFrameLocks noGrp="1"/>
          </p:cNvGraphicFramePr>
          <p:nvPr>
            <p:ph idx="1"/>
            <p:extLst>
              <p:ext uri="{D42A27DB-BD31-4B8C-83A1-F6EECF244321}">
                <p14:modId xmlns:p14="http://schemas.microsoft.com/office/powerpoint/2010/main" val="1102081320"/>
              </p:ext>
            </p:extLst>
          </p:nvPr>
        </p:nvGraphicFramePr>
        <p:xfrm>
          <a:off x="1187624" y="1467511"/>
          <a:ext cx="7056782" cy="4121733"/>
        </p:xfrm>
        <a:graphic>
          <a:graphicData uri="http://schemas.openxmlformats.org/drawingml/2006/table">
            <a:tbl>
              <a:tblPr/>
              <a:tblGrid>
                <a:gridCol w="2704900">
                  <a:extLst>
                    <a:ext uri="{9D8B030D-6E8A-4147-A177-3AD203B41FA5}">
                      <a16:colId xmlns:a16="http://schemas.microsoft.com/office/drawing/2014/main" val="522601005"/>
                    </a:ext>
                  </a:extLst>
                </a:gridCol>
                <a:gridCol w="2175941">
                  <a:extLst>
                    <a:ext uri="{9D8B030D-6E8A-4147-A177-3AD203B41FA5}">
                      <a16:colId xmlns:a16="http://schemas.microsoft.com/office/drawing/2014/main" val="1139468370"/>
                    </a:ext>
                  </a:extLst>
                </a:gridCol>
                <a:gridCol w="2175941">
                  <a:extLst>
                    <a:ext uri="{9D8B030D-6E8A-4147-A177-3AD203B41FA5}">
                      <a16:colId xmlns:a16="http://schemas.microsoft.com/office/drawing/2014/main" val="2882294471"/>
                    </a:ext>
                  </a:extLst>
                </a:gridCol>
              </a:tblGrid>
              <a:tr h="457033">
                <a:tc>
                  <a:txBody>
                    <a:bodyPr/>
                    <a:lstStyle/>
                    <a:p>
                      <a:pPr algn="l" fontAlgn="b"/>
                      <a:r>
                        <a:rPr lang="en-GB" sz="900">
                          <a:effectLst/>
                        </a:rPr>
                        <a:t>Morbidity</a:t>
                      </a:r>
                    </a:p>
                  </a:txBody>
                  <a:tcPr marL="43515" marR="43515" marT="21758" marB="21758" anchor="b">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FFFFF"/>
                    </a:solidFill>
                  </a:tcPr>
                </a:tc>
                <a:tc>
                  <a:txBody>
                    <a:bodyPr/>
                    <a:lstStyle/>
                    <a:p>
                      <a:pPr algn="l" fontAlgn="b"/>
                      <a:r>
                        <a:rPr lang="en-GB" sz="900">
                          <a:effectLst/>
                        </a:rPr>
                        <a:t>Prevalence (%)</a:t>
                      </a:r>
                    </a:p>
                  </a:txBody>
                  <a:tcPr marL="43515" marR="43515" marT="21758" marB="21758" anchor="b">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FFFFF"/>
                    </a:solidFill>
                  </a:tcPr>
                </a:tc>
                <a:tc>
                  <a:txBody>
                    <a:bodyPr/>
                    <a:lstStyle/>
                    <a:p>
                      <a:pPr algn="l" fontAlgn="b"/>
                      <a:r>
                        <a:rPr lang="en-GB" sz="900">
                          <a:effectLst/>
                        </a:rPr>
                        <a:t>Frequently associated comorbidities</a:t>
                      </a:r>
                    </a:p>
                  </a:txBody>
                  <a:tcPr marL="43515" marR="43515" marT="21758" marB="21758" anchor="b">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FFFFF"/>
                    </a:solidFill>
                  </a:tcPr>
                </a:tc>
                <a:extLst>
                  <a:ext uri="{0D108BD9-81ED-4DB2-BD59-A6C34878D82A}">
                    <a16:rowId xmlns:a16="http://schemas.microsoft.com/office/drawing/2014/main" val="4181265502"/>
                  </a:ext>
                </a:extLst>
              </a:tr>
              <a:tr h="319923">
                <a:tc>
                  <a:txBody>
                    <a:bodyPr/>
                    <a:lstStyle/>
                    <a:p>
                      <a:pPr algn="l" fontAlgn="t"/>
                      <a:r>
                        <a:rPr lang="en-GB" sz="900">
                          <a:effectLst/>
                        </a:rPr>
                        <a:t>Hypertension</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BFAF8"/>
                    </a:solidFill>
                  </a:tcPr>
                </a:tc>
                <a:tc>
                  <a:txBody>
                    <a:bodyPr/>
                    <a:lstStyle/>
                    <a:p>
                      <a:pPr algn="l" fontAlgn="t"/>
                      <a:r>
                        <a:rPr lang="en-GB" sz="900">
                          <a:effectLst/>
                        </a:rPr>
                        <a:t>18.2</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BFAF8"/>
                    </a:solidFill>
                  </a:tcPr>
                </a:tc>
                <a:tc>
                  <a:txBody>
                    <a:bodyPr/>
                    <a:lstStyle/>
                    <a:p>
                      <a:pPr algn="l" fontAlgn="t"/>
                      <a:r>
                        <a:rPr lang="en-GB" sz="900">
                          <a:effectLst/>
                        </a:rPr>
                        <a:t>Pain, Diabetes, Hearing loss</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BFAF8"/>
                    </a:solidFill>
                  </a:tcPr>
                </a:tc>
                <a:extLst>
                  <a:ext uri="{0D108BD9-81ED-4DB2-BD59-A6C34878D82A}">
                    <a16:rowId xmlns:a16="http://schemas.microsoft.com/office/drawing/2014/main" val="1921052587"/>
                  </a:ext>
                </a:extLst>
              </a:tr>
              <a:tr h="457033">
                <a:tc>
                  <a:txBody>
                    <a:bodyPr/>
                    <a:lstStyle/>
                    <a:p>
                      <a:pPr algn="l" fontAlgn="t"/>
                      <a:r>
                        <a:rPr lang="en-GB" sz="900">
                          <a:effectLst/>
                        </a:rPr>
                        <a:t>Depression/anxiety</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E9E9E9"/>
                    </a:solidFill>
                  </a:tcPr>
                </a:tc>
                <a:tc>
                  <a:txBody>
                    <a:bodyPr/>
                    <a:lstStyle/>
                    <a:p>
                      <a:pPr algn="l" fontAlgn="t"/>
                      <a:r>
                        <a:rPr lang="en-GB" sz="900">
                          <a:effectLst/>
                        </a:rPr>
                        <a:t>10.3</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E9E9E9"/>
                    </a:solidFill>
                  </a:tcPr>
                </a:tc>
                <a:tc>
                  <a:txBody>
                    <a:bodyPr/>
                    <a:lstStyle/>
                    <a:p>
                      <a:pPr algn="l" fontAlgn="t"/>
                      <a:r>
                        <a:rPr lang="en-GB" sz="900">
                          <a:effectLst/>
                        </a:rPr>
                        <a:t>Pain, Hypertension, Irritable bowel syndrome</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E9E9E9"/>
                    </a:solidFill>
                  </a:tcPr>
                </a:tc>
                <a:extLst>
                  <a:ext uri="{0D108BD9-81ED-4DB2-BD59-A6C34878D82A}">
                    <a16:rowId xmlns:a16="http://schemas.microsoft.com/office/drawing/2014/main" val="2172644097"/>
                  </a:ext>
                </a:extLst>
              </a:tr>
              <a:tr h="457033">
                <a:tc>
                  <a:txBody>
                    <a:bodyPr/>
                    <a:lstStyle/>
                    <a:p>
                      <a:pPr algn="l" fontAlgn="t"/>
                      <a:r>
                        <a:rPr lang="en-GB" sz="900">
                          <a:effectLst/>
                        </a:rPr>
                        <a:t>Chronic pain</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BFAF8"/>
                    </a:solidFill>
                  </a:tcPr>
                </a:tc>
                <a:tc>
                  <a:txBody>
                    <a:bodyPr/>
                    <a:lstStyle/>
                    <a:p>
                      <a:pPr algn="l" fontAlgn="t"/>
                      <a:r>
                        <a:rPr lang="en-GB" sz="900">
                          <a:effectLst/>
                        </a:rPr>
                        <a:t>10.1</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BFAF8"/>
                    </a:solidFill>
                  </a:tcPr>
                </a:tc>
                <a:tc>
                  <a:txBody>
                    <a:bodyPr/>
                    <a:lstStyle/>
                    <a:p>
                      <a:pPr algn="l" fontAlgn="t"/>
                      <a:r>
                        <a:rPr lang="en-GB" sz="900">
                          <a:effectLst/>
                        </a:rPr>
                        <a:t>Hypertension, Depression/anxiety, Hearing loss</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BFAF8"/>
                    </a:solidFill>
                  </a:tcPr>
                </a:tc>
                <a:extLst>
                  <a:ext uri="{0D108BD9-81ED-4DB2-BD59-A6C34878D82A}">
                    <a16:rowId xmlns:a16="http://schemas.microsoft.com/office/drawing/2014/main" val="2897794997"/>
                  </a:ext>
                </a:extLst>
              </a:tr>
              <a:tr h="319923">
                <a:tc>
                  <a:txBody>
                    <a:bodyPr/>
                    <a:lstStyle/>
                    <a:p>
                      <a:pPr algn="l" fontAlgn="t"/>
                      <a:r>
                        <a:rPr lang="en-GB" sz="900">
                          <a:effectLst/>
                        </a:rPr>
                        <a:t>Hearing loss</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E9E9E9"/>
                    </a:solidFill>
                  </a:tcPr>
                </a:tc>
                <a:tc>
                  <a:txBody>
                    <a:bodyPr/>
                    <a:lstStyle/>
                    <a:p>
                      <a:pPr algn="l" fontAlgn="t"/>
                      <a:r>
                        <a:rPr lang="en-GB" sz="900">
                          <a:effectLst/>
                        </a:rPr>
                        <a:t>9.5</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E9E9E9"/>
                    </a:solidFill>
                  </a:tcPr>
                </a:tc>
                <a:tc>
                  <a:txBody>
                    <a:bodyPr/>
                    <a:lstStyle/>
                    <a:p>
                      <a:pPr algn="l" fontAlgn="t"/>
                      <a:r>
                        <a:rPr lang="en-GB" sz="900">
                          <a:effectLst/>
                        </a:rPr>
                        <a:t>Hypertension, Pain, Depression/anxiety</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E9E9E9"/>
                    </a:solidFill>
                  </a:tcPr>
                </a:tc>
                <a:extLst>
                  <a:ext uri="{0D108BD9-81ED-4DB2-BD59-A6C34878D82A}">
                    <a16:rowId xmlns:a16="http://schemas.microsoft.com/office/drawing/2014/main" val="858757902"/>
                  </a:ext>
                </a:extLst>
              </a:tr>
              <a:tr h="319923">
                <a:tc>
                  <a:txBody>
                    <a:bodyPr/>
                    <a:lstStyle/>
                    <a:p>
                      <a:pPr algn="l" fontAlgn="t"/>
                      <a:r>
                        <a:rPr lang="en-GB" sz="900">
                          <a:effectLst/>
                        </a:rPr>
                        <a:t>Irritable bowel syndrome</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BFAF8"/>
                    </a:solidFill>
                  </a:tcPr>
                </a:tc>
                <a:tc>
                  <a:txBody>
                    <a:bodyPr/>
                    <a:lstStyle/>
                    <a:p>
                      <a:pPr algn="l" fontAlgn="t"/>
                      <a:r>
                        <a:rPr lang="en-GB" sz="900">
                          <a:effectLst/>
                        </a:rPr>
                        <a:t>7.9</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BFAF8"/>
                    </a:solidFill>
                  </a:tcPr>
                </a:tc>
                <a:tc>
                  <a:txBody>
                    <a:bodyPr/>
                    <a:lstStyle/>
                    <a:p>
                      <a:pPr algn="l" fontAlgn="t"/>
                      <a:r>
                        <a:rPr lang="en-GB" sz="900">
                          <a:effectLst/>
                        </a:rPr>
                        <a:t>Depression/anxiety, Hypertension, Pain</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BFAF8"/>
                    </a:solidFill>
                  </a:tcPr>
                </a:tc>
                <a:extLst>
                  <a:ext uri="{0D108BD9-81ED-4DB2-BD59-A6C34878D82A}">
                    <a16:rowId xmlns:a16="http://schemas.microsoft.com/office/drawing/2014/main" val="1080558139"/>
                  </a:ext>
                </a:extLst>
              </a:tr>
              <a:tr h="319923">
                <a:tc>
                  <a:txBody>
                    <a:bodyPr/>
                    <a:lstStyle/>
                    <a:p>
                      <a:pPr algn="l" fontAlgn="t"/>
                      <a:r>
                        <a:rPr lang="en-GB" sz="900">
                          <a:effectLst/>
                        </a:rPr>
                        <a:t>Diabetes</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E9E9E9"/>
                    </a:solidFill>
                  </a:tcPr>
                </a:tc>
                <a:tc>
                  <a:txBody>
                    <a:bodyPr/>
                    <a:lstStyle/>
                    <a:p>
                      <a:pPr algn="l" fontAlgn="t"/>
                      <a:r>
                        <a:rPr lang="en-GB" sz="900">
                          <a:effectLst/>
                        </a:rPr>
                        <a:t>5.9</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E9E9E9"/>
                    </a:solidFill>
                  </a:tcPr>
                </a:tc>
                <a:tc>
                  <a:txBody>
                    <a:bodyPr/>
                    <a:lstStyle/>
                    <a:p>
                      <a:pPr algn="l" fontAlgn="t"/>
                      <a:r>
                        <a:rPr lang="en-GB" sz="900">
                          <a:effectLst/>
                        </a:rPr>
                        <a:t>Hypertension, Pain, Depression/anxiety</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E9E9E9"/>
                    </a:solidFill>
                  </a:tcPr>
                </a:tc>
                <a:extLst>
                  <a:ext uri="{0D108BD9-81ED-4DB2-BD59-A6C34878D82A}">
                    <a16:rowId xmlns:a16="http://schemas.microsoft.com/office/drawing/2014/main" val="85586885"/>
                  </a:ext>
                </a:extLst>
              </a:tr>
              <a:tr h="319923">
                <a:tc>
                  <a:txBody>
                    <a:bodyPr/>
                    <a:lstStyle/>
                    <a:p>
                      <a:pPr algn="l" fontAlgn="t"/>
                      <a:r>
                        <a:rPr lang="en-GB" sz="900">
                          <a:effectLst/>
                        </a:rPr>
                        <a:t>Prostate disorders</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BFAF8"/>
                    </a:solidFill>
                  </a:tcPr>
                </a:tc>
                <a:tc>
                  <a:txBody>
                    <a:bodyPr/>
                    <a:lstStyle/>
                    <a:p>
                      <a:pPr algn="l" fontAlgn="t"/>
                      <a:r>
                        <a:rPr lang="en-GB" sz="900">
                          <a:effectLst/>
                        </a:rPr>
                        <a:t>5.7</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BFAF8"/>
                    </a:solidFill>
                  </a:tcPr>
                </a:tc>
                <a:tc>
                  <a:txBody>
                    <a:bodyPr/>
                    <a:lstStyle/>
                    <a:p>
                      <a:pPr algn="l" fontAlgn="t"/>
                      <a:r>
                        <a:rPr lang="en-GB" sz="900">
                          <a:effectLst/>
                        </a:rPr>
                        <a:t>Hypertension, Hearing loss, Pain</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BFAF8"/>
                    </a:solidFill>
                  </a:tcPr>
                </a:tc>
                <a:extLst>
                  <a:ext uri="{0D108BD9-81ED-4DB2-BD59-A6C34878D82A}">
                    <a16:rowId xmlns:a16="http://schemas.microsoft.com/office/drawing/2014/main" val="3391967484"/>
                  </a:ext>
                </a:extLst>
              </a:tr>
              <a:tr h="319923">
                <a:tc>
                  <a:txBody>
                    <a:bodyPr/>
                    <a:lstStyle/>
                    <a:p>
                      <a:pPr algn="l" fontAlgn="t"/>
                      <a:r>
                        <a:rPr lang="en-GB" sz="900">
                          <a:effectLst/>
                        </a:rPr>
                        <a:t>Thyroid disorders</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E9E9E9"/>
                    </a:solidFill>
                  </a:tcPr>
                </a:tc>
                <a:tc>
                  <a:txBody>
                    <a:bodyPr/>
                    <a:lstStyle/>
                    <a:p>
                      <a:pPr algn="l" fontAlgn="t"/>
                      <a:r>
                        <a:rPr lang="en-GB" sz="900">
                          <a:effectLst/>
                        </a:rPr>
                        <a:t>4.7</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E9E9E9"/>
                    </a:solidFill>
                  </a:tcPr>
                </a:tc>
                <a:tc>
                  <a:txBody>
                    <a:bodyPr/>
                    <a:lstStyle/>
                    <a:p>
                      <a:pPr algn="l" fontAlgn="t"/>
                      <a:r>
                        <a:rPr lang="en-GB" sz="900">
                          <a:effectLst/>
                        </a:rPr>
                        <a:t>Hypertension, Pain, Depression/anxiety</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E9E9E9"/>
                    </a:solidFill>
                  </a:tcPr>
                </a:tc>
                <a:extLst>
                  <a:ext uri="{0D108BD9-81ED-4DB2-BD59-A6C34878D82A}">
                    <a16:rowId xmlns:a16="http://schemas.microsoft.com/office/drawing/2014/main" val="1395231533"/>
                  </a:ext>
                </a:extLst>
              </a:tr>
              <a:tr h="319923">
                <a:tc>
                  <a:txBody>
                    <a:bodyPr/>
                    <a:lstStyle/>
                    <a:p>
                      <a:pPr algn="l" fontAlgn="t"/>
                      <a:r>
                        <a:rPr lang="en-GB" sz="900">
                          <a:effectLst/>
                        </a:rPr>
                        <a:t>Coronary heart disease</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BFAF8"/>
                    </a:solidFill>
                  </a:tcPr>
                </a:tc>
                <a:tc>
                  <a:txBody>
                    <a:bodyPr/>
                    <a:lstStyle/>
                    <a:p>
                      <a:pPr algn="l" fontAlgn="t"/>
                      <a:r>
                        <a:rPr lang="en-GB" sz="900">
                          <a:effectLst/>
                        </a:rPr>
                        <a:t>4.3</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BFAF8"/>
                    </a:solidFill>
                  </a:tcPr>
                </a:tc>
                <a:tc>
                  <a:txBody>
                    <a:bodyPr/>
                    <a:lstStyle/>
                    <a:p>
                      <a:pPr algn="l" fontAlgn="t"/>
                      <a:r>
                        <a:rPr lang="en-GB" sz="900">
                          <a:effectLst/>
                        </a:rPr>
                        <a:t>Hypertension, Pain, Diabetes</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BFAF8"/>
                    </a:solidFill>
                  </a:tcPr>
                </a:tc>
                <a:extLst>
                  <a:ext uri="{0D108BD9-81ED-4DB2-BD59-A6C34878D82A}">
                    <a16:rowId xmlns:a16="http://schemas.microsoft.com/office/drawing/2014/main" val="3606448266"/>
                  </a:ext>
                </a:extLst>
              </a:tr>
              <a:tr h="319923">
                <a:tc>
                  <a:txBody>
                    <a:bodyPr/>
                    <a:lstStyle/>
                    <a:p>
                      <a:pPr algn="l" fontAlgn="t"/>
                      <a:r>
                        <a:rPr lang="en-GB" sz="900">
                          <a:effectLst/>
                        </a:rPr>
                        <a:t>Asthma</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E9E9E9"/>
                    </a:solidFill>
                  </a:tcPr>
                </a:tc>
                <a:tc>
                  <a:txBody>
                    <a:bodyPr/>
                    <a:lstStyle/>
                    <a:p>
                      <a:pPr algn="l" fontAlgn="t"/>
                      <a:r>
                        <a:rPr lang="en-GB" sz="900">
                          <a:effectLst/>
                        </a:rPr>
                        <a:t>3.7</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E9E9E9"/>
                    </a:solidFill>
                  </a:tcPr>
                </a:tc>
                <a:tc>
                  <a:txBody>
                    <a:bodyPr/>
                    <a:lstStyle/>
                    <a:p>
                      <a:pPr algn="l" fontAlgn="t"/>
                      <a:r>
                        <a:rPr lang="en-GB" sz="900">
                          <a:effectLst/>
                        </a:rPr>
                        <a:t>Hypertension, Pain, Depression/anxiety</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E9E9E9"/>
                    </a:solidFill>
                  </a:tcPr>
                </a:tc>
                <a:extLst>
                  <a:ext uri="{0D108BD9-81ED-4DB2-BD59-A6C34878D82A}">
                    <a16:rowId xmlns:a16="http://schemas.microsoft.com/office/drawing/2014/main" val="1085541897"/>
                  </a:ext>
                </a:extLst>
              </a:tr>
              <a:tr h="191250">
                <a:tc gridSpan="3">
                  <a:txBody>
                    <a:bodyPr/>
                    <a:lstStyle/>
                    <a:p>
                      <a:pPr algn="l" fontAlgn="t"/>
                      <a:r>
                        <a:rPr lang="en-GB" sz="900" b="1">
                          <a:effectLst/>
                        </a:rPr>
                        <a:t>Source:</a:t>
                      </a:r>
                      <a:r>
                        <a:rPr lang="en-GB" sz="900">
                          <a:effectLst/>
                        </a:rPr>
                        <a:t> [</a:t>
                      </a:r>
                      <a:r>
                        <a:rPr lang="en-GB" sz="900">
                          <a:solidFill>
                            <a:srgbClr val="0E0E0E"/>
                          </a:solidFill>
                          <a:effectLst/>
                          <a:hlinkClick r:id="rId2"/>
                        </a:rPr>
                        <a:t>Cassell, 2018</a:t>
                      </a:r>
                      <a:r>
                        <a:rPr lang="en-GB" sz="900">
                          <a:effectLst/>
                        </a:rPr>
                        <a:t>]</a:t>
                      </a:r>
                    </a:p>
                  </a:txBody>
                  <a:tcPr marL="43515" marR="43515" marT="21758" marB="21758">
                    <a:lnL w="9525" cap="flat" cmpd="sng" algn="ctr">
                      <a:solidFill>
                        <a:srgbClr val="ADADAD"/>
                      </a:solidFill>
                      <a:prstDash val="solid"/>
                      <a:round/>
                      <a:headEnd type="none" w="med" len="med"/>
                      <a:tailEnd type="none" w="med" len="med"/>
                    </a:lnL>
                    <a:lnR w="9525" cap="flat" cmpd="sng" algn="ctr">
                      <a:solidFill>
                        <a:srgbClr val="ADADAD"/>
                      </a:solidFill>
                      <a:prstDash val="solid"/>
                      <a:round/>
                      <a:headEnd type="none" w="med" len="med"/>
                      <a:tailEnd type="none" w="med" len="med"/>
                    </a:lnR>
                    <a:lnT w="9525" cap="flat" cmpd="sng" algn="ctr">
                      <a:solidFill>
                        <a:srgbClr val="ADADAD"/>
                      </a:solidFill>
                      <a:prstDash val="solid"/>
                      <a:round/>
                      <a:headEnd type="none" w="med" len="med"/>
                      <a:tailEnd type="none" w="med" len="med"/>
                    </a:lnT>
                    <a:lnB w="9525" cap="flat" cmpd="sng" algn="ctr">
                      <a:solidFill>
                        <a:srgbClr val="ADADAD"/>
                      </a:solidFill>
                      <a:prstDash val="solid"/>
                      <a:round/>
                      <a:headEnd type="none" w="med" len="med"/>
                      <a:tailEnd type="none" w="med" len="med"/>
                    </a:lnB>
                    <a:solidFill>
                      <a:srgbClr val="FBFAF8"/>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072537780"/>
                  </a:ext>
                </a:extLst>
              </a:tr>
            </a:tbl>
          </a:graphicData>
        </a:graphic>
      </p:graphicFrame>
    </p:spTree>
    <p:extLst>
      <p:ext uri="{BB962C8B-B14F-4D97-AF65-F5344CB8AC3E}">
        <p14:creationId xmlns:p14="http://schemas.microsoft.com/office/powerpoint/2010/main" val="25987749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72D7F-66FC-553C-1B2B-D8AA53CFF056}"/>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Effect of </a:t>
            </a:r>
            <a:r>
              <a:rPr lang="en-GB" b="1"/>
              <a:t>long term conditions </a:t>
            </a:r>
            <a:endParaRPr lang="en-GB"/>
          </a:p>
        </p:txBody>
      </p:sp>
      <p:sp>
        <p:nvSpPr>
          <p:cNvPr id="3" name="Content Placeholder 2">
            <a:extLst>
              <a:ext uri="{FF2B5EF4-FFF2-40B4-BE49-F238E27FC236}">
                <a16:creationId xmlns:a16="http://schemas.microsoft.com/office/drawing/2014/main" id="{59196B75-F5A0-D896-92FB-606C55C58B0E}"/>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a:latin typeface="Arial" panose="020B0604020202020204" pitchFamily="34" charset="0"/>
                <a:cs typeface="Arial" panose="020B0604020202020204" pitchFamily="34" charset="0"/>
              </a:rPr>
              <a:t>In Britain, “six out of ten adults report having a long-term condition that cannot currently be cured - and people with long-term illnesses are often living with more than one condition, making their care even more complex”. </a:t>
            </a:r>
          </a:p>
          <a:p>
            <a:pPr>
              <a:buFont typeface="Wingdings" panose="05000000000000000000" pitchFamily="2" charset="2"/>
              <a:buChar char="§"/>
            </a:pPr>
            <a:r>
              <a:rPr lang="en-GB">
                <a:latin typeface="Arial" panose="020B0604020202020204" pitchFamily="34" charset="0"/>
                <a:cs typeface="Arial" panose="020B0604020202020204" pitchFamily="34" charset="0"/>
              </a:rPr>
              <a:t>“80% of primary care consultations and two thirds of emergency hospital admissions in the UK are related to long-term conditions”.</a:t>
            </a:r>
          </a:p>
          <a:p>
            <a:pPr marL="0" indent="0">
              <a:buNone/>
            </a:pPr>
            <a:r>
              <a:rPr lang="en-GB">
                <a:latin typeface="Arial" panose="020B0604020202020204" pitchFamily="34" charset="0"/>
                <a:cs typeface="Arial" panose="020B0604020202020204" pitchFamily="34" charset="0"/>
              </a:rPr>
              <a:t>                                  (Department of Health, </a:t>
            </a:r>
            <a:r>
              <a:rPr lang="en-GB"/>
              <a:t>2004) </a:t>
            </a:r>
          </a:p>
        </p:txBody>
      </p:sp>
    </p:spTree>
    <p:extLst>
      <p:ext uri="{BB962C8B-B14F-4D97-AF65-F5344CB8AC3E}">
        <p14:creationId xmlns:p14="http://schemas.microsoft.com/office/powerpoint/2010/main" val="14433350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56252-A499-71AE-F6CC-A5B1A1DBFCD5}"/>
              </a:ext>
            </a:extLst>
          </p:cNvPr>
          <p:cNvSpPr>
            <a:spLocks noGrp="1"/>
          </p:cNvSpPr>
          <p:nvPr>
            <p:ph type="title"/>
          </p:nvPr>
        </p:nvSpPr>
        <p:spPr/>
        <p:txBody>
          <a:bodyPr>
            <a:normAutofit fontScale="90000"/>
          </a:bodyPr>
          <a:lstStyle/>
          <a:p>
            <a:r>
              <a:rPr lang="en-GB" b="1" dirty="0"/>
              <a:t>Impact of Multiple long term conditions </a:t>
            </a:r>
          </a:p>
        </p:txBody>
      </p:sp>
      <p:sp>
        <p:nvSpPr>
          <p:cNvPr id="3" name="Content Placeholder 2">
            <a:extLst>
              <a:ext uri="{FF2B5EF4-FFF2-40B4-BE49-F238E27FC236}">
                <a16:creationId xmlns:a16="http://schemas.microsoft.com/office/drawing/2014/main" id="{9DEA740A-FD7A-2310-8FB0-BA5A7D6C1C7A}"/>
              </a:ext>
            </a:extLst>
          </p:cNvPr>
          <p:cNvSpPr>
            <a:spLocks noGrp="1"/>
          </p:cNvSpPr>
          <p:nvPr>
            <p:ph idx="1"/>
          </p:nvPr>
        </p:nvSpPr>
        <p:spPr>
          <a:xfrm>
            <a:off x="457200" y="1484784"/>
            <a:ext cx="8229600" cy="4176464"/>
          </a:xfrm>
        </p:spPr>
        <p:txBody>
          <a:bodyPr>
            <a:noAutofit/>
          </a:bodyPr>
          <a:lstStyle/>
          <a:p>
            <a:pPr>
              <a:buFont typeface="Wingdings" panose="05000000000000000000" pitchFamily="2" charset="2"/>
              <a:buChar char="§"/>
            </a:pPr>
            <a:r>
              <a:rPr lang="en-GB" sz="2000" dirty="0">
                <a:cs typeface="Arial" panose="020B0604020202020204" pitchFamily="34" charset="0"/>
              </a:rPr>
              <a:t>In 2012, about 40% people in the UK have a long term condition. </a:t>
            </a:r>
          </a:p>
          <a:p>
            <a:pPr>
              <a:buFont typeface="Wingdings" panose="05000000000000000000" pitchFamily="2" charset="2"/>
              <a:buChar char="§"/>
            </a:pPr>
            <a:r>
              <a:rPr lang="en-GB" sz="2000" dirty="0">
                <a:cs typeface="Arial" panose="020B0604020202020204" pitchFamily="34" charset="0"/>
              </a:rPr>
              <a:t>Multimorbidity is increasing resulting into 65% of people aged 65-84 in the UK having two or more conditions, rising to 82% of those ≥85. </a:t>
            </a:r>
          </a:p>
          <a:p>
            <a:pPr>
              <a:buFont typeface="Wingdings" panose="05000000000000000000" pitchFamily="2" charset="2"/>
              <a:buChar char="§"/>
            </a:pPr>
            <a:r>
              <a:rPr lang="en-GB" sz="2000" dirty="0">
                <a:cs typeface="Arial" panose="020B0604020202020204" pitchFamily="34" charset="0"/>
              </a:rPr>
              <a:t>Most people with multimorbidity are younger than 65.</a:t>
            </a:r>
          </a:p>
          <a:p>
            <a:pPr>
              <a:buFont typeface="Wingdings" panose="05000000000000000000" pitchFamily="2" charset="2"/>
              <a:buChar char="§"/>
            </a:pPr>
            <a:r>
              <a:rPr lang="en-GB" sz="2000" dirty="0">
                <a:cs typeface="Arial" panose="020B0604020202020204" pitchFamily="34" charset="0"/>
              </a:rPr>
              <a:t>People with multimorbidity are 3-7 times more likely to have a mental health disorder.</a:t>
            </a:r>
          </a:p>
          <a:p>
            <a:pPr>
              <a:buFont typeface="Wingdings" panose="05000000000000000000" pitchFamily="2" charset="2"/>
              <a:buChar char="§"/>
            </a:pPr>
            <a:r>
              <a:rPr lang="en-GB" sz="2000" dirty="0">
                <a:cs typeface="Arial" panose="020B0604020202020204" pitchFamily="34" charset="0"/>
              </a:rPr>
              <a:t>Socioeconomically deprived people develop multiple conditions 10-15 years younger than their more affluent peers.</a:t>
            </a:r>
          </a:p>
          <a:p>
            <a:pPr marL="0" indent="0">
              <a:buNone/>
            </a:pPr>
            <a:endParaRPr lang="en-GB" sz="2000" dirty="0">
              <a:cs typeface="Arial" panose="020B0604020202020204" pitchFamily="34" charset="0"/>
            </a:endParaRPr>
          </a:p>
          <a:p>
            <a:pPr marL="0" indent="0">
              <a:buNone/>
            </a:pPr>
            <a:r>
              <a:rPr lang="en-GB" sz="2000" dirty="0">
                <a:cs typeface="Arial" panose="020B0604020202020204" pitchFamily="34" charset="0"/>
              </a:rPr>
              <a:t>                                                                                  (Barnett et al., 2012)</a:t>
            </a:r>
          </a:p>
        </p:txBody>
      </p:sp>
    </p:spTree>
    <p:extLst>
      <p:ext uri="{BB962C8B-B14F-4D97-AF65-F5344CB8AC3E}">
        <p14:creationId xmlns:p14="http://schemas.microsoft.com/office/powerpoint/2010/main" val="37524672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31040-ECE4-7D75-6BE9-B4524BF3BC32}"/>
              </a:ext>
            </a:extLst>
          </p:cNvPr>
          <p:cNvSpPr>
            <a:spLocks noGrp="1"/>
          </p:cNvSpPr>
          <p:nvPr>
            <p:ph type="title"/>
          </p:nvPr>
        </p:nvSpPr>
        <p:spPr/>
        <p:txBody>
          <a:bodyPr/>
          <a:lstStyle/>
          <a:p>
            <a:r>
              <a:rPr lang="en-GB" b="1" dirty="0"/>
              <a:t>Prevalence</a:t>
            </a:r>
          </a:p>
        </p:txBody>
      </p:sp>
      <p:sp>
        <p:nvSpPr>
          <p:cNvPr id="3" name="Content Placeholder 2">
            <a:extLst>
              <a:ext uri="{FF2B5EF4-FFF2-40B4-BE49-F238E27FC236}">
                <a16:creationId xmlns:a16="http://schemas.microsoft.com/office/drawing/2014/main" id="{681EE25E-95F1-385C-012A-378BBC8EBA90}"/>
              </a:ext>
            </a:extLst>
          </p:cNvPr>
          <p:cNvSpPr>
            <a:spLocks noGrp="1"/>
          </p:cNvSpPr>
          <p:nvPr>
            <p:ph idx="1"/>
          </p:nvPr>
        </p:nvSpPr>
        <p:spPr/>
        <p:txBody>
          <a:bodyPr>
            <a:normAutofit fontScale="70000" lnSpcReduction="20000"/>
          </a:bodyPr>
          <a:lstStyle/>
          <a:p>
            <a:pPr marL="0" indent="0">
              <a:buNone/>
            </a:pPr>
            <a:r>
              <a:rPr lang="en-GB" dirty="0">
                <a:cs typeface="Arial" panose="020B0604020202020204" pitchFamily="34" charset="0"/>
              </a:rPr>
              <a:t>According to NICE (2018), the prevalence of multimorbidity in England and Scotland was estimated to be between 23-27%.</a:t>
            </a:r>
          </a:p>
          <a:p>
            <a:pPr>
              <a:buFont typeface="Wingdings" panose="05000000000000000000" pitchFamily="2" charset="2"/>
              <a:buChar char="§"/>
            </a:pPr>
            <a:r>
              <a:rPr lang="en-GB" dirty="0">
                <a:cs typeface="Arial" panose="020B0604020202020204" pitchFamily="34" charset="0"/>
              </a:rPr>
              <a:t>Prevalence increased significantly with age.</a:t>
            </a:r>
          </a:p>
          <a:p>
            <a:pPr>
              <a:buFont typeface="Wingdings" panose="05000000000000000000" pitchFamily="2" charset="2"/>
              <a:buChar char="§"/>
            </a:pPr>
            <a:r>
              <a:rPr lang="en-GB" dirty="0">
                <a:cs typeface="Arial" panose="020B0604020202020204" pitchFamily="34" charset="0"/>
              </a:rPr>
              <a:t>Females had a higher prevalence of 30%, compared to 24.4% for males.</a:t>
            </a:r>
          </a:p>
          <a:p>
            <a:pPr>
              <a:buFont typeface="Wingdings" panose="05000000000000000000" pitchFamily="2" charset="2"/>
              <a:buChar char="§"/>
            </a:pPr>
            <a:r>
              <a:rPr lang="en-GB" dirty="0">
                <a:cs typeface="Arial" panose="020B0604020202020204" pitchFamily="34" charset="0"/>
              </a:rPr>
              <a:t>Amongst people with multimorbidity, 33.8% had both a physical and mental morbidity.</a:t>
            </a:r>
          </a:p>
          <a:p>
            <a:pPr>
              <a:buFont typeface="Wingdings" panose="05000000000000000000" pitchFamily="2" charset="2"/>
              <a:buChar char="§"/>
            </a:pPr>
            <a:r>
              <a:rPr lang="en-GB" dirty="0">
                <a:cs typeface="Arial" panose="020B0604020202020204" pitchFamily="34" charset="0"/>
              </a:rPr>
              <a:t>The majority of people with multimorbidity aged 18–24 years had physical–mental comorbidity (56.5%), compared with 23.7% of people aged 75–84 years.</a:t>
            </a:r>
          </a:p>
          <a:p>
            <a:pPr>
              <a:buFont typeface="Wingdings" panose="05000000000000000000" pitchFamily="2" charset="2"/>
              <a:buChar char="§"/>
            </a:pPr>
            <a:r>
              <a:rPr lang="en-GB" dirty="0">
                <a:cs typeface="Arial" panose="020B0604020202020204" pitchFamily="34" charset="0"/>
              </a:rPr>
              <a:t>The proportion of people with multimorbidity who had a physical–mental comorbidity increased substantially with greater socioeconomic deprivation.</a:t>
            </a:r>
          </a:p>
        </p:txBody>
      </p:sp>
    </p:spTree>
    <p:extLst>
      <p:ext uri="{BB962C8B-B14F-4D97-AF65-F5344CB8AC3E}">
        <p14:creationId xmlns:p14="http://schemas.microsoft.com/office/powerpoint/2010/main" val="8552623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a:solidFill>
                  <a:schemeClr val="bg1"/>
                </a:solidFill>
                <a:latin typeface="Arial" panose="020B0604020202020204" pitchFamily="34" charset="0"/>
                <a:cs typeface="Arial" panose="020B0604020202020204" pitchFamily="34" charset="0"/>
              </a:rPr>
              <a:t>What are the aetiology of Long-term conditions? </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39537313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4A0C5-ADEC-8035-B2BD-E031CE9A4191}"/>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Long term conditions </a:t>
            </a:r>
          </a:p>
        </p:txBody>
      </p:sp>
      <p:sp>
        <p:nvSpPr>
          <p:cNvPr id="3" name="Content Placeholder 2">
            <a:extLst>
              <a:ext uri="{FF2B5EF4-FFF2-40B4-BE49-F238E27FC236}">
                <a16:creationId xmlns:a16="http://schemas.microsoft.com/office/drawing/2014/main" id="{D5D9B73F-78F4-E153-B7B7-A23A7BB18105}"/>
              </a:ext>
            </a:extLst>
          </p:cNvPr>
          <p:cNvSpPr>
            <a:spLocks noGrp="1"/>
          </p:cNvSpPr>
          <p:nvPr>
            <p:ph idx="1"/>
          </p:nvPr>
        </p:nvSpPr>
        <p:spPr/>
        <p:txBody>
          <a:bodyPr/>
          <a:lstStyle/>
          <a:p>
            <a:pPr marL="0" indent="0">
              <a:buNone/>
            </a:pPr>
            <a:r>
              <a:rPr lang="en-GB" dirty="0"/>
              <a:t>LTC have complex aetiology (causes) i.e., multiple risk factors.</a:t>
            </a:r>
          </a:p>
          <a:p>
            <a:endParaRPr lang="en-GB" dirty="0"/>
          </a:p>
          <a:p>
            <a:pPr marL="0" indent="0">
              <a:buNone/>
            </a:pPr>
            <a:r>
              <a:rPr lang="en-GB" dirty="0"/>
              <a:t>                                                 (NIHR, 2022)</a:t>
            </a:r>
          </a:p>
          <a:p>
            <a:endParaRPr lang="en-GB" dirty="0"/>
          </a:p>
        </p:txBody>
      </p:sp>
    </p:spTree>
    <p:extLst>
      <p:ext uri="{BB962C8B-B14F-4D97-AF65-F5344CB8AC3E}">
        <p14:creationId xmlns:p14="http://schemas.microsoft.com/office/powerpoint/2010/main" val="13905279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70C86A98-6DFF-4BCB-8ED8-071B2170378E}"/>
              </a:ext>
            </a:extLst>
          </p:cNvPr>
          <p:cNvSpPr>
            <a:spLocks noGrp="1"/>
          </p:cNvSpPr>
          <p:nvPr>
            <p:ph type="title"/>
          </p:nvPr>
        </p:nvSpPr>
        <p:spPr>
          <a:xfrm>
            <a:off x="628650" y="332656"/>
            <a:ext cx="7886700" cy="1011108"/>
          </a:xfrm>
        </p:spPr>
        <p:txBody>
          <a:bodyPr>
            <a:normAutofit/>
          </a:bodyPr>
          <a:lstStyle/>
          <a:p>
            <a:r>
              <a:rPr lang="en-GB" altLang="en-US" b="1" dirty="0">
                <a:solidFill>
                  <a:schemeClr val="tx1"/>
                </a:solidFill>
              </a:rPr>
              <a:t>Risk factors (exposures)</a:t>
            </a:r>
          </a:p>
        </p:txBody>
      </p:sp>
      <p:sp>
        <p:nvSpPr>
          <p:cNvPr id="3" name="Content Placeholder 2">
            <a:extLst>
              <a:ext uri="{FF2B5EF4-FFF2-40B4-BE49-F238E27FC236}">
                <a16:creationId xmlns:a16="http://schemas.microsoft.com/office/drawing/2014/main" id="{F5859CE6-4CDC-4A69-AEC8-99A4CA0BDCA5}"/>
              </a:ext>
            </a:extLst>
          </p:cNvPr>
          <p:cNvSpPr>
            <a:spLocks noGrp="1"/>
          </p:cNvSpPr>
          <p:nvPr>
            <p:ph type="body" sz="quarter" idx="11"/>
          </p:nvPr>
        </p:nvSpPr>
        <p:spPr>
          <a:xfrm>
            <a:off x="493179" y="1484784"/>
            <a:ext cx="8157641" cy="4188428"/>
          </a:xfrm>
        </p:spPr>
        <p:txBody>
          <a:bodyPr/>
          <a:lstStyle/>
          <a:p>
            <a:pPr marL="0" indent="0">
              <a:buClrTx/>
              <a:buNone/>
              <a:defRPr/>
            </a:pPr>
            <a:r>
              <a:rPr lang="en-US" sz="2800" dirty="0">
                <a:cs typeface="Arial" panose="020B0604020202020204" pitchFamily="34" charset="0"/>
              </a:rPr>
              <a:t>A risk factor is an aspect of personal </a:t>
            </a:r>
            <a:r>
              <a:rPr lang="en-US" sz="2800" dirty="0" err="1">
                <a:cs typeface="Arial" panose="020B0604020202020204" pitchFamily="34" charset="0"/>
              </a:rPr>
              <a:t>behaviour</a:t>
            </a:r>
            <a:r>
              <a:rPr lang="en-US" sz="2800" dirty="0">
                <a:cs typeface="Arial" panose="020B0604020202020204" pitchFamily="34" charset="0"/>
              </a:rPr>
              <a:t> or lifestyle, an environmental exposure (</a:t>
            </a:r>
            <a:r>
              <a:rPr lang="en-US" sz="2800" i="1" dirty="0">
                <a:cs typeface="Arial" panose="020B0604020202020204" pitchFamily="34" charset="0"/>
              </a:rPr>
              <a:t>incl. physical and socioecological</a:t>
            </a:r>
            <a:r>
              <a:rPr lang="en-US" sz="2800" dirty="0">
                <a:cs typeface="Arial" panose="020B0604020202020204" pitchFamily="34" charset="0"/>
              </a:rPr>
              <a:t>), or a hereditary characteristic that is associated with an increase in the occurrence of a particular disease, injury, or other health condition.</a:t>
            </a:r>
          </a:p>
          <a:p>
            <a:pPr marL="457200" indent="-457200">
              <a:buClrTx/>
              <a:buFont typeface="Wingdings" panose="05000000000000000000" pitchFamily="2" charset="2"/>
              <a:buChar char="§"/>
              <a:defRPr/>
            </a:pPr>
            <a:endParaRPr lang="en-US" sz="2800" dirty="0"/>
          </a:p>
          <a:p>
            <a:pPr marL="0" indent="0">
              <a:buClrTx/>
              <a:buNone/>
              <a:defRPr/>
            </a:pPr>
            <a:endParaRPr lang="en-US" sz="2800" dirty="0"/>
          </a:p>
        </p:txBody>
      </p:sp>
    </p:spTree>
    <p:extLst>
      <p:ext uri="{BB962C8B-B14F-4D97-AF65-F5344CB8AC3E}">
        <p14:creationId xmlns:p14="http://schemas.microsoft.com/office/powerpoint/2010/main" val="1879898603"/>
      </p:ext>
    </p:extLst>
  </p:cSld>
  <p:clrMapOvr>
    <a:masterClrMapping/>
  </p:clrMapOvr>
  <p:transition spd="slow">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1E505-B7ED-4518-D2CD-F4BC2202B612}"/>
              </a:ext>
            </a:extLst>
          </p:cNvPr>
          <p:cNvSpPr>
            <a:spLocks noGrp="1"/>
          </p:cNvSpPr>
          <p:nvPr>
            <p:ph type="title"/>
          </p:nvPr>
        </p:nvSpPr>
        <p:spPr/>
        <p:txBody>
          <a:bodyPr/>
          <a:lstStyle/>
          <a:p>
            <a:r>
              <a:rPr lang="en-GB" b="1" dirty="0"/>
              <a:t>Type of risk factors</a:t>
            </a:r>
          </a:p>
        </p:txBody>
      </p:sp>
      <p:sp>
        <p:nvSpPr>
          <p:cNvPr id="3" name="Content Placeholder 2">
            <a:extLst>
              <a:ext uri="{FF2B5EF4-FFF2-40B4-BE49-F238E27FC236}">
                <a16:creationId xmlns:a16="http://schemas.microsoft.com/office/drawing/2014/main" id="{95D1798D-D0B5-749F-FF6A-67E4C70B9080}"/>
              </a:ext>
            </a:extLst>
          </p:cNvPr>
          <p:cNvSpPr>
            <a:spLocks noGrp="1"/>
          </p:cNvSpPr>
          <p:nvPr>
            <p:ph idx="1"/>
          </p:nvPr>
        </p:nvSpPr>
        <p:spPr/>
        <p:txBody>
          <a:bodyPr/>
          <a:lstStyle/>
          <a:p>
            <a:pPr marL="0" indent="0">
              <a:buNone/>
            </a:pPr>
            <a:r>
              <a:rPr lang="en-GB" dirty="0"/>
              <a:t>The two major types of risk factors include</a:t>
            </a:r>
          </a:p>
          <a:p>
            <a:pPr marL="0" indent="0">
              <a:buNone/>
            </a:pPr>
            <a:endParaRPr lang="en-GB" dirty="0"/>
          </a:p>
          <a:p>
            <a:pPr>
              <a:buFont typeface="Wingdings" panose="05000000000000000000" pitchFamily="2" charset="2"/>
              <a:buChar char="§"/>
            </a:pPr>
            <a:r>
              <a:rPr lang="en-GB" dirty="0"/>
              <a:t>Modifiable risk factors</a:t>
            </a:r>
          </a:p>
          <a:p>
            <a:pPr>
              <a:buFont typeface="Wingdings" panose="05000000000000000000" pitchFamily="2" charset="2"/>
              <a:buChar char="§"/>
            </a:pPr>
            <a:r>
              <a:rPr lang="en-GB" dirty="0"/>
              <a:t>Non-modifiable risk factors</a:t>
            </a:r>
          </a:p>
          <a:p>
            <a:endParaRPr lang="en-GB" dirty="0"/>
          </a:p>
        </p:txBody>
      </p:sp>
    </p:spTree>
    <p:extLst>
      <p:ext uri="{BB962C8B-B14F-4D97-AF65-F5344CB8AC3E}">
        <p14:creationId xmlns:p14="http://schemas.microsoft.com/office/powerpoint/2010/main" val="17922547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4C2EA-10D7-9A40-4B69-0CEBE1F4A399}"/>
              </a:ext>
            </a:extLst>
          </p:cNvPr>
          <p:cNvSpPr>
            <a:spLocks noGrp="1"/>
          </p:cNvSpPr>
          <p:nvPr>
            <p:ph type="title"/>
          </p:nvPr>
        </p:nvSpPr>
        <p:spPr>
          <a:xfrm>
            <a:off x="457200" y="116632"/>
            <a:ext cx="8229600" cy="1143000"/>
          </a:xfrm>
        </p:spPr>
        <p:txBody>
          <a:bodyPr/>
          <a:lstStyle/>
          <a:p>
            <a:r>
              <a:rPr kumimoji="0" lang="en-GB" sz="4000" b="1" u="none" strike="noStrike" kern="1200" cap="all" spc="0" normalizeH="0" baseline="0" noProof="0" dirty="0">
                <a:ln>
                  <a:noFill/>
                </a:ln>
                <a:solidFill>
                  <a:prstClr val="black"/>
                </a:solidFill>
                <a:effectLst/>
                <a:uLnTx/>
                <a:uFillTx/>
                <a:latin typeface="Myriad Pro"/>
                <a:ea typeface="+mj-ea"/>
                <a:cs typeface="+mj-cs"/>
              </a:rPr>
              <a:t>m</a:t>
            </a:r>
            <a:r>
              <a:rPr kumimoji="0" lang="en-GB" sz="4000" b="1" u="none" strike="noStrike" kern="1200" spc="0" normalizeH="0" baseline="0" noProof="0" dirty="0">
                <a:ln>
                  <a:noFill/>
                </a:ln>
                <a:solidFill>
                  <a:prstClr val="black"/>
                </a:solidFill>
                <a:effectLst/>
                <a:uLnTx/>
                <a:uFillTx/>
                <a:latin typeface="Myriad Pro"/>
                <a:ea typeface="+mj-ea"/>
                <a:cs typeface="+mj-cs"/>
              </a:rPr>
              <a:t>odifiable</a:t>
            </a:r>
            <a:r>
              <a:rPr kumimoji="0" lang="en-GB" sz="4000" b="1" u="none" strike="noStrike" kern="1200" cap="all" spc="0" normalizeH="0" baseline="0" noProof="0" dirty="0">
                <a:ln>
                  <a:noFill/>
                </a:ln>
                <a:solidFill>
                  <a:prstClr val="black"/>
                </a:solidFill>
                <a:effectLst/>
                <a:uLnTx/>
                <a:uFillTx/>
                <a:latin typeface="Myriad Pro"/>
                <a:ea typeface="+mj-ea"/>
                <a:cs typeface="+mj-cs"/>
              </a:rPr>
              <a:t> r</a:t>
            </a:r>
            <a:r>
              <a:rPr kumimoji="0" lang="en-GB" sz="4000" b="1" u="none" strike="noStrike" kern="1200" spc="0" normalizeH="0" baseline="0" noProof="0" dirty="0">
                <a:ln>
                  <a:noFill/>
                </a:ln>
                <a:solidFill>
                  <a:prstClr val="black"/>
                </a:solidFill>
                <a:effectLst/>
                <a:uLnTx/>
                <a:uFillTx/>
                <a:latin typeface="Myriad Pro"/>
                <a:ea typeface="+mj-ea"/>
                <a:cs typeface="+mj-cs"/>
              </a:rPr>
              <a:t>isk</a:t>
            </a:r>
            <a:r>
              <a:rPr kumimoji="0" lang="en-GB" sz="4000" b="1" u="none" strike="noStrike" kern="1200" cap="all" spc="0" normalizeH="0" baseline="0" noProof="0" dirty="0">
                <a:ln>
                  <a:noFill/>
                </a:ln>
                <a:solidFill>
                  <a:prstClr val="black"/>
                </a:solidFill>
                <a:effectLst/>
                <a:uLnTx/>
                <a:uFillTx/>
                <a:latin typeface="Myriad Pro"/>
                <a:ea typeface="+mj-ea"/>
                <a:cs typeface="+mj-cs"/>
              </a:rPr>
              <a:t> f</a:t>
            </a:r>
            <a:r>
              <a:rPr kumimoji="0" lang="en-GB" sz="4000" b="1" u="none" strike="noStrike" kern="1200" spc="0" normalizeH="0" baseline="0" noProof="0" dirty="0">
                <a:ln>
                  <a:noFill/>
                </a:ln>
                <a:solidFill>
                  <a:prstClr val="black"/>
                </a:solidFill>
                <a:effectLst/>
                <a:uLnTx/>
                <a:uFillTx/>
                <a:latin typeface="Myriad Pro"/>
                <a:ea typeface="+mj-ea"/>
                <a:cs typeface="+mj-cs"/>
              </a:rPr>
              <a:t>actors</a:t>
            </a:r>
            <a:endParaRPr lang="en-GB" dirty="0"/>
          </a:p>
        </p:txBody>
      </p:sp>
      <p:sp>
        <p:nvSpPr>
          <p:cNvPr id="3" name="Content Placeholder 2">
            <a:extLst>
              <a:ext uri="{FF2B5EF4-FFF2-40B4-BE49-F238E27FC236}">
                <a16:creationId xmlns:a16="http://schemas.microsoft.com/office/drawing/2014/main" id="{FB1ACE45-EBE3-FCE9-4BF2-30B0DDA85587}"/>
              </a:ext>
            </a:extLst>
          </p:cNvPr>
          <p:cNvSpPr>
            <a:spLocks noGrp="1"/>
          </p:cNvSpPr>
          <p:nvPr>
            <p:ph idx="1"/>
          </p:nvPr>
        </p:nvSpPr>
        <p:spPr>
          <a:xfrm>
            <a:off x="611560" y="1124744"/>
            <a:ext cx="8229600" cy="4627986"/>
          </a:xfrm>
        </p:spPr>
        <p:txBody>
          <a:bodyPr>
            <a:noAutofit/>
          </a:bodyPr>
          <a:lstStyle/>
          <a:p>
            <a:pPr>
              <a:buFont typeface="Wingdings" panose="05000000000000000000" pitchFamily="2" charset="2"/>
              <a:buChar char="§"/>
            </a:pPr>
            <a:r>
              <a:rPr lang="en-GB" sz="2400" dirty="0" err="1">
                <a:cs typeface="Arial" panose="020B0604020202020204" pitchFamily="34" charset="0"/>
              </a:rPr>
              <a:t>MRF</a:t>
            </a:r>
            <a:r>
              <a:rPr lang="en-GB" sz="2400" dirty="0">
                <a:cs typeface="Arial" panose="020B0604020202020204" pitchFamily="34" charset="0"/>
              </a:rPr>
              <a:t> are risk factors that can be </a:t>
            </a:r>
            <a:r>
              <a:rPr lang="en-GB" sz="2400" b="1" i="1" dirty="0">
                <a:cs typeface="Arial" panose="020B0604020202020204" pitchFamily="34" charset="0"/>
              </a:rPr>
              <a:t>changed</a:t>
            </a:r>
            <a:r>
              <a:rPr lang="en-GB" sz="2400" dirty="0">
                <a:cs typeface="Arial" panose="020B0604020202020204" pitchFamily="34" charset="0"/>
              </a:rPr>
              <a:t> by an individual </a:t>
            </a:r>
          </a:p>
          <a:p>
            <a:pPr>
              <a:lnSpc>
                <a:spcPct val="100000"/>
              </a:lnSpc>
              <a:buFont typeface="Wingdings" panose="05000000000000000000" pitchFamily="2" charset="2"/>
              <a:buChar char="§"/>
              <a:defRPr/>
            </a:pPr>
            <a:r>
              <a:rPr lang="en-US" sz="2400" dirty="0">
                <a:cs typeface="Arial" panose="020B0604020202020204" pitchFamily="34" charset="0"/>
              </a:rPr>
              <a:t>That is a risk factor that can be reduced or controlled by intervention, thereby reducing the probability of disease.  </a:t>
            </a:r>
          </a:p>
          <a:p>
            <a:pPr marL="0" indent="0">
              <a:lnSpc>
                <a:spcPct val="100000"/>
              </a:lnSpc>
              <a:buNone/>
              <a:defRPr/>
            </a:pPr>
            <a:r>
              <a:rPr lang="en-US" sz="2400" dirty="0">
                <a:cs typeface="Arial" panose="020B0604020202020204" pitchFamily="34" charset="0"/>
              </a:rPr>
              <a:t>WHO </a:t>
            </a:r>
            <a:r>
              <a:rPr lang="en-US" sz="2400" dirty="0" err="1">
                <a:cs typeface="Arial" panose="020B0604020202020204" pitchFamily="34" charset="0"/>
              </a:rPr>
              <a:t>prioritises</a:t>
            </a:r>
            <a:r>
              <a:rPr lang="en-US" sz="2400" dirty="0">
                <a:cs typeface="Arial" panose="020B0604020202020204" pitchFamily="34" charset="0"/>
              </a:rPr>
              <a:t> the following as typical modifiable risk factors: </a:t>
            </a:r>
          </a:p>
          <a:p>
            <a:pPr marL="731838" lvl="1" indent="-457200">
              <a:lnSpc>
                <a:spcPct val="100000"/>
              </a:lnSpc>
              <a:buFont typeface="Wingdings" panose="05000000000000000000" pitchFamily="2" charset="2"/>
              <a:buChar char="§"/>
              <a:defRPr/>
            </a:pPr>
            <a:r>
              <a:rPr lang="en-US" sz="2400" dirty="0">
                <a:cs typeface="Arial" panose="020B0604020202020204" pitchFamily="34" charset="0"/>
              </a:rPr>
              <a:t>Physical inactivity</a:t>
            </a:r>
          </a:p>
          <a:p>
            <a:pPr marL="731838" lvl="1" indent="-457200">
              <a:lnSpc>
                <a:spcPct val="100000"/>
              </a:lnSpc>
              <a:buFont typeface="Wingdings" panose="05000000000000000000" pitchFamily="2" charset="2"/>
              <a:buChar char="§"/>
              <a:defRPr/>
            </a:pPr>
            <a:r>
              <a:rPr lang="en-US" sz="2400" dirty="0">
                <a:cs typeface="Arial" panose="020B0604020202020204" pitchFamily="34" charset="0"/>
              </a:rPr>
              <a:t>Tobacco use</a:t>
            </a:r>
          </a:p>
          <a:p>
            <a:pPr marL="731838" lvl="1" indent="-457200">
              <a:lnSpc>
                <a:spcPct val="100000"/>
              </a:lnSpc>
              <a:buFont typeface="Wingdings" panose="05000000000000000000" pitchFamily="2" charset="2"/>
              <a:buChar char="§"/>
              <a:defRPr/>
            </a:pPr>
            <a:r>
              <a:rPr lang="en-US" sz="2400" dirty="0">
                <a:cs typeface="Arial" panose="020B0604020202020204" pitchFamily="34" charset="0"/>
              </a:rPr>
              <a:t>Alcohol use</a:t>
            </a:r>
          </a:p>
          <a:p>
            <a:pPr marL="731838" lvl="1" indent="-457200">
              <a:lnSpc>
                <a:spcPct val="100000"/>
              </a:lnSpc>
              <a:buFont typeface="Wingdings" panose="05000000000000000000" pitchFamily="2" charset="2"/>
              <a:buChar char="§"/>
              <a:defRPr/>
            </a:pPr>
            <a:r>
              <a:rPr lang="en-US" sz="2400" dirty="0">
                <a:cs typeface="Arial" panose="020B0604020202020204" pitchFamily="34" charset="0"/>
              </a:rPr>
              <a:t>Unhealthy diets      </a:t>
            </a:r>
            <a:r>
              <a:rPr lang="en-US" sz="2400" dirty="0">
                <a:latin typeface="Arial" panose="020B0604020202020204" pitchFamily="34" charset="0"/>
                <a:cs typeface="Arial" panose="020B0604020202020204" pitchFamily="34" charset="0"/>
              </a:rPr>
              <a:t>                             </a:t>
            </a:r>
            <a:r>
              <a:rPr lang="en-US" sz="2400" dirty="0"/>
              <a:t> </a:t>
            </a:r>
            <a:r>
              <a:rPr lang="en-US" sz="2400" dirty="0">
                <a:latin typeface="Arial" panose="020B0604020202020204" pitchFamily="34" charset="0"/>
                <a:cs typeface="Arial" panose="020B0604020202020204" pitchFamily="34" charset="0"/>
              </a:rPr>
              <a:t>(WHO, 2021)</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73049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5F15-AE78-4519-F803-5E50A29A02AD}"/>
              </a:ext>
            </a:extLst>
          </p:cNvPr>
          <p:cNvSpPr>
            <a:spLocks noGrp="1"/>
          </p:cNvSpPr>
          <p:nvPr>
            <p:ph type="title"/>
          </p:nvPr>
        </p:nvSpPr>
        <p:spPr/>
        <p:txBody>
          <a:bodyPr/>
          <a:lstStyle/>
          <a:p>
            <a:r>
              <a:rPr lang="en-GB" b="1" dirty="0"/>
              <a:t>Risk factors of LTC</a:t>
            </a:r>
          </a:p>
        </p:txBody>
      </p:sp>
      <p:sp>
        <p:nvSpPr>
          <p:cNvPr id="3" name="Content Placeholder 2">
            <a:extLst>
              <a:ext uri="{FF2B5EF4-FFF2-40B4-BE49-F238E27FC236}">
                <a16:creationId xmlns:a16="http://schemas.microsoft.com/office/drawing/2014/main" id="{F040D116-FD16-AE71-E983-93FB7198F8F6}"/>
              </a:ext>
            </a:extLst>
          </p:cNvPr>
          <p:cNvSpPr>
            <a:spLocks noGrp="1"/>
          </p:cNvSpPr>
          <p:nvPr>
            <p:ph idx="1"/>
          </p:nvPr>
        </p:nvSpPr>
        <p:spPr/>
        <p:txBody>
          <a:bodyPr>
            <a:normAutofit fontScale="77500" lnSpcReduction="20000"/>
          </a:bodyPr>
          <a:lstStyle/>
          <a:p>
            <a:pPr marL="0" indent="0">
              <a:buNone/>
            </a:pPr>
            <a:r>
              <a:rPr lang="en-GB" dirty="0">
                <a:cs typeface="Arial" panose="020B0604020202020204" pitchFamily="34" charset="0"/>
              </a:rPr>
              <a:t>Several chronic diseases/LTC are caused by risk behaviours:</a:t>
            </a:r>
          </a:p>
          <a:p>
            <a:endParaRPr lang="en-GB" dirty="0">
              <a:cs typeface="Arial" panose="020B0604020202020204" pitchFamily="34" charset="0"/>
            </a:endParaRPr>
          </a:p>
          <a:p>
            <a:pPr algn="l">
              <a:buFont typeface="Wingdings" panose="05000000000000000000" pitchFamily="2" charset="2"/>
              <a:buChar char="§"/>
            </a:pPr>
            <a:r>
              <a:rPr lang="en-GB" b="0" i="0" u="sng" dirty="0">
                <a:solidFill>
                  <a:srgbClr val="075290"/>
                </a:solidFill>
                <a:effectLst/>
                <a:cs typeface="Arial" panose="020B0604020202020204" pitchFamily="34" charset="0"/>
                <a:hlinkClick r:id="rId2"/>
              </a:rPr>
              <a:t>Tobacco use</a:t>
            </a:r>
            <a:r>
              <a:rPr lang="en-GB" b="0" i="0" dirty="0">
                <a:solidFill>
                  <a:srgbClr val="000000"/>
                </a:solidFill>
                <a:effectLst/>
                <a:cs typeface="Arial" panose="020B0604020202020204" pitchFamily="34" charset="0"/>
              </a:rPr>
              <a:t> and exposure to </a:t>
            </a:r>
            <a:r>
              <a:rPr lang="en-GB" b="0" i="0" u="sng" dirty="0">
                <a:solidFill>
                  <a:srgbClr val="075290"/>
                </a:solidFill>
                <a:effectLst/>
                <a:cs typeface="Arial" panose="020B0604020202020204" pitchFamily="34" charset="0"/>
                <a:hlinkClick r:id="rId3"/>
              </a:rPr>
              <a:t>second-hand smoke</a:t>
            </a:r>
            <a:r>
              <a:rPr lang="en-GB" b="0" i="0" dirty="0">
                <a:solidFill>
                  <a:srgbClr val="000000"/>
                </a:solidFill>
                <a:effectLst/>
                <a:cs typeface="Arial" panose="020B0604020202020204" pitchFamily="34" charset="0"/>
              </a:rPr>
              <a:t>.</a:t>
            </a:r>
          </a:p>
          <a:p>
            <a:pPr algn="l">
              <a:buFont typeface="Wingdings" panose="05000000000000000000" pitchFamily="2" charset="2"/>
              <a:buChar char="§"/>
            </a:pPr>
            <a:r>
              <a:rPr lang="en-GB" b="0" i="0" u="sng" dirty="0">
                <a:solidFill>
                  <a:srgbClr val="075290"/>
                </a:solidFill>
                <a:effectLst/>
                <a:cs typeface="Arial" panose="020B0604020202020204" pitchFamily="34" charset="0"/>
                <a:hlinkClick r:id="rId4"/>
              </a:rPr>
              <a:t>Poor nutrition</a:t>
            </a:r>
            <a:r>
              <a:rPr lang="en-GB" b="0" i="0" dirty="0">
                <a:solidFill>
                  <a:srgbClr val="000000"/>
                </a:solidFill>
                <a:effectLst/>
                <a:cs typeface="Arial" panose="020B0604020202020204" pitchFamily="34" charset="0"/>
              </a:rPr>
              <a:t>, including diets low in fruits and vegetables and high in sodium and saturated fats.</a:t>
            </a:r>
          </a:p>
          <a:p>
            <a:pPr algn="l">
              <a:buFont typeface="Wingdings" panose="05000000000000000000" pitchFamily="2" charset="2"/>
              <a:buChar char="§"/>
            </a:pPr>
            <a:r>
              <a:rPr lang="en-GB" b="0" i="0" u="sng" dirty="0">
                <a:solidFill>
                  <a:srgbClr val="075290"/>
                </a:solidFill>
                <a:effectLst/>
                <a:cs typeface="Arial" panose="020B0604020202020204" pitchFamily="34" charset="0"/>
                <a:hlinkClick r:id="rId5"/>
              </a:rPr>
              <a:t>Physical inactivity</a:t>
            </a:r>
            <a:r>
              <a:rPr lang="en-GB" b="0" i="0" dirty="0">
                <a:solidFill>
                  <a:srgbClr val="000000"/>
                </a:solidFill>
                <a:effectLst/>
                <a:cs typeface="Arial" panose="020B0604020202020204" pitchFamily="34" charset="0"/>
              </a:rPr>
              <a:t>.</a:t>
            </a:r>
          </a:p>
          <a:p>
            <a:pPr algn="l">
              <a:buFont typeface="Wingdings" panose="05000000000000000000" pitchFamily="2" charset="2"/>
              <a:buChar char="§"/>
            </a:pPr>
            <a:r>
              <a:rPr lang="en-GB" b="0" i="0" u="none" strike="noStrike" dirty="0">
                <a:solidFill>
                  <a:srgbClr val="075290"/>
                </a:solidFill>
                <a:effectLst/>
                <a:cs typeface="Arial" panose="020B0604020202020204" pitchFamily="34" charset="0"/>
                <a:hlinkClick r:id="rId6"/>
              </a:rPr>
              <a:t>Excessive alcohol use</a:t>
            </a:r>
            <a:r>
              <a:rPr lang="en-GB" b="0" i="0" dirty="0">
                <a:solidFill>
                  <a:srgbClr val="000000"/>
                </a:solidFill>
                <a:effectLst/>
                <a:cs typeface="Arial" panose="020B0604020202020204" pitchFamily="34" charset="0"/>
              </a:rPr>
              <a:t>.</a:t>
            </a:r>
          </a:p>
          <a:p>
            <a:pPr marL="0" indent="0" algn="l">
              <a:buNone/>
            </a:pPr>
            <a:endParaRPr lang="en-GB" b="0" i="0" dirty="0">
              <a:solidFill>
                <a:srgbClr val="000000"/>
              </a:solidFill>
              <a:effectLst/>
              <a:cs typeface="Arial" panose="020B0604020202020204" pitchFamily="34" charset="0"/>
            </a:endParaRPr>
          </a:p>
          <a:p>
            <a:pPr marL="0" indent="0" algn="l">
              <a:buNone/>
            </a:pPr>
            <a:r>
              <a:rPr lang="en-GB" b="1" i="1" dirty="0">
                <a:solidFill>
                  <a:srgbClr val="000000"/>
                </a:solidFill>
                <a:cs typeface="Arial" panose="020B0604020202020204" pitchFamily="34" charset="0"/>
              </a:rPr>
              <a:t>                                                  </a:t>
            </a:r>
            <a:r>
              <a:rPr lang="en-GB" dirty="0">
                <a:solidFill>
                  <a:srgbClr val="000000"/>
                </a:solidFill>
                <a:cs typeface="Arial" panose="020B0604020202020204" pitchFamily="34" charset="0"/>
              </a:rPr>
              <a:t>(CDC, 2022; UNICEF, 2022)</a:t>
            </a:r>
          </a:p>
          <a:p>
            <a:pPr algn="l">
              <a:buFont typeface="Wingdings" panose="05000000000000000000" pitchFamily="2" charset="2"/>
              <a:buChar char="§"/>
            </a:pPr>
            <a:endParaRPr lang="en-GB" b="1" i="1" dirty="0">
              <a:solidFill>
                <a:srgbClr val="000000"/>
              </a:solidFill>
              <a:effectLst/>
              <a:latin typeface="Arial" panose="020B0604020202020204" pitchFamily="34" charset="0"/>
              <a:cs typeface="Arial" panose="020B0604020202020204" pitchFamily="34" charset="0"/>
            </a:endParaRPr>
          </a:p>
          <a:p>
            <a:pPr algn="l">
              <a:buFont typeface="Wingdings" panose="05000000000000000000" pitchFamily="2" charset="2"/>
              <a:buChar char="§"/>
            </a:pPr>
            <a:endParaRPr lang="en-GB" b="0" i="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47011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70C86A98-6DFF-4BCB-8ED8-071B2170378E}"/>
              </a:ext>
            </a:extLst>
          </p:cNvPr>
          <p:cNvSpPr>
            <a:spLocks noGrp="1"/>
          </p:cNvSpPr>
          <p:nvPr>
            <p:ph type="title"/>
          </p:nvPr>
        </p:nvSpPr>
        <p:spPr>
          <a:xfrm>
            <a:off x="817215" y="339213"/>
            <a:ext cx="7886700" cy="1011108"/>
          </a:xfrm>
        </p:spPr>
        <p:txBody>
          <a:bodyPr>
            <a:normAutofit fontScale="90000"/>
          </a:bodyPr>
          <a:lstStyle/>
          <a:p>
            <a:pPr>
              <a:lnSpc>
                <a:spcPct val="100000"/>
              </a:lnSpc>
            </a:pPr>
            <a:r>
              <a:rPr lang="en-GB" altLang="en-US" sz="4800" b="1" dirty="0">
                <a:solidFill>
                  <a:schemeClr val="tx1"/>
                </a:solidFill>
                <a:cs typeface="Arial" panose="020B0604020202020204" pitchFamily="34" charset="0"/>
              </a:rPr>
              <a:t>Non-modifiable risk factors</a:t>
            </a:r>
          </a:p>
        </p:txBody>
      </p:sp>
      <p:sp>
        <p:nvSpPr>
          <p:cNvPr id="3" name="Content Placeholder 2">
            <a:extLst>
              <a:ext uri="{FF2B5EF4-FFF2-40B4-BE49-F238E27FC236}">
                <a16:creationId xmlns:a16="http://schemas.microsoft.com/office/drawing/2014/main" id="{F5859CE6-4CDC-4A69-AEC8-99A4CA0BDCA5}"/>
              </a:ext>
            </a:extLst>
          </p:cNvPr>
          <p:cNvSpPr>
            <a:spLocks noGrp="1"/>
          </p:cNvSpPr>
          <p:nvPr>
            <p:ph type="body" sz="quarter" idx="11"/>
          </p:nvPr>
        </p:nvSpPr>
        <p:spPr>
          <a:xfrm>
            <a:off x="539552" y="1484784"/>
            <a:ext cx="8263830" cy="4538917"/>
          </a:xfrm>
        </p:spPr>
        <p:txBody>
          <a:bodyPr/>
          <a:lstStyle/>
          <a:p>
            <a:pPr marL="457200" indent="-457200">
              <a:lnSpc>
                <a:spcPct val="100000"/>
              </a:lnSpc>
              <a:buClrTx/>
              <a:buFont typeface="Wingdings" panose="05000000000000000000" pitchFamily="2" charset="2"/>
              <a:buChar char="§"/>
              <a:defRPr/>
            </a:pPr>
            <a:r>
              <a:rPr lang="en-US" sz="2800" dirty="0">
                <a:cs typeface="Arial" panose="020B0604020202020204" pitchFamily="34" charset="0"/>
              </a:rPr>
              <a:t>A risk factor that cannot be reduced or controlled by intervention are called Non-modifiable risk factors.</a:t>
            </a:r>
          </a:p>
          <a:p>
            <a:pPr marL="457200" indent="-457200">
              <a:lnSpc>
                <a:spcPct val="100000"/>
              </a:lnSpc>
              <a:buClrTx/>
              <a:buFont typeface="Wingdings" panose="05000000000000000000" pitchFamily="2" charset="2"/>
              <a:buChar char="§"/>
              <a:defRPr/>
            </a:pPr>
            <a:r>
              <a:rPr lang="en-US" sz="2800" dirty="0">
                <a:cs typeface="Arial" panose="020B0604020202020204" pitchFamily="34" charset="0"/>
              </a:rPr>
              <a:t>For example: </a:t>
            </a:r>
          </a:p>
          <a:p>
            <a:pPr marL="731838" lvl="1" indent="-457200">
              <a:lnSpc>
                <a:spcPct val="100000"/>
              </a:lnSpc>
              <a:defRPr/>
            </a:pPr>
            <a:r>
              <a:rPr lang="en-US" sz="2800" dirty="0">
                <a:cs typeface="Arial" panose="020B0604020202020204" pitchFamily="34" charset="0"/>
              </a:rPr>
              <a:t>Age</a:t>
            </a:r>
          </a:p>
          <a:p>
            <a:pPr marL="731838" lvl="1" indent="-457200">
              <a:lnSpc>
                <a:spcPct val="100000"/>
              </a:lnSpc>
              <a:defRPr/>
            </a:pPr>
            <a:r>
              <a:rPr lang="en-US" sz="2800" dirty="0">
                <a:cs typeface="Arial" panose="020B0604020202020204" pitchFamily="34" charset="0"/>
              </a:rPr>
              <a:t>Gender</a:t>
            </a:r>
          </a:p>
          <a:p>
            <a:pPr marL="731838" lvl="1" indent="-457200">
              <a:lnSpc>
                <a:spcPct val="100000"/>
              </a:lnSpc>
              <a:defRPr/>
            </a:pPr>
            <a:r>
              <a:rPr lang="en-US" sz="2800" dirty="0">
                <a:cs typeface="Arial" panose="020B0604020202020204" pitchFamily="34" charset="0"/>
              </a:rPr>
              <a:t>Ethnicity</a:t>
            </a:r>
          </a:p>
          <a:p>
            <a:pPr marL="731838" lvl="1" indent="-457200">
              <a:lnSpc>
                <a:spcPct val="100000"/>
              </a:lnSpc>
              <a:defRPr/>
            </a:pPr>
            <a:r>
              <a:rPr lang="en-US" sz="2800" dirty="0">
                <a:cs typeface="Arial" panose="020B0604020202020204" pitchFamily="34" charset="0"/>
              </a:rPr>
              <a:t>Genetics (family history)</a:t>
            </a:r>
          </a:p>
        </p:txBody>
      </p:sp>
    </p:spTree>
    <p:extLst>
      <p:ext uri="{BB962C8B-B14F-4D97-AF65-F5344CB8AC3E}">
        <p14:creationId xmlns:p14="http://schemas.microsoft.com/office/powerpoint/2010/main" val="581959476"/>
      </p:ext>
    </p:extLst>
  </p:cSld>
  <p:clrMapOvr>
    <a:masterClrMapping/>
  </p:clrMapOvr>
  <p:transition spd="slow">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dirty="0">
                <a:solidFill>
                  <a:schemeClr val="bg1"/>
                </a:solidFill>
                <a:cs typeface="Arial" panose="020B0604020202020204" pitchFamily="34" charset="0"/>
              </a:rPr>
              <a:t>How do long-term conditions affect people?</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8690190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D87D4-F325-A9D8-73E6-AB6CBE7CC0BF}"/>
              </a:ext>
            </a:extLst>
          </p:cNvPr>
          <p:cNvSpPr>
            <a:spLocks noGrp="1"/>
          </p:cNvSpPr>
          <p:nvPr>
            <p:ph type="title"/>
          </p:nvPr>
        </p:nvSpPr>
        <p:spPr/>
        <p:txBody>
          <a:bodyPr>
            <a:normAutofit fontScale="90000"/>
          </a:bodyPr>
          <a:lstStyle/>
          <a:p>
            <a:r>
              <a:rPr lang="en-GB" b="1" dirty="0"/>
              <a:t>Complications of Multiple long-term conditions on people</a:t>
            </a:r>
          </a:p>
        </p:txBody>
      </p:sp>
      <p:sp>
        <p:nvSpPr>
          <p:cNvPr id="3" name="Content Placeholder 2">
            <a:extLst>
              <a:ext uri="{FF2B5EF4-FFF2-40B4-BE49-F238E27FC236}">
                <a16:creationId xmlns:a16="http://schemas.microsoft.com/office/drawing/2014/main" id="{1E3A6FAD-CCF7-FF9C-5D92-FAAFF42EB8C1}"/>
              </a:ext>
            </a:extLst>
          </p:cNvPr>
          <p:cNvSpPr>
            <a:spLocks noGrp="1"/>
          </p:cNvSpPr>
          <p:nvPr>
            <p:ph idx="1"/>
          </p:nvPr>
        </p:nvSpPr>
        <p:spPr>
          <a:xfrm>
            <a:off x="539552" y="1844824"/>
            <a:ext cx="8229600" cy="3917032"/>
          </a:xfrm>
        </p:spPr>
        <p:txBody>
          <a:bodyPr>
            <a:normAutofit fontScale="55000" lnSpcReduction="20000"/>
          </a:bodyPr>
          <a:lstStyle/>
          <a:p>
            <a:pPr marL="0" indent="0">
              <a:lnSpc>
                <a:spcPct val="120000"/>
              </a:lnSpc>
              <a:buNone/>
            </a:pPr>
            <a:r>
              <a:rPr lang="en-GB" dirty="0"/>
              <a:t>People with several long-term conditions have markedly </a:t>
            </a:r>
          </a:p>
          <a:p>
            <a:pPr>
              <a:lnSpc>
                <a:spcPct val="120000"/>
              </a:lnSpc>
              <a:buFont typeface="Wingdings" panose="05000000000000000000" pitchFamily="2" charset="2"/>
              <a:buChar char="§"/>
            </a:pPr>
            <a:r>
              <a:rPr lang="en-GB" dirty="0"/>
              <a:t>Poorer quality of life, </a:t>
            </a:r>
          </a:p>
          <a:p>
            <a:pPr>
              <a:lnSpc>
                <a:spcPct val="120000"/>
              </a:lnSpc>
              <a:buFont typeface="Wingdings" panose="05000000000000000000" pitchFamily="2" charset="2"/>
              <a:buChar char="§"/>
            </a:pPr>
            <a:r>
              <a:rPr lang="en-GB" dirty="0"/>
              <a:t>Reduced life expectancy.</a:t>
            </a:r>
          </a:p>
          <a:p>
            <a:pPr>
              <a:lnSpc>
                <a:spcPct val="120000"/>
              </a:lnSpc>
              <a:buFont typeface="Wingdings" panose="05000000000000000000" pitchFamily="2" charset="2"/>
              <a:buChar char="§"/>
            </a:pPr>
            <a:r>
              <a:rPr lang="en-GB" dirty="0"/>
              <a:t>High treatment burden</a:t>
            </a:r>
          </a:p>
          <a:p>
            <a:pPr>
              <a:lnSpc>
                <a:spcPct val="120000"/>
              </a:lnSpc>
              <a:buFont typeface="Wingdings" panose="05000000000000000000" pitchFamily="2" charset="2"/>
              <a:buChar char="§"/>
            </a:pPr>
            <a:r>
              <a:rPr lang="en-GB" dirty="0"/>
              <a:t>Mental health difficulties</a:t>
            </a:r>
          </a:p>
          <a:p>
            <a:pPr>
              <a:lnSpc>
                <a:spcPct val="120000"/>
              </a:lnSpc>
              <a:buFont typeface="Wingdings" panose="05000000000000000000" pitchFamily="2" charset="2"/>
              <a:buChar char="§"/>
            </a:pPr>
            <a:r>
              <a:rPr lang="en-GB" dirty="0"/>
              <a:t>Polypharmacy and higher rates of adverse drug events</a:t>
            </a:r>
          </a:p>
          <a:p>
            <a:pPr>
              <a:lnSpc>
                <a:spcPct val="120000"/>
              </a:lnSpc>
              <a:buFont typeface="Wingdings" panose="05000000000000000000" pitchFamily="2" charset="2"/>
              <a:buChar char="§"/>
            </a:pPr>
            <a:r>
              <a:rPr lang="en-GB" dirty="0"/>
              <a:t>Increased use of health services/hospital visit (including unplanned, or emergency care). </a:t>
            </a:r>
          </a:p>
          <a:p>
            <a:pPr>
              <a:lnSpc>
                <a:spcPct val="120000"/>
              </a:lnSpc>
              <a:buFont typeface="Wingdings" panose="05000000000000000000" pitchFamily="2" charset="2"/>
              <a:buChar char="§"/>
            </a:pPr>
            <a:r>
              <a:rPr lang="en-GB" dirty="0"/>
              <a:t>Fragmentation and potential problems with coordination of care that is managing contact with multiple health professionals</a:t>
            </a:r>
          </a:p>
          <a:p>
            <a:pPr marL="0" indent="0">
              <a:buNone/>
            </a:pPr>
            <a:endParaRPr lang="en-GB" dirty="0"/>
          </a:p>
          <a:p>
            <a:pPr marL="0" indent="0">
              <a:buNone/>
            </a:pPr>
            <a:r>
              <a:rPr lang="en-GB" dirty="0"/>
              <a:t>                                                                                           (NICE, 2018)</a:t>
            </a:r>
          </a:p>
        </p:txBody>
      </p:sp>
    </p:spTree>
    <p:extLst>
      <p:ext uri="{BB962C8B-B14F-4D97-AF65-F5344CB8AC3E}">
        <p14:creationId xmlns:p14="http://schemas.microsoft.com/office/powerpoint/2010/main" val="27711748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05E0-F18C-01AA-DB52-D056A934ED47}"/>
              </a:ext>
            </a:extLst>
          </p:cNvPr>
          <p:cNvSpPr>
            <a:spLocks noGrp="1"/>
          </p:cNvSpPr>
          <p:nvPr>
            <p:ph type="title"/>
          </p:nvPr>
        </p:nvSpPr>
        <p:spPr/>
        <p:txBody>
          <a:bodyPr>
            <a:normAutofit/>
          </a:bodyPr>
          <a:lstStyle/>
          <a:p>
            <a:r>
              <a:rPr lang="en-GB" b="1" dirty="0"/>
              <a:t>Mental health difficulties </a:t>
            </a:r>
          </a:p>
        </p:txBody>
      </p:sp>
      <p:sp>
        <p:nvSpPr>
          <p:cNvPr id="3" name="Content Placeholder 2">
            <a:extLst>
              <a:ext uri="{FF2B5EF4-FFF2-40B4-BE49-F238E27FC236}">
                <a16:creationId xmlns:a16="http://schemas.microsoft.com/office/drawing/2014/main" id="{0720A2A6-57D7-40BE-1E9A-91BC68135FDF}"/>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dirty="0"/>
              <a:t>Anxiety and depression are more common in people with multimorbidity,</a:t>
            </a:r>
          </a:p>
          <a:p>
            <a:pPr>
              <a:buFont typeface="Wingdings" panose="05000000000000000000" pitchFamily="2" charset="2"/>
              <a:buChar char="§"/>
            </a:pPr>
            <a:r>
              <a:rPr lang="en-GB" dirty="0"/>
              <a:t>This can impact their ability to manage their conditions.</a:t>
            </a:r>
          </a:p>
          <a:p>
            <a:pPr>
              <a:buFont typeface="Wingdings" panose="05000000000000000000" pitchFamily="2" charset="2"/>
              <a:buChar char="§"/>
            </a:pPr>
            <a:r>
              <a:rPr lang="en-GB" dirty="0"/>
              <a:t>People with cognitive impairment are particularly vulnerable and may have added difficulties in managing their conditions.</a:t>
            </a:r>
          </a:p>
          <a:p>
            <a:pPr marL="0" indent="0">
              <a:buNone/>
            </a:pPr>
            <a:r>
              <a:rPr lang="en-GB" dirty="0"/>
              <a:t>                       </a:t>
            </a:r>
            <a:r>
              <a:rPr lang="en-GB" sz="2600" dirty="0"/>
              <a:t>(AMS, 2018; NICE, 2018; Wallace, 2015)</a:t>
            </a:r>
          </a:p>
        </p:txBody>
      </p:sp>
    </p:spTree>
    <p:extLst>
      <p:ext uri="{BB962C8B-B14F-4D97-AF65-F5344CB8AC3E}">
        <p14:creationId xmlns:p14="http://schemas.microsoft.com/office/powerpoint/2010/main" val="28400922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E735F-5326-485E-4261-1028FFA0620B}"/>
              </a:ext>
            </a:extLst>
          </p:cNvPr>
          <p:cNvSpPr>
            <a:spLocks noGrp="1"/>
          </p:cNvSpPr>
          <p:nvPr>
            <p:ph type="title"/>
          </p:nvPr>
        </p:nvSpPr>
        <p:spPr>
          <a:xfrm>
            <a:off x="-294968" y="-128889"/>
            <a:ext cx="8229600" cy="1143000"/>
          </a:xfrm>
        </p:spPr>
        <p:txBody>
          <a:bodyPr/>
          <a:lstStyle/>
          <a:p>
            <a:r>
              <a:rPr lang="en-GB" b="1" dirty="0"/>
              <a:t>Seminar Activity (1)</a:t>
            </a:r>
          </a:p>
        </p:txBody>
      </p:sp>
      <p:sp>
        <p:nvSpPr>
          <p:cNvPr id="3" name="Content Placeholder 2">
            <a:extLst>
              <a:ext uri="{FF2B5EF4-FFF2-40B4-BE49-F238E27FC236}">
                <a16:creationId xmlns:a16="http://schemas.microsoft.com/office/drawing/2014/main" id="{6F107193-11E2-4F44-E981-744A806C064D}"/>
              </a:ext>
            </a:extLst>
          </p:cNvPr>
          <p:cNvSpPr>
            <a:spLocks noGrp="1"/>
          </p:cNvSpPr>
          <p:nvPr>
            <p:ph idx="1"/>
          </p:nvPr>
        </p:nvSpPr>
        <p:spPr>
          <a:xfrm>
            <a:off x="457200" y="1124744"/>
            <a:ext cx="8229600" cy="4680520"/>
          </a:xfrm>
        </p:spPr>
        <p:txBody>
          <a:bodyPr vert="horz" lIns="91440" tIns="45720" rIns="91440" bIns="45720" rtlCol="0" anchor="t">
            <a:normAutofit fontScale="77500" lnSpcReduction="20000"/>
          </a:bodyPr>
          <a:lstStyle/>
          <a:p>
            <a:pPr marL="0" indent="0">
              <a:buNone/>
            </a:pPr>
            <a:r>
              <a:rPr lang="en-GB" sz="2800" dirty="0">
                <a:cs typeface="Arial"/>
              </a:rPr>
              <a:t>Working in groups </a:t>
            </a:r>
            <a:endParaRPr lang="en-GB" sz="2800" dirty="0">
              <a:cs typeface="Arial" panose="020B0604020202020204" pitchFamily="34" charset="0"/>
            </a:endParaRPr>
          </a:p>
          <a:p>
            <a:pPr marL="0" indent="0">
              <a:lnSpc>
                <a:spcPct val="120000"/>
              </a:lnSpc>
              <a:buNone/>
            </a:pPr>
            <a:endParaRPr lang="en-GB" sz="2800" dirty="0">
              <a:cs typeface="Arial"/>
            </a:endParaRPr>
          </a:p>
          <a:p>
            <a:pPr marL="514350" indent="-514350">
              <a:lnSpc>
                <a:spcPct val="120000"/>
              </a:lnSpc>
              <a:buFont typeface="+mj-lt"/>
              <a:buAutoNum type="arabicPeriod"/>
            </a:pPr>
            <a:r>
              <a:rPr lang="en-GB" sz="2800" dirty="0">
                <a:cs typeface="Arial"/>
              </a:rPr>
              <a:t>Identify three examples of chronic conditions/LTC children may experience.</a:t>
            </a:r>
          </a:p>
          <a:p>
            <a:pPr marL="514350" indent="-514350">
              <a:lnSpc>
                <a:spcPct val="120000"/>
              </a:lnSpc>
              <a:buFont typeface="+mj-lt"/>
              <a:buAutoNum type="arabicPeriod"/>
            </a:pPr>
            <a:r>
              <a:rPr lang="en-GB" sz="2800" dirty="0">
                <a:cs typeface="Arial"/>
              </a:rPr>
              <a:t>Identify three examples of chronic conditions/LTC adults may experience.</a:t>
            </a:r>
          </a:p>
          <a:p>
            <a:pPr marL="514350" indent="-514350">
              <a:lnSpc>
                <a:spcPct val="120000"/>
              </a:lnSpc>
              <a:buFont typeface="+mj-lt"/>
              <a:buAutoNum type="arabicPeriod"/>
            </a:pPr>
            <a:r>
              <a:rPr lang="en-GB" sz="2800" dirty="0">
                <a:cs typeface="Arial"/>
              </a:rPr>
              <a:t>Identify the organs that are affected by the long term conditions/diseases in questions 1 and 2.</a:t>
            </a:r>
          </a:p>
          <a:p>
            <a:pPr marL="514350" indent="-514350">
              <a:lnSpc>
                <a:spcPct val="120000"/>
              </a:lnSpc>
              <a:buFont typeface="+mj-lt"/>
              <a:buAutoNum type="arabicPeriod"/>
            </a:pPr>
            <a:r>
              <a:rPr lang="en-GB" sz="2800" dirty="0">
                <a:cs typeface="Arial"/>
              </a:rPr>
              <a:t>Identify why people of lower socio economic background have a higher risk of developing LTC.</a:t>
            </a:r>
          </a:p>
          <a:p>
            <a:pPr marL="0" indent="0">
              <a:buNone/>
            </a:pPr>
            <a:endParaRPr lang="en-GB" sz="2800" dirty="0">
              <a:cs typeface="Arial" panose="020B0604020202020204" pitchFamily="34" charset="0"/>
            </a:endParaRPr>
          </a:p>
          <a:p>
            <a:pPr marL="0" indent="0" algn="ctr">
              <a:buNone/>
            </a:pPr>
            <a:r>
              <a:rPr lang="en-GB" sz="2800" b="1" dirty="0">
                <a:cs typeface="Arial"/>
              </a:rPr>
              <a:t>Feedback your findings to the whole class</a:t>
            </a:r>
          </a:p>
          <a:p>
            <a:pPr marL="0" indent="0">
              <a:buNone/>
            </a:pPr>
            <a:r>
              <a:rPr lang="en-GB" sz="2000" b="1" dirty="0"/>
              <a:t>                                                     </a:t>
            </a:r>
          </a:p>
          <a:p>
            <a:endParaRPr lang="en-GB" dirty="0"/>
          </a:p>
        </p:txBody>
      </p:sp>
      <p:pic>
        <p:nvPicPr>
          <p:cNvPr id="4" name="Picture 4">
            <a:extLst>
              <a:ext uri="{FF2B5EF4-FFF2-40B4-BE49-F238E27FC236}">
                <a16:creationId xmlns:a16="http://schemas.microsoft.com/office/drawing/2014/main" id="{4669B326-3B87-F204-2989-28B570C2ED75}"/>
              </a:ext>
            </a:extLst>
          </p:cNvPr>
          <p:cNvPicPr>
            <a:picLocks noChangeAspect="1"/>
          </p:cNvPicPr>
          <p:nvPr/>
        </p:nvPicPr>
        <p:blipFill>
          <a:blip r:embed="rId3"/>
          <a:stretch>
            <a:fillRect/>
          </a:stretch>
        </p:blipFill>
        <p:spPr>
          <a:xfrm>
            <a:off x="6720809" y="-11676"/>
            <a:ext cx="2420272" cy="1675172"/>
          </a:xfrm>
          <a:prstGeom prst="rect">
            <a:avLst/>
          </a:prstGeom>
        </p:spPr>
      </p:pic>
    </p:spTree>
    <p:extLst>
      <p:ext uri="{BB962C8B-B14F-4D97-AF65-F5344CB8AC3E}">
        <p14:creationId xmlns:p14="http://schemas.microsoft.com/office/powerpoint/2010/main" val="24572773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338D7-7298-0551-C3B5-755FDA33898C}"/>
              </a:ext>
            </a:extLst>
          </p:cNvPr>
          <p:cNvSpPr>
            <a:spLocks noGrp="1"/>
          </p:cNvSpPr>
          <p:nvPr>
            <p:ph type="title"/>
          </p:nvPr>
        </p:nvSpPr>
        <p:spPr/>
        <p:txBody>
          <a:bodyPr>
            <a:normAutofit fontScale="90000"/>
          </a:bodyPr>
          <a:lstStyle/>
          <a:p>
            <a:r>
              <a:rPr lang="en-GB" b="1">
                <a:latin typeface="Arial"/>
                <a:cs typeface="Arial"/>
              </a:rPr>
              <a:t>Seminar Activity (2)</a:t>
            </a:r>
            <a:br>
              <a:rPr lang="en-GB" b="1">
                <a:latin typeface="Arial"/>
                <a:cs typeface="Arial"/>
              </a:rPr>
            </a:br>
            <a:r>
              <a:rPr lang="en-GB" b="1">
                <a:latin typeface="Arial"/>
                <a:cs typeface="Arial"/>
              </a:rPr>
              <a:t>Summary</a:t>
            </a:r>
          </a:p>
        </p:txBody>
      </p:sp>
      <p:sp>
        <p:nvSpPr>
          <p:cNvPr id="3" name="Content Placeholder 2">
            <a:extLst>
              <a:ext uri="{FF2B5EF4-FFF2-40B4-BE49-F238E27FC236}">
                <a16:creationId xmlns:a16="http://schemas.microsoft.com/office/drawing/2014/main" id="{110C075C-1445-972B-276B-6D0C52B9B109}"/>
              </a:ext>
            </a:extLst>
          </p:cNvPr>
          <p:cNvSpPr>
            <a:spLocks noGrp="1"/>
          </p:cNvSpPr>
          <p:nvPr>
            <p:ph idx="1"/>
          </p:nvPr>
        </p:nvSpPr>
        <p:spPr/>
        <p:txBody>
          <a:bodyPr>
            <a:normAutofit/>
          </a:bodyPr>
          <a:lstStyle/>
          <a:p>
            <a:pPr marL="0" marR="0" lvl="0" indent="0" algn="l" defTabSz="914400" rtl="0" eaLnBrk="1" fontAlgn="auto" latinLnBrk="0" hangingPunct="1">
              <a:lnSpc>
                <a:spcPct val="100000"/>
              </a:lnSpc>
              <a:spcBef>
                <a:spcPct val="20000"/>
              </a:spcBef>
              <a:spcAft>
                <a:spcPts val="0"/>
              </a:spcAft>
              <a:buClrTx/>
              <a:buSzTx/>
              <a:buNone/>
              <a:tabLst/>
              <a:defRPr/>
            </a:pPr>
            <a:r>
              <a:rPr kumimoji="0" lang="en-GB" sz="2800" b="0" i="0" u="none" strike="noStrike" kern="1200" cap="none" spc="0" normalizeH="0" baseline="0" noProof="0">
                <a:ln>
                  <a:noFill/>
                </a:ln>
                <a:solidFill>
                  <a:prstClr val="black"/>
                </a:solidFill>
                <a:effectLst/>
                <a:uLnTx/>
                <a:uFillTx/>
                <a:latin typeface="Arial" panose="020B0604020202020204" pitchFamily="34" charset="0"/>
                <a:ea typeface="+mj-ea"/>
                <a:cs typeface="Arial" panose="020B0604020202020204" pitchFamily="34" charset="0"/>
              </a:rPr>
              <a:t>Watch the video below </a:t>
            </a:r>
            <a:endParaRPr lang="en-GB" sz="2800">
              <a:solidFill>
                <a:prstClr val="black"/>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lang="en-GB" sz="2800">
              <a:solidFill>
                <a:prstClr val="black"/>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2600">
                <a:solidFill>
                  <a:prstClr val="black"/>
                </a:solidFill>
                <a:latin typeface="Arial" panose="020B0604020202020204" pitchFamily="34" charset="0"/>
                <a:cs typeface="Arial" panose="020B0604020202020204" pitchFamily="34" charset="0"/>
                <a:hlinkClick r:id="rId3"/>
              </a:rPr>
              <a:t>https://www.youtube.com/watch?v=da8iw9hvQX4</a:t>
            </a:r>
            <a:endParaRPr lang="en-GB" sz="260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4"/>
              </a:rPr>
              <a:t>https://www.youtube.com/watch?v=c91ggTlEGv8</a:t>
            </a:r>
            <a:endParaRPr kumimoji="0" lang="en-GB" sz="2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5"/>
              </a:rPr>
              <a:t>https://www.youtube.com/watch?v=Ap1FXfy91d4</a:t>
            </a:r>
            <a:endParaRPr kumimoji="0" lang="en-GB" sz="2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endParaRPr lang="en-GB" sz="2800">
              <a:latin typeface="Arial" panose="020B0604020202020204" pitchFamily="34" charset="0"/>
              <a:cs typeface="Arial" panose="020B0604020202020204" pitchFamily="34" charset="0"/>
            </a:endParaRPr>
          </a:p>
          <a:p>
            <a:pPr algn="ctr"/>
            <a:r>
              <a:rPr lang="en-GB" sz="2800" b="1">
                <a:latin typeface="Arial" panose="020B0604020202020204" pitchFamily="34" charset="0"/>
                <a:cs typeface="Arial" panose="020B0604020202020204" pitchFamily="34" charset="0"/>
              </a:rPr>
              <a:t>Feedback your findings to the whole class</a:t>
            </a:r>
          </a:p>
          <a:p>
            <a:endParaRPr lang="en-GB"/>
          </a:p>
        </p:txBody>
      </p:sp>
    </p:spTree>
    <p:extLst>
      <p:ext uri="{BB962C8B-B14F-4D97-AF65-F5344CB8AC3E}">
        <p14:creationId xmlns:p14="http://schemas.microsoft.com/office/powerpoint/2010/main" val="6000394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2A0AA-6B20-3B2A-7360-E1A63C4CA337}"/>
              </a:ext>
            </a:extLst>
          </p:cNvPr>
          <p:cNvSpPr>
            <a:spLocks noGrp="1"/>
          </p:cNvSpPr>
          <p:nvPr>
            <p:ph type="title"/>
          </p:nvPr>
        </p:nvSpPr>
        <p:spPr>
          <a:xfrm>
            <a:off x="457200" y="188640"/>
            <a:ext cx="8229600" cy="1143000"/>
          </a:xfrm>
        </p:spPr>
        <p:txBody>
          <a:bodyPr/>
          <a:lstStyle/>
          <a:p>
            <a:r>
              <a:rPr lang="en-GB" b="1" dirty="0"/>
              <a:t>What did I learn today?</a:t>
            </a:r>
          </a:p>
        </p:txBody>
      </p:sp>
      <p:sp>
        <p:nvSpPr>
          <p:cNvPr id="3" name="Content Placeholder 2">
            <a:extLst>
              <a:ext uri="{FF2B5EF4-FFF2-40B4-BE49-F238E27FC236}">
                <a16:creationId xmlns:a16="http://schemas.microsoft.com/office/drawing/2014/main" id="{24703FAC-25FC-D3B6-CC78-5B0AFD8467A5}"/>
              </a:ext>
            </a:extLst>
          </p:cNvPr>
          <p:cNvSpPr>
            <a:spLocks noGrp="1"/>
          </p:cNvSpPr>
          <p:nvPr>
            <p:ph idx="1"/>
          </p:nvPr>
        </p:nvSpPr>
        <p:spPr>
          <a:xfrm>
            <a:off x="628650" y="1930110"/>
            <a:ext cx="7886700" cy="1789446"/>
          </a:xfrm>
        </p:spPr>
        <p:txBody>
          <a:bodyPr>
            <a:noAutofit/>
          </a:bodyPr>
          <a:lstStyle/>
          <a:p>
            <a:r>
              <a:rPr lang="en-GB" sz="3000" dirty="0"/>
              <a:t>The most important thing I will remember is…..</a:t>
            </a:r>
          </a:p>
          <a:p>
            <a:r>
              <a:rPr lang="en-GB" sz="3000" dirty="0"/>
              <a:t>What I have learned I can apply in practice to….</a:t>
            </a:r>
          </a:p>
          <a:p>
            <a:r>
              <a:rPr lang="en-GB" sz="3000" dirty="0"/>
              <a:t>The skills I’ve developed are…</a:t>
            </a:r>
          </a:p>
        </p:txBody>
      </p:sp>
      <p:pic>
        <p:nvPicPr>
          <p:cNvPr id="1028" name="Picture 4" descr="What Did You Learn? - Bryan Yager">
            <a:extLst>
              <a:ext uri="{FF2B5EF4-FFF2-40B4-BE49-F238E27FC236}">
                <a16:creationId xmlns:a16="http://schemas.microsoft.com/office/drawing/2014/main" id="{10D21ECB-9D1F-C0F3-36D4-A8BC34C26C8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4221088"/>
            <a:ext cx="2524928" cy="14729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20295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4A735-A962-E1C0-C49E-F31F7D5561EA}"/>
              </a:ext>
            </a:extLst>
          </p:cNvPr>
          <p:cNvSpPr>
            <a:spLocks noGrp="1"/>
          </p:cNvSpPr>
          <p:nvPr>
            <p:ph type="title"/>
          </p:nvPr>
        </p:nvSpPr>
        <p:spPr>
          <a:xfrm>
            <a:off x="457200" y="174415"/>
            <a:ext cx="8229600" cy="1143000"/>
          </a:xfrm>
        </p:spPr>
        <p:txBody>
          <a:bodyPr/>
          <a:lstStyle/>
          <a:p>
            <a:r>
              <a:rPr lang="en-GB"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42757D1-A75B-834C-1863-C0715D865302}"/>
              </a:ext>
            </a:extLst>
          </p:cNvPr>
          <p:cNvSpPr>
            <a:spLocks noGrp="1"/>
          </p:cNvSpPr>
          <p:nvPr>
            <p:ph idx="1"/>
          </p:nvPr>
        </p:nvSpPr>
        <p:spPr>
          <a:xfrm>
            <a:off x="457200" y="1196752"/>
            <a:ext cx="8229600" cy="4320480"/>
          </a:xfrm>
        </p:spPr>
        <p:txBody>
          <a:bodyPr>
            <a:normAutofit fontScale="25000" lnSpcReduction="20000"/>
          </a:bodyPr>
          <a:lstStyle/>
          <a:p>
            <a:pPr algn="l">
              <a:buFont typeface="Wingdings" panose="05000000000000000000" pitchFamily="2" charset="2"/>
              <a:buChar char="§"/>
            </a:pPr>
            <a:r>
              <a:rPr lang="en-GB" sz="4000" b="0" i="0" dirty="0">
                <a:solidFill>
                  <a:srgbClr val="141414"/>
                </a:solidFill>
                <a:effectLst/>
                <a:latin typeface="Arial" panose="020B0604020202020204" pitchFamily="34" charset="0"/>
                <a:cs typeface="Arial" panose="020B0604020202020204" pitchFamily="34" charset="0"/>
              </a:rPr>
              <a:t>Barnett K, Mercer SW, Norbury M, Watt G, Wyke S, Guthrie B (2012). Research paper. </a:t>
            </a:r>
            <a:r>
              <a:rPr lang="en-GB" sz="4000" b="0" i="0" dirty="0">
                <a:solidFill>
                  <a:srgbClr val="141414"/>
                </a:solidFill>
                <a:effectLst/>
                <a:latin typeface="Arial" panose="020B0604020202020204" pitchFamily="34" charset="0"/>
                <a:cs typeface="Arial" panose="020B0604020202020204" pitchFamily="34" charset="0"/>
                <a:hlinkClick r:id="rId3"/>
              </a:rPr>
              <a:t>Epidemiology of multimorbidity and implications for health care, research, and medical education: a cross-sectional study</a:t>
            </a:r>
            <a:r>
              <a:rPr lang="en-GB" sz="4000" b="0" i="1" dirty="0">
                <a:solidFill>
                  <a:srgbClr val="141414"/>
                </a:solidFill>
                <a:effectLst/>
                <a:latin typeface="Arial" panose="020B0604020202020204" pitchFamily="34" charset="0"/>
                <a:cs typeface="Arial" panose="020B0604020202020204" pitchFamily="34" charset="0"/>
              </a:rPr>
              <a:t> The Lancet online</a:t>
            </a:r>
            <a:endParaRPr lang="en-GB" sz="4000" b="0" i="0" dirty="0">
              <a:solidFill>
                <a:srgbClr val="141414"/>
              </a:solidFill>
              <a:effectLst/>
              <a:latin typeface="Arial" panose="020B0604020202020204" pitchFamily="34" charset="0"/>
              <a:cs typeface="Arial" panose="020B0604020202020204" pitchFamily="34" charset="0"/>
            </a:endParaRPr>
          </a:p>
          <a:p>
            <a:pPr algn="l">
              <a:buFont typeface="Wingdings" panose="05000000000000000000" pitchFamily="2" charset="2"/>
              <a:buChar char="§"/>
            </a:pPr>
            <a:r>
              <a:rPr lang="en-GB" sz="4000" b="0" i="0" dirty="0">
                <a:solidFill>
                  <a:srgbClr val="141414"/>
                </a:solidFill>
                <a:effectLst/>
                <a:latin typeface="Arial" panose="020B0604020202020204" pitchFamily="34" charset="0"/>
                <a:cs typeface="Arial" panose="020B0604020202020204" pitchFamily="34" charset="0"/>
              </a:rPr>
              <a:t>Barnett K, Mercer SW, Norbury M, Watt G, Wyke S and Guthrie B (2012). Research paper. </a:t>
            </a:r>
            <a:r>
              <a:rPr lang="en-GB" sz="4000" b="0" i="0" dirty="0">
                <a:solidFill>
                  <a:srgbClr val="007DA8"/>
                </a:solidFill>
                <a:effectLst/>
                <a:latin typeface="Arial" panose="020B0604020202020204" pitchFamily="34" charset="0"/>
                <a:cs typeface="Arial" panose="020B0604020202020204" pitchFamily="34" charset="0"/>
                <a:hlinkClick r:id="rId4"/>
              </a:rPr>
              <a:t>Epidemiology of multi- morbidity and implications for health care, research and medical education: a cross- sectional study</a:t>
            </a:r>
            <a:r>
              <a:rPr lang="en-GB" sz="4000" b="0" i="0" dirty="0">
                <a:solidFill>
                  <a:srgbClr val="007DA8"/>
                </a:solidFill>
                <a:effectLst/>
                <a:latin typeface="Arial" panose="020B0604020202020204" pitchFamily="34" charset="0"/>
                <a:cs typeface="Arial" panose="020B0604020202020204" pitchFamily="34" charset="0"/>
              </a:rPr>
              <a:t> </a:t>
            </a:r>
            <a:r>
              <a:rPr lang="en-GB" sz="4000" b="0" i="1" dirty="0">
                <a:solidFill>
                  <a:srgbClr val="141414"/>
                </a:solidFill>
                <a:effectLst/>
                <a:latin typeface="Arial" panose="020B0604020202020204" pitchFamily="34" charset="0"/>
                <a:cs typeface="Arial" panose="020B0604020202020204" pitchFamily="34" charset="0"/>
              </a:rPr>
              <a:t>The Lancet </a:t>
            </a:r>
            <a:r>
              <a:rPr lang="en-GB" sz="4000" b="0" i="1" dirty="0" err="1">
                <a:solidFill>
                  <a:srgbClr val="141414"/>
                </a:solidFill>
                <a:effectLst/>
                <a:latin typeface="Arial" panose="020B0604020202020204" pitchFamily="34" charset="0"/>
                <a:cs typeface="Arial" panose="020B0604020202020204" pitchFamily="34" charset="0"/>
              </a:rPr>
              <a:t>onlineLancet;380</a:t>
            </a:r>
            <a:r>
              <a:rPr lang="en-GB" sz="4000" b="0" i="1" dirty="0">
                <a:solidFill>
                  <a:srgbClr val="141414"/>
                </a:solidFill>
                <a:effectLst/>
                <a:latin typeface="Arial" panose="020B0604020202020204" pitchFamily="34" charset="0"/>
                <a:cs typeface="Arial" panose="020B0604020202020204" pitchFamily="34" charset="0"/>
              </a:rPr>
              <a:t>, </a:t>
            </a:r>
            <a:r>
              <a:rPr lang="en-GB" sz="4000" b="0" i="1" dirty="0" err="1">
                <a:solidFill>
                  <a:srgbClr val="141414"/>
                </a:solidFill>
                <a:effectLst/>
                <a:latin typeface="Arial" panose="020B0604020202020204" pitchFamily="34" charset="0"/>
                <a:cs typeface="Arial" panose="020B0604020202020204" pitchFamily="34" charset="0"/>
              </a:rPr>
              <a:t>pp.37</a:t>
            </a:r>
            <a:r>
              <a:rPr lang="en-GB" sz="4000" b="0" i="1" dirty="0">
                <a:solidFill>
                  <a:srgbClr val="141414"/>
                </a:solidFill>
                <a:effectLst/>
                <a:latin typeface="Arial" panose="020B0604020202020204" pitchFamily="34" charset="0"/>
                <a:cs typeface="Arial" panose="020B0604020202020204" pitchFamily="34" charset="0"/>
              </a:rPr>
              <a:t>-43.</a:t>
            </a:r>
          </a:p>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40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Center</a:t>
            </a:r>
            <a:r>
              <a:rPr kumimoji="0" lang="en-GB" sz="4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for Disease Control (2022) Chronic diseases  Available at: </a:t>
            </a:r>
            <a:r>
              <a:rPr kumimoji="0" lang="en-GB" sz="4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5"/>
              </a:rPr>
              <a:t>https://www.cdc.gov/chronicdisease/about/index.htm</a:t>
            </a:r>
            <a:r>
              <a:rPr kumimoji="0" lang="en-GB" sz="4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date 9th September 2022).</a:t>
            </a:r>
          </a:p>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40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Center</a:t>
            </a:r>
            <a:r>
              <a:rPr kumimoji="0" lang="en-GB" sz="4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for Disease Control (2022) Chronic diseases  Available at: </a:t>
            </a:r>
            <a:r>
              <a:rPr lang="en-GB" sz="4000" b="0" dirty="0">
                <a:solidFill>
                  <a:srgbClr val="141414"/>
                </a:solidFill>
                <a:effectLst/>
                <a:latin typeface="Arial" panose="020B0604020202020204" pitchFamily="34" charset="0"/>
                <a:cs typeface="Arial" panose="020B0604020202020204" pitchFamily="34" charset="0"/>
                <a:hlinkClick r:id="rId6"/>
              </a:rPr>
              <a:t>https://www.cdc.gov/chronicdisease/resources/publications/factsheets/nutrition.htm</a:t>
            </a:r>
            <a:endParaRPr lang="en-GB" sz="4000" b="0" dirty="0">
              <a:solidFill>
                <a:srgbClr val="141414"/>
              </a:solidFill>
              <a:effectLst/>
              <a:latin typeface="Arial" panose="020B0604020202020204" pitchFamily="34" charset="0"/>
              <a:cs typeface="Arial" panose="020B0604020202020204" pitchFamily="34" charset="0"/>
            </a:endParaRPr>
          </a:p>
          <a:p>
            <a:pPr>
              <a:buFont typeface="Wingdings" panose="05000000000000000000" pitchFamily="2" charset="2"/>
              <a:buChar char="§"/>
            </a:pPr>
            <a:r>
              <a:rPr lang="en-GB" sz="4000" b="0" dirty="0">
                <a:solidFill>
                  <a:srgbClr val="141414"/>
                </a:solidFill>
                <a:effectLst/>
                <a:latin typeface="Arial" panose="020B0604020202020204" pitchFamily="34" charset="0"/>
                <a:cs typeface="Arial" panose="020B0604020202020204" pitchFamily="34" charset="0"/>
              </a:rPr>
              <a:t>Department of Health (2004</a:t>
            </a:r>
            <a:r>
              <a:rPr lang="en-GB" sz="4000" dirty="0">
                <a:solidFill>
                  <a:srgbClr val="141414"/>
                </a:solidFill>
                <a:latin typeface="Arial" panose="020B0604020202020204" pitchFamily="34" charset="0"/>
                <a:cs typeface="Arial" panose="020B0604020202020204" pitchFamily="34" charset="0"/>
              </a:rPr>
              <a:t>)</a:t>
            </a:r>
            <a:r>
              <a:rPr lang="en-GB" sz="4000" b="0" dirty="0">
                <a:solidFill>
                  <a:srgbClr val="141414"/>
                </a:solidFill>
                <a:effectLst/>
                <a:latin typeface="Arial" panose="020B0604020202020204" pitchFamily="34" charset="0"/>
                <a:cs typeface="Arial" panose="020B0604020202020204" pitchFamily="34" charset="0"/>
              </a:rPr>
              <a:t> </a:t>
            </a:r>
            <a:r>
              <a:rPr lang="en-GB" sz="4000" b="0" i="1" dirty="0">
                <a:solidFill>
                  <a:srgbClr val="141414"/>
                </a:solidFill>
                <a:effectLst/>
                <a:latin typeface="Arial" panose="020B0604020202020204" pitchFamily="34" charset="0"/>
                <a:cs typeface="Arial" panose="020B0604020202020204" pitchFamily="34" charset="0"/>
              </a:rPr>
              <a:t>Chronic disease management: A compendium of information. London:</a:t>
            </a:r>
          </a:p>
          <a:p>
            <a:pPr algn="l">
              <a:buFont typeface="Wingdings" panose="05000000000000000000" pitchFamily="2" charset="2"/>
              <a:buChar char="§"/>
            </a:pPr>
            <a:r>
              <a:rPr lang="en-GB" sz="4000" b="0" i="0" dirty="0">
                <a:solidFill>
                  <a:srgbClr val="141414"/>
                </a:solidFill>
                <a:effectLst/>
                <a:latin typeface="Arial" panose="020B0604020202020204" pitchFamily="34" charset="0"/>
                <a:cs typeface="Arial" panose="020B0604020202020204" pitchFamily="34" charset="0"/>
              </a:rPr>
              <a:t>Department of Health (2012). Report. </a:t>
            </a:r>
            <a:r>
              <a:rPr lang="en-GB" sz="4000" b="0" i="0" dirty="0">
                <a:solidFill>
                  <a:srgbClr val="141414"/>
                </a:solidFill>
                <a:effectLst/>
                <a:latin typeface="Arial" panose="020B0604020202020204" pitchFamily="34" charset="0"/>
                <a:cs typeface="Arial" panose="020B0604020202020204" pitchFamily="34" charset="0"/>
                <a:hlinkClick r:id="rId7"/>
              </a:rPr>
              <a:t>Long-term conditions compendium of Information: 3rd edition</a:t>
            </a:r>
            <a:r>
              <a:rPr lang="en-GB" sz="4000" b="0" i="0" dirty="0">
                <a:solidFill>
                  <a:srgbClr val="141414"/>
                </a:solidFill>
                <a:effectLst/>
                <a:latin typeface="Arial" panose="020B0604020202020204" pitchFamily="34" charset="0"/>
                <a:cs typeface="Arial" panose="020B0604020202020204" pitchFamily="34" charset="0"/>
              </a:rPr>
              <a:t> Available at: (</a:t>
            </a:r>
            <a:r>
              <a:rPr lang="en-GB" sz="4000" b="0" i="0" dirty="0">
                <a:solidFill>
                  <a:srgbClr val="141414"/>
                </a:solidFill>
                <a:effectLst/>
                <a:latin typeface="Arial" panose="020B0604020202020204" pitchFamily="34" charset="0"/>
                <a:cs typeface="Arial" panose="020B0604020202020204" pitchFamily="34" charset="0"/>
                <a:hlinkClick r:id="rId7"/>
              </a:rPr>
              <a:t>http://www.dh.gov.uk/en/Publicationsandstatistics/Publications/PublicationsPolicyAndGuidance/DH_134487</a:t>
            </a:r>
            <a:r>
              <a:rPr lang="en-GB" sz="4000" b="0" i="0" dirty="0">
                <a:solidFill>
                  <a:srgbClr val="141414"/>
                </a:solidFill>
                <a:effectLst/>
                <a:latin typeface="Arial" panose="020B0604020202020204" pitchFamily="34" charset="0"/>
                <a:cs typeface="Arial" panose="020B0604020202020204" pitchFamily="34" charset="0"/>
              </a:rPr>
              <a:t>) (Accessed date 06</a:t>
            </a:r>
            <a:r>
              <a:rPr lang="en-GB" sz="4000" b="0" i="0" baseline="30000" dirty="0">
                <a:solidFill>
                  <a:srgbClr val="141414"/>
                </a:solidFill>
                <a:effectLst/>
                <a:latin typeface="Arial" panose="020B0604020202020204" pitchFamily="34" charset="0"/>
                <a:cs typeface="Arial" panose="020B0604020202020204" pitchFamily="34" charset="0"/>
              </a:rPr>
              <a:t>th</a:t>
            </a:r>
            <a:r>
              <a:rPr lang="en-GB" sz="4000" b="0" i="0" dirty="0">
                <a:solidFill>
                  <a:srgbClr val="141414"/>
                </a:solidFill>
                <a:effectLst/>
                <a:latin typeface="Arial" panose="020B0604020202020204" pitchFamily="34" charset="0"/>
                <a:cs typeface="Arial" panose="020B0604020202020204" pitchFamily="34" charset="0"/>
              </a:rPr>
              <a:t> September 2022).</a:t>
            </a:r>
            <a:endParaRPr lang="en-GB" sz="4000" b="0" i="1" dirty="0">
              <a:solidFill>
                <a:srgbClr val="141414"/>
              </a:solidFill>
              <a:effectLst/>
              <a:latin typeface="Arial" panose="020B0604020202020204" pitchFamily="34" charset="0"/>
              <a:cs typeface="Arial" panose="020B0604020202020204" pitchFamily="34" charset="0"/>
            </a:endParaRPr>
          </a:p>
          <a:p>
            <a:pPr algn="l">
              <a:buFont typeface="Wingdings" panose="05000000000000000000" pitchFamily="2" charset="2"/>
              <a:buChar char="§"/>
            </a:pPr>
            <a:r>
              <a:rPr lang="en-GB" sz="4000" b="0" dirty="0">
                <a:solidFill>
                  <a:srgbClr val="141414"/>
                </a:solidFill>
                <a:effectLst/>
                <a:latin typeface="Arial" panose="020B0604020202020204" pitchFamily="34" charset="0"/>
                <a:cs typeface="Arial" panose="020B0604020202020204" pitchFamily="34" charset="0"/>
              </a:rPr>
              <a:t>Kings Fund (2022) Long-term conditions and multi-morbidity. Available at: </a:t>
            </a:r>
            <a:r>
              <a:rPr lang="en-GB" sz="4000" b="0" dirty="0">
                <a:solidFill>
                  <a:srgbClr val="141414"/>
                </a:solidFill>
                <a:effectLst/>
                <a:latin typeface="Arial" panose="020B0604020202020204" pitchFamily="34" charset="0"/>
                <a:cs typeface="Arial" panose="020B0604020202020204" pitchFamily="34" charset="0"/>
                <a:hlinkClick r:id="rId8"/>
              </a:rPr>
              <a:t>https://www.kingsfund.org.uk/projects/time-think-differently/trends-disease-and-disability-long-term-conditions-multi-morbidity</a:t>
            </a:r>
            <a:r>
              <a:rPr lang="en-GB" sz="4000" b="0" dirty="0">
                <a:solidFill>
                  <a:srgbClr val="141414"/>
                </a:solidFill>
                <a:effectLst/>
                <a:latin typeface="Arial" panose="020B0604020202020204" pitchFamily="34" charset="0"/>
                <a:cs typeface="Arial" panose="020B0604020202020204" pitchFamily="34" charset="0"/>
              </a:rPr>
              <a:t> (Accessed date 7th September 2022)</a:t>
            </a:r>
          </a:p>
          <a:p>
            <a:pPr algn="l">
              <a:buFont typeface="Wingdings" panose="05000000000000000000" pitchFamily="2" charset="2"/>
              <a:buChar char="§"/>
            </a:pPr>
            <a:r>
              <a:rPr lang="en-GB" sz="4000" dirty="0">
                <a:latin typeface="Arial" panose="020B0604020202020204" pitchFamily="34" charset="0"/>
                <a:cs typeface="Arial" panose="020B0604020202020204" pitchFamily="34" charset="0"/>
              </a:rPr>
              <a:t>National Library of Medicine: National Centre for Biotechnology information (2022) List of long-term conditions - A rapid synthesis of the evidence on interventions supporting self-management for people with long-term conditions: PRISMS – Practical systematic Review of Self-Management Support for long-term conditions Available at: </a:t>
            </a:r>
            <a:r>
              <a:rPr lang="en-GB" sz="4000" b="0" i="0" dirty="0">
                <a:solidFill>
                  <a:srgbClr val="141414"/>
                </a:solidFill>
                <a:effectLst/>
                <a:latin typeface="Arial" panose="020B0604020202020204" pitchFamily="34" charset="0"/>
                <a:cs typeface="Arial" panose="020B0604020202020204" pitchFamily="34" charset="0"/>
                <a:hlinkClick r:id="rId9"/>
              </a:rPr>
              <a:t>https://www.ncbi.nlm.nih.gov/books/NBK263824/</a:t>
            </a:r>
            <a:r>
              <a:rPr lang="en-GB" sz="4000" b="0" i="0" dirty="0">
                <a:solidFill>
                  <a:srgbClr val="141414"/>
                </a:solidFill>
                <a:effectLst/>
                <a:latin typeface="Arial" panose="020B0604020202020204" pitchFamily="34" charset="0"/>
                <a:cs typeface="Arial" panose="020B0604020202020204" pitchFamily="34" charset="0"/>
              </a:rPr>
              <a:t> (Accessed date 9</a:t>
            </a:r>
            <a:r>
              <a:rPr lang="en-GB" sz="4000" b="0" i="0" baseline="30000" dirty="0">
                <a:solidFill>
                  <a:srgbClr val="141414"/>
                </a:solidFill>
                <a:effectLst/>
                <a:latin typeface="Arial" panose="020B0604020202020204" pitchFamily="34" charset="0"/>
                <a:cs typeface="Arial" panose="020B0604020202020204" pitchFamily="34" charset="0"/>
              </a:rPr>
              <a:t>th</a:t>
            </a:r>
            <a:r>
              <a:rPr lang="en-GB" sz="4000" b="0" i="0" dirty="0">
                <a:solidFill>
                  <a:srgbClr val="141414"/>
                </a:solidFill>
                <a:effectLst/>
                <a:latin typeface="Arial" panose="020B0604020202020204" pitchFamily="34" charset="0"/>
                <a:cs typeface="Arial" panose="020B0604020202020204" pitchFamily="34" charset="0"/>
              </a:rPr>
              <a:t> September 2022).</a:t>
            </a:r>
          </a:p>
          <a:p>
            <a:pPr algn="l">
              <a:buFont typeface="Wingdings" panose="05000000000000000000" pitchFamily="2" charset="2"/>
              <a:buChar char="§"/>
            </a:pPr>
            <a:r>
              <a:rPr lang="en-GB" sz="4000" b="0" i="0" dirty="0">
                <a:solidFill>
                  <a:srgbClr val="141414"/>
                </a:solidFill>
                <a:effectLst/>
                <a:latin typeface="Arial" panose="020B0604020202020204" pitchFamily="34" charset="0"/>
                <a:cs typeface="Arial" panose="020B0604020202020204" pitchFamily="34" charset="0"/>
              </a:rPr>
              <a:t>National Health Service (2022) Long Term Conditions Available at: </a:t>
            </a:r>
            <a:r>
              <a:rPr lang="en-GB" sz="4000" b="0" i="0" dirty="0">
                <a:solidFill>
                  <a:srgbClr val="141414"/>
                </a:solidFill>
                <a:effectLst/>
                <a:latin typeface="Arial" panose="020B0604020202020204" pitchFamily="34" charset="0"/>
                <a:cs typeface="Arial" panose="020B0604020202020204" pitchFamily="34" charset="0"/>
                <a:hlinkClick r:id="rId10"/>
              </a:rPr>
              <a:t>https://www.datadictionary.nhs.uk/nhs_business_definitions/long_term_physical_health_condition.html</a:t>
            </a:r>
            <a:r>
              <a:rPr lang="en-GB" sz="4000" dirty="0">
                <a:solidFill>
                  <a:srgbClr val="141414"/>
                </a:solidFill>
                <a:latin typeface="Arial" panose="020B0604020202020204" pitchFamily="34" charset="0"/>
                <a:cs typeface="Arial" panose="020B0604020202020204" pitchFamily="34" charset="0"/>
              </a:rPr>
              <a:t> (Accessed date 08</a:t>
            </a:r>
            <a:r>
              <a:rPr lang="en-GB" sz="4000" baseline="30000" dirty="0">
                <a:solidFill>
                  <a:srgbClr val="141414"/>
                </a:solidFill>
                <a:latin typeface="Arial" panose="020B0604020202020204" pitchFamily="34" charset="0"/>
                <a:cs typeface="Arial" panose="020B0604020202020204" pitchFamily="34" charset="0"/>
              </a:rPr>
              <a:t>th</a:t>
            </a:r>
            <a:r>
              <a:rPr lang="en-GB" sz="4000" dirty="0">
                <a:solidFill>
                  <a:srgbClr val="141414"/>
                </a:solidFill>
                <a:latin typeface="Arial" panose="020B0604020202020204" pitchFamily="34" charset="0"/>
                <a:cs typeface="Arial" panose="020B0604020202020204" pitchFamily="34" charset="0"/>
              </a:rPr>
              <a:t> September 2022).</a:t>
            </a:r>
          </a:p>
          <a:p>
            <a:pPr algn="l">
              <a:buFont typeface="Wingdings" panose="05000000000000000000" pitchFamily="2" charset="2"/>
              <a:buChar char="§"/>
            </a:pPr>
            <a:r>
              <a:rPr lang="en-GB" sz="4000" dirty="0">
                <a:latin typeface="Arial" panose="020B0604020202020204" pitchFamily="34" charset="0"/>
                <a:cs typeface="Arial" panose="020B0604020202020204" pitchFamily="34" charset="0"/>
              </a:rPr>
              <a:t>NHS Greater Glasgow and Clyde (2015) Strategic Framework for the Management of Long Term Conditions. Available at: </a:t>
            </a:r>
            <a:r>
              <a:rPr lang="en-GB" sz="4000" b="0" i="0" dirty="0">
                <a:solidFill>
                  <a:srgbClr val="141414"/>
                </a:solidFill>
                <a:effectLst/>
                <a:latin typeface="Arial" panose="020B0604020202020204" pitchFamily="34" charset="0"/>
                <a:cs typeface="Arial" panose="020B0604020202020204" pitchFamily="34" charset="0"/>
                <a:hlinkClick r:id="rId11"/>
              </a:rPr>
              <a:t>https://www.nhsggc.org.uk/media/231478/nhsggc_ltc_strategic_framework.pdf</a:t>
            </a:r>
            <a:r>
              <a:rPr lang="en-GB" sz="4000" b="0" i="0" dirty="0">
                <a:solidFill>
                  <a:srgbClr val="141414"/>
                </a:solidFill>
                <a:effectLst/>
                <a:latin typeface="Arial" panose="020B0604020202020204" pitchFamily="34" charset="0"/>
                <a:cs typeface="Arial" panose="020B0604020202020204" pitchFamily="34" charset="0"/>
              </a:rPr>
              <a:t> (Accessed date 9</a:t>
            </a:r>
            <a:r>
              <a:rPr lang="en-GB" sz="4000" b="0" i="0" baseline="30000" dirty="0">
                <a:solidFill>
                  <a:srgbClr val="141414"/>
                </a:solidFill>
                <a:effectLst/>
                <a:latin typeface="Arial" panose="020B0604020202020204" pitchFamily="34" charset="0"/>
                <a:cs typeface="Arial" panose="020B0604020202020204" pitchFamily="34" charset="0"/>
              </a:rPr>
              <a:t>th</a:t>
            </a:r>
            <a:r>
              <a:rPr lang="en-GB" sz="4000" b="0" i="0" dirty="0">
                <a:solidFill>
                  <a:srgbClr val="141414"/>
                </a:solidFill>
                <a:effectLst/>
                <a:latin typeface="Arial" panose="020B0604020202020204" pitchFamily="34" charset="0"/>
                <a:cs typeface="Arial" panose="020B0604020202020204" pitchFamily="34" charset="0"/>
              </a:rPr>
              <a:t> September 2022)</a:t>
            </a:r>
            <a:endParaRPr lang="en-GB" sz="4000" dirty="0">
              <a:solidFill>
                <a:srgbClr val="141414"/>
              </a:solidFill>
              <a:latin typeface="Arial" panose="020B0604020202020204" pitchFamily="34" charset="0"/>
              <a:cs typeface="Arial" panose="020B0604020202020204" pitchFamily="34" charset="0"/>
            </a:endParaRPr>
          </a:p>
          <a:p>
            <a:pPr algn="l">
              <a:buFont typeface="Wingdings" panose="05000000000000000000" pitchFamily="2" charset="2"/>
              <a:buChar char="§"/>
            </a:pPr>
            <a:r>
              <a:rPr lang="en-GB" sz="4000" dirty="0">
                <a:latin typeface="Arial" panose="020B0604020202020204" pitchFamily="34" charset="0"/>
                <a:cs typeface="Arial" panose="020B0604020202020204" pitchFamily="34" charset="0"/>
              </a:rPr>
              <a:t>NHS (2022) IMPROVING CARE FOR PEOPLE WITH LONG-TERM CONDITION: A review of UK and international framework</a:t>
            </a:r>
            <a:endParaRPr lang="en-GB" sz="4000" b="0" i="0" dirty="0">
              <a:solidFill>
                <a:srgbClr val="141414"/>
              </a:solidFill>
              <a:effectLst/>
              <a:latin typeface="Arial" panose="020B0604020202020204" pitchFamily="34" charset="0"/>
              <a:cs typeface="Arial" panose="020B0604020202020204" pitchFamily="34" charset="0"/>
            </a:endParaRPr>
          </a:p>
          <a:p>
            <a:pPr>
              <a:buFont typeface="Wingdings" panose="05000000000000000000" pitchFamily="2" charset="2"/>
              <a:buChar char="§"/>
            </a:pPr>
            <a:r>
              <a:rPr lang="en-GB" sz="4000" dirty="0">
                <a:latin typeface="Arial" panose="020B0604020202020204" pitchFamily="34" charset="0"/>
                <a:cs typeface="Arial" panose="020B0604020202020204" pitchFamily="34" charset="0"/>
              </a:rPr>
              <a:t>National institute for health and care research (2021) NIHR Collection: Multiple long-term conditions (multimorbidity): making sense of the evidence. (Available at: </a:t>
            </a:r>
            <a:r>
              <a:rPr lang="en-GB" sz="4000" dirty="0">
                <a:latin typeface="Arial" panose="020B0604020202020204" pitchFamily="34" charset="0"/>
                <a:cs typeface="Arial" panose="020B0604020202020204" pitchFamily="34" charset="0"/>
                <a:hlinkClick r:id="rId12"/>
              </a:rPr>
              <a:t>https://evidence.nihr.ac.uk/collection/making-sense-of-the-evidence-multiple-long-term-conditions-multimorbidity/#_Toc67472446</a:t>
            </a:r>
            <a:r>
              <a:rPr lang="en-GB" sz="4000" dirty="0">
                <a:latin typeface="Arial" panose="020B0604020202020204" pitchFamily="34" charset="0"/>
                <a:cs typeface="Arial" panose="020B0604020202020204" pitchFamily="34" charset="0"/>
              </a:rPr>
              <a:t> (Accessed date 06</a:t>
            </a:r>
            <a:r>
              <a:rPr lang="en-GB" sz="4000" baseline="30000" dirty="0">
                <a:latin typeface="Arial" panose="020B0604020202020204" pitchFamily="34" charset="0"/>
                <a:cs typeface="Arial" panose="020B0604020202020204" pitchFamily="34" charset="0"/>
              </a:rPr>
              <a:t>th</a:t>
            </a:r>
            <a:r>
              <a:rPr lang="en-GB" sz="4000" dirty="0">
                <a:latin typeface="Arial" panose="020B0604020202020204" pitchFamily="34" charset="0"/>
                <a:cs typeface="Arial" panose="020B0604020202020204" pitchFamily="34" charset="0"/>
              </a:rPr>
              <a:t> September 2022)</a:t>
            </a:r>
          </a:p>
          <a:p>
            <a:pPr>
              <a:buFont typeface="Wingdings" panose="05000000000000000000" pitchFamily="2" charset="2"/>
              <a:buChar char="§"/>
            </a:pPr>
            <a:r>
              <a:rPr lang="en-GB" sz="4000" dirty="0">
                <a:latin typeface="Arial" panose="020B0604020202020204" pitchFamily="34" charset="0"/>
                <a:cs typeface="Arial" panose="020B0604020202020204" pitchFamily="34" charset="0"/>
              </a:rPr>
              <a:t>Naylor C., Parsonage M., McDaid D., Knapp M. </a:t>
            </a:r>
            <a:r>
              <a:rPr lang="en-GB" sz="4000" dirty="0" err="1">
                <a:latin typeface="Arial" panose="020B0604020202020204" pitchFamily="34" charset="0"/>
                <a:cs typeface="Arial" panose="020B0604020202020204" pitchFamily="34" charset="0"/>
              </a:rPr>
              <a:t>Fossey</a:t>
            </a:r>
            <a:r>
              <a:rPr lang="en-GB" sz="4000" dirty="0">
                <a:latin typeface="Arial" panose="020B0604020202020204" pitchFamily="34" charset="0"/>
                <a:cs typeface="Arial" panose="020B0604020202020204" pitchFamily="34" charset="0"/>
              </a:rPr>
              <a:t> M., Galea A. (2012) Long-term conditions and mental health Available at: </a:t>
            </a:r>
            <a:r>
              <a:rPr lang="en-GB" sz="4000" dirty="0">
                <a:latin typeface="Arial" panose="020B0604020202020204" pitchFamily="34" charset="0"/>
                <a:cs typeface="Arial" panose="020B0604020202020204" pitchFamily="34" charset="0"/>
                <a:hlinkClick r:id="rId13"/>
              </a:rPr>
              <a:t>https://www.centreformentalhealth.org.uk/sites/default/files/2018-09/Cost_of_Comorbidities.pdf</a:t>
            </a:r>
            <a:r>
              <a:rPr lang="en-GB" sz="4000" dirty="0">
                <a:latin typeface="Arial" panose="020B0604020202020204" pitchFamily="34" charset="0"/>
                <a:cs typeface="Arial" panose="020B0604020202020204" pitchFamily="34" charset="0"/>
              </a:rPr>
              <a:t> (Accessed date 8</a:t>
            </a:r>
            <a:r>
              <a:rPr lang="en-GB" sz="4000" baseline="30000" dirty="0">
                <a:latin typeface="Arial" panose="020B0604020202020204" pitchFamily="34" charset="0"/>
                <a:cs typeface="Arial" panose="020B0604020202020204" pitchFamily="34" charset="0"/>
              </a:rPr>
              <a:t>th</a:t>
            </a:r>
            <a:r>
              <a:rPr lang="en-GB" sz="4000" dirty="0">
                <a:latin typeface="Arial" panose="020B0604020202020204" pitchFamily="34" charset="0"/>
                <a:cs typeface="Arial" panose="020B0604020202020204" pitchFamily="34" charset="0"/>
              </a:rPr>
              <a:t> September 2022)</a:t>
            </a:r>
          </a:p>
          <a:p>
            <a:pPr>
              <a:buFont typeface="Wingdings" panose="05000000000000000000" pitchFamily="2" charset="2"/>
              <a:buChar char="§"/>
            </a:pPr>
            <a:r>
              <a:rPr kumimoji="0" lang="en-GB" sz="4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National institute for health and care research (NICE) (2018) </a:t>
            </a:r>
            <a:r>
              <a:rPr lang="en-GB" sz="4000" dirty="0">
                <a:latin typeface="Arial" panose="020B0604020202020204" pitchFamily="34" charset="0"/>
                <a:cs typeface="Arial" panose="020B0604020202020204" pitchFamily="34" charset="0"/>
                <a:hlinkClick r:id="rId14"/>
              </a:rPr>
              <a:t>Multimorbidity </a:t>
            </a:r>
            <a:r>
              <a:rPr lang="en-GB" sz="4000" dirty="0">
                <a:hlinkClick r:id="rId14"/>
              </a:rPr>
              <a:t>| Health topics A to Z | </a:t>
            </a:r>
            <a:r>
              <a:rPr lang="en-GB" sz="4000" dirty="0" err="1">
                <a:hlinkClick r:id="rId14"/>
              </a:rPr>
              <a:t>CKS</a:t>
            </a:r>
            <a:r>
              <a:rPr lang="en-GB" sz="4000" dirty="0">
                <a:hlinkClick r:id="rId14"/>
              </a:rPr>
              <a:t> | NICE</a:t>
            </a:r>
            <a:r>
              <a:rPr lang="en-GB" sz="4000" dirty="0"/>
              <a:t> Available at: </a:t>
            </a:r>
            <a:r>
              <a:rPr lang="en-GB" sz="4000" dirty="0">
                <a:hlinkClick r:id="rId15"/>
              </a:rPr>
              <a:t>https://cks.nice.org.uk/topics/multimorbidity/#:~:text=Multimorbidity%20is%20the%20presence%20of,as%20frailty%20or%20chronic%20pain</a:t>
            </a:r>
            <a:r>
              <a:rPr lang="en-GB" sz="4000" dirty="0"/>
              <a:t>. (Accessed date 12</a:t>
            </a:r>
            <a:r>
              <a:rPr lang="en-GB" sz="4000" baseline="30000" dirty="0"/>
              <a:t>th</a:t>
            </a:r>
            <a:r>
              <a:rPr lang="en-GB" sz="4000" dirty="0"/>
              <a:t> September 2022)</a:t>
            </a:r>
          </a:p>
          <a:p>
            <a:endParaRPr lang="en-GB" sz="4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912365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DA5D0-EB1E-88D7-5C0E-F870FFD85912}"/>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References</a:t>
            </a:r>
            <a:endParaRPr lang="en-GB"/>
          </a:p>
        </p:txBody>
      </p:sp>
      <p:sp>
        <p:nvSpPr>
          <p:cNvPr id="3" name="Content Placeholder 2">
            <a:extLst>
              <a:ext uri="{FF2B5EF4-FFF2-40B4-BE49-F238E27FC236}">
                <a16:creationId xmlns:a16="http://schemas.microsoft.com/office/drawing/2014/main" id="{5E54750D-16C7-B618-3F67-B91E29E634E3}"/>
              </a:ext>
            </a:extLst>
          </p:cNvPr>
          <p:cNvSpPr>
            <a:spLocks noGrp="1"/>
          </p:cNvSpPr>
          <p:nvPr>
            <p:ph idx="1"/>
          </p:nvPr>
        </p:nvSpPr>
        <p:spPr/>
        <p:txBody>
          <a:bodyPr>
            <a:normAutofit fontScale="55000" lnSpcReduction="20000"/>
          </a:bodyPr>
          <a:lstStyle/>
          <a:p>
            <a:pPr algn="l">
              <a:buFont typeface="Arial" panose="020B0604020202020204" pitchFamily="34" charset="0"/>
              <a:buChar char="•"/>
            </a:pPr>
            <a:r>
              <a:rPr lang="en-GB" b="0" i="0">
                <a:solidFill>
                  <a:srgbClr val="0E0E0E"/>
                </a:solidFill>
                <a:effectLst/>
                <a:latin typeface="Arial" panose="020B0604020202020204" pitchFamily="34" charset="0"/>
                <a:cs typeface="Arial" panose="020B0604020202020204" pitchFamily="34" charset="0"/>
              </a:rPr>
              <a:t>American Medical Science (2018) </a:t>
            </a:r>
            <a:r>
              <a:rPr lang="en-GB" b="0" i="1">
                <a:solidFill>
                  <a:srgbClr val="0E0E0E"/>
                </a:solidFill>
                <a:effectLst/>
                <a:latin typeface="Arial" panose="020B0604020202020204" pitchFamily="34" charset="0"/>
                <a:cs typeface="Arial" panose="020B0604020202020204" pitchFamily="34" charset="0"/>
              </a:rPr>
              <a:t>Multimorbidity: a priority for global health research</a:t>
            </a:r>
            <a:r>
              <a:rPr lang="en-GB" b="0" i="0">
                <a:solidFill>
                  <a:srgbClr val="0E0E0E"/>
                </a:solidFill>
                <a:effectLst/>
                <a:latin typeface="Arial" panose="020B0604020202020204" pitchFamily="34" charset="0"/>
                <a:cs typeface="Arial" panose="020B0604020202020204" pitchFamily="34" charset="0"/>
              </a:rPr>
              <a:t>. The Academy of Medical Sciences. </a:t>
            </a:r>
            <a:r>
              <a:rPr lang="en-GB" b="0" i="0">
                <a:solidFill>
                  <a:srgbClr val="005EA5"/>
                </a:solidFill>
                <a:effectLst/>
                <a:latin typeface="Arial" panose="020B0604020202020204" pitchFamily="34" charset="0"/>
                <a:cs typeface="Arial" panose="020B0604020202020204" pitchFamily="34" charset="0"/>
                <a:hlinkClick r:id="rId3"/>
              </a:rPr>
              <a:t>https://acmedsci.ac.uk/file-download/99630838</a:t>
            </a:r>
            <a:endParaRPr lang="en-GB" b="0" i="0">
              <a:solidFill>
                <a:srgbClr val="0E0E0E"/>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a:solidFill>
                  <a:srgbClr val="0E0E0E"/>
                </a:solidFill>
                <a:effectLst/>
                <a:latin typeface="Arial" panose="020B0604020202020204" pitchFamily="34" charset="0"/>
                <a:cs typeface="Arial" panose="020B0604020202020204" pitchFamily="34" charset="0"/>
              </a:rPr>
              <a:t>Barnett, K., Mercer, S.W., Norbury, M., </a:t>
            </a:r>
            <a:r>
              <a:rPr lang="en-GB" b="0" i="1">
                <a:solidFill>
                  <a:srgbClr val="0E0E0E"/>
                </a:solidFill>
                <a:effectLst/>
                <a:latin typeface="Arial" panose="020B0604020202020204" pitchFamily="34" charset="0"/>
                <a:cs typeface="Arial" panose="020B0604020202020204" pitchFamily="34" charset="0"/>
              </a:rPr>
              <a:t>et al.</a:t>
            </a:r>
            <a:r>
              <a:rPr lang="en-GB" b="0" i="0">
                <a:solidFill>
                  <a:srgbClr val="0E0E0E"/>
                </a:solidFill>
                <a:effectLst/>
                <a:latin typeface="Arial" panose="020B0604020202020204" pitchFamily="34" charset="0"/>
                <a:cs typeface="Arial" panose="020B0604020202020204" pitchFamily="34" charset="0"/>
              </a:rPr>
              <a:t> (2012) </a:t>
            </a:r>
            <a:r>
              <a:rPr lang="en-GB" b="0" i="1">
                <a:solidFill>
                  <a:srgbClr val="0E0E0E"/>
                </a:solidFill>
                <a:effectLst/>
                <a:latin typeface="Arial" panose="020B0604020202020204" pitchFamily="34" charset="0"/>
                <a:cs typeface="Arial" panose="020B0604020202020204" pitchFamily="34" charset="0"/>
              </a:rPr>
              <a:t>Epidemiology of multimorbidity and implications for health care, research, and medical education: a cross-sectional study</a:t>
            </a:r>
            <a:r>
              <a:rPr lang="en-GB" b="0" i="0">
                <a:solidFill>
                  <a:srgbClr val="0E0E0E"/>
                </a:solidFill>
                <a:effectLst/>
                <a:latin typeface="Arial" panose="020B0604020202020204" pitchFamily="34" charset="0"/>
                <a:cs typeface="Arial" panose="020B0604020202020204" pitchFamily="34" charset="0"/>
              </a:rPr>
              <a:t>. The Lancet. </a:t>
            </a:r>
            <a:r>
              <a:rPr lang="en-GB" b="0" i="0">
                <a:solidFill>
                  <a:srgbClr val="005EA5"/>
                </a:solidFill>
                <a:effectLst/>
                <a:latin typeface="Arial" panose="020B0604020202020204" pitchFamily="34" charset="0"/>
                <a:cs typeface="Arial" panose="020B0604020202020204" pitchFamily="34" charset="0"/>
                <a:hlinkClick r:id="rId4"/>
              </a:rPr>
              <a:t>https://www.thelancet.com/journals/lancet/article/PIIS0140-6736(12)60240-2/fulltext</a:t>
            </a:r>
            <a:endParaRPr lang="en-GB" b="0" i="0">
              <a:solidFill>
                <a:srgbClr val="0E0E0E"/>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a:solidFill>
                  <a:srgbClr val="0E0E0E"/>
                </a:solidFill>
                <a:effectLst/>
                <a:latin typeface="Arial" panose="020B0604020202020204" pitchFamily="34" charset="0"/>
                <a:cs typeface="Arial" panose="020B0604020202020204" pitchFamily="34" charset="0"/>
              </a:rPr>
              <a:t>Cassell, A. </a:t>
            </a:r>
            <a:r>
              <a:rPr lang="en-GB" b="0" i="1">
                <a:solidFill>
                  <a:srgbClr val="0E0E0E"/>
                </a:solidFill>
                <a:effectLst/>
                <a:latin typeface="Arial" panose="020B0604020202020204" pitchFamily="34" charset="0"/>
                <a:cs typeface="Arial" panose="020B0604020202020204" pitchFamily="34" charset="0"/>
              </a:rPr>
              <a:t>et al.</a:t>
            </a:r>
            <a:r>
              <a:rPr lang="en-GB" b="0" i="0">
                <a:solidFill>
                  <a:srgbClr val="0E0E0E"/>
                </a:solidFill>
                <a:effectLst/>
                <a:latin typeface="Arial" panose="020B0604020202020204" pitchFamily="34" charset="0"/>
                <a:cs typeface="Arial" panose="020B0604020202020204" pitchFamily="34" charset="0"/>
              </a:rPr>
              <a:t> (2018) </a:t>
            </a:r>
            <a:r>
              <a:rPr lang="en-GB" b="0" i="1">
                <a:solidFill>
                  <a:srgbClr val="0E0E0E"/>
                </a:solidFill>
                <a:effectLst/>
                <a:latin typeface="Arial" panose="020B0604020202020204" pitchFamily="34" charset="0"/>
                <a:cs typeface="Arial" panose="020B0604020202020204" pitchFamily="34" charset="0"/>
              </a:rPr>
              <a:t>The epidemiology of multimorbidity in primary care: a retrospective cohort study</a:t>
            </a:r>
            <a:r>
              <a:rPr lang="en-GB" b="0" i="0">
                <a:solidFill>
                  <a:srgbClr val="0E0E0E"/>
                </a:solidFill>
                <a:effectLst/>
                <a:latin typeface="Arial" panose="020B0604020202020204" pitchFamily="34" charset="0"/>
                <a:cs typeface="Arial" panose="020B0604020202020204" pitchFamily="34" charset="0"/>
              </a:rPr>
              <a:t>. British Journal of General Practice. </a:t>
            </a:r>
            <a:r>
              <a:rPr lang="en-GB" b="0" i="0">
                <a:solidFill>
                  <a:srgbClr val="005EA5"/>
                </a:solidFill>
                <a:effectLst/>
                <a:latin typeface="Arial" panose="020B0604020202020204" pitchFamily="34" charset="0"/>
                <a:cs typeface="Arial" panose="020B0604020202020204" pitchFamily="34" charset="0"/>
                <a:hlinkClick r:id="rId5"/>
              </a:rPr>
              <a:t>http://bjgp.org/content/early/2018/03/12/bjgp18X695465</a:t>
            </a:r>
            <a:endParaRPr lang="en-GB" b="0" i="0">
              <a:solidFill>
                <a:srgbClr val="0E0E0E"/>
              </a:solidFill>
              <a:effectLst/>
              <a:latin typeface="Arial" panose="020B0604020202020204" pitchFamily="34" charset="0"/>
              <a:cs typeface="Arial" panose="020B0604020202020204" pitchFamily="34" charset="0"/>
            </a:endParaRPr>
          </a:p>
          <a:p>
            <a:r>
              <a:rPr lang="en-GB" b="0" i="0" err="1">
                <a:solidFill>
                  <a:srgbClr val="0E0E0E"/>
                </a:solidFill>
                <a:effectLst/>
                <a:latin typeface="Arial" panose="020B0604020202020204" pitchFamily="34" charset="0"/>
                <a:cs typeface="Arial" panose="020B0604020202020204" pitchFamily="34" charset="0"/>
              </a:rPr>
              <a:t>Willadsen</a:t>
            </a:r>
            <a:r>
              <a:rPr lang="en-GB" b="0" i="0">
                <a:solidFill>
                  <a:srgbClr val="0E0E0E"/>
                </a:solidFill>
                <a:effectLst/>
                <a:latin typeface="Arial" panose="020B0604020202020204" pitchFamily="34" charset="0"/>
                <a:cs typeface="Arial" panose="020B0604020202020204" pitchFamily="34" charset="0"/>
              </a:rPr>
              <a:t>, T.G., </a:t>
            </a:r>
            <a:r>
              <a:rPr lang="en-GB" b="0" i="1">
                <a:solidFill>
                  <a:srgbClr val="0E0E0E"/>
                </a:solidFill>
                <a:effectLst/>
                <a:latin typeface="Arial" panose="020B0604020202020204" pitchFamily="34" charset="0"/>
                <a:cs typeface="Arial" panose="020B0604020202020204" pitchFamily="34" charset="0"/>
              </a:rPr>
              <a:t>et al.</a:t>
            </a:r>
            <a:r>
              <a:rPr lang="en-GB" b="0" i="0">
                <a:solidFill>
                  <a:srgbClr val="0E0E0E"/>
                </a:solidFill>
                <a:effectLst/>
                <a:latin typeface="Arial" panose="020B0604020202020204" pitchFamily="34" charset="0"/>
                <a:cs typeface="Arial" panose="020B0604020202020204" pitchFamily="34" charset="0"/>
              </a:rPr>
              <a:t> (2016) </a:t>
            </a:r>
            <a:r>
              <a:rPr lang="en-GB" b="0" i="1">
                <a:solidFill>
                  <a:srgbClr val="0E0E0E"/>
                </a:solidFill>
                <a:effectLst/>
                <a:latin typeface="Arial" panose="020B0604020202020204" pitchFamily="34" charset="0"/>
                <a:cs typeface="Arial" panose="020B0604020202020204" pitchFamily="34" charset="0"/>
              </a:rPr>
              <a:t>The role of diseases, risk factors and symptoms in the definition of multimorbidity: a systematic review</a:t>
            </a:r>
            <a:r>
              <a:rPr lang="en-GB" b="0" i="0">
                <a:solidFill>
                  <a:srgbClr val="0E0E0E"/>
                </a:solidFill>
                <a:effectLst/>
                <a:latin typeface="Arial" panose="020B0604020202020204" pitchFamily="34" charset="0"/>
                <a:cs typeface="Arial" panose="020B0604020202020204" pitchFamily="34" charset="0"/>
              </a:rPr>
              <a:t>. </a:t>
            </a:r>
            <a:r>
              <a:rPr lang="en-GB" b="0" i="0" err="1">
                <a:solidFill>
                  <a:srgbClr val="0E0E0E"/>
                </a:solidFill>
                <a:effectLst/>
                <a:latin typeface="Arial" panose="020B0604020202020204" pitchFamily="34" charset="0"/>
                <a:cs typeface="Arial" panose="020B0604020202020204" pitchFamily="34" charset="0"/>
              </a:rPr>
              <a:t>Scandanavian</a:t>
            </a:r>
            <a:r>
              <a:rPr lang="en-GB" b="0" i="0">
                <a:solidFill>
                  <a:srgbClr val="0E0E0E"/>
                </a:solidFill>
                <a:effectLst/>
                <a:latin typeface="Arial" panose="020B0604020202020204" pitchFamily="34" charset="0"/>
                <a:cs typeface="Arial" panose="020B0604020202020204" pitchFamily="34" charset="0"/>
              </a:rPr>
              <a:t> Journal of Primary Health Care. </a:t>
            </a:r>
            <a:r>
              <a:rPr lang="en-GB" b="0" i="0">
                <a:solidFill>
                  <a:srgbClr val="005EA5"/>
                </a:solidFill>
                <a:effectLst/>
                <a:latin typeface="Arial" panose="020B0604020202020204" pitchFamily="34" charset="0"/>
                <a:cs typeface="Arial" panose="020B0604020202020204" pitchFamily="34" charset="0"/>
                <a:hlinkClick r:id="rId6"/>
              </a:rPr>
              <a:t>https://www.ncbi.nlm.nih.gov/pmc/articles/PMC4977932</a:t>
            </a:r>
            <a:endParaRPr lang="en-GB" b="0" i="0">
              <a:solidFill>
                <a:srgbClr val="0E0E0E"/>
              </a:solidFill>
              <a:effectLst/>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21593962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0BB6F-D0A3-6743-79F6-42B7ED370760}"/>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0638031C-C958-295C-5AFE-9EDAB4928680}"/>
              </a:ext>
            </a:extLst>
          </p:cNvPr>
          <p:cNvSpPr>
            <a:spLocks noGrp="1"/>
          </p:cNvSpPr>
          <p:nvPr>
            <p:ph idx="1"/>
          </p:nvPr>
        </p:nvSpPr>
        <p:spPr/>
        <p:txBody>
          <a:bodyPr>
            <a:normAutofit fontScale="700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3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Hanlon, P., MacDonald, S., Wood, K., Allan, L. and Cooper, S.A., 2018. Long-term condition management in adults with intellectual disability in primary care: a systematic review. BJGP open, 2(1).</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2300">
                <a:solidFill>
                  <a:prstClr val="black"/>
                </a:solidFill>
                <a:latin typeface="Arial" panose="020B0604020202020204" pitchFamily="34" charset="0"/>
                <a:cs typeface="Arial" panose="020B0604020202020204" pitchFamily="34" charset="0"/>
              </a:rPr>
              <a:t>World Health Organization. Health Systems Respond for Non-Communicable Diseases: Time for Ambition; [Cited 2020</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2300">
                <a:solidFill>
                  <a:prstClr val="black"/>
                </a:solidFill>
                <a:latin typeface="Arial" panose="020B0604020202020204" pitchFamily="34" charset="0"/>
                <a:cs typeface="Arial" panose="020B0604020202020204" pitchFamily="34" charset="0"/>
              </a:rPr>
              <a:t>November 18]. 2019. Available online: </a:t>
            </a:r>
            <a:r>
              <a:rPr lang="en-GB" sz="2300">
                <a:solidFill>
                  <a:prstClr val="black"/>
                </a:solidFill>
                <a:latin typeface="Arial" panose="020B0604020202020204" pitchFamily="34" charset="0"/>
                <a:cs typeface="Arial" panose="020B0604020202020204" pitchFamily="34" charset="0"/>
                <a:hlinkClick r:id="rId3"/>
              </a:rPr>
              <a:t>https://www.who.int/health-topics/noncommunicable-diseases#tab=tab_1</a:t>
            </a:r>
            <a:endParaRPr lang="en-GB" sz="2300">
              <a:solidFill>
                <a:prstClr val="black"/>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2300">
                <a:solidFill>
                  <a:prstClr val="black"/>
                </a:solidFill>
                <a:latin typeface="Arial" panose="020B0604020202020204" pitchFamily="34" charset="0"/>
                <a:cs typeface="Arial" panose="020B0604020202020204" pitchFamily="34" charset="0"/>
              </a:rPr>
              <a:t>(accessed on 21 January 2021).</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3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Ward BW, Schiller JS, Goodman RA. (2014) Multiple chronic conditions among US adults: a 2012 update. Preventive Chronic Disorder;11:e62.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3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Barnett K, Mercer SW, Norbury M, Watt G, Wyke S, Guthrie B.  Epidemiology of multimorbidity and implications for health care, research, and medical education: a cross-sectional study. Lancet2012;380:37-43.</a:t>
            </a:r>
            <a:endParaRPr lang="en-GB" sz="2300">
              <a:latin typeface="Arial" panose="020B0604020202020204" pitchFamily="34" charset="0"/>
              <a:cs typeface="Arial" panose="020B0604020202020204" pitchFamily="34" charset="0"/>
              <a:hlinkClick r:id="rId4"/>
            </a:endParaRPr>
          </a:p>
          <a:p>
            <a:r>
              <a:rPr lang="en-GB" sz="2300" b="0" i="0">
                <a:solidFill>
                  <a:srgbClr val="333333"/>
                </a:solidFill>
                <a:effectLst/>
                <a:latin typeface="Arial" panose="020B0604020202020204" pitchFamily="34" charset="0"/>
                <a:cs typeface="Arial" panose="020B0604020202020204" pitchFamily="34" charset="0"/>
              </a:rPr>
              <a:t>Department of Health. Long term conditions compendium of information. 2012 </a:t>
            </a:r>
            <a:r>
              <a:rPr lang="en-GB" sz="2300" b="0" i="0" u="none" strike="noStrike">
                <a:solidFill>
                  <a:srgbClr val="1C497D"/>
                </a:solidFill>
                <a:effectLst/>
                <a:latin typeface="Arial" panose="020B0604020202020204" pitchFamily="34" charset="0"/>
                <a:cs typeface="Arial" panose="020B0604020202020204" pitchFamily="34" charset="0"/>
                <a:hlinkClick r:id="rId5"/>
              </a:rPr>
              <a:t>www.gov.uk/government/uploads/system/uploads/attachment_data/file/216528/dh_134486.pdf</a:t>
            </a:r>
            <a:r>
              <a:rPr lang="en-GB" sz="2300" b="0" i="0">
                <a:solidFill>
                  <a:srgbClr val="333333"/>
                </a:solidFill>
                <a:effectLst/>
                <a:latin typeface="Arial" panose="020B0604020202020204" pitchFamily="34" charset="0"/>
                <a:cs typeface="Arial" panose="020B0604020202020204" pitchFamily="34" charset="0"/>
              </a:rPr>
              <a:t>.</a:t>
            </a:r>
          </a:p>
          <a:p>
            <a:endParaRPr lang="en-GB" sz="2400">
              <a:solidFill>
                <a:srgbClr val="333333"/>
              </a:solidFill>
              <a:latin typeface="interfaceregular"/>
              <a:hlinkClick r:id="rId4"/>
            </a:endParaRPr>
          </a:p>
          <a:p>
            <a:pPr marL="0" indent="0">
              <a:buNone/>
            </a:pPr>
            <a:endParaRPr lang="en-GB" sz="2000"/>
          </a:p>
          <a:p>
            <a:endParaRPr lang="en-GB"/>
          </a:p>
        </p:txBody>
      </p:sp>
    </p:spTree>
    <p:extLst>
      <p:ext uri="{BB962C8B-B14F-4D97-AF65-F5344CB8AC3E}">
        <p14:creationId xmlns:p14="http://schemas.microsoft.com/office/powerpoint/2010/main" val="39178937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11216-FACB-F792-3C12-FE654722049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536F7DF-6B3E-EFAB-575B-FAA14D9ACAA6}"/>
              </a:ext>
            </a:extLst>
          </p:cNvPr>
          <p:cNvSpPr>
            <a:spLocks noGrp="1"/>
          </p:cNvSpPr>
          <p:nvPr>
            <p:ph idx="1"/>
          </p:nvPr>
        </p:nvSpPr>
        <p:spPr/>
        <p:txBody>
          <a:bodyPr/>
          <a:lstStyle/>
          <a:p>
            <a:pPr marL="0" indent="0">
              <a:buNone/>
            </a:pPr>
            <a:r>
              <a:rPr lang="en-GB" dirty="0"/>
              <a:t>Joint care</a:t>
            </a:r>
          </a:p>
          <a:p>
            <a:pPr marL="0" indent="0">
              <a:buNone/>
            </a:pPr>
            <a:endParaRPr lang="en-GB" dirty="0"/>
          </a:p>
          <a:p>
            <a:pPr marL="0" indent="0">
              <a:buNone/>
            </a:pPr>
            <a:r>
              <a:rPr lang="en-GB" dirty="0">
                <a:hlinkClick r:id="rId2"/>
              </a:rPr>
              <a:t>https://www.youtube.com/watch?v=lLJrwvezF0c</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8408888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4415</Words>
  <Application>Microsoft Office PowerPoint</Application>
  <PresentationFormat>On-screen Show (4:3)</PresentationFormat>
  <Paragraphs>380</Paragraphs>
  <Slides>47</Slides>
  <Notes>26</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47</vt:i4>
      </vt:variant>
    </vt:vector>
  </HeadingPairs>
  <TitlesOfParts>
    <vt:vector size="60" baseType="lpstr">
      <vt:lpstr>interfaceregular</vt:lpstr>
      <vt:lpstr>Myriad Pro</vt:lpstr>
      <vt:lpstr>Söhne</vt:lpstr>
      <vt:lpstr>Utopia W01</vt:lpstr>
      <vt:lpstr>Arial</vt:lpstr>
      <vt:lpstr>Calibri</vt:lpstr>
      <vt:lpstr>Courier New</vt:lpstr>
      <vt:lpstr>Palatino Linotype</vt:lpstr>
      <vt:lpstr>Source Sans Pro</vt:lpstr>
      <vt:lpstr>Tahoma</vt:lpstr>
      <vt:lpstr>Wingdings</vt:lpstr>
      <vt:lpstr>Wingdings 3</vt:lpstr>
      <vt:lpstr>20140311PresentationUWTSDTemplate</vt:lpstr>
      <vt:lpstr>  Community Care and Management of Longer-term Conditions    LCHS7003  Week 2  </vt:lpstr>
      <vt:lpstr>Learning outcomes</vt:lpstr>
      <vt:lpstr>Module Summary</vt:lpstr>
      <vt:lpstr>Aims of the Session</vt:lpstr>
      <vt:lpstr>What are Long-term conditions? </vt:lpstr>
      <vt:lpstr>Long-term conditions</vt:lpstr>
      <vt:lpstr>Long-term conditions</vt:lpstr>
      <vt:lpstr>Long-term conditions</vt:lpstr>
      <vt:lpstr>Activity</vt:lpstr>
      <vt:lpstr>What are some examples of Long-term conditions? </vt:lpstr>
      <vt:lpstr>Examples of Long-term conditions</vt:lpstr>
      <vt:lpstr>How big is the problem..?</vt:lpstr>
      <vt:lpstr>Effects of long term conditions </vt:lpstr>
      <vt:lpstr>Effect of long term conditions </vt:lpstr>
      <vt:lpstr>Effect of long term conditions </vt:lpstr>
      <vt:lpstr>Burden of disease</vt:lpstr>
      <vt:lpstr>Global Burden of Disease</vt:lpstr>
      <vt:lpstr>Seminar Activity</vt:lpstr>
      <vt:lpstr>Burden of Disease</vt:lpstr>
      <vt:lpstr>The disability-adjusted life year</vt:lpstr>
      <vt:lpstr>The disability-adjusted life year</vt:lpstr>
      <vt:lpstr>Steps to Calculate DALYs</vt:lpstr>
      <vt:lpstr>Further examples/Class activity</vt:lpstr>
      <vt:lpstr>What are multiple Long-term conditions? </vt:lpstr>
      <vt:lpstr>Multiple long-term conditions</vt:lpstr>
      <vt:lpstr>Multiple long-term conditions</vt:lpstr>
      <vt:lpstr>Common LTC and accompanying comorbidities.</vt:lpstr>
      <vt:lpstr>Effect of long term conditions </vt:lpstr>
      <vt:lpstr>Impact of Multiple long term conditions </vt:lpstr>
      <vt:lpstr>Prevalence</vt:lpstr>
      <vt:lpstr>What are the aetiology of Long-term conditions? </vt:lpstr>
      <vt:lpstr>Long term conditions </vt:lpstr>
      <vt:lpstr>Risk factors (exposures)</vt:lpstr>
      <vt:lpstr>Type of risk factors</vt:lpstr>
      <vt:lpstr>modifiable risk factors</vt:lpstr>
      <vt:lpstr>Risk factors of LTC</vt:lpstr>
      <vt:lpstr>Non-modifiable risk factors</vt:lpstr>
      <vt:lpstr>How do long-term conditions affect people?</vt:lpstr>
      <vt:lpstr>Complications of Multiple long-term conditions on people</vt:lpstr>
      <vt:lpstr>Mental health difficulties </vt:lpstr>
      <vt:lpstr>Seminar Activity (1)</vt:lpstr>
      <vt:lpstr>Seminar Activity (2) Summary</vt:lpstr>
      <vt:lpstr>What did I learn today?</vt:lpstr>
      <vt:lpstr>References</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24</cp:revision>
  <dcterms:created xsi:type="dcterms:W3CDTF">2015-04-14T15:21:28Z</dcterms:created>
  <dcterms:modified xsi:type="dcterms:W3CDTF">2026-01-30T23:49:30Z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