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notesMasterIdLst>
    <p:notesMasterId r:id="rId14"/>
  </p:notesMasterIdLst>
  <p:sldIdLst>
    <p:sldId id="286" r:id="rId2"/>
    <p:sldId id="295" r:id="rId3"/>
    <p:sldId id="287" r:id="rId4"/>
    <p:sldId id="279" r:id="rId5"/>
    <p:sldId id="273" r:id="rId6"/>
    <p:sldId id="290" r:id="rId7"/>
    <p:sldId id="291" r:id="rId8"/>
    <p:sldId id="282" r:id="rId9"/>
    <p:sldId id="288" r:id="rId10"/>
    <p:sldId id="294" r:id="rId11"/>
    <p:sldId id="292" r:id="rId12"/>
    <p:sldId id="28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3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A7584F-1523-49A9-8A4D-C4EFB111AA3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3BBF7D78-CF76-4875-A748-CDB432BE3466}"/>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1B46BF9-EF7B-487E-8C43-29903A6C1D56}" type="datetime1">
              <a:rPr lang="en-GB"/>
              <a:pPr lvl="0"/>
              <a:t>13/04/2022</a:t>
            </a:fld>
            <a:endParaRPr lang="en-GB"/>
          </a:p>
        </p:txBody>
      </p:sp>
      <p:sp>
        <p:nvSpPr>
          <p:cNvPr id="4" name="Slide Image Placeholder 3">
            <a:extLst>
              <a:ext uri="{FF2B5EF4-FFF2-40B4-BE49-F238E27FC236}">
                <a16:creationId xmlns:a16="http://schemas.microsoft.com/office/drawing/2014/main" id="{537834A7-73BC-485C-B982-BE9345774103}"/>
              </a:ext>
            </a:extLst>
          </p:cNvPr>
          <p:cNvSpPr>
            <a:spLocks noGrp="1" noRot="1" noChangeAspect="1"/>
          </p:cNvSpPr>
          <p:nvPr>
            <p:ph type="sldImg" idx="2"/>
          </p:nvPr>
        </p:nvSpPr>
        <p:spPr>
          <a:xfrm>
            <a:off x="685800" y="1143000"/>
            <a:ext cx="5486400" cy="3086100"/>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0299804-ADB1-4BD4-808B-0E15EF1D9517}"/>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6C56E193-DD14-4FA4-99F8-EE1491C649A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3573FDEF-744D-4574-BCF4-AD1D9E32C86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7B207FF-00A5-4A29-A490-AC97D23AB69A}" type="slidenum">
              <a:t>‹#›</a:t>
            </a:fld>
            <a:endParaRPr lang="en-GB"/>
          </a:p>
        </p:txBody>
      </p:sp>
    </p:spTree>
    <p:extLst>
      <p:ext uri="{BB962C8B-B14F-4D97-AF65-F5344CB8AC3E}">
        <p14:creationId xmlns:p14="http://schemas.microsoft.com/office/powerpoint/2010/main" val="16864560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C7B207FF-00A5-4A29-A490-AC97D23AB69A}" type="slidenum">
              <a:rPr lang="en-GB" smtClean="0"/>
              <a:t>11</a:t>
            </a:fld>
            <a:endParaRPr lang="en-GB"/>
          </a:p>
        </p:txBody>
      </p:sp>
    </p:spTree>
    <p:extLst>
      <p:ext uri="{BB962C8B-B14F-4D97-AF65-F5344CB8AC3E}">
        <p14:creationId xmlns:p14="http://schemas.microsoft.com/office/powerpoint/2010/main" val="1453228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0375E22E-50A3-4641-8D8B-2ABD71F8E895}" type="datetime1">
              <a:rPr lang="en-GB" smtClean="0"/>
              <a:pPr lvl="0"/>
              <a:t>13/04/2022</a:t>
            </a:fld>
            <a:endParaRPr lang="en-GB"/>
          </a:p>
        </p:txBody>
      </p:sp>
      <p:sp>
        <p:nvSpPr>
          <p:cNvPr id="5" name="Footer Placeholder 4"/>
          <p:cNvSpPr>
            <a:spLocks noGrp="1"/>
          </p:cNvSpPr>
          <p:nvPr>
            <p:ph type="ftr" sz="quarter" idx="11"/>
          </p:nvPr>
        </p:nvSpPr>
        <p:spPr>
          <a:xfrm>
            <a:off x="5332412" y="5883275"/>
            <a:ext cx="4324044" cy="365125"/>
          </a:xfrm>
        </p:spPr>
        <p:txBody>
          <a:bodyPr/>
          <a:lstStyle/>
          <a:p>
            <a:pPr lvl="0"/>
            <a:endParaRPr lang="en-GB"/>
          </a:p>
        </p:txBody>
      </p:sp>
      <p:sp>
        <p:nvSpPr>
          <p:cNvPr id="6" name="Slide Number Placeholder 5"/>
          <p:cNvSpPr>
            <a:spLocks noGrp="1"/>
          </p:cNvSpPr>
          <p:nvPr>
            <p:ph type="sldNum" sz="quarter" idx="12"/>
          </p:nvPr>
        </p:nvSpPr>
        <p:spPr/>
        <p:txBody>
          <a:bodyPr/>
          <a:lstStyle/>
          <a:p>
            <a:pPr lvl="0"/>
            <a:fld id="{AF0A3A9C-AD99-4445-8063-4F3AECFD8517}" type="slidenum">
              <a:rPr lang="en-GB" smtClean="0"/>
              <a:t>‹#›</a:t>
            </a:fld>
            <a:endParaRPr lang="en-GB"/>
          </a:p>
        </p:txBody>
      </p:sp>
    </p:spTree>
    <p:extLst>
      <p:ext uri="{BB962C8B-B14F-4D97-AF65-F5344CB8AC3E}">
        <p14:creationId xmlns:p14="http://schemas.microsoft.com/office/powerpoint/2010/main" val="968350862"/>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8702DBAF-6234-44FE-97C3-9C7AE511A0E3}" type="datetime1">
              <a:rPr lang="en-GB" smtClean="0"/>
              <a:pPr lvl="0"/>
              <a:t>13/04/2022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a:xfrm>
            <a:off x="10951856" y="5867131"/>
            <a:ext cx="551167" cy="365125"/>
          </a:xfrm>
        </p:spPr>
        <p:txBody>
          <a:bodyPr/>
          <a:lstStyle/>
          <a:p>
            <a:pPr lvl="0"/>
            <a:fld id="{FC3DE6DE-FF8F-4FF6-B707-351CA4C0445E}" type="slidenum">
              <a:rPr lang="en-GB" smtClean="0"/>
              <a:t>‹#›</a:t>
            </a:fld>
            <a:endParaRPr lang="en-GB"/>
          </a:p>
        </p:txBody>
      </p:sp>
    </p:spTree>
    <p:extLst>
      <p:ext uri="{BB962C8B-B14F-4D97-AF65-F5344CB8AC3E}">
        <p14:creationId xmlns:p14="http://schemas.microsoft.com/office/powerpoint/2010/main" val="728827511"/>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F0BFA568-DDDA-4778-8F54-9E50DF427C8C}" type="datetime1">
              <a:rPr lang="en-GB" smtClean="0"/>
              <a:pPr lvl="0"/>
              <a:t>13/04/2022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87614BFA-AC30-4DF7-8AC2-3F10EB68EDB5}" type="slidenum">
              <a:rPr lang="en-GB" smtClean="0"/>
              <a:t>‹#›</a:t>
            </a:fld>
            <a:endParaRPr lang="en-GB"/>
          </a:p>
        </p:txBody>
      </p:sp>
    </p:spTree>
    <p:extLst>
      <p:ext uri="{BB962C8B-B14F-4D97-AF65-F5344CB8AC3E}">
        <p14:creationId xmlns:p14="http://schemas.microsoft.com/office/powerpoint/2010/main" val="2184868857"/>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4059ED33-E0D3-49A7-BF24-A22C4A7ECAA5}" type="datetime1">
              <a:rPr lang="en-GB" smtClean="0"/>
              <a:pPr lvl="0"/>
              <a:t>13/04/2022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151EDD2C-C88A-416D-857C-CDACADCBAF04}" type="slidenum">
              <a:rPr lang="en-GB" smtClean="0"/>
              <a:t>‹#›</a:t>
            </a:fld>
            <a:endParaRPr lang="en-GB"/>
          </a:p>
        </p:txBody>
      </p:sp>
    </p:spTree>
    <p:extLst>
      <p:ext uri="{BB962C8B-B14F-4D97-AF65-F5344CB8AC3E}">
        <p14:creationId xmlns:p14="http://schemas.microsoft.com/office/powerpoint/2010/main" val="2749072010"/>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5F25FDEE-BAB2-4119-9A4A-30FAB393CA22}" type="datetime1">
              <a:rPr lang="en-GB" smtClean="0"/>
              <a:pPr lvl="0"/>
              <a:t>13/04/2022</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62382D9D-BFAD-41F8-928D-71F1A508E528}" type="slidenum">
              <a:rPr lang="en-GB" smtClean="0"/>
              <a:t>‹#›</a:t>
            </a:fld>
            <a:endParaRPr lang="en-GB"/>
          </a:p>
        </p:txBody>
      </p:sp>
    </p:spTree>
    <p:extLst>
      <p:ext uri="{BB962C8B-B14F-4D97-AF65-F5344CB8AC3E}">
        <p14:creationId xmlns:p14="http://schemas.microsoft.com/office/powerpoint/2010/main" val="1249297557"/>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4869E6C6-0D24-496D-BD07-4FFBD5F1B2E5}" type="datetime1">
              <a:rPr lang="en-GB" smtClean="0"/>
              <a:pPr lvl="0"/>
              <a:t>13/04/2022</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359A3716-78BC-440F-935F-70CEFE52764D}" type="slidenum">
              <a:rPr lang="en-GB" smtClean="0"/>
              <a:t>‹#›</a:t>
            </a:fld>
            <a:endParaRPr lang="en-GB"/>
          </a:p>
        </p:txBody>
      </p:sp>
    </p:spTree>
    <p:extLst>
      <p:ext uri="{BB962C8B-B14F-4D97-AF65-F5344CB8AC3E}">
        <p14:creationId xmlns:p14="http://schemas.microsoft.com/office/powerpoint/2010/main" val="2687210470"/>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3067D5FF-03F2-4488-A195-86C77546AACB}" type="datetime1">
              <a:rPr lang="en-GB" smtClean="0"/>
              <a:pPr lvl="0"/>
              <a:t>13/04/2022</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F5509B0E-BBD9-4377-99B1-13EC8F2E69B2}" type="slidenum">
              <a:rPr lang="en-GB" smtClean="0"/>
              <a:t>‹#›</a:t>
            </a:fld>
            <a:endParaRPr lang="en-GB"/>
          </a:p>
        </p:txBody>
      </p:sp>
    </p:spTree>
    <p:extLst>
      <p:ext uri="{BB962C8B-B14F-4D97-AF65-F5344CB8AC3E}">
        <p14:creationId xmlns:p14="http://schemas.microsoft.com/office/powerpoint/2010/main" val="2168031309"/>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20C27E7D-CD05-46AD-9493-74CC3BBCA3ED}" type="datetime1">
              <a:rPr lang="en-GB" smtClean="0"/>
              <a:pPr lvl="0"/>
              <a:t>13/04/2022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6D8559E3-CFA5-4CFF-8059-C1575E218D84}" type="slidenum">
              <a:rPr lang="en-GB" smtClean="0"/>
              <a:t>‹#›</a:t>
            </a:fld>
            <a:endParaRPr lang="en-GB"/>
          </a:p>
        </p:txBody>
      </p:sp>
    </p:spTree>
    <p:extLst>
      <p:ext uri="{BB962C8B-B14F-4D97-AF65-F5344CB8AC3E}">
        <p14:creationId xmlns:p14="http://schemas.microsoft.com/office/powerpoint/2010/main" val="2125661393"/>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6E5E4C25-DE47-4A09-8780-A329B36BA4F7}" type="datetime1">
              <a:rPr lang="en-GB" smtClean="0"/>
              <a:pPr lvl="0"/>
              <a:t>13/04/2022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5C7E7A2A-7816-43F8-A58D-F7F579CE7228}" type="slidenum">
              <a:rPr lang="en-GB" smtClean="0"/>
              <a:t>‹#›</a:t>
            </a:fld>
            <a:endParaRPr lang="en-GB"/>
          </a:p>
        </p:txBody>
      </p:sp>
    </p:spTree>
    <p:extLst>
      <p:ext uri="{BB962C8B-B14F-4D97-AF65-F5344CB8AC3E}">
        <p14:creationId xmlns:p14="http://schemas.microsoft.com/office/powerpoint/2010/main" val="4201573088"/>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7AFD3D80-AEBA-499D-B75E-9A3B307BBA97}" type="datetime1">
              <a:rPr lang="en-GB" smtClean="0"/>
              <a:pPr lvl="0"/>
              <a:t>13/04/2022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584119D0-8E6F-45A5-9A67-DDFAF3013464}" type="slidenum">
              <a:rPr lang="en-GB" smtClean="0"/>
              <a:t>‹#›</a:t>
            </a:fld>
            <a:endParaRPr lang="en-GB"/>
          </a:p>
        </p:txBody>
      </p:sp>
    </p:spTree>
    <p:extLst>
      <p:ext uri="{BB962C8B-B14F-4D97-AF65-F5344CB8AC3E}">
        <p14:creationId xmlns:p14="http://schemas.microsoft.com/office/powerpoint/2010/main" val="764863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7AFD3D80-AEBA-499D-B75E-9A3B307BBA97}" type="datetime1">
              <a:rPr lang="en-GB" smtClean="0"/>
              <a:pPr lvl="0"/>
              <a:t>13/04/2022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584119D0-8E6F-45A5-9A67-DDFAF3013464}" type="slidenum">
              <a:rPr lang="en-GB" smtClean="0"/>
              <a:t>‹#›</a:t>
            </a:fld>
            <a:endParaRPr lang="en-GB"/>
          </a:p>
        </p:txBody>
      </p:sp>
    </p:spTree>
    <p:extLst>
      <p:ext uri="{BB962C8B-B14F-4D97-AF65-F5344CB8AC3E}">
        <p14:creationId xmlns:p14="http://schemas.microsoft.com/office/powerpoint/2010/main" val="1098431671"/>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7AFD3D80-AEBA-499D-B75E-9A3B307BBA97}" type="datetime1">
              <a:rPr lang="en-GB" smtClean="0"/>
              <a:pPr lvl="0"/>
              <a:t>13/04/2022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584119D0-8E6F-45A5-9A67-DDFAF3013464}" type="slidenum">
              <a:rPr lang="en-GB" smtClean="0"/>
              <a:t>‹#›</a:t>
            </a:fld>
            <a:endParaRPr lang="en-GB"/>
          </a:p>
        </p:txBody>
      </p:sp>
    </p:spTree>
    <p:extLst>
      <p:ext uri="{BB962C8B-B14F-4D97-AF65-F5344CB8AC3E}">
        <p14:creationId xmlns:p14="http://schemas.microsoft.com/office/powerpoint/2010/main" val="3647178056"/>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7AFD3D80-AEBA-499D-B75E-9A3B307BBA97}" type="datetime1">
              <a:rPr lang="en-GB" smtClean="0"/>
              <a:pPr lvl="0"/>
              <a:t>13/04/2022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584119D0-8E6F-45A5-9A67-DDFAF3013464}" type="slidenum">
              <a:rPr lang="en-GB" smtClean="0"/>
              <a:t>‹#›</a:t>
            </a:fld>
            <a:endParaRPr lang="en-GB"/>
          </a:p>
        </p:txBody>
      </p:sp>
    </p:spTree>
    <p:extLst>
      <p:ext uri="{BB962C8B-B14F-4D97-AF65-F5344CB8AC3E}">
        <p14:creationId xmlns:p14="http://schemas.microsoft.com/office/powerpoint/2010/main" val="22158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7AFD3D80-AEBA-499D-B75E-9A3B307BBA97}" type="datetime1">
              <a:rPr lang="en-GB" smtClean="0"/>
              <a:pPr lvl="0"/>
              <a:t>13/04/2022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584119D0-8E6F-45A5-9A67-DDFAF3013464}" type="slidenum">
              <a:rPr lang="en-GB" smtClean="0"/>
              <a:t>‹#›</a:t>
            </a:fld>
            <a:endParaRPr lang="en-GB"/>
          </a:p>
        </p:txBody>
      </p:sp>
    </p:spTree>
    <p:extLst>
      <p:ext uri="{BB962C8B-B14F-4D97-AF65-F5344CB8AC3E}">
        <p14:creationId xmlns:p14="http://schemas.microsoft.com/office/powerpoint/2010/main" val="34598062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7AFD3D80-AEBA-499D-B75E-9A3B307BBA97}" type="datetime1">
              <a:rPr lang="en-GB" smtClean="0"/>
              <a:pPr lvl="0"/>
              <a:t>13/04/2022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584119D0-8E6F-45A5-9A67-DDFAF3013464}" type="slidenum">
              <a:rPr lang="en-GB" smtClean="0"/>
              <a:t>‹#›</a:t>
            </a:fld>
            <a:endParaRPr lang="en-GB"/>
          </a:p>
        </p:txBody>
      </p:sp>
    </p:spTree>
    <p:extLst>
      <p:ext uri="{BB962C8B-B14F-4D97-AF65-F5344CB8AC3E}">
        <p14:creationId xmlns:p14="http://schemas.microsoft.com/office/powerpoint/2010/main" val="15610033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1A97759E-D2D6-44FF-B7CA-23E34517D5B3}" type="datetime1">
              <a:rPr lang="en-GB" smtClean="0"/>
              <a:pPr lvl="0"/>
              <a:t>13/04/2022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985E6B1C-8AED-4F43-AF6D-471A99AC4D7E}" type="slidenum">
              <a:rPr lang="en-GB" smtClean="0"/>
              <a:t>‹#›</a:t>
            </a:fld>
            <a:endParaRPr lang="en-GB"/>
          </a:p>
        </p:txBody>
      </p:sp>
    </p:spTree>
    <p:extLst>
      <p:ext uri="{BB962C8B-B14F-4D97-AF65-F5344CB8AC3E}">
        <p14:creationId xmlns:p14="http://schemas.microsoft.com/office/powerpoint/2010/main" val="692505592"/>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81F3730B-36E0-4A3D-8FC7-262830A9C718}" type="datetime1">
              <a:rPr lang="en-GB" smtClean="0"/>
              <a:pPr lvl="0"/>
              <a:t>13/04/2022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3CAADE7-E7CE-4F79-8841-003721AE2CB4}" type="slidenum">
              <a:rPr lang="en-GB" smtClean="0"/>
              <a:t>‹#›</a:t>
            </a:fld>
            <a:endParaRPr lang="en-GB"/>
          </a:p>
        </p:txBody>
      </p:sp>
    </p:spTree>
    <p:extLst>
      <p:ext uri="{BB962C8B-B14F-4D97-AF65-F5344CB8AC3E}">
        <p14:creationId xmlns:p14="http://schemas.microsoft.com/office/powerpoint/2010/main" val="4051149169"/>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lvl="0"/>
            <a:fld id="{7AFD3D80-AEBA-499D-B75E-9A3B307BBA97}" type="datetime1">
              <a:rPr lang="en-GB" smtClean="0"/>
              <a:pPr lvl="0"/>
              <a:t>13/04/2022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lvl="0"/>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lvl="0"/>
            <a:fld id="{584119D0-8E6F-45A5-9A67-DDFAF3013464}" type="slidenum">
              <a:rPr lang="en-GB" smtClean="0"/>
              <a:t>‹#›</a:t>
            </a:fld>
            <a:endParaRPr lang="en-GB"/>
          </a:p>
        </p:txBody>
      </p:sp>
    </p:spTree>
    <p:extLst>
      <p:ext uri="{BB962C8B-B14F-4D97-AF65-F5344CB8AC3E}">
        <p14:creationId xmlns:p14="http://schemas.microsoft.com/office/powerpoint/2010/main" val="95333712"/>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 id="2147483850" r:id="rId12"/>
    <p:sldLayoutId id="2147483851" r:id="rId13"/>
    <p:sldLayoutId id="2147483852" r:id="rId14"/>
    <p:sldLayoutId id="2147483853" r:id="rId15"/>
    <p:sldLayoutId id="2147483854" r:id="rId16"/>
    <p:sldLayoutId id="2147483855" r:id="rId17"/>
  </p:sldLayoutIdLst>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2121661@student.uwtsd.ac.uk"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doi.org/10.117101430343040436884"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68BE9-DF9E-47EC-8645-6EF9ED4DE9A9}"/>
              </a:ext>
            </a:extLst>
          </p:cNvPr>
          <p:cNvSpPr txBox="1">
            <a:spLocks noGrp="1"/>
          </p:cNvSpPr>
          <p:nvPr>
            <p:ph type="title"/>
          </p:nvPr>
        </p:nvSpPr>
        <p:spPr>
          <a:xfrm>
            <a:off x="1479192" y="1488616"/>
            <a:ext cx="8596667" cy="4162676"/>
          </a:xfrm>
        </p:spPr>
        <p:txBody>
          <a:bodyPr>
            <a:normAutofit/>
          </a:bodyPr>
          <a:lstStyle/>
          <a:p>
            <a:pPr lvl="0"/>
            <a:r>
              <a:rPr lang="en-GB" sz="2400" dirty="0">
                <a:solidFill>
                  <a:schemeClr val="tx1"/>
                </a:solidFill>
                <a:latin typeface="Times New Roman" panose="02020603050405020304" pitchFamily="18" charset="0"/>
                <a:cs typeface="Times New Roman" panose="02020603050405020304" pitchFamily="18" charset="0"/>
              </a:rPr>
              <a:t>Name: Sacree Mwepu</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Number: </a:t>
            </a:r>
            <a:r>
              <a:rPr lang="en-GB" sz="2400" dirty="0">
                <a:latin typeface="Times New Roman" panose="02020603050405020304" pitchFamily="18" charset="0"/>
                <a:cs typeface="Times New Roman" panose="02020603050405020304" pitchFamily="18" charset="0"/>
                <a:hlinkClick r:id="rId2"/>
              </a:rPr>
              <a:t>2121661@student.uwtsd.ac.uk</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Module  name: Academic and Employability Skills BMWS4001</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Lecturer name : Anita Nan</a:t>
            </a:r>
          </a:p>
        </p:txBody>
      </p:sp>
      <p:sp>
        <p:nvSpPr>
          <p:cNvPr id="3" name="Content Placeholder 2">
            <a:extLst>
              <a:ext uri="{FF2B5EF4-FFF2-40B4-BE49-F238E27FC236}">
                <a16:creationId xmlns:a16="http://schemas.microsoft.com/office/drawing/2014/main" id="{407A7F04-0353-404B-80AE-68B2CD2AB345}"/>
              </a:ext>
            </a:extLst>
          </p:cNvPr>
          <p:cNvSpPr txBox="1">
            <a:spLocks noGrp="1"/>
          </p:cNvSpPr>
          <p:nvPr>
            <p:ph idx="1"/>
          </p:nvPr>
        </p:nvSpPr>
        <p:spPr>
          <a:xfrm>
            <a:off x="256480" y="6746488"/>
            <a:ext cx="9017520" cy="111511"/>
          </a:xfrm>
        </p:spPr>
        <p:txBody>
          <a:bodyPr>
            <a:normAutofit fontScale="25000" lnSpcReduction="20000"/>
          </a:bodyPr>
          <a:lstStyle/>
          <a:p>
            <a:endParaRPr lang="en-GB"/>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4000" fill="hold"/>
                                        <p:tgtEl>
                                          <p:spTgt spid="2"/>
                                        </p:tgtEl>
                                        <p:attrNameLst>
                                          <p:attrName>ppt_x</p:attrName>
                                        </p:attrNameLst>
                                      </p:cBhvr>
                                      <p:tavLst>
                                        <p:tav tm="0">
                                          <p:val>
                                            <p:strVal val="#ppt_x"/>
                                          </p:val>
                                        </p:tav>
                                        <p:tav tm="100000">
                                          <p:val>
                                            <p:strVal val="#ppt_x"/>
                                          </p:val>
                                        </p:tav>
                                      </p:tavLst>
                                    </p:anim>
                                    <p:anim calcmode="lin" valueType="num">
                                      <p:cBhvr additive="base">
                                        <p:cTn id="8" dur="40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D76BE85-80BF-479A-BE1A-0EEC7A07CA52}"/>
              </a:ext>
            </a:extLst>
          </p:cNvPr>
          <p:cNvSpPr txBox="1"/>
          <p:nvPr/>
        </p:nvSpPr>
        <p:spPr>
          <a:xfrm>
            <a:off x="3046751" y="893591"/>
            <a:ext cx="6093500" cy="4708981"/>
          </a:xfrm>
          <a:prstGeom prst="rect">
            <a:avLst/>
          </a:prstGeom>
          <a:noFill/>
        </p:spPr>
        <p:txBody>
          <a:bodyPr wrap="square">
            <a:spAutoFit/>
          </a:bodyPr>
          <a:lstStyle/>
          <a:p>
            <a:pPr algn="ctr"/>
            <a:r>
              <a:rPr lang="en-GB" sz="2000" u="sng" dirty="0">
                <a:latin typeface="Times New Roman" panose="02020603050405020304" pitchFamily="18" charset="0"/>
                <a:cs typeface="Times New Roman" panose="02020603050405020304" pitchFamily="18" charset="0"/>
              </a:rPr>
              <a:t>TABLE OF CONTENTS:</a:t>
            </a:r>
          </a:p>
          <a:p>
            <a:pPr algn="ctr"/>
            <a:endParaRPr lang="en-GB" sz="2000" u="sng"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1.	Introduction 									1</a:t>
            </a:r>
          </a:p>
          <a:p>
            <a:r>
              <a:rPr lang="en-GB" sz="2000" dirty="0">
                <a:latin typeface="Times New Roman" panose="02020603050405020304" pitchFamily="18" charset="0"/>
                <a:cs typeface="Times New Roman" panose="02020603050405020304" pitchFamily="18" charset="0"/>
              </a:rPr>
              <a:t>2.	Intended Career								2</a:t>
            </a:r>
          </a:p>
          <a:p>
            <a:r>
              <a:rPr lang="en-GB" sz="2000" dirty="0">
                <a:latin typeface="Times New Roman" panose="02020603050405020304" pitchFamily="18" charset="0"/>
                <a:cs typeface="Times New Roman" panose="02020603050405020304" pitchFamily="18" charset="0"/>
              </a:rPr>
              <a:t>3.	Skills of Nursing								3</a:t>
            </a:r>
          </a:p>
          <a:p>
            <a:r>
              <a:rPr lang="en-GB" sz="2000" dirty="0">
                <a:latin typeface="Times New Roman" panose="02020603050405020304" pitchFamily="18" charset="0"/>
                <a:cs typeface="Times New Roman" panose="02020603050405020304" pitchFamily="18" charset="0"/>
              </a:rPr>
              <a:t>4.	Roles of nursing								4</a:t>
            </a:r>
          </a:p>
          <a:p>
            <a:r>
              <a:rPr lang="en-GB" sz="2000" dirty="0">
                <a:latin typeface="Times New Roman" panose="02020603050405020304" pitchFamily="18" charset="0"/>
                <a:cs typeface="Times New Roman" panose="02020603050405020304" pitchFamily="18" charset="0"/>
              </a:rPr>
              <a:t>5.	SWOTs analysis								5</a:t>
            </a:r>
          </a:p>
          <a:p>
            <a:r>
              <a:rPr lang="en-GB" sz="2000" dirty="0">
                <a:latin typeface="Times New Roman" panose="02020603050405020304" pitchFamily="18" charset="0"/>
                <a:cs typeface="Times New Roman" panose="02020603050405020304" pitchFamily="18" charset="0"/>
              </a:rPr>
              <a:t>6.	Strengths									6</a:t>
            </a:r>
          </a:p>
          <a:p>
            <a:r>
              <a:rPr lang="en-GB" sz="2000" dirty="0">
                <a:latin typeface="Times New Roman" panose="02020603050405020304" pitchFamily="18" charset="0"/>
                <a:cs typeface="Times New Roman" panose="02020603050405020304" pitchFamily="18" charset="0"/>
              </a:rPr>
              <a:t>7.	Weakness									7</a:t>
            </a:r>
          </a:p>
          <a:p>
            <a:r>
              <a:rPr lang="en-GB" sz="2000" dirty="0">
                <a:latin typeface="Times New Roman" panose="02020603050405020304" pitchFamily="18" charset="0"/>
                <a:cs typeface="Times New Roman" panose="02020603050405020304" pitchFamily="18" charset="0"/>
              </a:rPr>
              <a:t>8.	Opportunities								8</a:t>
            </a:r>
          </a:p>
          <a:p>
            <a:r>
              <a:rPr lang="en-GB" sz="2000" dirty="0">
                <a:latin typeface="Times New Roman" panose="02020603050405020304" pitchFamily="18" charset="0"/>
                <a:cs typeface="Times New Roman" panose="02020603050405020304" pitchFamily="18" charset="0"/>
              </a:rPr>
              <a:t>9.	Threats										9</a:t>
            </a:r>
          </a:p>
          <a:p>
            <a:r>
              <a:rPr lang="en-GB" sz="2000" dirty="0">
                <a:latin typeface="Times New Roman" panose="02020603050405020304" pitchFamily="18" charset="0"/>
                <a:cs typeface="Times New Roman" panose="02020603050405020304" pitchFamily="18" charset="0"/>
              </a:rPr>
              <a:t>10.	Personal Development Plan					10</a:t>
            </a:r>
          </a:p>
          <a:p>
            <a:r>
              <a:rPr lang="en-GB" sz="2000" dirty="0">
                <a:latin typeface="Times New Roman" panose="02020603050405020304" pitchFamily="18" charset="0"/>
                <a:cs typeface="Times New Roman" panose="02020603050405020304" pitchFamily="18" charset="0"/>
              </a:rPr>
              <a:t>11.	Conclusion									12</a:t>
            </a:r>
          </a:p>
          <a:p>
            <a:r>
              <a:rPr lang="en-GB" sz="2000" dirty="0">
                <a:latin typeface="Times New Roman" panose="02020603050405020304" pitchFamily="18" charset="0"/>
                <a:cs typeface="Times New Roman" panose="02020603050405020304" pitchFamily="18" charset="0"/>
              </a:rPr>
              <a:t>12.	References									13</a:t>
            </a:r>
          </a:p>
          <a:p>
            <a:r>
              <a:rPr lang="en-GB" sz="2000" dirty="0">
                <a:latin typeface="Times New Roman" panose="02020603050405020304" pitchFamily="18" charset="0"/>
                <a:cs typeface="Times New Roman" panose="02020603050405020304" pitchFamily="18" charset="0"/>
              </a:rPr>
              <a:t>13.	Thank you									13</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4413919"/>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30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20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20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20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20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20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20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20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20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anim calcmode="lin" valueType="num">
                                      <p:cBhvr additive="base">
                                        <p:cTn id="43" dur="20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4" dur="20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8" end="8"/>
                                            </p:txEl>
                                          </p:spTgt>
                                        </p:tgtEl>
                                        <p:attrNameLst>
                                          <p:attrName>style.visibility</p:attrName>
                                        </p:attrNameLst>
                                      </p:cBhvr>
                                      <p:to>
                                        <p:strVal val="visible"/>
                                      </p:to>
                                    </p:set>
                                    <p:anim calcmode="lin" valueType="num">
                                      <p:cBhvr additive="base">
                                        <p:cTn id="49" dur="20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0" dur="20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 calcmode="lin" valueType="num">
                                      <p:cBhvr additive="base">
                                        <p:cTn id="55" dur="20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56" dur="20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0" end="10"/>
                                            </p:txEl>
                                          </p:spTgt>
                                        </p:tgtEl>
                                        <p:attrNameLst>
                                          <p:attrName>style.visibility</p:attrName>
                                        </p:attrNameLst>
                                      </p:cBhvr>
                                      <p:to>
                                        <p:strVal val="visible"/>
                                      </p:to>
                                    </p:set>
                                    <p:anim calcmode="lin" valueType="num">
                                      <p:cBhvr additive="base">
                                        <p:cTn id="61" dur="20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62" dur="20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11" end="11"/>
                                            </p:txEl>
                                          </p:spTgt>
                                        </p:tgtEl>
                                        <p:attrNameLst>
                                          <p:attrName>style.visibility</p:attrName>
                                        </p:attrNameLst>
                                      </p:cBhvr>
                                      <p:to>
                                        <p:strVal val="visible"/>
                                      </p:to>
                                    </p:set>
                                    <p:anim calcmode="lin" valueType="num">
                                      <p:cBhvr additive="base">
                                        <p:cTn id="67" dur="20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68" dur="20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5">
                                            <p:txEl>
                                              <p:pRg st="12" end="12"/>
                                            </p:txEl>
                                          </p:spTgt>
                                        </p:tgtEl>
                                        <p:attrNameLst>
                                          <p:attrName>style.visibility</p:attrName>
                                        </p:attrNameLst>
                                      </p:cBhvr>
                                      <p:to>
                                        <p:strVal val="visible"/>
                                      </p:to>
                                    </p:set>
                                    <p:anim calcmode="lin" valueType="num">
                                      <p:cBhvr additive="base">
                                        <p:cTn id="73" dur="20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74" dur="20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5">
                                            <p:txEl>
                                              <p:pRg st="13" end="13"/>
                                            </p:txEl>
                                          </p:spTgt>
                                        </p:tgtEl>
                                        <p:attrNameLst>
                                          <p:attrName>style.visibility</p:attrName>
                                        </p:attrNameLst>
                                      </p:cBhvr>
                                      <p:to>
                                        <p:strVal val="visible"/>
                                      </p:to>
                                    </p:set>
                                    <p:anim calcmode="lin" valueType="num">
                                      <p:cBhvr additive="base">
                                        <p:cTn id="79" dur="2000" fill="hold"/>
                                        <p:tgtEl>
                                          <p:spTgt spid="5">
                                            <p:txEl>
                                              <p:pRg st="13" end="13"/>
                                            </p:txEl>
                                          </p:spTgt>
                                        </p:tgtEl>
                                        <p:attrNameLst>
                                          <p:attrName>ppt_x</p:attrName>
                                        </p:attrNameLst>
                                      </p:cBhvr>
                                      <p:tavLst>
                                        <p:tav tm="0">
                                          <p:val>
                                            <p:strVal val="#ppt_x"/>
                                          </p:val>
                                        </p:tav>
                                        <p:tav tm="100000">
                                          <p:val>
                                            <p:strVal val="#ppt_x"/>
                                          </p:val>
                                        </p:tav>
                                      </p:tavLst>
                                    </p:anim>
                                    <p:anim calcmode="lin" valueType="num">
                                      <p:cBhvr additive="base">
                                        <p:cTn id="80" dur="2000" fill="hold"/>
                                        <p:tgtEl>
                                          <p:spTgt spid="5">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5">
                                            <p:txEl>
                                              <p:pRg st="14" end="14"/>
                                            </p:txEl>
                                          </p:spTgt>
                                        </p:tgtEl>
                                        <p:attrNameLst>
                                          <p:attrName>style.visibility</p:attrName>
                                        </p:attrNameLst>
                                      </p:cBhvr>
                                      <p:to>
                                        <p:strVal val="visible"/>
                                      </p:to>
                                    </p:set>
                                    <p:anim calcmode="lin" valueType="num">
                                      <p:cBhvr additive="base">
                                        <p:cTn id="85" dur="2000" fill="hold"/>
                                        <p:tgtEl>
                                          <p:spTgt spid="5">
                                            <p:txEl>
                                              <p:pRg st="14" end="14"/>
                                            </p:txEl>
                                          </p:spTgt>
                                        </p:tgtEl>
                                        <p:attrNameLst>
                                          <p:attrName>ppt_x</p:attrName>
                                        </p:attrNameLst>
                                      </p:cBhvr>
                                      <p:tavLst>
                                        <p:tav tm="0">
                                          <p:val>
                                            <p:strVal val="#ppt_x"/>
                                          </p:val>
                                        </p:tav>
                                        <p:tav tm="100000">
                                          <p:val>
                                            <p:strVal val="#ppt_x"/>
                                          </p:val>
                                        </p:tav>
                                      </p:tavLst>
                                    </p:anim>
                                    <p:anim calcmode="lin" valueType="num">
                                      <p:cBhvr additive="base">
                                        <p:cTn id="86" dur="2000" fill="hold"/>
                                        <p:tgtEl>
                                          <p:spTgt spid="5">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6C30E-7051-44EA-8A36-C8DFD44B1A66}"/>
              </a:ext>
            </a:extLst>
          </p:cNvPr>
          <p:cNvSpPr txBox="1">
            <a:spLocks noGrp="1"/>
          </p:cNvSpPr>
          <p:nvPr>
            <p:ph type="title"/>
          </p:nvPr>
        </p:nvSpPr>
        <p:spPr>
          <a:xfrm>
            <a:off x="1690206" y="839449"/>
            <a:ext cx="8596667" cy="1813803"/>
          </a:xfrm>
        </p:spPr>
        <p:txBody>
          <a:bodyPr>
            <a:noAutofit/>
          </a:bodyPr>
          <a:lstStyle/>
          <a:p>
            <a:pPr lvl="0"/>
            <a:br>
              <a:rPr lang="en-GB" sz="2400" b="1" dirty="0">
                <a:solidFill>
                  <a:schemeClr val="tx1"/>
                </a:solidFill>
                <a:latin typeface="Times New Roman" panose="02020603050405020304" pitchFamily="18" charset="0"/>
                <a:cs typeface="Times New Roman" panose="02020603050405020304" pitchFamily="18" charset="0"/>
              </a:rPr>
            </a:br>
            <a:r>
              <a:rPr lang="en-GB" sz="2400" b="1" u="sng" dirty="0">
                <a:solidFill>
                  <a:schemeClr val="tx1"/>
                </a:solidFill>
                <a:latin typeface="Times New Roman" panose="02020603050405020304" pitchFamily="18" charset="0"/>
                <a:cs typeface="Times New Roman" panose="02020603050405020304" pitchFamily="18" charset="0"/>
              </a:rPr>
              <a:t>My Intended Career: </a:t>
            </a:r>
            <a:br>
              <a:rPr lang="en-GB" sz="2400" b="1" dirty="0">
                <a:solidFill>
                  <a:schemeClr val="tx1"/>
                </a:solidFill>
                <a:latin typeface="Times New Roman" panose="02020603050405020304" pitchFamily="18" charset="0"/>
                <a:cs typeface="Times New Roman" panose="02020603050405020304" pitchFamily="18" charset="0"/>
              </a:rPr>
            </a:br>
            <a:br>
              <a:rPr lang="en-GB" sz="2400" b="1" dirty="0">
                <a:solidFill>
                  <a:schemeClr val="tx1"/>
                </a:solidFill>
                <a:latin typeface="Times New Roman" panose="02020603050405020304" pitchFamily="18" charset="0"/>
                <a:cs typeface="Times New Roman" panose="02020603050405020304" pitchFamily="18" charset="0"/>
              </a:rPr>
            </a:br>
            <a:r>
              <a:rPr lang="en-GB" sz="2400" b="1" u="sng" dirty="0">
                <a:solidFill>
                  <a:schemeClr val="tx1"/>
                </a:solidFill>
                <a:latin typeface="Times New Roman" panose="02020603050405020304" pitchFamily="18" charset="0"/>
                <a:cs typeface="Times New Roman" panose="02020603050405020304" pitchFamily="18" charset="0"/>
              </a:rPr>
              <a:t>Nursing</a:t>
            </a:r>
            <a:br>
              <a:rPr lang="en-GB" sz="2400" b="1" dirty="0">
                <a:solidFill>
                  <a:schemeClr val="tx1"/>
                </a:solidFill>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It is the provision of vital heath care services to maintain and restore patients care and to improve the quality of life of patients.                 (https://www.medicinenet.com).</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r>
              <a:rPr lang="en-GB" sz="2400" dirty="0">
                <a:solidFill>
                  <a:srgbClr val="000000"/>
                </a:solidFill>
                <a:latin typeface="Times New Roman" panose="02020603050405020304" pitchFamily="18" charset="0"/>
                <a:cs typeface="Times New Roman" panose="02020603050405020304" pitchFamily="18" charset="0"/>
              </a:rPr>
              <a:t> </a:t>
            </a: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AB018CE-16D0-4DC1-9A37-654CB80A858F}"/>
              </a:ext>
            </a:extLst>
          </p:cNvPr>
          <p:cNvSpPr txBox="1">
            <a:spLocks noGrp="1"/>
          </p:cNvSpPr>
          <p:nvPr>
            <p:ph idx="1"/>
          </p:nvPr>
        </p:nvSpPr>
        <p:spPr>
          <a:xfrm>
            <a:off x="1210521" y="2653252"/>
            <a:ext cx="8596667" cy="3030531"/>
          </a:xfrm>
        </p:spPr>
        <p:txBody>
          <a:bodyPr>
            <a:normAutofit lnSpcReduction="10000"/>
          </a:bodyPr>
          <a:lstStyle/>
          <a:p>
            <a:pPr marL="0" lvl="0" indent="0" algn="ctr">
              <a:buNone/>
            </a:pPr>
            <a:endParaRPr lang="en-GB" sz="2000" dirty="0">
              <a:latin typeface="Times New Roman" panose="02020603050405020304" pitchFamily="18" charset="0"/>
              <a:cs typeface="Times New Roman" panose="02020603050405020304" pitchFamily="18" charset="0"/>
            </a:endParaRPr>
          </a:p>
          <a:p>
            <a:pPr marL="0" lvl="0" indent="0" algn="ctr">
              <a:buNone/>
            </a:pPr>
            <a:r>
              <a:rPr lang="en-GB" sz="2000" b="1" u="sng" dirty="0">
                <a:latin typeface="Times New Roman" panose="02020603050405020304" pitchFamily="18" charset="0"/>
                <a:cs typeface="Times New Roman" panose="02020603050405020304" pitchFamily="18" charset="0"/>
              </a:rPr>
              <a:t>SKILLS OF NURSING:</a:t>
            </a:r>
          </a:p>
          <a:p>
            <a:pPr marL="0" lvl="0" indent="0" algn="ctr">
              <a:buNone/>
            </a:pPr>
            <a:endParaRPr lang="en-GB" sz="2000" dirty="0">
              <a:latin typeface="Times New Roman" panose="02020603050405020304" pitchFamily="18" charset="0"/>
              <a:cs typeface="Times New Roman" panose="02020603050405020304" pitchFamily="18" charset="0"/>
            </a:endParaRPr>
          </a:p>
          <a:p>
            <a:pPr defTabSz="914400">
              <a:lnSpc>
                <a:spcPct val="150000"/>
              </a:lnSpc>
              <a:buSzPct val="100000"/>
              <a:buFont typeface="Wingdings" panose="05000000000000000000" pitchFamily="2" charset="2"/>
              <a:buChar char="ü"/>
              <a:defRPr sz="1800" b="0" i="0" u="none" strike="noStrike" kern="0" cap="none" spc="0" baseline="0">
                <a:solidFill>
                  <a:srgbClr val="000000"/>
                </a:solidFill>
                <a:uFillTx/>
              </a:defRPr>
            </a:pPr>
            <a:r>
              <a:rPr lang="en-GB" sz="2000" dirty="0">
                <a:solidFill>
                  <a:srgbClr val="000000"/>
                </a:solidFill>
                <a:latin typeface="Times New Roman" panose="02020603050405020304" pitchFamily="18" charset="0"/>
                <a:cs typeface="Times New Roman" panose="02020603050405020304" pitchFamily="18" charset="0"/>
              </a:rPr>
              <a:t>Communication Skills</a:t>
            </a:r>
          </a:p>
          <a:p>
            <a:pPr defTabSz="914400">
              <a:lnSpc>
                <a:spcPct val="150000"/>
              </a:lnSpc>
              <a:buSzPct val="100000"/>
              <a:buFont typeface="Wingdings" panose="05000000000000000000" pitchFamily="2" charset="2"/>
              <a:buChar char="ü"/>
              <a:defRPr sz="1800" b="0" i="0" u="none" strike="noStrike" kern="0" cap="none" spc="0" baseline="0">
                <a:solidFill>
                  <a:srgbClr val="000000"/>
                </a:solidFill>
                <a:uFillTx/>
              </a:defRPr>
            </a:pPr>
            <a:r>
              <a:rPr lang="en-GB" sz="2000" dirty="0">
                <a:solidFill>
                  <a:srgbClr val="000000"/>
                </a:solidFill>
                <a:latin typeface="Times New Roman" panose="02020603050405020304" pitchFamily="18" charset="0"/>
                <a:cs typeface="Times New Roman" panose="02020603050405020304" pitchFamily="18" charset="0"/>
              </a:rPr>
              <a:t>Critical Thinking Skills</a:t>
            </a:r>
          </a:p>
          <a:p>
            <a:pPr defTabSz="914400">
              <a:lnSpc>
                <a:spcPct val="150000"/>
              </a:lnSpc>
              <a:buSzPct val="100000"/>
              <a:buFont typeface="Wingdings" panose="05000000000000000000" pitchFamily="2" charset="2"/>
              <a:buChar char="ü"/>
              <a:defRPr sz="1800" b="0" i="0" u="none" strike="noStrike" kern="0" cap="none" spc="0" baseline="0">
                <a:solidFill>
                  <a:srgbClr val="000000"/>
                </a:solidFill>
                <a:uFillTx/>
              </a:defRPr>
            </a:pPr>
            <a:r>
              <a:rPr lang="en-GB" sz="2000" dirty="0">
                <a:solidFill>
                  <a:srgbClr val="000000"/>
                </a:solidFill>
                <a:latin typeface="Times New Roman" panose="02020603050405020304" pitchFamily="18" charset="0"/>
                <a:cs typeface="Times New Roman" panose="02020603050405020304" pitchFamily="18" charset="0"/>
              </a:rPr>
              <a:t>Time Management Skills</a:t>
            </a:r>
          </a:p>
          <a:p>
            <a:pPr marL="0" lvl="0" indent="0" algn="ctr">
              <a:buNone/>
            </a:pPr>
            <a:endParaRPr lang="en-GB" sz="20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4750"/>
                                        <p:tgtEl>
                                          <p:spTgt spid="2"/>
                                        </p:tgtEl>
                                      </p:cBhvr>
                                    </p:animEffect>
                                    <p:anim calcmode="lin" valueType="num">
                                      <p:cBhvr>
                                        <p:cTn id="8" dur="4750" fill="hold"/>
                                        <p:tgtEl>
                                          <p:spTgt spid="2"/>
                                        </p:tgtEl>
                                        <p:attrNameLst>
                                          <p:attrName>ppt_x</p:attrName>
                                        </p:attrNameLst>
                                      </p:cBhvr>
                                      <p:tavLst>
                                        <p:tav tm="0">
                                          <p:val>
                                            <p:strVal val="#ppt_x"/>
                                          </p:val>
                                        </p:tav>
                                        <p:tav tm="100000">
                                          <p:val>
                                            <p:strVal val="#ppt_x"/>
                                          </p:val>
                                        </p:tav>
                                      </p:tavLst>
                                    </p:anim>
                                    <p:anim calcmode="lin" valueType="num">
                                      <p:cBhvr>
                                        <p:cTn id="9" dur="475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12"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325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5" dur="325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12"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 calcmode="lin" valueType="num">
                                      <p:cBhvr additive="base">
                                        <p:cTn id="20" dur="325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1" dur="325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12"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325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7" dur="325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12"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325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3" dur="325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19C99-9847-44D7-933B-7CBAFE85CFD6}"/>
              </a:ext>
            </a:extLst>
          </p:cNvPr>
          <p:cNvSpPr txBox="1">
            <a:spLocks noGrp="1"/>
          </p:cNvSpPr>
          <p:nvPr>
            <p:ph type="title"/>
          </p:nvPr>
        </p:nvSpPr>
        <p:spPr/>
        <p:txBody>
          <a:bodyPr>
            <a:normAutofit/>
          </a:bodyPr>
          <a:lstStyle/>
          <a:p>
            <a:pPr lvl="0"/>
            <a:r>
              <a:rPr lang="en-GB" sz="2000" b="1" dirty="0">
                <a:latin typeface="Times New Roman" panose="02020603050405020304" pitchFamily="18" charset="0"/>
                <a:cs typeface="Times New Roman" panose="02020603050405020304" pitchFamily="18" charset="0"/>
              </a:rPr>
              <a:t>Role of a Nurse</a:t>
            </a:r>
          </a:p>
        </p:txBody>
      </p:sp>
      <p:sp>
        <p:nvSpPr>
          <p:cNvPr id="3" name="Content Placeholder 2">
            <a:extLst>
              <a:ext uri="{FF2B5EF4-FFF2-40B4-BE49-F238E27FC236}">
                <a16:creationId xmlns:a16="http://schemas.microsoft.com/office/drawing/2014/main" id="{C98678C1-BD68-4315-8861-D2009FC9B0BC}"/>
              </a:ext>
            </a:extLst>
          </p:cNvPr>
          <p:cNvSpPr txBox="1">
            <a:spLocks noGrp="1"/>
          </p:cNvSpPr>
          <p:nvPr>
            <p:ph idx="1"/>
          </p:nvPr>
        </p:nvSpPr>
        <p:spPr>
          <a:xfrm>
            <a:off x="1619867" y="2285999"/>
            <a:ext cx="8596667" cy="3617530"/>
          </a:xfrm>
        </p:spPr>
        <p:txBody>
          <a:bodyPr>
            <a:normAutofit/>
          </a:bodyPr>
          <a:lstStyle/>
          <a:p>
            <a:pPr marL="0" lvl="0" indent="0" algn="ctr">
              <a:lnSpc>
                <a:spcPct val="150000"/>
              </a:lnSpc>
              <a:buNone/>
            </a:pPr>
            <a:r>
              <a:rPr lang="en-GB" sz="2000" dirty="0">
                <a:latin typeface="Times New Roman" pitchFamily="18"/>
                <a:cs typeface="Times New Roman" pitchFamily="18"/>
              </a:rPr>
              <a:t>Record medical history and symptoms</a:t>
            </a:r>
          </a:p>
          <a:p>
            <a:pPr marL="0" lvl="0" indent="0" algn="ctr">
              <a:lnSpc>
                <a:spcPct val="150000"/>
              </a:lnSpc>
              <a:buNone/>
            </a:pPr>
            <a:r>
              <a:rPr lang="en-GB" sz="2000" dirty="0">
                <a:latin typeface="Times New Roman" pitchFamily="18"/>
                <a:cs typeface="Times New Roman" pitchFamily="18"/>
              </a:rPr>
              <a:t>Collaborate with teams to plan for patient care</a:t>
            </a:r>
          </a:p>
          <a:p>
            <a:pPr marL="0" lvl="0" indent="0" algn="ctr">
              <a:lnSpc>
                <a:spcPct val="150000"/>
              </a:lnSpc>
              <a:buNone/>
            </a:pPr>
            <a:r>
              <a:rPr lang="en-GB" sz="2000" dirty="0" err="1">
                <a:latin typeface="Times New Roman" pitchFamily="18"/>
                <a:cs typeface="Times New Roman" pitchFamily="18"/>
              </a:rPr>
              <a:t>Avocate</a:t>
            </a:r>
            <a:r>
              <a:rPr lang="en-GB" sz="2000" dirty="0">
                <a:latin typeface="Times New Roman" pitchFamily="18"/>
                <a:cs typeface="Times New Roman" pitchFamily="18"/>
              </a:rPr>
              <a:t> for the health and wellbeing of patients</a:t>
            </a:r>
          </a:p>
          <a:p>
            <a:pPr lvl="0" algn="ctr"/>
            <a:endParaRPr lang="en-GB" sz="2000" dirty="0">
              <a:latin typeface="Times New Roman" pitchFamily="18"/>
              <a:cs typeface="Times New Roman" pitchFamily="18"/>
            </a:endParaRPr>
          </a:p>
          <a:p>
            <a:pPr lvl="0"/>
            <a:endParaRPr lang="en-GB" sz="2000" dirty="0"/>
          </a:p>
        </p:txBody>
      </p:sp>
    </p:spTree>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4250"/>
                                        <p:tgtEl>
                                          <p:spTgt spid="2"/>
                                        </p:tgtEl>
                                      </p:cBhvr>
                                    </p:animEffect>
                                    <p:anim calcmode="lin" valueType="num">
                                      <p:cBhvr>
                                        <p:cTn id="8" dur="4250" fill="hold"/>
                                        <p:tgtEl>
                                          <p:spTgt spid="2"/>
                                        </p:tgtEl>
                                        <p:attrNameLst>
                                          <p:attrName>ppt_x</p:attrName>
                                        </p:attrNameLst>
                                      </p:cBhvr>
                                      <p:tavLst>
                                        <p:tav tm="0">
                                          <p:val>
                                            <p:strVal val="#ppt_x"/>
                                          </p:val>
                                        </p:tav>
                                        <p:tav tm="100000">
                                          <p:val>
                                            <p:strVal val="#ppt_x"/>
                                          </p:val>
                                        </p:tav>
                                      </p:tavLst>
                                    </p:anim>
                                    <p:anim calcmode="lin" valueType="num">
                                      <p:cBhvr>
                                        <p:cTn id="9" dur="425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3500"/>
                                        <p:tgtEl>
                                          <p:spTgt spid="3">
                                            <p:txEl>
                                              <p:pRg st="0" end="0"/>
                                            </p:txEl>
                                          </p:spTgt>
                                        </p:tgtEl>
                                      </p:cBhvr>
                                    </p:animEffect>
                                    <p:anim calcmode="lin" valueType="num">
                                      <p:cBhvr>
                                        <p:cTn id="15" dur="3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35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3500"/>
                                        <p:tgtEl>
                                          <p:spTgt spid="3">
                                            <p:txEl>
                                              <p:pRg st="1" end="1"/>
                                            </p:txEl>
                                          </p:spTgt>
                                        </p:tgtEl>
                                      </p:cBhvr>
                                    </p:animEffect>
                                    <p:anim calcmode="lin" valueType="num">
                                      <p:cBhvr>
                                        <p:cTn id="22" dur="3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35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3500"/>
                                        <p:tgtEl>
                                          <p:spTgt spid="3">
                                            <p:txEl>
                                              <p:pRg st="2" end="2"/>
                                            </p:txEl>
                                          </p:spTgt>
                                        </p:tgtEl>
                                      </p:cBhvr>
                                    </p:animEffect>
                                    <p:anim calcmode="lin" valueType="num">
                                      <p:cBhvr>
                                        <p:cTn id="29" dur="3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35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153E9-FA13-4FB2-8D4E-13F7FDCD8144}"/>
              </a:ext>
            </a:extLst>
          </p:cNvPr>
          <p:cNvSpPr txBox="1">
            <a:spLocks noGrp="1"/>
          </p:cNvSpPr>
          <p:nvPr>
            <p:ph type="title"/>
          </p:nvPr>
        </p:nvSpPr>
        <p:spPr>
          <a:xfrm>
            <a:off x="1331741" y="649508"/>
            <a:ext cx="10353822" cy="1280890"/>
          </a:xfrm>
        </p:spPr>
        <p:txBody>
          <a:bodyPr>
            <a:noAutofit/>
          </a:bodyPr>
          <a:lstStyle/>
          <a:p>
            <a:pPr lvl="0"/>
            <a:r>
              <a:rPr lang="en-GB" sz="1800" b="1" u="sng" dirty="0">
                <a:latin typeface="Times New Roman" panose="02020603050405020304" pitchFamily="18" charset="0"/>
                <a:cs typeface="Times New Roman" panose="02020603050405020304" pitchFamily="18" charset="0"/>
              </a:rPr>
              <a:t>SWOTS ANALYSIS: </a:t>
            </a:r>
            <a:br>
              <a:rPr lang="en-GB" sz="1800" b="1" dirty="0">
                <a:latin typeface="Times New Roman" panose="02020603050405020304" pitchFamily="18" charset="0"/>
                <a:cs typeface="Times New Roman" panose="02020603050405020304" pitchFamily="18" charset="0"/>
              </a:rPr>
            </a:b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This is a strategic technique used to assess an organisations strengths, weaknesses, opportunities and threats. (</a:t>
            </a:r>
            <a:r>
              <a:rPr lang="en-GB" sz="1800" dirty="0" err="1">
                <a:latin typeface="Times New Roman" panose="02020603050405020304" pitchFamily="18" charset="0"/>
                <a:cs typeface="Times New Roman" panose="02020603050405020304" pitchFamily="18" charset="0"/>
              </a:rPr>
              <a:t>Sukjang</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Eunlee</a:t>
            </a:r>
            <a:r>
              <a:rPr lang="en-GB" sz="1800" dirty="0">
                <a:latin typeface="Times New Roman" panose="02020603050405020304" pitchFamily="18" charset="0"/>
                <a:cs typeface="Times New Roman" panose="02020603050405020304" pitchFamily="18" charset="0"/>
              </a:rPr>
              <a:t> and </a:t>
            </a:r>
            <a:r>
              <a:rPr lang="en-GB" sz="1800" dirty="0" err="1">
                <a:latin typeface="Times New Roman" panose="02020603050405020304" pitchFamily="18" charset="0"/>
                <a:cs typeface="Times New Roman" panose="02020603050405020304" pitchFamily="18" charset="0"/>
              </a:rPr>
              <a:t>Hochoi</a:t>
            </a:r>
            <a:r>
              <a:rPr lang="en-GB" sz="1800" dirty="0">
                <a:latin typeface="Times New Roman" panose="02020603050405020304" pitchFamily="18" charset="0"/>
                <a:cs typeface="Times New Roman" panose="02020603050405020304" pitchFamily="18" charset="0"/>
              </a:rPr>
              <a:t> 2014)</a:t>
            </a:r>
            <a:br>
              <a:rPr lang="en-GB" sz="1800" dirty="0">
                <a:solidFill>
                  <a:srgbClr val="202124"/>
                </a:solidFill>
                <a:latin typeface="Times New Roman" panose="02020603050405020304" pitchFamily="18" charset="0"/>
                <a:cs typeface="Times New Roman" panose="02020603050405020304" pitchFamily="18" charset="0"/>
              </a:rPr>
            </a:br>
            <a:endParaRPr lang="en-GB" sz="1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04B1B27-D7EC-4E77-B1FE-EADC1D67CDA7}"/>
              </a:ext>
            </a:extLst>
          </p:cNvPr>
          <p:cNvSpPr txBox="1">
            <a:spLocks noGrp="1"/>
          </p:cNvSpPr>
          <p:nvPr>
            <p:ph idx="1"/>
          </p:nvPr>
        </p:nvSpPr>
        <p:spPr>
          <a:xfrm>
            <a:off x="506437" y="1930398"/>
            <a:ext cx="11577711" cy="4737688"/>
          </a:xfrm>
        </p:spPr>
        <p:txBody>
          <a:bodyPr>
            <a:noAutofit/>
          </a:bodyPr>
          <a:lstStyle/>
          <a:p>
            <a:pPr marL="0" lvl="0" indent="0" algn="ctr">
              <a:lnSpc>
                <a:spcPct val="80000"/>
              </a:lnSpc>
              <a:buNone/>
            </a:pPr>
            <a:r>
              <a:rPr lang="en-GB" sz="2000" dirty="0"/>
              <a:t>  </a:t>
            </a:r>
            <a:r>
              <a:rPr lang="en-GB" sz="2000" b="1" u="sng" dirty="0"/>
              <a:t>STRENGTHS</a:t>
            </a:r>
          </a:p>
          <a:p>
            <a:pPr marL="0" indent="0">
              <a:lnSpc>
                <a:spcPct val="80000"/>
              </a:lnSpc>
              <a:buNone/>
            </a:pPr>
            <a:endParaRPr lang="en-GB" sz="2000" dirty="0"/>
          </a:p>
          <a:p>
            <a:pPr>
              <a:lnSpc>
                <a:spcPct val="8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Communication skills: IS essential to provide path  to negotiate  language barriers as well as explain multiplex medical information in a way patients understand. This skill is my main strength because I can  communicate both oral and written in a professional manner.</a:t>
            </a:r>
            <a:endParaRPr lang="en-GB" sz="2000" dirty="0">
              <a:latin typeface="Times New Roman" panose="02020603050405020304" pitchFamily="18" charset="0"/>
              <a:cs typeface="Times New Roman" panose="02020603050405020304" pitchFamily="18" charset="0"/>
            </a:endParaRPr>
          </a:p>
          <a:p>
            <a:pPr marL="0" indent="0">
              <a:lnSpc>
                <a:spcPct val="80000"/>
              </a:lnSpc>
              <a:buNone/>
            </a:pPr>
            <a:endParaRPr lang="en-GB" sz="2000" dirty="0">
              <a:latin typeface="Times New Roman" panose="02020603050405020304" pitchFamily="18" charset="0"/>
              <a:cs typeface="Times New Roman" panose="02020603050405020304" pitchFamily="18" charset="0"/>
            </a:endParaRPr>
          </a:p>
          <a:p>
            <a:pPr>
              <a:lnSpc>
                <a:spcPct val="80000"/>
              </a:lnSpc>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Leadership skills : I am able to influence, motivate, manage, direct, control and coordinate people to work together in order to achieve the organisation’s goals. As their different types of nurse it is vital to be able to lead a multi-dimensional team effectively and efficiently. </a:t>
            </a:r>
          </a:p>
          <a:p>
            <a:pPr>
              <a:lnSpc>
                <a:spcPct val="8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Decision making skills: this involves having to make choices between various options. Having problem-solving skills enables you as a nurse to make vital decisions for your patients.</a:t>
            </a:r>
          </a:p>
          <a:p>
            <a:pPr marL="0" indent="0">
              <a:lnSpc>
                <a:spcPct val="80000"/>
              </a:lnSpc>
              <a:buNone/>
            </a:pPr>
            <a:endParaRPr lang="en-GB" sz="2000" dirty="0">
              <a:latin typeface="Times New Roman" panose="02020603050405020304" pitchFamily="18" charset="0"/>
              <a:cs typeface="Times New Roman" panose="02020603050405020304" pitchFamily="18" charset="0"/>
            </a:endParaRPr>
          </a:p>
          <a:p>
            <a:pPr marL="0" indent="0">
              <a:lnSpc>
                <a:spcPct val="80000"/>
              </a:lnSpc>
              <a:buNone/>
            </a:pPr>
            <a:endParaRPr lang="en-GB" sz="2000" dirty="0"/>
          </a:p>
          <a:p>
            <a:pPr marL="0" indent="0">
              <a:lnSpc>
                <a:spcPct val="80000"/>
              </a:lnSpc>
              <a:buNone/>
            </a:pPr>
            <a:endParaRPr lang="en-GB" sz="2000" dirty="0"/>
          </a:p>
          <a:p>
            <a:pPr lvl="0">
              <a:lnSpc>
                <a:spcPct val="80000"/>
              </a:lnSpc>
            </a:pPr>
            <a:endParaRPr lang="en-GB" sz="2000" dirty="0"/>
          </a:p>
        </p:txBody>
      </p:sp>
    </p:spTree>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4500" fill="hold"/>
                                        <p:tgtEl>
                                          <p:spTgt spid="2"/>
                                        </p:tgtEl>
                                        <p:attrNameLst>
                                          <p:attrName>ppt_x</p:attrName>
                                        </p:attrNameLst>
                                      </p:cBhvr>
                                      <p:tavLst>
                                        <p:tav tm="0">
                                          <p:val>
                                            <p:strVal val="#ppt_x"/>
                                          </p:val>
                                        </p:tav>
                                        <p:tav tm="100000">
                                          <p:val>
                                            <p:strVal val="#ppt_x"/>
                                          </p:val>
                                        </p:tav>
                                      </p:tavLst>
                                    </p:anim>
                                    <p:anim calcmode="lin" valueType="num">
                                      <p:cBhvr additive="base">
                                        <p:cTn id="8" dur="4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3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3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3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3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6" dur="3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3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3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346ED-69DD-42F5-9736-C44B4F807917}"/>
              </a:ext>
            </a:extLst>
          </p:cNvPr>
          <p:cNvSpPr>
            <a:spLocks noGrp="1"/>
          </p:cNvSpPr>
          <p:nvPr>
            <p:ph type="title"/>
          </p:nvPr>
        </p:nvSpPr>
        <p:spPr>
          <a:xfrm>
            <a:off x="1295402" y="717452"/>
            <a:ext cx="9601196" cy="1097281"/>
          </a:xfrm>
        </p:spPr>
        <p:txBody>
          <a:bodyPr/>
          <a:lstStyle/>
          <a:p>
            <a:r>
              <a:rPr lang="en-US" sz="2000" b="1" u="sng" dirty="0">
                <a:latin typeface="Times New Roman" panose="02020603050405020304" pitchFamily="18" charset="0"/>
                <a:cs typeface="Times New Roman" panose="02020603050405020304" pitchFamily="18" charset="0"/>
              </a:rPr>
              <a:t>WEAKNESSES</a:t>
            </a:r>
            <a:endParaRPr lang="en-GB"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BA0F113-9F7A-4F63-BD1F-03A88129CBB1}"/>
              </a:ext>
            </a:extLst>
          </p:cNvPr>
          <p:cNvSpPr>
            <a:spLocks noGrp="1"/>
          </p:cNvSpPr>
          <p:nvPr>
            <p:ph idx="1"/>
          </p:nvPr>
        </p:nvSpPr>
        <p:spPr>
          <a:xfrm>
            <a:off x="1295401" y="1993692"/>
            <a:ext cx="9601196" cy="3882176"/>
          </a:xfrm>
        </p:spPr>
        <p:txBody>
          <a:bodyPr>
            <a:normAutofit fontScale="25000" lnSpcReduction="20000"/>
          </a:bodyPr>
          <a:lstStyle/>
          <a:p>
            <a:pPr algn="ctr">
              <a:lnSpc>
                <a:spcPct val="170000"/>
              </a:lnSpc>
              <a:buFont typeface="Wingdings" panose="05000000000000000000" pitchFamily="2" charset="2"/>
              <a:buChar char="q"/>
            </a:pPr>
            <a:r>
              <a:rPr lang="en-US" sz="8000" b="1" u="sng" dirty="0">
                <a:solidFill>
                  <a:schemeClr val="tx1"/>
                </a:solidFill>
                <a:latin typeface="Times New Roman" panose="02020603050405020304" pitchFamily="18" charset="0"/>
                <a:cs typeface="Times New Roman" panose="02020603050405020304" pitchFamily="18" charset="0"/>
              </a:rPr>
              <a:t>Time Management</a:t>
            </a:r>
            <a:r>
              <a:rPr lang="en-US" sz="8000" dirty="0">
                <a:solidFill>
                  <a:schemeClr val="tx1"/>
                </a:solidFill>
                <a:latin typeface="Times New Roman" panose="02020603050405020304" pitchFamily="18" charset="0"/>
                <a:cs typeface="Times New Roman" panose="02020603050405020304" pitchFamily="18" charset="0"/>
              </a:rPr>
              <a:t>: This skills is the ability to manage your time accurately to achieve a common goal. I find it difficult to manage my time effectively and efficiently. But now since I have  started this course, I have been learning to improve my time management.</a:t>
            </a:r>
          </a:p>
          <a:p>
            <a:pPr algn="ctr">
              <a:lnSpc>
                <a:spcPct val="170000"/>
              </a:lnSpc>
              <a:buFont typeface="Wingdings" panose="05000000000000000000" pitchFamily="2" charset="2"/>
              <a:buChar char="q"/>
            </a:pPr>
            <a:r>
              <a:rPr lang="en-US" sz="8000" b="1" u="sng" dirty="0">
                <a:solidFill>
                  <a:schemeClr val="tx1"/>
                </a:solidFill>
                <a:latin typeface="Times New Roman" panose="02020603050405020304" pitchFamily="18" charset="0"/>
                <a:cs typeface="Times New Roman" panose="02020603050405020304" pitchFamily="18" charset="0"/>
              </a:rPr>
              <a:t>Teamwork skills </a:t>
            </a:r>
            <a:r>
              <a:rPr lang="en-US" sz="8000" dirty="0">
                <a:solidFill>
                  <a:schemeClr val="tx1"/>
                </a:solidFill>
                <a:latin typeface="Times New Roman" panose="02020603050405020304" pitchFamily="18" charset="0"/>
                <a:cs typeface="Times New Roman" panose="02020603050405020304" pitchFamily="18" charset="0"/>
              </a:rPr>
              <a:t>:This  skills involves working in groups. I have not work in a team for over 10 years. I am now volunteering working in charity shop in teams just to improve my teamworking skill.</a:t>
            </a:r>
          </a:p>
          <a:p>
            <a:endParaRPr lang="en-GB" dirty="0"/>
          </a:p>
        </p:txBody>
      </p:sp>
    </p:spTree>
    <p:extLst>
      <p:ext uri="{BB962C8B-B14F-4D97-AF65-F5344CB8AC3E}">
        <p14:creationId xmlns:p14="http://schemas.microsoft.com/office/powerpoint/2010/main" val="2537089333"/>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4500" fill="hold"/>
                                        <p:tgtEl>
                                          <p:spTgt spid="2"/>
                                        </p:tgtEl>
                                        <p:attrNameLst>
                                          <p:attrName>ppt_x</p:attrName>
                                        </p:attrNameLst>
                                      </p:cBhvr>
                                      <p:tavLst>
                                        <p:tav tm="0">
                                          <p:val>
                                            <p:strVal val="#ppt_x"/>
                                          </p:val>
                                        </p:tav>
                                        <p:tav tm="100000">
                                          <p:val>
                                            <p:strVal val="#ppt_x"/>
                                          </p:val>
                                        </p:tav>
                                      </p:tavLst>
                                    </p:anim>
                                    <p:anim calcmode="lin" valueType="num">
                                      <p:cBhvr additive="base">
                                        <p:cTn id="8" dur="4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4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4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6"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4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20" dur="4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9DB66-2693-4F6A-B506-A55B65E6B93E}"/>
              </a:ext>
            </a:extLst>
          </p:cNvPr>
          <p:cNvSpPr>
            <a:spLocks noGrp="1"/>
          </p:cNvSpPr>
          <p:nvPr>
            <p:ph type="title"/>
          </p:nvPr>
        </p:nvSpPr>
        <p:spPr/>
        <p:txBody>
          <a:bodyPr>
            <a:normAutofit/>
          </a:bodyPr>
          <a:lstStyle/>
          <a:p>
            <a:r>
              <a:rPr lang="en-US" sz="2000" b="1" u="sng" dirty="0">
                <a:latin typeface="Times New Roman" panose="02020603050405020304" pitchFamily="18" charset="0"/>
                <a:cs typeface="Times New Roman" panose="02020603050405020304" pitchFamily="18" charset="0"/>
              </a:rPr>
              <a:t>OPPORTUNITIES</a:t>
            </a:r>
            <a:endParaRPr lang="en-GB" sz="2000"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2A25F36-7C7D-458E-853D-0044BD6A1C89}"/>
              </a:ext>
            </a:extLst>
          </p:cNvPr>
          <p:cNvSpPr>
            <a:spLocks noGrp="1"/>
          </p:cNvSpPr>
          <p:nvPr>
            <p:ph idx="1"/>
          </p:nvPr>
        </p:nvSpPr>
        <p:spPr/>
        <p:txBody>
          <a:bodyPr>
            <a:normAutofit lnSpcReduction="10000"/>
          </a:bodyPr>
          <a:lstStyle/>
          <a:p>
            <a:pPr>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As a nurse you can work anywhere in the world.</a:t>
            </a:r>
          </a:p>
          <a:p>
            <a:pPr>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Nursing has different branches and as such you can divert for instance from a mental health nurse to cancer nurse and so on.</a:t>
            </a:r>
          </a:p>
          <a:p>
            <a:pPr>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It is highly regarded and fulfilling career.</a:t>
            </a:r>
          </a:p>
          <a:p>
            <a:pPr marL="0" indent="0">
              <a:buNone/>
            </a:pPr>
            <a:br>
              <a:rPr lang="en-US" dirty="0"/>
            </a:br>
            <a:endParaRPr lang="en-US" dirty="0"/>
          </a:p>
          <a:p>
            <a:endParaRPr lang="en-GB" dirty="0"/>
          </a:p>
        </p:txBody>
      </p:sp>
    </p:spTree>
    <p:extLst>
      <p:ext uri="{BB962C8B-B14F-4D97-AF65-F5344CB8AC3E}">
        <p14:creationId xmlns:p14="http://schemas.microsoft.com/office/powerpoint/2010/main" val="3545881141"/>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4000" fill="hold"/>
                                        <p:tgtEl>
                                          <p:spTgt spid="2"/>
                                        </p:tgtEl>
                                        <p:attrNameLst>
                                          <p:attrName>ppt_w</p:attrName>
                                        </p:attrNameLst>
                                      </p:cBhvr>
                                      <p:tavLst>
                                        <p:tav tm="0">
                                          <p:val>
                                            <p:fltVal val="0"/>
                                          </p:val>
                                        </p:tav>
                                        <p:tav tm="100000">
                                          <p:val>
                                            <p:strVal val="#ppt_w"/>
                                          </p:val>
                                        </p:tav>
                                      </p:tavLst>
                                    </p:anim>
                                    <p:anim calcmode="lin" valueType="num">
                                      <p:cBhvr>
                                        <p:cTn id="8" dur="4000" fill="hold"/>
                                        <p:tgtEl>
                                          <p:spTgt spid="2"/>
                                        </p:tgtEl>
                                        <p:attrNameLst>
                                          <p:attrName>ppt_h</p:attrName>
                                        </p:attrNameLst>
                                      </p:cBhvr>
                                      <p:tavLst>
                                        <p:tav tm="0">
                                          <p:val>
                                            <p:fltVal val="0"/>
                                          </p:val>
                                        </p:tav>
                                        <p:tav tm="100000">
                                          <p:val>
                                            <p:strVal val="#ppt_h"/>
                                          </p:val>
                                        </p:tav>
                                      </p:tavLst>
                                    </p:anim>
                                    <p:anim calcmode="lin" valueType="num">
                                      <p:cBhvr>
                                        <p:cTn id="9" dur="4000" fill="hold"/>
                                        <p:tgtEl>
                                          <p:spTgt spid="2"/>
                                        </p:tgtEl>
                                        <p:attrNameLst>
                                          <p:attrName>style.rotation</p:attrName>
                                        </p:attrNameLst>
                                      </p:cBhvr>
                                      <p:tavLst>
                                        <p:tav tm="0">
                                          <p:val>
                                            <p:fltVal val="90"/>
                                          </p:val>
                                        </p:tav>
                                        <p:tav tm="100000">
                                          <p:val>
                                            <p:fltVal val="0"/>
                                          </p:val>
                                        </p:tav>
                                      </p:tavLst>
                                    </p:anim>
                                    <p:animEffect transition="in" filter="fade">
                                      <p:cBhvr>
                                        <p:cTn id="10" dur="4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425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425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425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425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425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425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425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425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425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4250" fill="hold"/>
                                        <p:tgtEl>
                                          <p:spTgt spid="3">
                                            <p:txEl>
                                              <p:pRg st="2" end="2"/>
                                            </p:txEl>
                                          </p:spTgt>
                                        </p:tgtEl>
                                        <p:attrNameLst>
                                          <p:attrName>ppt_h</p:attrName>
                                        </p:attrNameLst>
                                      </p:cBhvr>
                                      <p:tavLst>
                                        <p:tav tm="0">
                                          <p:val>
                                            <p:fltVal val="0"/>
                                          </p:val>
                                        </p:tav>
                                        <p:tav tm="100000">
                                          <p:val>
                                            <p:strVal val="#ppt_h"/>
                                          </p:val>
                                        </p:tav>
                                      </p:tavLst>
                                    </p:anim>
                                    <p:anim calcmode="lin" valueType="num">
                                      <p:cBhvr>
                                        <p:cTn id="33" dur="425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4" dur="425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5FF97-7B82-4F02-822A-B639C7FFFC15}"/>
              </a:ext>
            </a:extLst>
          </p:cNvPr>
          <p:cNvSpPr txBox="1">
            <a:spLocks noGrp="1"/>
          </p:cNvSpPr>
          <p:nvPr>
            <p:ph type="title"/>
          </p:nvPr>
        </p:nvSpPr>
        <p:spPr/>
        <p:txBody>
          <a:bodyPr>
            <a:normAutofit/>
          </a:bodyPr>
          <a:lstStyle/>
          <a:p>
            <a:pPr>
              <a:buSzPct val="100000"/>
            </a:pPr>
            <a:r>
              <a:rPr lang="en-GB" sz="2000" b="1" u="sng" dirty="0">
                <a:latin typeface="Times New Roman" panose="02020603050405020304" pitchFamily="18" charset="0"/>
                <a:cs typeface="Times New Roman" panose="02020603050405020304" pitchFamily="18" charset="0"/>
              </a:rPr>
              <a:t>THREATS</a:t>
            </a:r>
          </a:p>
        </p:txBody>
      </p:sp>
      <p:sp>
        <p:nvSpPr>
          <p:cNvPr id="3" name="Content Placeholder 2">
            <a:extLst>
              <a:ext uri="{FF2B5EF4-FFF2-40B4-BE49-F238E27FC236}">
                <a16:creationId xmlns:a16="http://schemas.microsoft.com/office/drawing/2014/main" id="{42AE4E3D-9215-4698-8F42-95D28420E3C7}"/>
              </a:ext>
            </a:extLst>
          </p:cNvPr>
          <p:cNvSpPr txBox="1">
            <a:spLocks noGrp="1"/>
          </p:cNvSpPr>
          <p:nvPr>
            <p:ph idx="1"/>
          </p:nvPr>
        </p:nvSpPr>
        <p:spPr/>
        <p:txBody>
          <a:bodyPr/>
          <a:lstStyle/>
          <a:p>
            <a:pPr lvl="0"/>
            <a:r>
              <a:rPr lang="en-GB" b="1" u="sng" dirty="0"/>
              <a:t>Salary</a:t>
            </a:r>
            <a:r>
              <a:rPr lang="en-GB" dirty="0"/>
              <a:t>: Most nurses are leaving the Profession due to low salary and higher workload.</a:t>
            </a:r>
          </a:p>
          <a:p>
            <a:pPr lvl="0"/>
            <a:r>
              <a:rPr lang="en-GB" b="1" u="sng" dirty="0"/>
              <a:t>Hours</a:t>
            </a:r>
            <a:r>
              <a:rPr lang="en-GB" dirty="0"/>
              <a:t>: Nurses work long hours compared to other professionals like accountants.</a:t>
            </a:r>
          </a:p>
          <a:p>
            <a:pPr lvl="0"/>
            <a:r>
              <a:rPr lang="en-GB" b="1" u="sng" dirty="0"/>
              <a:t>Promotion</a:t>
            </a:r>
            <a:r>
              <a:rPr lang="en-GB" dirty="0"/>
              <a:t>: It is less likely to get promotion quickly due to the organisational structure and as such can hinder aspiring nurses to reach their potential strengths.</a:t>
            </a:r>
          </a:p>
          <a:p>
            <a:pPr marL="0" indent="0">
              <a:buNone/>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1232">
                                          <p:stCondLst>
                                            <p:cond delay="0"/>
                                          </p:stCondLst>
                                        </p:cTn>
                                        <p:tgtEl>
                                          <p:spTgt spid="2"/>
                                        </p:tgtEl>
                                      </p:cBhvr>
                                    </p:animEffect>
                                    <p:anim calcmode="lin" valueType="num">
                                      <p:cBhvr>
                                        <p:cTn id="8" dur="387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1411"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1411" tmFilter="0, 0; 0.125,0.2665; 0.25,0.4; 0.375,0.465; 0.5,0.5;  0.625,0.535; 0.75,0.6; 0.875,0.7335; 1,1">
                                          <p:stCondLst>
                                            <p:cond delay="1411"/>
                                          </p:stCondLst>
                                        </p:cTn>
                                        <p:tgtEl>
                                          <p:spTgt spid="2"/>
                                        </p:tgtEl>
                                        <p:attrNameLst>
                                          <p:attrName>ppt_y</p:attrName>
                                        </p:attrNameLst>
                                      </p:cBhvr>
                                      <p:tavLst>
                                        <p:tav tm="0" fmla="#ppt_y-sin(pi*$)/9">
                                          <p:val>
                                            <p:fltVal val="0"/>
                                          </p:val>
                                        </p:tav>
                                        <p:tav tm="100000">
                                          <p:val>
                                            <p:fltVal val="1"/>
                                          </p:val>
                                        </p:tav>
                                      </p:tavLst>
                                    </p:anim>
                                    <p:anim calcmode="lin" valueType="num">
                                      <p:cBhvr>
                                        <p:cTn id="11" dur="705" tmFilter="0, 0; 0.125,0.2665; 0.25,0.4; 0.375,0.465; 0.5,0.5;  0.625,0.535; 0.75,0.6; 0.875,0.7335; 1,1">
                                          <p:stCondLst>
                                            <p:cond delay="2814"/>
                                          </p:stCondLst>
                                        </p:cTn>
                                        <p:tgtEl>
                                          <p:spTgt spid="2"/>
                                        </p:tgtEl>
                                        <p:attrNameLst>
                                          <p:attrName>ppt_y</p:attrName>
                                        </p:attrNameLst>
                                      </p:cBhvr>
                                      <p:tavLst>
                                        <p:tav tm="0" fmla="#ppt_y-sin(pi*$)/27">
                                          <p:val>
                                            <p:fltVal val="0"/>
                                          </p:val>
                                        </p:tav>
                                        <p:tav tm="100000">
                                          <p:val>
                                            <p:fltVal val="1"/>
                                          </p:val>
                                        </p:tav>
                                      </p:tavLst>
                                    </p:anim>
                                    <p:anim calcmode="lin" valueType="num">
                                      <p:cBhvr>
                                        <p:cTn id="12" dur="349" tmFilter="0, 0; 0.125,0.2665; 0.25,0.4; 0.375,0.465; 0.5,0.5;  0.625,0.535; 0.75,0.6; 0.875,0.7335; 1,1">
                                          <p:stCondLst>
                                            <p:cond delay="3519"/>
                                          </p:stCondLst>
                                        </p:cTn>
                                        <p:tgtEl>
                                          <p:spTgt spid="2"/>
                                        </p:tgtEl>
                                        <p:attrNameLst>
                                          <p:attrName>ppt_y</p:attrName>
                                        </p:attrNameLst>
                                      </p:cBhvr>
                                      <p:tavLst>
                                        <p:tav tm="0" fmla="#ppt_y-sin(pi*$)/81">
                                          <p:val>
                                            <p:fltVal val="0"/>
                                          </p:val>
                                        </p:tav>
                                        <p:tav tm="100000">
                                          <p:val>
                                            <p:fltVal val="1"/>
                                          </p:val>
                                        </p:tav>
                                      </p:tavLst>
                                    </p:anim>
                                    <p:animScale>
                                      <p:cBhvr>
                                        <p:cTn id="13" dur="55">
                                          <p:stCondLst>
                                            <p:cond delay="1381"/>
                                          </p:stCondLst>
                                        </p:cTn>
                                        <p:tgtEl>
                                          <p:spTgt spid="2"/>
                                        </p:tgtEl>
                                      </p:cBhvr>
                                      <p:to x="100000" y="60000"/>
                                    </p:animScale>
                                    <p:animScale>
                                      <p:cBhvr>
                                        <p:cTn id="14" dur="353" decel="50000">
                                          <p:stCondLst>
                                            <p:cond delay="1437"/>
                                          </p:stCondLst>
                                        </p:cTn>
                                        <p:tgtEl>
                                          <p:spTgt spid="2"/>
                                        </p:tgtEl>
                                      </p:cBhvr>
                                      <p:to x="100000" y="100000"/>
                                    </p:animScale>
                                    <p:animScale>
                                      <p:cBhvr>
                                        <p:cTn id="15" dur="55">
                                          <p:stCondLst>
                                            <p:cond delay="2788"/>
                                          </p:stCondLst>
                                        </p:cTn>
                                        <p:tgtEl>
                                          <p:spTgt spid="2"/>
                                        </p:tgtEl>
                                      </p:cBhvr>
                                      <p:to x="100000" y="80000"/>
                                    </p:animScale>
                                    <p:animScale>
                                      <p:cBhvr>
                                        <p:cTn id="16" dur="353" decel="50000">
                                          <p:stCondLst>
                                            <p:cond delay="2843"/>
                                          </p:stCondLst>
                                        </p:cTn>
                                        <p:tgtEl>
                                          <p:spTgt spid="2"/>
                                        </p:tgtEl>
                                      </p:cBhvr>
                                      <p:to x="100000" y="100000"/>
                                    </p:animScale>
                                    <p:animScale>
                                      <p:cBhvr>
                                        <p:cTn id="17" dur="55">
                                          <p:stCondLst>
                                            <p:cond delay="3489"/>
                                          </p:stCondLst>
                                        </p:cTn>
                                        <p:tgtEl>
                                          <p:spTgt spid="2"/>
                                        </p:tgtEl>
                                      </p:cBhvr>
                                      <p:to x="100000" y="90000"/>
                                    </p:animScale>
                                    <p:animScale>
                                      <p:cBhvr>
                                        <p:cTn id="18" dur="353" decel="50000">
                                          <p:stCondLst>
                                            <p:cond delay="3544"/>
                                          </p:stCondLst>
                                        </p:cTn>
                                        <p:tgtEl>
                                          <p:spTgt spid="2"/>
                                        </p:tgtEl>
                                      </p:cBhvr>
                                      <p:to x="100000" y="100000"/>
                                    </p:animScale>
                                    <p:animScale>
                                      <p:cBhvr>
                                        <p:cTn id="19" dur="55">
                                          <p:stCondLst>
                                            <p:cond delay="3842"/>
                                          </p:stCondLst>
                                        </p:cTn>
                                        <p:tgtEl>
                                          <p:spTgt spid="2"/>
                                        </p:tgtEl>
                                      </p:cBhvr>
                                      <p:to x="100000" y="95000"/>
                                    </p:animScale>
                                    <p:animScale>
                                      <p:cBhvr>
                                        <p:cTn id="20" dur="353" decel="50000">
                                          <p:stCondLst>
                                            <p:cond delay="3897"/>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4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6" dur="40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7" dur="4000"/>
                                        <p:tgtEl>
                                          <p:spTgt spid="3">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4000"/>
                                        <p:tgtEl>
                                          <p:spTgt spid="3">
                                            <p:txEl>
                                              <p:pRg st="1" end="1"/>
                                            </p:txEl>
                                          </p:spTgt>
                                        </p:tgtEl>
                                      </p:cBhvr>
                                    </p:animEffect>
                                    <p:anim calcmode="lin" valueType="num">
                                      <p:cBhvr>
                                        <p:cTn id="33" dur="4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4" dur="4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barn(inVertical)">
                                      <p:cBhvr>
                                        <p:cTn id="39" dur="4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67064-1004-470F-9480-F9140140843B}"/>
              </a:ext>
            </a:extLst>
          </p:cNvPr>
          <p:cNvSpPr txBox="1">
            <a:spLocks noGrp="1"/>
          </p:cNvSpPr>
          <p:nvPr>
            <p:ph type="title"/>
          </p:nvPr>
        </p:nvSpPr>
        <p:spPr>
          <a:xfrm>
            <a:off x="704538" y="749508"/>
            <a:ext cx="10192060" cy="689548"/>
          </a:xfrm>
        </p:spPr>
        <p:txBody>
          <a:bodyPr>
            <a:normAutofit/>
          </a:bodyPr>
          <a:lstStyle/>
          <a:p>
            <a:pPr lvl="0"/>
            <a:r>
              <a:rPr lang="en-GB" sz="2000" b="1" u="sng" dirty="0">
                <a:latin typeface="Times New Roman" panose="02020603050405020304" pitchFamily="18" charset="0"/>
                <a:cs typeface="Times New Roman" panose="02020603050405020304" pitchFamily="18" charset="0"/>
              </a:rPr>
              <a:t>Personal Development Plan.</a:t>
            </a:r>
          </a:p>
        </p:txBody>
      </p:sp>
      <p:sp>
        <p:nvSpPr>
          <p:cNvPr id="3" name="Content Placeholder 6">
            <a:extLst>
              <a:ext uri="{FF2B5EF4-FFF2-40B4-BE49-F238E27FC236}">
                <a16:creationId xmlns:a16="http://schemas.microsoft.com/office/drawing/2014/main" id="{389DDEEF-A5FF-4E6C-A1C4-EB48D52375E3}"/>
              </a:ext>
            </a:extLst>
          </p:cNvPr>
          <p:cNvSpPr txBox="1">
            <a:spLocks noGrp="1"/>
          </p:cNvSpPr>
          <p:nvPr>
            <p:ph idx="1"/>
          </p:nvPr>
        </p:nvSpPr>
        <p:spPr>
          <a:xfrm>
            <a:off x="704537" y="1843790"/>
            <a:ext cx="10192059" cy="4721902"/>
          </a:xfrm>
        </p:spPr>
        <p:txBody>
          <a:bodyPr>
            <a:noAutofit/>
          </a:bodyPr>
          <a:lstStyle/>
          <a:p>
            <a:pPr fontAlgn="auto">
              <a:lnSpc>
                <a:spcPct val="15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In my personal development plan, am going to use the 80/20 rule. Which is going to help me to prioritize the tasks that i need to get done during the day. </a:t>
            </a:r>
          </a:p>
          <a:p>
            <a:pPr fontAlgn="auto">
              <a:lnSpc>
                <a:spcPct val="15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The idea is that out of my entire task list, completing 20% of those tasks will result in 80% of the impact. So in order to get the most impact done, I need to  identify which tasks have the most impact for my  team and focus on those for the day. Hall, Kelly and </a:t>
            </a:r>
            <a:r>
              <a:rPr lang="en-GB" sz="2000" dirty="0" err="1">
                <a:latin typeface="Times New Roman" panose="02020603050405020304" pitchFamily="18" charset="0"/>
                <a:cs typeface="Times New Roman" panose="02020603050405020304" pitchFamily="18" charset="0"/>
              </a:rPr>
              <a:t>Munichiello</a:t>
            </a:r>
            <a:r>
              <a:rPr lang="en-GB" sz="2000" dirty="0">
                <a:latin typeface="Times New Roman" panose="02020603050405020304" pitchFamily="18" charset="0"/>
                <a:cs typeface="Times New Roman" panose="02020603050405020304" pitchFamily="18" charset="0"/>
              </a:rPr>
              <a:t> (2021)</a:t>
            </a:r>
            <a:endParaRPr lang="en-GB" sz="2000" dirty="0">
              <a:solidFill>
                <a:srgbClr val="212121"/>
              </a:solidFill>
              <a:latin typeface="Times New Roman" panose="02020603050405020304" pitchFamily="18" charset="0"/>
              <a:cs typeface="Times New Roman" panose="02020603050405020304" pitchFamily="18" charset="0"/>
            </a:endParaRPr>
          </a:p>
          <a:p>
            <a:pPr lvl="0">
              <a:lnSpc>
                <a:spcPct val="150000"/>
              </a:lnSpc>
              <a:buFont typeface="Wingdings" panose="05000000000000000000" pitchFamily="2" charset="2"/>
              <a:buChar char="Ø"/>
            </a:pPr>
            <a:r>
              <a:rPr lang="en-GB" sz="2000" dirty="0">
                <a:solidFill>
                  <a:srgbClr val="212121"/>
                </a:solidFill>
                <a:latin typeface="Times New Roman" panose="02020603050405020304" pitchFamily="18" charset="0"/>
                <a:cs typeface="Times New Roman" panose="02020603050405020304" pitchFamily="18" charset="0"/>
              </a:rPr>
              <a:t>With the help of 80-20 rules will help me to improve my time management skills, more effective leadership and better use of company resources.</a:t>
            </a:r>
          </a:p>
          <a:p>
            <a:pPr marL="0" lvl="0" indent="0">
              <a:lnSpc>
                <a:spcPct val="150000"/>
              </a:lnSpc>
              <a:buNone/>
            </a:pPr>
            <a:br>
              <a:rPr lang="en-GB" sz="1800" dirty="0">
                <a:solidFill>
                  <a:srgbClr val="212121"/>
                </a:solidFill>
                <a:latin typeface="Times New Roman" panose="02020603050405020304" pitchFamily="18" charset="0"/>
                <a:cs typeface="Times New Roman" panose="02020603050405020304" pitchFamily="18" charset="0"/>
              </a:rPr>
            </a:br>
            <a:endParaRPr lang="en-GB" sz="18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4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4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4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4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E175211-5725-4D32-82A1-D9F7CA600EE1}"/>
              </a:ext>
            </a:extLst>
          </p:cNvPr>
          <p:cNvSpPr txBox="1"/>
          <p:nvPr/>
        </p:nvSpPr>
        <p:spPr>
          <a:xfrm>
            <a:off x="674557" y="1305341"/>
            <a:ext cx="10882859" cy="4093428"/>
          </a:xfrm>
          <a:prstGeom prst="rect">
            <a:avLst/>
          </a:prstGeom>
          <a:noFill/>
        </p:spPr>
        <p:txBody>
          <a:bodyPr wrap="square">
            <a:spAutoFit/>
          </a:bodyPr>
          <a:lstStyle/>
          <a:p>
            <a:pPr algn="ctr"/>
            <a:r>
              <a:rPr lang="en-US" sz="2000" b="1" u="sng" dirty="0">
                <a:latin typeface="Times New Roman" panose="02020603050405020304" pitchFamily="18" charset="0"/>
                <a:cs typeface="Times New Roman" panose="02020603050405020304" pitchFamily="18" charset="0"/>
              </a:rPr>
              <a:t>CONCLUSION</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This presentation presents my main intended career which is nursing and the ability to understand other techniques such as  of the SWOT analysis which is a tool used in supporting an individual, team or department to identify opportunities, strengths and weaknesses.</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Nursing associates will often know more about how a team and a department is performing, they are therefore well placed to contribute the most to a SWOT analysis of the clinical area, suggesting how strengths can be maximized, weaknesses improved upon, opportunities grasped, and threats neutralized. All this will help to deliver quality care and services. Jackson. Hinshaw(2000)</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Also using 80-20 rules to improve my weakness in Time Management. Which will help me  accomplish my task on time also save time.</a:t>
            </a:r>
          </a:p>
        </p:txBody>
      </p:sp>
    </p:spTree>
    <p:extLst>
      <p:ext uri="{BB962C8B-B14F-4D97-AF65-F5344CB8AC3E}">
        <p14:creationId xmlns:p14="http://schemas.microsoft.com/office/powerpoint/2010/main" val="930108633"/>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 calcmode="lin" valueType="num">
                                      <p:cBhvr additive="base">
                                        <p:cTn id="12" dur="30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3" dur="30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xEl>
                                              <p:pRg st="4" end="4"/>
                                            </p:txEl>
                                          </p:spTgt>
                                        </p:tgtEl>
                                        <p:attrNameLst>
                                          <p:attrName>style.visibility</p:attrName>
                                        </p:attrNameLst>
                                      </p:cBhvr>
                                      <p:to>
                                        <p:strVal val="visible"/>
                                      </p:to>
                                    </p:set>
                                    <p:animEffect transition="in" filter="fade">
                                      <p:cBhvr>
                                        <p:cTn id="18" dur="4000"/>
                                        <p:tgtEl>
                                          <p:spTgt spid="5">
                                            <p:txEl>
                                              <p:pRg st="4" end="4"/>
                                            </p:txEl>
                                          </p:spTgt>
                                        </p:tgtEl>
                                      </p:cBhvr>
                                    </p:animEffect>
                                    <p:anim calcmode="lin" valueType="num">
                                      <p:cBhvr>
                                        <p:cTn id="19" dur="4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0" dur="4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Effect transition="in" filter="fade">
                                      <p:cBhvr>
                                        <p:cTn id="25" dur="4000"/>
                                        <p:tgtEl>
                                          <p:spTgt spid="5">
                                            <p:txEl>
                                              <p:pRg st="6" end="6"/>
                                            </p:txEl>
                                          </p:spTgt>
                                        </p:tgtEl>
                                      </p:cBhvr>
                                    </p:animEffect>
                                    <p:anim calcmode="lin" valueType="num">
                                      <p:cBhvr>
                                        <p:cTn id="26" dur="4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27" dur="4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FFC7D0A-FBDD-4FDF-90D1-9D0FE5FBFD64}"/>
              </a:ext>
            </a:extLst>
          </p:cNvPr>
          <p:cNvSpPr>
            <a:spLocks noGrp="1"/>
          </p:cNvSpPr>
          <p:nvPr>
            <p:ph type="title"/>
          </p:nvPr>
        </p:nvSpPr>
        <p:spPr>
          <a:xfrm>
            <a:off x="952108" y="954756"/>
            <a:ext cx="2730414" cy="4946003"/>
          </a:xfrm>
        </p:spPr>
        <p:txBody>
          <a:bodyPr>
            <a:normAutofit/>
          </a:bodyPr>
          <a:lstStyle/>
          <a:p>
            <a:r>
              <a:rPr lang="en-GB" sz="2000" b="1" dirty="0">
                <a:solidFill>
                  <a:srgbClr val="FF0000"/>
                </a:solidFill>
                <a:latin typeface="Times New Roman" panose="02020603050405020304" pitchFamily="18" charset="0"/>
                <a:cs typeface="Times New Roman" panose="02020603050405020304" pitchFamily="18" charset="0"/>
              </a:rPr>
              <a:t>REFERENCES</a:t>
            </a:r>
          </a:p>
        </p:txBody>
      </p:sp>
      <p:sp>
        <p:nvSpPr>
          <p:cNvPr id="5" name="Content Placeholder 4">
            <a:extLst>
              <a:ext uri="{FF2B5EF4-FFF2-40B4-BE49-F238E27FC236}">
                <a16:creationId xmlns:a16="http://schemas.microsoft.com/office/drawing/2014/main" id="{AFBE249A-A452-4325-AE03-479A1BA57AA5}"/>
              </a:ext>
            </a:extLst>
          </p:cNvPr>
          <p:cNvSpPr>
            <a:spLocks noGrp="1"/>
          </p:cNvSpPr>
          <p:nvPr>
            <p:ph idx="1"/>
          </p:nvPr>
        </p:nvSpPr>
        <p:spPr>
          <a:xfrm>
            <a:off x="5140934" y="469900"/>
            <a:ext cx="5953630" cy="5405968"/>
          </a:xfrm>
        </p:spPr>
        <p:txBody>
          <a:bodyPr anchor="ctr">
            <a:normAutofit/>
          </a:bodyPr>
          <a:lstStyle/>
          <a:p>
            <a:pPr>
              <a:lnSpc>
                <a:spcPct val="90000"/>
              </a:lnSpc>
            </a:pPr>
            <a:r>
              <a:rPr lang="en-GB" sz="2000" dirty="0" err="1"/>
              <a:t>Gracia</a:t>
            </a:r>
            <a:r>
              <a:rPr lang="en-GB" sz="2000" dirty="0"/>
              <a:t>-Ros R, Perez-Gonzalez F, Hinojosa E(2004) Roles of nursing, </a:t>
            </a:r>
            <a:r>
              <a:rPr lang="en-GB" sz="2000" dirty="0">
                <a:hlinkClick r:id="rId4"/>
              </a:rPr>
              <a:t>Https://doi.org/10.117101430343040436884</a:t>
            </a:r>
            <a:r>
              <a:rPr lang="en-GB" sz="2000" dirty="0"/>
              <a:t>. ( 13</a:t>
            </a:r>
            <a:r>
              <a:rPr lang="en-GB" sz="2000" baseline="30000" dirty="0"/>
              <a:t>th</a:t>
            </a:r>
            <a:r>
              <a:rPr lang="en-GB" sz="2000" dirty="0"/>
              <a:t> March 2022).</a:t>
            </a:r>
          </a:p>
          <a:p>
            <a:pPr algn="just">
              <a:lnSpc>
                <a:spcPct val="90000"/>
              </a:lnSpc>
              <a:buFont typeface="Arial" panose="020B0604020202020204" pitchFamily="34" charset="0"/>
              <a:buChar char="•"/>
            </a:pPr>
            <a:r>
              <a:rPr lang="en-GB" sz="2000" dirty="0"/>
              <a:t>Hall M, Kelly C, </a:t>
            </a:r>
            <a:r>
              <a:rPr lang="en-GB" sz="2000" dirty="0" err="1"/>
              <a:t>Manichiello</a:t>
            </a:r>
            <a:r>
              <a:rPr lang="en-GB" sz="2000" dirty="0"/>
              <a:t> K(2021) The real-life        example of 80-20 rules Pareto Principle in practice, </a:t>
            </a:r>
            <a:r>
              <a:rPr lang="en-GB" sz="2000" i="1" dirty="0" err="1"/>
              <a:t>Investopodia</a:t>
            </a:r>
            <a:r>
              <a:rPr lang="en-GB" sz="2000" dirty="0"/>
              <a:t>,( 30</a:t>
            </a:r>
            <a:r>
              <a:rPr lang="en-GB" sz="2000" baseline="30000" dirty="0"/>
              <a:t>th</a:t>
            </a:r>
            <a:r>
              <a:rPr lang="en-GB" sz="2000" dirty="0"/>
              <a:t> August 2021).</a:t>
            </a:r>
          </a:p>
          <a:p>
            <a:pPr algn="just">
              <a:lnSpc>
                <a:spcPct val="90000"/>
              </a:lnSpc>
            </a:pPr>
            <a:r>
              <a:rPr lang="en-GB" sz="2000" dirty="0"/>
              <a:t>Hinshaw A(2000) Nursing Knowledge for 21</a:t>
            </a:r>
            <a:r>
              <a:rPr lang="en-GB" sz="2000" baseline="30000" dirty="0"/>
              <a:t>st</a:t>
            </a:r>
            <a:r>
              <a:rPr lang="en-GB" sz="2000" dirty="0"/>
              <a:t> century, </a:t>
            </a:r>
            <a:r>
              <a:rPr lang="en-GB" sz="2000" i="1" dirty="0"/>
              <a:t>Journal of nursing scholarship</a:t>
            </a:r>
            <a:r>
              <a:rPr lang="en-GB" sz="2000" dirty="0"/>
              <a:t>, pp. 32.2, 117-123.</a:t>
            </a:r>
          </a:p>
          <a:p>
            <a:pPr algn="just">
              <a:lnSpc>
                <a:spcPct val="90000"/>
              </a:lnSpc>
            </a:pPr>
            <a:r>
              <a:rPr lang="en-GB" sz="2000" dirty="0" err="1"/>
              <a:t>Sukjang</a:t>
            </a:r>
            <a:r>
              <a:rPr lang="en-GB" sz="2000" dirty="0"/>
              <a:t> W, </a:t>
            </a:r>
            <a:r>
              <a:rPr lang="en-GB" sz="2000" dirty="0" err="1"/>
              <a:t>Eunlee</a:t>
            </a:r>
            <a:r>
              <a:rPr lang="en-GB" sz="2000" dirty="0"/>
              <a:t> D, </a:t>
            </a:r>
            <a:r>
              <a:rPr lang="en-GB" sz="2000" dirty="0" err="1"/>
              <a:t>Hochoi</a:t>
            </a:r>
            <a:r>
              <a:rPr lang="en-GB" sz="2000" dirty="0"/>
              <a:t> J (2014) Identifying the strengths, Weakness, Opportunities, and Threats to </a:t>
            </a:r>
            <a:r>
              <a:rPr lang="en-GB" sz="2000" dirty="0" err="1"/>
              <a:t>ToT</a:t>
            </a:r>
            <a:r>
              <a:rPr lang="en-GB" sz="2000" dirty="0"/>
              <a:t> and divestiture business models, </a:t>
            </a:r>
            <a:r>
              <a:rPr lang="en-GB" sz="2000" i="1" dirty="0"/>
              <a:t>International Journal of Project Management</a:t>
            </a:r>
            <a:r>
              <a:rPr lang="en-GB" sz="2000" dirty="0"/>
              <a:t>, PP. 298-314.</a:t>
            </a:r>
          </a:p>
          <a:p>
            <a:pPr algn="just">
              <a:lnSpc>
                <a:spcPct val="90000"/>
              </a:lnSpc>
            </a:pPr>
            <a:r>
              <a:rPr lang="en-GB" sz="2000" dirty="0"/>
              <a:t>Tongue R, Epps H, </a:t>
            </a:r>
            <a:r>
              <a:rPr lang="en-GB" sz="2000" dirty="0" err="1"/>
              <a:t>Forese</a:t>
            </a:r>
            <a:r>
              <a:rPr lang="en-GB" sz="2000" dirty="0"/>
              <a:t> l(2005) Communication Skills, </a:t>
            </a:r>
            <a:r>
              <a:rPr lang="en-GB" sz="2000" i="1" dirty="0"/>
              <a:t>Instructional Course lectures</a:t>
            </a:r>
            <a:r>
              <a:rPr lang="en-GB" sz="2000" dirty="0"/>
              <a:t>, pp.53: 3-9.</a:t>
            </a:r>
          </a:p>
          <a:p>
            <a:pPr>
              <a:lnSpc>
                <a:spcPct val="90000"/>
              </a:lnSpc>
            </a:pPr>
            <a:endParaRPr lang="en-GB" sz="2000" dirty="0"/>
          </a:p>
        </p:txBody>
      </p:sp>
    </p:spTree>
    <p:extLst>
      <p:ext uri="{BB962C8B-B14F-4D97-AF65-F5344CB8AC3E}">
        <p14:creationId xmlns:p14="http://schemas.microsoft.com/office/powerpoint/2010/main" val="1236471314"/>
      </p:ext>
    </p:extLst>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4500" fill="hold"/>
                                        <p:tgtEl>
                                          <p:spTgt spid="9"/>
                                        </p:tgtEl>
                                        <p:attrNameLst>
                                          <p:attrName>ppt_x</p:attrName>
                                        </p:attrNameLst>
                                      </p:cBhvr>
                                      <p:tavLst>
                                        <p:tav tm="0">
                                          <p:val>
                                            <p:strVal val="#ppt_x"/>
                                          </p:val>
                                        </p:tav>
                                        <p:tav tm="100000">
                                          <p:val>
                                            <p:strVal val="#ppt_x"/>
                                          </p:val>
                                        </p:tav>
                                      </p:tavLst>
                                    </p:anim>
                                    <p:anim calcmode="lin" valueType="num">
                                      <p:cBhvr additive="base">
                                        <p:cTn id="8" dur="4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40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40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40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40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40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40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 calcmode="lin" valueType="num">
                                      <p:cBhvr additive="base">
                                        <p:cTn id="31" dur="40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2" dur="40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par>
                          <p:cTn id="33" fill="hold">
                            <p:stCondLst>
                              <p:cond delay="4000"/>
                            </p:stCondLst>
                            <p:childTnLst>
                              <p:par>
                                <p:cTn id="34" presetID="42" presetClass="entr" presetSubtype="0" fill="hold" nodeType="afterEffect">
                                  <p:stCondLst>
                                    <p:cond delay="0"/>
                                  </p:stCondLst>
                                  <p:childTnLst>
                                    <p:set>
                                      <p:cBhvr>
                                        <p:cTn id="35" dur="1" fill="hold">
                                          <p:stCondLst>
                                            <p:cond delay="0"/>
                                          </p:stCondLst>
                                        </p:cTn>
                                        <p:tgtEl>
                                          <p:spTgt spid="5">
                                            <p:txEl>
                                              <p:pRg st="4" end="4"/>
                                            </p:txEl>
                                          </p:spTgt>
                                        </p:tgtEl>
                                        <p:attrNameLst>
                                          <p:attrName>style.visibility</p:attrName>
                                        </p:attrNameLst>
                                      </p:cBhvr>
                                      <p:to>
                                        <p:strVal val="visible"/>
                                      </p:to>
                                    </p:set>
                                    <p:animEffect transition="in" filter="fade">
                                      <p:cBhvr>
                                        <p:cTn id="36" dur="4000"/>
                                        <p:tgtEl>
                                          <p:spTgt spid="5">
                                            <p:txEl>
                                              <p:pRg st="4" end="4"/>
                                            </p:txEl>
                                          </p:spTgt>
                                        </p:tgtEl>
                                      </p:cBhvr>
                                    </p:animEffect>
                                    <p:anim calcmode="lin" valueType="num">
                                      <p:cBhvr>
                                        <p:cTn id="37" dur="4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8" dur="4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37528-59CC-4581-8638-4378B95A4C80}"/>
              </a:ext>
            </a:extLst>
          </p:cNvPr>
          <p:cNvSpPr txBox="1">
            <a:spLocks noGrp="1"/>
          </p:cNvSpPr>
          <p:nvPr>
            <p:ph type="title"/>
          </p:nvPr>
        </p:nvSpPr>
        <p:spPr>
          <a:xfrm>
            <a:off x="2062614" y="2080619"/>
            <a:ext cx="8930747" cy="2110382"/>
          </a:xfrm>
        </p:spPr>
        <p:txBody>
          <a:bodyPr>
            <a:normAutofit/>
          </a:bodyPr>
          <a:lstStyle/>
          <a:p>
            <a:pPr lvl="0" algn="ctr"/>
            <a:r>
              <a:rPr lang="en-GB" sz="5400" b="1" dirty="0">
                <a:latin typeface="Times New Roman" panose="02020603050405020304" pitchFamily="18" charset="0"/>
                <a:cs typeface="Times New Roman" panose="02020603050405020304" pitchFamily="18" charset="0"/>
              </a:rPr>
              <a:t>THANK YOU</a:t>
            </a:r>
          </a:p>
        </p:txBody>
      </p:sp>
      <p:sp>
        <p:nvSpPr>
          <p:cNvPr id="3" name="Text Placeholder 2">
            <a:extLst>
              <a:ext uri="{FF2B5EF4-FFF2-40B4-BE49-F238E27FC236}">
                <a16:creationId xmlns:a16="http://schemas.microsoft.com/office/drawing/2014/main" id="{40F0BFAB-FC8C-483C-A867-E70477ACC305}"/>
              </a:ext>
            </a:extLst>
          </p:cNvPr>
          <p:cNvSpPr txBox="1">
            <a:spLocks noGrp="1"/>
          </p:cNvSpPr>
          <p:nvPr>
            <p:ph type="body" idx="1"/>
          </p:nvPr>
        </p:nvSpPr>
        <p:spPr/>
        <p:txBody>
          <a:bodyPr/>
          <a:lstStyle/>
          <a:p>
            <a:pPr lvl="0">
              <a:lnSpc>
                <a:spcPct val="70000"/>
              </a:lnSpc>
            </a:pPr>
            <a:endParaRPr lang="en-GB" sz="400" dirty="0"/>
          </a:p>
          <a:p>
            <a:pPr lvl="0">
              <a:lnSpc>
                <a:spcPct val="70000"/>
              </a:lnSpc>
            </a:pPr>
            <a:endParaRPr lang="en-GB" sz="400" dirty="0"/>
          </a:p>
          <a:p>
            <a:pPr lvl="0">
              <a:lnSpc>
                <a:spcPct val="70000"/>
              </a:lnSpc>
            </a:pPr>
            <a:endParaRPr lang="en-GB" sz="400" dirty="0"/>
          </a:p>
          <a:p>
            <a:pPr lvl="0">
              <a:lnSpc>
                <a:spcPct val="70000"/>
              </a:lnSpc>
            </a:pPr>
            <a:endParaRPr lang="en-GB" sz="400" dirty="0"/>
          </a:p>
          <a:p>
            <a:pPr lvl="0">
              <a:lnSpc>
                <a:spcPct val="70000"/>
              </a:lnSpc>
            </a:pPr>
            <a:br>
              <a:rPr lang="en-GB" sz="400" dirty="0"/>
            </a:br>
            <a:endParaRPr lang="en-GB" sz="400" dirty="0"/>
          </a:p>
        </p:txBody>
      </p:sp>
    </p:spTree>
  </p:cSld>
  <p:clrMapOvr>
    <a:masterClrMapping/>
  </p:clrMapOvr>
  <mc:AlternateContent xmlns:mc="http://schemas.openxmlformats.org/markup-compatibility/2006" xmlns:p14="http://schemas.microsoft.com/office/powerpoint/2010/main">
    <mc:Choice Requires="p14">
      <p:transition spd="slow" p14:dur="5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4250" fill="hold"/>
                                        <p:tgtEl>
                                          <p:spTgt spid="2"/>
                                        </p:tgtEl>
                                        <p:attrNameLst>
                                          <p:attrName>ppt_w</p:attrName>
                                        </p:attrNameLst>
                                      </p:cBhvr>
                                      <p:tavLst>
                                        <p:tav tm="0">
                                          <p:val>
                                            <p:fltVal val="0"/>
                                          </p:val>
                                        </p:tav>
                                        <p:tav tm="100000">
                                          <p:val>
                                            <p:strVal val="#ppt_w"/>
                                          </p:val>
                                        </p:tav>
                                      </p:tavLst>
                                    </p:anim>
                                    <p:anim calcmode="lin" valueType="num">
                                      <p:cBhvr>
                                        <p:cTn id="8" dur="4250" fill="hold"/>
                                        <p:tgtEl>
                                          <p:spTgt spid="2"/>
                                        </p:tgtEl>
                                        <p:attrNameLst>
                                          <p:attrName>ppt_h</p:attrName>
                                        </p:attrNameLst>
                                      </p:cBhvr>
                                      <p:tavLst>
                                        <p:tav tm="0">
                                          <p:val>
                                            <p:fltVal val="0"/>
                                          </p:val>
                                        </p:tav>
                                        <p:tav tm="100000">
                                          <p:val>
                                            <p:strVal val="#ppt_h"/>
                                          </p:val>
                                        </p:tav>
                                      </p:tavLst>
                                    </p:anim>
                                    <p:anim calcmode="lin" valueType="num">
                                      <p:cBhvr>
                                        <p:cTn id="9" dur="4250" fill="hold"/>
                                        <p:tgtEl>
                                          <p:spTgt spid="2"/>
                                        </p:tgtEl>
                                        <p:attrNameLst>
                                          <p:attrName>style.rotation</p:attrName>
                                        </p:attrNameLst>
                                      </p:cBhvr>
                                      <p:tavLst>
                                        <p:tav tm="0">
                                          <p:val>
                                            <p:fltVal val="90"/>
                                          </p:val>
                                        </p:tav>
                                        <p:tav tm="100000">
                                          <p:val>
                                            <p:fltVal val="0"/>
                                          </p:val>
                                        </p:tav>
                                      </p:tavLst>
                                    </p:anim>
                                    <p:animEffect transition="in" filter="fade">
                                      <p:cBhvr>
                                        <p:cTn id="10" dur="4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9494</TotalTime>
  <Words>1075</Words>
  <Application>Microsoft Office PowerPoint</Application>
  <PresentationFormat>Widescreen</PresentationFormat>
  <Paragraphs>73</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Corbel</vt:lpstr>
      <vt:lpstr>Times New Roman</vt:lpstr>
      <vt:lpstr>Wingdings</vt:lpstr>
      <vt:lpstr>Parallax</vt:lpstr>
      <vt:lpstr>Name: Sacree Mwepu   Number: 2121661@student.uwtsd.ac.uk   Module  name: Academic and Employability Skills BMWS4001   Lecturer name : Anita Nan</vt:lpstr>
      <vt:lpstr>PowerPoint Presentation</vt:lpstr>
      <vt:lpstr> My Intended Career:   Nursing  It is the provision of vital heath care services to maintain and restore patients care and to improve the quality of life of patients.                 (https://www.medicinenet.com).    </vt:lpstr>
      <vt:lpstr>Role of a Nurse</vt:lpstr>
      <vt:lpstr>SWOTS ANALYSIS:   This is a strategic technique used to assess an organisations strengths, weaknesses, opportunities and threats. (Sukjang, Eunlee and Hochoi 2014) </vt:lpstr>
      <vt:lpstr>WEAKNESSES</vt:lpstr>
      <vt:lpstr>OPPORTUNITIES</vt:lpstr>
      <vt:lpstr>THREATS</vt:lpstr>
      <vt:lpstr>Personal Development Plan.</vt:lpstr>
      <vt:lpstr>PowerPoint Presentation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Sacree Mwepu (2121661)</dc:creator>
  <cp:lastModifiedBy>Sacree Mwepu (2121661)</cp:lastModifiedBy>
  <cp:revision>78</cp:revision>
  <dcterms:created xsi:type="dcterms:W3CDTF">2022-03-24T09:49:37Z</dcterms:created>
  <dcterms:modified xsi:type="dcterms:W3CDTF">2022-04-13T21:27:16Z</dcterms:modified>
</cp:coreProperties>
</file>