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sldIdLst>
    <p:sldId id="256" r:id="rId5"/>
    <p:sldId id="257" r:id="rId6"/>
    <p:sldId id="258" r:id="rId7"/>
    <p:sldId id="259" r:id="rId8"/>
    <p:sldId id="344" r:id="rId9"/>
    <p:sldId id="263" r:id="rId10"/>
    <p:sldId id="265" r:id="rId11"/>
    <p:sldId id="337" r:id="rId12"/>
    <p:sldId id="333" r:id="rId13"/>
    <p:sldId id="332" r:id="rId14"/>
    <p:sldId id="343" r:id="rId15"/>
    <p:sldId id="341" r:id="rId16"/>
    <p:sldId id="338" r:id="rId17"/>
    <p:sldId id="339" r:id="rId18"/>
    <p:sldId id="336" r:id="rId19"/>
    <p:sldId id="340" r:id="rId20"/>
    <p:sldId id="334" r:id="rId21"/>
    <p:sldId id="335" r:id="rId22"/>
    <p:sldId id="326" r:id="rId23"/>
    <p:sldId id="269" r:id="rId24"/>
    <p:sldId id="342" r:id="rId25"/>
    <p:sldId id="268" r:id="rId26"/>
    <p:sldId id="271" r:id="rId27"/>
    <p:sldId id="27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4" d="100"/>
          <a:sy n="74" d="100"/>
        </p:scale>
        <p:origin x="3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0_1" csCatId="mainScheme" phldr="1"/>
      <dgm:spPr/>
    </dgm:pt>
    <dgm:pt modelId="{48F91921-BC71-624C-98CC-761F20B9B998}">
      <dgm:prSet phldrT="[Text]" custT="1"/>
      <dgm:spPr/>
      <dgm:t>
        <a:bodyPr/>
        <a:lstStyle/>
        <a:p>
          <a:endParaRPr lang="en-GB" sz="1400" dirty="0"/>
        </a:p>
      </dgm:t>
    </dgm:pt>
    <dgm:pt modelId="{27A1C17A-925A-E642-8C07-F8C1232B1844}" type="parTrans" cxnId="{1DDD567B-A863-F14C-91AB-2566B52C6CD8}">
      <dgm:prSet/>
      <dgm:spPr/>
      <dgm:t>
        <a:bodyPr/>
        <a:lstStyle/>
        <a:p>
          <a:endParaRPr lang="en-GB"/>
        </a:p>
      </dgm:t>
    </dgm:pt>
    <dgm:pt modelId="{6E0F7496-B543-4B4D-91C3-DC4CB3C2329F}" type="sibTrans" cxnId="{1DDD567B-A863-F14C-91AB-2566B52C6CD8}">
      <dgm:prSet/>
      <dgm:spPr/>
      <dgm:t>
        <a:bodyPr/>
        <a:lstStyle/>
        <a:p>
          <a:endParaRPr lang="en-GB"/>
        </a:p>
      </dgm:t>
    </dgm:pt>
    <dgm:pt modelId="{DA8A6CDC-976E-0541-9263-D2BD6551D2D2}">
      <dgm:prSet phldrT="[Text]" custT="1"/>
      <dgm:spPr/>
      <dgm:t>
        <a:bodyPr/>
        <a:lstStyle/>
        <a:p>
          <a:endParaRPr lang="en-GB" sz="1400" dirty="0"/>
        </a:p>
      </dgm:t>
    </dgm:pt>
    <dgm:pt modelId="{E4903687-DD00-CF41-B5B8-1DA0C9C68774}" type="parTrans" cxnId="{5B2907D5-A2B1-B644-A77B-930FC56B9188}">
      <dgm:prSet/>
      <dgm:spPr/>
      <dgm:t>
        <a:bodyPr/>
        <a:lstStyle/>
        <a:p>
          <a:endParaRPr lang="en-GB"/>
        </a:p>
      </dgm:t>
    </dgm:pt>
    <dgm:pt modelId="{1EB60191-A241-024A-BFEC-7949B73982F9}" type="sibTrans" cxnId="{5B2907D5-A2B1-B644-A77B-930FC56B9188}">
      <dgm:prSet/>
      <dgm:spPr/>
      <dgm:t>
        <a:bodyPr/>
        <a:lstStyle/>
        <a:p>
          <a:endParaRPr lang="en-GB"/>
        </a:p>
      </dgm:t>
    </dgm:pt>
    <dgm:pt modelId="{F69A4BEA-7CAC-C049-ADEF-6E13FF2B88AB}">
      <dgm:prSet phldrT="[Text]" custT="1"/>
      <dgm:spPr/>
      <dgm:t>
        <a:bodyPr/>
        <a:lstStyle/>
        <a:p>
          <a:endParaRPr lang="en-GB" sz="1400" dirty="0"/>
        </a:p>
      </dgm:t>
    </dgm:pt>
    <dgm:pt modelId="{1A8F4667-8253-F84E-A829-80667F4131F6}" type="parTrans" cxnId="{DB4212D2-7945-C342-906D-F2158FBC6BDB}">
      <dgm:prSet/>
      <dgm:spPr/>
      <dgm:t>
        <a:bodyPr/>
        <a:lstStyle/>
        <a:p>
          <a:endParaRPr lang="en-GB"/>
        </a:p>
      </dgm:t>
    </dgm:pt>
    <dgm:pt modelId="{D4CBBDC4-AA54-3941-B464-BC2118C984D9}" type="sibTrans" cxnId="{DB4212D2-7945-C342-906D-F2158FBC6BDB}">
      <dgm:prSet/>
      <dgm:spPr/>
      <dgm:t>
        <a:bodyPr/>
        <a:lstStyle/>
        <a:p>
          <a:endParaRPr lang="en-GB"/>
        </a:p>
      </dgm:t>
    </dgm:pt>
    <dgm:pt modelId="{375B5862-819E-BC4D-AC1C-1FA8DEA42D64}">
      <dgm:prSet phldrT="[Text]" custT="1"/>
      <dgm:spPr/>
      <dgm:t>
        <a:bodyPr/>
        <a:lstStyle/>
        <a:p>
          <a:endParaRPr lang="en-GB" sz="1600" dirty="0"/>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CA2D977E-E962-414C-AD0E-D67C1BB961D3}">
      <dgm:prSet phldrT="[Text]" custT="1"/>
      <dgm:spPr/>
      <dgm:t>
        <a:bodyPr/>
        <a:lstStyle/>
        <a:p>
          <a:endParaRPr lang="en-GB" sz="1400" dirty="0"/>
        </a:p>
      </dgm:t>
    </dgm:pt>
    <dgm:pt modelId="{0B96E8BB-91B4-2741-A8C5-95B87380CFDE}" type="parTrans" cxnId="{D637B0F4-0E5E-C847-B1CD-38BBEAA2D144}">
      <dgm:prSet/>
      <dgm:spPr/>
      <dgm:t>
        <a:bodyPr/>
        <a:lstStyle/>
        <a:p>
          <a:endParaRPr lang="en-GB"/>
        </a:p>
      </dgm:t>
    </dgm:pt>
    <dgm:pt modelId="{CE409051-CB98-2942-B503-CDCCDC9C81FA}" type="sibTrans" cxnId="{D637B0F4-0E5E-C847-B1CD-38BBEAA2D144}">
      <dgm:prSet/>
      <dgm:spPr/>
      <dgm:t>
        <a:bodyPr/>
        <a:lstStyle/>
        <a:p>
          <a:endParaRPr lang="en-GB"/>
        </a:p>
      </dgm:t>
    </dgm:pt>
    <dgm:pt modelId="{16B42792-2417-E840-B4D8-6E64ED613335}">
      <dgm:prSet phldrT="[Text]" custT="1"/>
      <dgm:spPr/>
      <dgm:t>
        <a:bodyPr/>
        <a:lstStyle/>
        <a:p>
          <a:endParaRPr lang="en-GB" sz="1400" dirty="0"/>
        </a:p>
      </dgm:t>
    </dgm:pt>
    <dgm:pt modelId="{EF33B2AF-53F6-6346-9710-408AD18C2CED}" type="sibTrans" cxnId="{26B75FDB-7E65-534F-9C26-AB908EBEFF78}">
      <dgm:prSet/>
      <dgm:spPr/>
      <dgm:t>
        <a:bodyPr/>
        <a:lstStyle/>
        <a:p>
          <a:endParaRPr lang="en-GB"/>
        </a:p>
      </dgm:t>
    </dgm:pt>
    <dgm:pt modelId="{D97FB833-1DAC-7444-AB69-2D83B1ADFC7A}" type="parTrans" cxnId="{26B75FDB-7E65-534F-9C26-AB908EBEFF78}">
      <dgm:prSet/>
      <dgm:spPr/>
      <dgm:t>
        <a:bodyPr/>
        <a:lstStyle/>
        <a:p>
          <a:endParaRPr lang="en-GB"/>
        </a:p>
      </dgm:t>
    </dgm:pt>
    <dgm:pt modelId="{150F2CE0-24FC-BE4D-B676-C24DDDC2B59D}" type="pres">
      <dgm:prSet presAssocID="{5E22112D-9ADD-914C-94F2-0C09ADE94217}" presName="Name0" presStyleCnt="0">
        <dgm:presLayoutVars>
          <dgm:dir/>
          <dgm:animLvl val="lvl"/>
          <dgm:resizeHandles val="exact"/>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0"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BD277A6B-3EEA-8D42-802E-1D732749166F}" type="pres">
      <dgm:prSet presAssocID="{16B42792-2417-E840-B4D8-6E64ED613335}" presName="Name8" presStyleCnt="0"/>
      <dgm:spPr/>
    </dgm:pt>
    <dgm:pt modelId="{81DB1F44-359E-3940-B26A-DE130270519D}" type="pres">
      <dgm:prSet presAssocID="{16B42792-2417-E840-B4D8-6E64ED613335}" presName="level" presStyleLbl="node1" presStyleIdx="1" presStyleCnt="6" custLinFactNeighborX="0" custLinFactNeighborY="2714">
        <dgm:presLayoutVars>
          <dgm:chMax val="1"/>
          <dgm:bulletEnabled val="1"/>
        </dgm:presLayoutVars>
      </dgm:prSet>
      <dgm:spPr/>
    </dgm:pt>
    <dgm:pt modelId="{B0BE8006-345C-D740-AC65-5493AC37733D}" type="pres">
      <dgm:prSet presAssocID="{16B42792-2417-E840-B4D8-6E64ED613335}"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44CE680A-2567-1D4E-8517-B6F04F06EF14}" type="presOf" srcId="{DA8A6CDC-976E-0541-9263-D2BD6551D2D2}" destId="{5A6CEDE7-2706-1943-9F26-98A3DAA81F53}" srcOrd="1" destOrd="0" presId="urn:microsoft.com/office/officeart/2005/8/layout/pyramid1"/>
    <dgm:cxn modelId="{CCBA360E-7464-6945-A034-2E960D6B9ADF}" type="presOf" srcId="{375B5862-819E-BC4D-AC1C-1FA8DEA42D64}" destId="{1219F3F5-06FD-564E-B97D-34F9158E071A}" srcOrd="0" destOrd="0" presId="urn:microsoft.com/office/officeart/2005/8/layout/pyramid1"/>
    <dgm:cxn modelId="{6286DC11-B000-7A45-9574-F07AD2851EB9}" type="presOf" srcId="{F69A4BEA-7CAC-C049-ADEF-6E13FF2B88AB}" destId="{9A55D572-508F-2E4B-825E-2D284F6C2D26}" srcOrd="1" destOrd="0" presId="urn:microsoft.com/office/officeart/2005/8/layout/pyramid1"/>
    <dgm:cxn modelId="{B27C1D21-7636-1D4B-A7AC-AEED8F39DE09}" srcId="{5E22112D-9ADD-914C-94F2-0C09ADE94217}" destId="{375B5862-819E-BC4D-AC1C-1FA8DEA42D64}" srcOrd="0" destOrd="0" parTransId="{BF5D05D1-D7C5-BD47-9FD0-7FAF80D62452}" sibTransId="{5220922D-55B3-3F47-B64C-A1D4B070CD6B}"/>
    <dgm:cxn modelId="{C5FCD629-6DE7-3D44-AD16-2639F3A4B91D}" type="presOf" srcId="{F69A4BEA-7CAC-C049-ADEF-6E13FF2B88AB}" destId="{C5278BF7-DEF0-FA43-AF5B-3DD719544B92}" srcOrd="0" destOrd="0" presId="urn:microsoft.com/office/officeart/2005/8/layout/pyramid1"/>
    <dgm:cxn modelId="{D8C60539-388B-394B-BADE-58E12BA7B082}" type="presOf" srcId="{16B42792-2417-E840-B4D8-6E64ED613335}" destId="{81DB1F44-359E-3940-B26A-DE130270519D}" srcOrd="0" destOrd="0" presId="urn:microsoft.com/office/officeart/2005/8/layout/pyramid1"/>
    <dgm:cxn modelId="{E057263F-758F-5045-A584-5CCEFADB0D66}" type="presOf" srcId="{16B42792-2417-E840-B4D8-6E64ED613335}" destId="{B0BE8006-345C-D740-AC65-5493AC37733D}" srcOrd="1" destOrd="0" presId="urn:microsoft.com/office/officeart/2005/8/layout/pyramid1"/>
    <dgm:cxn modelId="{23D38D6C-7F04-9843-A3E8-5A8E17B724A4}" type="presOf" srcId="{5E22112D-9ADD-914C-94F2-0C09ADE94217}" destId="{150F2CE0-24FC-BE4D-B676-C24DDDC2B5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D3EFFE90-4B1E-9B4D-848A-943F98264796}" type="presOf" srcId="{48F91921-BC71-624C-98CC-761F20B9B998}" destId="{166C5EF9-2A9E-B04A-9489-4F5C57F6997B}" srcOrd="0" destOrd="0" presId="urn:microsoft.com/office/officeart/2005/8/layout/pyramid1"/>
    <dgm:cxn modelId="{5C7436B2-240D-D34B-BEAD-1E16C23ED354}" type="presOf" srcId="{DA8A6CDC-976E-0541-9263-D2BD6551D2D2}" destId="{D4CDF462-A34A-CA4F-87F3-D128A838199D}" srcOrd="0" destOrd="0" presId="urn:microsoft.com/office/officeart/2005/8/layout/pyramid1"/>
    <dgm:cxn modelId="{BE865AC2-440E-834D-AB3A-06A2E3BB8FB1}" type="presOf" srcId="{375B5862-819E-BC4D-AC1C-1FA8DEA42D64}" destId="{BDAA30AB-16E7-3347-AA70-E8A760D21184}"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1E940DDA-4A88-4F40-BD42-0D7D0A80C221}" type="presOf" srcId="{CA2D977E-E962-414C-AD0E-D67C1BB961D3}" destId="{A97B52CF-4A4D-EC4F-BDB0-AF7BC651CEB9}" srcOrd="0" destOrd="0" presId="urn:microsoft.com/office/officeart/2005/8/layout/pyramid1"/>
    <dgm:cxn modelId="{86F0C7DA-EB43-3A42-9664-3F0C21675186}" type="presOf" srcId="{48F91921-BC71-624C-98CC-761F20B9B998}" destId="{588643E3-3F88-7C47-A530-9166D5A23F12}" srcOrd="1" destOrd="0" presId="urn:microsoft.com/office/officeart/2005/8/layout/pyramid1"/>
    <dgm:cxn modelId="{26B75FDB-7E65-534F-9C26-AB908EBEFF78}" srcId="{5E22112D-9ADD-914C-94F2-0C09ADE94217}" destId="{16B42792-2417-E840-B4D8-6E64ED613335}" srcOrd="1" destOrd="0" parTransId="{D97FB833-1DAC-7444-AB69-2D83B1ADFC7A}" sibTransId="{EF33B2AF-53F6-6346-9710-408AD18C2CED}"/>
    <dgm:cxn modelId="{4874B6ED-83F3-BF47-9B9D-978C4729CF5A}" type="presOf" srcId="{CA2D977E-E962-414C-AD0E-D67C1BB961D3}" destId="{B338630F-4099-CD49-9390-A08225BBEDBA}" srcOrd="1" destOrd="0" presId="urn:microsoft.com/office/officeart/2005/8/layout/pyramid1"/>
    <dgm:cxn modelId="{D637B0F4-0E5E-C847-B1CD-38BBEAA2D144}" srcId="{5E22112D-9ADD-914C-94F2-0C09ADE94217}" destId="{CA2D977E-E962-414C-AD0E-D67C1BB961D3}" srcOrd="5" destOrd="0" parTransId="{0B96E8BB-91B4-2741-A8C5-95B87380CFDE}" sibTransId="{CE409051-CB98-2942-B503-CDCCDC9C81FA}"/>
    <dgm:cxn modelId="{3D172C0F-EE98-F74D-8FF5-378796478838}" type="presParOf" srcId="{150F2CE0-24FC-BE4D-B676-C24DDDC2B59D}" destId="{3ECCE04B-DC27-0645-9563-2F9518B26B54}" srcOrd="0" destOrd="0" presId="urn:microsoft.com/office/officeart/2005/8/layout/pyramid1"/>
    <dgm:cxn modelId="{2E5841FC-FE7A-7D44-AAF9-32D1F063E5A0}" type="presParOf" srcId="{3ECCE04B-DC27-0645-9563-2F9518B26B54}" destId="{1219F3F5-06FD-564E-B97D-34F9158E071A}" srcOrd="0" destOrd="0" presId="urn:microsoft.com/office/officeart/2005/8/layout/pyramid1"/>
    <dgm:cxn modelId="{4DBF4178-157B-734B-9F4E-BECBC6DA99AD}" type="presParOf" srcId="{3ECCE04B-DC27-0645-9563-2F9518B26B54}" destId="{BDAA30AB-16E7-3347-AA70-E8A760D21184}" srcOrd="1" destOrd="0" presId="urn:microsoft.com/office/officeart/2005/8/layout/pyramid1"/>
    <dgm:cxn modelId="{E6BCD7FA-0CE6-C744-966A-7B22AA756EE1}" type="presParOf" srcId="{150F2CE0-24FC-BE4D-B676-C24DDDC2B59D}" destId="{BD277A6B-3EEA-8D42-802E-1D732749166F}" srcOrd="1" destOrd="0" presId="urn:microsoft.com/office/officeart/2005/8/layout/pyramid1"/>
    <dgm:cxn modelId="{04EFD56C-3E8D-E049-AA44-94D219D58FF3}" type="presParOf" srcId="{BD277A6B-3EEA-8D42-802E-1D732749166F}" destId="{81DB1F44-359E-3940-B26A-DE130270519D}" srcOrd="0" destOrd="0" presId="urn:microsoft.com/office/officeart/2005/8/layout/pyramid1"/>
    <dgm:cxn modelId="{CA76340E-975C-4E48-8D46-D0A0C794D57F}" type="presParOf" srcId="{BD277A6B-3EEA-8D42-802E-1D732749166F}" destId="{B0BE8006-345C-D740-AC65-5493AC37733D}" srcOrd="1" destOrd="0" presId="urn:microsoft.com/office/officeart/2005/8/layout/pyramid1"/>
    <dgm:cxn modelId="{1B4A1291-F38F-9747-9025-C20AEC34D7DC}" type="presParOf" srcId="{150F2CE0-24FC-BE4D-B676-C24DDDC2B59D}" destId="{043BEF63-2198-7C4B-85D0-D6474603C898}" srcOrd="2" destOrd="0" presId="urn:microsoft.com/office/officeart/2005/8/layout/pyramid1"/>
    <dgm:cxn modelId="{70626BB4-08C8-AA4A-8505-204A12AE34F1}" type="presParOf" srcId="{043BEF63-2198-7C4B-85D0-D6474603C898}" destId="{D4CDF462-A34A-CA4F-87F3-D128A838199D}" srcOrd="0" destOrd="0" presId="urn:microsoft.com/office/officeart/2005/8/layout/pyramid1"/>
    <dgm:cxn modelId="{1C64F633-6ACC-9B4E-A094-99A12E26212B}" type="presParOf" srcId="{043BEF63-2198-7C4B-85D0-D6474603C898}" destId="{5A6CEDE7-2706-1943-9F26-98A3DAA81F53}" srcOrd="1" destOrd="0" presId="urn:microsoft.com/office/officeart/2005/8/layout/pyramid1"/>
    <dgm:cxn modelId="{FB8B9960-1978-EF41-9AD2-B8EBFE4A8ACB}" type="presParOf" srcId="{150F2CE0-24FC-BE4D-B676-C24DDDC2B59D}" destId="{C94EA8AD-CA68-3547-9867-736E9B94B1F6}" srcOrd="3" destOrd="0" presId="urn:microsoft.com/office/officeart/2005/8/layout/pyramid1"/>
    <dgm:cxn modelId="{23CE8134-4278-F941-9447-EEE47D695009}" type="presParOf" srcId="{C94EA8AD-CA68-3547-9867-736E9B94B1F6}" destId="{C5278BF7-DEF0-FA43-AF5B-3DD719544B92}" srcOrd="0" destOrd="0" presId="urn:microsoft.com/office/officeart/2005/8/layout/pyramid1"/>
    <dgm:cxn modelId="{14EBCA9B-4A46-9B4A-A7CE-508F1D6059FA}" type="presParOf" srcId="{C94EA8AD-CA68-3547-9867-736E9B94B1F6}" destId="{9A55D572-508F-2E4B-825E-2D284F6C2D26}" srcOrd="1" destOrd="0" presId="urn:microsoft.com/office/officeart/2005/8/layout/pyramid1"/>
    <dgm:cxn modelId="{310B1BF3-08D3-624C-A94B-37F1E7B9A813}" type="presParOf" srcId="{150F2CE0-24FC-BE4D-B676-C24DDDC2B59D}" destId="{2965914C-04CE-554C-B555-32BFE16793C8}" srcOrd="4" destOrd="0" presId="urn:microsoft.com/office/officeart/2005/8/layout/pyramid1"/>
    <dgm:cxn modelId="{050735A5-DF98-5043-911A-1B411EE23C22}" type="presParOf" srcId="{2965914C-04CE-554C-B555-32BFE16793C8}" destId="{166C5EF9-2A9E-B04A-9489-4F5C57F6997B}" srcOrd="0" destOrd="0" presId="urn:microsoft.com/office/officeart/2005/8/layout/pyramid1"/>
    <dgm:cxn modelId="{FF6A85A1-F407-ED44-9B46-3207780CCCC2}" type="presParOf" srcId="{2965914C-04CE-554C-B555-32BFE16793C8}" destId="{588643E3-3F88-7C47-A530-9166D5A23F12}" srcOrd="1" destOrd="0" presId="urn:microsoft.com/office/officeart/2005/8/layout/pyramid1"/>
    <dgm:cxn modelId="{55119C8C-5BF9-394A-8655-12B635E68D4F}" type="presParOf" srcId="{150F2CE0-24FC-BE4D-B676-C24DDDC2B59D}" destId="{3721C729-CD03-AB41-8767-9A953049E741}" srcOrd="5" destOrd="0" presId="urn:microsoft.com/office/officeart/2005/8/layout/pyramid1"/>
    <dgm:cxn modelId="{B726F4D4-8B23-A747-89E9-FBAD40BE0230}" type="presParOf" srcId="{3721C729-CD03-AB41-8767-9A953049E741}" destId="{A97B52CF-4A4D-EC4F-BDB0-AF7BC651CEB9}" srcOrd="0" destOrd="0" presId="urn:microsoft.com/office/officeart/2005/8/layout/pyramid1"/>
    <dgm:cxn modelId="{8C43ED77-CC7C-A54C-8DC7-837C5564E371}"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9F3F5-06FD-564E-B97D-34F9158E071A}">
      <dsp:nvSpPr>
        <dsp:cNvPr id="0" name=""/>
        <dsp:cNvSpPr/>
      </dsp:nvSpPr>
      <dsp:spPr>
        <a:xfrm>
          <a:off x="3386666" y="0"/>
          <a:ext cx="1354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a:off x="3386666" y="0"/>
        <a:ext cx="1354666" cy="903111"/>
      </dsp:txXfrm>
    </dsp:sp>
    <dsp:sp modelId="{81DB1F44-359E-3940-B26A-DE130270519D}">
      <dsp:nvSpPr>
        <dsp:cNvPr id="0" name=""/>
        <dsp:cNvSpPr/>
      </dsp:nvSpPr>
      <dsp:spPr>
        <a:xfrm>
          <a:off x="2709333" y="927621"/>
          <a:ext cx="2709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GB" sz="1400" kern="1200" dirty="0"/>
        </a:p>
      </dsp:txBody>
      <dsp:txXfrm>
        <a:off x="3183466" y="927621"/>
        <a:ext cx="1761066" cy="903111"/>
      </dsp:txXfrm>
    </dsp:sp>
    <dsp:sp modelId="{D4CDF462-A34A-CA4F-87F3-D128A838199D}">
      <dsp:nvSpPr>
        <dsp:cNvPr id="0" name=""/>
        <dsp:cNvSpPr/>
      </dsp:nvSpPr>
      <dsp:spPr>
        <a:xfrm>
          <a:off x="2032000" y="1806222"/>
          <a:ext cx="4064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GB" sz="1400" kern="1200" dirty="0"/>
        </a:p>
      </dsp:txBody>
      <dsp:txXfrm>
        <a:off x="2743199" y="1806222"/>
        <a:ext cx="2641600" cy="903111"/>
      </dsp:txXfrm>
    </dsp:sp>
    <dsp:sp modelId="{C5278BF7-DEF0-FA43-AF5B-3DD719544B92}">
      <dsp:nvSpPr>
        <dsp:cNvPr id="0" name=""/>
        <dsp:cNvSpPr/>
      </dsp:nvSpPr>
      <dsp:spPr>
        <a:xfrm>
          <a:off x="1354666" y="2709333"/>
          <a:ext cx="5418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GB" sz="1400" kern="1200" dirty="0"/>
        </a:p>
      </dsp:txBody>
      <dsp:txXfrm>
        <a:off x="2302933" y="2709333"/>
        <a:ext cx="3522133" cy="903111"/>
      </dsp:txXfrm>
    </dsp:sp>
    <dsp:sp modelId="{166C5EF9-2A9E-B04A-9489-4F5C57F6997B}">
      <dsp:nvSpPr>
        <dsp:cNvPr id="0" name=""/>
        <dsp:cNvSpPr/>
      </dsp:nvSpPr>
      <dsp:spPr>
        <a:xfrm>
          <a:off x="677333" y="3612444"/>
          <a:ext cx="6773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GB" sz="1400" kern="1200" dirty="0"/>
        </a:p>
      </dsp:txBody>
      <dsp:txXfrm>
        <a:off x="1862666" y="3612444"/>
        <a:ext cx="4402666" cy="903111"/>
      </dsp:txXfrm>
    </dsp:sp>
    <dsp:sp modelId="{A97B52CF-4A4D-EC4F-BDB0-AF7BC651CEB9}">
      <dsp:nvSpPr>
        <dsp:cNvPr id="0" name=""/>
        <dsp:cNvSpPr/>
      </dsp:nvSpPr>
      <dsp:spPr>
        <a:xfrm>
          <a:off x="0" y="4515555"/>
          <a:ext cx="8128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GB" sz="1400" kern="1200" dirty="0"/>
        </a:p>
      </dsp:txBody>
      <dsp:txXfrm>
        <a:off x="1422399" y="4515555"/>
        <a:ext cx="5283200" cy="903111"/>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98FCA-B3FA-3FFE-D2E7-8A77C76AF02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07C8FDB2-E288-5D23-0E16-1251AF71DD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FE4230B8-B8CE-4D89-A9FD-C5B838915CF8}"/>
              </a:ext>
            </a:extLst>
          </p:cNvPr>
          <p:cNvSpPr>
            <a:spLocks noGrp="1"/>
          </p:cNvSpPr>
          <p:nvPr>
            <p:ph type="dt" sz="half" idx="10"/>
          </p:nvPr>
        </p:nvSpPr>
        <p:spPr/>
        <p:txBody>
          <a:bodyPr/>
          <a:lstStyle/>
          <a:p>
            <a:fld id="{C15FACFE-D881-400A-9A4B-14F1239D7CBD}" type="datetimeFigureOut">
              <a:rPr lang="cy-GB" smtClean="0"/>
              <a:t>05/12/2024</a:t>
            </a:fld>
            <a:endParaRPr lang="cy-GB"/>
          </a:p>
        </p:txBody>
      </p:sp>
      <p:sp>
        <p:nvSpPr>
          <p:cNvPr id="5" name="Footer Placeholder 4">
            <a:extLst>
              <a:ext uri="{FF2B5EF4-FFF2-40B4-BE49-F238E27FC236}">
                <a16:creationId xmlns:a16="http://schemas.microsoft.com/office/drawing/2014/main" id="{EDEB8A9F-8C7A-99BC-A711-4D9FC3798314}"/>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62FC78D1-4598-EFF1-4FFC-D144D3D966A5}"/>
              </a:ext>
            </a:extLst>
          </p:cNvPr>
          <p:cNvSpPr>
            <a:spLocks noGrp="1"/>
          </p:cNvSpPr>
          <p:nvPr>
            <p:ph type="sldNum" sz="quarter" idx="12"/>
          </p:nvPr>
        </p:nvSpPr>
        <p:spPr/>
        <p:txBody>
          <a:bodyPr/>
          <a:lstStyle/>
          <a:p>
            <a:fld id="{FB4EA6F5-2D71-4CBB-B747-CE83C89CD283}" type="slidenum">
              <a:rPr lang="cy-GB" smtClean="0"/>
              <a:t>‹#›</a:t>
            </a:fld>
            <a:endParaRPr lang="cy-GB"/>
          </a:p>
        </p:txBody>
      </p:sp>
    </p:spTree>
    <p:extLst>
      <p:ext uri="{BB962C8B-B14F-4D97-AF65-F5344CB8AC3E}">
        <p14:creationId xmlns:p14="http://schemas.microsoft.com/office/powerpoint/2010/main" val="2257096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C7409-6031-B864-1F89-B2B216A23AA0}"/>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F2D25715-F0A5-15EA-914F-105437A3520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4ED587FE-BC87-A21B-4552-F5DBE471BFFB}"/>
              </a:ext>
            </a:extLst>
          </p:cNvPr>
          <p:cNvSpPr>
            <a:spLocks noGrp="1"/>
          </p:cNvSpPr>
          <p:nvPr>
            <p:ph type="dt" sz="half" idx="10"/>
          </p:nvPr>
        </p:nvSpPr>
        <p:spPr/>
        <p:txBody>
          <a:bodyPr/>
          <a:lstStyle/>
          <a:p>
            <a:fld id="{C15FACFE-D881-400A-9A4B-14F1239D7CBD}" type="datetimeFigureOut">
              <a:rPr lang="cy-GB" smtClean="0"/>
              <a:t>05/12/2024</a:t>
            </a:fld>
            <a:endParaRPr lang="cy-GB"/>
          </a:p>
        </p:txBody>
      </p:sp>
      <p:sp>
        <p:nvSpPr>
          <p:cNvPr id="5" name="Footer Placeholder 4">
            <a:extLst>
              <a:ext uri="{FF2B5EF4-FFF2-40B4-BE49-F238E27FC236}">
                <a16:creationId xmlns:a16="http://schemas.microsoft.com/office/drawing/2014/main" id="{F7F283A7-DD20-0655-B157-B16FFA8F3A15}"/>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BD64B299-FCDA-8744-D4AD-A41163099237}"/>
              </a:ext>
            </a:extLst>
          </p:cNvPr>
          <p:cNvSpPr>
            <a:spLocks noGrp="1"/>
          </p:cNvSpPr>
          <p:nvPr>
            <p:ph type="sldNum" sz="quarter" idx="12"/>
          </p:nvPr>
        </p:nvSpPr>
        <p:spPr/>
        <p:txBody>
          <a:bodyPr/>
          <a:lstStyle/>
          <a:p>
            <a:fld id="{FB4EA6F5-2D71-4CBB-B747-CE83C89CD283}" type="slidenum">
              <a:rPr lang="cy-GB" smtClean="0"/>
              <a:t>‹#›</a:t>
            </a:fld>
            <a:endParaRPr lang="cy-GB"/>
          </a:p>
        </p:txBody>
      </p:sp>
    </p:spTree>
    <p:extLst>
      <p:ext uri="{BB962C8B-B14F-4D97-AF65-F5344CB8AC3E}">
        <p14:creationId xmlns:p14="http://schemas.microsoft.com/office/powerpoint/2010/main" val="1536435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5B79A-C2BE-79A7-545F-9EA387E0EF9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25622B77-8E3F-8AD4-1650-73D36D6B44E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6188FB8-1EB1-9D47-2192-61A1E4C168B1}"/>
              </a:ext>
            </a:extLst>
          </p:cNvPr>
          <p:cNvSpPr>
            <a:spLocks noGrp="1"/>
          </p:cNvSpPr>
          <p:nvPr>
            <p:ph type="dt" sz="half" idx="10"/>
          </p:nvPr>
        </p:nvSpPr>
        <p:spPr/>
        <p:txBody>
          <a:bodyPr/>
          <a:lstStyle/>
          <a:p>
            <a:fld id="{C15FACFE-D881-400A-9A4B-14F1239D7CBD}" type="datetimeFigureOut">
              <a:rPr lang="cy-GB" smtClean="0"/>
              <a:t>05/12/2024</a:t>
            </a:fld>
            <a:endParaRPr lang="cy-GB"/>
          </a:p>
        </p:txBody>
      </p:sp>
      <p:sp>
        <p:nvSpPr>
          <p:cNvPr id="5" name="Footer Placeholder 4">
            <a:extLst>
              <a:ext uri="{FF2B5EF4-FFF2-40B4-BE49-F238E27FC236}">
                <a16:creationId xmlns:a16="http://schemas.microsoft.com/office/drawing/2014/main" id="{A5AE1AD9-C343-36A7-61BC-F8A4A81C182C}"/>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D5AE6D48-0EB0-04BF-9CA1-24B0ECC71229}"/>
              </a:ext>
            </a:extLst>
          </p:cNvPr>
          <p:cNvSpPr>
            <a:spLocks noGrp="1"/>
          </p:cNvSpPr>
          <p:nvPr>
            <p:ph type="sldNum" sz="quarter" idx="12"/>
          </p:nvPr>
        </p:nvSpPr>
        <p:spPr/>
        <p:txBody>
          <a:bodyPr/>
          <a:lstStyle/>
          <a:p>
            <a:fld id="{FB4EA6F5-2D71-4CBB-B747-CE83C89CD283}" type="slidenum">
              <a:rPr lang="cy-GB" smtClean="0"/>
              <a:t>‹#›</a:t>
            </a:fld>
            <a:endParaRPr lang="cy-GB"/>
          </a:p>
        </p:txBody>
      </p:sp>
    </p:spTree>
    <p:extLst>
      <p:ext uri="{BB962C8B-B14F-4D97-AF65-F5344CB8AC3E}">
        <p14:creationId xmlns:p14="http://schemas.microsoft.com/office/powerpoint/2010/main" val="2174229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21C8D-E745-CABE-C02E-2660509A0794}"/>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D5D13337-57BB-966E-28DC-BD191FEFEAB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F3449110-F9B6-0219-7184-53555B382A2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8DEF10BC-DA4A-6D4C-5B50-33EE088307F2}"/>
              </a:ext>
            </a:extLst>
          </p:cNvPr>
          <p:cNvSpPr>
            <a:spLocks noGrp="1"/>
          </p:cNvSpPr>
          <p:nvPr>
            <p:ph type="dt" sz="half" idx="10"/>
          </p:nvPr>
        </p:nvSpPr>
        <p:spPr/>
        <p:txBody>
          <a:bodyPr/>
          <a:lstStyle/>
          <a:p>
            <a:fld id="{C15FACFE-D881-400A-9A4B-14F1239D7CBD}" type="datetimeFigureOut">
              <a:rPr lang="cy-GB" smtClean="0"/>
              <a:t>05/12/2024</a:t>
            </a:fld>
            <a:endParaRPr lang="cy-GB"/>
          </a:p>
        </p:txBody>
      </p:sp>
      <p:sp>
        <p:nvSpPr>
          <p:cNvPr id="6" name="Footer Placeholder 5">
            <a:extLst>
              <a:ext uri="{FF2B5EF4-FFF2-40B4-BE49-F238E27FC236}">
                <a16:creationId xmlns:a16="http://schemas.microsoft.com/office/drawing/2014/main" id="{7C8A368F-1C80-8489-0D76-0F553BB6FBF4}"/>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CB26CA55-AE0E-825A-3A9E-8CB591B7FB15}"/>
              </a:ext>
            </a:extLst>
          </p:cNvPr>
          <p:cNvSpPr>
            <a:spLocks noGrp="1"/>
          </p:cNvSpPr>
          <p:nvPr>
            <p:ph type="sldNum" sz="quarter" idx="12"/>
          </p:nvPr>
        </p:nvSpPr>
        <p:spPr/>
        <p:txBody>
          <a:bodyPr/>
          <a:lstStyle/>
          <a:p>
            <a:fld id="{FB4EA6F5-2D71-4CBB-B747-CE83C89CD283}" type="slidenum">
              <a:rPr lang="cy-GB" smtClean="0"/>
              <a:t>‹#›</a:t>
            </a:fld>
            <a:endParaRPr lang="cy-GB"/>
          </a:p>
        </p:txBody>
      </p:sp>
    </p:spTree>
    <p:extLst>
      <p:ext uri="{BB962C8B-B14F-4D97-AF65-F5344CB8AC3E}">
        <p14:creationId xmlns:p14="http://schemas.microsoft.com/office/powerpoint/2010/main" val="1202092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63B23-ABDA-4DE1-97A7-54FB0B77AF96}"/>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68C28D01-4EF7-3BD7-F5EC-3A735500A8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A175A8-2BF0-0DBD-7FCE-A8921C9DACE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7FC5658E-224D-E28E-7D2E-9DDD92F72B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A05FC38-A363-C23E-ADDF-00986F2C234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487C865A-B8E9-7E58-18F0-62E80B986EDE}"/>
              </a:ext>
            </a:extLst>
          </p:cNvPr>
          <p:cNvSpPr>
            <a:spLocks noGrp="1"/>
          </p:cNvSpPr>
          <p:nvPr>
            <p:ph type="dt" sz="half" idx="10"/>
          </p:nvPr>
        </p:nvSpPr>
        <p:spPr/>
        <p:txBody>
          <a:bodyPr/>
          <a:lstStyle/>
          <a:p>
            <a:fld id="{C15FACFE-D881-400A-9A4B-14F1239D7CBD}" type="datetimeFigureOut">
              <a:rPr lang="cy-GB" smtClean="0"/>
              <a:t>05/12/2024</a:t>
            </a:fld>
            <a:endParaRPr lang="cy-GB"/>
          </a:p>
        </p:txBody>
      </p:sp>
      <p:sp>
        <p:nvSpPr>
          <p:cNvPr id="8" name="Footer Placeholder 7">
            <a:extLst>
              <a:ext uri="{FF2B5EF4-FFF2-40B4-BE49-F238E27FC236}">
                <a16:creationId xmlns:a16="http://schemas.microsoft.com/office/drawing/2014/main" id="{2B1ACA52-BEC6-BB0D-687D-DCDE0FC0AC6A}"/>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2BA4C272-2449-253F-9F5D-1EFB4A06F098}"/>
              </a:ext>
            </a:extLst>
          </p:cNvPr>
          <p:cNvSpPr>
            <a:spLocks noGrp="1"/>
          </p:cNvSpPr>
          <p:nvPr>
            <p:ph type="sldNum" sz="quarter" idx="12"/>
          </p:nvPr>
        </p:nvSpPr>
        <p:spPr/>
        <p:txBody>
          <a:bodyPr/>
          <a:lstStyle/>
          <a:p>
            <a:fld id="{FB4EA6F5-2D71-4CBB-B747-CE83C89CD283}" type="slidenum">
              <a:rPr lang="cy-GB" smtClean="0"/>
              <a:t>‹#›</a:t>
            </a:fld>
            <a:endParaRPr lang="cy-GB"/>
          </a:p>
        </p:txBody>
      </p:sp>
    </p:spTree>
    <p:extLst>
      <p:ext uri="{BB962C8B-B14F-4D97-AF65-F5344CB8AC3E}">
        <p14:creationId xmlns:p14="http://schemas.microsoft.com/office/powerpoint/2010/main" val="1125811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D2681-14D2-1FD8-53E9-DB54427508B4}"/>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82C2026E-344D-FBD3-3B64-1B9A0C23F4DE}"/>
              </a:ext>
            </a:extLst>
          </p:cNvPr>
          <p:cNvSpPr>
            <a:spLocks noGrp="1"/>
          </p:cNvSpPr>
          <p:nvPr>
            <p:ph type="dt" sz="half" idx="10"/>
          </p:nvPr>
        </p:nvSpPr>
        <p:spPr/>
        <p:txBody>
          <a:bodyPr/>
          <a:lstStyle/>
          <a:p>
            <a:fld id="{C15FACFE-D881-400A-9A4B-14F1239D7CBD}" type="datetimeFigureOut">
              <a:rPr lang="cy-GB" smtClean="0"/>
              <a:t>05/12/2024</a:t>
            </a:fld>
            <a:endParaRPr lang="cy-GB"/>
          </a:p>
        </p:txBody>
      </p:sp>
      <p:sp>
        <p:nvSpPr>
          <p:cNvPr id="4" name="Footer Placeholder 3">
            <a:extLst>
              <a:ext uri="{FF2B5EF4-FFF2-40B4-BE49-F238E27FC236}">
                <a16:creationId xmlns:a16="http://schemas.microsoft.com/office/drawing/2014/main" id="{D29AF6B5-7295-C8D7-0912-BC70FD13F366}"/>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02ECB1B0-B088-760D-7B13-47175FCC5827}"/>
              </a:ext>
            </a:extLst>
          </p:cNvPr>
          <p:cNvSpPr>
            <a:spLocks noGrp="1"/>
          </p:cNvSpPr>
          <p:nvPr>
            <p:ph type="sldNum" sz="quarter" idx="12"/>
          </p:nvPr>
        </p:nvSpPr>
        <p:spPr/>
        <p:txBody>
          <a:bodyPr/>
          <a:lstStyle/>
          <a:p>
            <a:fld id="{FB4EA6F5-2D71-4CBB-B747-CE83C89CD283}" type="slidenum">
              <a:rPr lang="cy-GB" smtClean="0"/>
              <a:t>‹#›</a:t>
            </a:fld>
            <a:endParaRPr lang="cy-GB"/>
          </a:p>
        </p:txBody>
      </p:sp>
    </p:spTree>
    <p:extLst>
      <p:ext uri="{BB962C8B-B14F-4D97-AF65-F5344CB8AC3E}">
        <p14:creationId xmlns:p14="http://schemas.microsoft.com/office/powerpoint/2010/main" val="56180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AA56C8-6FB1-BB41-4BF0-C7896C35C41D}"/>
              </a:ext>
            </a:extLst>
          </p:cNvPr>
          <p:cNvSpPr>
            <a:spLocks noGrp="1"/>
          </p:cNvSpPr>
          <p:nvPr>
            <p:ph type="dt" sz="half" idx="10"/>
          </p:nvPr>
        </p:nvSpPr>
        <p:spPr/>
        <p:txBody>
          <a:bodyPr/>
          <a:lstStyle/>
          <a:p>
            <a:fld id="{C15FACFE-D881-400A-9A4B-14F1239D7CBD}" type="datetimeFigureOut">
              <a:rPr lang="cy-GB" smtClean="0"/>
              <a:t>05/12/2024</a:t>
            </a:fld>
            <a:endParaRPr lang="cy-GB"/>
          </a:p>
        </p:txBody>
      </p:sp>
      <p:sp>
        <p:nvSpPr>
          <p:cNvPr id="3" name="Footer Placeholder 2">
            <a:extLst>
              <a:ext uri="{FF2B5EF4-FFF2-40B4-BE49-F238E27FC236}">
                <a16:creationId xmlns:a16="http://schemas.microsoft.com/office/drawing/2014/main" id="{5BA6008E-6A14-E272-265A-ADA5C1B203CC}"/>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4BD9C074-BD75-A895-183C-7430333A05E0}"/>
              </a:ext>
            </a:extLst>
          </p:cNvPr>
          <p:cNvSpPr>
            <a:spLocks noGrp="1"/>
          </p:cNvSpPr>
          <p:nvPr>
            <p:ph type="sldNum" sz="quarter" idx="12"/>
          </p:nvPr>
        </p:nvSpPr>
        <p:spPr/>
        <p:txBody>
          <a:bodyPr/>
          <a:lstStyle/>
          <a:p>
            <a:fld id="{FB4EA6F5-2D71-4CBB-B747-CE83C89CD283}" type="slidenum">
              <a:rPr lang="cy-GB" smtClean="0"/>
              <a:t>‹#›</a:t>
            </a:fld>
            <a:endParaRPr lang="cy-GB"/>
          </a:p>
        </p:txBody>
      </p:sp>
    </p:spTree>
    <p:extLst>
      <p:ext uri="{BB962C8B-B14F-4D97-AF65-F5344CB8AC3E}">
        <p14:creationId xmlns:p14="http://schemas.microsoft.com/office/powerpoint/2010/main" val="3929101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E1134-CDD8-580D-B1AC-025B72BE00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9BEEAC17-8D6F-54D9-24D3-43948D9427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7738B422-B540-C1AD-7CCE-CE643F211A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87383F-4102-6703-A203-6B4642A2BB51}"/>
              </a:ext>
            </a:extLst>
          </p:cNvPr>
          <p:cNvSpPr>
            <a:spLocks noGrp="1"/>
          </p:cNvSpPr>
          <p:nvPr>
            <p:ph type="dt" sz="half" idx="10"/>
          </p:nvPr>
        </p:nvSpPr>
        <p:spPr/>
        <p:txBody>
          <a:bodyPr/>
          <a:lstStyle/>
          <a:p>
            <a:fld id="{C15FACFE-D881-400A-9A4B-14F1239D7CBD}" type="datetimeFigureOut">
              <a:rPr lang="cy-GB" smtClean="0"/>
              <a:t>05/12/2024</a:t>
            </a:fld>
            <a:endParaRPr lang="cy-GB"/>
          </a:p>
        </p:txBody>
      </p:sp>
      <p:sp>
        <p:nvSpPr>
          <p:cNvPr id="6" name="Footer Placeholder 5">
            <a:extLst>
              <a:ext uri="{FF2B5EF4-FFF2-40B4-BE49-F238E27FC236}">
                <a16:creationId xmlns:a16="http://schemas.microsoft.com/office/drawing/2014/main" id="{0236CEA6-C791-F3DB-79D5-035343B27F08}"/>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1E93009A-515B-D988-B53D-5A01D1D81777}"/>
              </a:ext>
            </a:extLst>
          </p:cNvPr>
          <p:cNvSpPr>
            <a:spLocks noGrp="1"/>
          </p:cNvSpPr>
          <p:nvPr>
            <p:ph type="sldNum" sz="quarter" idx="12"/>
          </p:nvPr>
        </p:nvSpPr>
        <p:spPr/>
        <p:txBody>
          <a:bodyPr/>
          <a:lstStyle/>
          <a:p>
            <a:fld id="{FB4EA6F5-2D71-4CBB-B747-CE83C89CD283}" type="slidenum">
              <a:rPr lang="cy-GB" smtClean="0"/>
              <a:t>‹#›</a:t>
            </a:fld>
            <a:endParaRPr lang="cy-GB"/>
          </a:p>
        </p:txBody>
      </p:sp>
    </p:spTree>
    <p:extLst>
      <p:ext uri="{BB962C8B-B14F-4D97-AF65-F5344CB8AC3E}">
        <p14:creationId xmlns:p14="http://schemas.microsoft.com/office/powerpoint/2010/main" val="1483368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AB344-93FE-DEEB-E204-247D395E03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8582E9BF-88F0-8C53-2F34-D8E149DCF5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47020F63-8933-6BB3-E924-29A6305CD9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50D904-1A70-6827-62FF-FAACDD651065}"/>
              </a:ext>
            </a:extLst>
          </p:cNvPr>
          <p:cNvSpPr>
            <a:spLocks noGrp="1"/>
          </p:cNvSpPr>
          <p:nvPr>
            <p:ph type="dt" sz="half" idx="10"/>
          </p:nvPr>
        </p:nvSpPr>
        <p:spPr/>
        <p:txBody>
          <a:bodyPr/>
          <a:lstStyle/>
          <a:p>
            <a:fld id="{C15FACFE-D881-400A-9A4B-14F1239D7CBD}" type="datetimeFigureOut">
              <a:rPr lang="cy-GB" smtClean="0"/>
              <a:t>05/12/2024</a:t>
            </a:fld>
            <a:endParaRPr lang="cy-GB"/>
          </a:p>
        </p:txBody>
      </p:sp>
      <p:sp>
        <p:nvSpPr>
          <p:cNvPr id="6" name="Footer Placeholder 5">
            <a:extLst>
              <a:ext uri="{FF2B5EF4-FFF2-40B4-BE49-F238E27FC236}">
                <a16:creationId xmlns:a16="http://schemas.microsoft.com/office/drawing/2014/main" id="{4F36FA4E-788B-3AF7-861F-FB8B472321D6}"/>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5A02E790-2250-8EBD-16E9-8B422FDDAFCA}"/>
              </a:ext>
            </a:extLst>
          </p:cNvPr>
          <p:cNvSpPr>
            <a:spLocks noGrp="1"/>
          </p:cNvSpPr>
          <p:nvPr>
            <p:ph type="sldNum" sz="quarter" idx="12"/>
          </p:nvPr>
        </p:nvSpPr>
        <p:spPr/>
        <p:txBody>
          <a:bodyPr/>
          <a:lstStyle/>
          <a:p>
            <a:fld id="{FB4EA6F5-2D71-4CBB-B747-CE83C89CD283}" type="slidenum">
              <a:rPr lang="cy-GB" smtClean="0"/>
              <a:t>‹#›</a:t>
            </a:fld>
            <a:endParaRPr lang="cy-GB"/>
          </a:p>
        </p:txBody>
      </p:sp>
    </p:spTree>
    <p:extLst>
      <p:ext uri="{BB962C8B-B14F-4D97-AF65-F5344CB8AC3E}">
        <p14:creationId xmlns:p14="http://schemas.microsoft.com/office/powerpoint/2010/main" val="1086371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5FEEA-1D66-F137-2E3B-23F68EFEE246}"/>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4EB0C169-AB99-7D79-9283-8B5D50DEE1B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AAB38E52-25E0-7FF8-F1E7-C896D4A47B1B}"/>
              </a:ext>
            </a:extLst>
          </p:cNvPr>
          <p:cNvSpPr>
            <a:spLocks noGrp="1"/>
          </p:cNvSpPr>
          <p:nvPr>
            <p:ph type="dt" sz="half" idx="10"/>
          </p:nvPr>
        </p:nvSpPr>
        <p:spPr/>
        <p:txBody>
          <a:bodyPr/>
          <a:lstStyle/>
          <a:p>
            <a:fld id="{C15FACFE-D881-400A-9A4B-14F1239D7CBD}" type="datetimeFigureOut">
              <a:rPr lang="cy-GB" smtClean="0"/>
              <a:t>05/12/2024</a:t>
            </a:fld>
            <a:endParaRPr lang="cy-GB"/>
          </a:p>
        </p:txBody>
      </p:sp>
      <p:sp>
        <p:nvSpPr>
          <p:cNvPr id="5" name="Footer Placeholder 4">
            <a:extLst>
              <a:ext uri="{FF2B5EF4-FFF2-40B4-BE49-F238E27FC236}">
                <a16:creationId xmlns:a16="http://schemas.microsoft.com/office/drawing/2014/main" id="{2FA0DDF2-ACC2-F7F5-DE88-419CF2DB6CF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7BF8E990-E64C-7F7C-477A-F33DCB87F8F9}"/>
              </a:ext>
            </a:extLst>
          </p:cNvPr>
          <p:cNvSpPr>
            <a:spLocks noGrp="1"/>
          </p:cNvSpPr>
          <p:nvPr>
            <p:ph type="sldNum" sz="quarter" idx="12"/>
          </p:nvPr>
        </p:nvSpPr>
        <p:spPr/>
        <p:txBody>
          <a:bodyPr/>
          <a:lstStyle/>
          <a:p>
            <a:fld id="{FB4EA6F5-2D71-4CBB-B747-CE83C89CD283}" type="slidenum">
              <a:rPr lang="cy-GB" smtClean="0"/>
              <a:t>‹#›</a:t>
            </a:fld>
            <a:endParaRPr lang="cy-GB"/>
          </a:p>
        </p:txBody>
      </p:sp>
    </p:spTree>
    <p:extLst>
      <p:ext uri="{BB962C8B-B14F-4D97-AF65-F5344CB8AC3E}">
        <p14:creationId xmlns:p14="http://schemas.microsoft.com/office/powerpoint/2010/main" val="2216662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E548CB-E07D-7662-6B82-2AF13050BA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395200D5-5E29-0093-D6F4-33625273AB6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785D2C2C-69C6-D3F7-76B3-CA57940B9EF5}"/>
              </a:ext>
            </a:extLst>
          </p:cNvPr>
          <p:cNvSpPr>
            <a:spLocks noGrp="1"/>
          </p:cNvSpPr>
          <p:nvPr>
            <p:ph type="dt" sz="half" idx="10"/>
          </p:nvPr>
        </p:nvSpPr>
        <p:spPr/>
        <p:txBody>
          <a:bodyPr/>
          <a:lstStyle/>
          <a:p>
            <a:fld id="{C15FACFE-D881-400A-9A4B-14F1239D7CBD}" type="datetimeFigureOut">
              <a:rPr lang="cy-GB" smtClean="0"/>
              <a:t>05/12/2024</a:t>
            </a:fld>
            <a:endParaRPr lang="cy-GB"/>
          </a:p>
        </p:txBody>
      </p:sp>
      <p:sp>
        <p:nvSpPr>
          <p:cNvPr id="5" name="Footer Placeholder 4">
            <a:extLst>
              <a:ext uri="{FF2B5EF4-FFF2-40B4-BE49-F238E27FC236}">
                <a16:creationId xmlns:a16="http://schemas.microsoft.com/office/drawing/2014/main" id="{69077F78-FEB0-670D-0A2C-857ED79A1D5E}"/>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7B950AE-ADE3-3138-B117-C397FB2999E6}"/>
              </a:ext>
            </a:extLst>
          </p:cNvPr>
          <p:cNvSpPr>
            <a:spLocks noGrp="1"/>
          </p:cNvSpPr>
          <p:nvPr>
            <p:ph type="sldNum" sz="quarter" idx="12"/>
          </p:nvPr>
        </p:nvSpPr>
        <p:spPr/>
        <p:txBody>
          <a:bodyPr/>
          <a:lstStyle/>
          <a:p>
            <a:fld id="{FB4EA6F5-2D71-4CBB-B747-CE83C89CD283}" type="slidenum">
              <a:rPr lang="cy-GB" smtClean="0"/>
              <a:t>‹#›</a:t>
            </a:fld>
            <a:endParaRPr lang="cy-GB"/>
          </a:p>
        </p:txBody>
      </p:sp>
    </p:spTree>
    <p:extLst>
      <p:ext uri="{BB962C8B-B14F-4D97-AF65-F5344CB8AC3E}">
        <p14:creationId xmlns:p14="http://schemas.microsoft.com/office/powerpoint/2010/main" val="1142288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00D5A7-3176-D251-A7B5-1D9BEB1EF8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0C5CFBDE-331C-E3DB-779C-3B9B818B7B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0929D314-6E14-0BE6-003A-F7DBD4CB99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15FACFE-D881-400A-9A4B-14F1239D7CBD}" type="datetimeFigureOut">
              <a:rPr lang="cy-GB" smtClean="0"/>
              <a:t>05/12/2024</a:t>
            </a:fld>
            <a:endParaRPr lang="cy-GB"/>
          </a:p>
        </p:txBody>
      </p:sp>
      <p:sp>
        <p:nvSpPr>
          <p:cNvPr id="5" name="Footer Placeholder 4">
            <a:extLst>
              <a:ext uri="{FF2B5EF4-FFF2-40B4-BE49-F238E27FC236}">
                <a16:creationId xmlns:a16="http://schemas.microsoft.com/office/drawing/2014/main" id="{DEF0002A-4425-9E63-A6FC-E9BEEC3396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4A9CE5C2-99AD-D8C6-8CB5-3C6ADF1BEB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B4EA6F5-2D71-4CBB-B747-CE83C89CD283}" type="slidenum">
              <a:rPr lang="cy-GB" smtClean="0"/>
              <a:t>‹#›</a:t>
            </a:fld>
            <a:endParaRPr lang="cy-GB"/>
          </a:p>
        </p:txBody>
      </p:sp>
    </p:spTree>
    <p:extLst>
      <p:ext uri="{BB962C8B-B14F-4D97-AF65-F5344CB8AC3E}">
        <p14:creationId xmlns:p14="http://schemas.microsoft.com/office/powerpoint/2010/main" val="73424593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jpeg"/><Relationship Id="rId7" Type="http://schemas.openxmlformats.org/officeDocument/2006/relationships/image" Target="../media/image10.png"/><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eg"/><Relationship Id="rId9"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21.png"/><Relationship Id="rId1" Type="http://schemas.openxmlformats.org/officeDocument/2006/relationships/slideLayout" Target="../slideLayouts/slideLayout4.xml"/><Relationship Id="rId6" Type="http://schemas.openxmlformats.org/officeDocument/2006/relationships/image" Target="../media/image25.jpeg"/><Relationship Id="rId5" Type="http://schemas.openxmlformats.org/officeDocument/2006/relationships/image" Target="../media/image24.jpeg"/><Relationship Id="rId10" Type="http://schemas.openxmlformats.org/officeDocument/2006/relationships/image" Target="../media/image29.jpeg"/><Relationship Id="rId4" Type="http://schemas.openxmlformats.org/officeDocument/2006/relationships/image" Target="../media/image23.png"/><Relationship Id="rId9" Type="http://schemas.openxmlformats.org/officeDocument/2006/relationships/image" Target="../media/image28.jpeg"/></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9162C-E4CE-58A1-C175-F23A62F57F0C}"/>
              </a:ext>
            </a:extLst>
          </p:cNvPr>
          <p:cNvSpPr>
            <a:spLocks noGrp="1"/>
          </p:cNvSpPr>
          <p:nvPr>
            <p:ph type="ctrTitle"/>
          </p:nvPr>
        </p:nvSpPr>
        <p:spPr>
          <a:xfrm>
            <a:off x="838200" y="451381"/>
            <a:ext cx="10512552" cy="4066540"/>
          </a:xfrm>
        </p:spPr>
        <p:txBody>
          <a:bodyPr anchor="b">
            <a:normAutofit/>
          </a:bodyPr>
          <a:lstStyle/>
          <a:p>
            <a:pPr algn="l"/>
            <a:r>
              <a:rPr lang="cy-GB" sz="6600"/>
              <a:t>Portffolio Adnoddau</a:t>
            </a:r>
          </a:p>
        </p:txBody>
      </p:sp>
      <p:sp>
        <p:nvSpPr>
          <p:cNvPr id="3" name="Subtitle 2">
            <a:extLst>
              <a:ext uri="{FF2B5EF4-FFF2-40B4-BE49-F238E27FC236}">
                <a16:creationId xmlns:a16="http://schemas.microsoft.com/office/drawing/2014/main" id="{2ED33F52-74E7-7639-D1F5-6FC9E2A96E6C}"/>
              </a:ext>
            </a:extLst>
          </p:cNvPr>
          <p:cNvSpPr>
            <a:spLocks noGrp="1"/>
          </p:cNvSpPr>
          <p:nvPr>
            <p:ph type="subTitle" idx="1"/>
          </p:nvPr>
        </p:nvSpPr>
        <p:spPr>
          <a:xfrm>
            <a:off x="838199" y="4983276"/>
            <a:ext cx="10512552" cy="1126680"/>
          </a:xfrm>
        </p:spPr>
        <p:txBody>
          <a:bodyPr>
            <a:normAutofit/>
          </a:bodyPr>
          <a:lstStyle/>
          <a:p>
            <a:pPr algn="l"/>
            <a:r>
              <a:rPr lang="cy-GB">
                <a:latin typeface="Comic Sans MS" panose="030F0702030302020204" pitchFamily="66" charset="0"/>
              </a:rPr>
              <a:t>Hamdden</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5184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F7E56-ECBD-4C66-3280-67008F6A246C}"/>
              </a:ext>
            </a:extLst>
          </p:cNvPr>
          <p:cNvSpPr>
            <a:spLocks noGrp="1"/>
          </p:cNvSpPr>
          <p:nvPr>
            <p:ph type="title"/>
          </p:nvPr>
        </p:nvSpPr>
        <p:spPr>
          <a:xfrm>
            <a:off x="599609" y="679731"/>
            <a:ext cx="4171994" cy="3736540"/>
          </a:xfrm>
        </p:spPr>
        <p:txBody>
          <a:bodyPr vert="horz" lIns="91440" tIns="45720" rIns="91440" bIns="45720" rtlCol="0" anchor="b">
            <a:normAutofit/>
          </a:bodyPr>
          <a:lstStyle/>
          <a:p>
            <a:r>
              <a:rPr lang="en-US" sz="6000" kern="1200">
                <a:solidFill>
                  <a:schemeClr val="tx1"/>
                </a:solidFill>
                <a:latin typeface="+mj-lt"/>
                <a:ea typeface="+mj-ea"/>
                <a:cs typeface="+mj-cs"/>
              </a:rPr>
              <a:t>Cyflwyniad byr i’r portffolio</a:t>
            </a:r>
          </a:p>
        </p:txBody>
      </p:sp>
      <p:sp>
        <p:nvSpPr>
          <p:cNvPr id="3" name="TextBox 2">
            <a:extLst>
              <a:ext uri="{FF2B5EF4-FFF2-40B4-BE49-F238E27FC236}">
                <a16:creationId xmlns:a16="http://schemas.microsoft.com/office/drawing/2014/main" id="{D94D5497-ACC5-944E-1447-62BB065C32D6}"/>
              </a:ext>
            </a:extLst>
          </p:cNvPr>
          <p:cNvSpPr txBox="1"/>
          <p:nvPr/>
        </p:nvSpPr>
        <p:spPr>
          <a:xfrm>
            <a:off x="599609" y="4685288"/>
            <a:ext cx="4171994" cy="1035781"/>
          </a:xfrm>
          <a:prstGeom prst="rect">
            <a:avLst/>
          </a:prstGeom>
        </p:spPr>
        <p:txBody>
          <a:bodyPr vert="horz" lIns="91440" tIns="45720" rIns="91440" bIns="45720" rtlCol="0">
            <a:normAutofit/>
          </a:bodyPr>
          <a:lstStyle/>
          <a:p>
            <a:pPr>
              <a:lnSpc>
                <a:spcPct val="90000"/>
              </a:lnSpc>
              <a:spcBef>
                <a:spcPts val="1000"/>
              </a:spcBef>
            </a:pPr>
            <a:r>
              <a:rPr lang="cy-GB" sz="2200" dirty="0"/>
              <a:t>S</a:t>
            </a:r>
            <a:r>
              <a:rPr lang="cy-GB" sz="2200" kern="1200" dirty="0">
                <a:solidFill>
                  <a:schemeClr val="tx1"/>
                </a:solidFill>
                <a:latin typeface="+mn-lt"/>
                <a:ea typeface="+mn-ea"/>
                <a:cs typeface="+mn-cs"/>
              </a:rPr>
              <a:t>yniad y </a:t>
            </a:r>
            <a:r>
              <a:rPr lang="cy-GB" sz="2200" dirty="0"/>
              <a:t>p</a:t>
            </a:r>
            <a:r>
              <a:rPr lang="cy-GB" sz="2200" kern="1200" dirty="0">
                <a:solidFill>
                  <a:schemeClr val="tx1"/>
                </a:solidFill>
                <a:latin typeface="+mn-lt"/>
                <a:ea typeface="+mn-ea"/>
                <a:cs typeface="+mn-cs"/>
              </a:rPr>
              <a:t>ortffolio ydy ‘Tyfu’. Tyfu bydd y syniad canol, efo pwnc gwahanol ategol hwn. </a:t>
            </a:r>
          </a:p>
        </p:txBody>
      </p:sp>
      <p:graphicFrame>
        <p:nvGraphicFramePr>
          <p:cNvPr id="5" name="Table 4">
            <a:extLst>
              <a:ext uri="{FF2B5EF4-FFF2-40B4-BE49-F238E27FC236}">
                <a16:creationId xmlns:a16="http://schemas.microsoft.com/office/drawing/2014/main" id="{74DC7D3F-36A2-4DE0-CB7C-004F66CFF93C}"/>
              </a:ext>
            </a:extLst>
          </p:cNvPr>
          <p:cNvGraphicFramePr>
            <a:graphicFrameLocks noGrp="1"/>
          </p:cNvGraphicFramePr>
          <p:nvPr>
            <p:extLst>
              <p:ext uri="{D42A27DB-BD31-4B8C-83A1-F6EECF244321}">
                <p14:modId xmlns:p14="http://schemas.microsoft.com/office/powerpoint/2010/main" val="1162231898"/>
              </p:ext>
            </p:extLst>
          </p:nvPr>
        </p:nvGraphicFramePr>
        <p:xfrm>
          <a:off x="5640572" y="805442"/>
          <a:ext cx="5608830" cy="5562610"/>
        </p:xfrm>
        <a:graphic>
          <a:graphicData uri="http://schemas.openxmlformats.org/drawingml/2006/table">
            <a:tbl>
              <a:tblPr firstRow="1" bandRow="1">
                <a:tableStyleId>{3B4B98B0-60AC-42C2-AFA5-B58CD77FA1E5}</a:tableStyleId>
              </a:tblPr>
              <a:tblGrid>
                <a:gridCol w="1866082">
                  <a:extLst>
                    <a:ext uri="{9D8B030D-6E8A-4147-A177-3AD203B41FA5}">
                      <a16:colId xmlns:a16="http://schemas.microsoft.com/office/drawing/2014/main" val="408769474"/>
                    </a:ext>
                  </a:extLst>
                </a:gridCol>
                <a:gridCol w="1871374">
                  <a:extLst>
                    <a:ext uri="{9D8B030D-6E8A-4147-A177-3AD203B41FA5}">
                      <a16:colId xmlns:a16="http://schemas.microsoft.com/office/drawing/2014/main" val="2355119180"/>
                    </a:ext>
                  </a:extLst>
                </a:gridCol>
                <a:gridCol w="1871374">
                  <a:extLst>
                    <a:ext uri="{9D8B030D-6E8A-4147-A177-3AD203B41FA5}">
                      <a16:colId xmlns:a16="http://schemas.microsoft.com/office/drawing/2014/main" val="2366135273"/>
                    </a:ext>
                  </a:extLst>
                </a:gridCol>
              </a:tblGrid>
              <a:tr h="5136541">
                <a:tc>
                  <a:txBody>
                    <a:bodyPr/>
                    <a:lstStyle/>
                    <a:p>
                      <a:r>
                        <a:rPr lang="cy-GB" sz="1500" u="sng" dirty="0">
                          <a:solidFill>
                            <a:schemeClr val="tx1"/>
                          </a:solidFill>
                          <a:highlight>
                            <a:srgbClr val="FFFF00"/>
                          </a:highlight>
                        </a:rPr>
                        <a:t>Ieithoedd, llythrennedd a Chyfathrebu</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300" b="1" kern="1200" dirty="0">
                          <a:solidFill>
                            <a:schemeClr val="accent2"/>
                          </a:solidFill>
                          <a:effectLst/>
                        </a:rPr>
                        <a:t>Thema:</a:t>
                      </a:r>
                    </a:p>
                    <a:p>
                      <a:r>
                        <a:rPr lang="cy-GB" sz="1300" dirty="0">
                          <a:solidFill>
                            <a:schemeClr val="tx1"/>
                          </a:solidFill>
                        </a:rPr>
                        <a:t>Ysgrifenni am drip o Gastell </a:t>
                      </a:r>
                      <a:r>
                        <a:rPr lang="cy-GB" sz="1300" dirty="0" err="1">
                          <a:solidFill>
                            <a:schemeClr val="tx1"/>
                          </a:solidFill>
                        </a:rPr>
                        <a:t>Powis</a:t>
                      </a:r>
                      <a:r>
                        <a:rPr lang="cy-GB" sz="1300" dirty="0">
                          <a:solidFill>
                            <a:schemeClr val="tx1"/>
                          </a:solidFill>
                        </a:rPr>
                        <a:t> </a:t>
                      </a:r>
                    </a:p>
                    <a:p>
                      <a:r>
                        <a:rPr lang="cy-GB" sz="1300" b="1" kern="1200" dirty="0">
                          <a:solidFill>
                            <a:schemeClr val="accent2"/>
                          </a:solidFill>
                          <a:effectLst/>
                        </a:rPr>
                        <a:t>Ffocws Iaith:</a:t>
                      </a:r>
                      <a:endParaRPr lang="en-GB" sz="1300" b="1" kern="1200" dirty="0">
                        <a:solidFill>
                          <a:schemeClr val="accent2"/>
                        </a:solidFill>
                        <a:effectLst/>
                      </a:endParaRPr>
                    </a:p>
                    <a:p>
                      <a:r>
                        <a:rPr lang="cy-GB" sz="1300" b="1" kern="1200" dirty="0">
                          <a:solidFill>
                            <a:schemeClr val="accent2"/>
                          </a:solidFill>
                          <a:effectLst/>
                        </a:rPr>
                        <a:t>Patrwm/Patrymau</a:t>
                      </a:r>
                      <a:endParaRPr lang="en-GB" sz="1300" b="1" kern="1200" dirty="0">
                        <a:solidFill>
                          <a:schemeClr val="accent2"/>
                        </a:solidFill>
                        <a:effectLst/>
                      </a:endParaRPr>
                    </a:p>
                    <a:p>
                      <a:r>
                        <a:rPr lang="cy-GB" sz="1300" dirty="0">
                          <a:solidFill>
                            <a:schemeClr val="tx1"/>
                          </a:solidFill>
                        </a:rPr>
                        <a:t>Es i, aethon ni, gwelais i, cwrddais i, </a:t>
                      </a:r>
                      <a:r>
                        <a:rPr lang="cy-GB" sz="1300" dirty="0" err="1">
                          <a:solidFill>
                            <a:schemeClr val="tx1"/>
                          </a:solidFill>
                        </a:rPr>
                        <a:t>bwytais</a:t>
                      </a:r>
                      <a:r>
                        <a:rPr lang="cy-GB" sz="1300" dirty="0">
                          <a:solidFill>
                            <a:schemeClr val="tx1"/>
                          </a:solidFill>
                        </a:rPr>
                        <a:t> i, teithion ni</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300" b="1" kern="1200" dirty="0">
                          <a:solidFill>
                            <a:schemeClr val="accent2"/>
                          </a:solidFill>
                          <a:effectLst/>
                        </a:rPr>
                        <a:t>Geirfa</a:t>
                      </a:r>
                      <a:endParaRPr lang="en-GB" sz="1300" b="1" kern="1200" dirty="0">
                        <a:solidFill>
                          <a:schemeClr val="accent2"/>
                        </a:solidFill>
                        <a:effectLst/>
                      </a:endParaRPr>
                    </a:p>
                    <a:p>
                      <a:r>
                        <a:rPr lang="cy-GB" sz="1300" dirty="0">
                          <a:solidFill>
                            <a:schemeClr val="tx1"/>
                          </a:solidFill>
                        </a:rPr>
                        <a:t>Blodau, coed, castell, garddio, lôn, gêm</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300" b="1" kern="1200" dirty="0">
                          <a:solidFill>
                            <a:schemeClr val="accent2"/>
                          </a:solidFill>
                          <a:effectLst/>
                        </a:rPr>
                        <a:t>Gweithgareddau:</a:t>
                      </a:r>
                      <a:endParaRPr lang="en-GB" sz="1300" b="1" kern="1200" dirty="0">
                        <a:solidFill>
                          <a:schemeClr val="accent2"/>
                        </a:solidFill>
                        <a:effectLst/>
                      </a:endParaRPr>
                    </a:p>
                    <a:p>
                      <a:r>
                        <a:rPr lang="cy-GB" sz="1300" dirty="0">
                          <a:solidFill>
                            <a:schemeClr val="tx1"/>
                          </a:solidFill>
                        </a:rPr>
                        <a:t>Sgwrs efo geiriau am goll.</a:t>
                      </a:r>
                    </a:p>
                    <a:p>
                      <a:r>
                        <a:rPr lang="cy-GB" sz="1300" dirty="0">
                          <a:solidFill>
                            <a:schemeClr val="tx1"/>
                          </a:solidFill>
                        </a:rPr>
                        <a:t>Ysgrifennwch ddyddiadur am drip o Gastell </a:t>
                      </a:r>
                      <a:r>
                        <a:rPr lang="cy-GB" sz="1300" dirty="0" err="1">
                          <a:solidFill>
                            <a:schemeClr val="tx1"/>
                          </a:solidFill>
                        </a:rPr>
                        <a:t>Powis</a:t>
                      </a:r>
                      <a:r>
                        <a:rPr lang="cy-GB" sz="1300" dirty="0">
                          <a:solidFill>
                            <a:schemeClr val="tx1"/>
                          </a:solidFill>
                        </a:rPr>
                        <a:t>. Tasg ysgrifennu</a:t>
                      </a:r>
                    </a:p>
                    <a:p>
                      <a:endParaRPr lang="cy-GB" sz="1500" dirty="0">
                        <a:solidFill>
                          <a:schemeClr val="tx1"/>
                        </a:solidFill>
                      </a:endParaRPr>
                    </a:p>
                  </a:txBody>
                  <a:tcPr marL="76210" marR="76210" marT="38105" marB="38105"/>
                </a:tc>
                <a:tc>
                  <a:txBody>
                    <a:bodyPr/>
                    <a:lstStyle/>
                    <a:p>
                      <a:r>
                        <a:rPr lang="cy-GB" sz="1500" u="sng" dirty="0">
                          <a:solidFill>
                            <a:schemeClr val="tx1"/>
                          </a:solidFill>
                          <a:highlight>
                            <a:srgbClr val="FFFF00"/>
                          </a:highlight>
                        </a:rPr>
                        <a:t>Gwyddoniaeth a Thechnoleg</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500" b="1" kern="1200" dirty="0">
                          <a:solidFill>
                            <a:schemeClr val="accent2"/>
                          </a:solidFill>
                          <a:effectLst/>
                        </a:rPr>
                        <a:t>Thema:</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500" b="1" kern="1200" noProof="0" dirty="0">
                          <a:solidFill>
                            <a:schemeClr val="tx1"/>
                          </a:solidFill>
                          <a:effectLst/>
                        </a:rPr>
                        <a:t>Cynllun</a:t>
                      </a:r>
                    </a:p>
                    <a:p>
                      <a:r>
                        <a:rPr lang="cy-GB" sz="1500" b="1" kern="1200" dirty="0">
                          <a:solidFill>
                            <a:schemeClr val="accent2"/>
                          </a:solidFill>
                          <a:effectLst/>
                        </a:rPr>
                        <a:t>Ffocws Iaith:</a:t>
                      </a:r>
                      <a:endParaRPr lang="en-GB" sz="1500" b="1" kern="1200" dirty="0">
                        <a:solidFill>
                          <a:schemeClr val="accent2"/>
                        </a:solidFill>
                        <a:effectLst/>
                      </a:endParaRPr>
                    </a:p>
                    <a:p>
                      <a:r>
                        <a:rPr lang="cy-GB" sz="1500" b="1" kern="1200" dirty="0">
                          <a:solidFill>
                            <a:schemeClr val="accent2"/>
                          </a:solidFill>
                          <a:effectLst/>
                        </a:rPr>
                        <a:t>Patrwm/Patrymau</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500" b="1" kern="1200" noProof="0" dirty="0">
                          <a:solidFill>
                            <a:schemeClr val="tx1"/>
                          </a:solidFill>
                          <a:effectLst/>
                        </a:rPr>
                        <a:t>Ble ydy’r hwn?</a:t>
                      </a:r>
                    </a:p>
                    <a:p>
                      <a:r>
                        <a:rPr lang="cy-GB" sz="1500" dirty="0">
                          <a:solidFill>
                            <a:schemeClr val="tx1"/>
                          </a:solidFill>
                        </a:rPr>
                        <a:t>O dan, o flaen, ar bwys, wrth ochr, tu ôl, canol,  drws nesa</a:t>
                      </a:r>
                    </a:p>
                    <a:p>
                      <a:r>
                        <a:rPr lang="cy-GB" sz="1500" b="1" kern="1200" dirty="0">
                          <a:solidFill>
                            <a:schemeClr val="accent2"/>
                          </a:solidFill>
                          <a:effectLst/>
                        </a:rPr>
                        <a:t>Geirfa</a:t>
                      </a:r>
                      <a:endParaRPr lang="en-GB" sz="1500" b="1" kern="1200" dirty="0">
                        <a:solidFill>
                          <a:schemeClr val="accent2"/>
                        </a:solidFill>
                        <a:effectLst/>
                      </a:endParaRPr>
                    </a:p>
                    <a:p>
                      <a:r>
                        <a:rPr lang="cy-GB" sz="1500" dirty="0">
                          <a:solidFill>
                            <a:schemeClr val="tx1"/>
                          </a:solidFill>
                        </a:rPr>
                        <a:t>Tatws, ffa dringo, sied, tŷ gwydr, coed, ffens, coeden afal, gwely llysiau, gwely blodyn, yn ymyl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500" b="1" kern="1200" dirty="0">
                          <a:solidFill>
                            <a:schemeClr val="accent2"/>
                          </a:solidFill>
                          <a:effectLst/>
                        </a:rPr>
                        <a:t>Gweithgareddau:</a:t>
                      </a:r>
                      <a:endParaRPr lang="en-GB" sz="1500" b="1" kern="1200" dirty="0">
                        <a:solidFill>
                          <a:schemeClr val="accent2"/>
                        </a:solidFill>
                        <a:effectLst/>
                      </a:endParaRPr>
                    </a:p>
                    <a:p>
                      <a:r>
                        <a:rPr lang="cy-GB" sz="1500" dirty="0">
                          <a:solidFill>
                            <a:schemeClr val="tx1"/>
                          </a:solidFill>
                        </a:rPr>
                        <a:t>Tasg gwrando,  tasg lafar </a:t>
                      </a:r>
                    </a:p>
                    <a:p>
                      <a:endParaRPr lang="cy-GB" sz="1500" dirty="0">
                        <a:solidFill>
                          <a:schemeClr val="tx1"/>
                        </a:solidFill>
                      </a:endParaRPr>
                    </a:p>
                  </a:txBody>
                  <a:tcPr marL="76210" marR="76210" marT="38105" marB="38105"/>
                </a:tc>
                <a:tc>
                  <a:txBody>
                    <a:bodyPr/>
                    <a:lstStyle/>
                    <a:p>
                      <a:r>
                        <a:rPr lang="cy-GB" sz="1500" u="sng" dirty="0">
                          <a:solidFill>
                            <a:schemeClr val="tx1"/>
                          </a:solidFill>
                        </a:rPr>
                        <a:t>Mathemateg a Rhifed</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500" b="1" kern="1200" dirty="0">
                          <a:solidFill>
                            <a:schemeClr val="accent2"/>
                          </a:solidFill>
                          <a:effectLst/>
                        </a:rPr>
                        <a:t>Thema:</a:t>
                      </a:r>
                    </a:p>
                    <a:p>
                      <a:r>
                        <a:rPr lang="cy-GB" sz="1500" dirty="0">
                          <a:solidFill>
                            <a:schemeClr val="tx1"/>
                          </a:solidFill>
                        </a:rPr>
                        <a:t>Mesur</a:t>
                      </a:r>
                    </a:p>
                    <a:p>
                      <a:r>
                        <a:rPr lang="cy-GB" sz="1500" b="1" kern="1200" dirty="0">
                          <a:solidFill>
                            <a:schemeClr val="accent2"/>
                          </a:solidFill>
                          <a:effectLst/>
                        </a:rPr>
                        <a:t>Ffocws Iaith:</a:t>
                      </a:r>
                      <a:endParaRPr lang="en-GB" sz="1500" b="1" kern="1200" dirty="0">
                        <a:solidFill>
                          <a:schemeClr val="accent2"/>
                        </a:solidFill>
                        <a:effectLst/>
                      </a:endParaRPr>
                    </a:p>
                    <a:p>
                      <a:r>
                        <a:rPr lang="cy-GB" sz="1500" b="1" kern="1200" dirty="0">
                          <a:solidFill>
                            <a:schemeClr val="accent2"/>
                          </a:solidFill>
                          <a:effectLst/>
                        </a:rPr>
                        <a:t>Patrwm/Patrymau</a:t>
                      </a:r>
                      <a:endParaRPr lang="en-GB" sz="1500" b="1" kern="1200" dirty="0">
                        <a:solidFill>
                          <a:schemeClr val="accent2"/>
                        </a:solidFill>
                        <a:effectLst/>
                      </a:endParaRPr>
                    </a:p>
                    <a:p>
                      <a:r>
                        <a:rPr lang="cy-GB" sz="1500" dirty="0">
                          <a:solidFill>
                            <a:schemeClr val="tx1"/>
                          </a:solidFill>
                        </a:rPr>
                        <a:t>Beth ydy uchder y blodau/planhigol?</a:t>
                      </a:r>
                    </a:p>
                    <a:p>
                      <a:r>
                        <a:rPr lang="cy-GB" sz="1500" dirty="0">
                          <a:solidFill>
                            <a:schemeClr val="tx1"/>
                          </a:solidFill>
                        </a:rPr>
                        <a:t>P’un ydy’r talaf?</a:t>
                      </a:r>
                    </a:p>
                    <a:p>
                      <a:r>
                        <a:rPr lang="cy-GB" sz="1500" dirty="0">
                          <a:solidFill>
                            <a:schemeClr val="tx1"/>
                          </a:solidFill>
                        </a:rPr>
                        <a:t>P’un ydy’r byrraf?</a:t>
                      </a:r>
                    </a:p>
                    <a:p>
                      <a:r>
                        <a:rPr lang="cy-GB" sz="1500" dirty="0">
                          <a:solidFill>
                            <a:schemeClr val="tx1"/>
                          </a:solidFill>
                        </a:rPr>
                        <a:t>Blodyn Ben ydy’r talaf. Pa mor uchel?</a:t>
                      </a:r>
                    </a:p>
                    <a:p>
                      <a:r>
                        <a:rPr lang="cy-GB" sz="1500" dirty="0">
                          <a:solidFill>
                            <a:schemeClr val="tx1"/>
                          </a:solidFill>
                        </a:rPr>
                        <a:t>Ffa dringo Cerys ydy’r byrraf.</a:t>
                      </a:r>
                    </a:p>
                    <a:p>
                      <a:r>
                        <a:rPr lang="cy-GB" sz="1500" dirty="0">
                          <a:solidFill>
                            <a:schemeClr val="tx1"/>
                          </a:solidFill>
                        </a:rPr>
                        <a:t>Pa mor fawr ydy’r ffa dringo Cerys?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500" b="1" kern="1200" dirty="0">
                          <a:solidFill>
                            <a:schemeClr val="accent2"/>
                          </a:solidFill>
                          <a:effectLst/>
                        </a:rPr>
                        <a:t>Geirfa</a:t>
                      </a:r>
                      <a:endParaRPr lang="en-GB" sz="1500" b="1" kern="1200" dirty="0">
                        <a:solidFill>
                          <a:schemeClr val="accent2"/>
                        </a:solidFill>
                        <a:effectLst/>
                      </a:endParaRPr>
                    </a:p>
                    <a:p>
                      <a:r>
                        <a:rPr lang="cy-GB" sz="1500" dirty="0">
                          <a:solidFill>
                            <a:schemeClr val="tx1"/>
                          </a:solidFill>
                        </a:rPr>
                        <a:t>Talaf, byrraf, fesur, cyfrif</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500" b="1" kern="1200" dirty="0">
                          <a:solidFill>
                            <a:schemeClr val="accent2"/>
                          </a:solidFill>
                          <a:effectLst/>
                        </a:rPr>
                        <a:t>Gweithgareddau:</a:t>
                      </a:r>
                      <a:endParaRPr lang="en-GB" sz="1500" b="1" kern="1200" dirty="0">
                        <a:solidFill>
                          <a:schemeClr val="accent2"/>
                        </a:solidFill>
                        <a:effectLst/>
                      </a:endParaRPr>
                    </a:p>
                    <a:p>
                      <a:r>
                        <a:rPr lang="cy-GB" sz="1500" dirty="0">
                          <a:solidFill>
                            <a:schemeClr val="tx1"/>
                          </a:solidFill>
                        </a:rPr>
                        <a:t>Fesur, tynnu graffiau. Tasg ysgrifennu</a:t>
                      </a:r>
                    </a:p>
                    <a:p>
                      <a:endParaRPr lang="cy-GB" sz="1500" dirty="0">
                        <a:solidFill>
                          <a:schemeClr val="tx1"/>
                        </a:solidFill>
                      </a:endParaRPr>
                    </a:p>
                  </a:txBody>
                  <a:tcPr marL="76210" marR="76210" marT="38105" marB="38105"/>
                </a:tc>
                <a:extLst>
                  <a:ext uri="{0D108BD9-81ED-4DB2-BD59-A6C34878D82A}">
                    <a16:rowId xmlns:a16="http://schemas.microsoft.com/office/drawing/2014/main" val="995433012"/>
                  </a:ext>
                </a:extLst>
              </a:tr>
            </a:tbl>
          </a:graphicData>
        </a:graphic>
      </p:graphicFrame>
    </p:spTree>
    <p:extLst>
      <p:ext uri="{BB962C8B-B14F-4D97-AF65-F5344CB8AC3E}">
        <p14:creationId xmlns:p14="http://schemas.microsoft.com/office/powerpoint/2010/main" val="3046094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DC553C-0292-34DF-525C-B6463DD1DA7F}"/>
              </a:ext>
            </a:extLst>
          </p:cNvPr>
          <p:cNvSpPr>
            <a:spLocks noGrp="1"/>
          </p:cNvSpPr>
          <p:nvPr>
            <p:ph type="title"/>
          </p:nvPr>
        </p:nvSpPr>
        <p:spPr>
          <a:xfrm>
            <a:off x="6417732" y="957715"/>
            <a:ext cx="5130798" cy="2750419"/>
          </a:xfrm>
        </p:spPr>
        <p:txBody>
          <a:bodyPr vert="horz" lIns="91440" tIns="45720" rIns="91440" bIns="45720" rtlCol="0" anchor="b">
            <a:normAutofit/>
          </a:bodyPr>
          <a:lstStyle/>
          <a:p>
            <a:pPr algn="ctr"/>
            <a:r>
              <a:rPr lang="en-US" sz="6000" kern="1200">
                <a:solidFill>
                  <a:schemeClr val="tx1"/>
                </a:solidFill>
                <a:latin typeface="+mj-lt"/>
                <a:ea typeface="+mj-ea"/>
                <a:cs typeface="+mj-cs"/>
              </a:rPr>
              <a:t>Cyflwyniad byr i’r portffolio</a:t>
            </a:r>
          </a:p>
        </p:txBody>
      </p:sp>
      <p:sp>
        <p:nvSpPr>
          <p:cNvPr id="15" name="Oval 14">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6" name="Table 5">
            <a:extLst>
              <a:ext uri="{FF2B5EF4-FFF2-40B4-BE49-F238E27FC236}">
                <a16:creationId xmlns:a16="http://schemas.microsoft.com/office/drawing/2014/main" id="{7FFAC044-D595-15D5-90EA-5CCE04F70283}"/>
              </a:ext>
            </a:extLst>
          </p:cNvPr>
          <p:cNvGraphicFramePr>
            <a:graphicFrameLocks noGrp="1"/>
          </p:cNvGraphicFramePr>
          <p:nvPr>
            <p:extLst>
              <p:ext uri="{D42A27DB-BD31-4B8C-83A1-F6EECF244321}">
                <p14:modId xmlns:p14="http://schemas.microsoft.com/office/powerpoint/2010/main" val="1552849883"/>
              </p:ext>
            </p:extLst>
          </p:nvPr>
        </p:nvGraphicFramePr>
        <p:xfrm>
          <a:off x="25879" y="1427072"/>
          <a:ext cx="5824506" cy="4862860"/>
        </p:xfrm>
        <a:graphic>
          <a:graphicData uri="http://schemas.openxmlformats.org/drawingml/2006/table">
            <a:tbl>
              <a:tblPr firstRow="1" bandRow="1">
                <a:noFill/>
                <a:tableStyleId>{5C22544A-7EE6-4342-B048-85BDC9FD1C3A}</a:tableStyleId>
              </a:tblPr>
              <a:tblGrid>
                <a:gridCol w="1936196">
                  <a:extLst>
                    <a:ext uri="{9D8B030D-6E8A-4147-A177-3AD203B41FA5}">
                      <a16:colId xmlns:a16="http://schemas.microsoft.com/office/drawing/2014/main" val="1770188280"/>
                    </a:ext>
                  </a:extLst>
                </a:gridCol>
                <a:gridCol w="1915148">
                  <a:extLst>
                    <a:ext uri="{9D8B030D-6E8A-4147-A177-3AD203B41FA5}">
                      <a16:colId xmlns:a16="http://schemas.microsoft.com/office/drawing/2014/main" val="3458914211"/>
                    </a:ext>
                  </a:extLst>
                </a:gridCol>
                <a:gridCol w="1973162">
                  <a:extLst>
                    <a:ext uri="{9D8B030D-6E8A-4147-A177-3AD203B41FA5}">
                      <a16:colId xmlns:a16="http://schemas.microsoft.com/office/drawing/2014/main" val="3828457113"/>
                    </a:ext>
                  </a:extLst>
                </a:gridCol>
              </a:tblGrid>
              <a:tr h="400385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cy-GB" sz="1400" b="1" u="sng" cap="none" spc="0" dirty="0">
                          <a:solidFill>
                            <a:schemeClr val="tx1">
                              <a:lumMod val="75000"/>
                              <a:lumOff val="25000"/>
                            </a:schemeClr>
                          </a:solidFill>
                        </a:rPr>
                        <a:t>Y Dyniaethau</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400" b="1" kern="1200" cap="none" spc="0" dirty="0">
                          <a:solidFill>
                            <a:srgbClr val="0070C0"/>
                          </a:solidFill>
                          <a:effectLst/>
                          <a:latin typeface="+mn-lt"/>
                          <a:ea typeface="+mn-ea"/>
                          <a:cs typeface="+mn-cs"/>
                        </a:rPr>
                        <a:t>Thema</a:t>
                      </a:r>
                      <a:r>
                        <a:rPr lang="en-GB" sz="1400" b="1" kern="1200" cap="none" spc="0" dirty="0">
                          <a:solidFill>
                            <a:schemeClr val="tx1">
                              <a:lumMod val="75000"/>
                              <a:lumOff val="25000"/>
                            </a:schemeClr>
                          </a:solidFill>
                          <a:effectLst/>
                          <a:latin typeface="+mn-lt"/>
                          <a:ea typeface="+mn-ea"/>
                          <a:cs typeface="+mn-cs"/>
                        </a:rPr>
                        <a:t>:</a:t>
                      </a:r>
                    </a:p>
                    <a:p>
                      <a:r>
                        <a:rPr lang="cy-GB" sz="1400" b="1" cap="none" spc="0" dirty="0">
                          <a:solidFill>
                            <a:schemeClr val="tx1">
                              <a:lumMod val="75000"/>
                              <a:lumOff val="25000"/>
                            </a:schemeClr>
                          </a:solidFill>
                        </a:rPr>
                        <a:t>Lle gwahanol </a:t>
                      </a:r>
                    </a:p>
                    <a:p>
                      <a:r>
                        <a:rPr lang="cy-GB" sz="1400" b="1" kern="1200" cap="none" spc="0" dirty="0">
                          <a:solidFill>
                            <a:srgbClr val="0070C0"/>
                          </a:solidFill>
                          <a:effectLst/>
                          <a:latin typeface="+mn-lt"/>
                          <a:ea typeface="+mn-ea"/>
                          <a:cs typeface="+mn-cs"/>
                        </a:rPr>
                        <a:t>Ffocws Iaith:</a:t>
                      </a:r>
                      <a:endParaRPr lang="en-GB" sz="1400" b="1" kern="1200" cap="none" spc="0" dirty="0">
                        <a:solidFill>
                          <a:srgbClr val="0070C0"/>
                        </a:solidFill>
                        <a:effectLst/>
                        <a:latin typeface="+mn-lt"/>
                        <a:ea typeface="+mn-ea"/>
                        <a:cs typeface="+mn-cs"/>
                      </a:endParaRPr>
                    </a:p>
                    <a:p>
                      <a:r>
                        <a:rPr lang="cy-GB" sz="1400" b="1" kern="1200" cap="none" spc="0" dirty="0">
                          <a:solidFill>
                            <a:srgbClr val="0070C0"/>
                          </a:solidFill>
                          <a:effectLst/>
                          <a:latin typeface="+mn-lt"/>
                          <a:ea typeface="+mn-ea"/>
                          <a:cs typeface="+mn-cs"/>
                        </a:rPr>
                        <a:t>Patrwm/Patrymau</a:t>
                      </a:r>
                      <a:endParaRPr lang="en-GB" sz="1400" b="1" kern="1200" cap="none" spc="0" dirty="0">
                        <a:solidFill>
                          <a:srgbClr val="0070C0"/>
                        </a:solidFill>
                        <a:effectLst/>
                        <a:latin typeface="+mn-lt"/>
                        <a:ea typeface="+mn-ea"/>
                        <a:cs typeface="+mn-cs"/>
                      </a:endParaRPr>
                    </a:p>
                    <a:p>
                      <a:r>
                        <a:rPr lang="cy-GB" sz="1400" b="1" cap="none" spc="0" dirty="0">
                          <a:solidFill>
                            <a:schemeClr val="tx1">
                              <a:lumMod val="75000"/>
                              <a:lumOff val="25000"/>
                            </a:schemeClr>
                          </a:solidFill>
                        </a:rPr>
                        <a:t>Ble..... yn o wreiddiol? </a:t>
                      </a:r>
                    </a:p>
                    <a:p>
                      <a:r>
                        <a:rPr lang="cy-GB" sz="1400" b="1" cap="none" spc="0" dirty="0">
                          <a:solidFill>
                            <a:schemeClr val="tx1">
                              <a:lumMod val="75000"/>
                              <a:lumOff val="25000"/>
                            </a:schemeClr>
                          </a:solidFill>
                        </a:rPr>
                        <a:t>Ble.... yn o wreiddiol?</a:t>
                      </a:r>
                    </a:p>
                    <a:p>
                      <a:r>
                        <a:rPr lang="cy-GB" sz="1400" b="1" cap="none" spc="0" dirty="0">
                          <a:solidFill>
                            <a:schemeClr val="tx1">
                              <a:lumMod val="75000"/>
                              <a:lumOff val="25000"/>
                            </a:schemeClr>
                          </a:solidFill>
                        </a:rPr>
                        <a:t>Mae .....  o wreiddiol i..</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400" b="1" kern="1200" cap="none" spc="0" dirty="0">
                          <a:solidFill>
                            <a:srgbClr val="0070C0"/>
                          </a:solidFill>
                          <a:effectLst/>
                          <a:latin typeface="+mn-lt"/>
                          <a:ea typeface="+mn-ea"/>
                          <a:cs typeface="+mn-cs"/>
                        </a:rPr>
                        <a:t>Geirfa</a:t>
                      </a:r>
                      <a:endParaRPr lang="en-GB" sz="1400" b="1" kern="1200" cap="none" spc="0" dirty="0">
                        <a:solidFill>
                          <a:srgbClr val="0070C0"/>
                        </a:solidFill>
                        <a:effectLst/>
                        <a:latin typeface="+mn-lt"/>
                        <a:ea typeface="+mn-ea"/>
                        <a:cs typeface="+mn-cs"/>
                      </a:endParaRPr>
                    </a:p>
                    <a:p>
                      <a:r>
                        <a:rPr lang="cy-GB" sz="1400" b="1" cap="none" spc="0" dirty="0">
                          <a:solidFill>
                            <a:schemeClr val="tx1">
                              <a:lumMod val="75000"/>
                              <a:lumOff val="25000"/>
                            </a:schemeClr>
                          </a:solidFill>
                        </a:rPr>
                        <a:t>Gwald, cyfandir, boeth, sych, oer, bwrw glaw, uchder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400" b="1" kern="1200" cap="none" spc="0" dirty="0">
                          <a:solidFill>
                            <a:srgbClr val="0070C0"/>
                          </a:solidFill>
                          <a:effectLst/>
                          <a:latin typeface="+mn-lt"/>
                          <a:ea typeface="+mn-ea"/>
                          <a:cs typeface="+mn-cs"/>
                        </a:rPr>
                        <a:t>Gweithgareddau:</a:t>
                      </a:r>
                      <a:endParaRPr lang="en-GB" sz="1400" b="1" kern="1200" cap="none" spc="0" dirty="0">
                        <a:solidFill>
                          <a:srgbClr val="0070C0"/>
                        </a:solidFill>
                        <a:effectLst/>
                        <a:latin typeface="+mn-lt"/>
                        <a:ea typeface="+mn-ea"/>
                        <a:cs typeface="+mn-cs"/>
                      </a:endParaRPr>
                    </a:p>
                    <a:p>
                      <a:r>
                        <a:rPr lang="cy-GB" sz="1400" b="1" cap="none" spc="0" dirty="0">
                          <a:solidFill>
                            <a:schemeClr val="tx1">
                              <a:lumMod val="75000"/>
                              <a:lumOff val="25000"/>
                            </a:schemeClr>
                          </a:solidFill>
                        </a:rPr>
                        <a:t>Ymchwil planhigol gwahanol. Gwneud pamffled ar y cyfrifiadur, defnyddio  </a:t>
                      </a:r>
                    </a:p>
                    <a:p>
                      <a:endParaRPr lang="cy-GB" sz="1400" b="1" cap="none" spc="0" dirty="0">
                        <a:solidFill>
                          <a:schemeClr val="tx1">
                            <a:lumMod val="75000"/>
                            <a:lumOff val="25000"/>
                          </a:schemeClr>
                        </a:solidFill>
                      </a:endParaRPr>
                    </a:p>
                  </a:txBody>
                  <a:tcPr marL="168939" marR="82920" marT="84470" marB="84470" anchor="b">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cy-GB" sz="1400" b="1" u="sng" cap="none" spc="0" dirty="0">
                          <a:solidFill>
                            <a:schemeClr val="tx1">
                              <a:lumMod val="75000"/>
                              <a:lumOff val="25000"/>
                            </a:schemeClr>
                          </a:solidFill>
                          <a:highlight>
                            <a:srgbClr val="FFFF00"/>
                          </a:highlight>
                        </a:rPr>
                        <a:t>Iechyd a Lles</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400" b="1" kern="1200" cap="none" spc="0" dirty="0">
                          <a:solidFill>
                            <a:srgbClr val="0070C0"/>
                          </a:solidFill>
                          <a:effectLst/>
                          <a:latin typeface="+mn-lt"/>
                          <a:ea typeface="+mn-ea"/>
                          <a:cs typeface="+mn-cs"/>
                        </a:rPr>
                        <a:t>Thema:</a:t>
                      </a:r>
                    </a:p>
                    <a:p>
                      <a:r>
                        <a:rPr lang="cy-GB" sz="1400" b="1" cap="none" spc="0" dirty="0">
                          <a:solidFill>
                            <a:schemeClr val="tx1">
                              <a:lumMod val="75000"/>
                              <a:lumOff val="25000"/>
                            </a:schemeClr>
                          </a:solidFill>
                        </a:rPr>
                        <a:t>Cyfarwyddiadau, defnyddio gorchmynion</a:t>
                      </a:r>
                    </a:p>
                    <a:p>
                      <a:r>
                        <a:rPr lang="cy-GB" sz="1400" b="1" kern="1200" cap="none" spc="0" dirty="0">
                          <a:solidFill>
                            <a:srgbClr val="0070C0"/>
                          </a:solidFill>
                          <a:effectLst/>
                          <a:latin typeface="+mn-lt"/>
                          <a:ea typeface="+mn-ea"/>
                          <a:cs typeface="+mn-cs"/>
                        </a:rPr>
                        <a:t>Ffocws Iaith:</a:t>
                      </a:r>
                      <a:endParaRPr lang="en-GB" sz="1400" b="1" kern="1200" cap="none" spc="0" dirty="0">
                        <a:solidFill>
                          <a:srgbClr val="0070C0"/>
                        </a:solidFill>
                        <a:effectLst/>
                        <a:latin typeface="+mn-lt"/>
                        <a:ea typeface="+mn-ea"/>
                        <a:cs typeface="+mn-cs"/>
                      </a:endParaRPr>
                    </a:p>
                    <a:p>
                      <a:r>
                        <a:rPr lang="cy-GB" sz="1400" b="1" kern="1200" cap="none" spc="0" dirty="0">
                          <a:solidFill>
                            <a:srgbClr val="0070C0"/>
                          </a:solidFill>
                          <a:effectLst/>
                          <a:latin typeface="+mn-lt"/>
                          <a:ea typeface="+mn-ea"/>
                          <a:cs typeface="+mn-cs"/>
                        </a:rPr>
                        <a:t>Patrwm/Patrymau</a:t>
                      </a:r>
                      <a:endParaRPr lang="en-GB" sz="1400" b="1" kern="1200" cap="none" spc="0" dirty="0">
                        <a:solidFill>
                          <a:srgbClr val="0070C0"/>
                        </a:solidFill>
                        <a:effectLst/>
                        <a:latin typeface="+mn-lt"/>
                        <a:ea typeface="+mn-ea"/>
                        <a:cs typeface="+mn-cs"/>
                      </a:endParaRPr>
                    </a:p>
                    <a:p>
                      <a:r>
                        <a:rPr lang="cy-GB" sz="1400" b="1" cap="none" spc="0" dirty="0">
                          <a:solidFill>
                            <a:schemeClr val="tx1">
                              <a:lumMod val="75000"/>
                              <a:lumOff val="25000"/>
                            </a:schemeClr>
                          </a:solidFill>
                        </a:rPr>
                        <a:t>Beth sy’n digwydd nesa?</a:t>
                      </a:r>
                    </a:p>
                    <a:p>
                      <a:r>
                        <a:rPr lang="cy-GB" sz="1400" b="1" cap="none" spc="0" dirty="0">
                          <a:solidFill>
                            <a:schemeClr val="tx1">
                              <a:lumMod val="75000"/>
                              <a:lumOff val="25000"/>
                            </a:schemeClr>
                          </a:solidFill>
                        </a:rPr>
                        <a:t>Beth sy’n digwydd i orffen?</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400" b="1" kern="1200" cap="none" spc="0" dirty="0">
                          <a:solidFill>
                            <a:srgbClr val="0070C0"/>
                          </a:solidFill>
                          <a:effectLst/>
                          <a:latin typeface="+mn-lt"/>
                          <a:ea typeface="+mn-ea"/>
                          <a:cs typeface="+mn-cs"/>
                        </a:rPr>
                        <a:t>Geirfa</a:t>
                      </a:r>
                      <a:endParaRPr lang="en-GB" sz="1400" b="1" kern="1200" cap="none" spc="0" dirty="0">
                        <a:solidFill>
                          <a:srgbClr val="0070C0"/>
                        </a:solidFill>
                        <a:effectLst/>
                        <a:latin typeface="+mn-lt"/>
                        <a:ea typeface="+mn-ea"/>
                        <a:cs typeface="+mn-cs"/>
                      </a:endParaRPr>
                    </a:p>
                    <a:p>
                      <a:r>
                        <a:rPr lang="cy-GB" sz="1400" b="1" cap="none" spc="0" dirty="0">
                          <a:solidFill>
                            <a:schemeClr val="tx1">
                              <a:lumMod val="75000"/>
                              <a:lumOff val="25000"/>
                            </a:schemeClr>
                          </a:solidFill>
                        </a:rPr>
                        <a:t>Gorchmynion, digwydd, cloddiwch, plannwch, rhowch, dyfrhewch, llanwch, tacluswch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400" b="1" kern="1200" cap="none" spc="0" dirty="0">
                          <a:solidFill>
                            <a:srgbClr val="0070C0"/>
                          </a:solidFill>
                          <a:effectLst/>
                          <a:latin typeface="+mn-lt"/>
                          <a:ea typeface="+mn-ea"/>
                          <a:cs typeface="+mn-cs"/>
                        </a:rPr>
                        <a:t>Gweithgareddau:</a:t>
                      </a:r>
                      <a:endParaRPr lang="en-GB" sz="1400" b="1" kern="1200" cap="none" spc="0" dirty="0">
                        <a:solidFill>
                          <a:srgbClr val="0070C0"/>
                        </a:solidFill>
                        <a:effectLst/>
                        <a:latin typeface="+mn-lt"/>
                        <a:ea typeface="+mn-ea"/>
                        <a:cs typeface="+mn-cs"/>
                      </a:endParaRPr>
                    </a:p>
                    <a:p>
                      <a:r>
                        <a:rPr lang="cy-GB" sz="1400" b="1" cap="none" spc="0" dirty="0">
                          <a:solidFill>
                            <a:schemeClr val="tx1">
                              <a:lumMod val="75000"/>
                              <a:lumOff val="25000"/>
                            </a:schemeClr>
                          </a:solidFill>
                        </a:rPr>
                        <a:t>Tasg lafar a tasg gwrando</a:t>
                      </a:r>
                    </a:p>
                  </a:txBody>
                  <a:tcPr marL="168939" marR="82920" marT="84470" marB="84470" anchor="b">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cy-GB" sz="1400" b="1" u="sng" cap="none" spc="0" dirty="0">
                          <a:solidFill>
                            <a:schemeClr val="tx1">
                              <a:lumMod val="75000"/>
                              <a:lumOff val="25000"/>
                            </a:schemeClr>
                          </a:solidFill>
                        </a:rPr>
                        <a:t>Y Celfyddydau Mynegiannol</a:t>
                      </a:r>
                    </a:p>
                    <a:p>
                      <a:r>
                        <a:rPr lang="en-GB" sz="1400" b="1" kern="1200" cap="none" spc="0" dirty="0">
                          <a:solidFill>
                            <a:srgbClr val="0070C0"/>
                          </a:solidFill>
                          <a:effectLst/>
                          <a:latin typeface="+mn-lt"/>
                          <a:ea typeface="+mn-ea"/>
                          <a:cs typeface="+mn-cs"/>
                        </a:rPr>
                        <a:t>Thema: </a:t>
                      </a:r>
                      <a:r>
                        <a:rPr lang="cy-GB" sz="1400" b="1" kern="1200" cap="none" spc="0" noProof="0" dirty="0">
                          <a:solidFill>
                            <a:schemeClr val="tx1">
                              <a:lumMod val="75000"/>
                              <a:lumOff val="25000"/>
                            </a:schemeClr>
                          </a:solidFill>
                          <a:effectLst/>
                          <a:latin typeface="+mn-lt"/>
                          <a:ea typeface="+mn-ea"/>
                          <a:cs typeface="+mn-cs"/>
                        </a:rPr>
                        <a:t>Gwneud</a:t>
                      </a:r>
                      <a:r>
                        <a:rPr lang="en-GB" sz="1400" b="1" kern="1200" cap="none" spc="0" dirty="0">
                          <a:solidFill>
                            <a:schemeClr val="tx1">
                              <a:lumMod val="75000"/>
                              <a:lumOff val="25000"/>
                            </a:schemeClr>
                          </a:solidFill>
                          <a:effectLst/>
                          <a:latin typeface="+mn-lt"/>
                          <a:ea typeface="+mn-ea"/>
                          <a:cs typeface="+mn-cs"/>
                        </a:rPr>
                        <a:t> </a:t>
                      </a:r>
                      <a:r>
                        <a:rPr lang="cy-GB" sz="1400" b="1" kern="1200" cap="none" spc="0" noProof="0" dirty="0">
                          <a:solidFill>
                            <a:schemeClr val="tx1">
                              <a:lumMod val="75000"/>
                              <a:lumOff val="25000"/>
                            </a:schemeClr>
                          </a:solidFill>
                          <a:effectLst/>
                          <a:latin typeface="+mn-lt"/>
                          <a:ea typeface="+mn-ea"/>
                          <a:cs typeface="+mn-cs"/>
                        </a:rPr>
                        <a:t>defnyddio</a:t>
                      </a:r>
                      <a:r>
                        <a:rPr lang="en-GB" sz="1400" b="1" kern="1200" cap="none" spc="0" dirty="0">
                          <a:solidFill>
                            <a:schemeClr val="tx1">
                              <a:lumMod val="75000"/>
                              <a:lumOff val="25000"/>
                            </a:schemeClr>
                          </a:solidFill>
                          <a:effectLst/>
                          <a:latin typeface="+mn-lt"/>
                          <a:ea typeface="+mn-ea"/>
                          <a:cs typeface="+mn-cs"/>
                        </a:rPr>
                        <a:t> </a:t>
                      </a:r>
                      <a:r>
                        <a:rPr lang="cy-GB" sz="1400" b="1" kern="1200" cap="none" spc="0" noProof="0" dirty="0">
                          <a:solidFill>
                            <a:schemeClr val="tx1">
                              <a:lumMod val="75000"/>
                              <a:lumOff val="25000"/>
                            </a:schemeClr>
                          </a:solidFill>
                          <a:effectLst/>
                          <a:latin typeface="+mn-lt"/>
                          <a:ea typeface="+mn-ea"/>
                          <a:cs typeface="+mn-cs"/>
                        </a:rPr>
                        <a:t>naturiol</a:t>
                      </a:r>
                    </a:p>
                    <a:p>
                      <a:r>
                        <a:rPr lang="cy-GB" sz="1400" b="1" kern="1200" cap="none" spc="0" dirty="0">
                          <a:solidFill>
                            <a:srgbClr val="0070C0"/>
                          </a:solidFill>
                          <a:effectLst/>
                          <a:latin typeface="+mn-lt"/>
                          <a:ea typeface="+mn-ea"/>
                          <a:cs typeface="+mn-cs"/>
                        </a:rPr>
                        <a:t>Ffocws Iaith:</a:t>
                      </a:r>
                      <a:endParaRPr lang="en-GB" sz="1400" b="1" kern="1200" cap="none" spc="0" dirty="0">
                        <a:solidFill>
                          <a:srgbClr val="0070C0"/>
                        </a:solidFill>
                        <a:effectLst/>
                        <a:latin typeface="+mn-lt"/>
                        <a:ea typeface="+mn-ea"/>
                        <a:cs typeface="+mn-cs"/>
                      </a:endParaRPr>
                    </a:p>
                    <a:p>
                      <a:r>
                        <a:rPr lang="cy-GB" sz="1400" b="1" kern="1200" cap="none" spc="0" dirty="0">
                          <a:solidFill>
                            <a:srgbClr val="0070C0"/>
                          </a:solidFill>
                          <a:effectLst/>
                          <a:latin typeface="+mn-lt"/>
                          <a:ea typeface="+mn-ea"/>
                          <a:cs typeface="+mn-cs"/>
                        </a:rPr>
                        <a:t>Patrwm/Patrymau</a:t>
                      </a:r>
                    </a:p>
                    <a:p>
                      <a:r>
                        <a:rPr lang="cy-GB" sz="1400" b="1" kern="1200" cap="none" spc="0" dirty="0">
                          <a:solidFill>
                            <a:schemeClr val="tx1">
                              <a:lumMod val="75000"/>
                              <a:lumOff val="25000"/>
                            </a:schemeClr>
                          </a:solidFill>
                          <a:effectLst/>
                          <a:latin typeface="+mn-lt"/>
                          <a:ea typeface="+mn-ea"/>
                          <a:cs typeface="+mn-cs"/>
                        </a:rPr>
                        <a:t>Defnyddiwch</a:t>
                      </a:r>
                    </a:p>
                    <a:p>
                      <a:r>
                        <a:rPr lang="cy-GB" sz="1400" b="1" kern="1200" cap="none" spc="0" dirty="0">
                          <a:solidFill>
                            <a:schemeClr val="tx1">
                              <a:lumMod val="75000"/>
                              <a:lumOff val="25000"/>
                            </a:schemeClr>
                          </a:solidFill>
                          <a:effectLst/>
                          <a:latin typeface="+mn-lt"/>
                          <a:ea typeface="+mn-ea"/>
                          <a:cs typeface="+mn-cs"/>
                        </a:rPr>
                        <a:t>Dewiswch</a:t>
                      </a:r>
                    </a:p>
                    <a:p>
                      <a:r>
                        <a:rPr lang="cy-GB" sz="1400" b="1" kern="1200" cap="none" spc="0" dirty="0">
                          <a:solidFill>
                            <a:schemeClr val="tx1">
                              <a:lumMod val="75000"/>
                              <a:lumOff val="25000"/>
                            </a:schemeClr>
                          </a:solidFill>
                          <a:effectLst/>
                          <a:latin typeface="+mn-lt"/>
                          <a:ea typeface="+mn-ea"/>
                          <a:cs typeface="+mn-cs"/>
                        </a:rPr>
                        <a:t>Lliwiwch </a:t>
                      </a:r>
                      <a:endParaRPr lang="en-GB" sz="1400" b="1" kern="1200" cap="none" spc="0" dirty="0">
                        <a:solidFill>
                          <a:schemeClr val="tx1">
                            <a:lumMod val="75000"/>
                            <a:lumOff val="25000"/>
                          </a:schemeClr>
                        </a:solidFill>
                        <a:effectLst/>
                        <a:latin typeface="+mn-lt"/>
                        <a:ea typeface="+mn-ea"/>
                        <a:cs typeface="+mn-cs"/>
                      </a:endParaRPr>
                    </a:p>
                    <a:p>
                      <a:r>
                        <a:rPr lang="cy-GB" sz="1400" b="1" kern="1200" cap="none" spc="0" dirty="0">
                          <a:solidFill>
                            <a:srgbClr val="0070C0"/>
                          </a:solidFill>
                          <a:effectLst/>
                          <a:latin typeface="+mn-lt"/>
                          <a:ea typeface="+mn-ea"/>
                          <a:cs typeface="+mn-cs"/>
                        </a:rPr>
                        <a:t>Geirfa</a:t>
                      </a:r>
                      <a:endParaRPr lang="en-GB" sz="1400" b="1" kern="1200" cap="none" spc="0" dirty="0">
                        <a:solidFill>
                          <a:srgbClr val="0070C0"/>
                        </a:solidFill>
                        <a:effectLst/>
                        <a:latin typeface="+mn-lt"/>
                        <a:ea typeface="+mn-ea"/>
                        <a:cs typeface="+mn-cs"/>
                      </a:endParaRPr>
                    </a:p>
                    <a:p>
                      <a:r>
                        <a:rPr lang="cy-GB" sz="1400" b="1" kern="1200" cap="none" spc="0" dirty="0">
                          <a:solidFill>
                            <a:schemeClr val="tx1">
                              <a:lumMod val="75000"/>
                              <a:lumOff val="25000"/>
                            </a:schemeClr>
                          </a:solidFill>
                          <a:effectLst/>
                          <a:latin typeface="+mn-lt"/>
                          <a:ea typeface="+mn-ea"/>
                          <a:cs typeface="+mn-cs"/>
                        </a:rPr>
                        <a:t>Lliw, lliwiau, gwead</a:t>
                      </a:r>
                    </a:p>
                    <a:p>
                      <a:r>
                        <a:rPr lang="cy-GB" sz="1400" b="1" kern="1200" cap="none" spc="0" dirty="0">
                          <a:solidFill>
                            <a:srgbClr val="0070C0"/>
                          </a:solidFill>
                          <a:effectLst/>
                          <a:latin typeface="+mn-lt"/>
                          <a:ea typeface="+mn-ea"/>
                          <a:cs typeface="+mn-cs"/>
                        </a:rPr>
                        <a:t>Gweithgareddau:</a:t>
                      </a:r>
                      <a:endParaRPr lang="en-GB" sz="1400" b="1" kern="1200" cap="none" spc="0" dirty="0">
                        <a:solidFill>
                          <a:srgbClr val="0070C0"/>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400" b="1" cap="none" spc="0" dirty="0">
                          <a:solidFill>
                            <a:schemeClr val="tx1">
                              <a:lumMod val="75000"/>
                              <a:lumOff val="25000"/>
                            </a:schemeClr>
                          </a:solidFill>
                        </a:rPr>
                        <a:t>Gwnewch lluniau neu paentiwch lluniau  efo pethau naturiol. Ddifynio geiriau, cynllun. </a:t>
                      </a:r>
                      <a:r>
                        <a:rPr lang="cy-GB" sz="1400" dirty="0">
                          <a:solidFill>
                            <a:schemeClr val="tx1"/>
                          </a:solidFill>
                        </a:rPr>
                        <a:t>O dan, o flaen, ar bwys, wrth ochr, tu ôl, canol,  drws nesa</a:t>
                      </a:r>
                    </a:p>
                    <a:p>
                      <a:endParaRPr lang="cy-GB" sz="1400" b="1" cap="none" spc="0" dirty="0">
                        <a:solidFill>
                          <a:schemeClr val="tx1">
                            <a:lumMod val="75000"/>
                            <a:lumOff val="25000"/>
                          </a:schemeClr>
                        </a:solidFill>
                      </a:endParaRPr>
                    </a:p>
                  </a:txBody>
                  <a:tcPr marL="168939" marR="82920" marT="84470" marB="84470" anchor="b">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1545626250"/>
                  </a:ext>
                </a:extLst>
              </a:tr>
            </a:tbl>
          </a:graphicData>
        </a:graphic>
      </p:graphicFrame>
    </p:spTree>
    <p:extLst>
      <p:ext uri="{BB962C8B-B14F-4D97-AF65-F5344CB8AC3E}">
        <p14:creationId xmlns:p14="http://schemas.microsoft.com/office/powerpoint/2010/main" val="238214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58168A6-4788-502D-C8B1-D19D8164A74F}"/>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kern="1200" dirty="0" err="1">
                <a:solidFill>
                  <a:schemeClr val="tx1"/>
                </a:solidFill>
                <a:latin typeface="+mj-lt"/>
                <a:ea typeface="+mj-ea"/>
                <a:cs typeface="+mj-cs"/>
              </a:rPr>
              <a:t>Cyflwyniad</a:t>
            </a:r>
            <a:r>
              <a:rPr lang="en-US" kern="1200" dirty="0">
                <a:solidFill>
                  <a:schemeClr val="tx1"/>
                </a:solidFill>
                <a:latin typeface="+mj-lt"/>
                <a:ea typeface="+mj-ea"/>
                <a:cs typeface="+mj-cs"/>
              </a:rPr>
              <a:t> </a:t>
            </a:r>
            <a:r>
              <a:rPr lang="en-US" kern="1200" dirty="0" err="1">
                <a:solidFill>
                  <a:schemeClr val="tx1"/>
                </a:solidFill>
                <a:latin typeface="+mj-lt"/>
                <a:ea typeface="+mj-ea"/>
                <a:cs typeface="+mj-cs"/>
              </a:rPr>
              <a:t>byr</a:t>
            </a:r>
            <a:r>
              <a:rPr lang="en-US" kern="1200" dirty="0">
                <a:solidFill>
                  <a:schemeClr val="tx1"/>
                </a:solidFill>
                <a:latin typeface="+mj-lt"/>
                <a:ea typeface="+mj-ea"/>
                <a:cs typeface="+mj-cs"/>
              </a:rPr>
              <a:t> </a:t>
            </a:r>
            <a:r>
              <a:rPr lang="en-US" kern="1200" dirty="0" err="1">
                <a:solidFill>
                  <a:schemeClr val="tx1"/>
                </a:solidFill>
                <a:latin typeface="+mj-lt"/>
                <a:ea typeface="+mj-ea"/>
                <a:cs typeface="+mj-cs"/>
              </a:rPr>
              <a:t>i’r</a:t>
            </a:r>
            <a:r>
              <a:rPr lang="en-US" kern="1200" dirty="0">
                <a:solidFill>
                  <a:schemeClr val="tx1"/>
                </a:solidFill>
                <a:latin typeface="+mj-lt"/>
                <a:ea typeface="+mj-ea"/>
                <a:cs typeface="+mj-cs"/>
              </a:rPr>
              <a:t> </a:t>
            </a:r>
            <a:r>
              <a:rPr lang="en-US" kern="1200" dirty="0" err="1">
                <a:solidFill>
                  <a:schemeClr val="tx1"/>
                </a:solidFill>
                <a:latin typeface="+mj-lt"/>
                <a:ea typeface="+mj-ea"/>
                <a:cs typeface="+mj-cs"/>
              </a:rPr>
              <a:t>portffolio</a:t>
            </a:r>
            <a:endParaRPr lang="en-US" kern="1200" dirty="0">
              <a:solidFill>
                <a:schemeClr val="tx1"/>
              </a:solidFill>
              <a:latin typeface="+mj-lt"/>
              <a:ea typeface="+mj-ea"/>
              <a:cs typeface="+mj-cs"/>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48376096-6826-4E3C-C918-09E4CF0FE1EF}"/>
              </a:ext>
            </a:extLst>
          </p:cNvPr>
          <p:cNvSpPr txBox="1"/>
          <p:nvPr/>
        </p:nvSpPr>
        <p:spPr>
          <a:xfrm>
            <a:off x="676480" y="1842584"/>
            <a:ext cx="10348079" cy="3754874"/>
          </a:xfrm>
          <a:prstGeom prst="rect">
            <a:avLst/>
          </a:prstGeom>
          <a:noFill/>
        </p:spPr>
        <p:txBody>
          <a:bodyPr wrap="square" rtlCol="0">
            <a:spAutoFit/>
          </a:bodyPr>
          <a:lstStyle/>
          <a:p>
            <a:r>
              <a:rPr lang="cy-GB" sz="2000" dirty="0">
                <a:latin typeface="Comic Sans MS" panose="030F0702030302020204" pitchFamily="66" charset="0"/>
              </a:rPr>
              <a:t>Dw i wedi dewis y pwnc ‘Garddio’ achos, dwy flynedd yn ôl, roeddwn ni gwneud y pwnc yn fy ysgol. Yr haf nesa, byddan ni gwneud pwnc eto. Hoffwn i ddysgu'r plant llawer o Gymraeg amser hwn. </a:t>
            </a:r>
          </a:p>
          <a:p>
            <a:endParaRPr lang="cy-GB" sz="2000" dirty="0">
              <a:latin typeface="Comic Sans MS" panose="030F0702030302020204" pitchFamily="66" charset="0"/>
            </a:endParaRPr>
          </a:p>
          <a:p>
            <a:r>
              <a:rPr lang="cy-GB" sz="2000" dirty="0">
                <a:latin typeface="Comic Sans MS" panose="030F0702030302020204" pitchFamily="66" charset="0"/>
              </a:rPr>
              <a:t>Dw i eisiau defnyddio gweithgarwch ein bod ni dysgu ar y cwrs. Dw i’n gwybod gwell nawr beth gweithgarwch defnyddio pan a sut defnyddio'r gweithgarwch felly’r plant dysgu patrwm Cymraeg ac maen nhw </a:t>
            </a:r>
            <a:r>
              <a:rPr lang="cy-GB" sz="2000" dirty="0" err="1">
                <a:latin typeface="Comic Sans MS" panose="030F0702030302020204" pitchFamily="66" charset="0"/>
              </a:rPr>
              <a:t>gofio'r</a:t>
            </a:r>
            <a:r>
              <a:rPr lang="cy-GB" sz="2000" dirty="0">
                <a:latin typeface="Comic Sans MS" panose="030F0702030302020204" pitchFamily="66" charset="0"/>
              </a:rPr>
              <a:t> patrwm. </a:t>
            </a:r>
          </a:p>
          <a:p>
            <a:r>
              <a:rPr lang="cy-GB" sz="2000" dirty="0">
                <a:latin typeface="Comic Sans MS" panose="030F0702030302020204" pitchFamily="66" charset="0"/>
              </a:rPr>
              <a:t>Dw i eisiau defnyddio gweithgarwch gwahanol. Doeddwn i ddim defnyddio ‘pyramid’ neu ‘Dwyn y frawddeg’ eto. Felly, bydda i drio pyramid i sbarduno gwaith llafar.</a:t>
            </a:r>
          </a:p>
          <a:p>
            <a:r>
              <a:rPr lang="cy-GB" sz="2000" dirty="0">
                <a:latin typeface="Comic Sans MS" panose="030F0702030302020204" pitchFamily="66" charset="0"/>
              </a:rPr>
              <a:t>Y gweithgaredd ysgrifenedig, byddan ni ysgrifenni ddyddiadur am drip i Castell </a:t>
            </a:r>
            <a:r>
              <a:rPr lang="cy-GB" sz="2000" dirty="0" err="1">
                <a:latin typeface="Comic Sans MS" panose="030F0702030302020204" pitchFamily="66" charset="0"/>
              </a:rPr>
              <a:t>Powis</a:t>
            </a:r>
            <a:r>
              <a:rPr lang="cy-GB" sz="2000" dirty="0">
                <a:latin typeface="Comic Sans MS" panose="030F0702030302020204" pitchFamily="66" charset="0"/>
              </a:rPr>
              <a:t> a gerddi. Dw i eisiau y plant ysgrifenni yn gorffennol. Y gwersi adolygu. </a:t>
            </a:r>
          </a:p>
          <a:p>
            <a:endParaRPr lang="cy-GB" dirty="0"/>
          </a:p>
        </p:txBody>
      </p:sp>
    </p:spTree>
    <p:extLst>
      <p:ext uri="{BB962C8B-B14F-4D97-AF65-F5344CB8AC3E}">
        <p14:creationId xmlns:p14="http://schemas.microsoft.com/office/powerpoint/2010/main" val="38670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B970-5BC2-9DBD-DD66-D294C7527164}"/>
              </a:ext>
            </a:extLst>
          </p:cNvPr>
          <p:cNvSpPr>
            <a:spLocks noGrp="1"/>
          </p:cNvSpPr>
          <p:nvPr>
            <p:ph type="title"/>
          </p:nvPr>
        </p:nvSpPr>
        <p:spPr/>
        <p:txBody>
          <a:bodyPr/>
          <a:lstStyle/>
          <a:p>
            <a:r>
              <a:rPr lang="en-US" kern="1200" dirty="0" err="1">
                <a:solidFill>
                  <a:schemeClr val="tx1"/>
                </a:solidFill>
                <a:latin typeface="+mj-lt"/>
                <a:ea typeface="+mj-ea"/>
                <a:cs typeface="+mj-cs"/>
              </a:rPr>
              <a:t>Cyflwyniad</a:t>
            </a:r>
            <a:r>
              <a:rPr lang="en-US" kern="1200" dirty="0">
                <a:solidFill>
                  <a:schemeClr val="tx1"/>
                </a:solidFill>
                <a:latin typeface="+mj-lt"/>
                <a:ea typeface="+mj-ea"/>
                <a:cs typeface="+mj-cs"/>
              </a:rPr>
              <a:t> </a:t>
            </a:r>
            <a:r>
              <a:rPr lang="en-US" kern="1200" dirty="0" err="1">
                <a:solidFill>
                  <a:schemeClr val="tx1"/>
                </a:solidFill>
                <a:latin typeface="+mj-lt"/>
                <a:ea typeface="+mj-ea"/>
                <a:cs typeface="+mj-cs"/>
              </a:rPr>
              <a:t>byr</a:t>
            </a:r>
            <a:r>
              <a:rPr lang="en-US" kern="1200" dirty="0">
                <a:solidFill>
                  <a:schemeClr val="tx1"/>
                </a:solidFill>
                <a:latin typeface="+mj-lt"/>
                <a:ea typeface="+mj-ea"/>
                <a:cs typeface="+mj-cs"/>
              </a:rPr>
              <a:t> </a:t>
            </a:r>
            <a:r>
              <a:rPr lang="en-US" kern="1200" dirty="0" err="1">
                <a:solidFill>
                  <a:schemeClr val="tx1"/>
                </a:solidFill>
                <a:latin typeface="+mj-lt"/>
                <a:ea typeface="+mj-ea"/>
                <a:cs typeface="+mj-cs"/>
              </a:rPr>
              <a:t>i’r</a:t>
            </a:r>
            <a:r>
              <a:rPr lang="en-US" kern="1200" dirty="0">
                <a:solidFill>
                  <a:schemeClr val="tx1"/>
                </a:solidFill>
                <a:latin typeface="+mj-lt"/>
                <a:ea typeface="+mj-ea"/>
                <a:cs typeface="+mj-cs"/>
              </a:rPr>
              <a:t> </a:t>
            </a:r>
            <a:r>
              <a:rPr lang="en-US" kern="1200" dirty="0" err="1">
                <a:solidFill>
                  <a:schemeClr val="tx1"/>
                </a:solidFill>
                <a:latin typeface="+mj-lt"/>
                <a:ea typeface="+mj-ea"/>
                <a:cs typeface="+mj-cs"/>
              </a:rPr>
              <a:t>portffolio</a:t>
            </a:r>
            <a:endParaRPr lang="cy-GB" dirty="0"/>
          </a:p>
        </p:txBody>
      </p:sp>
      <p:sp>
        <p:nvSpPr>
          <p:cNvPr id="3" name="Content Placeholder 2">
            <a:extLst>
              <a:ext uri="{FF2B5EF4-FFF2-40B4-BE49-F238E27FC236}">
                <a16:creationId xmlns:a16="http://schemas.microsoft.com/office/drawing/2014/main" id="{E725D769-967B-1CDA-6318-BD0CB6117762}"/>
              </a:ext>
            </a:extLst>
          </p:cNvPr>
          <p:cNvSpPr>
            <a:spLocks noGrp="1"/>
          </p:cNvSpPr>
          <p:nvPr>
            <p:ph idx="1"/>
          </p:nvPr>
        </p:nvSpPr>
        <p:spPr/>
        <p:txBody>
          <a:bodyPr>
            <a:normAutofit fontScale="85000" lnSpcReduction="20000"/>
          </a:bodyPr>
          <a:lstStyle/>
          <a:p>
            <a:pPr marL="0" indent="0">
              <a:buNone/>
            </a:pPr>
            <a:r>
              <a:rPr lang="cy-GB" sz="2600" dirty="0">
                <a:latin typeface="Comic Sans MS" panose="030F0702030302020204" pitchFamily="66" charset="0"/>
              </a:rPr>
              <a:t>Dw i’n gwybod y plant mwynhau chwarae gem, felly byddan ni ymarfer patrwm newydd efo gemau gwahanol. Gobeithio eu bod nhw cofio mwy. </a:t>
            </a:r>
          </a:p>
          <a:p>
            <a:pPr marL="0" indent="0">
              <a:buNone/>
            </a:pPr>
            <a:r>
              <a:rPr lang="cy-GB" sz="2600" dirty="0">
                <a:latin typeface="Comic Sans MS" panose="030F0702030302020204" pitchFamily="66" charset="0"/>
              </a:rPr>
              <a:t>Byddan ni ymarfer sgiliau gwrando pan rydyn ni cynllun yr ardd. Rydw i'n siŵr ein bod nhw angen ymarfer gwrando mwy. Felly, y dasg bydd gwrando ble rhoi pethau yn yr ardd. Yn yr ysgol, dylen ni defnyddio mwy gweithgarwch ymarfer sgiliau gwrando bod gwella sgiliau llafar. </a:t>
            </a:r>
          </a:p>
          <a:p>
            <a:pPr marL="0" indent="0">
              <a:buNone/>
            </a:pPr>
            <a:r>
              <a:rPr lang="cy-GB" sz="2600" dirty="0">
                <a:latin typeface="Comic Sans MS" panose="030F0702030302020204" pitchFamily="66" charset="0"/>
              </a:rPr>
              <a:t>Dw i eisiau tasg y cynorthwyydd addysgu bydd un dasg dw i’n gallu defnyddio pan fydda i fynd yn ôl ysgol. Y cynorthwyydd addysgu bydd yn cymryd, grwpiau bach, bob wythnos tu allan y dosbarth pan mae hi’n amser cofrestru. </a:t>
            </a:r>
          </a:p>
          <a:p>
            <a:pPr marL="0" indent="0">
              <a:buNone/>
            </a:pPr>
            <a:r>
              <a:rPr lang="cy-GB" sz="2600" dirty="0">
                <a:latin typeface="Comic Sans MS" panose="030F0702030302020204" pitchFamily="66" charset="0"/>
              </a:rPr>
              <a:t>Os mae’r plant yn dysgu ffyrdd gwahanol, dw i’n gobeithio, maen nhw’n cofio beth ddysgon nhw. Dw i’n credu fod mwy pwysig i ddysgu tipyn bach yn dda, na dysgu mwy a ddim yn cofio. </a:t>
            </a:r>
          </a:p>
          <a:p>
            <a:pPr marL="0" indent="0">
              <a:buNone/>
            </a:pPr>
            <a:r>
              <a:rPr lang="cy-GB" sz="2600" dirty="0">
                <a:latin typeface="Comic Sans MS" panose="030F0702030302020204" pitchFamily="66" charset="0"/>
              </a:rPr>
              <a:t>Felly, bydda i ddefnyddio mwy gweithgarwch am yr un patrwm, os y plant yn gallu defnyddio gwella. </a:t>
            </a:r>
          </a:p>
          <a:p>
            <a:endParaRPr lang="cy-GB" dirty="0"/>
          </a:p>
        </p:txBody>
      </p:sp>
    </p:spTree>
    <p:extLst>
      <p:ext uri="{BB962C8B-B14F-4D97-AF65-F5344CB8AC3E}">
        <p14:creationId xmlns:p14="http://schemas.microsoft.com/office/powerpoint/2010/main" val="1227147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6A7462D-82EA-DF25-93AC-EF259824B959}"/>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kern="1200" dirty="0" err="1">
                <a:solidFill>
                  <a:schemeClr val="tx1"/>
                </a:solidFill>
                <a:latin typeface="Comic Sans MS" panose="030F0702030302020204" pitchFamily="66" charset="0"/>
              </a:rPr>
              <a:t>Cyfarwyddiadau</a:t>
            </a:r>
            <a:r>
              <a:rPr lang="en-US" kern="1200" dirty="0">
                <a:solidFill>
                  <a:schemeClr val="tx1"/>
                </a:solidFill>
                <a:latin typeface="Comic Sans MS" panose="030F0702030302020204" pitchFamily="66" charset="0"/>
              </a:rPr>
              <a:t> </a:t>
            </a:r>
            <a:r>
              <a:rPr lang="en-US" kern="1200" dirty="0" err="1">
                <a:solidFill>
                  <a:schemeClr val="tx1"/>
                </a:solidFill>
                <a:latin typeface="Comic Sans MS" panose="030F0702030302020204" pitchFamily="66" charset="0"/>
              </a:rPr>
              <a:t>i</a:t>
            </a:r>
            <a:r>
              <a:rPr lang="en-US" kern="1200" dirty="0">
                <a:solidFill>
                  <a:schemeClr val="tx1"/>
                </a:solidFill>
                <a:latin typeface="Comic Sans MS" panose="030F0702030302020204" pitchFamily="66" charset="0"/>
              </a:rPr>
              <a:t> </a:t>
            </a:r>
            <a:r>
              <a:rPr lang="en-US" kern="1200" dirty="0" err="1">
                <a:solidFill>
                  <a:schemeClr val="tx1"/>
                </a:solidFill>
                <a:latin typeface="Comic Sans MS" panose="030F0702030302020204" pitchFamily="66" charset="0"/>
              </a:rPr>
              <a:t>gynorthwyydd</a:t>
            </a:r>
            <a:br>
              <a:rPr lang="en-US" kern="1200" dirty="0">
                <a:solidFill>
                  <a:schemeClr val="tx1"/>
                </a:solidFill>
                <a:latin typeface="+mj-lt"/>
                <a:ea typeface="+mj-ea"/>
                <a:cs typeface="+mj-cs"/>
              </a:rPr>
            </a:br>
            <a:endParaRPr lang="en-US" kern="1200" dirty="0">
              <a:solidFill>
                <a:schemeClr val="tx1"/>
              </a:solidFill>
              <a:latin typeface="+mj-lt"/>
              <a:ea typeface="+mj-ea"/>
              <a:cs typeface="+mj-cs"/>
            </a:endParaRPr>
          </a:p>
        </p:txBody>
      </p:sp>
      <p:sp>
        <p:nvSpPr>
          <p:cNvPr id="47" name="Arc 4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E1BAF560-48D9-D1F4-96D7-B697AB6A363D}"/>
              </a:ext>
            </a:extLst>
          </p:cNvPr>
          <p:cNvSpPr txBox="1"/>
          <p:nvPr/>
        </p:nvSpPr>
        <p:spPr>
          <a:xfrm>
            <a:off x="838200" y="1825625"/>
            <a:ext cx="10515600" cy="4351338"/>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cy-GB" sz="1500" dirty="0">
                <a:latin typeface="Comic Sans MS" panose="030F0702030302020204" pitchFamily="66" charset="0"/>
              </a:rPr>
              <a:t>Hoffwn i ti gweithio efo plant bob Dydd Gwener, cyn amserlen. Rydyn ni angen mesur y planhigyn bob wythnos am dasg mathemateg.</a:t>
            </a:r>
          </a:p>
          <a:p>
            <a:pPr indent="-228600">
              <a:lnSpc>
                <a:spcPct val="90000"/>
              </a:lnSpc>
              <a:spcAft>
                <a:spcPts val="600"/>
              </a:spcAft>
              <a:buFont typeface="Arial" panose="020B0604020202020204" pitchFamily="34" charset="0"/>
              <a:buChar char="•"/>
            </a:pPr>
            <a:r>
              <a:rPr lang="cy-GB" sz="1500" dirty="0">
                <a:latin typeface="Comic Sans MS" panose="030F0702030302020204" pitchFamily="66" charset="0"/>
              </a:rPr>
              <a:t> </a:t>
            </a:r>
          </a:p>
          <a:p>
            <a:pPr indent="-228600">
              <a:lnSpc>
                <a:spcPct val="90000"/>
              </a:lnSpc>
              <a:spcAft>
                <a:spcPts val="600"/>
              </a:spcAft>
              <a:buFont typeface="Arial" panose="020B0604020202020204" pitchFamily="34" charset="0"/>
              <a:buChar char="•"/>
            </a:pPr>
            <a:r>
              <a:rPr lang="cy-GB" sz="1500" dirty="0">
                <a:latin typeface="Comic Sans MS" panose="030F0702030302020204" pitchFamily="66" charset="0"/>
              </a:rPr>
              <a:t>Dw i wedi gwneud mat iaith am blant, wnei di raid y plant defnyddio'r mat iaith, felly maen nhw ymarfer patrwm cywir.  </a:t>
            </a:r>
          </a:p>
          <a:p>
            <a:pPr indent="-228600">
              <a:lnSpc>
                <a:spcPct val="90000"/>
              </a:lnSpc>
              <a:spcAft>
                <a:spcPts val="600"/>
              </a:spcAft>
              <a:buFont typeface="Arial" panose="020B0604020202020204" pitchFamily="34" charset="0"/>
              <a:buChar char="•"/>
            </a:pPr>
            <a:r>
              <a:rPr lang="cy-GB" sz="1500" dirty="0">
                <a:latin typeface="Comic Sans MS" panose="030F0702030302020204" pitchFamily="66" charset="0"/>
              </a:rPr>
              <a:t>Felly, ofyn un grŵp bach, tua phump neu chwech plant i fynd efo ti allan i arddio. Cofiwch bapur, pren mesur a phen. </a:t>
            </a:r>
          </a:p>
          <a:p>
            <a:pPr indent="-228600">
              <a:lnSpc>
                <a:spcPct val="90000"/>
              </a:lnSpc>
              <a:spcAft>
                <a:spcPts val="600"/>
              </a:spcAft>
              <a:buFont typeface="Arial" panose="020B0604020202020204" pitchFamily="34" charset="0"/>
              <a:buChar char="•"/>
            </a:pPr>
            <a:endParaRPr lang="cy-GB" sz="1500" dirty="0">
              <a:latin typeface="Comic Sans MS" panose="030F0702030302020204" pitchFamily="66" charset="0"/>
            </a:endParaRPr>
          </a:p>
          <a:p>
            <a:pPr indent="-228600">
              <a:lnSpc>
                <a:spcPct val="90000"/>
              </a:lnSpc>
              <a:spcAft>
                <a:spcPts val="600"/>
              </a:spcAft>
              <a:buFont typeface="Arial" panose="020B0604020202020204" pitchFamily="34" charset="0"/>
              <a:buChar char="•"/>
            </a:pPr>
            <a:r>
              <a:rPr lang="cy-GB" sz="1500" dirty="0">
                <a:latin typeface="Comic Sans MS" panose="030F0702030302020204" pitchFamily="66" charset="0"/>
              </a:rPr>
              <a:t>Mae’r blodiau haul ger y dosbarth dau, ond mae’r ffa dringo rhwng y sied a tŷ gwydr. </a:t>
            </a:r>
          </a:p>
          <a:p>
            <a:pPr indent="-228600">
              <a:lnSpc>
                <a:spcPct val="90000"/>
              </a:lnSpc>
              <a:spcAft>
                <a:spcPts val="600"/>
              </a:spcAft>
              <a:buFont typeface="Arial" panose="020B0604020202020204" pitchFamily="34" charset="0"/>
              <a:buChar char="•"/>
            </a:pPr>
            <a:r>
              <a:rPr lang="cy-GB" sz="1500" dirty="0">
                <a:latin typeface="Comic Sans MS" panose="030F0702030302020204" pitchFamily="66" charset="0"/>
              </a:rPr>
              <a:t>Ofyn y plant i fesur yr uchder am blodyn haul a ffa dringo. Ysgrifennwch yr uchder ar y papur. Rhaid i ti ymarfer y patrymau ar y mat iaith efo y plentyn.  </a:t>
            </a:r>
          </a:p>
          <a:p>
            <a:pPr indent="-228600">
              <a:lnSpc>
                <a:spcPct val="90000"/>
              </a:lnSpc>
              <a:spcAft>
                <a:spcPts val="600"/>
              </a:spcAft>
              <a:buFont typeface="Arial" panose="020B0604020202020204" pitchFamily="34" charset="0"/>
              <a:buChar char="•"/>
            </a:pPr>
            <a:endParaRPr lang="cy-GB" sz="1500" dirty="0">
              <a:latin typeface="Comic Sans MS" panose="030F0702030302020204" pitchFamily="66" charset="0"/>
            </a:endParaRPr>
          </a:p>
          <a:p>
            <a:pPr indent="-228600">
              <a:lnSpc>
                <a:spcPct val="90000"/>
              </a:lnSpc>
              <a:spcAft>
                <a:spcPts val="600"/>
              </a:spcAft>
              <a:buFont typeface="Arial" panose="020B0604020202020204" pitchFamily="34" charset="0"/>
              <a:buChar char="•"/>
            </a:pPr>
            <a:r>
              <a:rPr lang="cy-GB" sz="1500" dirty="0">
                <a:latin typeface="Comic Sans MS" panose="030F0702030302020204" pitchFamily="66" charset="0"/>
              </a:rPr>
              <a:t>Wedyn, dewch yn ôl y dosbarth. Ysgrifennwch y mesuriadau newydd yn y llyfr ‘Tyfu’. Gofynnwch y plant cwestiynau am fesuriadau. </a:t>
            </a:r>
            <a:r>
              <a:rPr lang="cy-GB" sz="1600" dirty="0">
                <a:latin typeface="Comic Sans MS" panose="030F0702030302020204" pitchFamily="66" charset="0"/>
              </a:rPr>
              <a:t>Pa mor dal ydy’r blodyn? Pa mor dal ydy’r ffa dringo? </a:t>
            </a:r>
            <a:r>
              <a:rPr lang="cy-GB" sz="1500" dirty="0">
                <a:latin typeface="Comic Sans MS" panose="030F0702030302020204" pitchFamily="66" charset="0"/>
              </a:rPr>
              <a:t>P’un ydy’r talaf? P’un ydy’r byrraf? Nesa, wnân nhw dynnu sgwâr ar y graffiau. Rhaid i ti ysgrifenni'r rhif yn eich llyfr.  </a:t>
            </a:r>
          </a:p>
          <a:p>
            <a:pPr indent="-228600">
              <a:lnSpc>
                <a:spcPct val="90000"/>
              </a:lnSpc>
              <a:spcAft>
                <a:spcPts val="600"/>
              </a:spcAft>
              <a:buFont typeface="Arial" panose="020B0604020202020204" pitchFamily="34" charset="0"/>
              <a:buChar char="•"/>
            </a:pPr>
            <a:endParaRPr lang="cy-GB" sz="1500" dirty="0">
              <a:latin typeface="Comic Sans MS" panose="030F0702030302020204" pitchFamily="66" charset="0"/>
            </a:endParaRPr>
          </a:p>
          <a:p>
            <a:pPr indent="-228600">
              <a:lnSpc>
                <a:spcPct val="90000"/>
              </a:lnSpc>
              <a:spcAft>
                <a:spcPts val="600"/>
              </a:spcAft>
              <a:buFont typeface="Arial" panose="020B0604020202020204" pitchFamily="34" charset="0"/>
              <a:buChar char="•"/>
            </a:pPr>
            <a:r>
              <a:rPr lang="cy-GB" sz="1500" dirty="0">
                <a:latin typeface="Comic Sans MS" panose="030F0702030302020204" pitchFamily="66" charset="0"/>
              </a:rPr>
              <a:t>Wnei di ofyn fi a oes cwestiwn gyda thi? </a:t>
            </a:r>
          </a:p>
          <a:p>
            <a:pPr indent="-228600">
              <a:lnSpc>
                <a:spcPct val="90000"/>
              </a:lnSpc>
              <a:spcAft>
                <a:spcPts val="600"/>
              </a:spcAft>
              <a:buFont typeface="Arial" panose="020B0604020202020204" pitchFamily="34" charset="0"/>
              <a:buChar char="•"/>
            </a:pPr>
            <a:endParaRPr lang="cy-GB" sz="1500" dirty="0"/>
          </a:p>
        </p:txBody>
      </p:sp>
    </p:spTree>
    <p:extLst>
      <p:ext uri="{BB962C8B-B14F-4D97-AF65-F5344CB8AC3E}">
        <p14:creationId xmlns:p14="http://schemas.microsoft.com/office/powerpoint/2010/main" val="3335496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50073-DB69-018C-7295-CC3B888B98F4}"/>
              </a:ext>
            </a:extLst>
          </p:cNvPr>
          <p:cNvSpPr>
            <a:spLocks noGrp="1"/>
          </p:cNvSpPr>
          <p:nvPr>
            <p:ph type="title"/>
          </p:nvPr>
        </p:nvSpPr>
        <p:spPr>
          <a:xfrm>
            <a:off x="6511889" y="852847"/>
            <a:ext cx="5093738" cy="701615"/>
          </a:xfrm>
        </p:spPr>
        <p:txBody>
          <a:bodyPr>
            <a:normAutofit fontScale="90000"/>
          </a:bodyPr>
          <a:lstStyle/>
          <a:p>
            <a:r>
              <a:rPr lang="cy-GB" sz="2800" dirty="0">
                <a:latin typeface="Comic Sans MS" panose="030F0702030302020204" pitchFamily="66" charset="0"/>
              </a:rPr>
              <a:t>Mat Iaith – Mathemateg am gwaith efo </a:t>
            </a:r>
            <a:r>
              <a:rPr lang="en-US" sz="2800" kern="1200" dirty="0" err="1">
                <a:solidFill>
                  <a:schemeClr val="tx1"/>
                </a:solidFill>
                <a:latin typeface="Comic Sans MS" panose="030F0702030302020204" pitchFamily="66" charset="0"/>
              </a:rPr>
              <a:t>gynorthwyydd</a:t>
            </a:r>
            <a:endParaRPr lang="cy-GB" sz="2800" dirty="0">
              <a:latin typeface="Comic Sans MS" panose="030F0702030302020204" pitchFamily="66" charset="0"/>
            </a:endParaRPr>
          </a:p>
        </p:txBody>
      </p:sp>
      <p:sp>
        <p:nvSpPr>
          <p:cNvPr id="4" name="TextBox 3">
            <a:extLst>
              <a:ext uri="{FF2B5EF4-FFF2-40B4-BE49-F238E27FC236}">
                <a16:creationId xmlns:a16="http://schemas.microsoft.com/office/drawing/2014/main" id="{D4AD601F-ACE0-B13F-60A4-43C3E3012E94}"/>
              </a:ext>
            </a:extLst>
          </p:cNvPr>
          <p:cNvSpPr txBox="1"/>
          <p:nvPr/>
        </p:nvSpPr>
        <p:spPr>
          <a:xfrm>
            <a:off x="407617" y="179387"/>
            <a:ext cx="8413654" cy="584775"/>
          </a:xfrm>
          <a:prstGeom prst="rect">
            <a:avLst/>
          </a:prstGeom>
          <a:noFill/>
        </p:spPr>
        <p:txBody>
          <a:bodyPr wrap="square" rtlCol="0">
            <a:spAutoFit/>
          </a:bodyPr>
          <a:lstStyle/>
          <a:p>
            <a:r>
              <a:rPr lang="cy-GB" sz="3200" dirty="0">
                <a:solidFill>
                  <a:schemeClr val="tx1"/>
                </a:solidFill>
              </a:rPr>
              <a:t>Beth ydy uchder y blodau/planhigol? </a:t>
            </a:r>
            <a:endParaRPr lang="cy-GB" sz="3200" dirty="0"/>
          </a:p>
        </p:txBody>
      </p:sp>
      <p:pic>
        <p:nvPicPr>
          <p:cNvPr id="5" name="Picture 4">
            <a:extLst>
              <a:ext uri="{FF2B5EF4-FFF2-40B4-BE49-F238E27FC236}">
                <a16:creationId xmlns:a16="http://schemas.microsoft.com/office/drawing/2014/main" id="{EF00AB8E-0BF4-C543-2266-DA496A063A0A}"/>
              </a:ext>
            </a:extLst>
          </p:cNvPr>
          <p:cNvPicPr>
            <a:picLocks noChangeAspect="1"/>
          </p:cNvPicPr>
          <p:nvPr/>
        </p:nvPicPr>
        <p:blipFill>
          <a:blip r:embed="rId2"/>
          <a:srcRect l="10191" t="5110" r="4547" b="12630"/>
          <a:stretch/>
        </p:blipFill>
        <p:spPr>
          <a:xfrm>
            <a:off x="2381251" y="1451677"/>
            <a:ext cx="1571733" cy="1635760"/>
          </a:xfrm>
          <a:prstGeom prst="rect">
            <a:avLst/>
          </a:prstGeom>
        </p:spPr>
      </p:pic>
      <p:pic>
        <p:nvPicPr>
          <p:cNvPr id="6" name="Picture 5">
            <a:extLst>
              <a:ext uri="{FF2B5EF4-FFF2-40B4-BE49-F238E27FC236}">
                <a16:creationId xmlns:a16="http://schemas.microsoft.com/office/drawing/2014/main" id="{599ACD78-F7B3-7324-481F-C75015E15EDC}"/>
              </a:ext>
            </a:extLst>
          </p:cNvPr>
          <p:cNvPicPr>
            <a:picLocks noChangeAspect="1"/>
          </p:cNvPicPr>
          <p:nvPr/>
        </p:nvPicPr>
        <p:blipFill>
          <a:blip r:embed="rId3"/>
          <a:stretch>
            <a:fillRect/>
          </a:stretch>
        </p:blipFill>
        <p:spPr>
          <a:xfrm>
            <a:off x="2541995" y="3061991"/>
            <a:ext cx="1542777" cy="1026648"/>
          </a:xfrm>
          <a:prstGeom prst="rect">
            <a:avLst/>
          </a:prstGeom>
        </p:spPr>
      </p:pic>
      <p:sp>
        <p:nvSpPr>
          <p:cNvPr id="8" name="TextBox 7">
            <a:extLst>
              <a:ext uri="{FF2B5EF4-FFF2-40B4-BE49-F238E27FC236}">
                <a16:creationId xmlns:a16="http://schemas.microsoft.com/office/drawing/2014/main" id="{6A2FF176-7B34-48F5-AA62-67BE63B13519}"/>
              </a:ext>
            </a:extLst>
          </p:cNvPr>
          <p:cNvSpPr txBox="1"/>
          <p:nvPr/>
        </p:nvSpPr>
        <p:spPr>
          <a:xfrm>
            <a:off x="620130" y="1890973"/>
            <a:ext cx="2123440" cy="923330"/>
          </a:xfrm>
          <a:prstGeom prst="rect">
            <a:avLst/>
          </a:prstGeom>
          <a:noFill/>
        </p:spPr>
        <p:txBody>
          <a:bodyPr wrap="square" rtlCol="0">
            <a:spAutoFit/>
          </a:bodyPr>
          <a:lstStyle/>
          <a:p>
            <a:r>
              <a:rPr lang="cy-GB" dirty="0">
                <a:solidFill>
                  <a:schemeClr val="tx1"/>
                </a:solidFill>
                <a:latin typeface="Comic Sans MS" panose="030F0702030302020204" pitchFamily="66" charset="0"/>
              </a:rPr>
              <a:t>P’un ydy’r talaf?</a:t>
            </a:r>
          </a:p>
          <a:p>
            <a:r>
              <a:rPr lang="cy-GB" dirty="0">
                <a:solidFill>
                  <a:schemeClr val="tx1"/>
                </a:solidFill>
                <a:latin typeface="Comic Sans MS" panose="030F0702030302020204" pitchFamily="66" charset="0"/>
              </a:rPr>
              <a:t>P’un ydy’r byrraf?</a:t>
            </a:r>
          </a:p>
          <a:p>
            <a:endParaRPr lang="cy-GB" dirty="0"/>
          </a:p>
        </p:txBody>
      </p:sp>
      <p:sp>
        <p:nvSpPr>
          <p:cNvPr id="11" name="TextBox 10">
            <a:extLst>
              <a:ext uri="{FF2B5EF4-FFF2-40B4-BE49-F238E27FC236}">
                <a16:creationId xmlns:a16="http://schemas.microsoft.com/office/drawing/2014/main" id="{E5B9BED0-61C6-C918-C27D-9D478C9A613E}"/>
              </a:ext>
            </a:extLst>
          </p:cNvPr>
          <p:cNvSpPr txBox="1"/>
          <p:nvPr/>
        </p:nvSpPr>
        <p:spPr>
          <a:xfrm>
            <a:off x="827650" y="3365485"/>
            <a:ext cx="1290528" cy="646331"/>
          </a:xfrm>
          <a:prstGeom prst="rect">
            <a:avLst/>
          </a:prstGeom>
          <a:noFill/>
        </p:spPr>
        <p:txBody>
          <a:bodyPr wrap="square">
            <a:spAutoFit/>
          </a:bodyPr>
          <a:lstStyle/>
          <a:p>
            <a:r>
              <a:rPr lang="cy-GB" dirty="0">
                <a:latin typeface="Comic Sans MS" panose="030F0702030302020204" pitchFamily="66" charset="0"/>
              </a:rPr>
              <a:t>Ffa dringo</a:t>
            </a:r>
            <a:endParaRPr lang="cy-GB" dirty="0">
              <a:solidFill>
                <a:schemeClr val="tx1"/>
              </a:solidFill>
              <a:latin typeface="Comic Sans MS" panose="030F0702030302020204" pitchFamily="66" charset="0"/>
            </a:endParaRPr>
          </a:p>
        </p:txBody>
      </p:sp>
      <p:sp>
        <p:nvSpPr>
          <p:cNvPr id="13" name="TextBox 12">
            <a:extLst>
              <a:ext uri="{FF2B5EF4-FFF2-40B4-BE49-F238E27FC236}">
                <a16:creationId xmlns:a16="http://schemas.microsoft.com/office/drawing/2014/main" id="{A1BE23F5-2384-A24E-EA35-C9574C66366C}"/>
              </a:ext>
            </a:extLst>
          </p:cNvPr>
          <p:cNvSpPr txBox="1"/>
          <p:nvPr/>
        </p:nvSpPr>
        <p:spPr>
          <a:xfrm>
            <a:off x="740149" y="4575243"/>
            <a:ext cx="2123440" cy="369332"/>
          </a:xfrm>
          <a:prstGeom prst="rect">
            <a:avLst/>
          </a:prstGeom>
          <a:noFill/>
        </p:spPr>
        <p:txBody>
          <a:bodyPr wrap="square">
            <a:spAutoFit/>
          </a:bodyPr>
          <a:lstStyle/>
          <a:p>
            <a:r>
              <a:rPr lang="cy-GB" dirty="0">
                <a:latin typeface="Comic Sans MS" panose="030F0702030302020204" pitchFamily="66" charset="0"/>
              </a:rPr>
              <a:t>Blodyn Haul</a:t>
            </a:r>
            <a:endParaRPr lang="cy-GB" dirty="0">
              <a:solidFill>
                <a:schemeClr val="tx1"/>
              </a:solidFill>
              <a:latin typeface="Comic Sans MS" panose="030F0702030302020204" pitchFamily="66" charset="0"/>
            </a:endParaRPr>
          </a:p>
        </p:txBody>
      </p:sp>
      <p:pic>
        <p:nvPicPr>
          <p:cNvPr id="14" name="Picture 13">
            <a:extLst>
              <a:ext uri="{FF2B5EF4-FFF2-40B4-BE49-F238E27FC236}">
                <a16:creationId xmlns:a16="http://schemas.microsoft.com/office/drawing/2014/main" id="{4A4C482F-9044-A2DE-71CF-3D1CCB9C182A}"/>
              </a:ext>
            </a:extLst>
          </p:cNvPr>
          <p:cNvPicPr>
            <a:picLocks noChangeAspect="1"/>
          </p:cNvPicPr>
          <p:nvPr/>
        </p:nvPicPr>
        <p:blipFill>
          <a:blip r:embed="rId4"/>
          <a:stretch>
            <a:fillRect/>
          </a:stretch>
        </p:blipFill>
        <p:spPr>
          <a:xfrm>
            <a:off x="2541995" y="4254098"/>
            <a:ext cx="1014412" cy="1123949"/>
          </a:xfrm>
          <a:prstGeom prst="rect">
            <a:avLst/>
          </a:prstGeom>
        </p:spPr>
      </p:pic>
      <p:pic>
        <p:nvPicPr>
          <p:cNvPr id="15" name="Picture 14">
            <a:extLst>
              <a:ext uri="{FF2B5EF4-FFF2-40B4-BE49-F238E27FC236}">
                <a16:creationId xmlns:a16="http://schemas.microsoft.com/office/drawing/2014/main" id="{FB998500-C68E-E50F-61B9-41C7A67C7A1C}"/>
              </a:ext>
            </a:extLst>
          </p:cNvPr>
          <p:cNvPicPr>
            <a:picLocks noChangeAspect="1"/>
          </p:cNvPicPr>
          <p:nvPr/>
        </p:nvPicPr>
        <p:blipFill>
          <a:blip r:embed="rId5"/>
          <a:stretch>
            <a:fillRect/>
          </a:stretch>
        </p:blipFill>
        <p:spPr>
          <a:xfrm>
            <a:off x="2541995" y="5582840"/>
            <a:ext cx="847635" cy="835696"/>
          </a:xfrm>
          <a:prstGeom prst="rect">
            <a:avLst/>
          </a:prstGeom>
        </p:spPr>
      </p:pic>
      <p:sp>
        <p:nvSpPr>
          <p:cNvPr id="16" name="TextBox 15">
            <a:extLst>
              <a:ext uri="{FF2B5EF4-FFF2-40B4-BE49-F238E27FC236}">
                <a16:creationId xmlns:a16="http://schemas.microsoft.com/office/drawing/2014/main" id="{2212FA42-268B-38C5-9C8D-A3A53C691398}"/>
              </a:ext>
            </a:extLst>
          </p:cNvPr>
          <p:cNvSpPr txBox="1"/>
          <p:nvPr/>
        </p:nvSpPr>
        <p:spPr>
          <a:xfrm>
            <a:off x="740149" y="5768557"/>
            <a:ext cx="1367287" cy="369332"/>
          </a:xfrm>
          <a:prstGeom prst="rect">
            <a:avLst/>
          </a:prstGeom>
          <a:noFill/>
        </p:spPr>
        <p:txBody>
          <a:bodyPr wrap="square" rtlCol="0">
            <a:spAutoFit/>
          </a:bodyPr>
          <a:lstStyle/>
          <a:p>
            <a:r>
              <a:rPr lang="cy-GB" dirty="0">
                <a:latin typeface="Comic Sans MS" panose="030F0702030302020204" pitchFamily="66" charset="0"/>
              </a:rPr>
              <a:t>Pren mesur</a:t>
            </a:r>
          </a:p>
        </p:txBody>
      </p:sp>
      <p:sp>
        <p:nvSpPr>
          <p:cNvPr id="17" name="TextBox 16">
            <a:extLst>
              <a:ext uri="{FF2B5EF4-FFF2-40B4-BE49-F238E27FC236}">
                <a16:creationId xmlns:a16="http://schemas.microsoft.com/office/drawing/2014/main" id="{D03557B4-867A-6168-BC56-F9672BF9F42E}"/>
              </a:ext>
            </a:extLst>
          </p:cNvPr>
          <p:cNvSpPr txBox="1"/>
          <p:nvPr/>
        </p:nvSpPr>
        <p:spPr>
          <a:xfrm>
            <a:off x="6511888" y="1977053"/>
            <a:ext cx="4553119" cy="5632311"/>
          </a:xfrm>
          <a:prstGeom prst="rect">
            <a:avLst/>
          </a:prstGeom>
          <a:noFill/>
        </p:spPr>
        <p:txBody>
          <a:bodyPr wrap="square" rtlCol="0">
            <a:spAutoFit/>
          </a:bodyPr>
          <a:lstStyle/>
          <a:p>
            <a:r>
              <a:rPr lang="cy-GB" dirty="0">
                <a:latin typeface="Comic Sans MS" panose="030F0702030302020204" pitchFamily="66" charset="0"/>
              </a:rPr>
              <a:t>Wnewch chi fesur y blodyn?</a:t>
            </a:r>
          </a:p>
          <a:p>
            <a:endParaRPr lang="cy-GB" dirty="0">
              <a:latin typeface="Comic Sans MS" panose="030F0702030302020204" pitchFamily="66" charset="0"/>
            </a:endParaRPr>
          </a:p>
          <a:p>
            <a:r>
              <a:rPr lang="cy-GB" dirty="0">
                <a:latin typeface="Comic Sans MS" panose="030F0702030302020204" pitchFamily="66" charset="0"/>
              </a:rPr>
              <a:t>Wnewch chi fesur y ffa dringo?</a:t>
            </a:r>
          </a:p>
          <a:p>
            <a:endParaRPr lang="cy-GB" dirty="0">
              <a:latin typeface="Comic Sans MS" panose="030F0702030302020204" pitchFamily="66" charset="0"/>
            </a:endParaRPr>
          </a:p>
          <a:p>
            <a:r>
              <a:rPr lang="cy-GB" dirty="0">
                <a:latin typeface="Comic Sans MS" panose="030F0702030302020204" pitchFamily="66" charset="0"/>
              </a:rPr>
              <a:t>Pa mor dal ydy’r blodyn?</a:t>
            </a:r>
          </a:p>
          <a:p>
            <a:endParaRPr lang="cy-GB" dirty="0">
              <a:latin typeface="Comic Sans MS" panose="030F0702030302020204" pitchFamily="66" charset="0"/>
            </a:endParaRPr>
          </a:p>
          <a:p>
            <a:r>
              <a:rPr lang="cy-GB" dirty="0">
                <a:latin typeface="Comic Sans MS" panose="030F0702030302020204" pitchFamily="66" charset="0"/>
              </a:rPr>
              <a:t>Pa mor dal ydy’r ffa dringo?</a:t>
            </a:r>
          </a:p>
          <a:p>
            <a:endParaRPr lang="cy-GB" dirty="0">
              <a:latin typeface="Comic Sans MS" panose="030F0702030302020204" pitchFamily="66" charset="0"/>
            </a:endParaRPr>
          </a:p>
          <a:p>
            <a:r>
              <a:rPr lang="cy-GB" dirty="0">
                <a:latin typeface="Comic Sans MS" panose="030F0702030302020204" pitchFamily="66" charset="0"/>
              </a:rPr>
              <a:t>Ysgrifennwch yn uchder yn eich llyfr! </a:t>
            </a:r>
          </a:p>
          <a:p>
            <a:endParaRPr lang="cy-GB" dirty="0">
              <a:latin typeface="Comic Sans MS" panose="030F0702030302020204" pitchFamily="66" charset="0"/>
            </a:endParaRPr>
          </a:p>
          <a:p>
            <a:r>
              <a:rPr lang="cy-GB" dirty="0">
                <a:latin typeface="Comic Sans MS" panose="030F0702030302020204" pitchFamily="66" charset="0"/>
              </a:rPr>
              <a:t>Tynnwch yn uchder yn eich graff! </a:t>
            </a:r>
          </a:p>
          <a:p>
            <a:endParaRPr lang="cy-GB" dirty="0">
              <a:latin typeface="Comic Sans MS" panose="030F0702030302020204" pitchFamily="66" charset="0"/>
            </a:endParaRPr>
          </a:p>
          <a:p>
            <a:r>
              <a:rPr lang="cy-GB" dirty="0">
                <a:latin typeface="Comic Sans MS" panose="030F0702030302020204" pitchFamily="66" charset="0"/>
              </a:rPr>
              <a:t>Mae ffa dringo Alys 47 centimetr tal.</a:t>
            </a:r>
          </a:p>
          <a:p>
            <a:endParaRPr lang="cy-GB" dirty="0">
              <a:latin typeface="Comic Sans MS" panose="030F0702030302020204" pitchFamily="66" charset="0"/>
            </a:endParaRPr>
          </a:p>
          <a:p>
            <a:r>
              <a:rPr lang="cy-GB" dirty="0">
                <a:latin typeface="Comic Sans MS" panose="030F0702030302020204" pitchFamily="66" charset="0"/>
              </a:rPr>
              <a:t>Mae blodau haul </a:t>
            </a:r>
            <a:r>
              <a:rPr lang="cy-GB" dirty="0" err="1">
                <a:latin typeface="Comic Sans MS" panose="030F0702030302020204" pitchFamily="66" charset="0"/>
              </a:rPr>
              <a:t>Griff</a:t>
            </a:r>
            <a:r>
              <a:rPr lang="cy-GB" dirty="0">
                <a:latin typeface="Comic Sans MS" panose="030F0702030302020204" pitchFamily="66" charset="0"/>
              </a:rPr>
              <a:t> 62 centimetr tal. </a:t>
            </a:r>
          </a:p>
          <a:p>
            <a:endParaRPr lang="cy-GB" dirty="0">
              <a:latin typeface="Comic Sans MS" panose="030F0702030302020204" pitchFamily="66" charset="0"/>
            </a:endParaRPr>
          </a:p>
          <a:p>
            <a:endParaRPr lang="cy-GB" dirty="0"/>
          </a:p>
          <a:p>
            <a:endParaRPr lang="cy-GB" dirty="0"/>
          </a:p>
          <a:p>
            <a:endParaRPr lang="cy-GB" dirty="0"/>
          </a:p>
          <a:p>
            <a:endParaRPr lang="cy-GB" dirty="0"/>
          </a:p>
        </p:txBody>
      </p:sp>
      <p:sp>
        <p:nvSpPr>
          <p:cNvPr id="24" name="TextBox 23">
            <a:extLst>
              <a:ext uri="{FF2B5EF4-FFF2-40B4-BE49-F238E27FC236}">
                <a16:creationId xmlns:a16="http://schemas.microsoft.com/office/drawing/2014/main" id="{6B20F9C5-D2DD-1D1D-EAA0-BBF4C4EE1882}"/>
              </a:ext>
            </a:extLst>
          </p:cNvPr>
          <p:cNvSpPr txBox="1"/>
          <p:nvPr/>
        </p:nvSpPr>
        <p:spPr>
          <a:xfrm>
            <a:off x="501944" y="1033763"/>
            <a:ext cx="6103188" cy="369332"/>
          </a:xfrm>
          <a:prstGeom prst="rect">
            <a:avLst/>
          </a:prstGeom>
          <a:noFill/>
        </p:spPr>
        <p:txBody>
          <a:bodyPr wrap="square">
            <a:spAutoFit/>
          </a:bodyPr>
          <a:lstStyle/>
          <a:p>
            <a:r>
              <a:rPr lang="cy-GB" dirty="0"/>
              <a:t>Peidiwch anghofio, pren mesur, papur ac phensil.  </a:t>
            </a:r>
          </a:p>
        </p:txBody>
      </p:sp>
    </p:spTree>
    <p:extLst>
      <p:ext uri="{BB962C8B-B14F-4D97-AF65-F5344CB8AC3E}">
        <p14:creationId xmlns:p14="http://schemas.microsoft.com/office/powerpoint/2010/main" val="3050784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AC4D7-DBE4-FFF5-8E7F-DE9327F8F49C}"/>
              </a:ext>
            </a:extLst>
          </p:cNvPr>
          <p:cNvSpPr>
            <a:spLocks noGrp="1"/>
          </p:cNvSpPr>
          <p:nvPr>
            <p:ph type="title"/>
          </p:nvPr>
        </p:nvSpPr>
        <p:spPr/>
        <p:txBody>
          <a:bodyPr>
            <a:normAutofit/>
          </a:bodyPr>
          <a:lstStyle/>
          <a:p>
            <a:r>
              <a:rPr lang="en-US" sz="3200" u="sng" kern="1200" dirty="0">
                <a:solidFill>
                  <a:schemeClr val="tx1"/>
                </a:solidFill>
                <a:highlight>
                  <a:srgbClr val="FFFF00"/>
                </a:highlight>
                <a:latin typeface="+mj-lt"/>
                <a:ea typeface="+mj-ea"/>
                <a:cs typeface="+mj-cs"/>
              </a:rPr>
              <a:t>Iechyd a </a:t>
            </a:r>
            <a:r>
              <a:rPr lang="en-US" sz="3200" u="sng" kern="1200" dirty="0" err="1">
                <a:solidFill>
                  <a:schemeClr val="tx1"/>
                </a:solidFill>
                <a:highlight>
                  <a:srgbClr val="FFFF00"/>
                </a:highlight>
                <a:latin typeface="+mj-lt"/>
                <a:ea typeface="+mj-ea"/>
                <a:cs typeface="+mj-cs"/>
              </a:rPr>
              <a:t>Lles</a:t>
            </a:r>
            <a:r>
              <a:rPr lang="en-US" sz="3200" u="sng" kern="1200" dirty="0">
                <a:solidFill>
                  <a:schemeClr val="tx1"/>
                </a:solidFill>
                <a:highlight>
                  <a:srgbClr val="FFFF00"/>
                </a:highlight>
                <a:latin typeface="+mj-lt"/>
                <a:ea typeface="+mj-ea"/>
                <a:cs typeface="+mj-cs"/>
              </a:rPr>
              <a:t> </a:t>
            </a:r>
            <a:br>
              <a:rPr lang="en-US" sz="3200" u="sng" kern="1200" dirty="0">
                <a:solidFill>
                  <a:schemeClr val="tx1"/>
                </a:solidFill>
                <a:highlight>
                  <a:srgbClr val="FFFF00"/>
                </a:highlight>
                <a:latin typeface="+mj-lt"/>
                <a:ea typeface="+mj-ea"/>
                <a:cs typeface="+mj-cs"/>
              </a:rPr>
            </a:br>
            <a:r>
              <a:rPr lang="cy-GB" sz="3200" dirty="0">
                <a:solidFill>
                  <a:schemeClr val="tx2">
                    <a:lumMod val="50000"/>
                    <a:lumOff val="50000"/>
                  </a:schemeClr>
                </a:solidFill>
                <a:latin typeface="Comic Sans MS" panose="030F0702030302020204" pitchFamily="66" charset="0"/>
              </a:rPr>
              <a:t>Heddiw rydyn ni dysgu am defnyddio gorchmynion</a:t>
            </a:r>
          </a:p>
        </p:txBody>
      </p:sp>
      <p:sp>
        <p:nvSpPr>
          <p:cNvPr id="3" name="Content Placeholder 2">
            <a:extLst>
              <a:ext uri="{FF2B5EF4-FFF2-40B4-BE49-F238E27FC236}">
                <a16:creationId xmlns:a16="http://schemas.microsoft.com/office/drawing/2014/main" id="{E999DDBA-2912-7B39-317F-1CA736FEA572}"/>
              </a:ext>
            </a:extLst>
          </p:cNvPr>
          <p:cNvSpPr>
            <a:spLocks noGrp="1"/>
          </p:cNvSpPr>
          <p:nvPr>
            <p:ph sz="half" idx="1"/>
          </p:nvPr>
        </p:nvSpPr>
        <p:spPr/>
        <p:txBody>
          <a:bodyPr>
            <a:normAutofit lnSpcReduction="10000"/>
          </a:bodyPr>
          <a:lstStyle/>
          <a:p>
            <a:r>
              <a:rPr lang="cy-GB" sz="2000" dirty="0">
                <a:latin typeface="Comic Sans MS" panose="030F0702030302020204" pitchFamily="66" charset="0"/>
              </a:rPr>
              <a:t>I gyntaf – byddwn ni drilio gorchmynion am blannu</a:t>
            </a:r>
          </a:p>
          <a:p>
            <a:r>
              <a:rPr lang="cy-GB" sz="2000" dirty="0">
                <a:latin typeface="Comic Sans MS" panose="030F0702030302020204" pitchFamily="66" charset="0"/>
              </a:rPr>
              <a:t>Cloddiwch (1)</a:t>
            </a:r>
          </a:p>
          <a:p>
            <a:r>
              <a:rPr lang="cy-GB" sz="2000" dirty="0">
                <a:latin typeface="Comic Sans MS" panose="030F0702030302020204" pitchFamily="66" charset="0"/>
              </a:rPr>
              <a:t>Plannwch (2)</a:t>
            </a:r>
          </a:p>
          <a:p>
            <a:r>
              <a:rPr lang="cy-GB" sz="2000" dirty="0">
                <a:latin typeface="Comic Sans MS" panose="030F0702030302020204" pitchFamily="66" charset="0"/>
              </a:rPr>
              <a:t>Rhowch (3)</a:t>
            </a:r>
          </a:p>
          <a:p>
            <a:r>
              <a:rPr lang="cy-GB" sz="2000" dirty="0">
                <a:latin typeface="Comic Sans MS" panose="030F0702030302020204" pitchFamily="66" charset="0"/>
              </a:rPr>
              <a:t>Dyfrhewch (4) </a:t>
            </a:r>
          </a:p>
          <a:p>
            <a:r>
              <a:rPr lang="cy-GB" sz="2000" dirty="0">
                <a:latin typeface="Comic Sans MS" panose="030F0702030302020204" pitchFamily="66" charset="0"/>
              </a:rPr>
              <a:t>Llanwch (5) </a:t>
            </a:r>
          </a:p>
          <a:p>
            <a:r>
              <a:rPr lang="cy-GB" sz="2000" dirty="0">
                <a:latin typeface="Comic Sans MS" panose="030F0702030302020204" pitchFamily="66" charset="0"/>
              </a:rPr>
              <a:t>Tacluswch (6) </a:t>
            </a:r>
          </a:p>
          <a:p>
            <a:r>
              <a:rPr lang="cy-GB" sz="2000" dirty="0">
                <a:latin typeface="Comic Sans MS" panose="030F0702030302020204" pitchFamily="66" charset="0"/>
              </a:rPr>
              <a:t>Ar ôl drilio, amser ymarfer efo dis, gweithio efo partner, cymerwch i dro, rolio dis, os oes un, dwedwch frawddeg efo cloddiwch, a dau dwedwch frawddeg efo plannwch. Ydy’r pawb yn deall? </a:t>
            </a:r>
          </a:p>
          <a:p>
            <a:endParaRPr lang="cy-GB" dirty="0"/>
          </a:p>
          <a:p>
            <a:endParaRPr lang="cy-GB" dirty="0"/>
          </a:p>
        </p:txBody>
      </p:sp>
      <p:sp>
        <p:nvSpPr>
          <p:cNvPr id="4" name="Content Placeholder 3">
            <a:extLst>
              <a:ext uri="{FF2B5EF4-FFF2-40B4-BE49-F238E27FC236}">
                <a16:creationId xmlns:a16="http://schemas.microsoft.com/office/drawing/2014/main" id="{0FDA4ECC-3DD7-4F24-3D28-71255B8F41B1}"/>
              </a:ext>
            </a:extLst>
          </p:cNvPr>
          <p:cNvSpPr>
            <a:spLocks noGrp="1"/>
          </p:cNvSpPr>
          <p:nvPr>
            <p:ph sz="half" idx="2"/>
          </p:nvPr>
        </p:nvSpPr>
        <p:spPr/>
        <p:txBody>
          <a:bodyPr>
            <a:normAutofit lnSpcReduction="10000"/>
          </a:bodyPr>
          <a:lstStyle/>
          <a:p>
            <a:r>
              <a:rPr lang="cy-GB" sz="1800" dirty="0">
                <a:latin typeface="Comic Sans MS" panose="030F0702030302020204" pitchFamily="66" charset="0"/>
              </a:rPr>
              <a:t>I weithgaredd i sbarduno gwaith llafar a sgiliau gwrando</a:t>
            </a:r>
          </a:p>
          <a:p>
            <a:r>
              <a:rPr lang="cy-GB" sz="1800" dirty="0">
                <a:latin typeface="Comic Sans MS" panose="030F0702030302020204" pitchFamily="66" charset="0"/>
              </a:rPr>
              <a:t>Gweithiwch mewn partneriaid. Un person darllen y cyfarwyddiadau ac un person dilyn y cyfarwyddiadau. </a:t>
            </a:r>
          </a:p>
          <a:p>
            <a:r>
              <a:rPr lang="cy-GB" sz="1800" dirty="0">
                <a:latin typeface="Comic Sans MS" panose="030F0702030302020204" pitchFamily="66" charset="0"/>
              </a:rPr>
              <a:t>Dw i eisiau i chi plannu hedyn blodyn haul, dim edrych! Felly, y person dilyn y cyfarwyddiadau bydd gwisgo mwgwd! Rhaid i chi gymryd llun pob camau.</a:t>
            </a:r>
          </a:p>
          <a:p>
            <a:r>
              <a:rPr lang="cy-GB" sz="1800" dirty="0">
                <a:latin typeface="Comic Sans MS" panose="030F0702030302020204" pitchFamily="66" charset="0"/>
              </a:rPr>
              <a:t>Defnyddio geiriau newydd yn y mat iaith.</a:t>
            </a:r>
          </a:p>
          <a:p>
            <a:r>
              <a:rPr lang="cy-GB" sz="1800" dirty="0">
                <a:latin typeface="Comic Sans MS" panose="030F0702030302020204" pitchFamily="66" charset="0"/>
              </a:rPr>
              <a:t>Byddwch yn ofalus, peidiwch wneud llanast!</a:t>
            </a:r>
          </a:p>
        </p:txBody>
      </p:sp>
      <p:sp>
        <p:nvSpPr>
          <p:cNvPr id="5" name="TextBox 4">
            <a:extLst>
              <a:ext uri="{FF2B5EF4-FFF2-40B4-BE49-F238E27FC236}">
                <a16:creationId xmlns:a16="http://schemas.microsoft.com/office/drawing/2014/main" id="{74F22895-A398-0C86-9133-FDF114A210B3}"/>
              </a:ext>
            </a:extLst>
          </p:cNvPr>
          <p:cNvSpPr txBox="1"/>
          <p:nvPr/>
        </p:nvSpPr>
        <p:spPr>
          <a:xfrm>
            <a:off x="6172200" y="5193102"/>
            <a:ext cx="5576977" cy="923330"/>
          </a:xfrm>
          <a:prstGeom prst="rect">
            <a:avLst/>
          </a:prstGeom>
          <a:noFill/>
        </p:spPr>
        <p:txBody>
          <a:bodyPr wrap="square" rtlCol="0">
            <a:spAutoFit/>
          </a:bodyPr>
          <a:lstStyle/>
          <a:p>
            <a:r>
              <a:rPr lang="cy-GB" u="sng" dirty="0">
                <a:latin typeface="Comic Sans MS" panose="030F0702030302020204" pitchFamily="66" charset="0"/>
              </a:rPr>
              <a:t>Tasg i olaf</a:t>
            </a:r>
          </a:p>
          <a:p>
            <a:r>
              <a:rPr lang="cy-GB" dirty="0">
                <a:latin typeface="Comic Sans MS" panose="030F0702030302020204" pitchFamily="66" charset="0"/>
              </a:rPr>
              <a:t>Ysgrifennwch frawddeg gywir yn Gymraeg o dan y frawddeg yn Saesneg.</a:t>
            </a:r>
          </a:p>
        </p:txBody>
      </p:sp>
    </p:spTree>
    <p:extLst>
      <p:ext uri="{BB962C8B-B14F-4D97-AF65-F5344CB8AC3E}">
        <p14:creationId xmlns:p14="http://schemas.microsoft.com/office/powerpoint/2010/main" val="3611642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41540-56CE-5FC6-8F12-B3AE13D0FB6D}"/>
              </a:ext>
            </a:extLst>
          </p:cNvPr>
          <p:cNvSpPr>
            <a:spLocks noGrp="1"/>
          </p:cNvSpPr>
          <p:nvPr>
            <p:ph type="title"/>
          </p:nvPr>
        </p:nvSpPr>
        <p:spPr>
          <a:xfrm>
            <a:off x="299677" y="724546"/>
            <a:ext cx="10561705" cy="1243165"/>
          </a:xfrm>
        </p:spPr>
        <p:txBody>
          <a:bodyPr>
            <a:normAutofit/>
          </a:bodyPr>
          <a:lstStyle/>
          <a:p>
            <a:r>
              <a:rPr lang="cy-GB" sz="2000" dirty="0">
                <a:solidFill>
                  <a:srgbClr val="0070C0"/>
                </a:solidFill>
                <a:latin typeface="Comic Sans MS" panose="030F0702030302020204" pitchFamily="66" charset="0"/>
              </a:rPr>
              <a:t>Mat Iaith am Gorchmynion </a:t>
            </a:r>
            <a:br>
              <a:rPr lang="cy-GB" sz="2000" dirty="0">
                <a:solidFill>
                  <a:srgbClr val="0070C0"/>
                </a:solidFill>
                <a:latin typeface="Comic Sans MS" panose="030F0702030302020204" pitchFamily="66" charset="0"/>
              </a:rPr>
            </a:br>
            <a:r>
              <a:rPr lang="cy-GB" sz="2000" dirty="0">
                <a:solidFill>
                  <a:srgbClr val="0070C0"/>
                </a:solidFill>
                <a:latin typeface="Comic Sans MS" panose="030F0702030302020204" pitchFamily="66" charset="0"/>
              </a:rPr>
              <a:t>Defnyddio y gorchmynion i ysgrifenni cyfarwyddiadau ‘Sut i plannu hadau’. Rhaid i chi defnyddio berfau </a:t>
            </a:r>
            <a:r>
              <a:rPr lang="cy-GB" sz="2000" dirty="0" err="1">
                <a:solidFill>
                  <a:srgbClr val="0070C0"/>
                </a:solidFill>
                <a:latin typeface="Comic Sans MS" panose="030F0702030302020204" pitchFamily="66" charset="0"/>
              </a:rPr>
              <a:t>boss</a:t>
            </a:r>
            <a:r>
              <a:rPr lang="cy-GB" sz="2000" dirty="0">
                <a:solidFill>
                  <a:srgbClr val="0070C0"/>
                </a:solidFill>
                <a:latin typeface="Comic Sans MS" panose="030F0702030302020204" pitchFamily="66" charset="0"/>
              </a:rPr>
              <a:t>. </a:t>
            </a:r>
          </a:p>
        </p:txBody>
      </p:sp>
      <p:graphicFrame>
        <p:nvGraphicFramePr>
          <p:cNvPr id="3" name="Table 2">
            <a:extLst>
              <a:ext uri="{FF2B5EF4-FFF2-40B4-BE49-F238E27FC236}">
                <a16:creationId xmlns:a16="http://schemas.microsoft.com/office/drawing/2014/main" id="{33C19378-C8EB-6F68-BFDE-6F6177504729}"/>
              </a:ext>
            </a:extLst>
          </p:cNvPr>
          <p:cNvGraphicFramePr>
            <a:graphicFrameLocks noGrp="1"/>
          </p:cNvGraphicFramePr>
          <p:nvPr>
            <p:extLst>
              <p:ext uri="{D42A27DB-BD31-4B8C-83A1-F6EECF244321}">
                <p14:modId xmlns:p14="http://schemas.microsoft.com/office/powerpoint/2010/main" val="1235560048"/>
              </p:ext>
            </p:extLst>
          </p:nvPr>
        </p:nvGraphicFramePr>
        <p:xfrm>
          <a:off x="776088" y="2560746"/>
          <a:ext cx="7913487" cy="1554480"/>
        </p:xfrm>
        <a:graphic>
          <a:graphicData uri="http://schemas.openxmlformats.org/drawingml/2006/table">
            <a:tbl>
              <a:tblPr firstRow="1" bandRow="1">
                <a:tableStyleId>{5C22544A-7EE6-4342-B048-85BDC9FD1C3A}</a:tableStyleId>
              </a:tblPr>
              <a:tblGrid>
                <a:gridCol w="1817487">
                  <a:extLst>
                    <a:ext uri="{9D8B030D-6E8A-4147-A177-3AD203B41FA5}">
                      <a16:colId xmlns:a16="http://schemas.microsoft.com/office/drawing/2014/main" val="3418325843"/>
                    </a:ext>
                  </a:extLst>
                </a:gridCol>
                <a:gridCol w="2032000">
                  <a:extLst>
                    <a:ext uri="{9D8B030D-6E8A-4147-A177-3AD203B41FA5}">
                      <a16:colId xmlns:a16="http://schemas.microsoft.com/office/drawing/2014/main" val="1714636687"/>
                    </a:ext>
                  </a:extLst>
                </a:gridCol>
                <a:gridCol w="2032000">
                  <a:extLst>
                    <a:ext uri="{9D8B030D-6E8A-4147-A177-3AD203B41FA5}">
                      <a16:colId xmlns:a16="http://schemas.microsoft.com/office/drawing/2014/main" val="522842181"/>
                    </a:ext>
                  </a:extLst>
                </a:gridCol>
                <a:gridCol w="2032000">
                  <a:extLst>
                    <a:ext uri="{9D8B030D-6E8A-4147-A177-3AD203B41FA5}">
                      <a16:colId xmlns:a16="http://schemas.microsoft.com/office/drawing/2014/main" val="3620910746"/>
                    </a:ext>
                  </a:extLst>
                </a:gridCol>
              </a:tblGrid>
              <a:tr h="370840">
                <a:tc>
                  <a:txBody>
                    <a:bodyPr/>
                    <a:lstStyle/>
                    <a:p>
                      <a:endParaRPr lang="cy-GB" dirty="0"/>
                    </a:p>
                    <a:p>
                      <a:endParaRPr lang="cy-GB" dirty="0"/>
                    </a:p>
                    <a:p>
                      <a:endParaRPr lang="cy-GB" dirty="0"/>
                    </a:p>
                  </a:txBody>
                  <a:tcPr>
                    <a:solidFill>
                      <a:schemeClr val="tx2">
                        <a:lumMod val="10000"/>
                        <a:lumOff val="90000"/>
                      </a:schemeClr>
                    </a:solidFill>
                  </a:tcPr>
                </a:tc>
                <a:tc>
                  <a:txBody>
                    <a:bodyPr/>
                    <a:lstStyle/>
                    <a:p>
                      <a:endParaRPr lang="cy-GB" dirty="0"/>
                    </a:p>
                  </a:txBody>
                  <a:tcPr>
                    <a:solidFill>
                      <a:schemeClr val="tx2">
                        <a:lumMod val="10000"/>
                        <a:lumOff val="90000"/>
                      </a:schemeClr>
                    </a:solidFill>
                  </a:tcPr>
                </a:tc>
                <a:tc>
                  <a:txBody>
                    <a:bodyPr/>
                    <a:lstStyle/>
                    <a:p>
                      <a:endParaRPr lang="cy-GB" dirty="0"/>
                    </a:p>
                  </a:txBody>
                  <a:tcPr>
                    <a:solidFill>
                      <a:schemeClr val="tx2">
                        <a:lumMod val="10000"/>
                        <a:lumOff val="90000"/>
                      </a:schemeClr>
                    </a:solidFill>
                  </a:tcPr>
                </a:tc>
                <a:tc>
                  <a:txBody>
                    <a:bodyPr/>
                    <a:lstStyle/>
                    <a:p>
                      <a:endParaRPr lang="cy-GB" dirty="0"/>
                    </a:p>
                  </a:txBody>
                  <a:tcPr>
                    <a:solidFill>
                      <a:schemeClr val="tx2">
                        <a:lumMod val="10000"/>
                        <a:lumOff val="90000"/>
                      </a:schemeClr>
                    </a:solidFill>
                  </a:tcPr>
                </a:tc>
                <a:extLst>
                  <a:ext uri="{0D108BD9-81ED-4DB2-BD59-A6C34878D82A}">
                    <a16:rowId xmlns:a16="http://schemas.microsoft.com/office/drawing/2014/main" val="170488678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solidFill>
                            <a:srgbClr val="0070C0"/>
                          </a:solidFill>
                        </a:rPr>
                        <a:t>Cloddiwch</a:t>
                      </a:r>
                    </a:p>
                    <a:p>
                      <a:endParaRPr lang="cy-GB" dirty="0"/>
                    </a:p>
                  </a:txBody>
                  <a:tcPr>
                    <a:solidFill>
                      <a:schemeClr val="tx2">
                        <a:lumMod val="10000"/>
                        <a:lumOff val="9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solidFill>
                            <a:srgbClr val="0070C0"/>
                          </a:solidFill>
                        </a:rPr>
                        <a:t>Plannwch </a:t>
                      </a:r>
                    </a:p>
                    <a:p>
                      <a:endParaRPr lang="cy-GB" dirty="0"/>
                    </a:p>
                  </a:txBody>
                  <a:tcPr>
                    <a:solidFill>
                      <a:schemeClr val="tx2">
                        <a:lumMod val="10000"/>
                        <a:lumOff val="9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solidFill>
                            <a:srgbClr val="0070C0"/>
                          </a:solidFill>
                        </a:rPr>
                        <a:t>Dyfrhewch</a:t>
                      </a:r>
                    </a:p>
                    <a:p>
                      <a:endParaRPr lang="cy-GB" dirty="0"/>
                    </a:p>
                  </a:txBody>
                  <a:tcPr>
                    <a:solidFill>
                      <a:schemeClr val="tx2">
                        <a:lumMod val="10000"/>
                        <a:lumOff val="9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solidFill>
                            <a:srgbClr val="0070C0"/>
                          </a:solidFill>
                        </a:rPr>
                        <a:t>Llenwch</a:t>
                      </a:r>
                    </a:p>
                    <a:p>
                      <a:endParaRPr lang="cy-GB" dirty="0"/>
                    </a:p>
                  </a:txBody>
                  <a:tcPr>
                    <a:solidFill>
                      <a:schemeClr val="tx2">
                        <a:lumMod val="10000"/>
                        <a:lumOff val="90000"/>
                      </a:schemeClr>
                    </a:solidFill>
                  </a:tcPr>
                </a:tc>
                <a:extLst>
                  <a:ext uri="{0D108BD9-81ED-4DB2-BD59-A6C34878D82A}">
                    <a16:rowId xmlns:a16="http://schemas.microsoft.com/office/drawing/2014/main" val="1411717430"/>
                  </a:ext>
                </a:extLst>
              </a:tr>
            </a:tbl>
          </a:graphicData>
        </a:graphic>
      </p:graphicFrame>
      <p:pic>
        <p:nvPicPr>
          <p:cNvPr id="4" name="Picture 2" descr="How to Plant Shrubs &amp; Bushes - Southern ...">
            <a:extLst>
              <a:ext uri="{FF2B5EF4-FFF2-40B4-BE49-F238E27FC236}">
                <a16:creationId xmlns:a16="http://schemas.microsoft.com/office/drawing/2014/main" id="{531B1BA0-5FFF-C85C-94B6-FB041C2BC6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9941" y="2616428"/>
            <a:ext cx="1112807" cy="81257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What to Plant in May | BBC Gardeners ...">
            <a:extLst>
              <a:ext uri="{FF2B5EF4-FFF2-40B4-BE49-F238E27FC236}">
                <a16:creationId xmlns:a16="http://schemas.microsoft.com/office/drawing/2014/main" id="{9DBE2332-E21F-0D89-6D8F-E0C9E5F302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8612" y="2605301"/>
            <a:ext cx="1237800" cy="82369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Learn About Water And Plant Growth ...">
            <a:extLst>
              <a:ext uri="{FF2B5EF4-FFF2-40B4-BE49-F238E27FC236}">
                <a16:creationId xmlns:a16="http://schemas.microsoft.com/office/drawing/2014/main" id="{0B475A61-BE1D-037D-4E2A-1A7AE6F0E1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2276" y="2518359"/>
            <a:ext cx="1215752" cy="91064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E366AB83-CC63-1E7A-0FA7-CF85F2E3B0C1}"/>
              </a:ext>
            </a:extLst>
          </p:cNvPr>
          <p:cNvPicPr>
            <a:picLocks noChangeAspect="1"/>
          </p:cNvPicPr>
          <p:nvPr/>
        </p:nvPicPr>
        <p:blipFill>
          <a:blip r:embed="rId5"/>
          <a:stretch>
            <a:fillRect/>
          </a:stretch>
        </p:blipFill>
        <p:spPr>
          <a:xfrm>
            <a:off x="7208648" y="2653937"/>
            <a:ext cx="775063" cy="775063"/>
          </a:xfrm>
          <a:prstGeom prst="rect">
            <a:avLst/>
          </a:prstGeom>
        </p:spPr>
      </p:pic>
      <p:graphicFrame>
        <p:nvGraphicFramePr>
          <p:cNvPr id="8" name="Table 7">
            <a:extLst>
              <a:ext uri="{FF2B5EF4-FFF2-40B4-BE49-F238E27FC236}">
                <a16:creationId xmlns:a16="http://schemas.microsoft.com/office/drawing/2014/main" id="{7374861D-CEA6-9DD4-B076-35BEADCE6778}"/>
              </a:ext>
            </a:extLst>
          </p:cNvPr>
          <p:cNvGraphicFramePr>
            <a:graphicFrameLocks noGrp="1"/>
          </p:cNvGraphicFramePr>
          <p:nvPr>
            <p:extLst>
              <p:ext uri="{D42A27DB-BD31-4B8C-83A1-F6EECF244321}">
                <p14:modId xmlns:p14="http://schemas.microsoft.com/office/powerpoint/2010/main" val="272055580"/>
              </p:ext>
            </p:extLst>
          </p:nvPr>
        </p:nvGraphicFramePr>
        <p:xfrm>
          <a:off x="776088" y="4208417"/>
          <a:ext cx="7913487" cy="1828800"/>
        </p:xfrm>
        <a:graphic>
          <a:graphicData uri="http://schemas.openxmlformats.org/drawingml/2006/table">
            <a:tbl>
              <a:tblPr firstRow="1" bandRow="1">
                <a:tableStyleId>{5C22544A-7EE6-4342-B048-85BDC9FD1C3A}</a:tableStyleId>
              </a:tblPr>
              <a:tblGrid>
                <a:gridCol w="1817487">
                  <a:extLst>
                    <a:ext uri="{9D8B030D-6E8A-4147-A177-3AD203B41FA5}">
                      <a16:colId xmlns:a16="http://schemas.microsoft.com/office/drawing/2014/main" val="3418325843"/>
                    </a:ext>
                  </a:extLst>
                </a:gridCol>
                <a:gridCol w="2032000">
                  <a:extLst>
                    <a:ext uri="{9D8B030D-6E8A-4147-A177-3AD203B41FA5}">
                      <a16:colId xmlns:a16="http://schemas.microsoft.com/office/drawing/2014/main" val="1714636687"/>
                    </a:ext>
                  </a:extLst>
                </a:gridCol>
                <a:gridCol w="2032000">
                  <a:extLst>
                    <a:ext uri="{9D8B030D-6E8A-4147-A177-3AD203B41FA5}">
                      <a16:colId xmlns:a16="http://schemas.microsoft.com/office/drawing/2014/main" val="522842181"/>
                    </a:ext>
                  </a:extLst>
                </a:gridCol>
                <a:gridCol w="2032000">
                  <a:extLst>
                    <a:ext uri="{9D8B030D-6E8A-4147-A177-3AD203B41FA5}">
                      <a16:colId xmlns:a16="http://schemas.microsoft.com/office/drawing/2014/main" val="3620910746"/>
                    </a:ext>
                  </a:extLst>
                </a:gridCol>
              </a:tblGrid>
              <a:tr h="370840">
                <a:tc>
                  <a:txBody>
                    <a:bodyPr/>
                    <a:lstStyle/>
                    <a:p>
                      <a:endParaRPr lang="cy-GB" dirty="0"/>
                    </a:p>
                    <a:p>
                      <a:endParaRPr lang="cy-GB" dirty="0"/>
                    </a:p>
                    <a:p>
                      <a:endParaRPr lang="cy-GB" dirty="0"/>
                    </a:p>
                  </a:txBody>
                  <a:tcPr>
                    <a:solidFill>
                      <a:schemeClr val="tx2">
                        <a:lumMod val="10000"/>
                        <a:lumOff val="90000"/>
                      </a:schemeClr>
                    </a:solidFill>
                  </a:tcPr>
                </a:tc>
                <a:tc>
                  <a:txBody>
                    <a:bodyPr/>
                    <a:lstStyle/>
                    <a:p>
                      <a:endParaRPr lang="cy-GB" dirty="0"/>
                    </a:p>
                  </a:txBody>
                  <a:tcPr>
                    <a:solidFill>
                      <a:schemeClr val="tx2">
                        <a:lumMod val="10000"/>
                        <a:lumOff val="90000"/>
                      </a:schemeClr>
                    </a:solidFill>
                  </a:tcPr>
                </a:tc>
                <a:tc>
                  <a:txBody>
                    <a:bodyPr/>
                    <a:lstStyle/>
                    <a:p>
                      <a:endParaRPr lang="cy-GB" dirty="0"/>
                    </a:p>
                  </a:txBody>
                  <a:tcPr>
                    <a:solidFill>
                      <a:schemeClr val="tx2">
                        <a:lumMod val="10000"/>
                        <a:lumOff val="90000"/>
                      </a:schemeClr>
                    </a:solidFill>
                  </a:tcPr>
                </a:tc>
                <a:tc>
                  <a:txBody>
                    <a:bodyPr/>
                    <a:lstStyle/>
                    <a:p>
                      <a:endParaRPr lang="cy-GB" dirty="0"/>
                    </a:p>
                  </a:txBody>
                  <a:tcPr>
                    <a:solidFill>
                      <a:schemeClr val="tx2">
                        <a:lumMod val="10000"/>
                        <a:lumOff val="90000"/>
                      </a:schemeClr>
                    </a:solidFill>
                  </a:tcPr>
                </a:tc>
                <a:extLst>
                  <a:ext uri="{0D108BD9-81ED-4DB2-BD59-A6C34878D82A}">
                    <a16:rowId xmlns:a16="http://schemas.microsoft.com/office/drawing/2014/main" val="170488678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solidFill>
                            <a:srgbClr val="0070C0"/>
                          </a:solidFill>
                        </a:rPr>
                        <a:t>Golau haul</a:t>
                      </a:r>
                    </a:p>
                    <a:p>
                      <a:endParaRPr lang="cy-GB" dirty="0"/>
                    </a:p>
                  </a:txBody>
                  <a:tcPr>
                    <a:solidFill>
                      <a:schemeClr val="tx2">
                        <a:lumMod val="10000"/>
                        <a:lumOff val="9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solidFill>
                            <a:srgbClr val="0070C0"/>
                          </a:solidFill>
                        </a:rPr>
                        <a:t>Pot planhigol </a:t>
                      </a:r>
                    </a:p>
                    <a:p>
                      <a:endParaRPr lang="cy-GB" dirty="0"/>
                    </a:p>
                  </a:txBody>
                  <a:tcPr>
                    <a:solidFill>
                      <a:schemeClr val="tx2">
                        <a:lumMod val="10000"/>
                        <a:lumOff val="9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solidFill>
                            <a:srgbClr val="0070C0"/>
                          </a:solidFill>
                        </a:rPr>
                        <a:t>Hedyn/hadau</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solidFill>
                          <a:srgbClr val="0070C0"/>
                        </a:solidFill>
                      </a:endParaRPr>
                    </a:p>
                    <a:p>
                      <a:endParaRPr lang="cy-GB" dirty="0"/>
                    </a:p>
                  </a:txBody>
                  <a:tcPr>
                    <a:solidFill>
                      <a:schemeClr val="tx2">
                        <a:lumMod val="10000"/>
                        <a:lumOff val="90000"/>
                      </a:schemeClr>
                    </a:solidFill>
                  </a:tcPr>
                </a:tc>
                <a:tc>
                  <a:txBody>
                    <a:bodyPr/>
                    <a:lstStyle/>
                    <a:p>
                      <a:r>
                        <a:rPr lang="cy-GB" dirty="0">
                          <a:solidFill>
                            <a:srgbClr val="0070C0"/>
                          </a:solidFill>
                        </a:rPr>
                        <a:t>Trywel</a:t>
                      </a:r>
                    </a:p>
                    <a:p>
                      <a:endParaRPr lang="cy-GB" dirty="0"/>
                    </a:p>
                  </a:txBody>
                  <a:tcPr>
                    <a:solidFill>
                      <a:schemeClr val="tx2">
                        <a:lumMod val="10000"/>
                        <a:lumOff val="90000"/>
                      </a:schemeClr>
                    </a:solidFill>
                  </a:tcPr>
                </a:tc>
                <a:extLst>
                  <a:ext uri="{0D108BD9-81ED-4DB2-BD59-A6C34878D82A}">
                    <a16:rowId xmlns:a16="http://schemas.microsoft.com/office/drawing/2014/main" val="1411717430"/>
                  </a:ext>
                </a:extLst>
              </a:tr>
            </a:tbl>
          </a:graphicData>
        </a:graphic>
      </p:graphicFrame>
      <p:pic>
        <p:nvPicPr>
          <p:cNvPr id="9" name="Picture 8">
            <a:extLst>
              <a:ext uri="{FF2B5EF4-FFF2-40B4-BE49-F238E27FC236}">
                <a16:creationId xmlns:a16="http://schemas.microsoft.com/office/drawing/2014/main" id="{3C21B9E2-5413-8D6B-EB63-4C04A647264A}"/>
              </a:ext>
            </a:extLst>
          </p:cNvPr>
          <p:cNvPicPr>
            <a:picLocks noChangeAspect="1"/>
          </p:cNvPicPr>
          <p:nvPr/>
        </p:nvPicPr>
        <p:blipFill>
          <a:blip r:embed="rId6"/>
          <a:stretch>
            <a:fillRect/>
          </a:stretch>
        </p:blipFill>
        <p:spPr>
          <a:xfrm>
            <a:off x="1061055" y="4288330"/>
            <a:ext cx="1230577" cy="769110"/>
          </a:xfrm>
          <a:prstGeom prst="rect">
            <a:avLst/>
          </a:prstGeom>
        </p:spPr>
      </p:pic>
      <p:pic>
        <p:nvPicPr>
          <p:cNvPr id="10" name="Picture 9">
            <a:extLst>
              <a:ext uri="{FF2B5EF4-FFF2-40B4-BE49-F238E27FC236}">
                <a16:creationId xmlns:a16="http://schemas.microsoft.com/office/drawing/2014/main" id="{1CAB56CC-D9BE-CC40-ED7D-61E4CDE8AB85}"/>
              </a:ext>
            </a:extLst>
          </p:cNvPr>
          <p:cNvPicPr>
            <a:picLocks noChangeAspect="1"/>
          </p:cNvPicPr>
          <p:nvPr/>
        </p:nvPicPr>
        <p:blipFill>
          <a:blip r:embed="rId7"/>
          <a:stretch>
            <a:fillRect/>
          </a:stretch>
        </p:blipFill>
        <p:spPr>
          <a:xfrm>
            <a:off x="3004458" y="4282906"/>
            <a:ext cx="774534" cy="774534"/>
          </a:xfrm>
          <a:prstGeom prst="rect">
            <a:avLst/>
          </a:prstGeom>
        </p:spPr>
      </p:pic>
      <p:pic>
        <p:nvPicPr>
          <p:cNvPr id="11" name="Picture 10">
            <a:extLst>
              <a:ext uri="{FF2B5EF4-FFF2-40B4-BE49-F238E27FC236}">
                <a16:creationId xmlns:a16="http://schemas.microsoft.com/office/drawing/2014/main" id="{C764CDD2-4668-EEFE-7ED8-96C88098DDF1}"/>
              </a:ext>
            </a:extLst>
          </p:cNvPr>
          <p:cNvPicPr>
            <a:picLocks noChangeAspect="1"/>
          </p:cNvPicPr>
          <p:nvPr/>
        </p:nvPicPr>
        <p:blipFill>
          <a:blip r:embed="rId8"/>
          <a:stretch>
            <a:fillRect/>
          </a:stretch>
        </p:blipFill>
        <p:spPr>
          <a:xfrm>
            <a:off x="4874592" y="4370495"/>
            <a:ext cx="974319" cy="730739"/>
          </a:xfrm>
          <a:prstGeom prst="rect">
            <a:avLst/>
          </a:prstGeom>
        </p:spPr>
      </p:pic>
      <p:pic>
        <p:nvPicPr>
          <p:cNvPr id="12" name="Picture 11">
            <a:extLst>
              <a:ext uri="{FF2B5EF4-FFF2-40B4-BE49-F238E27FC236}">
                <a16:creationId xmlns:a16="http://schemas.microsoft.com/office/drawing/2014/main" id="{E91ECDC7-21CF-8998-47B3-6DD79E28E830}"/>
              </a:ext>
            </a:extLst>
          </p:cNvPr>
          <p:cNvPicPr>
            <a:picLocks noChangeAspect="1"/>
          </p:cNvPicPr>
          <p:nvPr/>
        </p:nvPicPr>
        <p:blipFill>
          <a:blip r:embed="rId9"/>
          <a:stretch>
            <a:fillRect/>
          </a:stretch>
        </p:blipFill>
        <p:spPr>
          <a:xfrm>
            <a:off x="7065043" y="4208417"/>
            <a:ext cx="918668" cy="858285"/>
          </a:xfrm>
          <a:prstGeom prst="rect">
            <a:avLst/>
          </a:prstGeom>
        </p:spPr>
      </p:pic>
    </p:spTree>
    <p:extLst>
      <p:ext uri="{BB962C8B-B14F-4D97-AF65-F5344CB8AC3E}">
        <p14:creationId xmlns:p14="http://schemas.microsoft.com/office/powerpoint/2010/main" val="2385857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F4646E-948B-2666-B0D7-130AF26E9BCF}"/>
              </a:ext>
            </a:extLst>
          </p:cNvPr>
          <p:cNvSpPr txBox="1"/>
          <p:nvPr/>
        </p:nvSpPr>
        <p:spPr>
          <a:xfrm>
            <a:off x="9267909" y="2023110"/>
            <a:ext cx="2469624" cy="28460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kern="1200">
                <a:solidFill>
                  <a:schemeClr val="tx1"/>
                </a:solidFill>
                <a:latin typeface="+mj-lt"/>
                <a:ea typeface="+mj-ea"/>
                <a:cs typeface="+mj-cs"/>
              </a:rPr>
              <a:t>Cyfieithu Craff</a:t>
            </a:r>
          </a:p>
        </p:txBody>
      </p:sp>
      <p:sp>
        <p:nvSpPr>
          <p:cNvPr id="3" name="TextBox 2">
            <a:extLst>
              <a:ext uri="{FF2B5EF4-FFF2-40B4-BE49-F238E27FC236}">
                <a16:creationId xmlns:a16="http://schemas.microsoft.com/office/drawing/2014/main" id="{CC2FD3CE-9CEE-4731-9A67-86ED8DDAD004}"/>
              </a:ext>
            </a:extLst>
          </p:cNvPr>
          <p:cNvSpPr txBox="1"/>
          <p:nvPr/>
        </p:nvSpPr>
        <p:spPr>
          <a:xfrm>
            <a:off x="9267908" y="5086350"/>
            <a:ext cx="2446465" cy="1178298"/>
          </a:xfrm>
          <a:prstGeom prst="rect">
            <a:avLst/>
          </a:prstGeom>
        </p:spPr>
        <p:txBody>
          <a:bodyPr vert="horz" lIns="91440" tIns="45720" rIns="91440" bIns="45720" rtlCol="0">
            <a:normAutofit fontScale="92500" lnSpcReduction="10000"/>
          </a:bodyPr>
          <a:lstStyle/>
          <a:p>
            <a:pPr>
              <a:lnSpc>
                <a:spcPct val="90000"/>
              </a:lnSpc>
              <a:spcBef>
                <a:spcPts val="1000"/>
              </a:spcBef>
              <a:buClr>
                <a:schemeClr val="accent1"/>
              </a:buClr>
              <a:buSzPct val="80000"/>
            </a:pPr>
            <a:endParaRPr lang="en-US" sz="1600" kern="1200" dirty="0">
              <a:solidFill>
                <a:schemeClr val="tx1"/>
              </a:solidFill>
              <a:latin typeface="+mn-lt"/>
              <a:ea typeface="+mn-ea"/>
              <a:cs typeface="+mn-cs"/>
            </a:endParaRPr>
          </a:p>
          <a:p>
            <a:pPr>
              <a:lnSpc>
                <a:spcPct val="90000"/>
              </a:lnSpc>
              <a:spcBef>
                <a:spcPts val="1000"/>
              </a:spcBef>
              <a:buClr>
                <a:schemeClr val="accent1"/>
              </a:buClr>
              <a:buSzPct val="80000"/>
            </a:pPr>
            <a:r>
              <a:rPr lang="en-US" sz="1600" dirty="0" err="1"/>
              <a:t>Torrwch</a:t>
            </a:r>
            <a:r>
              <a:rPr lang="en-US" sz="1600" dirty="0"/>
              <a:t> y </a:t>
            </a:r>
            <a:r>
              <a:rPr lang="en-US" sz="1600" dirty="0" err="1"/>
              <a:t>brawddegau</a:t>
            </a:r>
            <a:r>
              <a:rPr lang="en-US" sz="1600" dirty="0"/>
              <a:t> </a:t>
            </a:r>
            <a:r>
              <a:rPr lang="en-US" sz="1600" dirty="0" err="1"/>
              <a:t>allan</a:t>
            </a:r>
            <a:r>
              <a:rPr lang="en-US" sz="1600" dirty="0"/>
              <a:t> a </a:t>
            </a:r>
            <a:r>
              <a:rPr lang="en-US" sz="1600" dirty="0" err="1"/>
              <a:t>rhowch</a:t>
            </a:r>
            <a:r>
              <a:rPr lang="en-US" sz="1600" dirty="0"/>
              <a:t> y </a:t>
            </a:r>
            <a:r>
              <a:rPr lang="en-US" sz="1600" dirty="0" err="1"/>
              <a:t>brawddegau</a:t>
            </a:r>
            <a:r>
              <a:rPr lang="en-US" sz="1600" dirty="0"/>
              <a:t> </a:t>
            </a:r>
            <a:r>
              <a:rPr lang="en-US" sz="1600" dirty="0" err="1"/>
              <a:t>yn</a:t>
            </a:r>
            <a:r>
              <a:rPr lang="en-US" sz="1600" dirty="0"/>
              <a:t> y </a:t>
            </a:r>
            <a:r>
              <a:rPr lang="en-US" sz="1600" dirty="0" err="1"/>
              <a:t>drefn</a:t>
            </a:r>
            <a:r>
              <a:rPr lang="en-US" sz="1600" dirty="0"/>
              <a:t> </a:t>
            </a:r>
            <a:r>
              <a:rPr lang="en-US" sz="1600" dirty="0" err="1"/>
              <a:t>gywir</a:t>
            </a:r>
            <a:r>
              <a:rPr lang="en-US" sz="1600" dirty="0"/>
              <a:t>. </a:t>
            </a:r>
            <a:endParaRPr lang="en-US" sz="1600" kern="1200" dirty="0">
              <a:solidFill>
                <a:schemeClr val="tx1"/>
              </a:solidFill>
              <a:latin typeface="+mn-lt"/>
              <a:ea typeface="+mn-ea"/>
              <a:cs typeface="+mn-cs"/>
            </a:endParaRPr>
          </a:p>
        </p:txBody>
      </p:sp>
      <p:graphicFrame>
        <p:nvGraphicFramePr>
          <p:cNvPr id="2" name="Table 2">
            <a:extLst>
              <a:ext uri="{FF2B5EF4-FFF2-40B4-BE49-F238E27FC236}">
                <a16:creationId xmlns:a16="http://schemas.microsoft.com/office/drawing/2014/main" id="{7C9C9A34-EC37-2A5B-8C08-FB4A86B2BE18}"/>
              </a:ext>
            </a:extLst>
          </p:cNvPr>
          <p:cNvGraphicFramePr>
            <a:graphicFrameLocks noGrp="1"/>
          </p:cNvGraphicFramePr>
          <p:nvPr>
            <p:extLst>
              <p:ext uri="{D42A27DB-BD31-4B8C-83A1-F6EECF244321}">
                <p14:modId xmlns:p14="http://schemas.microsoft.com/office/powerpoint/2010/main" val="1936366033"/>
              </p:ext>
            </p:extLst>
          </p:nvPr>
        </p:nvGraphicFramePr>
        <p:xfrm>
          <a:off x="545238" y="1702797"/>
          <a:ext cx="7608305" cy="3523365"/>
        </p:xfrm>
        <a:graphic>
          <a:graphicData uri="http://schemas.openxmlformats.org/drawingml/2006/table">
            <a:tbl>
              <a:tblPr firstRow="1" bandRow="1">
                <a:tableStyleId>{5940675A-B579-460E-94D1-54222C63F5DA}</a:tableStyleId>
              </a:tblPr>
              <a:tblGrid>
                <a:gridCol w="3178701">
                  <a:extLst>
                    <a:ext uri="{9D8B030D-6E8A-4147-A177-3AD203B41FA5}">
                      <a16:colId xmlns:a16="http://schemas.microsoft.com/office/drawing/2014/main" val="608424948"/>
                    </a:ext>
                  </a:extLst>
                </a:gridCol>
                <a:gridCol w="4429604">
                  <a:extLst>
                    <a:ext uri="{9D8B030D-6E8A-4147-A177-3AD203B41FA5}">
                      <a16:colId xmlns:a16="http://schemas.microsoft.com/office/drawing/2014/main" val="2922019591"/>
                    </a:ext>
                  </a:extLst>
                </a:gridCol>
              </a:tblGrid>
              <a:tr h="751280">
                <a:tc rowSpan="6">
                  <a:txBody>
                    <a:bodyPr/>
                    <a:lstStyle/>
                    <a:p>
                      <a:r>
                        <a:rPr lang="en-US" sz="1400" dirty="0" err="1"/>
                        <a:t>Cymraeg</a:t>
                      </a:r>
                      <a:r>
                        <a:rPr lang="en-US" sz="1400" dirty="0"/>
                        <a:t>….</a:t>
                      </a:r>
                    </a:p>
                    <a:p>
                      <a:endParaRPr lang="en-US" sz="1400" dirty="0"/>
                    </a:p>
                    <a:p>
                      <a:r>
                        <a:rPr lang="cy-GB" sz="1400" noProof="0" dirty="0"/>
                        <a:t>Rhowch yr hadau, pot a chompost ar y bwrdd.</a:t>
                      </a:r>
                    </a:p>
                    <a:p>
                      <a:endParaRPr lang="cy-GB" sz="1400" noProof="0" dirty="0"/>
                    </a:p>
                    <a:p>
                      <a:r>
                        <a:rPr lang="cy-GB" sz="1400" noProof="0" dirty="0"/>
                        <a:t>Llenwch y pot gyda chompost.</a:t>
                      </a:r>
                    </a:p>
                    <a:p>
                      <a:endParaRPr lang="cy-GB" sz="1400" noProof="0" dirty="0"/>
                    </a:p>
                    <a:p>
                      <a:r>
                        <a:rPr lang="cy-GB" sz="1400" noProof="0" dirty="0"/>
                        <a:t>Gwthiwch yr hadau i’r compost a rhowch fy enw ar y pot.</a:t>
                      </a:r>
                    </a:p>
                    <a:p>
                      <a:r>
                        <a:rPr lang="cy-GB" sz="1400" noProof="0" dirty="0"/>
                        <a:t> </a:t>
                      </a:r>
                    </a:p>
                    <a:p>
                      <a:r>
                        <a:rPr lang="cy-GB" sz="1400" noProof="0" dirty="0"/>
                        <a:t>Rhowch ddŵr i’r compost a hadau. </a:t>
                      </a:r>
                    </a:p>
                    <a:p>
                      <a:endParaRPr lang="cy-GB" sz="1400" noProof="0" dirty="0"/>
                    </a:p>
                    <a:p>
                      <a:r>
                        <a:rPr lang="cy-GB" sz="1400" noProof="0" dirty="0"/>
                        <a:t>Rhowch y pot ar y lle gyda haul. </a:t>
                      </a:r>
                    </a:p>
                    <a:p>
                      <a:endParaRPr lang="cy-GB" sz="1400" noProof="0" dirty="0"/>
                    </a:p>
                    <a:p>
                      <a:r>
                        <a:rPr lang="cy-GB" sz="1400" noProof="0" dirty="0"/>
                        <a:t>Tacluswch yr ardal.</a:t>
                      </a:r>
                    </a:p>
                    <a:p>
                      <a:endParaRPr lang="en-US" sz="1400" dirty="0"/>
                    </a:p>
                  </a:txBody>
                  <a:tcPr marL="71691" marR="71691" marT="35846" marB="35846"/>
                </a:tc>
                <a:tc>
                  <a:txBody>
                    <a:bodyPr/>
                    <a:lstStyle/>
                    <a:p>
                      <a:r>
                        <a:rPr lang="en-US" sz="1300"/>
                        <a:t>Saesneg…Push the seeds into the compost and put your name on the pot. </a:t>
                      </a:r>
                    </a:p>
                    <a:p>
                      <a:r>
                        <a:rPr lang="en-US" sz="1300"/>
                        <a:t>______________________________________________</a:t>
                      </a:r>
                    </a:p>
                  </a:txBody>
                  <a:tcPr marL="71691" marR="71691" marT="35846" marB="35846"/>
                </a:tc>
                <a:extLst>
                  <a:ext uri="{0D108BD9-81ED-4DB2-BD59-A6C34878D82A}">
                    <a16:rowId xmlns:a16="http://schemas.microsoft.com/office/drawing/2014/main" val="1941572528"/>
                  </a:ext>
                </a:extLst>
              </a:tr>
              <a:tr h="554417">
                <a:tc vMerge="1">
                  <a:txBody>
                    <a:bodyPr/>
                    <a:lstStyle/>
                    <a:p>
                      <a:endParaRPr lang="en-US"/>
                    </a:p>
                  </a:txBody>
                  <a:tcPr/>
                </a:tc>
                <a:tc>
                  <a:txBody>
                    <a:bodyPr/>
                    <a:lstStyle/>
                    <a:p>
                      <a:r>
                        <a:rPr lang="en-US" sz="1300"/>
                        <a:t>Saesneg…Tidy the area</a:t>
                      </a:r>
                    </a:p>
                    <a:p>
                      <a:r>
                        <a:rPr lang="en-US" sz="1300"/>
                        <a:t>______________________________________________</a:t>
                      </a:r>
                    </a:p>
                  </a:txBody>
                  <a:tcPr marL="71691" marR="71691" marT="35846" marB="35846"/>
                </a:tc>
                <a:extLst>
                  <a:ext uri="{0D108BD9-81ED-4DB2-BD59-A6C34878D82A}">
                    <a16:rowId xmlns:a16="http://schemas.microsoft.com/office/drawing/2014/main" val="4135441007"/>
                  </a:ext>
                </a:extLst>
              </a:tr>
              <a:tr h="554417">
                <a:tc vMerge="1">
                  <a:txBody>
                    <a:bodyPr/>
                    <a:lstStyle/>
                    <a:p>
                      <a:endParaRPr lang="en-US"/>
                    </a:p>
                  </a:txBody>
                  <a:tcPr/>
                </a:tc>
                <a:tc>
                  <a:txBody>
                    <a:bodyPr/>
                    <a:lstStyle/>
                    <a:p>
                      <a:r>
                        <a:rPr lang="en-US" sz="1300"/>
                        <a:t>Saesneg…Put the pot in a place with sun</a:t>
                      </a:r>
                    </a:p>
                    <a:p>
                      <a:r>
                        <a:rPr lang="en-US" sz="1300"/>
                        <a:t>______________________________________________</a:t>
                      </a:r>
                    </a:p>
                  </a:txBody>
                  <a:tcPr marL="71691" marR="71691" marT="35846" marB="35846"/>
                </a:tc>
                <a:extLst>
                  <a:ext uri="{0D108BD9-81ED-4DB2-BD59-A6C34878D82A}">
                    <a16:rowId xmlns:a16="http://schemas.microsoft.com/office/drawing/2014/main" val="266799145"/>
                  </a:ext>
                </a:extLst>
              </a:tr>
              <a:tr h="554417">
                <a:tc vMerge="1">
                  <a:txBody>
                    <a:bodyPr/>
                    <a:lstStyle/>
                    <a:p>
                      <a:endParaRPr lang="en-US"/>
                    </a:p>
                  </a:txBody>
                  <a:tcPr/>
                </a:tc>
                <a:tc>
                  <a:txBody>
                    <a:bodyPr/>
                    <a:lstStyle/>
                    <a:p>
                      <a:r>
                        <a:rPr lang="en-US" sz="1300"/>
                        <a:t>Saesneg…Fill the pot with compost. </a:t>
                      </a:r>
                    </a:p>
                    <a:p>
                      <a:r>
                        <a:rPr lang="en-US" sz="1300"/>
                        <a:t>______________________________________________</a:t>
                      </a:r>
                    </a:p>
                  </a:txBody>
                  <a:tcPr marL="71691" marR="71691" marT="35846" marB="35846"/>
                </a:tc>
                <a:extLst>
                  <a:ext uri="{0D108BD9-81ED-4DB2-BD59-A6C34878D82A}">
                    <a16:rowId xmlns:a16="http://schemas.microsoft.com/office/drawing/2014/main" val="1129953371"/>
                  </a:ext>
                </a:extLst>
              </a:tr>
              <a:tr h="554417">
                <a:tc vMerge="1">
                  <a:txBody>
                    <a:bodyPr/>
                    <a:lstStyle/>
                    <a:p>
                      <a:endParaRPr lang="en-US"/>
                    </a:p>
                  </a:txBody>
                  <a:tcPr/>
                </a:tc>
                <a:tc>
                  <a:txBody>
                    <a:bodyPr/>
                    <a:lstStyle/>
                    <a:p>
                      <a:r>
                        <a:rPr lang="en-US" sz="1300"/>
                        <a:t>Saesneg… Put the seeds, pot and compost on the table.</a:t>
                      </a:r>
                    </a:p>
                    <a:p>
                      <a:r>
                        <a:rPr lang="en-US" sz="1300"/>
                        <a:t>______________________________________________</a:t>
                      </a:r>
                    </a:p>
                  </a:txBody>
                  <a:tcPr marL="71691" marR="71691" marT="35846" marB="35846"/>
                </a:tc>
                <a:extLst>
                  <a:ext uri="{0D108BD9-81ED-4DB2-BD59-A6C34878D82A}">
                    <a16:rowId xmlns:a16="http://schemas.microsoft.com/office/drawing/2014/main" val="1816476434"/>
                  </a:ext>
                </a:extLst>
              </a:tr>
              <a:tr h="554417">
                <a:tc vMerge="1">
                  <a:txBody>
                    <a:bodyPr/>
                    <a:lstStyle/>
                    <a:p>
                      <a:endParaRPr lang="en-US"/>
                    </a:p>
                  </a:txBody>
                  <a:tcPr/>
                </a:tc>
                <a:tc>
                  <a:txBody>
                    <a:bodyPr/>
                    <a:lstStyle/>
                    <a:p>
                      <a:r>
                        <a:rPr lang="en-US" sz="1300" dirty="0" err="1"/>
                        <a:t>Saesneg</a:t>
                      </a:r>
                      <a:r>
                        <a:rPr lang="en-US" sz="1300" dirty="0"/>
                        <a:t>…Water the compost and seeds</a:t>
                      </a:r>
                    </a:p>
                    <a:p>
                      <a:r>
                        <a:rPr lang="en-US" sz="1300" dirty="0"/>
                        <a:t>______________________________________________</a:t>
                      </a:r>
                    </a:p>
                  </a:txBody>
                  <a:tcPr marL="71691" marR="71691" marT="35846" marB="35846"/>
                </a:tc>
                <a:extLst>
                  <a:ext uri="{0D108BD9-81ED-4DB2-BD59-A6C34878D82A}">
                    <a16:rowId xmlns:a16="http://schemas.microsoft.com/office/drawing/2014/main" val="2451990074"/>
                  </a:ext>
                </a:extLst>
              </a:tr>
            </a:tbl>
          </a:graphicData>
        </a:graphic>
      </p:graphicFrame>
    </p:spTree>
    <p:extLst>
      <p:ext uri="{BB962C8B-B14F-4D97-AF65-F5344CB8AC3E}">
        <p14:creationId xmlns:p14="http://schemas.microsoft.com/office/powerpoint/2010/main" val="779134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C1ECD-1525-75EE-1AF6-CABB433D800A}"/>
              </a:ext>
            </a:extLst>
          </p:cNvPr>
          <p:cNvSpPr>
            <a:spLocks noGrp="1"/>
          </p:cNvSpPr>
          <p:nvPr>
            <p:ph type="title"/>
          </p:nvPr>
        </p:nvSpPr>
        <p:spPr/>
        <p:txBody>
          <a:bodyPr/>
          <a:lstStyle/>
          <a:p>
            <a:r>
              <a:rPr lang="cy-GB" dirty="0"/>
              <a:t>Gwersi  - Gorchmynion/sefyllfa Ymarfer Corff</a:t>
            </a:r>
          </a:p>
        </p:txBody>
      </p:sp>
      <p:sp>
        <p:nvSpPr>
          <p:cNvPr id="3" name="Text Placeholder 2">
            <a:extLst>
              <a:ext uri="{FF2B5EF4-FFF2-40B4-BE49-F238E27FC236}">
                <a16:creationId xmlns:a16="http://schemas.microsoft.com/office/drawing/2014/main" id="{23E4892D-8CF2-4AA8-9B96-CC3236FF7D7D}"/>
              </a:ext>
            </a:extLst>
          </p:cNvPr>
          <p:cNvSpPr>
            <a:spLocks noGrp="1"/>
          </p:cNvSpPr>
          <p:nvPr>
            <p:ph type="body" idx="1"/>
          </p:nvPr>
        </p:nvSpPr>
        <p:spPr/>
        <p:txBody>
          <a:bodyPr/>
          <a:lstStyle/>
          <a:p>
            <a:r>
              <a:rPr lang="cy-GB" dirty="0"/>
              <a:t>Gweithgaredd sefyllfa </a:t>
            </a:r>
          </a:p>
        </p:txBody>
      </p:sp>
      <p:sp>
        <p:nvSpPr>
          <p:cNvPr id="4" name="Content Placeholder 3">
            <a:extLst>
              <a:ext uri="{FF2B5EF4-FFF2-40B4-BE49-F238E27FC236}">
                <a16:creationId xmlns:a16="http://schemas.microsoft.com/office/drawing/2014/main" id="{10F2866E-425E-652A-77AC-1E036A153A01}"/>
              </a:ext>
            </a:extLst>
          </p:cNvPr>
          <p:cNvSpPr>
            <a:spLocks noGrp="1"/>
          </p:cNvSpPr>
          <p:nvPr>
            <p:ph sz="half" idx="2"/>
          </p:nvPr>
        </p:nvSpPr>
        <p:spPr/>
        <p:txBody>
          <a:bodyPr>
            <a:normAutofit/>
          </a:bodyPr>
          <a:lstStyle/>
          <a:p>
            <a:r>
              <a:rPr lang="cy-GB" sz="1800" dirty="0">
                <a:latin typeface="Comic Sans MS" panose="030F0702030302020204" pitchFamily="66" charset="0"/>
              </a:rPr>
              <a:t>Dw i eisiau pawb ymarfer y geiriau sefyllfa yn yr ymarfer corff. </a:t>
            </a:r>
          </a:p>
          <a:p>
            <a:r>
              <a:rPr lang="cy-GB" sz="1800" dirty="0">
                <a:latin typeface="Comic Sans MS" panose="030F0702030302020204" pitchFamily="66" charset="0"/>
              </a:rPr>
              <a:t>Bydda i ddechrau i wersi efo gweithgaredd gwrando. Bydd rhoi pethau o gwmpas y neuadd neu'r iard a gweiddi cyfarwyddiadau i bawb fel ‘Symudwch ar bwys y côn’ – ‘Sefwch yr ymyl y wal’ – ‘eisteddwch ddrws nesa'r castell’</a:t>
            </a:r>
          </a:p>
        </p:txBody>
      </p:sp>
      <p:sp>
        <p:nvSpPr>
          <p:cNvPr id="5" name="Text Placeholder 4">
            <a:extLst>
              <a:ext uri="{FF2B5EF4-FFF2-40B4-BE49-F238E27FC236}">
                <a16:creationId xmlns:a16="http://schemas.microsoft.com/office/drawing/2014/main" id="{70FB79DE-0DFB-F860-F9F8-CCECD8441EBD}"/>
              </a:ext>
            </a:extLst>
          </p:cNvPr>
          <p:cNvSpPr>
            <a:spLocks noGrp="1"/>
          </p:cNvSpPr>
          <p:nvPr>
            <p:ph type="body" sz="quarter" idx="3"/>
          </p:nvPr>
        </p:nvSpPr>
        <p:spPr/>
        <p:txBody>
          <a:bodyPr/>
          <a:lstStyle/>
          <a:p>
            <a:r>
              <a:rPr lang="cy-GB" dirty="0"/>
              <a:t>Gweithgaredd dawnsio</a:t>
            </a:r>
          </a:p>
        </p:txBody>
      </p:sp>
      <p:sp>
        <p:nvSpPr>
          <p:cNvPr id="6" name="Content Placeholder 5">
            <a:extLst>
              <a:ext uri="{FF2B5EF4-FFF2-40B4-BE49-F238E27FC236}">
                <a16:creationId xmlns:a16="http://schemas.microsoft.com/office/drawing/2014/main" id="{0238B7DA-E0A1-2C19-05B5-3B8BC00F3C8B}"/>
              </a:ext>
            </a:extLst>
          </p:cNvPr>
          <p:cNvSpPr>
            <a:spLocks noGrp="1"/>
          </p:cNvSpPr>
          <p:nvPr>
            <p:ph sz="quarter" idx="4"/>
          </p:nvPr>
        </p:nvSpPr>
        <p:spPr/>
        <p:txBody>
          <a:bodyPr>
            <a:normAutofit/>
          </a:bodyPr>
          <a:lstStyle/>
          <a:p>
            <a:r>
              <a:rPr lang="cy-GB" sz="1600" dirty="0">
                <a:latin typeface="Comic Sans MS" panose="030F0702030302020204" pitchFamily="66" charset="0"/>
              </a:rPr>
              <a:t>Dw i eisiau i chi gwneud dawns am weithio yn yr ardd. </a:t>
            </a:r>
          </a:p>
          <a:p>
            <a:r>
              <a:rPr lang="cy-GB" sz="1600" dirty="0">
                <a:latin typeface="Comic Sans MS" panose="030F0702030302020204" pitchFamily="66" charset="0"/>
              </a:rPr>
              <a:t>Meddyliwch am bethau gwahanol ein bod ni gwneud yn yr ardd. Plannu, cloddio, tacluso.</a:t>
            </a:r>
          </a:p>
          <a:p>
            <a:r>
              <a:rPr lang="cy-GB" sz="1600" dirty="0">
                <a:latin typeface="Comic Sans MS" panose="030F0702030302020204" pitchFamily="66" charset="0"/>
              </a:rPr>
              <a:t>Gweithio mewn grŵp o dri neu bedwar person.</a:t>
            </a:r>
          </a:p>
          <a:p>
            <a:r>
              <a:rPr lang="cy-GB" sz="1600" dirty="0">
                <a:latin typeface="Comic Sans MS" panose="030F0702030302020204" pitchFamily="66" charset="0"/>
              </a:rPr>
              <a:t>Dewiswch gerddoriaeth o tua dau funud. </a:t>
            </a:r>
          </a:p>
          <a:p>
            <a:r>
              <a:rPr lang="cy-GB" sz="1600" dirty="0">
                <a:latin typeface="Comic Sans MS" panose="030F0702030302020204" pitchFamily="66" charset="0"/>
              </a:rPr>
              <a:t>Meddyliwch am ble rydych chi’n symud. </a:t>
            </a:r>
          </a:p>
          <a:p>
            <a:r>
              <a:rPr lang="cy-GB" sz="1600" dirty="0">
                <a:latin typeface="Comic Sans MS" panose="030F0702030302020204" pitchFamily="66" charset="0"/>
              </a:rPr>
              <a:t>Defnyddiwch eiriau newydd, O dan, o flaen, ar bwys, wrth ochr, tu ôl, canol,  drws nesa</a:t>
            </a:r>
            <a:endParaRPr lang="cy-GB" sz="1200" dirty="0">
              <a:latin typeface="Comic Sans MS" panose="030F0702030302020204" pitchFamily="66" charset="0"/>
            </a:endParaRPr>
          </a:p>
        </p:txBody>
      </p:sp>
    </p:spTree>
    <p:extLst>
      <p:ext uri="{BB962C8B-B14F-4D97-AF65-F5344CB8AC3E}">
        <p14:creationId xmlns:p14="http://schemas.microsoft.com/office/powerpoint/2010/main" val="4078433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514F-32CA-7948-6C95-9B6A0CE3AD13}"/>
              </a:ext>
            </a:extLst>
          </p:cNvPr>
          <p:cNvSpPr>
            <a:spLocks noGrp="1"/>
          </p:cNvSpPr>
          <p:nvPr>
            <p:ph type="title"/>
          </p:nvPr>
        </p:nvSpPr>
        <p:spPr/>
        <p:txBody>
          <a:bodyPr>
            <a:normAutofit/>
          </a:bodyPr>
          <a:lstStyle/>
          <a:p>
            <a:r>
              <a:rPr lang="cy-GB" sz="2800" dirty="0">
                <a:latin typeface="Comic Sans MS" panose="030F0702030302020204" pitchFamily="66" charset="0"/>
              </a:rPr>
              <a:t>Heddiw, rydyn ni dysgu am lleoliad, byddan ni defnyddion a geiriau newydd pan rydyn ni dylunio ein gardd. </a:t>
            </a:r>
          </a:p>
        </p:txBody>
      </p:sp>
      <p:sp>
        <p:nvSpPr>
          <p:cNvPr id="6" name="Content Placeholder 2">
            <a:extLst>
              <a:ext uri="{FF2B5EF4-FFF2-40B4-BE49-F238E27FC236}">
                <a16:creationId xmlns:a16="http://schemas.microsoft.com/office/drawing/2014/main" id="{D7D36802-860B-8F25-E93A-FA32A3D91F99}"/>
              </a:ext>
            </a:extLst>
          </p:cNvPr>
          <p:cNvSpPr>
            <a:spLocks noGrp="1"/>
          </p:cNvSpPr>
          <p:nvPr>
            <p:ph sz="half" idx="2"/>
          </p:nvPr>
        </p:nvSpPr>
        <p:spPr>
          <a:xfrm>
            <a:off x="6172200" y="1825625"/>
            <a:ext cx="5181600" cy="4667250"/>
          </a:xfrm>
        </p:spPr>
        <p:txBody>
          <a:bodyPr>
            <a:noAutofit/>
          </a:bodyPr>
          <a:lstStyle/>
          <a:p>
            <a:r>
              <a:rPr lang="cy-GB" sz="1400" dirty="0">
                <a:latin typeface="Comic Sans MS" panose="030F0702030302020204" pitchFamily="66" charset="0"/>
              </a:rPr>
              <a:t>Tasg Ail</a:t>
            </a:r>
          </a:p>
          <a:p>
            <a:r>
              <a:rPr lang="cy-GB" sz="1400" dirty="0">
                <a:latin typeface="Comic Sans MS" panose="030F0702030302020204" pitchFamily="66" charset="0"/>
              </a:rPr>
              <a:t>Dw i eisiau i chi i wrando yn ofalus a thynnu'r pethau ble dw i’n dweud. Mae hi’n bwysig iawn i drio ac rhowch pethau ble wyt ti’n dweud. Dw i’n edrych i weld sut wella yn gwrando.</a:t>
            </a:r>
          </a:p>
          <a:p>
            <a:r>
              <a:rPr lang="cy-GB" sz="1400" dirty="0">
                <a:latin typeface="Comic Sans MS" panose="030F0702030302020204" pitchFamily="66" charset="0"/>
              </a:rPr>
              <a:t>Mae pawb yn angen un darn o bapur yr un, pren mesur, pensil liwio ac rwber. </a:t>
            </a:r>
          </a:p>
          <a:p>
            <a:r>
              <a:rPr lang="cy-GB" sz="1400" dirty="0">
                <a:latin typeface="Comic Sans MS" panose="030F0702030302020204" pitchFamily="66" charset="0"/>
              </a:rPr>
              <a:t>Cofiwch – os oes chi angen tipyn bach o helpu, dw i’n cael papur efo helpu. </a:t>
            </a:r>
          </a:p>
          <a:p>
            <a:r>
              <a:rPr lang="cy-GB" sz="1400" dirty="0">
                <a:latin typeface="Comic Sans MS" panose="030F0702030302020204" pitchFamily="66" charset="0"/>
              </a:rPr>
              <a:t>Cofiwch, rho dy law i fyny os rydych chi eisiau fi i ailadroddwch pethau</a:t>
            </a:r>
          </a:p>
          <a:p>
            <a:endParaRPr lang="cy-GB" sz="1400" dirty="0">
              <a:latin typeface="Comic Sans MS" panose="030F0702030302020204" pitchFamily="66" charset="0"/>
            </a:endParaRPr>
          </a:p>
          <a:p>
            <a:pPr marL="0" indent="0">
              <a:buNone/>
            </a:pPr>
            <a:r>
              <a:rPr lang="cy-GB" sz="1400" dirty="0">
                <a:latin typeface="Comic Sans MS" panose="030F0702030302020204" pitchFamily="66" charset="0"/>
              </a:rPr>
              <a:t>Tasg olaf</a:t>
            </a:r>
          </a:p>
          <a:p>
            <a:pPr marL="0" indent="0">
              <a:buNone/>
            </a:pPr>
            <a:r>
              <a:rPr lang="cy-GB" sz="1400" dirty="0">
                <a:latin typeface="Comic Sans MS" panose="030F0702030302020204" pitchFamily="66" charset="0"/>
              </a:rPr>
              <a:t>I olaf – rhaid i chi cynllun gardd am ysgol. Cofiwch, i edrych y lle gwad. Meddelwch, beth syn angen ble? Beth ydy’r planhigion angen? Oes haul yno? Oes lloches yno? Ble mae’r dŵr? Wnewch chi dynnu efo pensil i gyntaf, dangos ei gwaith efo phartner, wedyn fi. Defnyddio labeli </a:t>
            </a:r>
          </a:p>
        </p:txBody>
      </p:sp>
      <p:sp>
        <p:nvSpPr>
          <p:cNvPr id="8" name="Content Placeholder 7">
            <a:extLst>
              <a:ext uri="{FF2B5EF4-FFF2-40B4-BE49-F238E27FC236}">
                <a16:creationId xmlns:a16="http://schemas.microsoft.com/office/drawing/2014/main" id="{DBE85A4E-7565-051E-B1D4-804DC0D8F1A6}"/>
              </a:ext>
            </a:extLst>
          </p:cNvPr>
          <p:cNvSpPr>
            <a:spLocks noGrp="1"/>
          </p:cNvSpPr>
          <p:nvPr>
            <p:ph sz="half" idx="1"/>
          </p:nvPr>
        </p:nvSpPr>
        <p:spPr/>
        <p:txBody>
          <a:bodyPr>
            <a:normAutofit fontScale="55000" lnSpcReduction="20000"/>
          </a:bodyPr>
          <a:lstStyle/>
          <a:p>
            <a:r>
              <a:rPr lang="cy-GB" sz="2800" dirty="0">
                <a:latin typeface="Comic Sans MS" panose="030F0702030302020204" pitchFamily="66" charset="0"/>
              </a:rPr>
              <a:t>I cyntaf mi rhaid i ni dysgu geiriau newydd, amser drilio</a:t>
            </a:r>
          </a:p>
          <a:p>
            <a:r>
              <a:rPr lang="cy-GB" sz="2800" b="1" kern="1200" noProof="0" dirty="0">
                <a:solidFill>
                  <a:schemeClr val="tx1"/>
                </a:solidFill>
                <a:effectLst/>
              </a:rPr>
              <a:t>Ble ydy’r hwn?</a:t>
            </a:r>
          </a:p>
          <a:p>
            <a:r>
              <a:rPr lang="cy-GB" sz="2800" dirty="0">
                <a:solidFill>
                  <a:schemeClr val="tx1"/>
                </a:solidFill>
              </a:rPr>
              <a:t>O dan, </a:t>
            </a:r>
          </a:p>
          <a:p>
            <a:r>
              <a:rPr lang="cy-GB" sz="2800" dirty="0">
                <a:solidFill>
                  <a:schemeClr val="tx1"/>
                </a:solidFill>
              </a:rPr>
              <a:t>o flaen, </a:t>
            </a:r>
          </a:p>
          <a:p>
            <a:r>
              <a:rPr lang="cy-GB" sz="2800" dirty="0">
                <a:solidFill>
                  <a:schemeClr val="tx1"/>
                </a:solidFill>
              </a:rPr>
              <a:t>ar bwys, </a:t>
            </a:r>
          </a:p>
          <a:p>
            <a:r>
              <a:rPr lang="cy-GB" sz="2800" dirty="0">
                <a:solidFill>
                  <a:schemeClr val="tx1"/>
                </a:solidFill>
              </a:rPr>
              <a:t>wrth ochr, </a:t>
            </a:r>
          </a:p>
          <a:p>
            <a:r>
              <a:rPr lang="cy-GB" sz="2800" dirty="0">
                <a:solidFill>
                  <a:schemeClr val="tx1"/>
                </a:solidFill>
              </a:rPr>
              <a:t>tu ôl, </a:t>
            </a:r>
          </a:p>
          <a:p>
            <a:r>
              <a:rPr lang="cy-GB" sz="2800" dirty="0">
                <a:solidFill>
                  <a:schemeClr val="tx1"/>
                </a:solidFill>
              </a:rPr>
              <a:t>canol, </a:t>
            </a:r>
          </a:p>
          <a:p>
            <a:r>
              <a:rPr lang="cy-GB" sz="2800" dirty="0">
                <a:latin typeface="Comic Sans MS" panose="030F0702030302020204" pitchFamily="66" charset="0"/>
              </a:rPr>
              <a:t>yn ymyl</a:t>
            </a:r>
          </a:p>
          <a:p>
            <a:r>
              <a:rPr lang="cy-GB" sz="2800" dirty="0">
                <a:latin typeface="Comic Sans MS" panose="030F0702030302020204" pitchFamily="66" charset="0"/>
              </a:rPr>
              <a:t>rhwng</a:t>
            </a:r>
            <a:endParaRPr lang="cy-GB" sz="2800" dirty="0">
              <a:solidFill>
                <a:schemeClr val="tx1"/>
              </a:solidFill>
            </a:endParaRPr>
          </a:p>
          <a:p>
            <a:pPr marL="0" indent="0">
              <a:buNone/>
            </a:pPr>
            <a:endParaRPr lang="cy-GB" sz="2800" dirty="0">
              <a:solidFill>
                <a:schemeClr val="tx1"/>
              </a:solidFill>
            </a:endParaRPr>
          </a:p>
          <a:p>
            <a:pPr marL="0" indent="0">
              <a:buNone/>
            </a:pPr>
            <a:r>
              <a:rPr lang="cy-GB" sz="2800" dirty="0">
                <a:latin typeface="Comic Sans MS" panose="030F0702030302020204" pitchFamily="66" charset="0"/>
              </a:rPr>
              <a:t>I ymarfer – dw eisiau i chi chwarae gêm tipyn bach. Dewch o hyd i bensil a châs phensil. Nawr ‘te, pan dw i’n dweud o dan, rhowch y pensil o dan o gâs phensil. pan dw i’n dweud ar bwys, rhowch y pensil o flaen o gâs phensil. Ydy’r pawb yn deall? Ban ‘te chi. </a:t>
            </a:r>
            <a:endParaRPr lang="cy-GB" dirty="0"/>
          </a:p>
        </p:txBody>
      </p:sp>
    </p:spTree>
    <p:extLst>
      <p:ext uri="{BB962C8B-B14F-4D97-AF65-F5344CB8AC3E}">
        <p14:creationId xmlns:p14="http://schemas.microsoft.com/office/powerpoint/2010/main" val="1753748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431E4-B06A-79CD-445A-C53A1E1473F9}"/>
              </a:ext>
            </a:extLst>
          </p:cNvPr>
          <p:cNvSpPr>
            <a:spLocks noGrp="1"/>
          </p:cNvSpPr>
          <p:nvPr>
            <p:ph type="title"/>
          </p:nvPr>
        </p:nvSpPr>
        <p:spPr/>
        <p:txBody>
          <a:bodyPr>
            <a:normAutofit/>
          </a:bodyPr>
          <a:lstStyle/>
          <a:p>
            <a:r>
              <a:rPr lang="cy-GB" sz="1800" dirty="0">
                <a:latin typeface="Comic Sans MS" panose="030F0702030302020204" pitchFamily="66" charset="0"/>
              </a:rPr>
              <a:t>Mat Iaith – defnyddio i helpu chi tan chi’n gwybod y geiriau newydd. </a:t>
            </a:r>
          </a:p>
        </p:txBody>
      </p:sp>
      <p:sp>
        <p:nvSpPr>
          <p:cNvPr id="3" name="Content Placeholder 2">
            <a:extLst>
              <a:ext uri="{FF2B5EF4-FFF2-40B4-BE49-F238E27FC236}">
                <a16:creationId xmlns:a16="http://schemas.microsoft.com/office/drawing/2014/main" id="{217D3D81-8B70-8E1E-7F7C-6C115A4A17CA}"/>
              </a:ext>
            </a:extLst>
          </p:cNvPr>
          <p:cNvSpPr>
            <a:spLocks noGrp="1"/>
          </p:cNvSpPr>
          <p:nvPr>
            <p:ph sz="half" idx="1"/>
          </p:nvPr>
        </p:nvSpPr>
        <p:spPr/>
        <p:txBody>
          <a:bodyPr>
            <a:normAutofit/>
          </a:bodyPr>
          <a:lstStyle/>
          <a:p>
            <a:r>
              <a:rPr lang="cy-GB" sz="1800" b="1" kern="1200" noProof="0" dirty="0">
                <a:solidFill>
                  <a:schemeClr val="tx1"/>
                </a:solidFill>
                <a:effectLst/>
              </a:rPr>
              <a:t>Batrwm brawddegau </a:t>
            </a:r>
          </a:p>
          <a:p>
            <a:r>
              <a:rPr lang="cy-GB" sz="1800" b="1" kern="1200" noProof="0" dirty="0">
                <a:solidFill>
                  <a:schemeClr val="tx1"/>
                </a:solidFill>
                <a:effectLst/>
              </a:rPr>
              <a:t>Ble ydy’r hwn?</a:t>
            </a:r>
          </a:p>
          <a:p>
            <a:r>
              <a:rPr lang="cy-GB" sz="1800" b="1" kern="1200" noProof="0" dirty="0">
                <a:solidFill>
                  <a:schemeClr val="tx1"/>
                </a:solidFill>
                <a:effectLst/>
              </a:rPr>
              <a:t>Mae’r dŵr  dan y ffenest.  </a:t>
            </a:r>
          </a:p>
          <a:p>
            <a:r>
              <a:rPr lang="cy-GB" sz="1800" b="1" kern="1200" noProof="0" dirty="0">
                <a:solidFill>
                  <a:schemeClr val="tx1"/>
                </a:solidFill>
                <a:effectLst/>
              </a:rPr>
              <a:t>Mae’r tŷ gwydr o flaen y ffens.</a:t>
            </a:r>
          </a:p>
          <a:p>
            <a:r>
              <a:rPr lang="cy-GB" sz="1800" b="1" kern="1200" noProof="0" dirty="0">
                <a:solidFill>
                  <a:schemeClr val="tx1"/>
                </a:solidFill>
                <a:effectLst/>
              </a:rPr>
              <a:t>Mae’r gwely llysiau ar bwys y wal. </a:t>
            </a:r>
          </a:p>
          <a:p>
            <a:r>
              <a:rPr lang="cy-GB" sz="1800" b="1" kern="1200" noProof="0" dirty="0">
                <a:solidFill>
                  <a:schemeClr val="tx1"/>
                </a:solidFill>
                <a:effectLst/>
              </a:rPr>
              <a:t>Mae’r blodyn haul wrth ochr y ffens.</a:t>
            </a:r>
          </a:p>
          <a:p>
            <a:r>
              <a:rPr lang="cy-GB" sz="1800" b="1" kern="1200" noProof="0" dirty="0">
                <a:solidFill>
                  <a:schemeClr val="tx1"/>
                </a:solidFill>
                <a:effectLst/>
              </a:rPr>
              <a:t>Mae’r sied tu ôl y goeden afal. </a:t>
            </a:r>
          </a:p>
          <a:p>
            <a:r>
              <a:rPr lang="cy-GB" sz="1800" b="1" kern="1200" noProof="0" dirty="0">
                <a:solidFill>
                  <a:schemeClr val="tx1"/>
                </a:solidFill>
                <a:effectLst/>
              </a:rPr>
              <a:t>Mae’r gwely blodyn yn y canol.  </a:t>
            </a:r>
          </a:p>
          <a:p>
            <a:r>
              <a:rPr lang="cy-GB" sz="1800" b="1" kern="1200" noProof="0" dirty="0">
                <a:solidFill>
                  <a:schemeClr val="tx1"/>
                </a:solidFill>
                <a:effectLst/>
              </a:rPr>
              <a:t>Mae’r ffens yn ymyl yr ardd</a:t>
            </a:r>
          </a:p>
          <a:p>
            <a:r>
              <a:rPr lang="cy-GB" sz="1800" b="1" kern="1200" noProof="0" dirty="0">
                <a:solidFill>
                  <a:schemeClr val="tx1"/>
                </a:solidFill>
                <a:effectLst/>
              </a:rPr>
              <a:t>Mae’r ffa dringo rhwng blodyn haul a choeden afal. </a:t>
            </a:r>
            <a:endParaRPr lang="cy-GB" sz="1800" dirty="0">
              <a:solidFill>
                <a:schemeClr val="tx1"/>
              </a:solidFill>
            </a:endParaRPr>
          </a:p>
        </p:txBody>
      </p:sp>
      <p:pic>
        <p:nvPicPr>
          <p:cNvPr id="5" name="Content Placeholder 4" descr="A screenshot of a computer&#10;&#10;Description automatically generated">
            <a:extLst>
              <a:ext uri="{FF2B5EF4-FFF2-40B4-BE49-F238E27FC236}">
                <a16:creationId xmlns:a16="http://schemas.microsoft.com/office/drawing/2014/main" id="{3B6AB2A5-F6F0-D99A-DEA3-C6655D7B922E}"/>
              </a:ext>
            </a:extLst>
          </p:cNvPr>
          <p:cNvPicPr>
            <a:picLocks noGrp="1" noChangeAspect="1"/>
          </p:cNvPicPr>
          <p:nvPr>
            <p:ph sz="half" idx="2"/>
          </p:nvPr>
        </p:nvPicPr>
        <p:blipFill rotWithShape="1">
          <a:blip r:embed="rId2"/>
          <a:srcRect l="40878" t="31397" r="53759" b="57073"/>
          <a:stretch/>
        </p:blipFill>
        <p:spPr bwMode="auto">
          <a:xfrm>
            <a:off x="6583681" y="1474558"/>
            <a:ext cx="813809" cy="984162"/>
          </a:xfrm>
          <a:prstGeom prst="rect">
            <a:avLst/>
          </a:prstGeom>
          <a:ln>
            <a:noFill/>
          </a:ln>
          <a:extLst>
            <a:ext uri="{53640926-AAD7-44D8-BBD7-CCE9431645EC}">
              <a14:shadowObscured xmlns:a14="http://schemas.microsoft.com/office/drawing/2010/main"/>
            </a:ext>
          </a:extLst>
        </p:spPr>
      </p:pic>
      <p:pic>
        <p:nvPicPr>
          <p:cNvPr id="6" name="Picture 5" descr="A screenshot of a computer&#10;&#10;Description automatically generated">
            <a:extLst>
              <a:ext uri="{FF2B5EF4-FFF2-40B4-BE49-F238E27FC236}">
                <a16:creationId xmlns:a16="http://schemas.microsoft.com/office/drawing/2014/main" id="{B8B2020D-F523-A149-F19A-9E9D01077880}"/>
              </a:ext>
            </a:extLst>
          </p:cNvPr>
          <p:cNvPicPr>
            <a:picLocks noChangeAspect="1"/>
          </p:cNvPicPr>
          <p:nvPr/>
        </p:nvPicPr>
        <p:blipFill rotWithShape="1">
          <a:blip r:embed="rId2"/>
          <a:srcRect l="47020" t="28818" r="45910" b="57073"/>
          <a:stretch/>
        </p:blipFill>
        <p:spPr bwMode="auto">
          <a:xfrm>
            <a:off x="6583681" y="2514263"/>
            <a:ext cx="813809" cy="914737"/>
          </a:xfrm>
          <a:prstGeom prst="rect">
            <a:avLst/>
          </a:prstGeom>
          <a:ln>
            <a:noFill/>
          </a:ln>
          <a:extLst>
            <a:ext uri="{53640926-AAD7-44D8-BBD7-CCE9431645EC}">
              <a14:shadowObscured xmlns:a14="http://schemas.microsoft.com/office/drawing/2010/main"/>
            </a:ext>
          </a:extLst>
        </p:spPr>
      </p:pic>
      <p:pic>
        <p:nvPicPr>
          <p:cNvPr id="7" name="Picture 6" descr="A screenshot of a computer&#10;&#10;Description automatically generated">
            <a:extLst>
              <a:ext uri="{FF2B5EF4-FFF2-40B4-BE49-F238E27FC236}">
                <a16:creationId xmlns:a16="http://schemas.microsoft.com/office/drawing/2014/main" id="{83887A8B-12A3-78F7-5C8C-C1DBA3945C1B}"/>
              </a:ext>
            </a:extLst>
          </p:cNvPr>
          <p:cNvPicPr>
            <a:picLocks noChangeAspect="1"/>
          </p:cNvPicPr>
          <p:nvPr/>
        </p:nvPicPr>
        <p:blipFill rotWithShape="1">
          <a:blip r:embed="rId2"/>
          <a:srcRect l="54010" t="30487" r="38659" b="56012"/>
          <a:stretch/>
        </p:blipFill>
        <p:spPr bwMode="auto">
          <a:xfrm>
            <a:off x="6601425" y="3738474"/>
            <a:ext cx="689537" cy="714573"/>
          </a:xfrm>
          <a:prstGeom prst="rect">
            <a:avLst/>
          </a:prstGeom>
          <a:ln>
            <a:noFill/>
          </a:ln>
          <a:extLst>
            <a:ext uri="{53640926-AAD7-44D8-BBD7-CCE9431645EC}">
              <a14:shadowObscured xmlns:a14="http://schemas.microsoft.com/office/drawing/2010/main"/>
            </a:ext>
          </a:extLst>
        </p:spPr>
      </p:pic>
      <p:pic>
        <p:nvPicPr>
          <p:cNvPr id="8" name="Picture 7" descr="A screenshot of a computer&#10;&#10;Description automatically generated">
            <a:extLst>
              <a:ext uri="{FF2B5EF4-FFF2-40B4-BE49-F238E27FC236}">
                <a16:creationId xmlns:a16="http://schemas.microsoft.com/office/drawing/2014/main" id="{342D9552-6F68-E93C-BDE2-1B3D4EEB8081}"/>
              </a:ext>
            </a:extLst>
          </p:cNvPr>
          <p:cNvPicPr>
            <a:picLocks noChangeAspect="1"/>
          </p:cNvPicPr>
          <p:nvPr/>
        </p:nvPicPr>
        <p:blipFill rotWithShape="1">
          <a:blip r:embed="rId2"/>
          <a:srcRect l="61344" t="30033" r="31493" b="56467"/>
          <a:stretch/>
        </p:blipFill>
        <p:spPr bwMode="auto">
          <a:xfrm>
            <a:off x="6583681" y="4863793"/>
            <a:ext cx="829199" cy="877975"/>
          </a:xfrm>
          <a:prstGeom prst="rect">
            <a:avLst/>
          </a:prstGeom>
          <a:ln>
            <a:noFill/>
          </a:ln>
          <a:extLst>
            <a:ext uri="{53640926-AAD7-44D8-BBD7-CCE9431645EC}">
              <a14:shadowObscured xmlns:a14="http://schemas.microsoft.com/office/drawing/2010/main"/>
            </a:ext>
          </a:extLst>
        </p:spPr>
      </p:pic>
      <p:pic>
        <p:nvPicPr>
          <p:cNvPr id="9" name="Picture 8" descr="A screenshot of a computer&#10;&#10;Description automatically generated">
            <a:extLst>
              <a:ext uri="{FF2B5EF4-FFF2-40B4-BE49-F238E27FC236}">
                <a16:creationId xmlns:a16="http://schemas.microsoft.com/office/drawing/2014/main" id="{452F1836-954A-D82D-AEF2-2F122A020BAA}"/>
              </a:ext>
            </a:extLst>
          </p:cNvPr>
          <p:cNvPicPr>
            <a:picLocks noChangeAspect="1"/>
          </p:cNvPicPr>
          <p:nvPr/>
        </p:nvPicPr>
        <p:blipFill rotWithShape="1">
          <a:blip r:embed="rId2"/>
          <a:srcRect l="40621" t="45958" r="52906" b="42512"/>
          <a:stretch/>
        </p:blipFill>
        <p:spPr bwMode="auto">
          <a:xfrm>
            <a:off x="9251826" y="1564641"/>
            <a:ext cx="786254" cy="787600"/>
          </a:xfrm>
          <a:prstGeom prst="rect">
            <a:avLst/>
          </a:prstGeom>
          <a:ln>
            <a:noFill/>
          </a:ln>
          <a:extLst>
            <a:ext uri="{53640926-AAD7-44D8-BBD7-CCE9431645EC}">
              <a14:shadowObscured xmlns:a14="http://schemas.microsoft.com/office/drawing/2010/main"/>
            </a:ext>
          </a:extLst>
        </p:spPr>
      </p:pic>
      <p:pic>
        <p:nvPicPr>
          <p:cNvPr id="10" name="Picture 9" descr="A screenshot of a computer&#10;&#10;Description automatically generated">
            <a:extLst>
              <a:ext uri="{FF2B5EF4-FFF2-40B4-BE49-F238E27FC236}">
                <a16:creationId xmlns:a16="http://schemas.microsoft.com/office/drawing/2014/main" id="{6333CC6A-A0B7-1AEA-3786-128825D9B56F}"/>
              </a:ext>
            </a:extLst>
          </p:cNvPr>
          <p:cNvPicPr>
            <a:picLocks noChangeAspect="1"/>
          </p:cNvPicPr>
          <p:nvPr/>
        </p:nvPicPr>
        <p:blipFill rotWithShape="1">
          <a:blip r:embed="rId2"/>
          <a:srcRect l="55116" t="45654" r="37976" b="44032"/>
          <a:stretch/>
        </p:blipFill>
        <p:spPr bwMode="auto">
          <a:xfrm>
            <a:off x="9251826" y="3039112"/>
            <a:ext cx="839618" cy="704848"/>
          </a:xfrm>
          <a:prstGeom prst="rect">
            <a:avLst/>
          </a:prstGeom>
          <a:ln>
            <a:noFill/>
          </a:ln>
          <a:extLst>
            <a:ext uri="{53640926-AAD7-44D8-BBD7-CCE9431645EC}">
              <a14:shadowObscured xmlns:a14="http://schemas.microsoft.com/office/drawing/2010/main"/>
            </a:ext>
          </a:extLst>
        </p:spPr>
      </p:pic>
      <p:pic>
        <p:nvPicPr>
          <p:cNvPr id="11" name="Picture 10" descr="A screenshot of a computer&#10;&#10;Description automatically generated">
            <a:extLst>
              <a:ext uri="{FF2B5EF4-FFF2-40B4-BE49-F238E27FC236}">
                <a16:creationId xmlns:a16="http://schemas.microsoft.com/office/drawing/2014/main" id="{862B51C3-7E13-A45B-98AB-9C574D6C857E}"/>
              </a:ext>
            </a:extLst>
          </p:cNvPr>
          <p:cNvPicPr>
            <a:picLocks noChangeAspect="1"/>
          </p:cNvPicPr>
          <p:nvPr/>
        </p:nvPicPr>
        <p:blipFill rotWithShape="1">
          <a:blip r:embed="rId2"/>
          <a:srcRect l="61521" t="45806" r="31322" b="43272"/>
          <a:stretch/>
        </p:blipFill>
        <p:spPr bwMode="auto">
          <a:xfrm>
            <a:off x="9375562" y="4863793"/>
            <a:ext cx="715882" cy="614882"/>
          </a:xfrm>
          <a:prstGeom prst="rect">
            <a:avLst/>
          </a:prstGeom>
          <a:ln>
            <a:noFill/>
          </a:ln>
          <a:extLst>
            <a:ext uri="{53640926-AAD7-44D8-BBD7-CCE9431645EC}">
              <a14:shadowObscured xmlns:a14="http://schemas.microsoft.com/office/drawing/2010/main"/>
            </a:ext>
          </a:extLst>
        </p:spPr>
      </p:pic>
      <p:sp>
        <p:nvSpPr>
          <p:cNvPr id="12" name="TextBox 11">
            <a:extLst>
              <a:ext uri="{FF2B5EF4-FFF2-40B4-BE49-F238E27FC236}">
                <a16:creationId xmlns:a16="http://schemas.microsoft.com/office/drawing/2014/main" id="{653F90ED-BF23-7E9B-946C-C419D9965FF0}"/>
              </a:ext>
            </a:extLst>
          </p:cNvPr>
          <p:cNvSpPr txBox="1"/>
          <p:nvPr/>
        </p:nvSpPr>
        <p:spPr>
          <a:xfrm>
            <a:off x="7576436" y="1802866"/>
            <a:ext cx="1171324" cy="369332"/>
          </a:xfrm>
          <a:prstGeom prst="rect">
            <a:avLst/>
          </a:prstGeom>
          <a:noFill/>
        </p:spPr>
        <p:txBody>
          <a:bodyPr wrap="square" rtlCol="0">
            <a:spAutoFit/>
          </a:bodyPr>
          <a:lstStyle/>
          <a:p>
            <a:r>
              <a:rPr lang="cy-GB" dirty="0"/>
              <a:t>Yn y bocs </a:t>
            </a:r>
          </a:p>
        </p:txBody>
      </p:sp>
      <p:sp>
        <p:nvSpPr>
          <p:cNvPr id="13" name="TextBox 12">
            <a:extLst>
              <a:ext uri="{FF2B5EF4-FFF2-40B4-BE49-F238E27FC236}">
                <a16:creationId xmlns:a16="http://schemas.microsoft.com/office/drawing/2014/main" id="{5F253637-33A3-7647-0BE0-8F08A303BE1F}"/>
              </a:ext>
            </a:extLst>
          </p:cNvPr>
          <p:cNvSpPr txBox="1"/>
          <p:nvPr/>
        </p:nvSpPr>
        <p:spPr>
          <a:xfrm>
            <a:off x="7567422" y="2854446"/>
            <a:ext cx="1171324" cy="369332"/>
          </a:xfrm>
          <a:prstGeom prst="rect">
            <a:avLst/>
          </a:prstGeom>
          <a:noFill/>
        </p:spPr>
        <p:txBody>
          <a:bodyPr wrap="square" rtlCol="0">
            <a:spAutoFit/>
          </a:bodyPr>
          <a:lstStyle/>
          <a:p>
            <a:r>
              <a:rPr lang="cy-GB" dirty="0"/>
              <a:t>ar y bocs </a:t>
            </a:r>
          </a:p>
        </p:txBody>
      </p:sp>
      <p:sp>
        <p:nvSpPr>
          <p:cNvPr id="14" name="TextBox 13">
            <a:extLst>
              <a:ext uri="{FF2B5EF4-FFF2-40B4-BE49-F238E27FC236}">
                <a16:creationId xmlns:a16="http://schemas.microsoft.com/office/drawing/2014/main" id="{ED5CFD8B-C96F-B57D-E2D9-E15669144DA2}"/>
              </a:ext>
            </a:extLst>
          </p:cNvPr>
          <p:cNvSpPr txBox="1"/>
          <p:nvPr/>
        </p:nvSpPr>
        <p:spPr>
          <a:xfrm>
            <a:off x="7499980" y="3816628"/>
            <a:ext cx="1481460" cy="369332"/>
          </a:xfrm>
          <a:prstGeom prst="rect">
            <a:avLst/>
          </a:prstGeom>
          <a:noFill/>
        </p:spPr>
        <p:txBody>
          <a:bodyPr wrap="square" rtlCol="0">
            <a:spAutoFit/>
          </a:bodyPr>
          <a:lstStyle/>
          <a:p>
            <a:r>
              <a:rPr lang="cy-GB" dirty="0"/>
              <a:t>O dan y bocs </a:t>
            </a:r>
          </a:p>
        </p:txBody>
      </p:sp>
      <p:sp>
        <p:nvSpPr>
          <p:cNvPr id="15" name="TextBox 14">
            <a:extLst>
              <a:ext uri="{FF2B5EF4-FFF2-40B4-BE49-F238E27FC236}">
                <a16:creationId xmlns:a16="http://schemas.microsoft.com/office/drawing/2014/main" id="{5B707A92-78AB-1DE6-750C-3F6A8655369E}"/>
              </a:ext>
            </a:extLst>
          </p:cNvPr>
          <p:cNvSpPr txBox="1"/>
          <p:nvPr/>
        </p:nvSpPr>
        <p:spPr>
          <a:xfrm>
            <a:off x="7499980" y="5109343"/>
            <a:ext cx="1481460" cy="1200329"/>
          </a:xfrm>
          <a:prstGeom prst="rect">
            <a:avLst/>
          </a:prstGeom>
          <a:noFill/>
        </p:spPr>
        <p:txBody>
          <a:bodyPr wrap="square" rtlCol="0">
            <a:spAutoFit/>
          </a:bodyPr>
          <a:lstStyle/>
          <a:p>
            <a:r>
              <a:rPr lang="cy-GB" dirty="0"/>
              <a:t>Wrth ochr </a:t>
            </a:r>
          </a:p>
          <a:p>
            <a:r>
              <a:rPr lang="cy-GB" dirty="0"/>
              <a:t>Ar bwys</a:t>
            </a:r>
          </a:p>
          <a:p>
            <a:r>
              <a:rPr lang="cy-GB" dirty="0"/>
              <a:t>Drws nesa</a:t>
            </a:r>
          </a:p>
          <a:p>
            <a:r>
              <a:rPr lang="cy-GB" dirty="0"/>
              <a:t>Yn ymyl </a:t>
            </a:r>
          </a:p>
        </p:txBody>
      </p:sp>
      <p:sp>
        <p:nvSpPr>
          <p:cNvPr id="16" name="TextBox 15">
            <a:extLst>
              <a:ext uri="{FF2B5EF4-FFF2-40B4-BE49-F238E27FC236}">
                <a16:creationId xmlns:a16="http://schemas.microsoft.com/office/drawing/2014/main" id="{4656FF2D-5796-8D3E-5F30-3CD5F9FED312}"/>
              </a:ext>
            </a:extLst>
          </p:cNvPr>
          <p:cNvSpPr txBox="1"/>
          <p:nvPr/>
        </p:nvSpPr>
        <p:spPr>
          <a:xfrm>
            <a:off x="10300462" y="1718569"/>
            <a:ext cx="1171324" cy="369332"/>
          </a:xfrm>
          <a:prstGeom prst="rect">
            <a:avLst/>
          </a:prstGeom>
          <a:noFill/>
        </p:spPr>
        <p:txBody>
          <a:bodyPr wrap="square" rtlCol="0">
            <a:spAutoFit/>
          </a:bodyPr>
          <a:lstStyle/>
          <a:p>
            <a:r>
              <a:rPr lang="cy-GB" dirty="0"/>
              <a:t>rhwng </a:t>
            </a:r>
          </a:p>
        </p:txBody>
      </p:sp>
      <p:sp>
        <p:nvSpPr>
          <p:cNvPr id="17" name="TextBox 16">
            <a:extLst>
              <a:ext uri="{FF2B5EF4-FFF2-40B4-BE49-F238E27FC236}">
                <a16:creationId xmlns:a16="http://schemas.microsoft.com/office/drawing/2014/main" id="{DBC895AF-B81D-5BA9-1AEC-DEEA169E3F53}"/>
              </a:ext>
            </a:extLst>
          </p:cNvPr>
          <p:cNvSpPr txBox="1"/>
          <p:nvPr/>
        </p:nvSpPr>
        <p:spPr>
          <a:xfrm>
            <a:off x="10300462" y="3197667"/>
            <a:ext cx="1403858" cy="646331"/>
          </a:xfrm>
          <a:prstGeom prst="rect">
            <a:avLst/>
          </a:prstGeom>
          <a:noFill/>
        </p:spPr>
        <p:txBody>
          <a:bodyPr wrap="square" rtlCol="0">
            <a:spAutoFit/>
          </a:bodyPr>
          <a:lstStyle/>
          <a:p>
            <a:r>
              <a:rPr lang="cy-GB" dirty="0"/>
              <a:t>O flaen  y bocs </a:t>
            </a:r>
          </a:p>
        </p:txBody>
      </p:sp>
      <p:sp>
        <p:nvSpPr>
          <p:cNvPr id="18" name="TextBox 17">
            <a:extLst>
              <a:ext uri="{FF2B5EF4-FFF2-40B4-BE49-F238E27FC236}">
                <a16:creationId xmlns:a16="http://schemas.microsoft.com/office/drawing/2014/main" id="{7DD30B11-8EEC-BBF3-3855-BA40F51D4C89}"/>
              </a:ext>
            </a:extLst>
          </p:cNvPr>
          <p:cNvSpPr txBox="1"/>
          <p:nvPr/>
        </p:nvSpPr>
        <p:spPr>
          <a:xfrm>
            <a:off x="10358460" y="4933448"/>
            <a:ext cx="1171324" cy="646331"/>
          </a:xfrm>
          <a:prstGeom prst="rect">
            <a:avLst/>
          </a:prstGeom>
          <a:noFill/>
        </p:spPr>
        <p:txBody>
          <a:bodyPr wrap="square" rtlCol="0">
            <a:spAutoFit/>
          </a:bodyPr>
          <a:lstStyle/>
          <a:p>
            <a:r>
              <a:rPr lang="cy-GB" dirty="0"/>
              <a:t>Tu ôl y bocs </a:t>
            </a:r>
          </a:p>
        </p:txBody>
      </p:sp>
    </p:spTree>
    <p:extLst>
      <p:ext uri="{BB962C8B-B14F-4D97-AF65-F5344CB8AC3E}">
        <p14:creationId xmlns:p14="http://schemas.microsoft.com/office/powerpoint/2010/main" val="1264640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C52FC-217B-E5DB-F7C2-9F4B06BCA20B}"/>
              </a:ext>
            </a:extLst>
          </p:cNvPr>
          <p:cNvSpPr>
            <a:spLocks noGrp="1"/>
          </p:cNvSpPr>
          <p:nvPr>
            <p:ph type="title"/>
          </p:nvPr>
        </p:nvSpPr>
        <p:spPr/>
        <p:txBody>
          <a:bodyPr>
            <a:normAutofit/>
          </a:bodyPr>
          <a:lstStyle/>
          <a:p>
            <a:r>
              <a:rPr lang="cy-GB" sz="2800" dirty="0">
                <a:latin typeface="Comic Sans MS" panose="030F0702030302020204" pitchFamily="66" charset="0"/>
              </a:rPr>
              <a:t>Sgwrs am tasg gwrando - tasg ail </a:t>
            </a:r>
          </a:p>
        </p:txBody>
      </p:sp>
      <p:sp>
        <p:nvSpPr>
          <p:cNvPr id="3" name="Content Placeholder 2">
            <a:extLst>
              <a:ext uri="{FF2B5EF4-FFF2-40B4-BE49-F238E27FC236}">
                <a16:creationId xmlns:a16="http://schemas.microsoft.com/office/drawing/2014/main" id="{11D92D29-8D7E-5816-F17B-72AACA4F42EE}"/>
              </a:ext>
            </a:extLst>
          </p:cNvPr>
          <p:cNvSpPr>
            <a:spLocks noGrp="1"/>
          </p:cNvSpPr>
          <p:nvPr>
            <p:ph idx="1"/>
          </p:nvPr>
        </p:nvSpPr>
        <p:spPr>
          <a:xfrm>
            <a:off x="838200" y="1561381"/>
            <a:ext cx="10515600" cy="4615582"/>
          </a:xfrm>
        </p:spPr>
        <p:txBody>
          <a:bodyPr>
            <a:normAutofit/>
          </a:bodyPr>
          <a:lstStyle/>
          <a:p>
            <a:endParaRPr lang="cy-GB" sz="1600" dirty="0">
              <a:latin typeface="Comic Sans MS" panose="030F0702030302020204" pitchFamily="66" charset="0"/>
            </a:endParaRPr>
          </a:p>
          <a:p>
            <a:r>
              <a:rPr lang="cy-GB" sz="1600" dirty="0">
                <a:latin typeface="Comic Sans MS" panose="030F0702030302020204" pitchFamily="66" charset="0"/>
              </a:rPr>
              <a:t>Bydda i ddweud popeth dwywaith. Ydych chi’n barod? </a:t>
            </a:r>
          </a:p>
          <a:p>
            <a:r>
              <a:rPr lang="cy-GB" sz="1600" dirty="0">
                <a:latin typeface="Comic Sans MS" panose="030F0702030302020204" pitchFamily="66" charset="0"/>
              </a:rPr>
              <a:t>Tynnwch yr ysgol ar y chwith y papur.</a:t>
            </a:r>
          </a:p>
          <a:p>
            <a:r>
              <a:rPr lang="cy-GB" sz="1600" dirty="0">
                <a:latin typeface="Comic Sans MS" panose="030F0702030302020204" pitchFamily="66" charset="0"/>
              </a:rPr>
              <a:t>Tynnwch y ffens ar ben a llawr o’r papur</a:t>
            </a:r>
          </a:p>
          <a:p>
            <a:r>
              <a:rPr lang="cy-GB" sz="1600" dirty="0">
                <a:latin typeface="Comic Sans MS" panose="030F0702030302020204" pitchFamily="66" charset="0"/>
              </a:rPr>
              <a:t>Tynnwch y coed afal ar y pen a de cornel</a:t>
            </a:r>
          </a:p>
          <a:p>
            <a:r>
              <a:rPr lang="cy-GB" sz="1600" dirty="0">
                <a:latin typeface="Comic Sans MS" panose="030F0702030302020204" pitchFamily="66" charset="0"/>
              </a:rPr>
              <a:t>Tynnwch y gwely llysiau yn y cornel o dan o goed afal</a:t>
            </a:r>
          </a:p>
          <a:p>
            <a:r>
              <a:rPr lang="cy-GB" sz="1600" dirty="0">
                <a:latin typeface="Comic Sans MS" panose="030F0702030302020204" pitchFamily="66" charset="0"/>
              </a:rPr>
              <a:t>Tynnwch y ffa dringo yn y cornel gwaelod, drws nesa'r ysgol</a:t>
            </a:r>
          </a:p>
          <a:p>
            <a:r>
              <a:rPr lang="cy-GB" sz="1600" dirty="0">
                <a:latin typeface="Comic Sans MS" panose="030F0702030302020204" pitchFamily="66" charset="0"/>
              </a:rPr>
              <a:t>Tynnwch y blodau haul rhwng gwely llysiau a ffa dringo</a:t>
            </a:r>
          </a:p>
          <a:p>
            <a:r>
              <a:rPr lang="cy-GB" sz="1600" dirty="0">
                <a:latin typeface="Comic Sans MS" panose="030F0702030302020204" pitchFamily="66" charset="0"/>
              </a:rPr>
              <a:t>Tynnwch y gwely blodyn gyferbyn â ffa dringo yn y cornel ar bwys y ffens ac ysgol. </a:t>
            </a:r>
          </a:p>
          <a:p>
            <a:r>
              <a:rPr lang="cy-GB" sz="1600" dirty="0">
                <a:latin typeface="Comic Sans MS" panose="030F0702030302020204" pitchFamily="66" charset="0"/>
              </a:rPr>
              <a:t>Tynnwch y tŷ gwydr drws nesa'r gwely blodyn. </a:t>
            </a:r>
          </a:p>
          <a:p>
            <a:r>
              <a:rPr lang="cy-GB" sz="1600" dirty="0">
                <a:latin typeface="Comic Sans MS" panose="030F0702030302020204" pitchFamily="66" charset="0"/>
              </a:rPr>
              <a:t>Tynnwch y sied, o dan y ffens yn ymyl y tŷ gwydr. </a:t>
            </a:r>
          </a:p>
          <a:p>
            <a:r>
              <a:rPr lang="cy-GB" sz="1600" dirty="0">
                <a:latin typeface="Comic Sans MS" panose="030F0702030302020204" pitchFamily="66" charset="0"/>
              </a:rPr>
              <a:t>I orffen – wnewch chi i liwio popeth a rhaid i chi labeli popeth yn ofalus. </a:t>
            </a:r>
          </a:p>
        </p:txBody>
      </p:sp>
    </p:spTree>
    <p:extLst>
      <p:ext uri="{BB962C8B-B14F-4D97-AF65-F5344CB8AC3E}">
        <p14:creationId xmlns:p14="http://schemas.microsoft.com/office/powerpoint/2010/main" val="3732503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to grow runner beans | Patch Plants">
            <a:extLst>
              <a:ext uri="{FF2B5EF4-FFF2-40B4-BE49-F238E27FC236}">
                <a16:creationId xmlns:a16="http://schemas.microsoft.com/office/drawing/2014/main" id="{347A12F0-0B2B-251E-B30A-A72EB77169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9814" y="4759007"/>
            <a:ext cx="2324994" cy="154717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3F6DF4B-EACC-7945-3B94-A26507214806}"/>
              </a:ext>
            </a:extLst>
          </p:cNvPr>
          <p:cNvSpPr txBox="1"/>
          <p:nvPr/>
        </p:nvSpPr>
        <p:spPr>
          <a:xfrm>
            <a:off x="193040" y="487680"/>
            <a:ext cx="294640" cy="5355312"/>
          </a:xfrm>
          <a:prstGeom prst="rect">
            <a:avLst/>
          </a:prstGeom>
          <a:noFill/>
        </p:spPr>
        <p:txBody>
          <a:bodyPr wrap="square" rtlCol="0">
            <a:spAutoFit/>
          </a:bodyPr>
          <a:lstStyle/>
          <a:p>
            <a:r>
              <a:rPr lang="cy-GB" dirty="0"/>
              <a:t>Ysgol</a:t>
            </a:r>
          </a:p>
          <a:p>
            <a:r>
              <a:rPr lang="cy-GB" dirty="0"/>
              <a:t> ac</a:t>
            </a:r>
          </a:p>
          <a:p>
            <a:r>
              <a:rPr lang="cy-GB" dirty="0"/>
              <a:t> dosbarth</a:t>
            </a:r>
          </a:p>
          <a:p>
            <a:endParaRPr lang="cy-GB" dirty="0"/>
          </a:p>
          <a:p>
            <a:endParaRPr lang="cy-GB" dirty="0"/>
          </a:p>
        </p:txBody>
      </p:sp>
      <p:sp>
        <p:nvSpPr>
          <p:cNvPr id="3" name="TextBox 2">
            <a:extLst>
              <a:ext uri="{FF2B5EF4-FFF2-40B4-BE49-F238E27FC236}">
                <a16:creationId xmlns:a16="http://schemas.microsoft.com/office/drawing/2014/main" id="{3C8DA2E6-693D-1664-57EB-DC7E761E1E70}"/>
              </a:ext>
            </a:extLst>
          </p:cNvPr>
          <p:cNvSpPr txBox="1"/>
          <p:nvPr/>
        </p:nvSpPr>
        <p:spPr>
          <a:xfrm>
            <a:off x="1351280" y="6461760"/>
            <a:ext cx="10180320" cy="369332"/>
          </a:xfrm>
          <a:prstGeom prst="rect">
            <a:avLst/>
          </a:prstGeom>
          <a:noFill/>
        </p:spPr>
        <p:txBody>
          <a:bodyPr wrap="square" rtlCol="0">
            <a:spAutoFit/>
          </a:bodyPr>
          <a:lstStyle/>
          <a:p>
            <a:r>
              <a:rPr lang="cy-GB" dirty="0"/>
              <a:t>Ffens      </a:t>
            </a:r>
            <a:r>
              <a:rPr lang="cy-GB" dirty="0" err="1"/>
              <a:t>ffens</a:t>
            </a:r>
            <a:r>
              <a:rPr lang="cy-GB" dirty="0"/>
              <a:t>             </a:t>
            </a:r>
            <a:r>
              <a:rPr lang="cy-GB" dirty="0" err="1"/>
              <a:t>ffens</a:t>
            </a:r>
            <a:r>
              <a:rPr lang="cy-GB" dirty="0"/>
              <a:t>          </a:t>
            </a:r>
            <a:r>
              <a:rPr lang="cy-GB" dirty="0" err="1"/>
              <a:t>ffens</a:t>
            </a:r>
            <a:r>
              <a:rPr lang="cy-GB" dirty="0"/>
              <a:t>         </a:t>
            </a:r>
            <a:r>
              <a:rPr lang="cy-GB" dirty="0" err="1"/>
              <a:t>ffens</a:t>
            </a:r>
            <a:r>
              <a:rPr lang="cy-GB" dirty="0"/>
              <a:t>              </a:t>
            </a:r>
            <a:r>
              <a:rPr lang="cy-GB" dirty="0" err="1"/>
              <a:t>ffens</a:t>
            </a:r>
            <a:r>
              <a:rPr lang="cy-GB" dirty="0"/>
              <a:t>        </a:t>
            </a:r>
            <a:r>
              <a:rPr lang="cy-GB" dirty="0" err="1"/>
              <a:t>ffens</a:t>
            </a:r>
            <a:r>
              <a:rPr lang="cy-GB" dirty="0"/>
              <a:t>            </a:t>
            </a:r>
            <a:r>
              <a:rPr lang="cy-GB" dirty="0" err="1"/>
              <a:t>ffens</a:t>
            </a:r>
            <a:r>
              <a:rPr lang="cy-GB" dirty="0"/>
              <a:t>        </a:t>
            </a:r>
            <a:r>
              <a:rPr lang="cy-GB" dirty="0" err="1"/>
              <a:t>ffens</a:t>
            </a:r>
            <a:r>
              <a:rPr lang="cy-GB" dirty="0"/>
              <a:t>        </a:t>
            </a:r>
            <a:r>
              <a:rPr lang="cy-GB" dirty="0" err="1"/>
              <a:t>ffens</a:t>
            </a:r>
            <a:r>
              <a:rPr lang="cy-GB" dirty="0"/>
              <a:t> </a:t>
            </a:r>
          </a:p>
        </p:txBody>
      </p:sp>
      <p:sp>
        <p:nvSpPr>
          <p:cNvPr id="4" name="TextBox 3">
            <a:extLst>
              <a:ext uri="{FF2B5EF4-FFF2-40B4-BE49-F238E27FC236}">
                <a16:creationId xmlns:a16="http://schemas.microsoft.com/office/drawing/2014/main" id="{670E17C3-E956-4CF9-5746-7A8E191173AE}"/>
              </a:ext>
            </a:extLst>
          </p:cNvPr>
          <p:cNvSpPr txBox="1"/>
          <p:nvPr/>
        </p:nvSpPr>
        <p:spPr>
          <a:xfrm>
            <a:off x="1991102" y="4342367"/>
            <a:ext cx="2183706" cy="369332"/>
          </a:xfrm>
          <a:prstGeom prst="rect">
            <a:avLst/>
          </a:prstGeom>
          <a:noFill/>
        </p:spPr>
        <p:txBody>
          <a:bodyPr wrap="square" rtlCol="0">
            <a:spAutoFit/>
          </a:bodyPr>
          <a:lstStyle/>
          <a:p>
            <a:r>
              <a:rPr lang="cy-GB" dirty="0"/>
              <a:t>Ffa dringo </a:t>
            </a:r>
          </a:p>
        </p:txBody>
      </p:sp>
      <p:pic>
        <p:nvPicPr>
          <p:cNvPr id="1028" name="Picture 4" descr="a Vegetable Patch ...">
            <a:extLst>
              <a:ext uri="{FF2B5EF4-FFF2-40B4-BE49-F238E27FC236}">
                <a16:creationId xmlns:a16="http://schemas.microsoft.com/office/drawing/2014/main" id="{810818BF-F540-04C9-1527-8B3E1BD696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48618" y="4104640"/>
            <a:ext cx="3195791" cy="220154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A654A24-3668-16B3-7C06-02ACD19B6147}"/>
              </a:ext>
            </a:extLst>
          </p:cNvPr>
          <p:cNvSpPr txBox="1"/>
          <p:nvPr/>
        </p:nvSpPr>
        <p:spPr>
          <a:xfrm>
            <a:off x="8803169" y="3657521"/>
            <a:ext cx="3195791" cy="369332"/>
          </a:xfrm>
          <a:prstGeom prst="rect">
            <a:avLst/>
          </a:prstGeom>
          <a:noFill/>
        </p:spPr>
        <p:txBody>
          <a:bodyPr wrap="square" rtlCol="0">
            <a:spAutoFit/>
          </a:bodyPr>
          <a:lstStyle/>
          <a:p>
            <a:r>
              <a:rPr lang="cy-GB" dirty="0"/>
              <a:t>Llysiau gwely </a:t>
            </a:r>
          </a:p>
        </p:txBody>
      </p:sp>
      <p:pic>
        <p:nvPicPr>
          <p:cNvPr id="1030" name="Picture 6" descr="Beautiful Cut Flower patch at Worton ...">
            <a:extLst>
              <a:ext uri="{FF2B5EF4-FFF2-40B4-BE49-F238E27FC236}">
                <a16:creationId xmlns:a16="http://schemas.microsoft.com/office/drawing/2014/main" id="{B8E07C2F-434C-F244-8822-7F559DCF2B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64931" y="276118"/>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42FBC24-1E40-A934-59EF-BEB8D53CDEFE}"/>
              </a:ext>
            </a:extLst>
          </p:cNvPr>
          <p:cNvSpPr txBox="1"/>
          <p:nvPr/>
        </p:nvSpPr>
        <p:spPr>
          <a:xfrm>
            <a:off x="1164931" y="2497031"/>
            <a:ext cx="2448560" cy="369332"/>
          </a:xfrm>
          <a:prstGeom prst="rect">
            <a:avLst/>
          </a:prstGeom>
          <a:noFill/>
        </p:spPr>
        <p:txBody>
          <a:bodyPr wrap="square" rtlCol="0">
            <a:spAutoFit/>
          </a:bodyPr>
          <a:lstStyle/>
          <a:p>
            <a:r>
              <a:rPr lang="cy-GB" dirty="0"/>
              <a:t>Blodyn gwely </a:t>
            </a:r>
          </a:p>
        </p:txBody>
      </p:sp>
      <p:pic>
        <p:nvPicPr>
          <p:cNvPr id="1032" name="Picture 8" descr="Live plant for apple tree (Pack of 1 Big fruit plant) : Amazon.in">
            <a:extLst>
              <a:ext uri="{FF2B5EF4-FFF2-40B4-BE49-F238E27FC236}">
                <a16:creationId xmlns:a16="http://schemas.microsoft.com/office/drawing/2014/main" id="{0E9A70B4-CD09-1496-AFDD-96EEDC83081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95496" y="26908"/>
            <a:ext cx="1672461" cy="222994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1D374BE-3C5E-7B75-C5A7-1543D74FB26B}"/>
              </a:ext>
            </a:extLst>
          </p:cNvPr>
          <p:cNvSpPr txBox="1"/>
          <p:nvPr/>
        </p:nvSpPr>
        <p:spPr>
          <a:xfrm>
            <a:off x="1051407" y="-64123"/>
            <a:ext cx="10180320" cy="369332"/>
          </a:xfrm>
          <a:prstGeom prst="rect">
            <a:avLst/>
          </a:prstGeom>
          <a:noFill/>
        </p:spPr>
        <p:txBody>
          <a:bodyPr wrap="square" rtlCol="0">
            <a:spAutoFit/>
          </a:bodyPr>
          <a:lstStyle/>
          <a:p>
            <a:r>
              <a:rPr lang="cy-GB" dirty="0"/>
              <a:t>Ffens      </a:t>
            </a:r>
            <a:r>
              <a:rPr lang="cy-GB" dirty="0" err="1"/>
              <a:t>ffens</a:t>
            </a:r>
            <a:r>
              <a:rPr lang="cy-GB" dirty="0"/>
              <a:t>             </a:t>
            </a:r>
            <a:r>
              <a:rPr lang="cy-GB" dirty="0" err="1"/>
              <a:t>ffens</a:t>
            </a:r>
            <a:r>
              <a:rPr lang="cy-GB" dirty="0"/>
              <a:t>          </a:t>
            </a:r>
            <a:r>
              <a:rPr lang="cy-GB" dirty="0" err="1"/>
              <a:t>ffens</a:t>
            </a:r>
            <a:r>
              <a:rPr lang="cy-GB" dirty="0"/>
              <a:t>         </a:t>
            </a:r>
            <a:r>
              <a:rPr lang="cy-GB" dirty="0" err="1"/>
              <a:t>ffens</a:t>
            </a:r>
            <a:r>
              <a:rPr lang="cy-GB" dirty="0"/>
              <a:t>              </a:t>
            </a:r>
            <a:r>
              <a:rPr lang="cy-GB" dirty="0" err="1"/>
              <a:t>ffens</a:t>
            </a:r>
            <a:r>
              <a:rPr lang="cy-GB" dirty="0"/>
              <a:t>        </a:t>
            </a:r>
            <a:r>
              <a:rPr lang="cy-GB" dirty="0" err="1"/>
              <a:t>ffens</a:t>
            </a:r>
            <a:r>
              <a:rPr lang="cy-GB" dirty="0"/>
              <a:t>            </a:t>
            </a:r>
            <a:r>
              <a:rPr lang="cy-GB" dirty="0" err="1"/>
              <a:t>ffens</a:t>
            </a:r>
            <a:r>
              <a:rPr lang="cy-GB" dirty="0"/>
              <a:t>        </a:t>
            </a:r>
            <a:r>
              <a:rPr lang="cy-GB" dirty="0" err="1"/>
              <a:t>ffens</a:t>
            </a:r>
            <a:r>
              <a:rPr lang="cy-GB" dirty="0"/>
              <a:t>        </a:t>
            </a:r>
            <a:r>
              <a:rPr lang="cy-GB" dirty="0" err="1"/>
              <a:t>ffens</a:t>
            </a:r>
            <a:r>
              <a:rPr lang="cy-GB" dirty="0"/>
              <a:t> </a:t>
            </a:r>
          </a:p>
        </p:txBody>
      </p:sp>
      <p:sp>
        <p:nvSpPr>
          <p:cNvPr id="8" name="TextBox 7">
            <a:extLst>
              <a:ext uri="{FF2B5EF4-FFF2-40B4-BE49-F238E27FC236}">
                <a16:creationId xmlns:a16="http://schemas.microsoft.com/office/drawing/2014/main" id="{106098F5-3007-289A-8760-E8DD8E1B2E46}"/>
              </a:ext>
            </a:extLst>
          </p:cNvPr>
          <p:cNvSpPr txBox="1"/>
          <p:nvPr/>
        </p:nvSpPr>
        <p:spPr>
          <a:xfrm>
            <a:off x="10289957" y="2334643"/>
            <a:ext cx="1778000" cy="369332"/>
          </a:xfrm>
          <a:prstGeom prst="rect">
            <a:avLst/>
          </a:prstGeom>
          <a:noFill/>
        </p:spPr>
        <p:txBody>
          <a:bodyPr wrap="square" rtlCol="0">
            <a:spAutoFit/>
          </a:bodyPr>
          <a:lstStyle/>
          <a:p>
            <a:r>
              <a:rPr lang="cy-GB" dirty="0"/>
              <a:t>Coeden afal</a:t>
            </a:r>
          </a:p>
        </p:txBody>
      </p:sp>
      <p:pic>
        <p:nvPicPr>
          <p:cNvPr id="1034" name="Picture 10" descr="Greenhouse COMPACT Basic Kit 8 5 x 4 3 ...">
            <a:extLst>
              <a:ext uri="{FF2B5EF4-FFF2-40B4-BE49-F238E27FC236}">
                <a16:creationId xmlns:a16="http://schemas.microsoft.com/office/drawing/2014/main" id="{8A779C9B-B47F-F929-71B2-0C7C58E3812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84776" y="305209"/>
            <a:ext cx="1778000" cy="197833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62B641F-FED4-67C4-F2B7-ECFF869C4CBE}"/>
              </a:ext>
            </a:extLst>
          </p:cNvPr>
          <p:cNvSpPr txBox="1"/>
          <p:nvPr/>
        </p:nvSpPr>
        <p:spPr>
          <a:xfrm>
            <a:off x="4137467" y="2360003"/>
            <a:ext cx="1921192" cy="369332"/>
          </a:xfrm>
          <a:prstGeom prst="rect">
            <a:avLst/>
          </a:prstGeom>
          <a:noFill/>
        </p:spPr>
        <p:txBody>
          <a:bodyPr wrap="square" rtlCol="0">
            <a:spAutoFit/>
          </a:bodyPr>
          <a:lstStyle/>
          <a:p>
            <a:r>
              <a:rPr lang="cy-GB" dirty="0"/>
              <a:t>Tŷ gwydr </a:t>
            </a:r>
          </a:p>
        </p:txBody>
      </p:sp>
      <p:sp>
        <p:nvSpPr>
          <p:cNvPr id="10" name="AutoShape 12" descr="Loxley 4' x 6' Windowless Overlap Apex Shed">
            <a:extLst>
              <a:ext uri="{FF2B5EF4-FFF2-40B4-BE49-F238E27FC236}">
                <a16:creationId xmlns:a16="http://schemas.microsoft.com/office/drawing/2014/main" id="{DC67128F-A41C-4082-B9FD-CBC98D20BC02}"/>
              </a:ext>
            </a:extLst>
          </p:cNvPr>
          <p:cNvSpPr>
            <a:spLocks noChangeAspect="1" noChangeArrowheads="1"/>
          </p:cNvSpPr>
          <p:nvPr/>
        </p:nvSpPr>
        <p:spPr bwMode="auto">
          <a:xfrm>
            <a:off x="5943600" y="3276600"/>
            <a:ext cx="757008" cy="75700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pic>
        <p:nvPicPr>
          <p:cNvPr id="1038" name="Picture 14" descr="Albany Cottage Treated Garden Shed 2.1m ...">
            <a:extLst>
              <a:ext uri="{FF2B5EF4-FFF2-40B4-BE49-F238E27FC236}">
                <a16:creationId xmlns:a16="http://schemas.microsoft.com/office/drawing/2014/main" id="{96F680B3-9635-9DA2-15F7-80AA5AAEBBE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29226" y="308086"/>
            <a:ext cx="1796588" cy="179658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D7162DE-FC4A-427E-C100-A4664259CF14}"/>
              </a:ext>
            </a:extLst>
          </p:cNvPr>
          <p:cNvSpPr txBox="1"/>
          <p:nvPr/>
        </p:nvSpPr>
        <p:spPr>
          <a:xfrm>
            <a:off x="6247814" y="2234577"/>
            <a:ext cx="1778000" cy="369332"/>
          </a:xfrm>
          <a:prstGeom prst="rect">
            <a:avLst/>
          </a:prstGeom>
          <a:noFill/>
        </p:spPr>
        <p:txBody>
          <a:bodyPr wrap="square" rtlCol="0">
            <a:spAutoFit/>
          </a:bodyPr>
          <a:lstStyle/>
          <a:p>
            <a:r>
              <a:rPr lang="cy-GB" dirty="0"/>
              <a:t>Sied </a:t>
            </a:r>
          </a:p>
        </p:txBody>
      </p:sp>
      <p:sp>
        <p:nvSpPr>
          <p:cNvPr id="12" name="AutoShape 16" descr="500g Dwarf Sunflower Seeds for Schools Clubs Bulk or Wholesale Ideal Plant for Children">
            <a:extLst>
              <a:ext uri="{FF2B5EF4-FFF2-40B4-BE49-F238E27FC236}">
                <a16:creationId xmlns:a16="http://schemas.microsoft.com/office/drawing/2014/main" id="{63619412-7FC5-88A5-C202-9DDACB9C815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sp>
        <p:nvSpPr>
          <p:cNvPr id="13" name="AutoShape 18" descr="500g Dwarf Sunflower Seeds for Schools Clubs Bulk or Wholesale Ideal Plant for Children">
            <a:extLst>
              <a:ext uri="{FF2B5EF4-FFF2-40B4-BE49-F238E27FC236}">
                <a16:creationId xmlns:a16="http://schemas.microsoft.com/office/drawing/2014/main" id="{129EB852-2368-1B3E-2393-07D3565E429A}"/>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pic>
        <p:nvPicPr>
          <p:cNvPr id="1044" name="Picture 20" descr="How To Plant And Grow Your Own ...">
            <a:extLst>
              <a:ext uri="{FF2B5EF4-FFF2-40B4-BE49-F238E27FC236}">
                <a16:creationId xmlns:a16="http://schemas.microsoft.com/office/drawing/2014/main" id="{6F4768AE-7491-7748-B6A2-47BCB73EA0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50080" y="5163907"/>
            <a:ext cx="3807201" cy="114227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11C1199D-D8A5-51D5-C9A7-EC83DF3BED06}"/>
              </a:ext>
            </a:extLst>
          </p:cNvPr>
          <p:cNvSpPr txBox="1"/>
          <p:nvPr/>
        </p:nvSpPr>
        <p:spPr>
          <a:xfrm>
            <a:off x="4470400" y="4658703"/>
            <a:ext cx="3840480" cy="369332"/>
          </a:xfrm>
          <a:prstGeom prst="rect">
            <a:avLst/>
          </a:prstGeom>
          <a:noFill/>
        </p:spPr>
        <p:txBody>
          <a:bodyPr wrap="square" rtlCol="0">
            <a:spAutoFit/>
          </a:bodyPr>
          <a:lstStyle/>
          <a:p>
            <a:r>
              <a:rPr lang="cy-GB" dirty="0"/>
              <a:t>Blodyn haul</a:t>
            </a:r>
          </a:p>
        </p:txBody>
      </p:sp>
    </p:spTree>
    <p:extLst>
      <p:ext uri="{BB962C8B-B14F-4D97-AF65-F5344CB8AC3E}">
        <p14:creationId xmlns:p14="http://schemas.microsoft.com/office/powerpoint/2010/main" val="888426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F6DF4B-EACC-7945-3B94-A26507214806}"/>
              </a:ext>
            </a:extLst>
          </p:cNvPr>
          <p:cNvSpPr txBox="1"/>
          <p:nvPr/>
        </p:nvSpPr>
        <p:spPr>
          <a:xfrm>
            <a:off x="193040" y="487680"/>
            <a:ext cx="294640" cy="5355312"/>
          </a:xfrm>
          <a:prstGeom prst="rect">
            <a:avLst/>
          </a:prstGeom>
          <a:noFill/>
        </p:spPr>
        <p:txBody>
          <a:bodyPr wrap="square" rtlCol="0">
            <a:spAutoFit/>
          </a:bodyPr>
          <a:lstStyle/>
          <a:p>
            <a:r>
              <a:rPr lang="cy-GB" dirty="0"/>
              <a:t>Ysgol</a:t>
            </a:r>
          </a:p>
          <a:p>
            <a:r>
              <a:rPr lang="cy-GB" dirty="0"/>
              <a:t> ac</a:t>
            </a:r>
          </a:p>
          <a:p>
            <a:r>
              <a:rPr lang="cy-GB" dirty="0"/>
              <a:t> dosbarth</a:t>
            </a:r>
          </a:p>
          <a:p>
            <a:endParaRPr lang="cy-GB" dirty="0"/>
          </a:p>
          <a:p>
            <a:endParaRPr lang="cy-GB" dirty="0"/>
          </a:p>
        </p:txBody>
      </p:sp>
      <p:sp>
        <p:nvSpPr>
          <p:cNvPr id="4" name="TextBox 3">
            <a:extLst>
              <a:ext uri="{FF2B5EF4-FFF2-40B4-BE49-F238E27FC236}">
                <a16:creationId xmlns:a16="http://schemas.microsoft.com/office/drawing/2014/main" id="{670E17C3-E956-4CF9-5746-7A8E191173AE}"/>
              </a:ext>
            </a:extLst>
          </p:cNvPr>
          <p:cNvSpPr txBox="1"/>
          <p:nvPr/>
        </p:nvSpPr>
        <p:spPr>
          <a:xfrm>
            <a:off x="1991102" y="4342367"/>
            <a:ext cx="2183706" cy="369332"/>
          </a:xfrm>
          <a:prstGeom prst="rect">
            <a:avLst/>
          </a:prstGeom>
          <a:noFill/>
        </p:spPr>
        <p:txBody>
          <a:bodyPr wrap="square" rtlCol="0">
            <a:spAutoFit/>
          </a:bodyPr>
          <a:lstStyle/>
          <a:p>
            <a:r>
              <a:rPr lang="cy-GB" dirty="0" err="1"/>
              <a:t>Ff</a:t>
            </a:r>
            <a:r>
              <a:rPr lang="cy-GB" dirty="0"/>
              <a:t>    d </a:t>
            </a:r>
          </a:p>
        </p:txBody>
      </p:sp>
      <p:sp>
        <p:nvSpPr>
          <p:cNvPr id="5" name="TextBox 4">
            <a:extLst>
              <a:ext uri="{FF2B5EF4-FFF2-40B4-BE49-F238E27FC236}">
                <a16:creationId xmlns:a16="http://schemas.microsoft.com/office/drawing/2014/main" id="{5A654A24-3668-16B3-7C06-02ACD19B6147}"/>
              </a:ext>
            </a:extLst>
          </p:cNvPr>
          <p:cNvSpPr txBox="1"/>
          <p:nvPr/>
        </p:nvSpPr>
        <p:spPr>
          <a:xfrm>
            <a:off x="8803169" y="3657521"/>
            <a:ext cx="3195791" cy="369332"/>
          </a:xfrm>
          <a:prstGeom prst="rect">
            <a:avLst/>
          </a:prstGeom>
          <a:noFill/>
        </p:spPr>
        <p:txBody>
          <a:bodyPr wrap="square" rtlCol="0">
            <a:spAutoFit/>
          </a:bodyPr>
          <a:lstStyle/>
          <a:p>
            <a:r>
              <a:rPr lang="cy-GB" dirty="0"/>
              <a:t> g          </a:t>
            </a:r>
            <a:r>
              <a:rPr lang="cy-GB" dirty="0" err="1"/>
              <a:t>ll</a:t>
            </a:r>
            <a:r>
              <a:rPr lang="cy-GB" dirty="0"/>
              <a:t>   </a:t>
            </a:r>
          </a:p>
        </p:txBody>
      </p:sp>
      <p:sp>
        <p:nvSpPr>
          <p:cNvPr id="6" name="TextBox 5">
            <a:extLst>
              <a:ext uri="{FF2B5EF4-FFF2-40B4-BE49-F238E27FC236}">
                <a16:creationId xmlns:a16="http://schemas.microsoft.com/office/drawing/2014/main" id="{142FBC24-1E40-A934-59EF-BEB8D53CDEFE}"/>
              </a:ext>
            </a:extLst>
          </p:cNvPr>
          <p:cNvSpPr txBox="1"/>
          <p:nvPr/>
        </p:nvSpPr>
        <p:spPr>
          <a:xfrm>
            <a:off x="1164931" y="2497031"/>
            <a:ext cx="2448560" cy="369332"/>
          </a:xfrm>
          <a:prstGeom prst="rect">
            <a:avLst/>
          </a:prstGeom>
          <a:noFill/>
        </p:spPr>
        <p:txBody>
          <a:bodyPr wrap="square" rtlCol="0">
            <a:spAutoFit/>
          </a:bodyPr>
          <a:lstStyle/>
          <a:p>
            <a:r>
              <a:rPr lang="cy-GB" dirty="0"/>
              <a:t> G       b </a:t>
            </a:r>
          </a:p>
        </p:txBody>
      </p:sp>
      <p:sp>
        <p:nvSpPr>
          <p:cNvPr id="8" name="TextBox 7">
            <a:extLst>
              <a:ext uri="{FF2B5EF4-FFF2-40B4-BE49-F238E27FC236}">
                <a16:creationId xmlns:a16="http://schemas.microsoft.com/office/drawing/2014/main" id="{106098F5-3007-289A-8760-E8DD8E1B2E46}"/>
              </a:ext>
            </a:extLst>
          </p:cNvPr>
          <p:cNvSpPr txBox="1"/>
          <p:nvPr/>
        </p:nvSpPr>
        <p:spPr>
          <a:xfrm>
            <a:off x="10289957" y="2334643"/>
            <a:ext cx="1778000" cy="369332"/>
          </a:xfrm>
          <a:prstGeom prst="rect">
            <a:avLst/>
          </a:prstGeom>
          <a:noFill/>
        </p:spPr>
        <p:txBody>
          <a:bodyPr wrap="square" rtlCol="0">
            <a:spAutoFit/>
          </a:bodyPr>
          <a:lstStyle/>
          <a:p>
            <a:r>
              <a:rPr lang="cy-GB" dirty="0"/>
              <a:t>C        a  </a:t>
            </a:r>
          </a:p>
        </p:txBody>
      </p:sp>
      <p:sp>
        <p:nvSpPr>
          <p:cNvPr id="9" name="TextBox 8">
            <a:extLst>
              <a:ext uri="{FF2B5EF4-FFF2-40B4-BE49-F238E27FC236}">
                <a16:creationId xmlns:a16="http://schemas.microsoft.com/office/drawing/2014/main" id="{062B641F-FED4-67C4-F2B7-ECFF869C4CBE}"/>
              </a:ext>
            </a:extLst>
          </p:cNvPr>
          <p:cNvSpPr txBox="1"/>
          <p:nvPr/>
        </p:nvSpPr>
        <p:spPr>
          <a:xfrm>
            <a:off x="4137467" y="2360003"/>
            <a:ext cx="1921192" cy="369332"/>
          </a:xfrm>
          <a:prstGeom prst="rect">
            <a:avLst/>
          </a:prstGeom>
          <a:noFill/>
        </p:spPr>
        <p:txBody>
          <a:bodyPr wrap="square" rtlCol="0">
            <a:spAutoFit/>
          </a:bodyPr>
          <a:lstStyle/>
          <a:p>
            <a:r>
              <a:rPr lang="cy-GB" dirty="0"/>
              <a:t>Tŷ g    </a:t>
            </a:r>
          </a:p>
        </p:txBody>
      </p:sp>
      <p:sp>
        <p:nvSpPr>
          <p:cNvPr id="10" name="AutoShape 12" descr="Loxley 4' x 6' Windowless Overlap Apex Shed">
            <a:extLst>
              <a:ext uri="{FF2B5EF4-FFF2-40B4-BE49-F238E27FC236}">
                <a16:creationId xmlns:a16="http://schemas.microsoft.com/office/drawing/2014/main" id="{DC67128F-A41C-4082-B9FD-CBC98D20BC02}"/>
              </a:ext>
            </a:extLst>
          </p:cNvPr>
          <p:cNvSpPr>
            <a:spLocks noChangeAspect="1" noChangeArrowheads="1"/>
          </p:cNvSpPr>
          <p:nvPr/>
        </p:nvSpPr>
        <p:spPr bwMode="auto">
          <a:xfrm>
            <a:off x="5943600" y="3276600"/>
            <a:ext cx="757008" cy="75700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sp>
        <p:nvSpPr>
          <p:cNvPr id="11" name="TextBox 10">
            <a:extLst>
              <a:ext uri="{FF2B5EF4-FFF2-40B4-BE49-F238E27FC236}">
                <a16:creationId xmlns:a16="http://schemas.microsoft.com/office/drawing/2014/main" id="{1D7162DE-FC4A-427E-C100-A4664259CF14}"/>
              </a:ext>
            </a:extLst>
          </p:cNvPr>
          <p:cNvSpPr txBox="1"/>
          <p:nvPr/>
        </p:nvSpPr>
        <p:spPr>
          <a:xfrm>
            <a:off x="6247814" y="2234577"/>
            <a:ext cx="1778000" cy="369332"/>
          </a:xfrm>
          <a:prstGeom prst="rect">
            <a:avLst/>
          </a:prstGeom>
          <a:noFill/>
        </p:spPr>
        <p:txBody>
          <a:bodyPr wrap="square" rtlCol="0">
            <a:spAutoFit/>
          </a:bodyPr>
          <a:lstStyle/>
          <a:p>
            <a:r>
              <a:rPr lang="cy-GB" dirty="0"/>
              <a:t>S  </a:t>
            </a:r>
          </a:p>
        </p:txBody>
      </p:sp>
      <p:sp>
        <p:nvSpPr>
          <p:cNvPr id="12" name="AutoShape 16" descr="500g Dwarf Sunflower Seeds for Schools Clubs Bulk or Wholesale Ideal Plant for Children">
            <a:extLst>
              <a:ext uri="{FF2B5EF4-FFF2-40B4-BE49-F238E27FC236}">
                <a16:creationId xmlns:a16="http://schemas.microsoft.com/office/drawing/2014/main" id="{63619412-7FC5-88A5-C202-9DDACB9C815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sp>
        <p:nvSpPr>
          <p:cNvPr id="13" name="AutoShape 18" descr="500g Dwarf Sunflower Seeds for Schools Clubs Bulk or Wholesale Ideal Plant for Children">
            <a:extLst>
              <a:ext uri="{FF2B5EF4-FFF2-40B4-BE49-F238E27FC236}">
                <a16:creationId xmlns:a16="http://schemas.microsoft.com/office/drawing/2014/main" id="{129EB852-2368-1B3E-2393-07D3565E429A}"/>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sp>
        <p:nvSpPr>
          <p:cNvPr id="14" name="TextBox 13">
            <a:extLst>
              <a:ext uri="{FF2B5EF4-FFF2-40B4-BE49-F238E27FC236}">
                <a16:creationId xmlns:a16="http://schemas.microsoft.com/office/drawing/2014/main" id="{11C1199D-D8A5-51D5-C9A7-EC83DF3BED06}"/>
              </a:ext>
            </a:extLst>
          </p:cNvPr>
          <p:cNvSpPr txBox="1"/>
          <p:nvPr/>
        </p:nvSpPr>
        <p:spPr>
          <a:xfrm>
            <a:off x="4470400" y="4658703"/>
            <a:ext cx="3840480" cy="369332"/>
          </a:xfrm>
          <a:prstGeom prst="rect">
            <a:avLst/>
          </a:prstGeom>
          <a:noFill/>
        </p:spPr>
        <p:txBody>
          <a:bodyPr wrap="square" rtlCol="0">
            <a:spAutoFit/>
          </a:bodyPr>
          <a:lstStyle/>
          <a:p>
            <a:r>
              <a:rPr lang="cy-GB" dirty="0" err="1"/>
              <a:t>Bl</a:t>
            </a:r>
            <a:r>
              <a:rPr lang="cy-GB" dirty="0"/>
              <a:t>           h</a:t>
            </a:r>
          </a:p>
        </p:txBody>
      </p:sp>
      <p:sp>
        <p:nvSpPr>
          <p:cNvPr id="15" name="Rectangle 14">
            <a:extLst>
              <a:ext uri="{FF2B5EF4-FFF2-40B4-BE49-F238E27FC236}">
                <a16:creationId xmlns:a16="http://schemas.microsoft.com/office/drawing/2014/main" id="{A5C957C8-D6D3-98B6-C15F-A82F1AB0480D}"/>
              </a:ext>
            </a:extLst>
          </p:cNvPr>
          <p:cNvSpPr/>
          <p:nvPr/>
        </p:nvSpPr>
        <p:spPr>
          <a:xfrm>
            <a:off x="1164931" y="487680"/>
            <a:ext cx="1921192" cy="1872323"/>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6" name="Rectangle 15">
            <a:extLst>
              <a:ext uri="{FF2B5EF4-FFF2-40B4-BE49-F238E27FC236}">
                <a16:creationId xmlns:a16="http://schemas.microsoft.com/office/drawing/2014/main" id="{147ABDF9-3248-2409-DA88-85F1D6B3F365}"/>
              </a:ext>
            </a:extLst>
          </p:cNvPr>
          <p:cNvSpPr/>
          <p:nvPr/>
        </p:nvSpPr>
        <p:spPr>
          <a:xfrm>
            <a:off x="3683061" y="487679"/>
            <a:ext cx="1574678" cy="1872323"/>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7" name="Rectangle 16">
            <a:extLst>
              <a:ext uri="{FF2B5EF4-FFF2-40B4-BE49-F238E27FC236}">
                <a16:creationId xmlns:a16="http://schemas.microsoft.com/office/drawing/2014/main" id="{866B507D-D84B-3DEE-30E2-F6CEB212E7A2}"/>
              </a:ext>
            </a:extLst>
          </p:cNvPr>
          <p:cNvSpPr/>
          <p:nvPr/>
        </p:nvSpPr>
        <p:spPr>
          <a:xfrm>
            <a:off x="5976506" y="375102"/>
            <a:ext cx="1921192" cy="1872323"/>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8" name="Rectangle 17">
            <a:extLst>
              <a:ext uri="{FF2B5EF4-FFF2-40B4-BE49-F238E27FC236}">
                <a16:creationId xmlns:a16="http://schemas.microsoft.com/office/drawing/2014/main" id="{4D212D25-2A36-CA30-A087-4D5DC2911255}"/>
              </a:ext>
            </a:extLst>
          </p:cNvPr>
          <p:cNvSpPr/>
          <p:nvPr/>
        </p:nvSpPr>
        <p:spPr>
          <a:xfrm>
            <a:off x="10289957" y="305209"/>
            <a:ext cx="1654452" cy="1872323"/>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9" name="Rectangle 18">
            <a:extLst>
              <a:ext uri="{FF2B5EF4-FFF2-40B4-BE49-F238E27FC236}">
                <a16:creationId xmlns:a16="http://schemas.microsoft.com/office/drawing/2014/main" id="{1EA7DFC9-09B1-962C-23EB-1586E0A886AD}"/>
              </a:ext>
            </a:extLst>
          </p:cNvPr>
          <p:cNvSpPr/>
          <p:nvPr/>
        </p:nvSpPr>
        <p:spPr>
          <a:xfrm>
            <a:off x="8803169" y="4427049"/>
            <a:ext cx="2937382" cy="1872323"/>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0" name="Rectangle 19">
            <a:extLst>
              <a:ext uri="{FF2B5EF4-FFF2-40B4-BE49-F238E27FC236}">
                <a16:creationId xmlns:a16="http://schemas.microsoft.com/office/drawing/2014/main" id="{5EEEF7B4-4017-ABF1-0B7A-62BAF442DD6A}"/>
              </a:ext>
            </a:extLst>
          </p:cNvPr>
          <p:cNvSpPr/>
          <p:nvPr/>
        </p:nvSpPr>
        <p:spPr>
          <a:xfrm>
            <a:off x="4535769" y="5164242"/>
            <a:ext cx="3840480" cy="1122877"/>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1" name="Rectangle 20">
            <a:extLst>
              <a:ext uri="{FF2B5EF4-FFF2-40B4-BE49-F238E27FC236}">
                <a16:creationId xmlns:a16="http://schemas.microsoft.com/office/drawing/2014/main" id="{A569AC4E-26C2-9487-0C91-72438A25D9AF}"/>
              </a:ext>
            </a:extLst>
          </p:cNvPr>
          <p:cNvSpPr/>
          <p:nvPr/>
        </p:nvSpPr>
        <p:spPr>
          <a:xfrm>
            <a:off x="1407836" y="5164242"/>
            <a:ext cx="2766971" cy="1149092"/>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2" name="Rectangle 21">
            <a:extLst>
              <a:ext uri="{FF2B5EF4-FFF2-40B4-BE49-F238E27FC236}">
                <a16:creationId xmlns:a16="http://schemas.microsoft.com/office/drawing/2014/main" id="{DD12F39C-2A14-35FF-7586-3EE921D2DFA9}"/>
              </a:ext>
            </a:extLst>
          </p:cNvPr>
          <p:cNvSpPr/>
          <p:nvPr/>
        </p:nvSpPr>
        <p:spPr>
          <a:xfrm>
            <a:off x="1164931" y="26908"/>
            <a:ext cx="9963144" cy="235616"/>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3" name="Rectangle 22">
            <a:extLst>
              <a:ext uri="{FF2B5EF4-FFF2-40B4-BE49-F238E27FC236}">
                <a16:creationId xmlns:a16="http://schemas.microsoft.com/office/drawing/2014/main" id="{0E0A7391-2AAA-6F4D-DEFB-E0EF94CEC6C1}"/>
              </a:ext>
            </a:extLst>
          </p:cNvPr>
          <p:cNvSpPr/>
          <p:nvPr/>
        </p:nvSpPr>
        <p:spPr>
          <a:xfrm>
            <a:off x="1154039" y="6560884"/>
            <a:ext cx="9963144" cy="235616"/>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2861234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9598FD32-B873-2526-1C3C-0964BC6F04AA}"/>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2FFB806-8BB2-216A-9129-D47F119DFFB6}"/>
              </a:ext>
            </a:extLst>
          </p:cNvPr>
          <p:cNvSpPr txBox="1"/>
          <p:nvPr/>
        </p:nvSpPr>
        <p:spPr>
          <a:xfrm>
            <a:off x="543339" y="569843"/>
            <a:ext cx="3144643" cy="584775"/>
          </a:xfrm>
          <a:prstGeom prst="rect">
            <a:avLst/>
          </a:prstGeom>
          <a:noFill/>
        </p:spPr>
        <p:txBody>
          <a:bodyPr wrap="none" rtlCol="0">
            <a:spAutoFit/>
          </a:bodyPr>
          <a:lstStyle/>
          <a:p>
            <a:r>
              <a:rPr lang="en-US" sz="3200" dirty="0"/>
              <a:t>Pyramid </a:t>
            </a:r>
            <a:r>
              <a:rPr lang="en-US" sz="3200" dirty="0" err="1"/>
              <a:t>Cyfieithu</a:t>
            </a:r>
            <a:endParaRPr lang="en-US" sz="3200" dirty="0"/>
          </a:p>
        </p:txBody>
      </p:sp>
      <p:sp>
        <p:nvSpPr>
          <p:cNvPr id="2" name="TextBox 1">
            <a:extLst>
              <a:ext uri="{FF2B5EF4-FFF2-40B4-BE49-F238E27FC236}">
                <a16:creationId xmlns:a16="http://schemas.microsoft.com/office/drawing/2014/main" id="{B6F94FF2-0176-9D4A-4378-AA6BA062A430}"/>
              </a:ext>
            </a:extLst>
          </p:cNvPr>
          <p:cNvSpPr txBox="1"/>
          <p:nvPr/>
        </p:nvSpPr>
        <p:spPr>
          <a:xfrm>
            <a:off x="5368954" y="1216404"/>
            <a:ext cx="1333850" cy="430887"/>
          </a:xfrm>
          <a:prstGeom prst="rect">
            <a:avLst/>
          </a:prstGeom>
          <a:noFill/>
        </p:spPr>
        <p:txBody>
          <a:bodyPr wrap="square" rtlCol="0">
            <a:spAutoFit/>
          </a:bodyPr>
          <a:lstStyle/>
          <a:p>
            <a:pPr algn="ctr"/>
            <a:r>
              <a:rPr lang="cy-GB" sz="1100" dirty="0"/>
              <a:t>The </a:t>
            </a:r>
            <a:r>
              <a:rPr lang="cy-GB" sz="1100" dirty="0" err="1"/>
              <a:t>class</a:t>
            </a:r>
            <a:r>
              <a:rPr lang="cy-GB" sz="1100" dirty="0"/>
              <a:t> is </a:t>
            </a:r>
          </a:p>
          <a:p>
            <a:pPr algn="ctr"/>
            <a:r>
              <a:rPr lang="cy-GB" sz="1100" dirty="0" err="1"/>
              <a:t>starting</a:t>
            </a:r>
            <a:r>
              <a:rPr lang="cy-GB" sz="1100" dirty="0"/>
              <a:t> a garden</a:t>
            </a:r>
          </a:p>
        </p:txBody>
      </p:sp>
      <p:sp>
        <p:nvSpPr>
          <p:cNvPr id="7" name="TextBox 6">
            <a:extLst>
              <a:ext uri="{FF2B5EF4-FFF2-40B4-BE49-F238E27FC236}">
                <a16:creationId xmlns:a16="http://schemas.microsoft.com/office/drawing/2014/main" id="{A0F910B3-21B2-A3D3-4831-F8A77E5A96A8}"/>
              </a:ext>
            </a:extLst>
          </p:cNvPr>
          <p:cNvSpPr txBox="1"/>
          <p:nvPr/>
        </p:nvSpPr>
        <p:spPr>
          <a:xfrm>
            <a:off x="5136068" y="1843947"/>
            <a:ext cx="2042845" cy="600164"/>
          </a:xfrm>
          <a:prstGeom prst="rect">
            <a:avLst/>
          </a:prstGeom>
          <a:noFill/>
        </p:spPr>
        <p:txBody>
          <a:bodyPr wrap="square" rtlCol="0">
            <a:spAutoFit/>
          </a:bodyPr>
          <a:lstStyle/>
          <a:p>
            <a:pPr algn="ctr"/>
            <a:r>
              <a:rPr lang="cy-GB" sz="1100" dirty="0"/>
              <a:t>The </a:t>
            </a:r>
            <a:r>
              <a:rPr lang="cy-GB" sz="1100" dirty="0" err="1"/>
              <a:t>class</a:t>
            </a:r>
            <a:r>
              <a:rPr lang="cy-GB" sz="1100" dirty="0"/>
              <a:t> is </a:t>
            </a:r>
          </a:p>
          <a:p>
            <a:pPr algn="ctr"/>
            <a:r>
              <a:rPr lang="cy-GB" sz="1100" dirty="0" err="1"/>
              <a:t>starting</a:t>
            </a:r>
            <a:r>
              <a:rPr lang="cy-GB" sz="1100" dirty="0"/>
              <a:t> a garden, we </a:t>
            </a:r>
            <a:r>
              <a:rPr lang="cy-GB" sz="1100" dirty="0" err="1"/>
              <a:t>need</a:t>
            </a:r>
            <a:r>
              <a:rPr lang="cy-GB" sz="1100" dirty="0"/>
              <a:t> a </a:t>
            </a:r>
            <a:r>
              <a:rPr lang="cy-GB" sz="1100" dirty="0" err="1"/>
              <a:t>shed</a:t>
            </a:r>
            <a:r>
              <a:rPr lang="cy-GB" sz="1100" dirty="0"/>
              <a:t> </a:t>
            </a:r>
            <a:r>
              <a:rPr lang="cy-GB" sz="1100" dirty="0" err="1"/>
              <a:t>next</a:t>
            </a:r>
            <a:r>
              <a:rPr lang="cy-GB" sz="1100" dirty="0"/>
              <a:t> to the </a:t>
            </a:r>
            <a:r>
              <a:rPr lang="cy-GB" sz="1100" dirty="0" err="1"/>
              <a:t>fence</a:t>
            </a:r>
            <a:r>
              <a:rPr lang="cy-GB" sz="1100" dirty="0"/>
              <a:t>. </a:t>
            </a:r>
          </a:p>
        </p:txBody>
      </p:sp>
      <p:sp>
        <p:nvSpPr>
          <p:cNvPr id="8" name="TextBox 7">
            <a:extLst>
              <a:ext uri="{FF2B5EF4-FFF2-40B4-BE49-F238E27FC236}">
                <a16:creationId xmlns:a16="http://schemas.microsoft.com/office/drawing/2014/main" id="{4BDC3CF2-E0CD-DD33-16CE-96BC4728CA85}"/>
              </a:ext>
            </a:extLst>
          </p:cNvPr>
          <p:cNvSpPr txBox="1"/>
          <p:nvPr/>
        </p:nvSpPr>
        <p:spPr>
          <a:xfrm>
            <a:off x="4437776" y="2752608"/>
            <a:ext cx="3196206" cy="600164"/>
          </a:xfrm>
          <a:prstGeom prst="rect">
            <a:avLst/>
          </a:prstGeom>
          <a:noFill/>
        </p:spPr>
        <p:txBody>
          <a:bodyPr wrap="square" rtlCol="0">
            <a:spAutoFit/>
          </a:bodyPr>
          <a:lstStyle/>
          <a:p>
            <a:pPr algn="ctr"/>
            <a:r>
              <a:rPr lang="cy-GB" sz="1100" dirty="0"/>
              <a:t>The </a:t>
            </a:r>
            <a:r>
              <a:rPr lang="cy-GB" sz="1100" dirty="0" err="1"/>
              <a:t>class</a:t>
            </a:r>
            <a:r>
              <a:rPr lang="cy-GB" sz="1100" dirty="0"/>
              <a:t> is </a:t>
            </a:r>
          </a:p>
          <a:p>
            <a:pPr algn="ctr"/>
            <a:r>
              <a:rPr lang="cy-GB" sz="1100" dirty="0" err="1"/>
              <a:t>starting</a:t>
            </a:r>
            <a:r>
              <a:rPr lang="cy-GB" sz="1100" dirty="0"/>
              <a:t> a garden, we </a:t>
            </a:r>
            <a:r>
              <a:rPr lang="cy-GB" sz="1100" dirty="0" err="1"/>
              <a:t>need</a:t>
            </a:r>
            <a:r>
              <a:rPr lang="cy-GB" sz="1100" dirty="0"/>
              <a:t> a </a:t>
            </a:r>
            <a:r>
              <a:rPr lang="cy-GB" sz="1100" dirty="0" err="1"/>
              <a:t>shed</a:t>
            </a:r>
            <a:r>
              <a:rPr lang="cy-GB" sz="1100" dirty="0"/>
              <a:t> </a:t>
            </a:r>
            <a:r>
              <a:rPr lang="cy-GB" sz="1100" dirty="0" err="1"/>
              <a:t>next</a:t>
            </a:r>
            <a:r>
              <a:rPr lang="cy-GB" sz="1100" dirty="0"/>
              <a:t> to the </a:t>
            </a:r>
            <a:r>
              <a:rPr lang="cy-GB" sz="1100" dirty="0" err="1"/>
              <a:t>fence</a:t>
            </a:r>
            <a:r>
              <a:rPr lang="cy-GB" sz="1100" dirty="0"/>
              <a:t>. The </a:t>
            </a:r>
            <a:r>
              <a:rPr lang="cy-GB" sz="1100" dirty="0" err="1"/>
              <a:t>green</a:t>
            </a:r>
            <a:r>
              <a:rPr lang="cy-GB" sz="1100" dirty="0"/>
              <a:t> </a:t>
            </a:r>
            <a:r>
              <a:rPr lang="cy-GB" sz="1100" dirty="0" err="1"/>
              <a:t>house</a:t>
            </a:r>
            <a:r>
              <a:rPr lang="cy-GB" sz="1100" dirty="0"/>
              <a:t> is </a:t>
            </a:r>
            <a:r>
              <a:rPr lang="cy-GB" sz="1100" dirty="0" err="1"/>
              <a:t>in</a:t>
            </a:r>
            <a:r>
              <a:rPr lang="cy-GB" sz="1100" dirty="0"/>
              <a:t> front of the </a:t>
            </a:r>
            <a:r>
              <a:rPr lang="cy-GB" sz="1100" dirty="0" err="1"/>
              <a:t>flower</a:t>
            </a:r>
            <a:r>
              <a:rPr lang="cy-GB" sz="1100" dirty="0"/>
              <a:t> bed.</a:t>
            </a:r>
          </a:p>
        </p:txBody>
      </p:sp>
      <p:sp>
        <p:nvSpPr>
          <p:cNvPr id="9" name="TextBox 8">
            <a:extLst>
              <a:ext uri="{FF2B5EF4-FFF2-40B4-BE49-F238E27FC236}">
                <a16:creationId xmlns:a16="http://schemas.microsoft.com/office/drawing/2014/main" id="{21B7E416-34F9-7AEC-628D-AD451CBBC810}"/>
              </a:ext>
            </a:extLst>
          </p:cNvPr>
          <p:cNvSpPr txBox="1"/>
          <p:nvPr/>
        </p:nvSpPr>
        <p:spPr>
          <a:xfrm>
            <a:off x="3884103" y="3536809"/>
            <a:ext cx="4102215" cy="769441"/>
          </a:xfrm>
          <a:prstGeom prst="rect">
            <a:avLst/>
          </a:prstGeom>
          <a:noFill/>
        </p:spPr>
        <p:txBody>
          <a:bodyPr wrap="square" rtlCol="0">
            <a:spAutoFit/>
          </a:bodyPr>
          <a:lstStyle/>
          <a:p>
            <a:pPr algn="ctr"/>
            <a:r>
              <a:rPr lang="cy-GB" sz="1100" dirty="0"/>
              <a:t>The </a:t>
            </a:r>
            <a:r>
              <a:rPr lang="cy-GB" sz="1100" dirty="0" err="1"/>
              <a:t>class</a:t>
            </a:r>
            <a:r>
              <a:rPr lang="cy-GB" sz="1100" dirty="0"/>
              <a:t> is </a:t>
            </a:r>
          </a:p>
          <a:p>
            <a:pPr algn="ctr"/>
            <a:r>
              <a:rPr lang="cy-GB" sz="1100" dirty="0" err="1"/>
              <a:t>starting</a:t>
            </a:r>
            <a:r>
              <a:rPr lang="cy-GB" sz="1100" dirty="0"/>
              <a:t> a garden, we </a:t>
            </a:r>
            <a:r>
              <a:rPr lang="cy-GB" sz="1100" dirty="0" err="1"/>
              <a:t>need</a:t>
            </a:r>
            <a:r>
              <a:rPr lang="cy-GB" sz="1100" dirty="0"/>
              <a:t> a </a:t>
            </a:r>
            <a:r>
              <a:rPr lang="cy-GB" sz="1100" dirty="0" err="1"/>
              <a:t>shed</a:t>
            </a:r>
            <a:r>
              <a:rPr lang="cy-GB" sz="1100" dirty="0"/>
              <a:t> </a:t>
            </a:r>
            <a:r>
              <a:rPr lang="cy-GB" sz="1100" dirty="0" err="1"/>
              <a:t>next</a:t>
            </a:r>
            <a:r>
              <a:rPr lang="cy-GB" sz="1100" dirty="0"/>
              <a:t> to the </a:t>
            </a:r>
            <a:r>
              <a:rPr lang="cy-GB" sz="1100" dirty="0" err="1"/>
              <a:t>fence</a:t>
            </a:r>
            <a:r>
              <a:rPr lang="cy-GB" sz="1100" dirty="0"/>
              <a:t>. The </a:t>
            </a:r>
            <a:r>
              <a:rPr lang="cy-GB" sz="1100" dirty="0" err="1"/>
              <a:t>green</a:t>
            </a:r>
            <a:r>
              <a:rPr lang="cy-GB" sz="1100" dirty="0"/>
              <a:t> </a:t>
            </a:r>
            <a:r>
              <a:rPr lang="cy-GB" sz="1100" dirty="0" err="1"/>
              <a:t>house</a:t>
            </a:r>
            <a:r>
              <a:rPr lang="cy-GB" sz="1100" dirty="0"/>
              <a:t> is </a:t>
            </a:r>
            <a:r>
              <a:rPr lang="cy-GB" sz="1100" dirty="0" err="1"/>
              <a:t>in</a:t>
            </a:r>
            <a:r>
              <a:rPr lang="cy-GB" sz="1100" dirty="0"/>
              <a:t> front of the </a:t>
            </a:r>
            <a:r>
              <a:rPr lang="cy-GB" sz="1100" dirty="0" err="1"/>
              <a:t>flower</a:t>
            </a:r>
            <a:r>
              <a:rPr lang="cy-GB" sz="1100" dirty="0"/>
              <a:t> bed. </a:t>
            </a:r>
            <a:r>
              <a:rPr lang="cy-GB" sz="1100" dirty="0" err="1"/>
              <a:t>In</a:t>
            </a:r>
            <a:r>
              <a:rPr lang="cy-GB" sz="1100" dirty="0"/>
              <a:t> the </a:t>
            </a:r>
            <a:r>
              <a:rPr lang="cy-GB" sz="1100" dirty="0" err="1"/>
              <a:t>corner</a:t>
            </a:r>
            <a:r>
              <a:rPr lang="cy-GB" sz="1100" dirty="0"/>
              <a:t> </a:t>
            </a:r>
            <a:r>
              <a:rPr lang="cy-GB" sz="1100" dirty="0" err="1"/>
              <a:t>there</a:t>
            </a:r>
            <a:r>
              <a:rPr lang="cy-GB" sz="1100" dirty="0"/>
              <a:t> </a:t>
            </a:r>
            <a:r>
              <a:rPr lang="cy-GB" sz="1100" dirty="0" err="1"/>
              <a:t>are</a:t>
            </a:r>
            <a:r>
              <a:rPr lang="cy-GB" sz="1100" dirty="0"/>
              <a:t> </a:t>
            </a:r>
            <a:r>
              <a:rPr lang="cy-GB" sz="1100" dirty="0" err="1"/>
              <a:t>runner</a:t>
            </a:r>
            <a:r>
              <a:rPr lang="cy-GB" sz="1100" dirty="0"/>
              <a:t> </a:t>
            </a:r>
            <a:r>
              <a:rPr lang="cy-GB" sz="1100" dirty="0" err="1"/>
              <a:t>beans</a:t>
            </a:r>
            <a:r>
              <a:rPr lang="cy-GB" sz="1100" dirty="0"/>
              <a:t> </a:t>
            </a:r>
            <a:r>
              <a:rPr lang="cy-GB" sz="1100" dirty="0" err="1"/>
              <a:t>and</a:t>
            </a:r>
            <a:r>
              <a:rPr lang="cy-GB" sz="1100" dirty="0"/>
              <a:t> the compost bin.</a:t>
            </a:r>
          </a:p>
        </p:txBody>
      </p:sp>
      <p:sp>
        <p:nvSpPr>
          <p:cNvPr id="10" name="TextBox 9">
            <a:extLst>
              <a:ext uri="{FF2B5EF4-FFF2-40B4-BE49-F238E27FC236}">
                <a16:creationId xmlns:a16="http://schemas.microsoft.com/office/drawing/2014/main" id="{95A1D41A-6B57-92C4-AE09-27C342BC79A5}"/>
              </a:ext>
            </a:extLst>
          </p:cNvPr>
          <p:cNvSpPr txBox="1"/>
          <p:nvPr/>
        </p:nvSpPr>
        <p:spPr>
          <a:xfrm>
            <a:off x="3473042" y="4368717"/>
            <a:ext cx="5150841" cy="769441"/>
          </a:xfrm>
          <a:prstGeom prst="rect">
            <a:avLst/>
          </a:prstGeom>
          <a:noFill/>
        </p:spPr>
        <p:txBody>
          <a:bodyPr wrap="square" rtlCol="0">
            <a:spAutoFit/>
          </a:bodyPr>
          <a:lstStyle/>
          <a:p>
            <a:pPr algn="ctr"/>
            <a:r>
              <a:rPr lang="cy-GB" sz="1100" dirty="0"/>
              <a:t>The </a:t>
            </a:r>
            <a:r>
              <a:rPr lang="cy-GB" sz="1100" dirty="0" err="1"/>
              <a:t>class</a:t>
            </a:r>
            <a:r>
              <a:rPr lang="cy-GB" sz="1100" dirty="0"/>
              <a:t> is </a:t>
            </a:r>
          </a:p>
          <a:p>
            <a:pPr algn="ctr"/>
            <a:r>
              <a:rPr lang="cy-GB" sz="1100" dirty="0" err="1"/>
              <a:t>starting</a:t>
            </a:r>
            <a:r>
              <a:rPr lang="cy-GB" sz="1100" dirty="0"/>
              <a:t> a garden, we </a:t>
            </a:r>
            <a:r>
              <a:rPr lang="cy-GB" sz="1100" dirty="0" err="1"/>
              <a:t>need</a:t>
            </a:r>
            <a:r>
              <a:rPr lang="cy-GB" sz="1100" dirty="0"/>
              <a:t> a </a:t>
            </a:r>
            <a:r>
              <a:rPr lang="cy-GB" sz="1100" dirty="0" err="1"/>
              <a:t>shed</a:t>
            </a:r>
            <a:r>
              <a:rPr lang="cy-GB" sz="1100" dirty="0"/>
              <a:t> </a:t>
            </a:r>
            <a:r>
              <a:rPr lang="cy-GB" sz="1100" dirty="0" err="1"/>
              <a:t>next</a:t>
            </a:r>
            <a:r>
              <a:rPr lang="cy-GB" sz="1100" dirty="0"/>
              <a:t> to the </a:t>
            </a:r>
            <a:r>
              <a:rPr lang="cy-GB" sz="1100" dirty="0" err="1"/>
              <a:t>fence</a:t>
            </a:r>
            <a:r>
              <a:rPr lang="cy-GB" sz="1100" dirty="0"/>
              <a:t>. The </a:t>
            </a:r>
            <a:r>
              <a:rPr lang="cy-GB" sz="1100" dirty="0" err="1"/>
              <a:t>green</a:t>
            </a:r>
            <a:r>
              <a:rPr lang="cy-GB" sz="1100" dirty="0"/>
              <a:t> </a:t>
            </a:r>
            <a:r>
              <a:rPr lang="cy-GB" sz="1100" dirty="0" err="1"/>
              <a:t>house</a:t>
            </a:r>
            <a:r>
              <a:rPr lang="cy-GB" sz="1100" dirty="0"/>
              <a:t> is </a:t>
            </a:r>
            <a:r>
              <a:rPr lang="cy-GB" sz="1100" dirty="0" err="1"/>
              <a:t>in</a:t>
            </a:r>
            <a:r>
              <a:rPr lang="cy-GB" sz="1100" dirty="0"/>
              <a:t> front of the </a:t>
            </a:r>
            <a:r>
              <a:rPr lang="cy-GB" sz="1100" dirty="0" err="1"/>
              <a:t>flower</a:t>
            </a:r>
            <a:r>
              <a:rPr lang="cy-GB" sz="1100" dirty="0"/>
              <a:t> bed. </a:t>
            </a:r>
            <a:r>
              <a:rPr lang="cy-GB" sz="1100" dirty="0" err="1"/>
              <a:t>In</a:t>
            </a:r>
            <a:r>
              <a:rPr lang="cy-GB" sz="1100" dirty="0"/>
              <a:t> the </a:t>
            </a:r>
            <a:r>
              <a:rPr lang="cy-GB" sz="1100" dirty="0" err="1"/>
              <a:t>corner</a:t>
            </a:r>
            <a:r>
              <a:rPr lang="cy-GB" sz="1100" dirty="0"/>
              <a:t> </a:t>
            </a:r>
            <a:r>
              <a:rPr lang="cy-GB" sz="1100" dirty="0" err="1"/>
              <a:t>there</a:t>
            </a:r>
            <a:r>
              <a:rPr lang="cy-GB" sz="1100" dirty="0"/>
              <a:t> </a:t>
            </a:r>
            <a:r>
              <a:rPr lang="cy-GB" sz="1100" dirty="0" err="1"/>
              <a:t>are</a:t>
            </a:r>
            <a:r>
              <a:rPr lang="cy-GB" sz="1100" dirty="0"/>
              <a:t> </a:t>
            </a:r>
            <a:r>
              <a:rPr lang="cy-GB" sz="1100" dirty="0" err="1"/>
              <a:t>runner</a:t>
            </a:r>
            <a:r>
              <a:rPr lang="cy-GB" sz="1100" dirty="0"/>
              <a:t> </a:t>
            </a:r>
            <a:r>
              <a:rPr lang="cy-GB" sz="1100" dirty="0" err="1"/>
              <a:t>beans</a:t>
            </a:r>
            <a:r>
              <a:rPr lang="cy-GB" sz="1100" dirty="0"/>
              <a:t> </a:t>
            </a:r>
            <a:r>
              <a:rPr lang="cy-GB" sz="1100" dirty="0" err="1"/>
              <a:t>and</a:t>
            </a:r>
            <a:r>
              <a:rPr lang="cy-GB" sz="1100" dirty="0"/>
              <a:t> the compost bin. The </a:t>
            </a:r>
            <a:r>
              <a:rPr lang="cy-GB" sz="1100" dirty="0" err="1"/>
              <a:t>sun</a:t>
            </a:r>
            <a:r>
              <a:rPr lang="cy-GB" sz="1100" dirty="0"/>
              <a:t> </a:t>
            </a:r>
            <a:r>
              <a:rPr lang="cy-GB" sz="1100" dirty="0" err="1"/>
              <a:t>flowers</a:t>
            </a:r>
            <a:r>
              <a:rPr lang="cy-GB" sz="1100" dirty="0"/>
              <a:t> </a:t>
            </a:r>
            <a:r>
              <a:rPr lang="cy-GB" sz="1100" dirty="0" err="1"/>
              <a:t>will</a:t>
            </a:r>
            <a:r>
              <a:rPr lang="cy-GB" sz="1100" dirty="0"/>
              <a:t> be </a:t>
            </a:r>
            <a:r>
              <a:rPr lang="cy-GB" sz="1100" dirty="0" err="1"/>
              <a:t>alongside</a:t>
            </a:r>
            <a:r>
              <a:rPr lang="cy-GB" sz="1100" dirty="0"/>
              <a:t> the wall </a:t>
            </a:r>
            <a:r>
              <a:rPr lang="cy-GB" sz="1100" dirty="0" err="1"/>
              <a:t>becauseit</a:t>
            </a:r>
            <a:r>
              <a:rPr lang="cy-GB" sz="1100" dirty="0"/>
              <a:t> is </a:t>
            </a:r>
            <a:r>
              <a:rPr lang="cy-GB" sz="1100" dirty="0" err="1"/>
              <a:t>sheltered</a:t>
            </a:r>
            <a:r>
              <a:rPr lang="cy-GB" sz="1100" dirty="0"/>
              <a:t> </a:t>
            </a:r>
            <a:r>
              <a:rPr lang="cy-GB" sz="1100" dirty="0" err="1"/>
              <a:t>and</a:t>
            </a:r>
            <a:r>
              <a:rPr lang="cy-GB" sz="1100" dirty="0"/>
              <a:t> </a:t>
            </a:r>
            <a:r>
              <a:rPr lang="cy-GB" sz="1100" dirty="0" err="1"/>
              <a:t>warm</a:t>
            </a:r>
            <a:r>
              <a:rPr lang="cy-GB" sz="1100" dirty="0"/>
              <a:t> </a:t>
            </a:r>
            <a:r>
              <a:rPr lang="cy-GB" sz="1100" dirty="0" err="1"/>
              <a:t>there</a:t>
            </a:r>
            <a:r>
              <a:rPr lang="cy-GB" sz="1100" dirty="0"/>
              <a:t>.</a:t>
            </a:r>
          </a:p>
        </p:txBody>
      </p:sp>
      <p:sp>
        <p:nvSpPr>
          <p:cNvPr id="11" name="TextBox 10">
            <a:extLst>
              <a:ext uri="{FF2B5EF4-FFF2-40B4-BE49-F238E27FC236}">
                <a16:creationId xmlns:a16="http://schemas.microsoft.com/office/drawing/2014/main" id="{88ACAD04-733B-F3E8-63EA-7B6285D788D5}"/>
              </a:ext>
            </a:extLst>
          </p:cNvPr>
          <p:cNvSpPr txBox="1"/>
          <p:nvPr/>
        </p:nvSpPr>
        <p:spPr>
          <a:xfrm>
            <a:off x="2642533" y="5253525"/>
            <a:ext cx="7021584" cy="769441"/>
          </a:xfrm>
          <a:prstGeom prst="rect">
            <a:avLst/>
          </a:prstGeom>
          <a:noFill/>
        </p:spPr>
        <p:txBody>
          <a:bodyPr wrap="square" rtlCol="0">
            <a:spAutoFit/>
          </a:bodyPr>
          <a:lstStyle/>
          <a:p>
            <a:pPr algn="ctr"/>
            <a:r>
              <a:rPr lang="cy-GB" sz="1100" dirty="0"/>
              <a:t>The </a:t>
            </a:r>
            <a:r>
              <a:rPr lang="cy-GB" sz="1100" dirty="0" err="1"/>
              <a:t>class</a:t>
            </a:r>
            <a:r>
              <a:rPr lang="cy-GB" sz="1100" dirty="0"/>
              <a:t> is </a:t>
            </a:r>
          </a:p>
          <a:p>
            <a:pPr algn="ctr"/>
            <a:r>
              <a:rPr lang="cy-GB" sz="1100" dirty="0" err="1"/>
              <a:t>starting</a:t>
            </a:r>
            <a:r>
              <a:rPr lang="cy-GB" sz="1100" dirty="0"/>
              <a:t> a garden, we </a:t>
            </a:r>
            <a:r>
              <a:rPr lang="cy-GB" sz="1100" dirty="0" err="1"/>
              <a:t>need</a:t>
            </a:r>
            <a:r>
              <a:rPr lang="cy-GB" sz="1100" dirty="0"/>
              <a:t> a </a:t>
            </a:r>
            <a:r>
              <a:rPr lang="cy-GB" sz="1100" dirty="0" err="1"/>
              <a:t>shed</a:t>
            </a:r>
            <a:r>
              <a:rPr lang="cy-GB" sz="1100" dirty="0"/>
              <a:t> </a:t>
            </a:r>
            <a:r>
              <a:rPr lang="cy-GB" sz="1100" dirty="0" err="1"/>
              <a:t>next</a:t>
            </a:r>
            <a:r>
              <a:rPr lang="cy-GB" sz="1100" dirty="0"/>
              <a:t> to the </a:t>
            </a:r>
            <a:r>
              <a:rPr lang="cy-GB" sz="1100" dirty="0" err="1"/>
              <a:t>fence</a:t>
            </a:r>
            <a:r>
              <a:rPr lang="cy-GB" sz="1100" dirty="0"/>
              <a:t>. The </a:t>
            </a:r>
            <a:r>
              <a:rPr lang="cy-GB" sz="1100" dirty="0" err="1"/>
              <a:t>green</a:t>
            </a:r>
            <a:r>
              <a:rPr lang="cy-GB" sz="1100" dirty="0"/>
              <a:t> </a:t>
            </a:r>
            <a:r>
              <a:rPr lang="cy-GB" sz="1100" dirty="0" err="1"/>
              <a:t>house</a:t>
            </a:r>
            <a:r>
              <a:rPr lang="cy-GB" sz="1100" dirty="0"/>
              <a:t> is </a:t>
            </a:r>
            <a:r>
              <a:rPr lang="cy-GB" sz="1100" dirty="0" err="1"/>
              <a:t>in</a:t>
            </a:r>
            <a:r>
              <a:rPr lang="cy-GB" sz="1100" dirty="0"/>
              <a:t> front of the </a:t>
            </a:r>
            <a:r>
              <a:rPr lang="cy-GB" sz="1100" dirty="0" err="1"/>
              <a:t>flower</a:t>
            </a:r>
            <a:r>
              <a:rPr lang="cy-GB" sz="1100" dirty="0"/>
              <a:t> bed. </a:t>
            </a:r>
            <a:r>
              <a:rPr lang="cy-GB" sz="1100" dirty="0" err="1"/>
              <a:t>In</a:t>
            </a:r>
            <a:r>
              <a:rPr lang="cy-GB" sz="1100" dirty="0"/>
              <a:t> the </a:t>
            </a:r>
            <a:r>
              <a:rPr lang="cy-GB" sz="1100" dirty="0" err="1"/>
              <a:t>corner</a:t>
            </a:r>
            <a:r>
              <a:rPr lang="cy-GB" sz="1100" dirty="0"/>
              <a:t> </a:t>
            </a:r>
            <a:r>
              <a:rPr lang="cy-GB" sz="1100" dirty="0" err="1"/>
              <a:t>there</a:t>
            </a:r>
            <a:r>
              <a:rPr lang="cy-GB" sz="1100" dirty="0"/>
              <a:t> </a:t>
            </a:r>
            <a:r>
              <a:rPr lang="cy-GB" sz="1100" dirty="0" err="1"/>
              <a:t>are</a:t>
            </a:r>
            <a:r>
              <a:rPr lang="cy-GB" sz="1100" dirty="0"/>
              <a:t> </a:t>
            </a:r>
            <a:r>
              <a:rPr lang="cy-GB" sz="1100" dirty="0" err="1"/>
              <a:t>runner</a:t>
            </a:r>
            <a:r>
              <a:rPr lang="cy-GB" sz="1100" dirty="0"/>
              <a:t> </a:t>
            </a:r>
            <a:r>
              <a:rPr lang="cy-GB" sz="1100" dirty="0" err="1"/>
              <a:t>beans</a:t>
            </a:r>
            <a:r>
              <a:rPr lang="cy-GB" sz="1100" dirty="0"/>
              <a:t> </a:t>
            </a:r>
            <a:r>
              <a:rPr lang="cy-GB" sz="1100" dirty="0" err="1"/>
              <a:t>and</a:t>
            </a:r>
            <a:r>
              <a:rPr lang="cy-GB" sz="1100" dirty="0"/>
              <a:t> the compost bin. The </a:t>
            </a:r>
            <a:r>
              <a:rPr lang="cy-GB" sz="1100" dirty="0" err="1"/>
              <a:t>sun</a:t>
            </a:r>
            <a:r>
              <a:rPr lang="cy-GB" sz="1100" dirty="0"/>
              <a:t> </a:t>
            </a:r>
            <a:r>
              <a:rPr lang="cy-GB" sz="1100" dirty="0" err="1"/>
              <a:t>flowers</a:t>
            </a:r>
            <a:r>
              <a:rPr lang="cy-GB" sz="1100" dirty="0"/>
              <a:t> </a:t>
            </a:r>
            <a:r>
              <a:rPr lang="cy-GB" sz="1100" dirty="0" err="1"/>
              <a:t>will</a:t>
            </a:r>
            <a:r>
              <a:rPr lang="cy-GB" sz="1100" dirty="0"/>
              <a:t> be </a:t>
            </a:r>
            <a:r>
              <a:rPr lang="cy-GB" sz="1100" dirty="0" err="1"/>
              <a:t>alongside</a:t>
            </a:r>
            <a:r>
              <a:rPr lang="cy-GB" sz="1100" dirty="0"/>
              <a:t> the wall </a:t>
            </a:r>
            <a:r>
              <a:rPr lang="cy-GB" sz="1100" dirty="0" err="1"/>
              <a:t>becauseit</a:t>
            </a:r>
            <a:r>
              <a:rPr lang="cy-GB" sz="1100" dirty="0"/>
              <a:t> is </a:t>
            </a:r>
            <a:r>
              <a:rPr lang="cy-GB" sz="1100" dirty="0" err="1"/>
              <a:t>sheltered</a:t>
            </a:r>
            <a:r>
              <a:rPr lang="cy-GB" sz="1100" dirty="0"/>
              <a:t> </a:t>
            </a:r>
            <a:r>
              <a:rPr lang="cy-GB" sz="1100" dirty="0" err="1"/>
              <a:t>and</a:t>
            </a:r>
            <a:r>
              <a:rPr lang="cy-GB" sz="1100" dirty="0"/>
              <a:t> </a:t>
            </a:r>
            <a:r>
              <a:rPr lang="cy-GB" sz="1100" dirty="0" err="1"/>
              <a:t>warm</a:t>
            </a:r>
            <a:r>
              <a:rPr lang="cy-GB" sz="1100" dirty="0"/>
              <a:t> </a:t>
            </a:r>
            <a:r>
              <a:rPr lang="cy-GB" sz="1100" dirty="0" err="1"/>
              <a:t>there</a:t>
            </a:r>
            <a:r>
              <a:rPr lang="cy-GB" sz="1100" dirty="0"/>
              <a:t>. </a:t>
            </a:r>
            <a:r>
              <a:rPr lang="cy-GB" sz="1100" dirty="0" err="1"/>
              <a:t>There</a:t>
            </a:r>
            <a:r>
              <a:rPr lang="cy-GB" sz="1100" dirty="0"/>
              <a:t> is a </a:t>
            </a:r>
            <a:r>
              <a:rPr lang="cy-GB" sz="1100" dirty="0" err="1"/>
              <a:t>vegetable</a:t>
            </a:r>
            <a:r>
              <a:rPr lang="cy-GB" sz="1100" dirty="0"/>
              <a:t> bed </a:t>
            </a:r>
            <a:r>
              <a:rPr lang="cy-GB" sz="1100" dirty="0" err="1"/>
              <a:t>and</a:t>
            </a:r>
            <a:r>
              <a:rPr lang="cy-GB" sz="1100" dirty="0"/>
              <a:t> </a:t>
            </a:r>
            <a:r>
              <a:rPr lang="cy-GB" sz="1100" dirty="0" err="1"/>
              <a:t>fruit</a:t>
            </a:r>
            <a:r>
              <a:rPr lang="cy-GB" sz="1100" dirty="0"/>
              <a:t> </a:t>
            </a:r>
            <a:r>
              <a:rPr lang="cy-GB" sz="1100" dirty="0" err="1"/>
              <a:t>trees</a:t>
            </a:r>
            <a:r>
              <a:rPr lang="cy-GB" sz="1100" dirty="0"/>
              <a:t> </a:t>
            </a:r>
            <a:r>
              <a:rPr lang="cy-GB" sz="1100" dirty="0" err="1"/>
              <a:t>on</a:t>
            </a:r>
            <a:r>
              <a:rPr lang="cy-GB" sz="1100" dirty="0"/>
              <a:t> the </a:t>
            </a:r>
            <a:r>
              <a:rPr lang="cy-GB" sz="1100" dirty="0" err="1"/>
              <a:t>left</a:t>
            </a:r>
            <a:r>
              <a:rPr lang="cy-GB" sz="1100" dirty="0"/>
              <a:t> </a:t>
            </a:r>
            <a:r>
              <a:rPr lang="cy-GB" sz="1100" dirty="0" err="1"/>
              <a:t>in</a:t>
            </a:r>
            <a:r>
              <a:rPr lang="cy-GB" sz="1100" dirty="0"/>
              <a:t> the </a:t>
            </a:r>
            <a:r>
              <a:rPr lang="cy-GB" sz="1100" dirty="0" err="1"/>
              <a:t>sun</a:t>
            </a:r>
            <a:r>
              <a:rPr lang="cy-GB" sz="1100" dirty="0"/>
              <a:t>. We </a:t>
            </a:r>
            <a:r>
              <a:rPr lang="cy-GB" sz="1100" dirty="0" err="1"/>
              <a:t>have</a:t>
            </a:r>
            <a:r>
              <a:rPr lang="cy-GB" sz="1100" dirty="0"/>
              <a:t> </a:t>
            </a:r>
            <a:r>
              <a:rPr lang="cy-GB" sz="1100" dirty="0" err="1"/>
              <a:t>water</a:t>
            </a:r>
            <a:r>
              <a:rPr lang="cy-GB" sz="1100" dirty="0"/>
              <a:t> </a:t>
            </a:r>
            <a:r>
              <a:rPr lang="cy-GB" sz="1100" dirty="0" err="1"/>
              <a:t>next</a:t>
            </a:r>
            <a:r>
              <a:rPr lang="cy-GB" sz="1100" dirty="0"/>
              <a:t> </a:t>
            </a:r>
            <a:r>
              <a:rPr lang="cy-GB" sz="1100" dirty="0" err="1"/>
              <a:t>door</a:t>
            </a:r>
            <a:r>
              <a:rPr lang="cy-GB" sz="1100" dirty="0"/>
              <a:t> to the </a:t>
            </a:r>
            <a:r>
              <a:rPr lang="cy-GB" sz="1100" dirty="0" err="1"/>
              <a:t>classroom</a:t>
            </a:r>
            <a:r>
              <a:rPr lang="cy-GB" sz="1100" dirty="0"/>
              <a:t>. </a:t>
            </a:r>
          </a:p>
        </p:txBody>
      </p:sp>
      <p:sp>
        <p:nvSpPr>
          <p:cNvPr id="12" name="TextBox 11">
            <a:extLst>
              <a:ext uri="{FF2B5EF4-FFF2-40B4-BE49-F238E27FC236}">
                <a16:creationId xmlns:a16="http://schemas.microsoft.com/office/drawing/2014/main" id="{3E310860-AF77-0007-9998-F48DA817F7C1}"/>
              </a:ext>
            </a:extLst>
          </p:cNvPr>
          <p:cNvSpPr txBox="1"/>
          <p:nvPr/>
        </p:nvSpPr>
        <p:spPr>
          <a:xfrm>
            <a:off x="543339" y="1431847"/>
            <a:ext cx="2711710" cy="2031325"/>
          </a:xfrm>
          <a:prstGeom prst="rect">
            <a:avLst/>
          </a:prstGeom>
          <a:noFill/>
        </p:spPr>
        <p:txBody>
          <a:bodyPr wrap="square" rtlCol="0">
            <a:spAutoFit/>
          </a:bodyPr>
          <a:lstStyle/>
          <a:p>
            <a:r>
              <a:rPr lang="cy-GB" dirty="0"/>
              <a:t>Mewn grwpiau o dri. Mae dau person cymryd dro i darllen y brawddeg. Mae’r person arall, darllen y brawddeg yn Saesneg ac helpu efo camgymeriadau.  </a:t>
            </a:r>
          </a:p>
        </p:txBody>
      </p:sp>
    </p:spTree>
    <p:extLst>
      <p:ext uri="{BB962C8B-B14F-4D97-AF65-F5344CB8AC3E}">
        <p14:creationId xmlns:p14="http://schemas.microsoft.com/office/powerpoint/2010/main" val="30352464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2C6BB4-071A-8FA9-EC1F-F91B02AE8D2C}"/>
              </a:ext>
            </a:extLst>
          </p:cNvPr>
          <p:cNvSpPr txBox="1"/>
          <p:nvPr/>
        </p:nvSpPr>
        <p:spPr>
          <a:xfrm>
            <a:off x="463825" y="1113183"/>
            <a:ext cx="7699513" cy="3139321"/>
          </a:xfrm>
          <a:prstGeom prst="rect">
            <a:avLst/>
          </a:prstGeom>
          <a:noFill/>
        </p:spPr>
        <p:txBody>
          <a:bodyPr wrap="square" rtlCol="0">
            <a:spAutoFit/>
          </a:bodyPr>
          <a:lstStyle/>
          <a:p>
            <a:r>
              <a:rPr lang="cy-GB" dirty="0"/>
              <a:t>Atebion yn Gymraeg:</a:t>
            </a:r>
          </a:p>
          <a:p>
            <a:endParaRPr lang="cy-GB" dirty="0"/>
          </a:p>
          <a:p>
            <a:r>
              <a:rPr lang="cy-GB" dirty="0"/>
              <a:t>Mae Dosbarth yn dechrau'r ardd. Rydyn ni angen sied ar bwys y ffens. </a:t>
            </a:r>
          </a:p>
          <a:p>
            <a:r>
              <a:rPr lang="cy-GB" dirty="0"/>
              <a:t>Mae tŷ gwydr o flaen o flodyn gwely.  </a:t>
            </a:r>
          </a:p>
          <a:p>
            <a:r>
              <a:rPr lang="cy-GB" dirty="0"/>
              <a:t>Ar y gornel, mae hi’n ffa dringo a sbwriel compost.</a:t>
            </a:r>
          </a:p>
          <a:p>
            <a:r>
              <a:rPr lang="cy-GB" dirty="0"/>
              <a:t>Mae blodyn haul wrth y wall, achos mae hi’n lloches a cynnes yna.</a:t>
            </a:r>
          </a:p>
          <a:p>
            <a:r>
              <a:rPr lang="cy-GB" dirty="0"/>
              <a:t>Mae llysiau gwely a choeden ffrwyth ar y chwith yn yr haul. Rydyn ni cael dŵr drws nesa'r dosbarth.</a:t>
            </a:r>
          </a:p>
          <a:p>
            <a:endParaRPr lang="en-US" dirty="0"/>
          </a:p>
          <a:p>
            <a:endParaRPr lang="en-US" dirty="0"/>
          </a:p>
          <a:p>
            <a:endParaRPr lang="cy-GB" dirty="0"/>
          </a:p>
        </p:txBody>
      </p:sp>
      <p:sp>
        <p:nvSpPr>
          <p:cNvPr id="2" name="TextBox 1">
            <a:extLst>
              <a:ext uri="{FF2B5EF4-FFF2-40B4-BE49-F238E27FC236}">
                <a16:creationId xmlns:a16="http://schemas.microsoft.com/office/drawing/2014/main" id="{D0A74A31-8C63-58E0-7B61-520EEC788D79}"/>
              </a:ext>
            </a:extLst>
          </p:cNvPr>
          <p:cNvSpPr txBox="1"/>
          <p:nvPr/>
        </p:nvSpPr>
        <p:spPr>
          <a:xfrm>
            <a:off x="612475" y="4175185"/>
            <a:ext cx="7410091" cy="1200329"/>
          </a:xfrm>
          <a:prstGeom prst="rect">
            <a:avLst/>
          </a:prstGeom>
          <a:noFill/>
        </p:spPr>
        <p:txBody>
          <a:bodyPr wrap="square" rtlCol="0">
            <a:spAutoFit/>
          </a:bodyPr>
          <a:lstStyle/>
          <a:p>
            <a:r>
              <a:rPr lang="cy-GB" dirty="0"/>
              <a:t>Wedyn, dw i eisiau i chi gweithio ar grŵp bach, dau neu tri pherson, gwneud pyramid newydd. Ysgrifennu brawddeg fel fy mhyramid i. Dechrau efo brawddeg hawdd, ac wedi gorffen efo brawddeg tipyn bach caled. Dylech chi ddefnyddio geiriau a brawddeg garddio, gorchmynion sefyllfa. </a:t>
            </a:r>
          </a:p>
        </p:txBody>
      </p:sp>
    </p:spTree>
    <p:extLst>
      <p:ext uri="{BB962C8B-B14F-4D97-AF65-F5344CB8AC3E}">
        <p14:creationId xmlns:p14="http://schemas.microsoft.com/office/powerpoint/2010/main" val="3411908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ounded Rectangle 8">
            <a:extLst>
              <a:ext uri="{FF2B5EF4-FFF2-40B4-BE49-F238E27FC236}">
                <a16:creationId xmlns:a16="http://schemas.microsoft.com/office/drawing/2014/main" id="{8FC2E4CA-D355-EF43-9D35-420B074EA440}"/>
              </a:ext>
            </a:extLst>
          </p:cNvPr>
          <p:cNvSpPr/>
          <p:nvPr/>
        </p:nvSpPr>
        <p:spPr>
          <a:xfrm>
            <a:off x="473421" y="423369"/>
            <a:ext cx="11097895" cy="72223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American Typewriter" panose="02090604020004020304" pitchFamily="18" charset="77"/>
            </a:endParaRPr>
          </a:p>
        </p:txBody>
      </p:sp>
      <p:sp>
        <p:nvSpPr>
          <p:cNvPr id="32" name="Rounded Rectangle 31">
            <a:extLst>
              <a:ext uri="{FF2B5EF4-FFF2-40B4-BE49-F238E27FC236}">
                <a16:creationId xmlns:a16="http://schemas.microsoft.com/office/drawing/2014/main" id="{2A03CDFB-5C41-165A-B603-BB8819E63DEA}"/>
              </a:ext>
            </a:extLst>
          </p:cNvPr>
          <p:cNvSpPr/>
          <p:nvPr/>
        </p:nvSpPr>
        <p:spPr>
          <a:xfrm>
            <a:off x="9501401" y="98336"/>
            <a:ext cx="2355754" cy="1336662"/>
          </a:xfrm>
          <a:prstGeom prst="roundRect">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cy-GB">
              <a:solidFill>
                <a:schemeClr val="tx1"/>
              </a:solidFill>
            </a:endParaRPr>
          </a:p>
        </p:txBody>
      </p:sp>
      <p:sp>
        <p:nvSpPr>
          <p:cNvPr id="2" name="Rounded Rectangle 1">
            <a:extLst>
              <a:ext uri="{FF2B5EF4-FFF2-40B4-BE49-F238E27FC236}">
                <a16:creationId xmlns:a16="http://schemas.microsoft.com/office/drawing/2014/main" id="{5ECA3869-88CC-9100-F0E5-E4785A73F4D1}"/>
              </a:ext>
            </a:extLst>
          </p:cNvPr>
          <p:cNvSpPr/>
          <p:nvPr/>
        </p:nvSpPr>
        <p:spPr>
          <a:xfrm>
            <a:off x="3455607" y="197855"/>
            <a:ext cx="1290115" cy="1336662"/>
          </a:xfrm>
          <a:prstGeom prst="roundRect">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cy-GB">
              <a:solidFill>
                <a:schemeClr val="tx1"/>
              </a:solidFill>
            </a:endParaRPr>
          </a:p>
        </p:txBody>
      </p:sp>
      <p:sp>
        <p:nvSpPr>
          <p:cNvPr id="3" name="TextBox 2">
            <a:extLst>
              <a:ext uri="{FF2B5EF4-FFF2-40B4-BE49-F238E27FC236}">
                <a16:creationId xmlns:a16="http://schemas.microsoft.com/office/drawing/2014/main" id="{C9F50B67-FE48-A641-8FE4-A53DA2783115}"/>
              </a:ext>
            </a:extLst>
          </p:cNvPr>
          <p:cNvSpPr txBox="1"/>
          <p:nvPr/>
        </p:nvSpPr>
        <p:spPr>
          <a:xfrm>
            <a:off x="652724" y="563033"/>
            <a:ext cx="2666114" cy="369332"/>
          </a:xfrm>
          <a:prstGeom prst="rect">
            <a:avLst/>
          </a:prstGeom>
          <a:noFill/>
        </p:spPr>
        <p:txBody>
          <a:bodyPr wrap="none" rtlCol="0">
            <a:spAutoFit/>
          </a:bodyPr>
          <a:lstStyle/>
          <a:p>
            <a:r>
              <a:rPr lang="cy-GB">
                <a:latin typeface="American Typewriter" panose="02090604020004020304" pitchFamily="18" charset="77"/>
              </a:rPr>
              <a:t>Rowch y ffa dringo</a:t>
            </a:r>
          </a:p>
        </p:txBody>
      </p:sp>
      <p:sp>
        <p:nvSpPr>
          <p:cNvPr id="22" name="TextBox 21">
            <a:extLst>
              <a:ext uri="{FF2B5EF4-FFF2-40B4-BE49-F238E27FC236}">
                <a16:creationId xmlns:a16="http://schemas.microsoft.com/office/drawing/2014/main" id="{93BEAF5C-BC90-8445-BBE8-ED9A76E3F420}"/>
              </a:ext>
            </a:extLst>
          </p:cNvPr>
          <p:cNvSpPr txBox="1"/>
          <p:nvPr/>
        </p:nvSpPr>
        <p:spPr>
          <a:xfrm>
            <a:off x="4853058" y="560462"/>
            <a:ext cx="4568241" cy="369332"/>
          </a:xfrm>
          <a:prstGeom prst="rect">
            <a:avLst/>
          </a:prstGeom>
          <a:noFill/>
        </p:spPr>
        <p:txBody>
          <a:bodyPr wrap="square" rtlCol="0">
            <a:spAutoFit/>
          </a:bodyPr>
          <a:lstStyle/>
          <a:p>
            <a:r>
              <a:rPr lang="cy-GB" dirty="0">
                <a:latin typeface="American Typewriter" panose="02090604020004020304" pitchFamily="18" charset="77"/>
              </a:rPr>
              <a:t>Sied, achos mae hi’n</a:t>
            </a:r>
            <a:endParaRPr lang="en-US" dirty="0">
              <a:latin typeface="American Typewriter" panose="02090604020004020304" pitchFamily="18" charset="77"/>
            </a:endParaRPr>
          </a:p>
        </p:txBody>
      </p:sp>
      <p:sp>
        <p:nvSpPr>
          <p:cNvPr id="28" name="TextBox 27">
            <a:extLst>
              <a:ext uri="{FF2B5EF4-FFF2-40B4-BE49-F238E27FC236}">
                <a16:creationId xmlns:a16="http://schemas.microsoft.com/office/drawing/2014/main" id="{786193F2-0C96-504A-A06B-9C7F58434C72}"/>
              </a:ext>
            </a:extLst>
          </p:cNvPr>
          <p:cNvSpPr txBox="1"/>
          <p:nvPr/>
        </p:nvSpPr>
        <p:spPr>
          <a:xfrm>
            <a:off x="3651401" y="375352"/>
            <a:ext cx="1048685" cy="830997"/>
          </a:xfrm>
          <a:prstGeom prst="rect">
            <a:avLst/>
          </a:prstGeom>
          <a:noFill/>
          <a:ln>
            <a:noFill/>
          </a:ln>
        </p:spPr>
        <p:txBody>
          <a:bodyPr wrap="none" rtlCol="0">
            <a:spAutoFit/>
          </a:bodyPr>
          <a:lstStyle/>
          <a:p>
            <a:r>
              <a:rPr lang="cy-GB" sz="1600" i="1" dirty="0">
                <a:latin typeface="American Typewriter" panose="02090604020004020304" pitchFamily="18" charset="77"/>
              </a:rPr>
              <a:t>Tu ôl</a:t>
            </a:r>
            <a:br>
              <a:rPr lang="cy-GB" sz="1600" i="1" dirty="0">
                <a:latin typeface="American Typewriter" panose="02090604020004020304" pitchFamily="18" charset="77"/>
              </a:rPr>
            </a:br>
            <a:r>
              <a:rPr lang="cy-GB" sz="1600" i="1" dirty="0">
                <a:latin typeface="American Typewriter" panose="02090604020004020304" pitchFamily="18" charset="77"/>
              </a:rPr>
              <a:t>ar bwys</a:t>
            </a:r>
            <a:br>
              <a:rPr lang="cy-GB" sz="1600" i="1" dirty="0">
                <a:latin typeface="American Typewriter" panose="02090604020004020304" pitchFamily="18" charset="77"/>
              </a:rPr>
            </a:br>
            <a:r>
              <a:rPr lang="cy-GB" sz="1600" i="1" dirty="0">
                <a:latin typeface="American Typewriter" panose="02090604020004020304" pitchFamily="18" charset="77"/>
              </a:rPr>
              <a:t>o flaen</a:t>
            </a:r>
          </a:p>
        </p:txBody>
      </p:sp>
      <p:sp>
        <p:nvSpPr>
          <p:cNvPr id="38" name="Rounded Rectangle 37">
            <a:extLst>
              <a:ext uri="{FF2B5EF4-FFF2-40B4-BE49-F238E27FC236}">
                <a16:creationId xmlns:a16="http://schemas.microsoft.com/office/drawing/2014/main" id="{66C3B970-7758-9143-8208-52E3B1A8EEF7}"/>
              </a:ext>
            </a:extLst>
          </p:cNvPr>
          <p:cNvSpPr/>
          <p:nvPr/>
        </p:nvSpPr>
        <p:spPr>
          <a:xfrm>
            <a:off x="473420" y="2087065"/>
            <a:ext cx="11097895" cy="722239"/>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American Typewriter" panose="02090604020004020304" pitchFamily="18" charset="77"/>
            </a:endParaRPr>
          </a:p>
        </p:txBody>
      </p:sp>
      <p:sp>
        <p:nvSpPr>
          <p:cNvPr id="39" name="TextBox 38">
            <a:extLst>
              <a:ext uri="{FF2B5EF4-FFF2-40B4-BE49-F238E27FC236}">
                <a16:creationId xmlns:a16="http://schemas.microsoft.com/office/drawing/2014/main" id="{BEBCF875-24FF-204B-A11D-8DF62A4132C1}"/>
              </a:ext>
            </a:extLst>
          </p:cNvPr>
          <p:cNvSpPr txBox="1"/>
          <p:nvPr/>
        </p:nvSpPr>
        <p:spPr>
          <a:xfrm>
            <a:off x="531560" y="2212581"/>
            <a:ext cx="2803973" cy="369332"/>
          </a:xfrm>
          <a:prstGeom prst="rect">
            <a:avLst/>
          </a:prstGeom>
          <a:noFill/>
        </p:spPr>
        <p:txBody>
          <a:bodyPr wrap="none" rtlCol="0">
            <a:spAutoFit/>
          </a:bodyPr>
          <a:lstStyle/>
          <a:p>
            <a:r>
              <a:rPr lang="cy-GB" dirty="0">
                <a:latin typeface="American Typewriter" panose="02090604020004020304" pitchFamily="18" charset="77"/>
              </a:rPr>
              <a:t>Rowch y blodyn haul</a:t>
            </a:r>
          </a:p>
        </p:txBody>
      </p:sp>
      <p:sp>
        <p:nvSpPr>
          <p:cNvPr id="40" name="TextBox 39">
            <a:extLst>
              <a:ext uri="{FF2B5EF4-FFF2-40B4-BE49-F238E27FC236}">
                <a16:creationId xmlns:a16="http://schemas.microsoft.com/office/drawing/2014/main" id="{0F9E2B4B-8006-CF4E-9A56-22CC14CB8EE9}"/>
              </a:ext>
            </a:extLst>
          </p:cNvPr>
          <p:cNvSpPr txBox="1"/>
          <p:nvPr/>
        </p:nvSpPr>
        <p:spPr>
          <a:xfrm>
            <a:off x="6002187" y="2268099"/>
            <a:ext cx="3079689" cy="369332"/>
          </a:xfrm>
          <a:prstGeom prst="rect">
            <a:avLst/>
          </a:prstGeom>
          <a:noFill/>
        </p:spPr>
        <p:txBody>
          <a:bodyPr wrap="none" rtlCol="0">
            <a:spAutoFit/>
          </a:bodyPr>
          <a:lstStyle/>
          <a:p>
            <a:r>
              <a:rPr lang="cy-GB">
                <a:latin typeface="American Typewriter" panose="02090604020004020304" pitchFamily="18" charset="77"/>
              </a:rPr>
              <a:t>Wall, achos mae hi’n </a:t>
            </a:r>
          </a:p>
        </p:txBody>
      </p:sp>
      <p:sp>
        <p:nvSpPr>
          <p:cNvPr id="45" name="Rounded Rectangle 44">
            <a:extLst>
              <a:ext uri="{FF2B5EF4-FFF2-40B4-BE49-F238E27FC236}">
                <a16:creationId xmlns:a16="http://schemas.microsoft.com/office/drawing/2014/main" id="{AE4B967C-787D-7E4B-B7CC-0DCB4FF05D46}"/>
              </a:ext>
            </a:extLst>
          </p:cNvPr>
          <p:cNvSpPr/>
          <p:nvPr/>
        </p:nvSpPr>
        <p:spPr>
          <a:xfrm>
            <a:off x="473421" y="3844029"/>
            <a:ext cx="11097895" cy="722239"/>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American Typewriter" panose="02090604020004020304" pitchFamily="18" charset="77"/>
            </a:endParaRPr>
          </a:p>
        </p:txBody>
      </p:sp>
      <p:sp>
        <p:nvSpPr>
          <p:cNvPr id="46" name="TextBox 45">
            <a:extLst>
              <a:ext uri="{FF2B5EF4-FFF2-40B4-BE49-F238E27FC236}">
                <a16:creationId xmlns:a16="http://schemas.microsoft.com/office/drawing/2014/main" id="{FC088B75-C272-6044-A785-DE9B220C6E8B}"/>
              </a:ext>
            </a:extLst>
          </p:cNvPr>
          <p:cNvSpPr txBox="1"/>
          <p:nvPr/>
        </p:nvSpPr>
        <p:spPr>
          <a:xfrm>
            <a:off x="531560" y="3967036"/>
            <a:ext cx="2528256" cy="369332"/>
          </a:xfrm>
          <a:prstGeom prst="rect">
            <a:avLst/>
          </a:prstGeom>
          <a:noFill/>
        </p:spPr>
        <p:txBody>
          <a:bodyPr wrap="none" rtlCol="0">
            <a:spAutoFit/>
          </a:bodyPr>
          <a:lstStyle/>
          <a:p>
            <a:r>
              <a:rPr lang="cy-GB" dirty="0">
                <a:latin typeface="American Typewriter" panose="02090604020004020304" pitchFamily="18" charset="77"/>
              </a:rPr>
              <a:t>Llenwch y pot efo</a:t>
            </a:r>
          </a:p>
        </p:txBody>
      </p:sp>
      <p:sp>
        <p:nvSpPr>
          <p:cNvPr id="52" name="TextBox 51">
            <a:extLst>
              <a:ext uri="{FF2B5EF4-FFF2-40B4-BE49-F238E27FC236}">
                <a16:creationId xmlns:a16="http://schemas.microsoft.com/office/drawing/2014/main" id="{B9BACD48-4C48-D646-8F19-7388E42DE39E}"/>
              </a:ext>
            </a:extLst>
          </p:cNvPr>
          <p:cNvSpPr txBox="1"/>
          <p:nvPr/>
        </p:nvSpPr>
        <p:spPr>
          <a:xfrm>
            <a:off x="7024753" y="3952642"/>
            <a:ext cx="2528256" cy="369332"/>
          </a:xfrm>
          <a:prstGeom prst="rect">
            <a:avLst/>
          </a:prstGeom>
          <a:noFill/>
        </p:spPr>
        <p:txBody>
          <a:bodyPr wrap="none" rtlCol="0">
            <a:spAutoFit/>
          </a:bodyPr>
          <a:lstStyle/>
          <a:p>
            <a:r>
              <a:rPr lang="cy-GB" dirty="0">
                <a:latin typeface="American Typewriter" panose="02090604020004020304" pitchFamily="18" charset="77"/>
              </a:rPr>
              <a:t>Rowch hwn ar bwys</a:t>
            </a:r>
          </a:p>
        </p:txBody>
      </p:sp>
      <p:sp>
        <p:nvSpPr>
          <p:cNvPr id="33" name="Rounded Rectangle 32">
            <a:extLst>
              <a:ext uri="{FF2B5EF4-FFF2-40B4-BE49-F238E27FC236}">
                <a16:creationId xmlns:a16="http://schemas.microsoft.com/office/drawing/2014/main" id="{BF9C5D58-0BDB-B25B-F3B2-59836CDFF6B7}"/>
              </a:ext>
            </a:extLst>
          </p:cNvPr>
          <p:cNvSpPr/>
          <p:nvPr/>
        </p:nvSpPr>
        <p:spPr>
          <a:xfrm>
            <a:off x="3260443" y="1782490"/>
            <a:ext cx="2720232" cy="1336662"/>
          </a:xfrm>
          <a:prstGeom prst="roundRect">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cy-GB" dirty="0">
              <a:solidFill>
                <a:schemeClr val="tx1"/>
              </a:solidFill>
            </a:endParaRPr>
          </a:p>
        </p:txBody>
      </p:sp>
      <p:sp>
        <p:nvSpPr>
          <p:cNvPr id="31" name="TextBox 30">
            <a:extLst>
              <a:ext uri="{FF2B5EF4-FFF2-40B4-BE49-F238E27FC236}">
                <a16:creationId xmlns:a16="http://schemas.microsoft.com/office/drawing/2014/main" id="{FCB6C098-69BD-3C37-3B09-CA9C6902148A}"/>
              </a:ext>
            </a:extLst>
          </p:cNvPr>
          <p:cNvSpPr txBox="1"/>
          <p:nvPr/>
        </p:nvSpPr>
        <p:spPr>
          <a:xfrm>
            <a:off x="9160214" y="2220366"/>
            <a:ext cx="1085554" cy="369332"/>
          </a:xfrm>
          <a:prstGeom prst="rect">
            <a:avLst/>
          </a:prstGeom>
          <a:noFill/>
        </p:spPr>
        <p:txBody>
          <a:bodyPr wrap="none" rtlCol="0">
            <a:spAutoFit/>
          </a:bodyPr>
          <a:lstStyle/>
          <a:p>
            <a:r>
              <a:rPr lang="en-US" dirty="0">
                <a:latin typeface="American Typewriter" panose="02090604020004020304" pitchFamily="18" charset="77"/>
              </a:rPr>
              <a:t>…</a:t>
            </a:r>
            <a:r>
              <a:rPr lang="en-US" dirty="0" err="1">
                <a:latin typeface="American Typewriter" panose="02090604020004020304" pitchFamily="18" charset="77"/>
              </a:rPr>
              <a:t>testun</a:t>
            </a:r>
            <a:endParaRPr lang="en-US" dirty="0">
              <a:latin typeface="American Typewriter" panose="02090604020004020304" pitchFamily="18" charset="77"/>
            </a:endParaRPr>
          </a:p>
        </p:txBody>
      </p:sp>
      <p:sp>
        <p:nvSpPr>
          <p:cNvPr id="35" name="Rounded Rectangle 34">
            <a:extLst>
              <a:ext uri="{FF2B5EF4-FFF2-40B4-BE49-F238E27FC236}">
                <a16:creationId xmlns:a16="http://schemas.microsoft.com/office/drawing/2014/main" id="{99EE8B55-7EE1-1716-43CA-DA2C5F96740E}"/>
              </a:ext>
            </a:extLst>
          </p:cNvPr>
          <p:cNvSpPr/>
          <p:nvPr/>
        </p:nvSpPr>
        <p:spPr>
          <a:xfrm>
            <a:off x="4459883" y="3570410"/>
            <a:ext cx="2422073" cy="1162584"/>
          </a:xfrm>
          <a:prstGeom prst="roundRect">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cy-GB" dirty="0">
              <a:solidFill>
                <a:schemeClr val="tx1"/>
              </a:solidFill>
            </a:endParaRPr>
          </a:p>
        </p:txBody>
      </p:sp>
      <p:sp>
        <p:nvSpPr>
          <p:cNvPr id="34" name="Rounded Rectangle 33">
            <a:extLst>
              <a:ext uri="{FF2B5EF4-FFF2-40B4-BE49-F238E27FC236}">
                <a16:creationId xmlns:a16="http://schemas.microsoft.com/office/drawing/2014/main" id="{9C2F4B60-4C37-6E68-2B28-E7B7AEC8F0A5}"/>
              </a:ext>
            </a:extLst>
          </p:cNvPr>
          <p:cNvSpPr/>
          <p:nvPr/>
        </p:nvSpPr>
        <p:spPr>
          <a:xfrm>
            <a:off x="9335893" y="1797021"/>
            <a:ext cx="2521262" cy="1336662"/>
          </a:xfrm>
          <a:prstGeom prst="roundRect">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cy-GB">
              <a:solidFill>
                <a:schemeClr val="tx1"/>
              </a:solidFill>
            </a:endParaRPr>
          </a:p>
        </p:txBody>
      </p:sp>
      <p:sp>
        <p:nvSpPr>
          <p:cNvPr id="36" name="Rounded Rectangle 35">
            <a:extLst>
              <a:ext uri="{FF2B5EF4-FFF2-40B4-BE49-F238E27FC236}">
                <a16:creationId xmlns:a16="http://schemas.microsoft.com/office/drawing/2014/main" id="{10454A41-637A-1B3E-2FD9-857E6FB3F2C9}"/>
              </a:ext>
            </a:extLst>
          </p:cNvPr>
          <p:cNvSpPr/>
          <p:nvPr/>
        </p:nvSpPr>
        <p:spPr>
          <a:xfrm>
            <a:off x="9989155" y="3623856"/>
            <a:ext cx="2002218" cy="1162584"/>
          </a:xfrm>
          <a:prstGeom prst="roundRect">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cy-GB" dirty="0">
              <a:solidFill>
                <a:schemeClr val="tx1"/>
              </a:solidFill>
            </a:endParaRPr>
          </a:p>
        </p:txBody>
      </p:sp>
      <p:sp>
        <p:nvSpPr>
          <p:cNvPr id="6" name="TextBox 5">
            <a:extLst>
              <a:ext uri="{FF2B5EF4-FFF2-40B4-BE49-F238E27FC236}">
                <a16:creationId xmlns:a16="http://schemas.microsoft.com/office/drawing/2014/main" id="{8510FE17-97E1-2377-6DF3-90D0BEF182D4}"/>
              </a:ext>
            </a:extLst>
          </p:cNvPr>
          <p:cNvSpPr txBox="1"/>
          <p:nvPr/>
        </p:nvSpPr>
        <p:spPr>
          <a:xfrm>
            <a:off x="9831098" y="315493"/>
            <a:ext cx="1542410" cy="830997"/>
          </a:xfrm>
          <a:prstGeom prst="rect">
            <a:avLst/>
          </a:prstGeom>
          <a:noFill/>
          <a:ln>
            <a:noFill/>
          </a:ln>
        </p:spPr>
        <p:txBody>
          <a:bodyPr wrap="none" rtlCol="0">
            <a:spAutoFit/>
          </a:bodyPr>
          <a:lstStyle/>
          <a:p>
            <a:r>
              <a:rPr lang="cy-GB" sz="1600" i="1" dirty="0">
                <a:latin typeface="American Typewriter" panose="02090604020004020304" pitchFamily="18" charset="77"/>
              </a:rPr>
              <a:t>Gael haul</a:t>
            </a:r>
            <a:br>
              <a:rPr lang="cy-GB" sz="1600" i="1" dirty="0">
                <a:latin typeface="American Typewriter" panose="02090604020004020304" pitchFamily="18" charset="77"/>
              </a:rPr>
            </a:br>
            <a:r>
              <a:rPr lang="cy-GB" sz="1600" i="1" dirty="0">
                <a:latin typeface="American Typewriter" panose="02090604020004020304" pitchFamily="18" charset="77"/>
              </a:rPr>
              <a:t>ar bwys dŵr</a:t>
            </a:r>
            <a:br>
              <a:rPr lang="cy-GB" sz="1600" i="1" dirty="0">
                <a:latin typeface="American Typewriter" panose="02090604020004020304" pitchFamily="18" charset="77"/>
              </a:rPr>
            </a:br>
            <a:r>
              <a:rPr lang="cy-GB" sz="1600" i="1" dirty="0">
                <a:latin typeface="American Typewriter" panose="02090604020004020304" pitchFamily="18" charset="77"/>
              </a:rPr>
              <a:t>yn lloches</a:t>
            </a:r>
          </a:p>
        </p:txBody>
      </p:sp>
      <p:sp>
        <p:nvSpPr>
          <p:cNvPr id="7" name="TextBox 6">
            <a:extLst>
              <a:ext uri="{FF2B5EF4-FFF2-40B4-BE49-F238E27FC236}">
                <a16:creationId xmlns:a16="http://schemas.microsoft.com/office/drawing/2014/main" id="{4B24C62B-EFD2-16FF-FBEA-87B9BFDBDF2B}"/>
              </a:ext>
            </a:extLst>
          </p:cNvPr>
          <p:cNvSpPr txBox="1"/>
          <p:nvPr/>
        </p:nvSpPr>
        <p:spPr>
          <a:xfrm>
            <a:off x="3490002" y="2003893"/>
            <a:ext cx="1048685" cy="830997"/>
          </a:xfrm>
          <a:prstGeom prst="rect">
            <a:avLst/>
          </a:prstGeom>
          <a:noFill/>
          <a:ln>
            <a:noFill/>
          </a:ln>
        </p:spPr>
        <p:txBody>
          <a:bodyPr wrap="none" rtlCol="0">
            <a:spAutoFit/>
          </a:bodyPr>
          <a:lstStyle/>
          <a:p>
            <a:r>
              <a:rPr lang="cy-GB" sz="1600" i="1" dirty="0">
                <a:latin typeface="American Typewriter" panose="02090604020004020304" pitchFamily="18" charset="77"/>
              </a:rPr>
              <a:t>Ar bwys</a:t>
            </a:r>
            <a:br>
              <a:rPr lang="cy-GB" sz="1600" i="1" dirty="0">
                <a:latin typeface="American Typewriter" panose="02090604020004020304" pitchFamily="18" charset="77"/>
              </a:rPr>
            </a:br>
            <a:r>
              <a:rPr lang="cy-GB" sz="1600" i="1" dirty="0">
                <a:latin typeface="American Typewriter" panose="02090604020004020304" pitchFamily="18" charset="77"/>
              </a:rPr>
              <a:t>o flaen</a:t>
            </a:r>
            <a:br>
              <a:rPr lang="cy-GB" sz="1600" i="1" dirty="0">
                <a:latin typeface="American Typewriter" panose="02090604020004020304" pitchFamily="18" charset="77"/>
              </a:rPr>
            </a:br>
            <a:r>
              <a:rPr lang="cy-GB" sz="1600" i="1" dirty="0">
                <a:latin typeface="American Typewriter" panose="02090604020004020304" pitchFamily="18" charset="77"/>
              </a:rPr>
              <a:t>Tu ôl</a:t>
            </a:r>
          </a:p>
        </p:txBody>
      </p:sp>
      <p:sp>
        <p:nvSpPr>
          <p:cNvPr id="8" name="TextBox 7">
            <a:extLst>
              <a:ext uri="{FF2B5EF4-FFF2-40B4-BE49-F238E27FC236}">
                <a16:creationId xmlns:a16="http://schemas.microsoft.com/office/drawing/2014/main" id="{2078D157-5E4D-96B8-4D17-FBF7C45C3E0C}"/>
              </a:ext>
            </a:extLst>
          </p:cNvPr>
          <p:cNvSpPr txBox="1"/>
          <p:nvPr/>
        </p:nvSpPr>
        <p:spPr>
          <a:xfrm>
            <a:off x="9514986" y="2072501"/>
            <a:ext cx="2406428" cy="830997"/>
          </a:xfrm>
          <a:prstGeom prst="rect">
            <a:avLst/>
          </a:prstGeom>
          <a:noFill/>
          <a:ln>
            <a:noFill/>
          </a:ln>
        </p:spPr>
        <p:txBody>
          <a:bodyPr wrap="none" rtlCol="0">
            <a:spAutoFit/>
          </a:bodyPr>
          <a:lstStyle/>
          <a:p>
            <a:r>
              <a:rPr lang="cy-GB" sz="1600" i="1" dirty="0">
                <a:latin typeface="American Typewriter" panose="02090604020004020304" pitchFamily="18" charset="77"/>
              </a:rPr>
              <a:t>Yn cynnes</a:t>
            </a:r>
            <a:br>
              <a:rPr lang="cy-GB" sz="1600" i="1" dirty="0">
                <a:latin typeface="American Typewriter" panose="02090604020004020304" pitchFamily="18" charset="77"/>
              </a:rPr>
            </a:br>
            <a:r>
              <a:rPr lang="cy-GB" sz="1600" i="1" dirty="0">
                <a:latin typeface="American Typewriter" panose="02090604020004020304" pitchFamily="18" charset="77"/>
              </a:rPr>
              <a:t>ar bwys y dosbarth</a:t>
            </a:r>
            <a:br>
              <a:rPr lang="cy-GB" sz="1600" i="1" dirty="0">
                <a:latin typeface="American Typewriter" panose="02090604020004020304" pitchFamily="18" charset="77"/>
              </a:rPr>
            </a:br>
            <a:r>
              <a:rPr lang="cy-GB" sz="1600" i="1" dirty="0">
                <a:latin typeface="American Typewriter" panose="02090604020004020304" pitchFamily="18" charset="77"/>
              </a:rPr>
              <a:t>yn lloches</a:t>
            </a:r>
          </a:p>
        </p:txBody>
      </p:sp>
      <p:sp>
        <p:nvSpPr>
          <p:cNvPr id="10" name="TextBox 9">
            <a:extLst>
              <a:ext uri="{FF2B5EF4-FFF2-40B4-BE49-F238E27FC236}">
                <a16:creationId xmlns:a16="http://schemas.microsoft.com/office/drawing/2014/main" id="{8B968392-24F8-6696-64C6-FA7DF972E0E8}"/>
              </a:ext>
            </a:extLst>
          </p:cNvPr>
          <p:cNvSpPr txBox="1"/>
          <p:nvPr/>
        </p:nvSpPr>
        <p:spPr>
          <a:xfrm>
            <a:off x="4688449" y="3730938"/>
            <a:ext cx="1048685" cy="830997"/>
          </a:xfrm>
          <a:prstGeom prst="rect">
            <a:avLst/>
          </a:prstGeom>
          <a:noFill/>
          <a:ln>
            <a:noFill/>
          </a:ln>
        </p:spPr>
        <p:txBody>
          <a:bodyPr wrap="none" rtlCol="0">
            <a:spAutoFit/>
          </a:bodyPr>
          <a:lstStyle/>
          <a:p>
            <a:r>
              <a:rPr lang="cy-GB" sz="1600" i="1" dirty="0">
                <a:latin typeface="American Typewriter" panose="02090604020004020304" pitchFamily="18" charset="77"/>
              </a:rPr>
              <a:t>dŵr</a:t>
            </a:r>
            <a:br>
              <a:rPr lang="en-US" sz="1600" i="1" dirty="0">
                <a:latin typeface="American Typewriter" panose="02090604020004020304" pitchFamily="18" charset="77"/>
              </a:rPr>
            </a:br>
            <a:r>
              <a:rPr lang="en-US" sz="1600" i="1" dirty="0">
                <a:latin typeface="American Typewriter" panose="02090604020004020304" pitchFamily="18" charset="77"/>
              </a:rPr>
              <a:t>compost</a:t>
            </a:r>
            <a:br>
              <a:rPr lang="en-US" sz="1600" i="1" dirty="0">
                <a:latin typeface="American Typewriter" panose="02090604020004020304" pitchFamily="18" charset="77"/>
              </a:rPr>
            </a:br>
            <a:r>
              <a:rPr lang="en-US" sz="1600" i="1" dirty="0" err="1">
                <a:latin typeface="American Typewriter" panose="02090604020004020304" pitchFamily="18" charset="77"/>
              </a:rPr>
              <a:t>pridd</a:t>
            </a:r>
            <a:endParaRPr lang="en-US" sz="1600" i="1" dirty="0">
              <a:latin typeface="American Typewriter" panose="02090604020004020304" pitchFamily="18" charset="77"/>
            </a:endParaRPr>
          </a:p>
        </p:txBody>
      </p:sp>
      <p:sp>
        <p:nvSpPr>
          <p:cNvPr id="12" name="TextBox 11">
            <a:extLst>
              <a:ext uri="{FF2B5EF4-FFF2-40B4-BE49-F238E27FC236}">
                <a16:creationId xmlns:a16="http://schemas.microsoft.com/office/drawing/2014/main" id="{1433B588-D5D3-2484-E06D-A0C8B4006057}"/>
              </a:ext>
            </a:extLst>
          </p:cNvPr>
          <p:cNvSpPr txBox="1"/>
          <p:nvPr/>
        </p:nvSpPr>
        <p:spPr>
          <a:xfrm>
            <a:off x="10147210" y="3730937"/>
            <a:ext cx="1418978" cy="830997"/>
          </a:xfrm>
          <a:prstGeom prst="rect">
            <a:avLst/>
          </a:prstGeom>
          <a:noFill/>
          <a:ln>
            <a:noFill/>
          </a:ln>
        </p:spPr>
        <p:txBody>
          <a:bodyPr wrap="none" rtlCol="0">
            <a:spAutoFit/>
          </a:bodyPr>
          <a:lstStyle/>
          <a:p>
            <a:r>
              <a:rPr lang="cy-GB" sz="1600" i="1" dirty="0">
                <a:latin typeface="American Typewriter" panose="02090604020004020304" pitchFamily="18" charset="77"/>
              </a:rPr>
              <a:t>Y dosbarth</a:t>
            </a:r>
            <a:br>
              <a:rPr lang="cy-GB" sz="1600" i="1" dirty="0">
                <a:latin typeface="American Typewriter" panose="02090604020004020304" pitchFamily="18" charset="77"/>
              </a:rPr>
            </a:br>
            <a:r>
              <a:rPr lang="cy-GB" sz="1600" i="1" dirty="0">
                <a:latin typeface="American Typewriter" panose="02090604020004020304" pitchFamily="18" charset="77"/>
              </a:rPr>
              <a:t>yr wall</a:t>
            </a:r>
            <a:br>
              <a:rPr lang="cy-GB" sz="1600" i="1" dirty="0">
                <a:latin typeface="American Typewriter" panose="02090604020004020304" pitchFamily="18" charset="77"/>
              </a:rPr>
            </a:br>
            <a:r>
              <a:rPr lang="cy-GB" sz="1600" i="1" dirty="0">
                <a:latin typeface="American Typewriter" panose="02090604020004020304" pitchFamily="18" charset="77"/>
              </a:rPr>
              <a:t>y sied</a:t>
            </a:r>
          </a:p>
        </p:txBody>
      </p:sp>
      <p:sp>
        <p:nvSpPr>
          <p:cNvPr id="4" name="TextBox 3">
            <a:extLst>
              <a:ext uri="{FF2B5EF4-FFF2-40B4-BE49-F238E27FC236}">
                <a16:creationId xmlns:a16="http://schemas.microsoft.com/office/drawing/2014/main" id="{72EA0B86-556C-F725-C2BD-9A0EA46CE155}"/>
              </a:ext>
            </a:extLst>
          </p:cNvPr>
          <p:cNvSpPr txBox="1"/>
          <p:nvPr/>
        </p:nvSpPr>
        <p:spPr>
          <a:xfrm>
            <a:off x="806823" y="5463348"/>
            <a:ext cx="9897035" cy="646331"/>
          </a:xfrm>
          <a:prstGeom prst="rect">
            <a:avLst/>
          </a:prstGeom>
          <a:noFill/>
        </p:spPr>
        <p:txBody>
          <a:bodyPr wrap="square" rtlCol="0">
            <a:spAutoFit/>
          </a:bodyPr>
          <a:lstStyle/>
          <a:p>
            <a:r>
              <a:rPr lang="cy-GB" dirty="0"/>
              <a:t>Gweithiwch efo partner, cymerwch dro i dewiswch geiriau ac person arall siarad y brawddeg tan yn gywir. </a:t>
            </a:r>
          </a:p>
        </p:txBody>
      </p:sp>
    </p:spTree>
    <p:extLst>
      <p:ext uri="{BB962C8B-B14F-4D97-AF65-F5344CB8AC3E}">
        <p14:creationId xmlns:p14="http://schemas.microsoft.com/office/powerpoint/2010/main" val="8714052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7C77-059E-27E5-297F-5A22C243FAC4}"/>
              </a:ext>
            </a:extLst>
          </p:cNvPr>
          <p:cNvSpPr>
            <a:spLocks noGrp="1"/>
          </p:cNvSpPr>
          <p:nvPr>
            <p:ph type="title"/>
          </p:nvPr>
        </p:nvSpPr>
        <p:spPr/>
        <p:txBody>
          <a:bodyPr>
            <a:normAutofit/>
          </a:bodyPr>
          <a:lstStyle/>
          <a:p>
            <a:r>
              <a:rPr lang="cy-GB" sz="3200" u="sng" dirty="0">
                <a:solidFill>
                  <a:schemeClr val="tx1"/>
                </a:solidFill>
                <a:highlight>
                  <a:srgbClr val="FFFF00"/>
                </a:highlight>
                <a:latin typeface="Comic Sans MS" panose="030F0702030302020204" pitchFamily="66" charset="0"/>
              </a:rPr>
              <a:t>Ieithoedd, llythrennedd a Chyfathrebu</a:t>
            </a:r>
            <a:br>
              <a:rPr lang="cy-GB" sz="3200" u="sng" dirty="0">
                <a:solidFill>
                  <a:schemeClr val="tx1"/>
                </a:solidFill>
                <a:highlight>
                  <a:srgbClr val="FFFF00"/>
                </a:highlight>
                <a:latin typeface="Comic Sans MS" panose="030F0702030302020204" pitchFamily="66" charset="0"/>
              </a:rPr>
            </a:br>
            <a:r>
              <a:rPr lang="cy-GB" sz="3200" dirty="0">
                <a:latin typeface="Comic Sans MS" panose="030F0702030302020204" pitchFamily="66" charset="0"/>
              </a:rPr>
              <a:t>Nod y wers ydy ysgrifenni i gorffennol  </a:t>
            </a:r>
          </a:p>
        </p:txBody>
      </p:sp>
      <p:sp>
        <p:nvSpPr>
          <p:cNvPr id="3" name="Content Placeholder 2">
            <a:extLst>
              <a:ext uri="{FF2B5EF4-FFF2-40B4-BE49-F238E27FC236}">
                <a16:creationId xmlns:a16="http://schemas.microsoft.com/office/drawing/2014/main" id="{4E6701FE-3E9C-EDD4-B058-58FDF7248511}"/>
              </a:ext>
            </a:extLst>
          </p:cNvPr>
          <p:cNvSpPr>
            <a:spLocks noGrp="1"/>
          </p:cNvSpPr>
          <p:nvPr>
            <p:ph sz="half" idx="1"/>
          </p:nvPr>
        </p:nvSpPr>
        <p:spPr>
          <a:xfrm>
            <a:off x="677334" y="1784072"/>
            <a:ext cx="4184035" cy="3880772"/>
          </a:xfrm>
        </p:spPr>
        <p:txBody>
          <a:bodyPr>
            <a:normAutofit fontScale="55000" lnSpcReduction="20000"/>
          </a:bodyPr>
          <a:lstStyle/>
          <a:p>
            <a:pPr marL="0" indent="0">
              <a:buNone/>
            </a:pPr>
            <a:r>
              <a:rPr lang="cy-GB" sz="3300" dirty="0">
                <a:latin typeface="Comic Sans MS" panose="030F0702030302020204" pitchFamily="66" charset="0"/>
              </a:rPr>
              <a:t>I dechrau – drilio patrwm, defnyddio pêl efo plant. Yr plant ailadrodd yr geiriau ar ôl fi.</a:t>
            </a:r>
          </a:p>
          <a:p>
            <a:endParaRPr lang="cy-GB" dirty="0"/>
          </a:p>
          <a:p>
            <a:pPr>
              <a:lnSpc>
                <a:spcPct val="107000"/>
              </a:lnSpc>
              <a:spcAft>
                <a:spcPts val="800"/>
              </a:spcAft>
            </a:pPr>
            <a:r>
              <a:rPr lang="cy-GB" sz="1800" kern="100" dirty="0">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ais 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err="1">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aist</a:t>
            </a:r>
            <a:r>
              <a:rPr lang="cy-GB" sz="1800" kern="100" dirty="0">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 ti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err="1">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odd</a:t>
            </a:r>
            <a:r>
              <a:rPr lang="cy-GB" sz="1800" kern="100" dirty="0">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 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err="1">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odd</a:t>
            </a:r>
            <a:r>
              <a:rPr lang="cy-GB" sz="1800" kern="100" dirty="0">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 hi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err="1">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odd</a:t>
            </a:r>
            <a:r>
              <a:rPr lang="cy-GB" sz="1800" kern="100" dirty="0">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 Cerys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err="1">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on</a:t>
            </a:r>
            <a:r>
              <a:rPr lang="cy-GB" sz="1800" kern="100" dirty="0">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 ni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och chi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err="1">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on</a:t>
            </a:r>
            <a:r>
              <a:rPr lang="cy-GB" sz="1800" kern="100" dirty="0">
                <a:solidFill>
                  <a:srgbClr val="3B7D23"/>
                </a:solidFill>
                <a:effectLst/>
                <a:latin typeface="Comic Sans MS" panose="030F0702030302020204" pitchFamily="66" charset="0"/>
                <a:ea typeface="Aptos" panose="020B0004020202020204" pitchFamily="34" charset="0"/>
                <a:cs typeface="Times New Roman" panose="02020603050405020304" pitchFamily="18" charset="0"/>
              </a:rPr>
              <a:t> nhw</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cy-GB" dirty="0"/>
          </a:p>
        </p:txBody>
      </p:sp>
      <p:sp>
        <p:nvSpPr>
          <p:cNvPr id="4" name="Content Placeholder 3">
            <a:extLst>
              <a:ext uri="{FF2B5EF4-FFF2-40B4-BE49-F238E27FC236}">
                <a16:creationId xmlns:a16="http://schemas.microsoft.com/office/drawing/2014/main" id="{FDACDCAE-41DE-1538-39A8-90A4ADE069C3}"/>
              </a:ext>
            </a:extLst>
          </p:cNvPr>
          <p:cNvSpPr>
            <a:spLocks noGrp="1"/>
          </p:cNvSpPr>
          <p:nvPr>
            <p:ph sz="half" idx="2"/>
          </p:nvPr>
        </p:nvSpPr>
        <p:spPr>
          <a:xfrm>
            <a:off x="5089968" y="1793132"/>
            <a:ext cx="4184034" cy="3880773"/>
          </a:xfrm>
        </p:spPr>
        <p:txBody>
          <a:bodyPr>
            <a:noAutofit/>
          </a:bodyPr>
          <a:lstStyle/>
          <a:p>
            <a:pPr>
              <a:lnSpc>
                <a:spcPct val="107000"/>
              </a:lnSpc>
              <a:spcAft>
                <a:spcPts val="800"/>
              </a:spcAft>
            </a:pPr>
            <a:r>
              <a:rPr lang="cy-GB" sz="1600" kern="1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rPr>
              <a:t>Cyflwyno ac ymarfer patrwm gorffennol.   </a:t>
            </a:r>
          </a:p>
          <a:p>
            <a:pPr>
              <a:lnSpc>
                <a:spcPct val="107000"/>
              </a:lnSpc>
              <a:spcAft>
                <a:spcPts val="800"/>
              </a:spcAft>
            </a:pPr>
            <a:r>
              <a:rPr lang="cy-GB" sz="1600" kern="1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rPr>
              <a:t>Teithion ni</a:t>
            </a:r>
            <a:endParaRPr lang="en-GB" sz="1600" kern="1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rPr>
              <a:t>Cerddon ni / Cerddais i</a:t>
            </a:r>
            <a:endParaRPr lang="en-GB" sz="1600" kern="1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rPr>
              <a:t>Welon ni / Welais i</a:t>
            </a:r>
            <a:endParaRPr lang="en-GB" sz="1600" kern="1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rPr>
              <a:t>Bwyton ni / Bwytais i</a:t>
            </a:r>
            <a:endParaRPr lang="en-GB" sz="1600" kern="1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rPr>
              <a:t>Yfon ni / Yfais i</a:t>
            </a:r>
            <a:endParaRPr lang="en-GB" sz="1600" kern="1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rPr>
              <a:t>Chwaraeon ni / Chwaraeais i</a:t>
            </a:r>
            <a:endParaRPr lang="en-GB" sz="1600" kern="1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endParaRPr>
          </a:p>
          <a:p>
            <a:r>
              <a:rPr lang="cy-GB" sz="1600" dirty="0">
                <a:solidFill>
                  <a:schemeClr val="accent2">
                    <a:lumMod val="75000"/>
                  </a:schemeClr>
                </a:solidFill>
                <a:effectLst/>
                <a:latin typeface="Comic Sans MS" panose="030F0702030302020204" pitchFamily="66" charset="0"/>
                <a:ea typeface="Aptos" panose="020B0004020202020204" pitchFamily="34" charset="0"/>
                <a:cs typeface="Times New Roman" panose="02020603050405020304" pitchFamily="18" charset="0"/>
              </a:rPr>
              <a:t>Edrychon ni / Edrychais i</a:t>
            </a:r>
            <a:endParaRPr lang="cy-GB" sz="1600" dirty="0">
              <a:solidFill>
                <a:schemeClr val="accent2">
                  <a:lumMod val="75000"/>
                </a:schemeClr>
              </a:solidFill>
              <a:latin typeface="Comic Sans MS" panose="030F0702030302020204" pitchFamily="66" charset="0"/>
            </a:endParaRPr>
          </a:p>
        </p:txBody>
      </p:sp>
      <p:sp>
        <p:nvSpPr>
          <p:cNvPr id="5" name="TextBox 4">
            <a:extLst>
              <a:ext uri="{FF2B5EF4-FFF2-40B4-BE49-F238E27FC236}">
                <a16:creationId xmlns:a16="http://schemas.microsoft.com/office/drawing/2014/main" id="{F6E39D88-8CE2-C0E2-5628-3811385A9FEB}"/>
              </a:ext>
            </a:extLst>
          </p:cNvPr>
          <p:cNvSpPr txBox="1"/>
          <p:nvPr/>
        </p:nvSpPr>
        <p:spPr>
          <a:xfrm>
            <a:off x="2535514" y="5776349"/>
            <a:ext cx="6384805" cy="646331"/>
          </a:xfrm>
          <a:prstGeom prst="rect">
            <a:avLst/>
          </a:prstGeom>
          <a:noFill/>
        </p:spPr>
        <p:txBody>
          <a:bodyPr wrap="square" rtlCol="0">
            <a:spAutoFit/>
          </a:bodyPr>
          <a:lstStyle/>
          <a:p>
            <a:r>
              <a:rPr lang="cy-GB" dirty="0"/>
              <a:t>Cyflwyno i mat iaith ac dangos yr enghraifft. Am helpu mwy un waith taflen wahanol.  </a:t>
            </a:r>
          </a:p>
        </p:txBody>
      </p:sp>
    </p:spTree>
    <p:extLst>
      <p:ext uri="{BB962C8B-B14F-4D97-AF65-F5344CB8AC3E}">
        <p14:creationId xmlns:p14="http://schemas.microsoft.com/office/powerpoint/2010/main" val="2429989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FDED-FFE5-B3F4-1E5E-5B6D0E306565}"/>
              </a:ext>
            </a:extLst>
          </p:cNvPr>
          <p:cNvSpPr>
            <a:spLocks noGrp="1"/>
          </p:cNvSpPr>
          <p:nvPr>
            <p:ph type="title"/>
          </p:nvPr>
        </p:nvSpPr>
        <p:spPr/>
        <p:txBody>
          <a:bodyPr>
            <a:normAutofit/>
          </a:bodyPr>
          <a:lstStyle/>
          <a:p>
            <a:r>
              <a:rPr lang="cy-GB" sz="1400" dirty="0">
                <a:latin typeface="Comic Sans MS" panose="030F0702030302020204" pitchFamily="66" charset="0"/>
              </a:rPr>
              <a:t>I ymarfer y patrwm newydd, dw i eisiau i chi i gyfateb y lluniau efo geiriau. Torrwch y lluniau a brawddeg, cyfateb lluniau efo geiriau. Dangos ei gwaith i fi cyn chi’n glynu'r lluniau a geiriau ar eich llyfr. </a:t>
            </a:r>
            <a:br>
              <a:rPr lang="cy-GB" sz="1400" dirty="0">
                <a:latin typeface="Comic Sans MS" panose="030F0702030302020204" pitchFamily="66" charset="0"/>
              </a:rPr>
            </a:br>
            <a:r>
              <a:rPr lang="cy-GB" sz="1400" dirty="0">
                <a:latin typeface="Comic Sans MS" panose="030F0702030302020204" pitchFamily="66" charset="0"/>
              </a:rPr>
              <a:t>Os oes chi wedi gorffen, gwneud brawddeg efo geiriau ac ysgrifenni'r frawddeg o dan o waith.</a:t>
            </a:r>
          </a:p>
        </p:txBody>
      </p:sp>
      <p:sp>
        <p:nvSpPr>
          <p:cNvPr id="4" name="Content Placeholder 3">
            <a:extLst>
              <a:ext uri="{FF2B5EF4-FFF2-40B4-BE49-F238E27FC236}">
                <a16:creationId xmlns:a16="http://schemas.microsoft.com/office/drawing/2014/main" id="{899399FC-ABBC-47E8-C67C-79797F1C5BA7}"/>
              </a:ext>
            </a:extLst>
          </p:cNvPr>
          <p:cNvSpPr>
            <a:spLocks noGrp="1"/>
          </p:cNvSpPr>
          <p:nvPr>
            <p:ph sz="half" idx="2"/>
          </p:nvPr>
        </p:nvSpPr>
        <p:spPr>
          <a:xfrm>
            <a:off x="6172200" y="1825624"/>
            <a:ext cx="5181600" cy="4532043"/>
          </a:xfrm>
        </p:spPr>
        <p:txBody>
          <a:bodyPr>
            <a:normAutofit fontScale="85000" lnSpcReduction="20000"/>
          </a:bodyPr>
          <a:lstStyle/>
          <a:p>
            <a:r>
              <a:rPr lang="cy-GB" sz="1800" kern="100" dirty="0">
                <a:effectLst/>
                <a:latin typeface="Comic Sans MS" panose="030F0702030302020204" pitchFamily="66" charset="0"/>
                <a:ea typeface="Aptos" panose="020B0004020202020204" pitchFamily="34" charset="0"/>
                <a:cs typeface="Times New Roman" panose="02020603050405020304" pitchFamily="18" charset="0"/>
              </a:rPr>
              <a:t>Teithion ni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Comic Sans MS" panose="030F0702030302020204" pitchFamily="66" charset="0"/>
                <a:ea typeface="Aptos" panose="020B0004020202020204" pitchFamily="34" charset="0"/>
                <a:cs typeface="Times New Roman" panose="02020603050405020304" pitchFamily="18" charset="0"/>
              </a:rPr>
              <a:t>Gwrandawon ni</a:t>
            </a:r>
            <a:r>
              <a:rPr lang="en-GB" sz="1800" kern="100" dirty="0">
                <a:latin typeface="Aptos" panose="020B0004020202020204" pitchFamily="34" charset="0"/>
                <a:ea typeface="Aptos" panose="020B0004020202020204" pitchFamily="34" charset="0"/>
                <a:cs typeface="Times New Roman" panose="02020603050405020304" pitchFamily="18" charset="0"/>
              </a:rPr>
              <a:t> / </a:t>
            </a:r>
            <a:r>
              <a:rPr lang="cy-GB" sz="1800" dirty="0">
                <a:effectLst/>
                <a:latin typeface="Comic Sans MS" panose="030F0702030302020204" pitchFamily="66" charset="0"/>
                <a:ea typeface="Aptos" panose="020B0004020202020204" pitchFamily="34" charset="0"/>
                <a:cs typeface="Times New Roman" panose="02020603050405020304" pitchFamily="18" charset="0"/>
              </a:rPr>
              <a:t>Gwrandawais i</a:t>
            </a:r>
          </a:p>
          <a:p>
            <a:pPr>
              <a:lnSpc>
                <a:spcPct val="107000"/>
              </a:lnSpc>
              <a:spcAft>
                <a:spcPts val="800"/>
              </a:spcAft>
            </a:pPr>
            <a:r>
              <a:rPr lang="cy-GB" sz="1800" kern="100" dirty="0">
                <a:effectLst/>
                <a:latin typeface="Comic Sans MS" panose="030F0702030302020204" pitchFamily="66" charset="0"/>
                <a:ea typeface="Aptos" panose="020B0004020202020204" pitchFamily="34" charset="0"/>
                <a:cs typeface="Times New Roman" panose="02020603050405020304" pitchFamily="18" charset="0"/>
              </a:rPr>
              <a:t>Chwaraeon ni / Chwaraeais 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Comic Sans MS" panose="030F0702030302020204" pitchFamily="66" charset="0"/>
                <a:ea typeface="Aptos" panose="020B0004020202020204" pitchFamily="34" charset="0"/>
                <a:cs typeface="Times New Roman" panose="02020603050405020304" pitchFamily="18" charset="0"/>
              </a:rPr>
              <a:t>Edrychon ni / Edrychais 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Comic Sans MS" panose="030F0702030302020204" pitchFamily="66" charset="0"/>
                <a:ea typeface="Aptos" panose="020B0004020202020204" pitchFamily="34" charset="0"/>
                <a:cs typeface="Times New Roman" panose="02020603050405020304" pitchFamily="18" charset="0"/>
              </a:rPr>
              <a:t>Bwyton ni / Bwytais i</a:t>
            </a:r>
          </a:p>
          <a:p>
            <a:pPr>
              <a:lnSpc>
                <a:spcPct val="107000"/>
              </a:lnSpc>
              <a:spcAft>
                <a:spcPts val="800"/>
              </a:spcAft>
            </a:pPr>
            <a:r>
              <a:rPr lang="cy-GB" sz="1800" dirty="0" err="1">
                <a:effectLst/>
                <a:latin typeface="Comic Sans MS" panose="030F0702030302020204" pitchFamily="66" charset="0"/>
                <a:ea typeface="Aptos" panose="020B0004020202020204" pitchFamily="34" charset="0"/>
                <a:cs typeface="Times New Roman" panose="02020603050405020304" pitchFamily="18" charset="0"/>
              </a:rPr>
              <a:t>Mwynheuon</a:t>
            </a:r>
            <a:r>
              <a:rPr lang="cy-GB" sz="1800" dirty="0">
                <a:effectLst/>
                <a:latin typeface="Comic Sans MS" panose="030F0702030302020204" pitchFamily="66" charset="0"/>
                <a:ea typeface="Aptos" panose="020B0004020202020204" pitchFamily="34" charset="0"/>
                <a:cs typeface="Times New Roman" panose="02020603050405020304" pitchFamily="18" charset="0"/>
              </a:rPr>
              <a:t> ni, mwynheais i</a:t>
            </a:r>
          </a:p>
          <a:p>
            <a:pPr>
              <a:lnSpc>
                <a:spcPct val="107000"/>
              </a:lnSpc>
              <a:spcAft>
                <a:spcPts val="800"/>
              </a:spcAft>
            </a:pPr>
            <a:r>
              <a:rPr lang="cy-GB" sz="1800" kern="100" dirty="0">
                <a:effectLst/>
                <a:latin typeface="Comic Sans MS" panose="030F0702030302020204" pitchFamily="66" charset="0"/>
                <a:ea typeface="Aptos" panose="020B0004020202020204" pitchFamily="34" charset="0"/>
                <a:cs typeface="Times New Roman" panose="02020603050405020304" pitchFamily="18" charset="0"/>
              </a:rPr>
              <a:t>Yfon ni / Yfais i</a:t>
            </a:r>
          </a:p>
          <a:p>
            <a:pPr>
              <a:lnSpc>
                <a:spcPct val="107000"/>
              </a:lnSpc>
              <a:spcAft>
                <a:spcPts val="800"/>
              </a:spcAft>
            </a:pPr>
            <a:r>
              <a:rPr lang="cy-GB" sz="1800" kern="100" dirty="0">
                <a:effectLst/>
                <a:latin typeface="Comic Sans MS" panose="030F0702030302020204" pitchFamily="66" charset="0"/>
                <a:ea typeface="Aptos" panose="020B0004020202020204" pitchFamily="34" charset="0"/>
                <a:cs typeface="Times New Roman" panose="02020603050405020304" pitchFamily="18" charset="0"/>
              </a:rPr>
              <a:t>Prynon ni / </a:t>
            </a:r>
            <a:r>
              <a:rPr lang="cy-GB" sz="1800" dirty="0">
                <a:effectLst/>
                <a:latin typeface="Comic Sans MS" panose="030F0702030302020204" pitchFamily="66" charset="0"/>
                <a:ea typeface="Aptos" panose="020B0004020202020204" pitchFamily="34" charset="0"/>
                <a:cs typeface="Times New Roman" panose="02020603050405020304" pitchFamily="18" charset="0"/>
              </a:rPr>
              <a:t>Prynais i</a:t>
            </a:r>
          </a:p>
          <a:p>
            <a:pPr>
              <a:lnSpc>
                <a:spcPct val="107000"/>
              </a:lnSpc>
              <a:spcAft>
                <a:spcPts val="800"/>
              </a:spcAft>
            </a:pPr>
            <a:r>
              <a:rPr lang="cy-GB" sz="1800" kern="100" dirty="0">
                <a:effectLst/>
                <a:latin typeface="Comic Sans MS" panose="030F0702030302020204" pitchFamily="66" charset="0"/>
                <a:ea typeface="Aptos" panose="020B0004020202020204" pitchFamily="34" charset="0"/>
                <a:cs typeface="Times New Roman" panose="02020603050405020304" pitchFamily="18" charset="0"/>
              </a:rPr>
              <a:t>Welon ni / Welais i</a:t>
            </a:r>
          </a:p>
          <a:p>
            <a:pPr>
              <a:lnSpc>
                <a:spcPct val="107000"/>
              </a:lnSpc>
              <a:spcAft>
                <a:spcPts val="800"/>
              </a:spcAft>
            </a:pPr>
            <a:r>
              <a:rPr lang="cy-GB" sz="1800" kern="100" dirty="0">
                <a:effectLst/>
                <a:latin typeface="Comic Sans MS" panose="030F0702030302020204" pitchFamily="66" charset="0"/>
                <a:ea typeface="Aptos" panose="020B0004020202020204" pitchFamily="34" charset="0"/>
                <a:cs typeface="Times New Roman" panose="02020603050405020304" pitchFamily="18" charset="0"/>
              </a:rPr>
              <a:t>Siaradon ni / </a:t>
            </a:r>
            <a:r>
              <a:rPr lang="cy-GB" sz="1800" dirty="0">
                <a:effectLst/>
                <a:latin typeface="Comic Sans MS" panose="030F0702030302020204" pitchFamily="66" charset="0"/>
                <a:ea typeface="Aptos" panose="020B0004020202020204" pitchFamily="34" charset="0"/>
                <a:cs typeface="Times New Roman" panose="02020603050405020304" pitchFamily="18" charset="0"/>
              </a:rPr>
              <a:t>Siaradais i</a:t>
            </a:r>
          </a:p>
          <a:p>
            <a:pPr>
              <a:lnSpc>
                <a:spcPct val="107000"/>
              </a:lnSpc>
              <a:spcAft>
                <a:spcPts val="800"/>
              </a:spcAft>
            </a:pPr>
            <a:r>
              <a:rPr lang="cy-GB" sz="1800" kern="100" dirty="0">
                <a:effectLst/>
                <a:latin typeface="Comic Sans MS" panose="030F0702030302020204" pitchFamily="66" charset="0"/>
                <a:ea typeface="Aptos" panose="020B0004020202020204" pitchFamily="34" charset="0"/>
                <a:cs typeface="Times New Roman" panose="02020603050405020304" pitchFamily="18" charset="0"/>
              </a:rPr>
              <a:t>Cerddon ni / Cerddais i / es i aethon ni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cy-GB" dirty="0"/>
          </a:p>
        </p:txBody>
      </p:sp>
      <p:pic>
        <p:nvPicPr>
          <p:cNvPr id="5" name="Content Placeholder 4" descr="122,430 Cartoon Eat Breakfast Stock ...">
            <a:extLst>
              <a:ext uri="{FF2B5EF4-FFF2-40B4-BE49-F238E27FC236}">
                <a16:creationId xmlns:a16="http://schemas.microsoft.com/office/drawing/2014/main" id="{B1FB3A61-D9FB-0F44-8B87-9EF183B6D56C}"/>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838200" y="1825625"/>
            <a:ext cx="1334668" cy="1328736"/>
          </a:xfrm>
          <a:prstGeom prst="rect">
            <a:avLst/>
          </a:prstGeom>
          <a:noFill/>
          <a:ln>
            <a:noFill/>
          </a:ln>
        </p:spPr>
      </p:pic>
      <p:pic>
        <p:nvPicPr>
          <p:cNvPr id="6" name="Picture 5" descr="City bus stock vector. Illustration of ...">
            <a:extLst>
              <a:ext uri="{FF2B5EF4-FFF2-40B4-BE49-F238E27FC236}">
                <a16:creationId xmlns:a16="http://schemas.microsoft.com/office/drawing/2014/main" id="{BD5DACC6-CD00-838D-AC37-32326074A86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3559" y="5359750"/>
            <a:ext cx="1123950" cy="613410"/>
          </a:xfrm>
          <a:prstGeom prst="rect">
            <a:avLst/>
          </a:prstGeom>
          <a:noFill/>
          <a:ln>
            <a:noFill/>
          </a:ln>
        </p:spPr>
      </p:pic>
      <p:pic>
        <p:nvPicPr>
          <p:cNvPr id="7" name="Picture 6" descr="Footprints Walking Animation Stock ...">
            <a:extLst>
              <a:ext uri="{FF2B5EF4-FFF2-40B4-BE49-F238E27FC236}">
                <a16:creationId xmlns:a16="http://schemas.microsoft.com/office/drawing/2014/main" id="{B857E083-C867-D7B1-E8E4-B923F3EF31A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56154" y="2255041"/>
            <a:ext cx="1010920" cy="566420"/>
          </a:xfrm>
          <a:prstGeom prst="rect">
            <a:avLst/>
          </a:prstGeom>
          <a:noFill/>
          <a:ln>
            <a:noFill/>
          </a:ln>
        </p:spPr>
      </p:pic>
      <p:pic>
        <p:nvPicPr>
          <p:cNvPr id="8" name="Picture 7" descr="Cartoon Drawing Of Drinking Water ...">
            <a:extLst>
              <a:ext uri="{FF2B5EF4-FFF2-40B4-BE49-F238E27FC236}">
                <a16:creationId xmlns:a16="http://schemas.microsoft.com/office/drawing/2014/main" id="{E1BD51E9-DA9D-CA52-9046-5DA473B6D43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556777" y="3366530"/>
            <a:ext cx="1041400" cy="1041400"/>
          </a:xfrm>
          <a:prstGeom prst="rect">
            <a:avLst/>
          </a:prstGeom>
          <a:noFill/>
          <a:ln>
            <a:noFill/>
          </a:ln>
        </p:spPr>
      </p:pic>
      <p:pic>
        <p:nvPicPr>
          <p:cNvPr id="9" name="Picture 8" descr="Cartoon little girl listening gesture ...">
            <a:extLst>
              <a:ext uri="{FF2B5EF4-FFF2-40B4-BE49-F238E27FC236}">
                <a16:creationId xmlns:a16="http://schemas.microsoft.com/office/drawing/2014/main" id="{5416F8E1-0474-60E1-5914-0E652A2578FB}"/>
              </a:ext>
            </a:extLst>
          </p:cNvPr>
          <p:cNvPicPr>
            <a:picLocks noChangeAspect="1"/>
          </p:cNvPicPr>
          <p:nvPr/>
        </p:nvPicPr>
        <p:blipFill rotWithShape="1">
          <a:blip r:embed="rId6">
            <a:extLst>
              <a:ext uri="{28A0092B-C50C-407E-A947-70E740481C1C}">
                <a14:useLocalDpi xmlns:a14="http://schemas.microsoft.com/office/drawing/2010/main" val="0"/>
              </a:ext>
            </a:extLst>
          </a:blip>
          <a:srcRect l="-6360" r="15721" b="37031"/>
          <a:stretch/>
        </p:blipFill>
        <p:spPr bwMode="auto">
          <a:xfrm>
            <a:off x="1082624" y="4291012"/>
            <a:ext cx="723900" cy="774700"/>
          </a:xfrm>
          <a:prstGeom prst="rect">
            <a:avLst/>
          </a:prstGeom>
          <a:noFill/>
          <a:ln>
            <a:noFill/>
          </a:ln>
          <a:extLst>
            <a:ext uri="{53640926-AAD7-44D8-BBD7-CCE9431645EC}">
              <a14:shadowObscured xmlns:a14="http://schemas.microsoft.com/office/drawing/2010/main"/>
            </a:ext>
          </a:extLst>
        </p:spPr>
      </p:pic>
      <p:pic>
        <p:nvPicPr>
          <p:cNvPr id="10" name="Picture 9" descr="Pictures Eyes Of Cartoon Googly Free HD Image">
            <a:extLst>
              <a:ext uri="{FF2B5EF4-FFF2-40B4-BE49-F238E27FC236}">
                <a16:creationId xmlns:a16="http://schemas.microsoft.com/office/drawing/2014/main" id="{9B4C56DF-255A-B006-2DE4-4EAF5700225A}"/>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610434" y="4952999"/>
            <a:ext cx="1000760" cy="1000760"/>
          </a:xfrm>
          <a:prstGeom prst="rect">
            <a:avLst/>
          </a:prstGeom>
          <a:noFill/>
          <a:ln>
            <a:noFill/>
          </a:ln>
        </p:spPr>
      </p:pic>
      <p:pic>
        <p:nvPicPr>
          <p:cNvPr id="11" name="Picture 10" descr="Cartoon Talking Images - Free Download ...">
            <a:extLst>
              <a:ext uri="{FF2B5EF4-FFF2-40B4-BE49-F238E27FC236}">
                <a16:creationId xmlns:a16="http://schemas.microsoft.com/office/drawing/2014/main" id="{137D2B9E-EE77-01F0-4B24-CF162FBF9B5E}"/>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215130" y="1962943"/>
            <a:ext cx="812800" cy="1054100"/>
          </a:xfrm>
          <a:prstGeom prst="rect">
            <a:avLst/>
          </a:prstGeom>
          <a:noFill/>
          <a:ln>
            <a:noFill/>
          </a:ln>
        </p:spPr>
      </p:pic>
      <p:pic>
        <p:nvPicPr>
          <p:cNvPr id="12" name="Picture 11" descr="5,600+ Kids Paying Stock Illustrations ...">
            <a:extLst>
              <a:ext uri="{FF2B5EF4-FFF2-40B4-BE49-F238E27FC236}">
                <a16:creationId xmlns:a16="http://schemas.microsoft.com/office/drawing/2014/main" id="{3477AA79-6BE1-D0D2-5801-A8F898A53568}"/>
              </a:ext>
            </a:extLst>
          </p:cNvPr>
          <p:cNvPicPr>
            <a:picLocks noChangeAspect="1"/>
          </p:cNvPicPr>
          <p:nvPr/>
        </p:nvPicPr>
        <p:blipFill rotWithShape="1">
          <a:blip r:embed="rId9">
            <a:extLst>
              <a:ext uri="{28A0092B-C50C-407E-A947-70E740481C1C}">
                <a14:useLocalDpi xmlns:a14="http://schemas.microsoft.com/office/drawing/2010/main" val="0"/>
              </a:ext>
            </a:extLst>
          </a:blip>
          <a:srcRect l="7487" t="23431" r="22460" b="12543"/>
          <a:stretch/>
        </p:blipFill>
        <p:spPr bwMode="auto">
          <a:xfrm>
            <a:off x="4118876" y="3344861"/>
            <a:ext cx="1148715" cy="850900"/>
          </a:xfrm>
          <a:prstGeom prst="rect">
            <a:avLst/>
          </a:prstGeom>
          <a:noFill/>
          <a:ln>
            <a:noFill/>
          </a:ln>
          <a:extLst>
            <a:ext uri="{53640926-AAD7-44D8-BBD7-CCE9431645EC}">
              <a14:shadowObscured xmlns:a14="http://schemas.microsoft.com/office/drawing/2010/main"/>
            </a:ext>
          </a:extLst>
        </p:spPr>
      </p:pic>
      <p:pic>
        <p:nvPicPr>
          <p:cNvPr id="13" name="Picture 12" descr="Kids Playing Vector Art, Icons, and ...">
            <a:extLst>
              <a:ext uri="{FF2B5EF4-FFF2-40B4-BE49-F238E27FC236}">
                <a16:creationId xmlns:a16="http://schemas.microsoft.com/office/drawing/2014/main" id="{6AD0FBFC-BF80-5E27-FB4E-41C1ED65D76F}"/>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415104" y="5065712"/>
            <a:ext cx="987425" cy="775335"/>
          </a:xfrm>
          <a:prstGeom prst="rect">
            <a:avLst/>
          </a:prstGeom>
          <a:noFill/>
          <a:ln>
            <a:noFill/>
          </a:ln>
        </p:spPr>
      </p:pic>
      <p:pic>
        <p:nvPicPr>
          <p:cNvPr id="14" name="Picture 13" descr="Pictures Eyes Of Cartoon Googly Free HD Image">
            <a:extLst>
              <a:ext uri="{FF2B5EF4-FFF2-40B4-BE49-F238E27FC236}">
                <a16:creationId xmlns:a16="http://schemas.microsoft.com/office/drawing/2014/main" id="{3898971C-C491-68D8-8616-3D5F86BB6122}"/>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35318" y="3090885"/>
            <a:ext cx="1000760" cy="1000760"/>
          </a:xfrm>
          <a:prstGeom prst="rect">
            <a:avLst/>
          </a:prstGeom>
          <a:noFill/>
          <a:ln>
            <a:noFill/>
          </a:ln>
        </p:spPr>
      </p:pic>
    </p:spTree>
    <p:extLst>
      <p:ext uri="{BB962C8B-B14F-4D97-AF65-F5344CB8AC3E}">
        <p14:creationId xmlns:p14="http://schemas.microsoft.com/office/powerpoint/2010/main" val="42889017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Description automatically generated">
            <a:extLst>
              <a:ext uri="{FF2B5EF4-FFF2-40B4-BE49-F238E27FC236}">
                <a16:creationId xmlns:a16="http://schemas.microsoft.com/office/drawing/2014/main" id="{9F59A839-F3EA-A04E-0F6B-444AB22E571D}"/>
              </a:ext>
            </a:extLst>
          </p:cNvPr>
          <p:cNvPicPr>
            <a:picLocks noChangeAspect="1"/>
          </p:cNvPicPr>
          <p:nvPr/>
        </p:nvPicPr>
        <p:blipFill rotWithShape="1">
          <a:blip r:embed="rId2"/>
          <a:srcRect l="19346" t="16704" r="19584" b="21879"/>
          <a:stretch/>
        </p:blipFill>
        <p:spPr bwMode="auto">
          <a:xfrm>
            <a:off x="1171921" y="643467"/>
            <a:ext cx="9848157" cy="5571065"/>
          </a:xfrm>
          <a:prstGeom prst="rect">
            <a:avLst/>
          </a:prstGeom>
          <a:ln>
            <a:noFill/>
          </a:ln>
          <a:extLst>
            <a:ext uri="{53640926-AAD7-44D8-BBD7-CCE9431645EC}">
              <a14:shadowObscured xmlns:a14="http://schemas.microsoft.com/office/drawing/2010/main"/>
            </a:ext>
          </a:extLst>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3775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52F9E-D73F-0EB4-D449-6BFC205605F3}"/>
              </a:ext>
            </a:extLst>
          </p:cNvPr>
          <p:cNvSpPr>
            <a:spLocks noGrp="1"/>
          </p:cNvSpPr>
          <p:nvPr>
            <p:ph type="title"/>
          </p:nvPr>
        </p:nvSpPr>
        <p:spPr/>
        <p:txBody>
          <a:bodyPr>
            <a:normAutofit fontScale="90000"/>
          </a:bodyPr>
          <a:lstStyle/>
          <a:p>
            <a:r>
              <a:rPr lang="cy-GB" sz="3200" dirty="0">
                <a:latin typeface="Comic Sans MS" panose="030F0702030302020204" pitchFamily="66" charset="0"/>
              </a:rPr>
              <a:t>Dw i eisiau i chi ysgrifenni cerdyn post i ffrind am drip of Castell </a:t>
            </a:r>
            <a:r>
              <a:rPr lang="cy-GB" sz="3200" dirty="0" err="1">
                <a:latin typeface="Comic Sans MS" panose="030F0702030302020204" pitchFamily="66" charset="0"/>
              </a:rPr>
              <a:t>Powis</a:t>
            </a:r>
            <a:r>
              <a:rPr lang="cy-GB" sz="3200" dirty="0">
                <a:latin typeface="Comic Sans MS" panose="030F0702030302020204" pitchFamily="66" charset="0"/>
              </a:rPr>
              <a:t> ymweliad a’r gerddi a chyfarfod a’r prif arddwyr. </a:t>
            </a:r>
          </a:p>
        </p:txBody>
      </p:sp>
      <p:sp>
        <p:nvSpPr>
          <p:cNvPr id="3" name="Content Placeholder 2">
            <a:extLst>
              <a:ext uri="{FF2B5EF4-FFF2-40B4-BE49-F238E27FC236}">
                <a16:creationId xmlns:a16="http://schemas.microsoft.com/office/drawing/2014/main" id="{A37A5EDD-AD8D-158C-B0B7-0EF6697E59B9}"/>
              </a:ext>
            </a:extLst>
          </p:cNvPr>
          <p:cNvSpPr>
            <a:spLocks noGrp="1"/>
          </p:cNvSpPr>
          <p:nvPr>
            <p:ph idx="1"/>
          </p:nvPr>
        </p:nvSpPr>
        <p:spPr/>
        <p:txBody>
          <a:bodyPr>
            <a:normAutofit fontScale="92500" lnSpcReduction="20000"/>
          </a:bodyPr>
          <a:lstStyle/>
          <a:p>
            <a:r>
              <a:rPr lang="cy-GB" dirty="0">
                <a:latin typeface="Comic Sans MS" panose="030F0702030302020204" pitchFamily="66" charset="0"/>
              </a:rPr>
              <a:t>Annwyl Jane,</a:t>
            </a:r>
          </a:p>
          <a:p>
            <a:r>
              <a:rPr lang="cy-GB" dirty="0">
                <a:latin typeface="Comic Sans MS" panose="030F0702030302020204" pitchFamily="66" charset="0"/>
              </a:rPr>
              <a:t>Sut mae pethau? Rydw i’n wych, achos ddoe es i am drip i Gastell </a:t>
            </a:r>
            <a:r>
              <a:rPr lang="cy-GB" dirty="0" err="1">
                <a:latin typeface="Comic Sans MS" panose="030F0702030302020204" pitchFamily="66" charset="0"/>
              </a:rPr>
              <a:t>Powis</a:t>
            </a:r>
            <a:r>
              <a:rPr lang="cy-GB" dirty="0">
                <a:latin typeface="Comic Sans MS" panose="030F0702030302020204" pitchFamily="66" charset="0"/>
              </a:rPr>
              <a:t> efo ysgol. Teithion ni mewn bws. Eisteddais i efo Nansi a siaradon ni am lawer o bethau. </a:t>
            </a:r>
          </a:p>
          <a:p>
            <a:r>
              <a:rPr lang="cy-GB" dirty="0">
                <a:latin typeface="Comic Sans MS" panose="030F0702030302020204" pitchFamily="66" charset="0"/>
              </a:rPr>
              <a:t>Pan roedden ni cyrraedd am y castell, cerddon ni i weld y gerddi. Maen nhw mawr iawn efo llawer o flodau a choeden. Gwrandon ni i brif arddwr siarad am ei waith, roedd hi’n ddiddorol iawn. Dysgon ni am dyfu planhigion. </a:t>
            </a:r>
          </a:p>
          <a:p>
            <a:r>
              <a:rPr lang="cy-GB" dirty="0">
                <a:latin typeface="Comic Sans MS" panose="030F0702030302020204" pitchFamily="66" charset="0"/>
              </a:rPr>
              <a:t>Bwytai i frechdan, creision a ffrwyth i ginio. Hefyd cawson ni hufen iâ i bwdin. </a:t>
            </a:r>
          </a:p>
          <a:p>
            <a:r>
              <a:rPr lang="cy-GB" dirty="0">
                <a:latin typeface="Comic Sans MS" panose="030F0702030302020204" pitchFamily="66" charset="0"/>
              </a:rPr>
              <a:t>Chwaraeon ni am y parc chwaraeon, roedd hwyl iawn. Roedden ni adael am dri o’r gloch. Roedd diwrnod da iawn a llawer o hwyl!</a:t>
            </a:r>
          </a:p>
        </p:txBody>
      </p:sp>
    </p:spTree>
    <p:extLst>
      <p:ext uri="{BB962C8B-B14F-4D97-AF65-F5344CB8AC3E}">
        <p14:creationId xmlns:p14="http://schemas.microsoft.com/office/powerpoint/2010/main" val="1240721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F7C56-3E55-FC85-8447-272B2254B84E}"/>
              </a:ext>
            </a:extLst>
          </p:cNvPr>
          <p:cNvSpPr>
            <a:spLocks noGrp="1"/>
          </p:cNvSpPr>
          <p:nvPr>
            <p:ph type="title"/>
          </p:nvPr>
        </p:nvSpPr>
        <p:spPr>
          <a:xfrm>
            <a:off x="677334" y="609600"/>
            <a:ext cx="8812448" cy="489217"/>
          </a:xfrm>
        </p:spPr>
        <p:txBody>
          <a:bodyPr>
            <a:normAutofit/>
          </a:bodyPr>
          <a:lstStyle/>
          <a:p>
            <a:r>
              <a:rPr lang="cy-GB" sz="1600" dirty="0"/>
              <a:t>Defnyddio yr geiriau i helpu efo ei waith. </a:t>
            </a:r>
          </a:p>
        </p:txBody>
      </p:sp>
      <p:sp>
        <p:nvSpPr>
          <p:cNvPr id="3" name="Content Placeholder 2">
            <a:extLst>
              <a:ext uri="{FF2B5EF4-FFF2-40B4-BE49-F238E27FC236}">
                <a16:creationId xmlns:a16="http://schemas.microsoft.com/office/drawing/2014/main" id="{AEE2F9D5-7F4B-7C0D-D619-8B925EE66F8D}"/>
              </a:ext>
            </a:extLst>
          </p:cNvPr>
          <p:cNvSpPr>
            <a:spLocks noGrp="1"/>
          </p:cNvSpPr>
          <p:nvPr>
            <p:ph sz="half" idx="1"/>
          </p:nvPr>
        </p:nvSpPr>
        <p:spPr>
          <a:xfrm>
            <a:off x="677334" y="1329338"/>
            <a:ext cx="4184035" cy="4712023"/>
          </a:xfrm>
        </p:spPr>
        <p:txBody>
          <a:bodyPr>
            <a:normAutofit fontScale="85000" lnSpcReduction="20000"/>
          </a:bodyPr>
          <a:lstStyle/>
          <a:p>
            <a:r>
              <a:rPr lang="cy-GB" dirty="0"/>
              <a:t>Annwyl ,</a:t>
            </a:r>
          </a:p>
          <a:p>
            <a:r>
              <a:rPr lang="cy-GB" dirty="0"/>
              <a:t>Rydw i’n </a:t>
            </a:r>
          </a:p>
          <a:p>
            <a:r>
              <a:rPr lang="cy-GB" dirty="0"/>
              <a:t>Eisteddais i efo </a:t>
            </a:r>
          </a:p>
          <a:p>
            <a:r>
              <a:rPr lang="cy-GB" dirty="0"/>
              <a:t>siaradon ni . </a:t>
            </a:r>
          </a:p>
          <a:p>
            <a:r>
              <a:rPr lang="cy-GB" dirty="0"/>
              <a:t>Pan roedden ni </a:t>
            </a:r>
          </a:p>
          <a:p>
            <a:r>
              <a:rPr lang="cy-GB" dirty="0"/>
              <a:t>cerddon ni. </a:t>
            </a:r>
          </a:p>
          <a:p>
            <a:r>
              <a:rPr lang="cy-GB" dirty="0"/>
              <a:t>Dysgon ni. </a:t>
            </a:r>
          </a:p>
          <a:p>
            <a:r>
              <a:rPr lang="cy-GB" dirty="0"/>
              <a:t>Bwytais i</a:t>
            </a:r>
          </a:p>
          <a:p>
            <a:r>
              <a:rPr lang="cy-GB" dirty="0"/>
              <a:t>Yfais i. </a:t>
            </a:r>
          </a:p>
          <a:p>
            <a:r>
              <a:rPr lang="cy-GB" dirty="0"/>
              <a:t>Chwaraeon ni</a:t>
            </a:r>
          </a:p>
          <a:p>
            <a:r>
              <a:rPr lang="cy-GB" dirty="0"/>
              <a:t>Roedden ni</a:t>
            </a:r>
          </a:p>
          <a:p>
            <a:r>
              <a:rPr lang="cy-GB" dirty="0"/>
              <a:t>Roedd</a:t>
            </a:r>
          </a:p>
          <a:p>
            <a:endParaRPr lang="cy-GB" dirty="0"/>
          </a:p>
        </p:txBody>
      </p:sp>
      <p:sp>
        <p:nvSpPr>
          <p:cNvPr id="4" name="Content Placeholder 3">
            <a:extLst>
              <a:ext uri="{FF2B5EF4-FFF2-40B4-BE49-F238E27FC236}">
                <a16:creationId xmlns:a16="http://schemas.microsoft.com/office/drawing/2014/main" id="{0D66FE02-6AF9-7097-2E37-7315155A1E3A}"/>
              </a:ext>
            </a:extLst>
          </p:cNvPr>
          <p:cNvSpPr>
            <a:spLocks noGrp="1"/>
          </p:cNvSpPr>
          <p:nvPr>
            <p:ph sz="half" idx="2"/>
          </p:nvPr>
        </p:nvSpPr>
        <p:spPr>
          <a:xfrm>
            <a:off x="5238616" y="1329338"/>
            <a:ext cx="4184034" cy="4402951"/>
          </a:xfrm>
        </p:spPr>
        <p:txBody>
          <a:bodyPr>
            <a:normAutofit fontScale="85000" lnSpcReduction="20000"/>
          </a:bodyPr>
          <a:lstStyle/>
          <a:p>
            <a:r>
              <a:rPr lang="sv-SE" dirty="0"/>
              <a:t>Ysgrifenni i garden bost yma.</a:t>
            </a:r>
            <a:endParaRPr lang="cy-GB" dirty="0"/>
          </a:p>
        </p:txBody>
      </p:sp>
      <p:cxnSp>
        <p:nvCxnSpPr>
          <p:cNvPr id="6" name="Straight Connector 5">
            <a:extLst>
              <a:ext uri="{FF2B5EF4-FFF2-40B4-BE49-F238E27FC236}">
                <a16:creationId xmlns:a16="http://schemas.microsoft.com/office/drawing/2014/main" id="{5F92E4FB-EE88-90A7-5F70-56A12C384CD6}"/>
              </a:ext>
            </a:extLst>
          </p:cNvPr>
          <p:cNvCxnSpPr/>
          <p:nvPr/>
        </p:nvCxnSpPr>
        <p:spPr>
          <a:xfrm>
            <a:off x="5336626" y="1928692"/>
            <a:ext cx="398801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5CCDB55-B81E-D855-F31E-3444D92974E1}"/>
              </a:ext>
            </a:extLst>
          </p:cNvPr>
          <p:cNvCxnSpPr/>
          <p:nvPr/>
        </p:nvCxnSpPr>
        <p:spPr>
          <a:xfrm>
            <a:off x="5354490" y="2388453"/>
            <a:ext cx="398801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51E1865-EE63-E641-3D7C-ED61E87C5EA7}"/>
              </a:ext>
            </a:extLst>
          </p:cNvPr>
          <p:cNvCxnSpPr/>
          <p:nvPr/>
        </p:nvCxnSpPr>
        <p:spPr>
          <a:xfrm>
            <a:off x="5336626" y="2909687"/>
            <a:ext cx="398801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D1F493B-A7FC-EB53-3E9F-8DBEEFA106EF}"/>
              </a:ext>
            </a:extLst>
          </p:cNvPr>
          <p:cNvCxnSpPr/>
          <p:nvPr/>
        </p:nvCxnSpPr>
        <p:spPr>
          <a:xfrm>
            <a:off x="5336626" y="3429000"/>
            <a:ext cx="398801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C86CD84-D98A-DB2D-591F-C72EF4805FAC}"/>
              </a:ext>
            </a:extLst>
          </p:cNvPr>
          <p:cNvCxnSpPr/>
          <p:nvPr/>
        </p:nvCxnSpPr>
        <p:spPr>
          <a:xfrm>
            <a:off x="5336626" y="3975206"/>
            <a:ext cx="398801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4AD898C-3B45-A562-D9A5-96DDE6A9012D}"/>
              </a:ext>
            </a:extLst>
          </p:cNvPr>
          <p:cNvCxnSpPr/>
          <p:nvPr/>
        </p:nvCxnSpPr>
        <p:spPr>
          <a:xfrm>
            <a:off x="5354490" y="4365811"/>
            <a:ext cx="398801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68CAD05-8FED-FB02-5F55-17AC66D56638}"/>
              </a:ext>
            </a:extLst>
          </p:cNvPr>
          <p:cNvCxnSpPr/>
          <p:nvPr/>
        </p:nvCxnSpPr>
        <p:spPr>
          <a:xfrm>
            <a:off x="5348087" y="4787152"/>
            <a:ext cx="398801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AB407B-951D-F75F-2752-F87198D4C228}"/>
              </a:ext>
            </a:extLst>
          </p:cNvPr>
          <p:cNvCxnSpPr/>
          <p:nvPr/>
        </p:nvCxnSpPr>
        <p:spPr>
          <a:xfrm>
            <a:off x="5354490" y="5139336"/>
            <a:ext cx="398801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011B349-C150-FAE2-70C9-ECB89FC870FD}"/>
              </a:ext>
            </a:extLst>
          </p:cNvPr>
          <p:cNvCxnSpPr/>
          <p:nvPr/>
        </p:nvCxnSpPr>
        <p:spPr>
          <a:xfrm>
            <a:off x="5354490" y="5552994"/>
            <a:ext cx="3988014"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170EEF1E-B9F7-28A4-69F7-2162A95BCCFC}"/>
              </a:ext>
            </a:extLst>
          </p:cNvPr>
          <p:cNvSpPr txBox="1"/>
          <p:nvPr/>
        </p:nvSpPr>
        <p:spPr>
          <a:xfrm>
            <a:off x="2996773" y="5855234"/>
            <a:ext cx="6147227" cy="646331"/>
          </a:xfrm>
          <a:prstGeom prst="rect">
            <a:avLst/>
          </a:prstGeom>
          <a:noFill/>
        </p:spPr>
        <p:txBody>
          <a:bodyPr wrap="square" rtlCol="0">
            <a:spAutoFit/>
          </a:bodyPr>
          <a:lstStyle/>
          <a:p>
            <a:r>
              <a:rPr lang="cy-GB" dirty="0"/>
              <a:t>Os oes ti wedi gorffen, tynnwch lun am y gerddi am y papur o flaen y dosbarth. </a:t>
            </a:r>
          </a:p>
        </p:txBody>
      </p:sp>
    </p:spTree>
    <p:extLst>
      <p:ext uri="{BB962C8B-B14F-4D97-AF65-F5344CB8AC3E}">
        <p14:creationId xmlns:p14="http://schemas.microsoft.com/office/powerpoint/2010/main" val="17267287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dfa7f46-a5f7-46c0-a398-22577b5da00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2174EA08B5A1742BA14A050AD1B8511" ma:contentTypeVersion="17" ma:contentTypeDescription="Create a new document." ma:contentTypeScope="" ma:versionID="12925f103322dcf087fb188c26c65ab1">
  <xsd:schema xmlns:xsd="http://www.w3.org/2001/XMLSchema" xmlns:xs="http://www.w3.org/2001/XMLSchema" xmlns:p="http://schemas.microsoft.com/office/2006/metadata/properties" xmlns:ns3="8dfa7f46-a5f7-46c0-a398-22577b5da001" xmlns:ns4="19daa81b-ce92-4bf5-8b72-14e8a4f44910" targetNamespace="http://schemas.microsoft.com/office/2006/metadata/properties" ma:root="true" ma:fieldsID="99dd360d2bf00c469bee8eef8ef522dc" ns3:_="" ns4:_="">
    <xsd:import namespace="8dfa7f46-a5f7-46c0-a398-22577b5da001"/>
    <xsd:import namespace="19daa81b-ce92-4bf5-8b72-14e8a4f44910"/>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OCR" minOccurs="0"/>
                <xsd:element ref="ns3:_activity" minOccurs="0"/>
                <xsd:element ref="ns3:MediaServiceObjectDetectorVersions" minOccurs="0"/>
                <xsd:element ref="ns3:MediaServiceSystemTag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dfa7f46-a5f7-46c0-a398-22577b5da0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9daa81b-ce92-4bf5-8b72-14e8a4f44910"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644F2C-60A6-4DEC-B8B4-DD3DDB7AE05A}">
  <ds:schemaRefs>
    <ds:schemaRef ds:uri="http://www.w3.org/XML/1998/namespace"/>
    <ds:schemaRef ds:uri="http://schemas.microsoft.com/office/infopath/2007/PartnerControls"/>
    <ds:schemaRef ds:uri="http://schemas.openxmlformats.org/package/2006/metadata/core-properties"/>
    <ds:schemaRef ds:uri="http://schemas.microsoft.com/office/2006/documentManagement/types"/>
    <ds:schemaRef ds:uri="19daa81b-ce92-4bf5-8b72-14e8a4f44910"/>
    <ds:schemaRef ds:uri="http://purl.org/dc/elements/1.1/"/>
    <ds:schemaRef ds:uri="http://purl.org/dc/terms/"/>
    <ds:schemaRef ds:uri="http://purl.org/dc/dcmitype/"/>
    <ds:schemaRef ds:uri="8dfa7f46-a5f7-46c0-a398-22577b5da001"/>
    <ds:schemaRef ds:uri="http://schemas.microsoft.com/office/2006/metadata/properties"/>
  </ds:schemaRefs>
</ds:datastoreItem>
</file>

<file path=customXml/itemProps2.xml><?xml version="1.0" encoding="utf-8"?>
<ds:datastoreItem xmlns:ds="http://schemas.openxmlformats.org/officeDocument/2006/customXml" ds:itemID="{86D15BCD-9AD6-49EA-B61C-4E026FCA45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dfa7f46-a5f7-46c0-a398-22577b5da001"/>
    <ds:schemaRef ds:uri="19daa81b-ce92-4bf5-8b72-14e8a4f4491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9C77935-F5CB-4138-B2D5-A088F78982F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10720</TotalTime>
  <Words>3034</Words>
  <Application>Microsoft Office PowerPoint</Application>
  <PresentationFormat>Widescreen</PresentationFormat>
  <Paragraphs>360</Paragraphs>
  <Slides>24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American Typewriter</vt:lpstr>
      <vt:lpstr>Aptos</vt:lpstr>
      <vt:lpstr>Aptos Display</vt:lpstr>
      <vt:lpstr>Arial</vt:lpstr>
      <vt:lpstr>Calibri</vt:lpstr>
      <vt:lpstr>Comic Sans MS</vt:lpstr>
      <vt:lpstr>Office Theme</vt:lpstr>
      <vt:lpstr>Portffolio Adnoddau</vt:lpstr>
      <vt:lpstr>Cyflwyniad byr i’r portffolio</vt:lpstr>
      <vt:lpstr>Cyflwyniad byr i’r portffolio</vt:lpstr>
      <vt:lpstr>Cyflwyniad byr i’r portffolio</vt:lpstr>
      <vt:lpstr>Cyflwyniad byr i’r portffolio</vt:lpstr>
      <vt:lpstr>Cyfarwyddiadau i gynorthwyydd </vt:lpstr>
      <vt:lpstr>Mat Iaith – Mathemateg am gwaith efo gynorthwyydd</vt:lpstr>
      <vt:lpstr>Iechyd a Lles  Heddiw rydyn ni dysgu am defnyddio gorchmynion</vt:lpstr>
      <vt:lpstr>Mat Iaith am Gorchmynion  Defnyddio y gorchmynion i ysgrifenni cyfarwyddiadau ‘Sut i plannu hadau’. Rhaid i chi defnyddio berfau boss. </vt:lpstr>
      <vt:lpstr>PowerPoint Presentation</vt:lpstr>
      <vt:lpstr>Gwersi  - Gorchmynion/sefyllfa Ymarfer Corff</vt:lpstr>
      <vt:lpstr>Heddiw, rydyn ni dysgu am lleoliad, byddan ni defnyddion a geiriau newydd pan rydyn ni dylunio ein gardd. </vt:lpstr>
      <vt:lpstr>Mat Iaith – defnyddio i helpu chi tan chi’n gwybod y geiriau newydd. </vt:lpstr>
      <vt:lpstr>Sgwrs am tasg gwrando - tasg ail </vt:lpstr>
      <vt:lpstr>PowerPoint Presentation</vt:lpstr>
      <vt:lpstr>PowerPoint Presentation</vt:lpstr>
      <vt:lpstr>PowerPoint Presentation</vt:lpstr>
      <vt:lpstr>PowerPoint Presentation</vt:lpstr>
      <vt:lpstr>PowerPoint Presentation</vt:lpstr>
      <vt:lpstr>Ieithoedd, llythrennedd a Chyfathrebu Nod y wers ydy ysgrifenni i gorffennol  </vt:lpstr>
      <vt:lpstr>I ymarfer y patrwm newydd, dw i eisiau i chi i gyfateb y lluniau efo geiriau. Torrwch y lluniau a brawddeg, cyfateb lluniau efo geiriau. Dangos ei gwaith i fi cyn chi’n glynu'r lluniau a geiriau ar eich llyfr.  Os oes chi wedi gorffen, gwneud brawddeg efo geiriau ac ysgrifenni'r frawddeg o dan o waith.</vt:lpstr>
      <vt:lpstr>PowerPoint Presentation</vt:lpstr>
      <vt:lpstr>Dw i eisiau i chi ysgrifenni cerdyn post i ffrind am drip of Castell Powis ymweliad a’r gerddi a chyfarfod a’r prif arddwyr. </vt:lpstr>
      <vt:lpstr>Defnyddio yr geiriau i helpu efo ei waith.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 John (Meifod CP School)</dc:creator>
  <cp:lastModifiedBy>L John (Meifod CP School)</cp:lastModifiedBy>
  <cp:revision>5</cp:revision>
  <dcterms:created xsi:type="dcterms:W3CDTF">2024-11-20T13:15:16Z</dcterms:created>
  <dcterms:modified xsi:type="dcterms:W3CDTF">2024-12-06T06:03:30Z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0x01010002174EA08B5A1742BA14A050AD1B8511</vt:lpwstr>
  </property>
</Properties>
</file>