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4" r:id="rId8"/>
    <p:sldId id="265" r:id="rId9"/>
    <p:sldId id="266" r:id="rId10"/>
    <p:sldId id="267" r:id="rId11"/>
    <p:sldId id="268" r:id="rId12"/>
    <p:sldId id="269" r:id="rId13"/>
    <p:sldId id="270" r:id="rId14"/>
    <p:sldId id="271" r:id="rId15"/>
    <p:sldId id="272" r:id="rId16"/>
    <p:sldId id="257" r:id="rId17"/>
    <p:sldId id="26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F7F"/>
    <a:srgbClr val="BE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23" Type="http://schemas.microsoft.com/office/2016/11/relationships/changesInfo" Target="changesInfos/changesInfo1.xml" /><Relationship Id="rId10" Type="http://schemas.openxmlformats.org/officeDocument/2006/relationships/slide" Target="slides/slide9.xml" /><Relationship Id="rId19"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tableStyles" Target="tableStyles.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zmin Malik (2242813)" userId="f4fbc12c-d384-4d2e-a19b-64127d1ff215" providerId="ADAL" clId="{DC5F3CC0-6CD2-3D8C-9F16-5C887E279CE3}"/>
    <pc:docChg chg="undo custSel addSld modSld">
      <pc:chgData name="Nazmin Malik (2242813)" userId="f4fbc12c-d384-4d2e-a19b-64127d1ff215" providerId="ADAL" clId="{DC5F3CC0-6CD2-3D8C-9F16-5C887E279CE3}" dt="2026-07-13T11:06:18.516" v="1400" actId="1076"/>
      <pc:docMkLst>
        <pc:docMk/>
      </pc:docMkLst>
      <pc:sldChg chg="modSp mod">
        <pc:chgData name="Nazmin Malik (2242813)" userId="f4fbc12c-d384-4d2e-a19b-64127d1ff215" providerId="ADAL" clId="{DC5F3CC0-6CD2-3D8C-9F16-5C887E279CE3}" dt="2026-07-10T18:58:23.012" v="1395" actId="20577"/>
        <pc:sldMkLst>
          <pc:docMk/>
          <pc:sldMk cId="3338791680" sldId="256"/>
        </pc:sldMkLst>
        <pc:spChg chg="mod">
          <ac:chgData name="Nazmin Malik (2242813)" userId="f4fbc12c-d384-4d2e-a19b-64127d1ff215" providerId="ADAL" clId="{DC5F3CC0-6CD2-3D8C-9F16-5C887E279CE3}" dt="2026-07-10T18:58:23.012" v="1395" actId="20577"/>
          <ac:spMkLst>
            <pc:docMk/>
            <pc:sldMk cId="3338791680" sldId="256"/>
            <ac:spMk id="3" creationId="{ED38376E-9168-A77D-91D8-F4E8ECA5A80B}"/>
          </ac:spMkLst>
        </pc:spChg>
      </pc:sldChg>
      <pc:sldChg chg="addSp delSp modSp mod">
        <pc:chgData name="Nazmin Malik (2242813)" userId="f4fbc12c-d384-4d2e-a19b-64127d1ff215" providerId="ADAL" clId="{DC5F3CC0-6CD2-3D8C-9F16-5C887E279CE3}" dt="2026-07-08T18:32:42.696" v="1323" actId="20577"/>
        <pc:sldMkLst>
          <pc:docMk/>
          <pc:sldMk cId="1662381299" sldId="257"/>
        </pc:sldMkLst>
        <pc:spChg chg="add mod">
          <ac:chgData name="Nazmin Malik (2242813)" userId="f4fbc12c-d384-4d2e-a19b-64127d1ff215" providerId="ADAL" clId="{DC5F3CC0-6CD2-3D8C-9F16-5C887E279CE3}" dt="2026-07-08T18:23:03.571" v="1152" actId="1076"/>
          <ac:spMkLst>
            <pc:docMk/>
            <pc:sldMk cId="1662381299" sldId="257"/>
            <ac:spMk id="2" creationId="{A1B275F8-230E-54F8-C15A-78901A2935DA}"/>
          </ac:spMkLst>
        </pc:spChg>
        <pc:spChg chg="add mod">
          <ac:chgData name="Nazmin Malik (2242813)" userId="f4fbc12c-d384-4d2e-a19b-64127d1ff215" providerId="ADAL" clId="{DC5F3CC0-6CD2-3D8C-9F16-5C887E279CE3}" dt="2026-07-08T18:32:42.696" v="1323" actId="20577"/>
          <ac:spMkLst>
            <pc:docMk/>
            <pc:sldMk cId="1662381299" sldId="257"/>
            <ac:spMk id="4" creationId="{457066F8-15DC-5C63-0AE5-90FA2E2B72E7}"/>
          </ac:spMkLst>
        </pc:spChg>
      </pc:sldChg>
      <pc:sldChg chg="addSp delSp modSp mod setBg">
        <pc:chgData name="Nazmin Malik (2242813)" userId="f4fbc12c-d384-4d2e-a19b-64127d1ff215" providerId="ADAL" clId="{DC5F3CC0-6CD2-3D8C-9F16-5C887E279CE3}" dt="2026-06-29T14:58:41.644" v="542" actId="13822"/>
        <pc:sldMkLst>
          <pc:docMk/>
          <pc:sldMk cId="2802324433" sldId="258"/>
        </pc:sldMkLst>
        <pc:spChg chg="mod">
          <ac:chgData name="Nazmin Malik (2242813)" userId="f4fbc12c-d384-4d2e-a19b-64127d1ff215" providerId="ADAL" clId="{DC5F3CC0-6CD2-3D8C-9F16-5C887E279CE3}" dt="2026-06-29T14:58:41.644" v="542" actId="13822"/>
          <ac:spMkLst>
            <pc:docMk/>
            <pc:sldMk cId="2802324433" sldId="258"/>
            <ac:spMk id="2" creationId="{B7E3959C-0453-21BB-C06B-2E7C0986EAB8}"/>
          </ac:spMkLst>
        </pc:spChg>
        <pc:spChg chg="add mod">
          <ac:chgData name="Nazmin Malik (2242813)" userId="f4fbc12c-d384-4d2e-a19b-64127d1ff215" providerId="ADAL" clId="{DC5F3CC0-6CD2-3D8C-9F16-5C887E279CE3}" dt="2026-06-29T14:57:59.183" v="537" actId="13822"/>
          <ac:spMkLst>
            <pc:docMk/>
            <pc:sldMk cId="2802324433" sldId="258"/>
            <ac:spMk id="3" creationId="{FD8A7978-4F14-6842-18C8-14F620395250}"/>
          </ac:spMkLst>
        </pc:spChg>
      </pc:sldChg>
      <pc:sldChg chg="modSp mod">
        <pc:chgData name="Nazmin Malik (2242813)" userId="f4fbc12c-d384-4d2e-a19b-64127d1ff215" providerId="ADAL" clId="{DC5F3CC0-6CD2-3D8C-9F16-5C887E279CE3}" dt="2026-06-29T19:23:46.760" v="736" actId="13822"/>
        <pc:sldMkLst>
          <pc:docMk/>
          <pc:sldMk cId="1060697780" sldId="259"/>
        </pc:sldMkLst>
        <pc:spChg chg="mod">
          <ac:chgData name="Nazmin Malik (2242813)" userId="f4fbc12c-d384-4d2e-a19b-64127d1ff215" providerId="ADAL" clId="{DC5F3CC0-6CD2-3D8C-9F16-5C887E279CE3}" dt="2026-06-29T19:23:43.642" v="735" actId="13822"/>
          <ac:spMkLst>
            <pc:docMk/>
            <pc:sldMk cId="1060697780" sldId="259"/>
            <ac:spMk id="2" creationId="{FB5C9C0C-C501-A0BB-25D1-427483BF1673}"/>
          </ac:spMkLst>
        </pc:spChg>
        <pc:spChg chg="mod">
          <ac:chgData name="Nazmin Malik (2242813)" userId="f4fbc12c-d384-4d2e-a19b-64127d1ff215" providerId="ADAL" clId="{DC5F3CC0-6CD2-3D8C-9F16-5C887E279CE3}" dt="2026-06-29T19:23:28.447" v="732" actId="13822"/>
          <ac:spMkLst>
            <pc:docMk/>
            <pc:sldMk cId="1060697780" sldId="259"/>
            <ac:spMk id="3" creationId="{AA8C985B-ACF8-BB51-9DF3-DB4F19B44FBF}"/>
          </ac:spMkLst>
        </pc:spChg>
        <pc:spChg chg="mod">
          <ac:chgData name="Nazmin Malik (2242813)" userId="f4fbc12c-d384-4d2e-a19b-64127d1ff215" providerId="ADAL" clId="{DC5F3CC0-6CD2-3D8C-9F16-5C887E279CE3}" dt="2026-06-29T19:23:31.633" v="733" actId="13822"/>
          <ac:spMkLst>
            <pc:docMk/>
            <pc:sldMk cId="1060697780" sldId="259"/>
            <ac:spMk id="4" creationId="{47C6B11D-1F39-0A6D-8852-7BDB67FEC1DE}"/>
          </ac:spMkLst>
        </pc:spChg>
        <pc:spChg chg="mod">
          <ac:chgData name="Nazmin Malik (2242813)" userId="f4fbc12c-d384-4d2e-a19b-64127d1ff215" providerId="ADAL" clId="{DC5F3CC0-6CD2-3D8C-9F16-5C887E279CE3}" dt="2026-06-29T19:23:46.760" v="736" actId="13822"/>
          <ac:spMkLst>
            <pc:docMk/>
            <pc:sldMk cId="1060697780" sldId="259"/>
            <ac:spMk id="5" creationId="{A2918E27-6B24-6271-1EB7-1E53168975A3}"/>
          </ac:spMkLst>
        </pc:spChg>
      </pc:sldChg>
      <pc:sldChg chg="modSp mod">
        <pc:chgData name="Nazmin Malik (2242813)" userId="f4fbc12c-d384-4d2e-a19b-64127d1ff215" providerId="ADAL" clId="{DC5F3CC0-6CD2-3D8C-9F16-5C887E279CE3}" dt="2026-06-29T19:22:51.766" v="731" actId="13822"/>
        <pc:sldMkLst>
          <pc:docMk/>
          <pc:sldMk cId="3638920653" sldId="260"/>
        </pc:sldMkLst>
        <pc:spChg chg="mod">
          <ac:chgData name="Nazmin Malik (2242813)" userId="f4fbc12c-d384-4d2e-a19b-64127d1ff215" providerId="ADAL" clId="{DC5F3CC0-6CD2-3D8C-9F16-5C887E279CE3}" dt="2026-06-29T19:22:51.766" v="731" actId="13822"/>
          <ac:spMkLst>
            <pc:docMk/>
            <pc:sldMk cId="3638920653" sldId="260"/>
            <ac:spMk id="6" creationId="{93BA7061-1266-80D1-2466-B59C0208C81D}"/>
          </ac:spMkLst>
        </pc:spChg>
        <pc:spChg chg="mod">
          <ac:chgData name="Nazmin Malik (2242813)" userId="f4fbc12c-d384-4d2e-a19b-64127d1ff215" providerId="ADAL" clId="{DC5F3CC0-6CD2-3D8C-9F16-5C887E279CE3}" dt="2026-06-29T19:22:40.390" v="729" actId="13822"/>
          <ac:spMkLst>
            <pc:docMk/>
            <pc:sldMk cId="3638920653" sldId="260"/>
            <ac:spMk id="11" creationId="{A71C5909-7FCD-6CD8-CDBD-41AF4CE6B592}"/>
          </ac:spMkLst>
        </pc:spChg>
        <pc:spChg chg="mod">
          <ac:chgData name="Nazmin Malik (2242813)" userId="f4fbc12c-d384-4d2e-a19b-64127d1ff215" providerId="ADAL" clId="{DC5F3CC0-6CD2-3D8C-9F16-5C887E279CE3}" dt="2026-06-29T19:22:48.123" v="730" actId="13822"/>
          <ac:spMkLst>
            <pc:docMk/>
            <pc:sldMk cId="3638920653" sldId="260"/>
            <ac:spMk id="12" creationId="{19240595-7616-C11B-77F1-F71D5EFBE72D}"/>
          </ac:spMkLst>
        </pc:spChg>
      </pc:sldChg>
      <pc:sldChg chg="modSp mod">
        <pc:chgData name="Nazmin Malik (2242813)" userId="f4fbc12c-d384-4d2e-a19b-64127d1ff215" providerId="ADAL" clId="{DC5F3CC0-6CD2-3D8C-9F16-5C887E279CE3}" dt="2026-07-08T18:24:39.508" v="1182" actId="113"/>
        <pc:sldMkLst>
          <pc:docMk/>
          <pc:sldMk cId="449020717" sldId="261"/>
        </pc:sldMkLst>
        <pc:spChg chg="mod">
          <ac:chgData name="Nazmin Malik (2242813)" userId="f4fbc12c-d384-4d2e-a19b-64127d1ff215" providerId="ADAL" clId="{DC5F3CC0-6CD2-3D8C-9F16-5C887E279CE3}" dt="2026-06-29T19:23:56.253" v="737" actId="13822"/>
          <ac:spMkLst>
            <pc:docMk/>
            <pc:sldMk cId="449020717" sldId="261"/>
            <ac:spMk id="2" creationId="{211FB688-E3A8-EF84-4D88-F908F69DFD85}"/>
          </ac:spMkLst>
        </pc:spChg>
        <pc:spChg chg="mod">
          <ac:chgData name="Nazmin Malik (2242813)" userId="f4fbc12c-d384-4d2e-a19b-64127d1ff215" providerId="ADAL" clId="{DC5F3CC0-6CD2-3D8C-9F16-5C887E279CE3}" dt="2026-07-08T18:24:28.747" v="1181" actId="113"/>
          <ac:spMkLst>
            <pc:docMk/>
            <pc:sldMk cId="449020717" sldId="261"/>
            <ac:spMk id="3" creationId="{6F318B1D-B387-3DDC-633C-B4C09139367C}"/>
          </ac:spMkLst>
        </pc:spChg>
        <pc:spChg chg="mod">
          <ac:chgData name="Nazmin Malik (2242813)" userId="f4fbc12c-d384-4d2e-a19b-64127d1ff215" providerId="ADAL" clId="{DC5F3CC0-6CD2-3D8C-9F16-5C887E279CE3}" dt="2026-07-08T18:24:39.508" v="1182" actId="113"/>
          <ac:spMkLst>
            <pc:docMk/>
            <pc:sldMk cId="449020717" sldId="261"/>
            <ac:spMk id="4" creationId="{A0395229-FE73-AB7B-0995-FE0A5F0AD450}"/>
          </ac:spMkLst>
        </pc:spChg>
      </pc:sldChg>
      <pc:sldChg chg="modSp mod">
        <pc:chgData name="Nazmin Malik (2242813)" userId="f4fbc12c-d384-4d2e-a19b-64127d1ff215" providerId="ADAL" clId="{DC5F3CC0-6CD2-3D8C-9F16-5C887E279CE3}" dt="2026-06-29T19:24:39.307" v="746" actId="13822"/>
        <pc:sldMkLst>
          <pc:docMk/>
          <pc:sldMk cId="2435854020" sldId="262"/>
        </pc:sldMkLst>
        <pc:spChg chg="mod">
          <ac:chgData name="Nazmin Malik (2242813)" userId="f4fbc12c-d384-4d2e-a19b-64127d1ff215" providerId="ADAL" clId="{DC5F3CC0-6CD2-3D8C-9F16-5C887E279CE3}" dt="2026-06-29T19:24:25.331" v="744" actId="1076"/>
          <ac:spMkLst>
            <pc:docMk/>
            <pc:sldMk cId="2435854020" sldId="262"/>
            <ac:spMk id="2" creationId="{AF083C77-FC71-8656-2E27-E2691228ED1C}"/>
          </ac:spMkLst>
        </pc:spChg>
        <pc:spChg chg="mod">
          <ac:chgData name="Nazmin Malik (2242813)" userId="f4fbc12c-d384-4d2e-a19b-64127d1ff215" providerId="ADAL" clId="{DC5F3CC0-6CD2-3D8C-9F16-5C887E279CE3}" dt="2026-06-29T19:24:39.307" v="746" actId="13822"/>
          <ac:spMkLst>
            <pc:docMk/>
            <pc:sldMk cId="2435854020" sldId="262"/>
            <ac:spMk id="5" creationId="{BE0E427E-793D-822D-FBD4-C2D945EEFFA9}"/>
          </ac:spMkLst>
        </pc:spChg>
        <pc:graphicFrameChg chg="mod">
          <ac:chgData name="Nazmin Malik (2242813)" userId="f4fbc12c-d384-4d2e-a19b-64127d1ff215" providerId="ADAL" clId="{DC5F3CC0-6CD2-3D8C-9F16-5C887E279CE3}" dt="2026-06-29T19:24:29.819" v="745" actId="1076"/>
          <ac:graphicFrameMkLst>
            <pc:docMk/>
            <pc:sldMk cId="2435854020" sldId="262"/>
            <ac:graphicFrameMk id="4" creationId="{5D97EF6B-A3E4-B1C1-3A82-FBB310B0EB68}"/>
          </ac:graphicFrameMkLst>
        </pc:graphicFrameChg>
        <pc:picChg chg="mod">
          <ac:chgData name="Nazmin Malik (2242813)" userId="f4fbc12c-d384-4d2e-a19b-64127d1ff215" providerId="ADAL" clId="{DC5F3CC0-6CD2-3D8C-9F16-5C887E279CE3}" dt="2026-06-29T19:24:15.695" v="742" actId="1076"/>
          <ac:picMkLst>
            <pc:docMk/>
            <pc:sldMk cId="2435854020" sldId="262"/>
            <ac:picMk id="8" creationId="{04C56026-2A69-E267-C31E-751B93519B48}"/>
          </ac:picMkLst>
        </pc:picChg>
      </pc:sldChg>
      <pc:sldChg chg="addSp delSp modSp mod">
        <pc:chgData name="Nazmin Malik (2242813)" userId="f4fbc12c-d384-4d2e-a19b-64127d1ff215" providerId="ADAL" clId="{DC5F3CC0-6CD2-3D8C-9F16-5C887E279CE3}" dt="2026-07-08T18:31:44.948" v="1294" actId="20577"/>
        <pc:sldMkLst>
          <pc:docMk/>
          <pc:sldMk cId="244502293" sldId="263"/>
        </pc:sldMkLst>
        <pc:spChg chg="add mod">
          <ac:chgData name="Nazmin Malik (2242813)" userId="f4fbc12c-d384-4d2e-a19b-64127d1ff215" providerId="ADAL" clId="{DC5F3CC0-6CD2-3D8C-9F16-5C887E279CE3}" dt="2026-07-08T18:31:44.948" v="1294" actId="20577"/>
          <ac:spMkLst>
            <pc:docMk/>
            <pc:sldMk cId="244502293" sldId="263"/>
            <ac:spMk id="4" creationId="{2B203BA4-DB8D-27B8-7F12-30CAC659CE2E}"/>
          </ac:spMkLst>
        </pc:spChg>
      </pc:sldChg>
      <pc:sldChg chg="addSp delSp modSp mod">
        <pc:chgData name="Nazmin Malik (2242813)" userId="f4fbc12c-d384-4d2e-a19b-64127d1ff215" providerId="ADAL" clId="{DC5F3CC0-6CD2-3D8C-9F16-5C887E279CE3}" dt="2026-07-08T18:25:47.026" v="1188" actId="2711"/>
        <pc:sldMkLst>
          <pc:docMk/>
          <pc:sldMk cId="4112588854" sldId="264"/>
        </pc:sldMkLst>
        <pc:spChg chg="mod">
          <ac:chgData name="Nazmin Malik (2242813)" userId="f4fbc12c-d384-4d2e-a19b-64127d1ff215" providerId="ADAL" clId="{DC5F3CC0-6CD2-3D8C-9F16-5C887E279CE3}" dt="2026-06-29T19:25:36.488" v="749" actId="13822"/>
          <ac:spMkLst>
            <pc:docMk/>
            <pc:sldMk cId="4112588854" sldId="264"/>
            <ac:spMk id="2" creationId="{87DA811E-2AD8-01B7-CDF6-9CD80C5E2CDC}"/>
          </ac:spMkLst>
        </pc:spChg>
        <pc:spChg chg="add mod">
          <ac:chgData name="Nazmin Malik (2242813)" userId="f4fbc12c-d384-4d2e-a19b-64127d1ff215" providerId="ADAL" clId="{DC5F3CC0-6CD2-3D8C-9F16-5C887E279CE3}" dt="2026-07-08T18:25:47.026" v="1188" actId="2711"/>
          <ac:spMkLst>
            <pc:docMk/>
            <pc:sldMk cId="4112588854" sldId="264"/>
            <ac:spMk id="3" creationId="{3B7CA574-F6BD-2C1E-686A-3BD5910DA4F9}"/>
          </ac:spMkLst>
        </pc:spChg>
        <pc:graphicFrameChg chg="modGraphic">
          <ac:chgData name="Nazmin Malik (2242813)" userId="f4fbc12c-d384-4d2e-a19b-64127d1ff215" providerId="ADAL" clId="{DC5F3CC0-6CD2-3D8C-9F16-5C887E279CE3}" dt="2026-07-08T18:25:29.363" v="1187" actId="2711"/>
          <ac:graphicFrameMkLst>
            <pc:docMk/>
            <pc:sldMk cId="4112588854" sldId="264"/>
            <ac:graphicFrameMk id="4" creationId="{242E9901-0277-10A5-0EB4-CCD0957B8A49}"/>
          </ac:graphicFrameMkLst>
        </pc:graphicFrameChg>
      </pc:sldChg>
      <pc:sldChg chg="modSp mod">
        <pc:chgData name="Nazmin Malik (2242813)" userId="f4fbc12c-d384-4d2e-a19b-64127d1ff215" providerId="ADAL" clId="{DC5F3CC0-6CD2-3D8C-9F16-5C887E279CE3}" dt="2026-07-13T11:05:46.195" v="1397" actId="1076"/>
        <pc:sldMkLst>
          <pc:docMk/>
          <pc:sldMk cId="2051623269" sldId="265"/>
        </pc:sldMkLst>
        <pc:spChg chg="mod">
          <ac:chgData name="Nazmin Malik (2242813)" userId="f4fbc12c-d384-4d2e-a19b-64127d1ff215" providerId="ADAL" clId="{DC5F3CC0-6CD2-3D8C-9F16-5C887E279CE3}" dt="2026-07-13T11:05:46.195" v="1397" actId="1076"/>
          <ac:spMkLst>
            <pc:docMk/>
            <pc:sldMk cId="2051623269" sldId="265"/>
            <ac:spMk id="2" creationId="{BDCED265-2120-DE55-09F5-FE4603B68569}"/>
          </ac:spMkLst>
        </pc:spChg>
        <pc:spChg chg="mod">
          <ac:chgData name="Nazmin Malik (2242813)" userId="f4fbc12c-d384-4d2e-a19b-64127d1ff215" providerId="ADAL" clId="{DC5F3CC0-6CD2-3D8C-9F16-5C887E279CE3}" dt="2026-07-13T11:05:40.100" v="1396" actId="1076"/>
          <ac:spMkLst>
            <pc:docMk/>
            <pc:sldMk cId="2051623269" sldId="265"/>
            <ac:spMk id="3" creationId="{8654FA62-B013-0E7A-B5CD-BDE339B6CD65}"/>
          </ac:spMkLst>
        </pc:spChg>
      </pc:sldChg>
      <pc:sldChg chg="addSp delSp modSp new mod">
        <pc:chgData name="Nazmin Malik (2242813)" userId="f4fbc12c-d384-4d2e-a19b-64127d1ff215" providerId="ADAL" clId="{DC5F3CC0-6CD2-3D8C-9F16-5C887E279CE3}" dt="2026-07-13T11:06:03.307" v="1398" actId="1076"/>
        <pc:sldMkLst>
          <pc:docMk/>
          <pc:sldMk cId="1887845356" sldId="266"/>
        </pc:sldMkLst>
        <pc:spChg chg="add mod">
          <ac:chgData name="Nazmin Malik (2242813)" userId="f4fbc12c-d384-4d2e-a19b-64127d1ff215" providerId="ADAL" clId="{DC5F3CC0-6CD2-3D8C-9F16-5C887E279CE3}" dt="2026-07-13T11:06:03.307" v="1398" actId="1076"/>
          <ac:spMkLst>
            <pc:docMk/>
            <pc:sldMk cId="1887845356" sldId="266"/>
            <ac:spMk id="7" creationId="{A6BB9C21-39AE-50D9-F604-F29E7EB8B040}"/>
          </ac:spMkLst>
        </pc:spChg>
        <pc:spChg chg="add mod">
          <ac:chgData name="Nazmin Malik (2242813)" userId="f4fbc12c-d384-4d2e-a19b-64127d1ff215" providerId="ADAL" clId="{DC5F3CC0-6CD2-3D8C-9F16-5C887E279CE3}" dt="2026-07-08T18:27:54.657" v="1198" actId="1076"/>
          <ac:spMkLst>
            <pc:docMk/>
            <pc:sldMk cId="1887845356" sldId="266"/>
            <ac:spMk id="11" creationId="{9B38CBF5-C8B5-735C-A7DE-2445D13BDB6A}"/>
          </ac:spMkLst>
        </pc:spChg>
        <pc:spChg chg="add mod">
          <ac:chgData name="Nazmin Malik (2242813)" userId="f4fbc12c-d384-4d2e-a19b-64127d1ff215" providerId="ADAL" clId="{DC5F3CC0-6CD2-3D8C-9F16-5C887E279CE3}" dt="2026-07-08T18:27:56.771" v="1199" actId="1076"/>
          <ac:spMkLst>
            <pc:docMk/>
            <pc:sldMk cId="1887845356" sldId="266"/>
            <ac:spMk id="13" creationId="{273C778F-E583-A400-4DFD-D2B00EF81F04}"/>
          </ac:spMkLst>
        </pc:spChg>
        <pc:spChg chg="add mod">
          <ac:chgData name="Nazmin Malik (2242813)" userId="f4fbc12c-d384-4d2e-a19b-64127d1ff215" providerId="ADAL" clId="{DC5F3CC0-6CD2-3D8C-9F16-5C887E279CE3}" dt="2026-07-08T18:27:59.275" v="1200" actId="1076"/>
          <ac:spMkLst>
            <pc:docMk/>
            <pc:sldMk cId="1887845356" sldId="266"/>
            <ac:spMk id="15" creationId="{606D9CF1-B559-C177-40B1-88CCBEC803EA}"/>
          </ac:spMkLst>
        </pc:spChg>
        <pc:picChg chg="add mod ord">
          <ac:chgData name="Nazmin Malik (2242813)" userId="f4fbc12c-d384-4d2e-a19b-64127d1ff215" providerId="ADAL" clId="{DC5F3CC0-6CD2-3D8C-9F16-5C887E279CE3}" dt="2026-07-07T17:25:48.042" v="937" actId="1076"/>
          <ac:picMkLst>
            <pc:docMk/>
            <pc:sldMk cId="1887845356" sldId="266"/>
            <ac:picMk id="2" creationId="{114EF289-F672-56E2-28C3-FFF2CF6710EF}"/>
          </ac:picMkLst>
        </pc:picChg>
      </pc:sldChg>
      <pc:sldChg chg="addSp delSp modSp new mod">
        <pc:chgData name="Nazmin Malik (2242813)" userId="f4fbc12c-d384-4d2e-a19b-64127d1ff215" providerId="ADAL" clId="{DC5F3CC0-6CD2-3D8C-9F16-5C887E279CE3}" dt="2026-06-29T19:27:18.651" v="755" actId="13822"/>
        <pc:sldMkLst>
          <pc:docMk/>
          <pc:sldMk cId="3092305057" sldId="267"/>
        </pc:sldMkLst>
        <pc:spChg chg="mod">
          <ac:chgData name="Nazmin Malik (2242813)" userId="f4fbc12c-d384-4d2e-a19b-64127d1ff215" providerId="ADAL" clId="{DC5F3CC0-6CD2-3D8C-9F16-5C887E279CE3}" dt="2026-06-29T19:27:18.651" v="755" actId="13822"/>
          <ac:spMkLst>
            <pc:docMk/>
            <pc:sldMk cId="3092305057" sldId="267"/>
            <ac:spMk id="2" creationId="{40F8C1E5-32E8-26F8-3F33-3F3A2A002431}"/>
          </ac:spMkLst>
        </pc:spChg>
        <pc:picChg chg="add mod">
          <ac:chgData name="Nazmin Malik (2242813)" userId="f4fbc12c-d384-4d2e-a19b-64127d1ff215" providerId="ADAL" clId="{DC5F3CC0-6CD2-3D8C-9F16-5C887E279CE3}" dt="2026-06-29T19:05:09.213" v="675" actId="14100"/>
          <ac:picMkLst>
            <pc:docMk/>
            <pc:sldMk cId="3092305057" sldId="267"/>
            <ac:picMk id="3" creationId="{C009D6CA-BAA0-E878-0DD4-2F77EDE4DD0A}"/>
          </ac:picMkLst>
        </pc:picChg>
      </pc:sldChg>
      <pc:sldChg chg="addSp delSp modSp new mod">
        <pc:chgData name="Nazmin Malik (2242813)" userId="f4fbc12c-d384-4d2e-a19b-64127d1ff215" providerId="ADAL" clId="{DC5F3CC0-6CD2-3D8C-9F16-5C887E279CE3}" dt="2026-07-13T11:06:18.516" v="1400" actId="1076"/>
        <pc:sldMkLst>
          <pc:docMk/>
          <pc:sldMk cId="3814136701" sldId="268"/>
        </pc:sldMkLst>
        <pc:spChg chg="mod">
          <ac:chgData name="Nazmin Malik (2242813)" userId="f4fbc12c-d384-4d2e-a19b-64127d1ff215" providerId="ADAL" clId="{DC5F3CC0-6CD2-3D8C-9F16-5C887E279CE3}" dt="2026-07-07T10:15:09.144" v="866" actId="13822"/>
          <ac:spMkLst>
            <pc:docMk/>
            <pc:sldMk cId="3814136701" sldId="268"/>
            <ac:spMk id="2" creationId="{A77AF1A5-1FD0-1329-6214-8CB14C69C75B}"/>
          </ac:spMkLst>
        </pc:spChg>
        <pc:spChg chg="add mod">
          <ac:chgData name="Nazmin Malik (2242813)" userId="f4fbc12c-d384-4d2e-a19b-64127d1ff215" providerId="ADAL" clId="{DC5F3CC0-6CD2-3D8C-9F16-5C887E279CE3}" dt="2026-07-08T18:28:36.767" v="1205" actId="2711"/>
          <ac:spMkLst>
            <pc:docMk/>
            <pc:sldMk cId="3814136701" sldId="268"/>
            <ac:spMk id="5" creationId="{D673F047-7B72-AAA6-7EC8-AC71316AD7A0}"/>
          </ac:spMkLst>
        </pc:spChg>
        <pc:spChg chg="add mod">
          <ac:chgData name="Nazmin Malik (2242813)" userId="f4fbc12c-d384-4d2e-a19b-64127d1ff215" providerId="ADAL" clId="{DC5F3CC0-6CD2-3D8C-9F16-5C887E279CE3}" dt="2026-07-08T18:28:31.982" v="1204" actId="2711"/>
          <ac:spMkLst>
            <pc:docMk/>
            <pc:sldMk cId="3814136701" sldId="268"/>
            <ac:spMk id="6" creationId="{36DAFD75-18AF-CCB0-5156-5FEF3778936C}"/>
          </ac:spMkLst>
        </pc:spChg>
        <pc:spChg chg="add mod">
          <ac:chgData name="Nazmin Malik (2242813)" userId="f4fbc12c-d384-4d2e-a19b-64127d1ff215" providerId="ADAL" clId="{DC5F3CC0-6CD2-3D8C-9F16-5C887E279CE3}" dt="2026-07-08T18:28:27.213" v="1203" actId="2711"/>
          <ac:spMkLst>
            <pc:docMk/>
            <pc:sldMk cId="3814136701" sldId="268"/>
            <ac:spMk id="7" creationId="{BAEC8BC8-E38C-D95E-CDF5-AB03B07880EA}"/>
          </ac:spMkLst>
        </pc:spChg>
        <pc:spChg chg="add mod">
          <ac:chgData name="Nazmin Malik (2242813)" userId="f4fbc12c-d384-4d2e-a19b-64127d1ff215" providerId="ADAL" clId="{DC5F3CC0-6CD2-3D8C-9F16-5C887E279CE3}" dt="2026-07-08T18:28:22.123" v="1202" actId="2711"/>
          <ac:spMkLst>
            <pc:docMk/>
            <pc:sldMk cId="3814136701" sldId="268"/>
            <ac:spMk id="8" creationId="{A96FC4E2-56AC-66BC-347E-BB4AD261B918}"/>
          </ac:spMkLst>
        </pc:spChg>
        <pc:spChg chg="add mod">
          <ac:chgData name="Nazmin Malik (2242813)" userId="f4fbc12c-d384-4d2e-a19b-64127d1ff215" providerId="ADAL" clId="{DC5F3CC0-6CD2-3D8C-9F16-5C887E279CE3}" dt="2026-07-13T11:06:18.516" v="1400" actId="1076"/>
          <ac:spMkLst>
            <pc:docMk/>
            <pc:sldMk cId="3814136701" sldId="268"/>
            <ac:spMk id="9" creationId="{0C880708-43CB-E254-55C1-0F04CF6BE816}"/>
          </ac:spMkLst>
        </pc:spChg>
        <pc:picChg chg="add mod">
          <ac:chgData name="Nazmin Malik (2242813)" userId="f4fbc12c-d384-4d2e-a19b-64127d1ff215" providerId="ADAL" clId="{DC5F3CC0-6CD2-3D8C-9F16-5C887E279CE3}" dt="2026-06-29T19:19:08.059" v="705" actId="1076"/>
          <ac:picMkLst>
            <pc:docMk/>
            <pc:sldMk cId="3814136701" sldId="268"/>
            <ac:picMk id="4" creationId="{99AFF61B-B235-4645-3901-EBF0FC4CF390}"/>
          </ac:picMkLst>
        </pc:picChg>
      </pc:sldChg>
      <pc:sldChg chg="addSp delSp modSp new mod">
        <pc:chgData name="Nazmin Malik (2242813)" userId="f4fbc12c-d384-4d2e-a19b-64127d1ff215" providerId="ADAL" clId="{DC5F3CC0-6CD2-3D8C-9F16-5C887E279CE3}" dt="2026-07-07T17:20:39.501" v="923" actId="1076"/>
        <pc:sldMkLst>
          <pc:docMk/>
          <pc:sldMk cId="3263757665" sldId="269"/>
        </pc:sldMkLst>
        <pc:spChg chg="mod">
          <ac:chgData name="Nazmin Malik (2242813)" userId="f4fbc12c-d384-4d2e-a19b-64127d1ff215" providerId="ADAL" clId="{DC5F3CC0-6CD2-3D8C-9F16-5C887E279CE3}" dt="2026-07-07T17:18:00.726" v="905" actId="14100"/>
          <ac:spMkLst>
            <pc:docMk/>
            <pc:sldMk cId="3263757665" sldId="269"/>
            <ac:spMk id="2" creationId="{21467AE2-6B57-F8E6-186F-F7C91F9C7ADD}"/>
          </ac:spMkLst>
        </pc:spChg>
        <pc:spChg chg="add mod">
          <ac:chgData name="Nazmin Malik (2242813)" userId="f4fbc12c-d384-4d2e-a19b-64127d1ff215" providerId="ADAL" clId="{DC5F3CC0-6CD2-3D8C-9F16-5C887E279CE3}" dt="2026-07-07T05:57:46.755" v="824" actId="2711"/>
          <ac:spMkLst>
            <pc:docMk/>
            <pc:sldMk cId="3263757665" sldId="269"/>
            <ac:spMk id="4" creationId="{CCA06F84-625E-6443-29D7-6A7F63AFF675}"/>
          </ac:spMkLst>
        </pc:spChg>
        <pc:spChg chg="add mod">
          <ac:chgData name="Nazmin Malik (2242813)" userId="f4fbc12c-d384-4d2e-a19b-64127d1ff215" providerId="ADAL" clId="{DC5F3CC0-6CD2-3D8C-9F16-5C887E279CE3}" dt="2026-07-07T05:58:10.015" v="829" actId="1076"/>
          <ac:spMkLst>
            <pc:docMk/>
            <pc:sldMk cId="3263757665" sldId="269"/>
            <ac:spMk id="7" creationId="{90385A1C-E5F9-9667-5120-B0B468FCB44C}"/>
          </ac:spMkLst>
        </pc:spChg>
        <pc:spChg chg="add mod">
          <ac:chgData name="Nazmin Malik (2242813)" userId="f4fbc12c-d384-4d2e-a19b-64127d1ff215" providerId="ADAL" clId="{DC5F3CC0-6CD2-3D8C-9F16-5C887E279CE3}" dt="2026-07-07T05:58:13.600" v="830" actId="1076"/>
          <ac:spMkLst>
            <pc:docMk/>
            <pc:sldMk cId="3263757665" sldId="269"/>
            <ac:spMk id="9" creationId="{363877D3-E57E-D922-5F45-B4AA141E7027}"/>
          </ac:spMkLst>
        </pc:spChg>
        <pc:spChg chg="add mod">
          <ac:chgData name="Nazmin Malik (2242813)" userId="f4fbc12c-d384-4d2e-a19b-64127d1ff215" providerId="ADAL" clId="{DC5F3CC0-6CD2-3D8C-9F16-5C887E279CE3}" dt="2026-07-07T17:16:15.573" v="884" actId="1076"/>
          <ac:spMkLst>
            <pc:docMk/>
            <pc:sldMk cId="3263757665" sldId="269"/>
            <ac:spMk id="11" creationId="{E075D3D4-8B9A-F433-0767-89D03EA49755}"/>
          </ac:spMkLst>
        </pc:spChg>
        <pc:spChg chg="add mod">
          <ac:chgData name="Nazmin Malik (2242813)" userId="f4fbc12c-d384-4d2e-a19b-64127d1ff215" providerId="ADAL" clId="{DC5F3CC0-6CD2-3D8C-9F16-5C887E279CE3}" dt="2026-07-07T17:16:22.387" v="886" actId="1076"/>
          <ac:spMkLst>
            <pc:docMk/>
            <pc:sldMk cId="3263757665" sldId="269"/>
            <ac:spMk id="13" creationId="{ED59891C-EEBD-7E13-DEF4-8BBA35B993A0}"/>
          </ac:spMkLst>
        </pc:spChg>
        <pc:spChg chg="add mod">
          <ac:chgData name="Nazmin Malik (2242813)" userId="f4fbc12c-d384-4d2e-a19b-64127d1ff215" providerId="ADAL" clId="{DC5F3CC0-6CD2-3D8C-9F16-5C887E279CE3}" dt="2026-07-07T17:18:04.606" v="906" actId="1076"/>
          <ac:spMkLst>
            <pc:docMk/>
            <pc:sldMk cId="3263757665" sldId="269"/>
            <ac:spMk id="15" creationId="{4FD88D58-1A24-228F-4BF5-05547A56D906}"/>
          </ac:spMkLst>
        </pc:spChg>
        <pc:spChg chg="add mod">
          <ac:chgData name="Nazmin Malik (2242813)" userId="f4fbc12c-d384-4d2e-a19b-64127d1ff215" providerId="ADAL" clId="{DC5F3CC0-6CD2-3D8C-9F16-5C887E279CE3}" dt="2026-07-07T17:17:31.383" v="898" actId="1076"/>
          <ac:spMkLst>
            <pc:docMk/>
            <pc:sldMk cId="3263757665" sldId="269"/>
            <ac:spMk id="17" creationId="{58BEEDE3-1A75-1D0D-966E-9E2B32ED58AC}"/>
          </ac:spMkLst>
        </pc:spChg>
        <pc:spChg chg="add mod">
          <ac:chgData name="Nazmin Malik (2242813)" userId="f4fbc12c-d384-4d2e-a19b-64127d1ff215" providerId="ADAL" clId="{DC5F3CC0-6CD2-3D8C-9F16-5C887E279CE3}" dt="2026-07-07T17:16:38.313" v="889" actId="1076"/>
          <ac:spMkLst>
            <pc:docMk/>
            <pc:sldMk cId="3263757665" sldId="269"/>
            <ac:spMk id="19" creationId="{AC18D243-0435-D7D1-84FB-9EC29200AF19}"/>
          </ac:spMkLst>
        </pc:spChg>
        <pc:spChg chg="add mod">
          <ac:chgData name="Nazmin Malik (2242813)" userId="f4fbc12c-d384-4d2e-a19b-64127d1ff215" providerId="ADAL" clId="{DC5F3CC0-6CD2-3D8C-9F16-5C887E279CE3}" dt="2026-07-07T05:57:26.431" v="822" actId="1076"/>
          <ac:spMkLst>
            <pc:docMk/>
            <pc:sldMk cId="3263757665" sldId="269"/>
            <ac:spMk id="21" creationId="{4CFBB065-8801-A502-A2FB-27C60A1BC8B8}"/>
          </ac:spMkLst>
        </pc:spChg>
        <pc:picChg chg="add mod ord">
          <ac:chgData name="Nazmin Malik (2242813)" userId="f4fbc12c-d384-4d2e-a19b-64127d1ff215" providerId="ADAL" clId="{DC5F3CC0-6CD2-3D8C-9F16-5C887E279CE3}" dt="2026-07-07T17:20:21.883" v="921" actId="170"/>
          <ac:picMkLst>
            <pc:docMk/>
            <pc:sldMk cId="3263757665" sldId="269"/>
            <ac:picMk id="3" creationId="{999AE659-94AE-50C0-9F77-B29D963884D9}"/>
          </ac:picMkLst>
        </pc:picChg>
        <pc:picChg chg="add mod">
          <ac:chgData name="Nazmin Malik (2242813)" userId="f4fbc12c-d384-4d2e-a19b-64127d1ff215" providerId="ADAL" clId="{DC5F3CC0-6CD2-3D8C-9F16-5C887E279CE3}" dt="2026-07-07T17:19:47.948" v="918" actId="1076"/>
          <ac:picMkLst>
            <pc:docMk/>
            <pc:sldMk cId="3263757665" sldId="269"/>
            <ac:picMk id="6" creationId="{97CA6CC7-9F1C-8C5B-FF9E-EF308482FEE3}"/>
          </ac:picMkLst>
        </pc:picChg>
        <pc:picChg chg="add mod ord">
          <ac:chgData name="Nazmin Malik (2242813)" userId="f4fbc12c-d384-4d2e-a19b-64127d1ff215" providerId="ADAL" clId="{DC5F3CC0-6CD2-3D8C-9F16-5C887E279CE3}" dt="2026-07-07T17:20:39.501" v="923" actId="1076"/>
          <ac:picMkLst>
            <pc:docMk/>
            <pc:sldMk cId="3263757665" sldId="269"/>
            <ac:picMk id="8" creationId="{AA98D731-4FBC-0DD1-F952-68ACD7A0FB77}"/>
          </ac:picMkLst>
        </pc:picChg>
      </pc:sldChg>
      <pc:sldChg chg="addSp delSp modSp new mod">
        <pc:chgData name="Nazmin Malik (2242813)" userId="f4fbc12c-d384-4d2e-a19b-64127d1ff215" providerId="ADAL" clId="{DC5F3CC0-6CD2-3D8C-9F16-5C887E279CE3}" dt="2026-07-08T18:29:05.950" v="1207" actId="2711"/>
        <pc:sldMkLst>
          <pc:docMk/>
          <pc:sldMk cId="4174622110" sldId="270"/>
        </pc:sldMkLst>
        <pc:spChg chg="mod">
          <ac:chgData name="Nazmin Malik (2242813)" userId="f4fbc12c-d384-4d2e-a19b-64127d1ff215" providerId="ADAL" clId="{DC5F3CC0-6CD2-3D8C-9F16-5C887E279CE3}" dt="2026-07-07T10:15:47.857" v="869" actId="13822"/>
          <ac:spMkLst>
            <pc:docMk/>
            <pc:sldMk cId="4174622110" sldId="270"/>
            <ac:spMk id="2" creationId="{522EE236-DB7E-85B6-47BE-08956E16B942}"/>
          </ac:spMkLst>
        </pc:spChg>
        <pc:spChg chg="mod">
          <ac:chgData name="Nazmin Malik (2242813)" userId="f4fbc12c-d384-4d2e-a19b-64127d1ff215" providerId="ADAL" clId="{DC5F3CC0-6CD2-3D8C-9F16-5C887E279CE3}" dt="2026-07-08T18:29:05.950" v="1207" actId="2711"/>
          <ac:spMkLst>
            <pc:docMk/>
            <pc:sldMk cId="4174622110" sldId="270"/>
            <ac:spMk id="3" creationId="{1F868CB9-FAD6-7450-72F4-F5F2CCA7E5F1}"/>
          </ac:spMkLst>
        </pc:spChg>
        <pc:spChg chg="add mod">
          <ac:chgData name="Nazmin Malik (2242813)" userId="f4fbc12c-d384-4d2e-a19b-64127d1ff215" providerId="ADAL" clId="{DC5F3CC0-6CD2-3D8C-9F16-5C887E279CE3}" dt="2026-07-08T18:29:00.765" v="1206" actId="2711"/>
          <ac:spMkLst>
            <pc:docMk/>
            <pc:sldMk cId="4174622110" sldId="270"/>
            <ac:spMk id="5" creationId="{E732F3BF-D3DB-8A51-848A-6E5150CD91BB}"/>
          </ac:spMkLst>
        </pc:spChg>
        <pc:spChg chg="add mod">
          <ac:chgData name="Nazmin Malik (2242813)" userId="f4fbc12c-d384-4d2e-a19b-64127d1ff215" providerId="ADAL" clId="{DC5F3CC0-6CD2-3D8C-9F16-5C887E279CE3}" dt="2026-07-07T10:15:51.726" v="870" actId="13822"/>
          <ac:spMkLst>
            <pc:docMk/>
            <pc:sldMk cId="4174622110" sldId="270"/>
            <ac:spMk id="7" creationId="{544841A2-A1A6-4548-FBA5-69970EADF7F1}"/>
          </ac:spMkLst>
        </pc:spChg>
        <pc:picChg chg="add mod">
          <ac:chgData name="Nazmin Malik (2242813)" userId="f4fbc12c-d384-4d2e-a19b-64127d1ff215" providerId="ADAL" clId="{DC5F3CC0-6CD2-3D8C-9F16-5C887E279CE3}" dt="2026-07-07T17:24:31.534" v="930" actId="1076"/>
          <ac:picMkLst>
            <pc:docMk/>
            <pc:sldMk cId="4174622110" sldId="270"/>
            <ac:picMk id="6" creationId="{A2174724-2DB3-4235-8BAB-1E593E83CDED}"/>
          </ac:picMkLst>
        </pc:picChg>
      </pc:sldChg>
      <pc:sldChg chg="addSp modSp new mod">
        <pc:chgData name="Nazmin Malik (2242813)" userId="f4fbc12c-d384-4d2e-a19b-64127d1ff215" providerId="ADAL" clId="{DC5F3CC0-6CD2-3D8C-9F16-5C887E279CE3}" dt="2026-07-08T17:54:07.952" v="1095" actId="14100"/>
        <pc:sldMkLst>
          <pc:docMk/>
          <pc:sldMk cId="2273272491" sldId="271"/>
        </pc:sldMkLst>
        <pc:spChg chg="mod">
          <ac:chgData name="Nazmin Malik (2242813)" userId="f4fbc12c-d384-4d2e-a19b-64127d1ff215" providerId="ADAL" clId="{DC5F3CC0-6CD2-3D8C-9F16-5C887E279CE3}" dt="2026-07-08T17:33:36.382" v="1016" actId="13822"/>
          <ac:spMkLst>
            <pc:docMk/>
            <pc:sldMk cId="2273272491" sldId="271"/>
            <ac:spMk id="2" creationId="{5EB327BB-C267-E8C3-AE69-6CF26CB76C1F}"/>
          </ac:spMkLst>
        </pc:spChg>
        <pc:spChg chg="mod">
          <ac:chgData name="Nazmin Malik (2242813)" userId="f4fbc12c-d384-4d2e-a19b-64127d1ff215" providerId="ADAL" clId="{DC5F3CC0-6CD2-3D8C-9F16-5C887E279CE3}" dt="2026-07-08T17:33:03.407" v="1013" actId="13822"/>
          <ac:spMkLst>
            <pc:docMk/>
            <pc:sldMk cId="2273272491" sldId="271"/>
            <ac:spMk id="3" creationId="{DE50C46A-D294-8508-787F-A31E8596FA91}"/>
          </ac:spMkLst>
        </pc:spChg>
        <pc:spChg chg="add mod">
          <ac:chgData name="Nazmin Malik (2242813)" userId="f4fbc12c-d384-4d2e-a19b-64127d1ff215" providerId="ADAL" clId="{DC5F3CC0-6CD2-3D8C-9F16-5C887E279CE3}" dt="2026-07-08T17:33:39.938" v="1017" actId="13822"/>
          <ac:spMkLst>
            <pc:docMk/>
            <pc:sldMk cId="2273272491" sldId="271"/>
            <ac:spMk id="4" creationId="{9454F5BC-6F65-2ED4-FB8A-57E751804B43}"/>
          </ac:spMkLst>
        </pc:spChg>
        <pc:picChg chg="add mod">
          <ac:chgData name="Nazmin Malik (2242813)" userId="f4fbc12c-d384-4d2e-a19b-64127d1ff215" providerId="ADAL" clId="{DC5F3CC0-6CD2-3D8C-9F16-5C887E279CE3}" dt="2026-07-08T17:54:07.952" v="1095" actId="14100"/>
          <ac:picMkLst>
            <pc:docMk/>
            <pc:sldMk cId="2273272491" sldId="271"/>
            <ac:picMk id="5" creationId="{E3F1FFE3-DC7C-FC55-3186-A40C5E53DEA6}"/>
          </ac:picMkLst>
        </pc:picChg>
      </pc:sldChg>
      <pc:sldChg chg="addSp modSp new mod">
        <pc:chgData name="Nazmin Malik (2242813)" userId="f4fbc12c-d384-4d2e-a19b-64127d1ff215" providerId="ADAL" clId="{DC5F3CC0-6CD2-3D8C-9F16-5C887E279CE3}" dt="2026-07-08T18:22:18.501" v="1139" actId="255"/>
        <pc:sldMkLst>
          <pc:docMk/>
          <pc:sldMk cId="9887059" sldId="272"/>
        </pc:sldMkLst>
        <pc:spChg chg="mod">
          <ac:chgData name="Nazmin Malik (2242813)" userId="f4fbc12c-d384-4d2e-a19b-64127d1ff215" providerId="ADAL" clId="{DC5F3CC0-6CD2-3D8C-9F16-5C887E279CE3}" dt="2026-07-08T18:21:39.462" v="1130" actId="1076"/>
          <ac:spMkLst>
            <pc:docMk/>
            <pc:sldMk cId="9887059" sldId="272"/>
            <ac:spMk id="2" creationId="{E0532828-743A-FC59-6CA5-E5C2CEDCAF76}"/>
          </ac:spMkLst>
        </pc:spChg>
        <pc:spChg chg="mod">
          <ac:chgData name="Nazmin Malik (2242813)" userId="f4fbc12c-d384-4d2e-a19b-64127d1ff215" providerId="ADAL" clId="{DC5F3CC0-6CD2-3D8C-9F16-5C887E279CE3}" dt="2026-07-08T18:22:03.019" v="1137" actId="14100"/>
          <ac:spMkLst>
            <pc:docMk/>
            <pc:sldMk cId="9887059" sldId="272"/>
            <ac:spMk id="3" creationId="{9D09B71E-98D5-8E81-7CA9-95EE86DDBB4A}"/>
          </ac:spMkLst>
        </pc:spChg>
        <pc:spChg chg="add mod">
          <ac:chgData name="Nazmin Malik (2242813)" userId="f4fbc12c-d384-4d2e-a19b-64127d1ff215" providerId="ADAL" clId="{DC5F3CC0-6CD2-3D8C-9F16-5C887E279CE3}" dt="2026-07-08T18:22:11.593" v="1138" actId="255"/>
          <ac:spMkLst>
            <pc:docMk/>
            <pc:sldMk cId="9887059" sldId="272"/>
            <ac:spMk id="4" creationId="{2F4DC02F-5252-C5A0-1488-CBC6A381613D}"/>
          </ac:spMkLst>
        </pc:spChg>
        <pc:spChg chg="add mod">
          <ac:chgData name="Nazmin Malik (2242813)" userId="f4fbc12c-d384-4d2e-a19b-64127d1ff215" providerId="ADAL" clId="{DC5F3CC0-6CD2-3D8C-9F16-5C887E279CE3}" dt="2026-07-08T18:22:18.501" v="1139" actId="255"/>
          <ac:spMkLst>
            <pc:docMk/>
            <pc:sldMk cId="9887059" sldId="272"/>
            <ac:spMk id="5" creationId="{88778CC3-2EE4-4B7E-BCE4-78A1ECB012CE}"/>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3DE021-70EE-ED4A-8BBC-38CFADBB00B8}" type="doc">
      <dgm:prSet loTypeId="urn:microsoft.com/office/officeart/2009/layout/ReverseList" loCatId="relationship" qsTypeId="urn:microsoft.com/office/officeart/2005/8/quickstyle/simple1" qsCatId="simple" csTypeId="urn:microsoft.com/office/officeart/2005/8/colors/colorful5" csCatId="colorful" phldr="1"/>
      <dgm:spPr/>
      <dgm:t>
        <a:bodyPr/>
        <a:lstStyle/>
        <a:p>
          <a:endParaRPr lang="en-GB"/>
        </a:p>
      </dgm:t>
    </dgm:pt>
    <dgm:pt modelId="{8517D608-A2D2-5E4F-B71B-ADC233E2D32F}">
      <dgm:prSet phldrT="[Text]" phldr="0"/>
      <dgm:spPr/>
      <dgm:t>
        <a:bodyPr/>
        <a:lstStyle/>
        <a:p>
          <a:r>
            <a:rPr lang="en-GB" b="1">
              <a:latin typeface="Arial" panose="020B0604020202020204" pitchFamily="34" charset="0"/>
              <a:cs typeface="Arial" panose="020B0604020202020204" pitchFamily="34" charset="0"/>
            </a:rPr>
            <a:t>Diagnosis</a:t>
          </a:r>
        </a:p>
        <a:p>
          <a:r>
            <a:rPr lang="en-GB">
              <a:latin typeface="Arial" panose="020B0604020202020204" pitchFamily="34" charset="0"/>
              <a:cs typeface="Arial" panose="020B0604020202020204" pitchFamily="34" charset="0"/>
            </a:rPr>
            <a:t>Diagnosis is confirmed through: </a:t>
          </a:r>
        </a:p>
        <a:p>
          <a:pPr lvl="1"/>
          <a:r>
            <a:rPr lang="en-GB">
              <a:latin typeface="Arial" panose="020B0604020202020204" pitchFamily="34" charset="0"/>
              <a:cs typeface="Arial" panose="020B0604020202020204" pitchFamily="34" charset="0"/>
            </a:rPr>
            <a:t>HbA1c ≥ 48 mmol/mol (6.5%) (</a:t>
          </a:r>
          <a:r>
            <a:rPr lang="en-GB" b="1">
              <a:latin typeface="Arial" panose="020B0604020202020204" pitchFamily="34" charset="0"/>
              <a:cs typeface="Arial" panose="020B0604020202020204" pitchFamily="34" charset="0"/>
            </a:rPr>
            <a:t>NICE, 2024</a:t>
          </a:r>
          <a:r>
            <a:rPr lang="en-GB">
              <a:latin typeface="Arial" panose="020B0604020202020204" pitchFamily="34" charset="0"/>
              <a:cs typeface="Arial" panose="020B0604020202020204" pitchFamily="34" charset="0"/>
            </a:rPr>
            <a:t>) </a:t>
          </a:r>
        </a:p>
        <a:p>
          <a:pPr lvl="1"/>
          <a:r>
            <a:rPr lang="en-GB">
              <a:latin typeface="Arial" panose="020B0604020202020204" pitchFamily="34" charset="0"/>
              <a:cs typeface="Arial" panose="020B0604020202020204" pitchFamily="34" charset="0"/>
            </a:rPr>
            <a:t>Fasting plasma glucose ≥ 7.0 mmol/L (</a:t>
          </a:r>
          <a:r>
            <a:rPr lang="en-GB" b="1">
              <a:latin typeface="Arial" panose="020B0604020202020204" pitchFamily="34" charset="0"/>
              <a:cs typeface="Arial" panose="020B0604020202020204" pitchFamily="34" charset="0"/>
            </a:rPr>
            <a:t>WHO, 2024</a:t>
          </a:r>
          <a:r>
            <a:rPr lang="en-GB">
              <a:latin typeface="Arial" panose="020B0604020202020204" pitchFamily="34" charset="0"/>
              <a:cs typeface="Arial" panose="020B0604020202020204" pitchFamily="34" charset="0"/>
            </a:rPr>
            <a:t>) </a:t>
          </a:r>
        </a:p>
        <a:p>
          <a:pPr lvl="1"/>
          <a:r>
            <a:rPr lang="en-GB">
              <a:latin typeface="Arial" panose="020B0604020202020204" pitchFamily="34" charset="0"/>
              <a:cs typeface="Arial" panose="020B0604020202020204" pitchFamily="34" charset="0"/>
            </a:rPr>
            <a:t>Oral glucose tolerance test where indicated </a:t>
          </a:r>
        </a:p>
        <a:p>
          <a:r>
            <a:rPr lang="en-GB">
              <a:latin typeface="Arial" panose="020B0604020202020204" pitchFamily="34" charset="0"/>
              <a:cs typeface="Arial" panose="020B0604020202020204" pitchFamily="34" charset="0"/>
            </a:rPr>
            <a:t>Repeat testing may be required if asymptomatic (</a:t>
          </a:r>
          <a:r>
            <a:rPr lang="en-GB" b="1">
              <a:latin typeface="Arial" panose="020B0604020202020204" pitchFamily="34" charset="0"/>
              <a:cs typeface="Arial" panose="020B0604020202020204" pitchFamily="34" charset="0"/>
            </a:rPr>
            <a:t>NICE, 2024</a:t>
          </a:r>
          <a:r>
            <a:rPr lang="en-GB">
              <a:latin typeface="Arial" panose="020B0604020202020204" pitchFamily="34" charset="0"/>
              <a:cs typeface="Arial" panose="020B0604020202020204" pitchFamily="34" charset="0"/>
            </a:rPr>
            <a:t>)</a:t>
          </a:r>
        </a:p>
      </dgm:t>
    </dgm:pt>
    <dgm:pt modelId="{C8979090-CC8C-7C43-A742-699E4070978D}" type="parTrans" cxnId="{8714EDAE-6AB7-F746-9E6C-86E05551EB3C}">
      <dgm:prSet/>
      <dgm:spPr/>
      <dgm:t>
        <a:bodyPr/>
        <a:lstStyle/>
        <a:p>
          <a:endParaRPr lang="en-GB"/>
        </a:p>
      </dgm:t>
    </dgm:pt>
    <dgm:pt modelId="{4878458B-8162-CA46-BBA7-121A5A8D3615}" type="sibTrans" cxnId="{8714EDAE-6AB7-F746-9E6C-86E05551EB3C}">
      <dgm:prSet/>
      <dgm:spPr/>
      <dgm:t>
        <a:bodyPr/>
        <a:lstStyle/>
        <a:p>
          <a:endParaRPr lang="en-GB"/>
        </a:p>
      </dgm:t>
    </dgm:pt>
    <dgm:pt modelId="{1F841A5C-1027-3940-BE0D-EEE6845FE117}">
      <dgm:prSet phldrT="[Text]" phldr="0" custT="1"/>
      <dgm:spPr/>
      <dgm:t>
        <a:bodyPr/>
        <a:lstStyle/>
        <a:p>
          <a:r>
            <a:rPr lang="en-GB" sz="1400" b="1" dirty="0">
              <a:latin typeface="Arial" panose="020B0604020202020204" pitchFamily="34" charset="0"/>
              <a:cs typeface="Arial" panose="020B0604020202020204" pitchFamily="34" charset="0"/>
            </a:rPr>
            <a:t>Initial assessment</a:t>
          </a:r>
        </a:p>
        <a:p>
          <a:r>
            <a:rPr lang="en-GB" sz="1400" dirty="0">
              <a:latin typeface="Arial" panose="020B0604020202020204" pitchFamily="34" charset="0"/>
              <a:cs typeface="Arial" panose="020B0604020202020204" pitchFamily="34" charset="0"/>
            </a:rPr>
            <a:t>Full medical history </a:t>
          </a:r>
        </a:p>
        <a:p>
          <a:r>
            <a:rPr lang="en-GB" sz="1400" dirty="0">
              <a:latin typeface="Arial" panose="020B0604020202020204" pitchFamily="34" charset="0"/>
              <a:cs typeface="Arial" panose="020B0604020202020204" pitchFamily="34" charset="0"/>
            </a:rPr>
            <a:t>Cardiovascular risk assessment </a:t>
          </a:r>
        </a:p>
        <a:p>
          <a:r>
            <a:rPr lang="en-GB" sz="1400" dirty="0">
              <a:latin typeface="Arial" panose="020B0604020202020204" pitchFamily="34" charset="0"/>
              <a:cs typeface="Arial" panose="020B0604020202020204" pitchFamily="34" charset="0"/>
            </a:rPr>
            <a:t>BMI and waist circumference </a:t>
          </a:r>
        </a:p>
        <a:p>
          <a:r>
            <a:rPr lang="en-GB" sz="1400" dirty="0">
              <a:latin typeface="Arial" panose="020B0604020202020204" pitchFamily="34" charset="0"/>
              <a:cs typeface="Arial" panose="020B0604020202020204" pitchFamily="34" charset="0"/>
            </a:rPr>
            <a:t>Blood pressure </a:t>
          </a:r>
        </a:p>
        <a:p>
          <a:r>
            <a:rPr lang="en-GB" sz="1400" dirty="0">
              <a:latin typeface="Arial" panose="020B0604020202020204" pitchFamily="34" charset="0"/>
              <a:cs typeface="Arial" panose="020B0604020202020204" pitchFamily="34" charset="0"/>
            </a:rPr>
            <a:t>Renal function </a:t>
          </a:r>
        </a:p>
        <a:p>
          <a:r>
            <a:rPr lang="en-GB" sz="1400" dirty="0">
              <a:latin typeface="Arial" panose="020B0604020202020204" pitchFamily="34" charset="0"/>
              <a:cs typeface="Arial" panose="020B0604020202020204" pitchFamily="34" charset="0"/>
            </a:rPr>
            <a:t>Foot assessment </a:t>
          </a:r>
        </a:p>
        <a:p>
          <a:r>
            <a:rPr lang="en-GB" sz="1400" dirty="0">
              <a:latin typeface="Arial" panose="020B0604020202020204" pitchFamily="34" charset="0"/>
              <a:cs typeface="Arial" panose="020B0604020202020204" pitchFamily="34" charset="0"/>
            </a:rPr>
            <a:t>Retinal screening referral </a:t>
          </a:r>
        </a:p>
        <a:p>
          <a:r>
            <a:rPr lang="en-GB" sz="1400" dirty="0">
              <a:latin typeface="Arial" panose="020B0604020202020204" pitchFamily="34" charset="0"/>
              <a:cs typeface="Arial" panose="020B0604020202020204" pitchFamily="34" charset="0"/>
            </a:rPr>
            <a:t>Lifestyle assessment </a:t>
          </a:r>
        </a:p>
        <a:p>
          <a:r>
            <a:rPr lang="en-GB" sz="1400" dirty="0">
              <a:latin typeface="Arial" panose="020B0604020202020204" pitchFamily="34" charset="0"/>
              <a:cs typeface="Arial" panose="020B0604020202020204" pitchFamily="34" charset="0"/>
            </a:rPr>
            <a:t>Psychosocial assessment</a:t>
          </a:r>
        </a:p>
      </dgm:t>
    </dgm:pt>
    <dgm:pt modelId="{D28C762A-2B84-E94E-B0E2-705C24658B98}" type="parTrans" cxnId="{42A0FD51-AF1D-F349-92DA-B87311A6D3B4}">
      <dgm:prSet/>
      <dgm:spPr/>
      <dgm:t>
        <a:bodyPr/>
        <a:lstStyle/>
        <a:p>
          <a:endParaRPr lang="en-GB"/>
        </a:p>
      </dgm:t>
    </dgm:pt>
    <dgm:pt modelId="{D4E81200-8811-664F-A05C-87A07581BAE2}" type="sibTrans" cxnId="{42A0FD51-AF1D-F349-92DA-B87311A6D3B4}">
      <dgm:prSet/>
      <dgm:spPr/>
      <dgm:t>
        <a:bodyPr/>
        <a:lstStyle/>
        <a:p>
          <a:endParaRPr lang="en-GB"/>
        </a:p>
      </dgm:t>
    </dgm:pt>
    <dgm:pt modelId="{03B243E0-2255-2C4B-AA14-33822D25531D}" type="pres">
      <dgm:prSet presAssocID="{013DE021-70EE-ED4A-8BBC-38CFADBB00B8}" presName="Name0" presStyleCnt="0">
        <dgm:presLayoutVars>
          <dgm:chMax val="2"/>
          <dgm:chPref val="2"/>
          <dgm:animLvl val="lvl"/>
        </dgm:presLayoutVars>
      </dgm:prSet>
      <dgm:spPr/>
    </dgm:pt>
    <dgm:pt modelId="{3FE9E73C-D4F5-4449-82B2-989042149CCC}" type="pres">
      <dgm:prSet presAssocID="{013DE021-70EE-ED4A-8BBC-38CFADBB00B8}" presName="LeftText" presStyleLbl="revTx" presStyleIdx="0" presStyleCnt="0">
        <dgm:presLayoutVars>
          <dgm:bulletEnabled val="1"/>
        </dgm:presLayoutVars>
      </dgm:prSet>
      <dgm:spPr/>
    </dgm:pt>
    <dgm:pt modelId="{385F0950-A2DB-F74A-80D8-83D873755879}" type="pres">
      <dgm:prSet presAssocID="{013DE021-70EE-ED4A-8BBC-38CFADBB00B8}" presName="LeftNode" presStyleLbl="bgImgPlace1" presStyleIdx="0" presStyleCnt="2">
        <dgm:presLayoutVars>
          <dgm:chMax val="2"/>
          <dgm:chPref val="2"/>
        </dgm:presLayoutVars>
      </dgm:prSet>
      <dgm:spPr/>
    </dgm:pt>
    <dgm:pt modelId="{C07185A0-2864-2F4E-A3B0-4EA9D2BC4958}" type="pres">
      <dgm:prSet presAssocID="{013DE021-70EE-ED4A-8BBC-38CFADBB00B8}" presName="RightText" presStyleLbl="revTx" presStyleIdx="0" presStyleCnt="0">
        <dgm:presLayoutVars>
          <dgm:bulletEnabled val="1"/>
        </dgm:presLayoutVars>
      </dgm:prSet>
      <dgm:spPr/>
    </dgm:pt>
    <dgm:pt modelId="{79107DCE-358C-DB47-A4CF-045E6BD63423}" type="pres">
      <dgm:prSet presAssocID="{013DE021-70EE-ED4A-8BBC-38CFADBB00B8}" presName="RightNode" presStyleLbl="bgImgPlace1" presStyleIdx="1" presStyleCnt="2">
        <dgm:presLayoutVars>
          <dgm:chMax val="0"/>
          <dgm:chPref val="0"/>
        </dgm:presLayoutVars>
      </dgm:prSet>
      <dgm:spPr/>
    </dgm:pt>
    <dgm:pt modelId="{81D8DC28-DCCF-E34D-BE0A-0038393536EE}" type="pres">
      <dgm:prSet presAssocID="{013DE021-70EE-ED4A-8BBC-38CFADBB00B8}" presName="TopArrow" presStyleLbl="node1" presStyleIdx="0" presStyleCnt="2"/>
      <dgm:spPr/>
    </dgm:pt>
    <dgm:pt modelId="{1790B6ED-1FBE-6548-9128-A24286A2C137}" type="pres">
      <dgm:prSet presAssocID="{013DE021-70EE-ED4A-8BBC-38CFADBB00B8}" presName="BottomArrow" presStyleLbl="node1" presStyleIdx="1" presStyleCnt="2"/>
      <dgm:spPr/>
    </dgm:pt>
  </dgm:ptLst>
  <dgm:cxnLst>
    <dgm:cxn modelId="{B1032F17-2A15-5641-B080-B75600E37B0A}" type="presOf" srcId="{1F841A5C-1027-3940-BE0D-EEE6845FE117}" destId="{C07185A0-2864-2F4E-A3B0-4EA9D2BC4958}" srcOrd="0" destOrd="0" presId="urn:microsoft.com/office/officeart/2009/layout/ReverseList"/>
    <dgm:cxn modelId="{28631F47-CE28-BC41-B636-475BD45A1E8A}" type="presOf" srcId="{013DE021-70EE-ED4A-8BBC-38CFADBB00B8}" destId="{03B243E0-2255-2C4B-AA14-33822D25531D}" srcOrd="0" destOrd="0" presId="urn:microsoft.com/office/officeart/2009/layout/ReverseList"/>
    <dgm:cxn modelId="{4820354D-3734-3A48-859E-B027C78ACCCA}" type="presOf" srcId="{8517D608-A2D2-5E4F-B71B-ADC233E2D32F}" destId="{3FE9E73C-D4F5-4449-82B2-989042149CCC}" srcOrd="0" destOrd="0" presId="urn:microsoft.com/office/officeart/2009/layout/ReverseList"/>
    <dgm:cxn modelId="{42A0FD51-AF1D-F349-92DA-B87311A6D3B4}" srcId="{013DE021-70EE-ED4A-8BBC-38CFADBB00B8}" destId="{1F841A5C-1027-3940-BE0D-EEE6845FE117}" srcOrd="1" destOrd="0" parTransId="{D28C762A-2B84-E94E-B0E2-705C24658B98}" sibTransId="{D4E81200-8811-664F-A05C-87A07581BAE2}"/>
    <dgm:cxn modelId="{A6A96A97-C71E-4049-AC88-AF82A1F0C965}" type="presOf" srcId="{8517D608-A2D2-5E4F-B71B-ADC233E2D32F}" destId="{385F0950-A2DB-F74A-80D8-83D873755879}" srcOrd="1" destOrd="0" presId="urn:microsoft.com/office/officeart/2009/layout/ReverseList"/>
    <dgm:cxn modelId="{8714EDAE-6AB7-F746-9E6C-86E05551EB3C}" srcId="{013DE021-70EE-ED4A-8BBC-38CFADBB00B8}" destId="{8517D608-A2D2-5E4F-B71B-ADC233E2D32F}" srcOrd="0" destOrd="0" parTransId="{C8979090-CC8C-7C43-A742-699E4070978D}" sibTransId="{4878458B-8162-CA46-BBA7-121A5A8D3615}"/>
    <dgm:cxn modelId="{758C19FF-B447-AE4F-86F5-71C2B49D6862}" type="presOf" srcId="{1F841A5C-1027-3940-BE0D-EEE6845FE117}" destId="{79107DCE-358C-DB47-A4CF-045E6BD63423}" srcOrd="1" destOrd="0" presId="urn:microsoft.com/office/officeart/2009/layout/ReverseList"/>
    <dgm:cxn modelId="{DD3A5DBB-6B33-2D43-8B64-C0959D8D08C7}" type="presParOf" srcId="{03B243E0-2255-2C4B-AA14-33822D25531D}" destId="{3FE9E73C-D4F5-4449-82B2-989042149CCC}" srcOrd="0" destOrd="0" presId="urn:microsoft.com/office/officeart/2009/layout/ReverseList"/>
    <dgm:cxn modelId="{E9ACBAF8-902D-D04D-913F-32758684D1D6}" type="presParOf" srcId="{03B243E0-2255-2C4B-AA14-33822D25531D}" destId="{385F0950-A2DB-F74A-80D8-83D873755879}" srcOrd="1" destOrd="0" presId="urn:microsoft.com/office/officeart/2009/layout/ReverseList"/>
    <dgm:cxn modelId="{7F2C44F1-1F41-864F-AC24-122A350907AD}" type="presParOf" srcId="{03B243E0-2255-2C4B-AA14-33822D25531D}" destId="{C07185A0-2864-2F4E-A3B0-4EA9D2BC4958}" srcOrd="2" destOrd="0" presId="urn:microsoft.com/office/officeart/2009/layout/ReverseList"/>
    <dgm:cxn modelId="{8DC26210-B925-9D46-A1D0-D77D68F2242D}" type="presParOf" srcId="{03B243E0-2255-2C4B-AA14-33822D25531D}" destId="{79107DCE-358C-DB47-A4CF-045E6BD63423}" srcOrd="3" destOrd="0" presId="urn:microsoft.com/office/officeart/2009/layout/ReverseList"/>
    <dgm:cxn modelId="{C497E115-CD09-2F40-A66C-88013809F6D6}" type="presParOf" srcId="{03B243E0-2255-2C4B-AA14-33822D25531D}" destId="{81D8DC28-DCCF-E34D-BE0A-0038393536EE}" srcOrd="4" destOrd="0" presId="urn:microsoft.com/office/officeart/2009/layout/ReverseList"/>
    <dgm:cxn modelId="{91885EBF-503D-C041-9785-FB53A2B9C362}" type="presParOf" srcId="{03B243E0-2255-2C4B-AA14-33822D25531D}" destId="{1790B6ED-1FBE-6548-9128-A24286A2C137}" srcOrd="5" destOrd="0" presId="urn:microsoft.com/office/officeart/2009/layout/Revers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A800D7-5F6E-654F-A990-51EAB0243AA1}" type="doc">
      <dgm:prSet loTypeId="urn:microsoft.com/office/officeart/2005/8/layout/default" loCatId="list" qsTypeId="urn:microsoft.com/office/officeart/2005/8/quickstyle/3d2" qsCatId="3D" csTypeId="urn:microsoft.com/office/officeart/2005/8/colors/accent4_4" csCatId="accent4" phldr="1"/>
      <dgm:spPr/>
      <dgm:t>
        <a:bodyPr/>
        <a:lstStyle/>
        <a:p>
          <a:endParaRPr lang="en-GB"/>
        </a:p>
      </dgm:t>
    </dgm:pt>
    <dgm:pt modelId="{C1A9B346-3738-A044-B1A0-CFB5DF67E9EE}">
      <dgm:prSet phldrT="[Text]" phldr="0"/>
      <dgm:spPr/>
      <dgm:t>
        <a:bodyPr/>
        <a:lstStyle/>
        <a:p>
          <a:r>
            <a:rPr lang="en-GB">
              <a:solidFill>
                <a:schemeClr val="tx1"/>
              </a:solidFill>
              <a:latin typeface="Arial" panose="020B0604020202020204" pitchFamily="34" charset="0"/>
              <a:cs typeface="Arial" panose="020B0604020202020204" pitchFamily="34" charset="0"/>
            </a:rPr>
            <a:t>Management of Type 2 Diabetes in the United Kingdom is guided primarily by National Institute for Health and Care Excellence NG28, which recommends a holistic approach combining glycaemic control, cardiovascular risk reduction, structured education and long-term complication prevention (</a:t>
          </a:r>
          <a:r>
            <a:rPr lang="en-GB" b="1">
              <a:solidFill>
                <a:schemeClr val="tx1"/>
              </a:solidFill>
              <a:latin typeface="Arial" panose="020B0604020202020204" pitchFamily="34" charset="0"/>
              <a:cs typeface="Arial" panose="020B0604020202020204" pitchFamily="34" charset="0"/>
            </a:rPr>
            <a:t>NICE, 2024</a:t>
          </a:r>
          <a:r>
            <a:rPr lang="en-GB">
              <a:solidFill>
                <a:schemeClr val="tx1"/>
              </a:solidFill>
              <a:latin typeface="Arial" panose="020B0604020202020204" pitchFamily="34" charset="0"/>
              <a:cs typeface="Arial" panose="020B0604020202020204" pitchFamily="34" charset="0"/>
            </a:rPr>
            <a:t>)</a:t>
          </a:r>
        </a:p>
      </dgm:t>
    </dgm:pt>
    <dgm:pt modelId="{45C2E2E2-199A-CC45-9041-D890675BABE4}" type="parTrans" cxnId="{BC6A01E4-4C15-2D45-9B84-E20D16872B73}">
      <dgm:prSet/>
      <dgm:spPr/>
      <dgm:t>
        <a:bodyPr/>
        <a:lstStyle/>
        <a:p>
          <a:endParaRPr lang="en-GB"/>
        </a:p>
      </dgm:t>
    </dgm:pt>
    <dgm:pt modelId="{B4AEB240-4926-F243-84E3-23128BE987A2}" type="sibTrans" cxnId="{BC6A01E4-4C15-2D45-9B84-E20D16872B73}">
      <dgm:prSet/>
      <dgm:spPr/>
      <dgm:t>
        <a:bodyPr/>
        <a:lstStyle/>
        <a:p>
          <a:endParaRPr lang="en-GB"/>
        </a:p>
      </dgm:t>
    </dgm:pt>
    <dgm:pt modelId="{4544FC46-FBA0-B44B-A0BE-D2E84D556B2B}">
      <dgm:prSet phldrT="[Text]" phldr="0"/>
      <dgm:spPr/>
      <dgm:t>
        <a:bodyPr/>
        <a:lstStyle/>
        <a:p>
          <a:r>
            <a:rPr lang="en-GB">
              <a:solidFill>
                <a:schemeClr val="tx1"/>
              </a:solidFill>
              <a:latin typeface="Arial" panose="020B0604020202020204" pitchFamily="34" charset="0"/>
              <a:cs typeface="Arial" panose="020B0604020202020204" pitchFamily="34" charset="0"/>
            </a:rPr>
            <a:t>NHS England (2024) emphasises personalised care and supported self-management as core components of long-term condition management. This reflects a move away from acute episodic treatment towards collaborative, person-centred care.</a:t>
          </a:r>
        </a:p>
      </dgm:t>
    </dgm:pt>
    <dgm:pt modelId="{18DEC2D9-D6C1-6D45-950F-BFA3D0E57A3B}" type="parTrans" cxnId="{EB3BDAC4-F31C-ED4A-8D56-34ACDFD731FB}">
      <dgm:prSet/>
      <dgm:spPr/>
      <dgm:t>
        <a:bodyPr/>
        <a:lstStyle/>
        <a:p>
          <a:endParaRPr lang="en-GB"/>
        </a:p>
      </dgm:t>
    </dgm:pt>
    <dgm:pt modelId="{19DD8AE7-5D85-A04F-9DFD-455535254B7C}" type="sibTrans" cxnId="{EB3BDAC4-F31C-ED4A-8D56-34ACDFD731FB}">
      <dgm:prSet/>
      <dgm:spPr/>
      <dgm:t>
        <a:bodyPr/>
        <a:lstStyle/>
        <a:p>
          <a:endParaRPr lang="en-GB"/>
        </a:p>
      </dgm:t>
    </dgm:pt>
    <dgm:pt modelId="{540089D6-9FEC-7F42-B4D4-E21F6C083FD9}">
      <dgm:prSet phldrT="[Text]" phldr="0" custT="1"/>
      <dgm:spPr/>
      <dgm:t>
        <a:bodyPr/>
        <a:lstStyle/>
        <a:p>
          <a:r>
            <a:rPr lang="en-GB" sz="1800" dirty="0">
              <a:solidFill>
                <a:schemeClr val="tx1"/>
              </a:solidFill>
              <a:latin typeface="Arial" panose="020B0604020202020204" pitchFamily="34" charset="0"/>
              <a:cs typeface="Arial" panose="020B0604020202020204" pitchFamily="34" charset="0"/>
            </a:rPr>
            <a:t>Community nurses play a central role in monitoring physical health, promoting behavioural change, supporting treatment adherence and coordinating multidisciplinary interventions within primary and community settings. Their continuity of contact enables early intervention and sustained self-management support (</a:t>
          </a:r>
          <a:r>
            <a:rPr lang="en-GB" sz="1800" b="1" dirty="0">
              <a:solidFill>
                <a:schemeClr val="tx1"/>
              </a:solidFill>
              <a:latin typeface="Arial" panose="020B0604020202020204" pitchFamily="34" charset="0"/>
              <a:cs typeface="Arial" panose="020B0604020202020204" pitchFamily="34" charset="0"/>
            </a:rPr>
            <a:t>NHS England, 2024</a:t>
          </a:r>
          <a:r>
            <a:rPr lang="en-GB" sz="1800" dirty="0">
              <a:solidFill>
                <a:schemeClr val="tx1"/>
              </a:solidFill>
              <a:latin typeface="Arial" panose="020B0604020202020204" pitchFamily="34" charset="0"/>
              <a:cs typeface="Arial" panose="020B0604020202020204" pitchFamily="34" charset="0"/>
            </a:rPr>
            <a:t>).</a:t>
          </a:r>
        </a:p>
      </dgm:t>
    </dgm:pt>
    <dgm:pt modelId="{BA94A83A-9883-2543-87F6-B3403B3E277D}" type="parTrans" cxnId="{C605C911-9173-8A47-AD94-1C474DF4242A}">
      <dgm:prSet/>
      <dgm:spPr/>
      <dgm:t>
        <a:bodyPr/>
        <a:lstStyle/>
        <a:p>
          <a:endParaRPr lang="en-GB"/>
        </a:p>
      </dgm:t>
    </dgm:pt>
    <dgm:pt modelId="{12F16E20-0A45-A84B-9CA2-FDE68EFCBCFB}" type="sibTrans" cxnId="{C605C911-9173-8A47-AD94-1C474DF4242A}">
      <dgm:prSet/>
      <dgm:spPr/>
      <dgm:t>
        <a:bodyPr/>
        <a:lstStyle/>
        <a:p>
          <a:endParaRPr lang="en-GB"/>
        </a:p>
      </dgm:t>
    </dgm:pt>
    <dgm:pt modelId="{70929F9D-B12F-4D40-9CDB-396D29E5079E}" type="pres">
      <dgm:prSet presAssocID="{23A800D7-5F6E-654F-A990-51EAB0243AA1}" presName="diagram" presStyleCnt="0">
        <dgm:presLayoutVars>
          <dgm:dir/>
          <dgm:resizeHandles val="exact"/>
        </dgm:presLayoutVars>
      </dgm:prSet>
      <dgm:spPr/>
    </dgm:pt>
    <dgm:pt modelId="{57573DB9-DF41-BA48-BD08-F13157583435}" type="pres">
      <dgm:prSet presAssocID="{C1A9B346-3738-A044-B1A0-CFB5DF67E9EE}" presName="node" presStyleLbl="node1" presStyleIdx="0" presStyleCnt="3">
        <dgm:presLayoutVars>
          <dgm:bulletEnabled val="1"/>
        </dgm:presLayoutVars>
      </dgm:prSet>
      <dgm:spPr/>
    </dgm:pt>
    <dgm:pt modelId="{70B0CE62-76F7-0943-985A-F26785DCC773}" type="pres">
      <dgm:prSet presAssocID="{B4AEB240-4926-F243-84E3-23128BE987A2}" presName="sibTrans" presStyleCnt="0"/>
      <dgm:spPr/>
    </dgm:pt>
    <dgm:pt modelId="{AFF2FD96-41CE-3044-9DA7-DE381C5675BE}" type="pres">
      <dgm:prSet presAssocID="{4544FC46-FBA0-B44B-A0BE-D2E84D556B2B}" presName="node" presStyleLbl="node1" presStyleIdx="1" presStyleCnt="3">
        <dgm:presLayoutVars>
          <dgm:bulletEnabled val="1"/>
        </dgm:presLayoutVars>
      </dgm:prSet>
      <dgm:spPr/>
    </dgm:pt>
    <dgm:pt modelId="{00240F2C-6D35-DF43-9BDA-7EF9BD6F4E33}" type="pres">
      <dgm:prSet presAssocID="{19DD8AE7-5D85-A04F-9DFD-455535254B7C}" presName="sibTrans" presStyleCnt="0"/>
      <dgm:spPr/>
    </dgm:pt>
    <dgm:pt modelId="{6F1790F5-CBD7-994E-8D65-0A70F43C4D6E}" type="pres">
      <dgm:prSet presAssocID="{540089D6-9FEC-7F42-B4D4-E21F6C083FD9}" presName="node" presStyleLbl="node1" presStyleIdx="2" presStyleCnt="3">
        <dgm:presLayoutVars>
          <dgm:bulletEnabled val="1"/>
        </dgm:presLayoutVars>
      </dgm:prSet>
      <dgm:spPr/>
    </dgm:pt>
  </dgm:ptLst>
  <dgm:cxnLst>
    <dgm:cxn modelId="{C605C911-9173-8A47-AD94-1C474DF4242A}" srcId="{23A800D7-5F6E-654F-A990-51EAB0243AA1}" destId="{540089D6-9FEC-7F42-B4D4-E21F6C083FD9}" srcOrd="2" destOrd="0" parTransId="{BA94A83A-9883-2543-87F6-B3403B3E277D}" sibTransId="{12F16E20-0A45-A84B-9CA2-FDE68EFCBCFB}"/>
    <dgm:cxn modelId="{4D14D07D-60A4-C54A-932A-E61859788555}" type="presOf" srcId="{540089D6-9FEC-7F42-B4D4-E21F6C083FD9}" destId="{6F1790F5-CBD7-994E-8D65-0A70F43C4D6E}" srcOrd="0" destOrd="0" presId="urn:microsoft.com/office/officeart/2005/8/layout/default"/>
    <dgm:cxn modelId="{D6A27B90-FFDD-4744-8949-8CB743BEAFF8}" type="presOf" srcId="{4544FC46-FBA0-B44B-A0BE-D2E84D556B2B}" destId="{AFF2FD96-41CE-3044-9DA7-DE381C5675BE}" srcOrd="0" destOrd="0" presId="urn:microsoft.com/office/officeart/2005/8/layout/default"/>
    <dgm:cxn modelId="{2B1287C3-9CE9-A64D-BFCB-F0596889831F}" type="presOf" srcId="{C1A9B346-3738-A044-B1A0-CFB5DF67E9EE}" destId="{57573DB9-DF41-BA48-BD08-F13157583435}" srcOrd="0" destOrd="0" presId="urn:microsoft.com/office/officeart/2005/8/layout/default"/>
    <dgm:cxn modelId="{EB3BDAC4-F31C-ED4A-8D56-34ACDFD731FB}" srcId="{23A800D7-5F6E-654F-A990-51EAB0243AA1}" destId="{4544FC46-FBA0-B44B-A0BE-D2E84D556B2B}" srcOrd="1" destOrd="0" parTransId="{18DEC2D9-D6C1-6D45-950F-BFA3D0E57A3B}" sibTransId="{19DD8AE7-5D85-A04F-9DFD-455535254B7C}"/>
    <dgm:cxn modelId="{BC6A01E4-4C15-2D45-9B84-E20D16872B73}" srcId="{23A800D7-5F6E-654F-A990-51EAB0243AA1}" destId="{C1A9B346-3738-A044-B1A0-CFB5DF67E9EE}" srcOrd="0" destOrd="0" parTransId="{45C2E2E2-199A-CC45-9041-D890675BABE4}" sibTransId="{B4AEB240-4926-F243-84E3-23128BE987A2}"/>
    <dgm:cxn modelId="{E85F85FD-2232-E144-B7BF-70FEDE34C51D}" type="presOf" srcId="{23A800D7-5F6E-654F-A990-51EAB0243AA1}" destId="{70929F9D-B12F-4D40-9CDB-396D29E5079E}" srcOrd="0" destOrd="0" presId="urn:microsoft.com/office/officeart/2005/8/layout/default"/>
    <dgm:cxn modelId="{00EE4845-5F29-3C48-8CA1-7792CB0B3647}" type="presParOf" srcId="{70929F9D-B12F-4D40-9CDB-396D29E5079E}" destId="{57573DB9-DF41-BA48-BD08-F13157583435}" srcOrd="0" destOrd="0" presId="urn:microsoft.com/office/officeart/2005/8/layout/default"/>
    <dgm:cxn modelId="{AE445E85-7B06-D54E-B24E-E754E54516BB}" type="presParOf" srcId="{70929F9D-B12F-4D40-9CDB-396D29E5079E}" destId="{70B0CE62-76F7-0943-985A-F26785DCC773}" srcOrd="1" destOrd="0" presId="urn:microsoft.com/office/officeart/2005/8/layout/default"/>
    <dgm:cxn modelId="{E1754336-51A4-2943-A7D5-1896250267EA}" type="presParOf" srcId="{70929F9D-B12F-4D40-9CDB-396D29E5079E}" destId="{AFF2FD96-41CE-3044-9DA7-DE381C5675BE}" srcOrd="2" destOrd="0" presId="urn:microsoft.com/office/officeart/2005/8/layout/default"/>
    <dgm:cxn modelId="{F4A7F43D-7F5D-2240-9990-08EC26B0D864}" type="presParOf" srcId="{70929F9D-B12F-4D40-9CDB-396D29E5079E}" destId="{00240F2C-6D35-DF43-9BDA-7EF9BD6F4E33}" srcOrd="3" destOrd="0" presId="urn:microsoft.com/office/officeart/2005/8/layout/default"/>
    <dgm:cxn modelId="{CDCB6714-1E3E-5440-B2EA-9200EC81955E}" type="presParOf" srcId="{70929F9D-B12F-4D40-9CDB-396D29E5079E}" destId="{6F1790F5-CBD7-994E-8D65-0A70F43C4D6E}"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5F0950-A2DB-F74A-80D8-83D873755879}">
      <dsp:nvSpPr>
        <dsp:cNvPr id="0" name=""/>
        <dsp:cNvSpPr/>
      </dsp:nvSpPr>
      <dsp:spPr>
        <a:xfrm rot="16200000">
          <a:off x="1259985" y="1746377"/>
          <a:ext cx="3697987" cy="2259862"/>
        </a:xfrm>
        <a:prstGeom prst="round2SameRect">
          <a:avLst>
            <a:gd name="adj1" fmla="val 16670"/>
            <a:gd name="adj2" fmla="val 0"/>
          </a:avLst>
        </a:prstGeom>
        <a:solidFill>
          <a:schemeClr val="accent5">
            <a:tint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95250" rIns="85725" bIns="95250" numCol="1" spcCol="1270" anchor="t" anchorCtr="0">
          <a:noAutofit/>
        </a:bodyPr>
        <a:lstStyle/>
        <a:p>
          <a:pPr marL="0" indent="0" algn="l" defTabSz="666750">
            <a:lnSpc>
              <a:spcPct val="90000"/>
            </a:lnSpc>
            <a:spcBef>
              <a:spcPct val="0"/>
            </a:spcBef>
            <a:spcAft>
              <a:spcPct val="35000"/>
            </a:spcAft>
            <a:buNone/>
          </a:pPr>
          <a:r>
            <a:rPr lang="en-GB" sz="1500" b="1" kern="1200">
              <a:latin typeface="Arial" panose="020B0604020202020204" pitchFamily="34" charset="0"/>
              <a:cs typeface="Arial" panose="020B0604020202020204" pitchFamily="34" charset="0"/>
            </a:rPr>
            <a:t>Diagnosis</a:t>
          </a:r>
        </a:p>
        <a:p>
          <a:pPr marL="0" indent="0" algn="l" defTabSz="666750">
            <a:lnSpc>
              <a:spcPct val="90000"/>
            </a:lnSpc>
            <a:spcBef>
              <a:spcPct val="0"/>
            </a:spcBef>
            <a:spcAft>
              <a:spcPct val="35000"/>
            </a:spcAft>
            <a:buNone/>
          </a:pPr>
          <a:r>
            <a:rPr lang="en-GB" sz="1500" kern="1200">
              <a:latin typeface="Arial" panose="020B0604020202020204" pitchFamily="34" charset="0"/>
              <a:cs typeface="Arial" panose="020B0604020202020204" pitchFamily="34" charset="0"/>
            </a:rPr>
            <a:t>Diagnosis is confirmed through: </a:t>
          </a:r>
        </a:p>
        <a:p>
          <a:pPr marL="0" lvl="1" indent="0" algn="l" defTabSz="666750">
            <a:lnSpc>
              <a:spcPct val="90000"/>
            </a:lnSpc>
            <a:spcBef>
              <a:spcPct val="0"/>
            </a:spcBef>
            <a:spcAft>
              <a:spcPct val="35000"/>
            </a:spcAft>
            <a:buNone/>
          </a:pPr>
          <a:r>
            <a:rPr lang="en-GB" sz="1500" kern="1200">
              <a:latin typeface="Arial" panose="020B0604020202020204" pitchFamily="34" charset="0"/>
              <a:cs typeface="Arial" panose="020B0604020202020204" pitchFamily="34" charset="0"/>
            </a:rPr>
            <a:t>HbA1c ≥ 48 mmol/mol (6.5%) (</a:t>
          </a:r>
          <a:r>
            <a:rPr lang="en-GB" sz="1500" b="1" kern="1200">
              <a:latin typeface="Arial" panose="020B0604020202020204" pitchFamily="34" charset="0"/>
              <a:cs typeface="Arial" panose="020B0604020202020204" pitchFamily="34" charset="0"/>
            </a:rPr>
            <a:t>NICE, 2024</a:t>
          </a:r>
          <a:r>
            <a:rPr lang="en-GB" sz="1500" kern="1200">
              <a:latin typeface="Arial" panose="020B0604020202020204" pitchFamily="34" charset="0"/>
              <a:cs typeface="Arial" panose="020B0604020202020204" pitchFamily="34" charset="0"/>
            </a:rPr>
            <a:t>) </a:t>
          </a:r>
        </a:p>
        <a:p>
          <a:pPr marL="0" lvl="1" indent="0" algn="l" defTabSz="666750">
            <a:lnSpc>
              <a:spcPct val="90000"/>
            </a:lnSpc>
            <a:spcBef>
              <a:spcPct val="0"/>
            </a:spcBef>
            <a:spcAft>
              <a:spcPct val="35000"/>
            </a:spcAft>
            <a:buNone/>
          </a:pPr>
          <a:r>
            <a:rPr lang="en-GB" sz="1500" kern="1200">
              <a:latin typeface="Arial" panose="020B0604020202020204" pitchFamily="34" charset="0"/>
              <a:cs typeface="Arial" panose="020B0604020202020204" pitchFamily="34" charset="0"/>
            </a:rPr>
            <a:t>Fasting plasma glucose ≥ 7.0 mmol/L (</a:t>
          </a:r>
          <a:r>
            <a:rPr lang="en-GB" sz="1500" b="1" kern="1200">
              <a:latin typeface="Arial" panose="020B0604020202020204" pitchFamily="34" charset="0"/>
              <a:cs typeface="Arial" panose="020B0604020202020204" pitchFamily="34" charset="0"/>
            </a:rPr>
            <a:t>WHO, 2024</a:t>
          </a:r>
          <a:r>
            <a:rPr lang="en-GB" sz="1500" kern="1200">
              <a:latin typeface="Arial" panose="020B0604020202020204" pitchFamily="34" charset="0"/>
              <a:cs typeface="Arial" panose="020B0604020202020204" pitchFamily="34" charset="0"/>
            </a:rPr>
            <a:t>) </a:t>
          </a:r>
        </a:p>
        <a:p>
          <a:pPr marL="0" lvl="1" indent="0" algn="l" defTabSz="666750">
            <a:lnSpc>
              <a:spcPct val="90000"/>
            </a:lnSpc>
            <a:spcBef>
              <a:spcPct val="0"/>
            </a:spcBef>
            <a:spcAft>
              <a:spcPct val="35000"/>
            </a:spcAft>
            <a:buNone/>
          </a:pPr>
          <a:r>
            <a:rPr lang="en-GB" sz="1500" kern="1200">
              <a:latin typeface="Arial" panose="020B0604020202020204" pitchFamily="34" charset="0"/>
              <a:cs typeface="Arial" panose="020B0604020202020204" pitchFamily="34" charset="0"/>
            </a:rPr>
            <a:t>Oral glucose tolerance test where indicated </a:t>
          </a:r>
        </a:p>
        <a:p>
          <a:pPr marL="0" indent="0" algn="l" defTabSz="666750">
            <a:lnSpc>
              <a:spcPct val="90000"/>
            </a:lnSpc>
            <a:spcBef>
              <a:spcPct val="0"/>
            </a:spcBef>
            <a:spcAft>
              <a:spcPct val="35000"/>
            </a:spcAft>
            <a:buNone/>
          </a:pPr>
          <a:r>
            <a:rPr lang="en-GB" sz="1500" kern="1200">
              <a:latin typeface="Arial" panose="020B0604020202020204" pitchFamily="34" charset="0"/>
              <a:cs typeface="Arial" panose="020B0604020202020204" pitchFamily="34" charset="0"/>
            </a:rPr>
            <a:t>Repeat testing may be required if asymptomatic (</a:t>
          </a:r>
          <a:r>
            <a:rPr lang="en-GB" sz="1500" b="1" kern="1200">
              <a:latin typeface="Arial" panose="020B0604020202020204" pitchFamily="34" charset="0"/>
              <a:cs typeface="Arial" panose="020B0604020202020204" pitchFamily="34" charset="0"/>
            </a:rPr>
            <a:t>NICE, 2024</a:t>
          </a:r>
          <a:r>
            <a:rPr lang="en-GB" sz="1500" kern="1200">
              <a:latin typeface="Arial" panose="020B0604020202020204" pitchFamily="34" charset="0"/>
              <a:cs typeface="Arial" panose="020B0604020202020204" pitchFamily="34" charset="0"/>
            </a:rPr>
            <a:t>)</a:t>
          </a:r>
        </a:p>
      </dsp:txBody>
      <dsp:txXfrm rot="5400000">
        <a:off x="2089385" y="1137652"/>
        <a:ext cx="2149525" cy="3477313"/>
      </dsp:txXfrm>
    </dsp:sp>
    <dsp:sp modelId="{79107DCE-358C-DB47-A4CF-045E6BD63423}">
      <dsp:nvSpPr>
        <dsp:cNvPr id="0" name=""/>
        <dsp:cNvSpPr/>
      </dsp:nvSpPr>
      <dsp:spPr>
        <a:xfrm rot="5400000">
          <a:off x="3622464" y="1746377"/>
          <a:ext cx="3697987" cy="2259862"/>
        </a:xfrm>
        <a:prstGeom prst="round2SameRect">
          <a:avLst>
            <a:gd name="adj1" fmla="val 16670"/>
            <a:gd name="adj2" fmla="val 0"/>
          </a:avLst>
        </a:prstGeom>
        <a:solidFill>
          <a:schemeClr val="accent5">
            <a:tint val="50000"/>
            <a:hueOff val="-11916628"/>
            <a:satOff val="247"/>
            <a:lumOff val="1343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8900" rIns="53340" bIns="88900" numCol="1" spcCol="1270" anchor="t" anchorCtr="0">
          <a:noAutofit/>
        </a:bodyPr>
        <a:lstStyle/>
        <a:p>
          <a:pPr marL="0" lvl="0" indent="0" algn="l"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Initial assessment</a:t>
          </a:r>
        </a:p>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Full medical history </a:t>
          </a:r>
        </a:p>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Cardiovascular risk assessment </a:t>
          </a:r>
        </a:p>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BMI and waist circumference </a:t>
          </a:r>
        </a:p>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Blood pressure </a:t>
          </a:r>
        </a:p>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Renal function </a:t>
          </a:r>
        </a:p>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Foot assessment </a:t>
          </a:r>
        </a:p>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Retinal screening referral </a:t>
          </a:r>
        </a:p>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Lifestyle assessment </a:t>
          </a:r>
        </a:p>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Psychosocial assessment</a:t>
          </a:r>
        </a:p>
      </dsp:txBody>
      <dsp:txXfrm rot="-5400000">
        <a:off x="4341527" y="1137652"/>
        <a:ext cx="2149525" cy="3477313"/>
      </dsp:txXfrm>
    </dsp:sp>
    <dsp:sp modelId="{81D8DC28-DCCF-E34D-BE0A-0038393536EE}">
      <dsp:nvSpPr>
        <dsp:cNvPr id="0" name=""/>
        <dsp:cNvSpPr/>
      </dsp:nvSpPr>
      <dsp:spPr>
        <a:xfrm>
          <a:off x="3108748" y="0"/>
          <a:ext cx="2362478" cy="2362363"/>
        </a:xfrm>
        <a:prstGeom prst="circularArrow">
          <a:avLst>
            <a:gd name="adj1" fmla="val 12500"/>
            <a:gd name="adj2" fmla="val 1142322"/>
            <a:gd name="adj3" fmla="val 20457678"/>
            <a:gd name="adj4" fmla="val 10800000"/>
            <a:gd name="adj5" fmla="val 125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90B6ED-1FBE-6548-9128-A24286A2C137}">
      <dsp:nvSpPr>
        <dsp:cNvPr id="0" name=""/>
        <dsp:cNvSpPr/>
      </dsp:nvSpPr>
      <dsp:spPr>
        <a:xfrm rot="10800000">
          <a:off x="3108748" y="3389678"/>
          <a:ext cx="2362478" cy="2362363"/>
        </a:xfrm>
        <a:prstGeom prst="circularArrow">
          <a:avLst>
            <a:gd name="adj1" fmla="val 12500"/>
            <a:gd name="adj2" fmla="val 1142322"/>
            <a:gd name="adj3" fmla="val 20457678"/>
            <a:gd name="adj4" fmla="val 10800000"/>
            <a:gd name="adj5" fmla="val 12500"/>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573DB9-DF41-BA48-BD08-F13157583435}">
      <dsp:nvSpPr>
        <dsp:cNvPr id="0" name=""/>
        <dsp:cNvSpPr/>
      </dsp:nvSpPr>
      <dsp:spPr>
        <a:xfrm>
          <a:off x="992" y="194138"/>
          <a:ext cx="3869531" cy="2321718"/>
        </a:xfrm>
        <a:prstGeom prst="rect">
          <a:avLst/>
        </a:prstGeom>
        <a:gradFill rotWithShape="0">
          <a:gsLst>
            <a:gs pos="0">
              <a:schemeClr val="accent4">
                <a:shade val="50000"/>
                <a:hueOff val="0"/>
                <a:satOff val="0"/>
                <a:lumOff val="0"/>
                <a:alphaOff val="0"/>
                <a:satMod val="103000"/>
                <a:lumMod val="102000"/>
                <a:tint val="94000"/>
              </a:schemeClr>
            </a:gs>
            <a:gs pos="50000">
              <a:schemeClr val="accent4">
                <a:shade val="50000"/>
                <a:hueOff val="0"/>
                <a:satOff val="0"/>
                <a:lumOff val="0"/>
                <a:alphaOff val="0"/>
                <a:satMod val="110000"/>
                <a:lumMod val="100000"/>
                <a:shade val="100000"/>
              </a:schemeClr>
            </a:gs>
            <a:gs pos="100000">
              <a:schemeClr val="accent4">
                <a:shade val="5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solidFill>
                <a:schemeClr val="tx1"/>
              </a:solidFill>
              <a:latin typeface="Arial" panose="020B0604020202020204" pitchFamily="34" charset="0"/>
              <a:cs typeface="Arial" panose="020B0604020202020204" pitchFamily="34" charset="0"/>
            </a:rPr>
            <a:t>Management of Type 2 Diabetes in the United Kingdom is guided primarily by National Institute for Health and Care Excellence NG28, which recommends a holistic approach combining glycaemic control, cardiovascular risk reduction, structured education and long-term complication prevention (</a:t>
          </a:r>
          <a:r>
            <a:rPr lang="en-GB" sz="1700" b="1" kern="1200">
              <a:solidFill>
                <a:schemeClr val="tx1"/>
              </a:solidFill>
              <a:latin typeface="Arial" panose="020B0604020202020204" pitchFamily="34" charset="0"/>
              <a:cs typeface="Arial" panose="020B0604020202020204" pitchFamily="34" charset="0"/>
            </a:rPr>
            <a:t>NICE, 2024</a:t>
          </a:r>
          <a:r>
            <a:rPr lang="en-GB" sz="1700" kern="1200">
              <a:solidFill>
                <a:schemeClr val="tx1"/>
              </a:solidFill>
              <a:latin typeface="Arial" panose="020B0604020202020204" pitchFamily="34" charset="0"/>
              <a:cs typeface="Arial" panose="020B0604020202020204" pitchFamily="34" charset="0"/>
            </a:rPr>
            <a:t>)</a:t>
          </a:r>
        </a:p>
      </dsp:txBody>
      <dsp:txXfrm>
        <a:off x="992" y="194138"/>
        <a:ext cx="3869531" cy="2321718"/>
      </dsp:txXfrm>
    </dsp:sp>
    <dsp:sp modelId="{AFF2FD96-41CE-3044-9DA7-DE381C5675BE}">
      <dsp:nvSpPr>
        <dsp:cNvPr id="0" name=""/>
        <dsp:cNvSpPr/>
      </dsp:nvSpPr>
      <dsp:spPr>
        <a:xfrm>
          <a:off x="4257476" y="194138"/>
          <a:ext cx="3869531" cy="2321718"/>
        </a:xfrm>
        <a:prstGeom prst="rect">
          <a:avLst/>
        </a:prstGeom>
        <a:gradFill rotWithShape="0">
          <a:gsLst>
            <a:gs pos="0">
              <a:schemeClr val="accent4">
                <a:shade val="50000"/>
                <a:hueOff val="406356"/>
                <a:satOff val="-23479"/>
                <a:lumOff val="32489"/>
                <a:alphaOff val="0"/>
                <a:satMod val="103000"/>
                <a:lumMod val="102000"/>
                <a:tint val="94000"/>
              </a:schemeClr>
            </a:gs>
            <a:gs pos="50000">
              <a:schemeClr val="accent4">
                <a:shade val="50000"/>
                <a:hueOff val="406356"/>
                <a:satOff val="-23479"/>
                <a:lumOff val="32489"/>
                <a:alphaOff val="0"/>
                <a:satMod val="110000"/>
                <a:lumMod val="100000"/>
                <a:shade val="100000"/>
              </a:schemeClr>
            </a:gs>
            <a:gs pos="100000">
              <a:schemeClr val="accent4">
                <a:shade val="50000"/>
                <a:hueOff val="406356"/>
                <a:satOff val="-23479"/>
                <a:lumOff val="32489"/>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solidFill>
                <a:schemeClr val="tx1"/>
              </a:solidFill>
              <a:latin typeface="Arial" panose="020B0604020202020204" pitchFamily="34" charset="0"/>
              <a:cs typeface="Arial" panose="020B0604020202020204" pitchFamily="34" charset="0"/>
            </a:rPr>
            <a:t>NHS England (2024) emphasises personalised care and supported self-management as core components of long-term condition management. This reflects a move away from acute episodic treatment towards collaborative, person-centred care.</a:t>
          </a:r>
        </a:p>
      </dsp:txBody>
      <dsp:txXfrm>
        <a:off x="4257476" y="194138"/>
        <a:ext cx="3869531" cy="2321718"/>
      </dsp:txXfrm>
    </dsp:sp>
    <dsp:sp modelId="{6F1790F5-CBD7-994E-8D65-0A70F43C4D6E}">
      <dsp:nvSpPr>
        <dsp:cNvPr id="0" name=""/>
        <dsp:cNvSpPr/>
      </dsp:nvSpPr>
      <dsp:spPr>
        <a:xfrm>
          <a:off x="2129234" y="2902810"/>
          <a:ext cx="3869531" cy="2321718"/>
        </a:xfrm>
        <a:prstGeom prst="rect">
          <a:avLst/>
        </a:prstGeom>
        <a:gradFill rotWithShape="0">
          <a:gsLst>
            <a:gs pos="0">
              <a:schemeClr val="accent4">
                <a:shade val="50000"/>
                <a:hueOff val="406356"/>
                <a:satOff val="-23479"/>
                <a:lumOff val="32489"/>
                <a:alphaOff val="0"/>
                <a:satMod val="103000"/>
                <a:lumMod val="102000"/>
                <a:tint val="94000"/>
              </a:schemeClr>
            </a:gs>
            <a:gs pos="50000">
              <a:schemeClr val="accent4">
                <a:shade val="50000"/>
                <a:hueOff val="406356"/>
                <a:satOff val="-23479"/>
                <a:lumOff val="32489"/>
                <a:alphaOff val="0"/>
                <a:satMod val="110000"/>
                <a:lumMod val="100000"/>
                <a:shade val="100000"/>
              </a:schemeClr>
            </a:gs>
            <a:gs pos="100000">
              <a:schemeClr val="accent4">
                <a:shade val="50000"/>
                <a:hueOff val="406356"/>
                <a:satOff val="-23479"/>
                <a:lumOff val="32489"/>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latin typeface="Arial" panose="020B0604020202020204" pitchFamily="34" charset="0"/>
              <a:cs typeface="Arial" panose="020B0604020202020204" pitchFamily="34" charset="0"/>
            </a:rPr>
            <a:t>Community nurses play a central role in monitoring physical health, promoting behavioural change, supporting treatment adherence and coordinating multidisciplinary interventions within primary and community settings. Their continuity of contact enables early intervention and sustained self-management support (</a:t>
          </a:r>
          <a:r>
            <a:rPr lang="en-GB" sz="1800" b="1" kern="1200" dirty="0">
              <a:solidFill>
                <a:schemeClr val="tx1"/>
              </a:solidFill>
              <a:latin typeface="Arial" panose="020B0604020202020204" pitchFamily="34" charset="0"/>
              <a:cs typeface="Arial" panose="020B0604020202020204" pitchFamily="34" charset="0"/>
            </a:rPr>
            <a:t>NHS England, 2024</a:t>
          </a:r>
          <a:r>
            <a:rPr lang="en-GB" sz="1800" kern="1200" dirty="0">
              <a:solidFill>
                <a:schemeClr val="tx1"/>
              </a:solidFill>
              <a:latin typeface="Arial" panose="020B0604020202020204" pitchFamily="34" charset="0"/>
              <a:cs typeface="Arial" panose="020B0604020202020204" pitchFamily="34" charset="0"/>
            </a:rPr>
            <a:t>).</a:t>
          </a:r>
        </a:p>
      </dsp:txBody>
      <dsp:txXfrm>
        <a:off x="2129234" y="2902810"/>
        <a:ext cx="3869531" cy="2321718"/>
      </dsp:txXfrm>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136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051B5-1968-3384-AE17-9D27523D96A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441F886-CD9D-4E33-6896-D822BBEAFF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315053E-1D30-87C5-6EBA-B3F282DF92A2}"/>
              </a:ext>
            </a:extLst>
          </p:cNvPr>
          <p:cNvSpPr>
            <a:spLocks noGrp="1"/>
          </p:cNvSpPr>
          <p:nvPr>
            <p:ph type="dt" sz="half" idx="10"/>
          </p:nvPr>
        </p:nvSpPr>
        <p:spPr/>
        <p:txBody>
          <a:bodyPr/>
          <a:lstStyle/>
          <a:p>
            <a:fld id="{DF8D3B5E-A050-C14D-983D-D920E0978BBA}" type="datetimeFigureOut">
              <a:rPr lang="en-US" smtClean="0"/>
              <a:t>7/13/2026</a:t>
            </a:fld>
            <a:endParaRPr lang="en-US"/>
          </a:p>
        </p:txBody>
      </p:sp>
      <p:sp>
        <p:nvSpPr>
          <p:cNvPr id="5" name="Footer Placeholder 4">
            <a:extLst>
              <a:ext uri="{FF2B5EF4-FFF2-40B4-BE49-F238E27FC236}">
                <a16:creationId xmlns:a16="http://schemas.microsoft.com/office/drawing/2014/main" id="{80DCBC52-6013-30BB-D30F-DBE4F57B12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213E6D-2394-B410-FDA2-D6018CC8EDB7}"/>
              </a:ext>
            </a:extLst>
          </p:cNvPr>
          <p:cNvSpPr>
            <a:spLocks noGrp="1"/>
          </p:cNvSpPr>
          <p:nvPr>
            <p:ph type="sldNum" sz="quarter" idx="12"/>
          </p:nvPr>
        </p:nvSpPr>
        <p:spPr/>
        <p:txBody>
          <a:bodyPr/>
          <a:lstStyle/>
          <a:p>
            <a:fld id="{7A8FAFA3-94B5-EF4C-8D0D-6F92610EF846}" type="slidenum">
              <a:rPr lang="en-US" smtClean="0"/>
              <a:t>‹#›</a:t>
            </a:fld>
            <a:endParaRPr lang="en-US"/>
          </a:p>
        </p:txBody>
      </p:sp>
    </p:spTree>
    <p:extLst>
      <p:ext uri="{BB962C8B-B14F-4D97-AF65-F5344CB8AC3E}">
        <p14:creationId xmlns:p14="http://schemas.microsoft.com/office/powerpoint/2010/main" val="1728484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16A91-B823-B2A9-0CAE-A6746F159C4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E49555E-3D87-A498-151B-20BE72026EC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794934-CCE6-3AE7-E998-F9F71921F0F4}"/>
              </a:ext>
            </a:extLst>
          </p:cNvPr>
          <p:cNvSpPr>
            <a:spLocks noGrp="1"/>
          </p:cNvSpPr>
          <p:nvPr>
            <p:ph type="dt" sz="half" idx="10"/>
          </p:nvPr>
        </p:nvSpPr>
        <p:spPr/>
        <p:txBody>
          <a:bodyPr/>
          <a:lstStyle/>
          <a:p>
            <a:fld id="{DF8D3B5E-A050-C14D-983D-D920E0978BBA}" type="datetimeFigureOut">
              <a:rPr lang="en-US" smtClean="0"/>
              <a:t>7/13/2026</a:t>
            </a:fld>
            <a:endParaRPr lang="en-US"/>
          </a:p>
        </p:txBody>
      </p:sp>
      <p:sp>
        <p:nvSpPr>
          <p:cNvPr id="5" name="Footer Placeholder 4">
            <a:extLst>
              <a:ext uri="{FF2B5EF4-FFF2-40B4-BE49-F238E27FC236}">
                <a16:creationId xmlns:a16="http://schemas.microsoft.com/office/drawing/2014/main" id="{2B56CBB7-BE12-BF1F-3084-2F0C2BDAE5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4755FF-6688-190A-FE79-9E9AB2732627}"/>
              </a:ext>
            </a:extLst>
          </p:cNvPr>
          <p:cNvSpPr>
            <a:spLocks noGrp="1"/>
          </p:cNvSpPr>
          <p:nvPr>
            <p:ph type="sldNum" sz="quarter" idx="12"/>
          </p:nvPr>
        </p:nvSpPr>
        <p:spPr/>
        <p:txBody>
          <a:bodyPr/>
          <a:lstStyle/>
          <a:p>
            <a:fld id="{7A8FAFA3-94B5-EF4C-8D0D-6F92610EF846}" type="slidenum">
              <a:rPr lang="en-US" smtClean="0"/>
              <a:t>‹#›</a:t>
            </a:fld>
            <a:endParaRPr lang="en-US"/>
          </a:p>
        </p:txBody>
      </p:sp>
    </p:spTree>
    <p:extLst>
      <p:ext uri="{BB962C8B-B14F-4D97-AF65-F5344CB8AC3E}">
        <p14:creationId xmlns:p14="http://schemas.microsoft.com/office/powerpoint/2010/main" val="1668386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08EEE-A6CE-C97F-8B31-1C30AB6BE44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A16784D-9189-B071-F1D8-2B6ECC50874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9F51DD3-CA21-6681-0CA3-132E0F2F809C}"/>
              </a:ext>
            </a:extLst>
          </p:cNvPr>
          <p:cNvSpPr>
            <a:spLocks noGrp="1"/>
          </p:cNvSpPr>
          <p:nvPr>
            <p:ph type="dt" sz="half" idx="10"/>
          </p:nvPr>
        </p:nvSpPr>
        <p:spPr/>
        <p:txBody>
          <a:bodyPr/>
          <a:lstStyle/>
          <a:p>
            <a:fld id="{DF8D3B5E-A050-C14D-983D-D920E0978BBA}" type="datetimeFigureOut">
              <a:rPr lang="en-US" smtClean="0"/>
              <a:t>7/13/2026</a:t>
            </a:fld>
            <a:endParaRPr lang="en-US"/>
          </a:p>
        </p:txBody>
      </p:sp>
      <p:sp>
        <p:nvSpPr>
          <p:cNvPr id="5" name="Footer Placeholder 4">
            <a:extLst>
              <a:ext uri="{FF2B5EF4-FFF2-40B4-BE49-F238E27FC236}">
                <a16:creationId xmlns:a16="http://schemas.microsoft.com/office/drawing/2014/main" id="{CFFB84F6-5DB7-5A1D-DC83-79A028CBA1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3926DC-D946-0093-D420-B69986A380A9}"/>
              </a:ext>
            </a:extLst>
          </p:cNvPr>
          <p:cNvSpPr>
            <a:spLocks noGrp="1"/>
          </p:cNvSpPr>
          <p:nvPr>
            <p:ph type="sldNum" sz="quarter" idx="12"/>
          </p:nvPr>
        </p:nvSpPr>
        <p:spPr/>
        <p:txBody>
          <a:bodyPr/>
          <a:lstStyle/>
          <a:p>
            <a:fld id="{7A8FAFA3-94B5-EF4C-8D0D-6F92610EF846}" type="slidenum">
              <a:rPr lang="en-US" smtClean="0"/>
              <a:t>‹#›</a:t>
            </a:fld>
            <a:endParaRPr lang="en-US"/>
          </a:p>
        </p:txBody>
      </p:sp>
    </p:spTree>
    <p:extLst>
      <p:ext uri="{BB962C8B-B14F-4D97-AF65-F5344CB8AC3E}">
        <p14:creationId xmlns:p14="http://schemas.microsoft.com/office/powerpoint/2010/main" val="3927666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60B7F-C4CF-569D-A123-6462E01591F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3300F61-0031-7101-F927-E5B35EB1FBA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046A925-E19D-8EE8-1C69-EB6A5159874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253FB65-D8DC-08B0-3861-767BBC52067F}"/>
              </a:ext>
            </a:extLst>
          </p:cNvPr>
          <p:cNvSpPr>
            <a:spLocks noGrp="1"/>
          </p:cNvSpPr>
          <p:nvPr>
            <p:ph type="dt" sz="half" idx="10"/>
          </p:nvPr>
        </p:nvSpPr>
        <p:spPr/>
        <p:txBody>
          <a:bodyPr/>
          <a:lstStyle/>
          <a:p>
            <a:fld id="{DF8D3B5E-A050-C14D-983D-D920E0978BBA}" type="datetimeFigureOut">
              <a:rPr lang="en-US" smtClean="0"/>
              <a:t>7/13/2026</a:t>
            </a:fld>
            <a:endParaRPr lang="en-US"/>
          </a:p>
        </p:txBody>
      </p:sp>
      <p:sp>
        <p:nvSpPr>
          <p:cNvPr id="6" name="Footer Placeholder 5">
            <a:extLst>
              <a:ext uri="{FF2B5EF4-FFF2-40B4-BE49-F238E27FC236}">
                <a16:creationId xmlns:a16="http://schemas.microsoft.com/office/drawing/2014/main" id="{B2FE4635-9AB1-E751-B6E8-BFDFC1555C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457824B-BC1D-2F66-53D0-F5D3B8580714}"/>
              </a:ext>
            </a:extLst>
          </p:cNvPr>
          <p:cNvSpPr>
            <a:spLocks noGrp="1"/>
          </p:cNvSpPr>
          <p:nvPr>
            <p:ph type="sldNum" sz="quarter" idx="12"/>
          </p:nvPr>
        </p:nvSpPr>
        <p:spPr/>
        <p:txBody>
          <a:bodyPr/>
          <a:lstStyle/>
          <a:p>
            <a:fld id="{7A8FAFA3-94B5-EF4C-8D0D-6F92610EF846}" type="slidenum">
              <a:rPr lang="en-US" smtClean="0"/>
              <a:t>‹#›</a:t>
            </a:fld>
            <a:endParaRPr lang="en-US"/>
          </a:p>
        </p:txBody>
      </p:sp>
    </p:spTree>
    <p:extLst>
      <p:ext uri="{BB962C8B-B14F-4D97-AF65-F5344CB8AC3E}">
        <p14:creationId xmlns:p14="http://schemas.microsoft.com/office/powerpoint/2010/main" val="3424859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64D2A-CF50-B7A9-B7B0-1F4E4D9F26F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ADFD06B-7C80-5040-9DCF-181DD95C8E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2C4536F-1742-9836-1D06-9CAF0A04EAB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C97C9F4-2F7E-516C-35B9-0DB9364A80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B40D7BE-9305-ED47-401A-B6E6C4E4B91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9809572-020B-F490-7AB3-157442153A37}"/>
              </a:ext>
            </a:extLst>
          </p:cNvPr>
          <p:cNvSpPr>
            <a:spLocks noGrp="1"/>
          </p:cNvSpPr>
          <p:nvPr>
            <p:ph type="dt" sz="half" idx="10"/>
          </p:nvPr>
        </p:nvSpPr>
        <p:spPr/>
        <p:txBody>
          <a:bodyPr/>
          <a:lstStyle/>
          <a:p>
            <a:fld id="{DF8D3B5E-A050-C14D-983D-D920E0978BBA}" type="datetimeFigureOut">
              <a:rPr lang="en-US" smtClean="0"/>
              <a:t>7/13/2026</a:t>
            </a:fld>
            <a:endParaRPr lang="en-US"/>
          </a:p>
        </p:txBody>
      </p:sp>
      <p:sp>
        <p:nvSpPr>
          <p:cNvPr id="8" name="Footer Placeholder 7">
            <a:extLst>
              <a:ext uri="{FF2B5EF4-FFF2-40B4-BE49-F238E27FC236}">
                <a16:creationId xmlns:a16="http://schemas.microsoft.com/office/drawing/2014/main" id="{D8E7912D-825C-EE58-D2F0-51B62D5A77A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BF2A878-6E82-1FB5-1AA0-B89D27802972}"/>
              </a:ext>
            </a:extLst>
          </p:cNvPr>
          <p:cNvSpPr>
            <a:spLocks noGrp="1"/>
          </p:cNvSpPr>
          <p:nvPr>
            <p:ph type="sldNum" sz="quarter" idx="12"/>
          </p:nvPr>
        </p:nvSpPr>
        <p:spPr/>
        <p:txBody>
          <a:bodyPr/>
          <a:lstStyle/>
          <a:p>
            <a:fld id="{7A8FAFA3-94B5-EF4C-8D0D-6F92610EF846}" type="slidenum">
              <a:rPr lang="en-US" smtClean="0"/>
              <a:t>‹#›</a:t>
            </a:fld>
            <a:endParaRPr lang="en-US"/>
          </a:p>
        </p:txBody>
      </p:sp>
    </p:spTree>
    <p:extLst>
      <p:ext uri="{BB962C8B-B14F-4D97-AF65-F5344CB8AC3E}">
        <p14:creationId xmlns:p14="http://schemas.microsoft.com/office/powerpoint/2010/main" val="24129859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FD265-B56E-79D6-FD22-11A1BE3B990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71D51D3-90A1-393A-6747-F2B09A0470A3}"/>
              </a:ext>
            </a:extLst>
          </p:cNvPr>
          <p:cNvSpPr>
            <a:spLocks noGrp="1"/>
          </p:cNvSpPr>
          <p:nvPr>
            <p:ph type="dt" sz="half" idx="10"/>
          </p:nvPr>
        </p:nvSpPr>
        <p:spPr/>
        <p:txBody>
          <a:bodyPr/>
          <a:lstStyle/>
          <a:p>
            <a:fld id="{DF8D3B5E-A050-C14D-983D-D920E0978BBA}" type="datetimeFigureOut">
              <a:rPr lang="en-US" smtClean="0"/>
              <a:t>7/13/2026</a:t>
            </a:fld>
            <a:endParaRPr lang="en-US"/>
          </a:p>
        </p:txBody>
      </p:sp>
      <p:sp>
        <p:nvSpPr>
          <p:cNvPr id="4" name="Footer Placeholder 3">
            <a:extLst>
              <a:ext uri="{FF2B5EF4-FFF2-40B4-BE49-F238E27FC236}">
                <a16:creationId xmlns:a16="http://schemas.microsoft.com/office/drawing/2014/main" id="{58ACB988-1E3F-2146-CCE9-C71F0BC90A9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781117E-E9C1-FAAF-240B-AAAEAE825E0F}"/>
              </a:ext>
            </a:extLst>
          </p:cNvPr>
          <p:cNvSpPr>
            <a:spLocks noGrp="1"/>
          </p:cNvSpPr>
          <p:nvPr>
            <p:ph type="sldNum" sz="quarter" idx="12"/>
          </p:nvPr>
        </p:nvSpPr>
        <p:spPr/>
        <p:txBody>
          <a:bodyPr/>
          <a:lstStyle/>
          <a:p>
            <a:fld id="{7A8FAFA3-94B5-EF4C-8D0D-6F92610EF846}" type="slidenum">
              <a:rPr lang="en-US" smtClean="0"/>
              <a:t>‹#›</a:t>
            </a:fld>
            <a:endParaRPr lang="en-US"/>
          </a:p>
        </p:txBody>
      </p:sp>
    </p:spTree>
    <p:extLst>
      <p:ext uri="{BB962C8B-B14F-4D97-AF65-F5344CB8AC3E}">
        <p14:creationId xmlns:p14="http://schemas.microsoft.com/office/powerpoint/2010/main" val="1860141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AACF95-589E-CA4B-3146-9D352AD229D3}"/>
              </a:ext>
            </a:extLst>
          </p:cNvPr>
          <p:cNvSpPr>
            <a:spLocks noGrp="1"/>
          </p:cNvSpPr>
          <p:nvPr>
            <p:ph type="dt" sz="half" idx="10"/>
          </p:nvPr>
        </p:nvSpPr>
        <p:spPr/>
        <p:txBody>
          <a:bodyPr/>
          <a:lstStyle/>
          <a:p>
            <a:fld id="{DF8D3B5E-A050-C14D-983D-D920E0978BBA}" type="datetimeFigureOut">
              <a:rPr lang="en-US" smtClean="0"/>
              <a:t>7/13/2026</a:t>
            </a:fld>
            <a:endParaRPr lang="en-US"/>
          </a:p>
        </p:txBody>
      </p:sp>
      <p:sp>
        <p:nvSpPr>
          <p:cNvPr id="3" name="Footer Placeholder 2">
            <a:extLst>
              <a:ext uri="{FF2B5EF4-FFF2-40B4-BE49-F238E27FC236}">
                <a16:creationId xmlns:a16="http://schemas.microsoft.com/office/drawing/2014/main" id="{29AC9049-46C6-04F7-B578-ACDDF3287C1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99CFCF2-4E08-F9A3-8E68-4ED36805510E}"/>
              </a:ext>
            </a:extLst>
          </p:cNvPr>
          <p:cNvSpPr>
            <a:spLocks noGrp="1"/>
          </p:cNvSpPr>
          <p:nvPr>
            <p:ph type="sldNum" sz="quarter" idx="12"/>
          </p:nvPr>
        </p:nvSpPr>
        <p:spPr/>
        <p:txBody>
          <a:bodyPr/>
          <a:lstStyle/>
          <a:p>
            <a:fld id="{7A8FAFA3-94B5-EF4C-8D0D-6F92610EF846}" type="slidenum">
              <a:rPr lang="en-US" smtClean="0"/>
              <a:t>‹#›</a:t>
            </a:fld>
            <a:endParaRPr lang="en-US"/>
          </a:p>
        </p:txBody>
      </p:sp>
    </p:spTree>
    <p:extLst>
      <p:ext uri="{BB962C8B-B14F-4D97-AF65-F5344CB8AC3E}">
        <p14:creationId xmlns:p14="http://schemas.microsoft.com/office/powerpoint/2010/main" val="3374403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05885-76BD-7E01-AE58-5FAB19DAD7D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41313F5-894D-B002-0C4C-E7D858B1439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869C338-96AD-925D-5FF7-9BC64E1830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760B254-C903-BADE-0C20-BE9EC67CD6E3}"/>
              </a:ext>
            </a:extLst>
          </p:cNvPr>
          <p:cNvSpPr>
            <a:spLocks noGrp="1"/>
          </p:cNvSpPr>
          <p:nvPr>
            <p:ph type="dt" sz="half" idx="10"/>
          </p:nvPr>
        </p:nvSpPr>
        <p:spPr/>
        <p:txBody>
          <a:bodyPr/>
          <a:lstStyle/>
          <a:p>
            <a:fld id="{DF8D3B5E-A050-C14D-983D-D920E0978BBA}" type="datetimeFigureOut">
              <a:rPr lang="en-US" smtClean="0"/>
              <a:t>7/13/2026</a:t>
            </a:fld>
            <a:endParaRPr lang="en-US"/>
          </a:p>
        </p:txBody>
      </p:sp>
      <p:sp>
        <p:nvSpPr>
          <p:cNvPr id="6" name="Footer Placeholder 5">
            <a:extLst>
              <a:ext uri="{FF2B5EF4-FFF2-40B4-BE49-F238E27FC236}">
                <a16:creationId xmlns:a16="http://schemas.microsoft.com/office/drawing/2014/main" id="{4E51E1BE-9B5B-D890-45CD-84306E0D9C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CB08D2-D69B-E00E-DC5B-1DC01E249906}"/>
              </a:ext>
            </a:extLst>
          </p:cNvPr>
          <p:cNvSpPr>
            <a:spLocks noGrp="1"/>
          </p:cNvSpPr>
          <p:nvPr>
            <p:ph type="sldNum" sz="quarter" idx="12"/>
          </p:nvPr>
        </p:nvSpPr>
        <p:spPr/>
        <p:txBody>
          <a:bodyPr/>
          <a:lstStyle/>
          <a:p>
            <a:fld id="{7A8FAFA3-94B5-EF4C-8D0D-6F92610EF846}" type="slidenum">
              <a:rPr lang="en-US" smtClean="0"/>
              <a:t>‹#›</a:t>
            </a:fld>
            <a:endParaRPr lang="en-US"/>
          </a:p>
        </p:txBody>
      </p:sp>
    </p:spTree>
    <p:extLst>
      <p:ext uri="{BB962C8B-B14F-4D97-AF65-F5344CB8AC3E}">
        <p14:creationId xmlns:p14="http://schemas.microsoft.com/office/powerpoint/2010/main" val="1499272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8F503-9778-F0BA-8B84-5AE46A849E7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5E4C969-6C8D-80F9-4161-29B8A257ED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9ACC589-48D4-142E-6F71-6373BE0B9B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D6127BD-B81D-9BD6-6649-D149165B470D}"/>
              </a:ext>
            </a:extLst>
          </p:cNvPr>
          <p:cNvSpPr>
            <a:spLocks noGrp="1"/>
          </p:cNvSpPr>
          <p:nvPr>
            <p:ph type="dt" sz="half" idx="10"/>
          </p:nvPr>
        </p:nvSpPr>
        <p:spPr/>
        <p:txBody>
          <a:bodyPr/>
          <a:lstStyle/>
          <a:p>
            <a:fld id="{DF8D3B5E-A050-C14D-983D-D920E0978BBA}" type="datetimeFigureOut">
              <a:rPr lang="en-US" smtClean="0"/>
              <a:t>7/13/2026</a:t>
            </a:fld>
            <a:endParaRPr lang="en-US"/>
          </a:p>
        </p:txBody>
      </p:sp>
      <p:sp>
        <p:nvSpPr>
          <p:cNvPr id="6" name="Footer Placeholder 5">
            <a:extLst>
              <a:ext uri="{FF2B5EF4-FFF2-40B4-BE49-F238E27FC236}">
                <a16:creationId xmlns:a16="http://schemas.microsoft.com/office/drawing/2014/main" id="{B403AB3A-6531-D46D-BA63-B4B83F1EF36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6914DD0-45E7-F56F-88E1-4E7CE60575B8}"/>
              </a:ext>
            </a:extLst>
          </p:cNvPr>
          <p:cNvSpPr>
            <a:spLocks noGrp="1"/>
          </p:cNvSpPr>
          <p:nvPr>
            <p:ph type="sldNum" sz="quarter" idx="12"/>
          </p:nvPr>
        </p:nvSpPr>
        <p:spPr/>
        <p:txBody>
          <a:bodyPr/>
          <a:lstStyle/>
          <a:p>
            <a:fld id="{7A8FAFA3-94B5-EF4C-8D0D-6F92610EF846}" type="slidenum">
              <a:rPr lang="en-US" smtClean="0"/>
              <a:t>‹#›</a:t>
            </a:fld>
            <a:endParaRPr lang="en-US"/>
          </a:p>
        </p:txBody>
      </p:sp>
    </p:spTree>
    <p:extLst>
      <p:ext uri="{BB962C8B-B14F-4D97-AF65-F5344CB8AC3E}">
        <p14:creationId xmlns:p14="http://schemas.microsoft.com/office/powerpoint/2010/main" val="2729360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3BF90-89F1-1C4A-F9DD-6C3CB303F69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E389247-7B3B-53A2-32A8-95EA4955583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72E2DCA-4F1A-ED2D-740B-5F769D8202DF}"/>
              </a:ext>
            </a:extLst>
          </p:cNvPr>
          <p:cNvSpPr>
            <a:spLocks noGrp="1"/>
          </p:cNvSpPr>
          <p:nvPr>
            <p:ph type="dt" sz="half" idx="10"/>
          </p:nvPr>
        </p:nvSpPr>
        <p:spPr/>
        <p:txBody>
          <a:bodyPr/>
          <a:lstStyle/>
          <a:p>
            <a:fld id="{DF8D3B5E-A050-C14D-983D-D920E0978BBA}" type="datetimeFigureOut">
              <a:rPr lang="en-US" smtClean="0"/>
              <a:t>7/13/2026</a:t>
            </a:fld>
            <a:endParaRPr lang="en-US"/>
          </a:p>
        </p:txBody>
      </p:sp>
      <p:sp>
        <p:nvSpPr>
          <p:cNvPr id="5" name="Footer Placeholder 4">
            <a:extLst>
              <a:ext uri="{FF2B5EF4-FFF2-40B4-BE49-F238E27FC236}">
                <a16:creationId xmlns:a16="http://schemas.microsoft.com/office/drawing/2014/main" id="{12255DDC-DAFE-12A4-E3E6-7FC39BD5C8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332A88-4FB5-4724-1B00-411D08E4D550}"/>
              </a:ext>
            </a:extLst>
          </p:cNvPr>
          <p:cNvSpPr>
            <a:spLocks noGrp="1"/>
          </p:cNvSpPr>
          <p:nvPr>
            <p:ph type="sldNum" sz="quarter" idx="12"/>
          </p:nvPr>
        </p:nvSpPr>
        <p:spPr/>
        <p:txBody>
          <a:bodyPr/>
          <a:lstStyle/>
          <a:p>
            <a:fld id="{7A8FAFA3-94B5-EF4C-8D0D-6F92610EF846}" type="slidenum">
              <a:rPr lang="en-US" smtClean="0"/>
              <a:t>‹#›</a:t>
            </a:fld>
            <a:endParaRPr lang="en-US"/>
          </a:p>
        </p:txBody>
      </p:sp>
    </p:spTree>
    <p:extLst>
      <p:ext uri="{BB962C8B-B14F-4D97-AF65-F5344CB8AC3E}">
        <p14:creationId xmlns:p14="http://schemas.microsoft.com/office/powerpoint/2010/main" val="2345126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E21E342-BA3F-C566-5DEB-2EE49958BC6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281A601-7F4D-6A48-3ABE-A74CCBF888A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666F8CA-3AA7-2966-DC23-8CD20D7EA5EA}"/>
              </a:ext>
            </a:extLst>
          </p:cNvPr>
          <p:cNvSpPr>
            <a:spLocks noGrp="1"/>
          </p:cNvSpPr>
          <p:nvPr>
            <p:ph type="dt" sz="half" idx="10"/>
          </p:nvPr>
        </p:nvSpPr>
        <p:spPr/>
        <p:txBody>
          <a:bodyPr/>
          <a:lstStyle/>
          <a:p>
            <a:fld id="{DF8D3B5E-A050-C14D-983D-D920E0978BBA}" type="datetimeFigureOut">
              <a:rPr lang="en-US" smtClean="0"/>
              <a:t>7/13/2026</a:t>
            </a:fld>
            <a:endParaRPr lang="en-US"/>
          </a:p>
        </p:txBody>
      </p:sp>
      <p:sp>
        <p:nvSpPr>
          <p:cNvPr id="5" name="Footer Placeholder 4">
            <a:extLst>
              <a:ext uri="{FF2B5EF4-FFF2-40B4-BE49-F238E27FC236}">
                <a16:creationId xmlns:a16="http://schemas.microsoft.com/office/drawing/2014/main" id="{184BE9C0-0F46-1347-1DCF-9407AFF645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69C50E-2FAA-DFA8-D97F-C01903D8C285}"/>
              </a:ext>
            </a:extLst>
          </p:cNvPr>
          <p:cNvSpPr>
            <a:spLocks noGrp="1"/>
          </p:cNvSpPr>
          <p:nvPr>
            <p:ph type="sldNum" sz="quarter" idx="12"/>
          </p:nvPr>
        </p:nvSpPr>
        <p:spPr/>
        <p:txBody>
          <a:bodyPr/>
          <a:lstStyle/>
          <a:p>
            <a:fld id="{7A8FAFA3-94B5-EF4C-8D0D-6F92610EF846}" type="slidenum">
              <a:rPr lang="en-US" smtClean="0"/>
              <a:t>‹#›</a:t>
            </a:fld>
            <a:endParaRPr lang="en-US"/>
          </a:p>
        </p:txBody>
      </p:sp>
    </p:spTree>
    <p:extLst>
      <p:ext uri="{BB962C8B-B14F-4D97-AF65-F5344CB8AC3E}">
        <p14:creationId xmlns:p14="http://schemas.microsoft.com/office/powerpoint/2010/main" val="32403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A630F4-70DB-7DB6-9785-B66B04E12D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EF4D315-5D31-AE94-B8A1-5BEB64F4B5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13C650-38CE-3EA5-55F9-6F32552610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F8D3B5E-A050-C14D-983D-D920E0978BBA}" type="datetimeFigureOut">
              <a:rPr lang="en-US" smtClean="0"/>
              <a:t>7/13/2026</a:t>
            </a:fld>
            <a:endParaRPr lang="en-US"/>
          </a:p>
        </p:txBody>
      </p:sp>
      <p:sp>
        <p:nvSpPr>
          <p:cNvPr id="5" name="Footer Placeholder 4">
            <a:extLst>
              <a:ext uri="{FF2B5EF4-FFF2-40B4-BE49-F238E27FC236}">
                <a16:creationId xmlns:a16="http://schemas.microsoft.com/office/drawing/2014/main" id="{89A9C7A5-D220-3D2F-F88F-9B091F065A7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AFF1B78-277D-35A0-87B4-6F8EFBF156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A8FAFA3-94B5-EF4C-8D0D-6F92610EF846}" type="slidenum">
              <a:rPr lang="en-US" smtClean="0"/>
              <a:t>‹#›</a:t>
            </a:fld>
            <a:endParaRPr lang="en-US"/>
          </a:p>
        </p:txBody>
      </p:sp>
    </p:spTree>
    <p:extLst>
      <p:ext uri="{BB962C8B-B14F-4D97-AF65-F5344CB8AC3E}">
        <p14:creationId xmlns:p14="http://schemas.microsoft.com/office/powerpoint/2010/main" val="2222854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6.jpeg" /><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image" Target="../media/image7.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8" Type="http://schemas.openxmlformats.org/officeDocument/2006/relationships/image" Target="../media/image10.jpeg" /><Relationship Id="rId3" Type="http://schemas.openxmlformats.org/officeDocument/2006/relationships/diagramLayout" Target="../diagrams/layout1.xml" /><Relationship Id="rId7" Type="http://schemas.openxmlformats.org/officeDocument/2006/relationships/image" Target="../media/image9.jpeg" /><Relationship Id="rId2" Type="http://schemas.openxmlformats.org/officeDocument/2006/relationships/diagramData" Target="../diagrams/data1.xml" /><Relationship Id="rId1" Type="http://schemas.openxmlformats.org/officeDocument/2006/relationships/slideLayout" Target="../slideLayouts/slideLayout2.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 /><Relationship Id="rId7" Type="http://schemas.openxmlformats.org/officeDocument/2006/relationships/image" Target="../media/image11.jpeg" /><Relationship Id="rId2" Type="http://schemas.openxmlformats.org/officeDocument/2006/relationships/diagramData" Target="../diagrams/data2.xml" /><Relationship Id="rId1" Type="http://schemas.openxmlformats.org/officeDocument/2006/relationships/slideLayout" Target="../slideLayouts/slideLayout2.xml" /><Relationship Id="rId6" Type="http://schemas.microsoft.com/office/2007/relationships/diagramDrawing" Target="../diagrams/drawing2.xml" /><Relationship Id="rId5" Type="http://schemas.openxmlformats.org/officeDocument/2006/relationships/diagramColors" Target="../diagrams/colors2.xml" /><Relationship Id="rId4" Type="http://schemas.openxmlformats.org/officeDocument/2006/relationships/diagramQuickStyle" Target="../diagrams/quickStyle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13.jpe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14.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image" Target="../media/image16.jpeg" /><Relationship Id="rId2" Type="http://schemas.openxmlformats.org/officeDocument/2006/relationships/image" Target="../media/image15.jpeg" /><Relationship Id="rId1" Type="http://schemas.openxmlformats.org/officeDocument/2006/relationships/slideLayout" Target="../slideLayouts/slideLayout2.xml" /><Relationship Id="rId4" Type="http://schemas.openxmlformats.org/officeDocument/2006/relationships/image" Target="../media/image17.jpeg" /></Relationships>
</file>

<file path=ppt/slides/_rels/slide13.xml.rels><?xml version="1.0" encoding="UTF-8" standalone="yes"?>
<Relationships xmlns="http://schemas.openxmlformats.org/package/2006/relationships"><Relationship Id="rId2" Type="http://schemas.openxmlformats.org/officeDocument/2006/relationships/image" Target="../media/image18.jpeg"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image" Target="../media/image19.jpeg"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3" Type="http://schemas.openxmlformats.org/officeDocument/2006/relationships/hyperlink" Target="https://www.diabetes.org.uk/about_us/news_landing_page/diabetes-costs-the-nhs" TargetMode="External" /><Relationship Id="rId2" Type="http://schemas.openxmlformats.org/officeDocument/2006/relationships/hyperlink" Target="https://www.diabetes.org.uk/about-us/about-the-charity/our-strategy/statistics?utm_source=chatgpt.com" TargetMode="External" /><Relationship Id="rId1" Type="http://schemas.openxmlformats.org/officeDocument/2006/relationships/slideLayout" Target="../slideLayouts/slideLayout2.xml" /><Relationship Id="rId5" Type="http://schemas.openxmlformats.org/officeDocument/2006/relationships/hyperlink" Target="https://www.instituteofhealthequity.org/resources-reports/marmot-review-10-years-on?utm_source=chatgpt.com" TargetMode="External" /><Relationship Id="rId4" Type="http://schemas.openxmlformats.org/officeDocument/2006/relationships/hyperlink" Target="https://diabetesatlas.org?utm_source=chatgpt.com" TargetMode="External" /></Relationships>
</file>

<file path=ppt/slides/_rels/slide17.xml.rels><?xml version="1.0" encoding="UTF-8" standalone="yes"?>
<Relationships xmlns="http://schemas.openxmlformats.org/package/2006/relationships"><Relationship Id="rId3" Type="http://schemas.openxmlformats.org/officeDocument/2006/relationships/hyperlink" Target="https://www.england.nhs.uk/personalisedcare/comprehensive-model-of-personalised-care/?utm_source=chatgpt.com" TargetMode="External" /><Relationship Id="rId2" Type="http://schemas.openxmlformats.org/officeDocument/2006/relationships/hyperlink" Target="https://www.nice.org.uk/guidance/ng28?utm_source=chatgpt.com" TargetMode="External" /><Relationship Id="rId1" Type="http://schemas.openxmlformats.org/officeDocument/2006/relationships/slideLayout" Target="../slideLayouts/slideLayout2.xml" /><Relationship Id="rId6" Type="http://schemas.openxmlformats.org/officeDocument/2006/relationships/hyperlink" Target="https://www.who.int/news-room/fact-sheets/detail/diabetes?utm_source=chatgpt.com" TargetMode="External" /><Relationship Id="rId5" Type="http://schemas.openxmlformats.org/officeDocument/2006/relationships/hyperlink" Target="https://www.nmc.org.uk/standards/code/?utm_source=chatgpt.com" TargetMode="External" /><Relationship Id="rId4" Type="http://schemas.openxmlformats.org/officeDocument/2006/relationships/hyperlink" Target="https://www.england.nhs.uk/personalisedcare/?utm_source=chatgpt.com"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1F0D595-E7A8-DDC8-F5CC-0F2153A2069C}"/>
              </a:ext>
            </a:extLst>
          </p:cNvPr>
          <p:cNvSpPr txBox="1"/>
          <p:nvPr/>
        </p:nvSpPr>
        <p:spPr>
          <a:xfrm>
            <a:off x="5181600" y="2514600"/>
            <a:ext cx="1828800" cy="1828800"/>
          </a:xfrm>
          <a:prstGeom prst="rect">
            <a:avLst/>
          </a:prstGeom>
          <a:noFill/>
        </p:spPr>
        <p:txBody>
          <a:bodyPr wrap="square" rtlCol="0">
            <a:spAutoFit/>
          </a:bodyPr>
          <a:lstStyle/>
          <a:p>
            <a:pPr algn="l"/>
            <a:endParaRPr lang="en-US" dirty="0"/>
          </a:p>
        </p:txBody>
      </p:sp>
      <p:pic>
        <p:nvPicPr>
          <p:cNvPr id="2" name="Picture 1">
            <a:extLst>
              <a:ext uri="{FF2B5EF4-FFF2-40B4-BE49-F238E27FC236}">
                <a16:creationId xmlns:a16="http://schemas.microsoft.com/office/drawing/2014/main" id="{8E8D6F5B-416F-93F8-4949-EAC5414932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0" y="271461"/>
            <a:ext cx="8128000" cy="3348039"/>
          </a:xfrm>
          <a:prstGeom prst="rect">
            <a:avLst/>
          </a:prstGeom>
        </p:spPr>
      </p:pic>
      <p:sp>
        <p:nvSpPr>
          <p:cNvPr id="3" name="TextBox 2">
            <a:extLst>
              <a:ext uri="{FF2B5EF4-FFF2-40B4-BE49-F238E27FC236}">
                <a16:creationId xmlns:a16="http://schemas.microsoft.com/office/drawing/2014/main" id="{ED38376E-9168-A77D-91D8-F4E8ECA5A80B}"/>
              </a:ext>
            </a:extLst>
          </p:cNvPr>
          <p:cNvSpPr txBox="1"/>
          <p:nvPr/>
        </p:nvSpPr>
        <p:spPr>
          <a:xfrm>
            <a:off x="2375693" y="3833812"/>
            <a:ext cx="7700963" cy="2554545"/>
          </a:xfrm>
          <a:prstGeom prst="rect">
            <a:avLst/>
          </a:prstGeom>
          <a:noFill/>
        </p:spPr>
        <p:txBody>
          <a:bodyPr wrap="square" rtlCol="0">
            <a:spAutoFit/>
          </a:bodyPr>
          <a:lstStyle/>
          <a:p>
            <a:pPr algn="l"/>
            <a:r>
              <a:rPr lang="en-GB" sz="2000" b="1" dirty="0">
                <a:latin typeface="Arial" panose="020B0604020202020204" pitchFamily="34" charset="0"/>
                <a:cs typeface="Arial" panose="020B0604020202020204" pitchFamily="34" charset="0"/>
              </a:rPr>
              <a:t>Name: </a:t>
            </a:r>
            <a:r>
              <a:rPr lang="en-GB" sz="2000" dirty="0">
                <a:latin typeface="Arial" panose="020B0604020202020204" pitchFamily="34" charset="0"/>
                <a:cs typeface="Arial" panose="020B0604020202020204" pitchFamily="34" charset="0"/>
              </a:rPr>
              <a:t>Nazmin Malik </a:t>
            </a:r>
            <a:endParaRPr lang="en-GB" sz="2000" b="1" dirty="0">
              <a:latin typeface="Arial" panose="020B0604020202020204" pitchFamily="34" charset="0"/>
              <a:cs typeface="Arial" panose="020B0604020202020204" pitchFamily="34" charset="0"/>
            </a:endParaRPr>
          </a:p>
          <a:p>
            <a:pPr algn="l"/>
            <a:r>
              <a:rPr lang="en-GB" sz="2000" b="1" dirty="0">
                <a:latin typeface="Arial" panose="020B0604020202020204" pitchFamily="34" charset="0"/>
                <a:cs typeface="Arial" panose="020B0604020202020204" pitchFamily="34" charset="0"/>
              </a:rPr>
              <a:t>Student no</a:t>
            </a:r>
            <a:r>
              <a:rPr lang="en-GB" sz="2000" b="1">
                <a:latin typeface="Arial" panose="020B0604020202020204" pitchFamily="34" charset="0"/>
                <a:cs typeface="Arial" panose="020B0604020202020204" pitchFamily="34" charset="0"/>
              </a:rPr>
              <a:t>: </a:t>
            </a:r>
            <a:r>
              <a:rPr lang="en-GB" sz="2000">
                <a:latin typeface="Arial" panose="020B0604020202020204" pitchFamily="34" charset="0"/>
                <a:cs typeface="Arial" panose="020B0604020202020204" pitchFamily="34" charset="0"/>
              </a:rPr>
              <a:t>2242813</a:t>
            </a:r>
            <a:endParaRPr lang="en-GB" sz="2000" b="1" dirty="0">
              <a:latin typeface="Arial" panose="020B0604020202020204" pitchFamily="34" charset="0"/>
              <a:cs typeface="Arial" panose="020B0604020202020204" pitchFamily="34" charset="0"/>
            </a:endParaRPr>
          </a:p>
          <a:p>
            <a:pPr algn="l"/>
            <a:r>
              <a:rPr lang="en-GB" sz="2000" b="1" dirty="0">
                <a:latin typeface="Arial" panose="020B0604020202020204" pitchFamily="34" charset="0"/>
                <a:cs typeface="Arial" panose="020B0604020202020204" pitchFamily="34" charset="0"/>
              </a:rPr>
              <a:t>Module Code: </a:t>
            </a:r>
            <a:r>
              <a:rPr lang="en-GB" sz="2000" dirty="0">
                <a:latin typeface="Arial" panose="020B0604020202020204" pitchFamily="34" charset="0"/>
                <a:cs typeface="Arial" panose="020B0604020202020204" pitchFamily="34" charset="0"/>
              </a:rPr>
              <a:t>LCHS7003</a:t>
            </a:r>
          </a:p>
          <a:p>
            <a:pPr algn="l"/>
            <a:r>
              <a:rPr lang="en-GB" sz="2000" b="1" dirty="0">
                <a:latin typeface="Arial" panose="020B0604020202020204" pitchFamily="34" charset="0"/>
                <a:cs typeface="Arial" panose="020B0604020202020204" pitchFamily="34" charset="0"/>
              </a:rPr>
              <a:t>Module: </a:t>
            </a:r>
            <a:r>
              <a:rPr lang="en-GB" sz="2000" dirty="0">
                <a:latin typeface="Arial" panose="020B0604020202020204" pitchFamily="34" charset="0"/>
                <a:cs typeface="Arial" panose="020B0604020202020204" pitchFamily="34" charset="0"/>
              </a:rPr>
              <a:t>Community Care and Management of Longer-term Conditions</a:t>
            </a:r>
          </a:p>
          <a:p>
            <a:pPr algn="l"/>
            <a:r>
              <a:rPr lang="en-GB" sz="2000" b="1" dirty="0">
                <a:latin typeface="Arial" panose="020B0604020202020204" pitchFamily="34" charset="0"/>
                <a:cs typeface="Arial" panose="020B0604020202020204" pitchFamily="34" charset="0"/>
              </a:rPr>
              <a:t>Assignment Title: </a:t>
            </a:r>
            <a:r>
              <a:rPr lang="en-GB" sz="2000" dirty="0">
                <a:latin typeface="Arial" panose="020B0604020202020204" pitchFamily="34" charset="0"/>
                <a:cs typeface="Arial" panose="020B0604020202020204" pitchFamily="34" charset="0"/>
              </a:rPr>
              <a:t>Component 2 Individual Presentation </a:t>
            </a:r>
            <a:endParaRPr lang="en-GB" sz="2000" b="1" dirty="0">
              <a:latin typeface="Arial" panose="020B0604020202020204" pitchFamily="34" charset="0"/>
              <a:cs typeface="Arial" panose="020B0604020202020204" pitchFamily="34" charset="0"/>
            </a:endParaRPr>
          </a:p>
          <a:p>
            <a:pPr algn="l"/>
            <a:r>
              <a:rPr lang="en-GB" sz="2000" b="1" dirty="0">
                <a:latin typeface="Arial" panose="020B0604020202020204" pitchFamily="34" charset="0"/>
                <a:cs typeface="Arial" panose="020B0604020202020204" pitchFamily="34" charset="0"/>
              </a:rPr>
              <a:t>Lecturer: </a:t>
            </a:r>
            <a:r>
              <a:rPr lang="en-GB" sz="2000" dirty="0">
                <a:latin typeface="Arial" panose="020B0604020202020204" pitchFamily="34" charset="0"/>
                <a:cs typeface="Arial" panose="020B0604020202020204" pitchFamily="34" charset="0"/>
              </a:rPr>
              <a:t>Dr Aishat Bakre	</a:t>
            </a:r>
            <a:endParaRPr lang="en-GB" sz="2000" b="1" dirty="0">
              <a:latin typeface="Arial" panose="020B0604020202020204" pitchFamily="34" charset="0"/>
              <a:cs typeface="Arial" panose="020B0604020202020204" pitchFamily="34" charset="0"/>
            </a:endParaRPr>
          </a:p>
          <a:p>
            <a:pPr algn="l"/>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87916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C497725C-6431-496A-B11C-691354780D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E3959C-0453-21BB-C06B-2E7C0986EAB8}"/>
              </a:ext>
            </a:extLst>
          </p:cNvPr>
          <p:cNvSpPr>
            <a:spLocks noGrp="1"/>
          </p:cNvSpPr>
          <p:nvPr>
            <p:ph type="title"/>
          </p:nvPr>
        </p:nvSpPr>
        <p:spPr>
          <a:xfrm>
            <a:off x="1058123" y="571500"/>
            <a:ext cx="5543711" cy="2666234"/>
          </a:xfrm>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t">
            <a:noAutofit/>
          </a:bodyPr>
          <a:lstStyle/>
          <a:p>
            <a:r>
              <a:rPr lang="en-US" sz="2800" b="1" kern="1200">
                <a:solidFill>
                  <a:schemeClr val="tx1"/>
                </a:solidFill>
                <a:latin typeface="Arial" panose="020B0604020202020204" pitchFamily="34" charset="0"/>
                <a:cs typeface="Arial" panose="020B0604020202020204" pitchFamily="34" charset="0"/>
              </a:rPr>
              <a:t>A Critical Review of Type 2 Diabetes Mellitus: Diagnosis, Assessment, Management and Prevention in UK Community Nursing Practice</a:t>
            </a:r>
          </a:p>
        </p:txBody>
      </p:sp>
      <p:grpSp>
        <p:nvGrpSpPr>
          <p:cNvPr id="36" name="Group 35">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048031"/>
            <a:ext cx="731521" cy="673460"/>
            <a:chOff x="3940602" y="308034"/>
            <a:chExt cx="2116791" cy="3428999"/>
          </a:xfrm>
          <a:solidFill>
            <a:schemeClr val="accent4"/>
          </a:solidFill>
        </p:grpSpPr>
        <p:sp>
          <p:nvSpPr>
            <p:cNvPr id="37" name="Rectangle 36">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B089A89A-1E9C-4761-9DFF-53C275FBF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257770"/>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03BE0EE8-A713-0138-DF90-DFE6AAF3D409}"/>
              </a:ext>
            </a:extLst>
          </p:cNvPr>
          <p:cNvPicPr>
            <a:picLocks noChangeAspect="1"/>
          </p:cNvPicPr>
          <p:nvPr/>
        </p:nvPicPr>
        <p:blipFill>
          <a:blip r:embed="rId2"/>
          <a:srcRect t="5255" r="-1" b="6342"/>
          <a:stretch>
            <a:fillRect/>
          </a:stretch>
        </p:blipFill>
        <p:spPr>
          <a:xfrm>
            <a:off x="7114162" y="471748"/>
            <a:ext cx="4324849" cy="2552007"/>
          </a:xfrm>
          <a:prstGeom prst="rect">
            <a:avLst/>
          </a:prstGeom>
        </p:spPr>
      </p:pic>
      <p:sp>
        <p:nvSpPr>
          <p:cNvPr id="45" name="Rectangle 44">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3462252"/>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5CDEB55-7BFE-D7A7-1BA1-D2A3E89B6044}"/>
              </a:ext>
            </a:extLst>
          </p:cNvPr>
          <p:cNvPicPr>
            <a:picLocks noChangeAspect="1"/>
          </p:cNvPicPr>
          <p:nvPr/>
        </p:nvPicPr>
        <p:blipFill>
          <a:blip r:embed="rId3"/>
          <a:srcRect r="-1" b="10930"/>
          <a:stretch>
            <a:fillRect/>
          </a:stretch>
        </p:blipFill>
        <p:spPr>
          <a:xfrm>
            <a:off x="7114162" y="3676230"/>
            <a:ext cx="4324849" cy="2552007"/>
          </a:xfrm>
          <a:prstGeom prst="rect">
            <a:avLst/>
          </a:prstGeom>
        </p:spPr>
      </p:pic>
      <p:sp>
        <p:nvSpPr>
          <p:cNvPr id="3" name="TextBox 2">
            <a:extLst>
              <a:ext uri="{FF2B5EF4-FFF2-40B4-BE49-F238E27FC236}">
                <a16:creationId xmlns:a16="http://schemas.microsoft.com/office/drawing/2014/main" id="{FD8A7978-4F14-6842-18C8-14F620395250}"/>
              </a:ext>
            </a:extLst>
          </p:cNvPr>
          <p:cNvSpPr txBox="1"/>
          <p:nvPr/>
        </p:nvSpPr>
        <p:spPr>
          <a:xfrm>
            <a:off x="1046619" y="3179471"/>
            <a:ext cx="4900144" cy="3416320"/>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l"/>
            <a:r>
              <a:rPr lang="en-GB" sz="2400" dirty="0">
                <a:latin typeface="Arial" panose="020B0604020202020204" pitchFamily="34" charset="0"/>
                <a:cs typeface="Arial" panose="020B0604020202020204" pitchFamily="34" charset="0"/>
              </a:rPr>
              <a:t>Target Audience
This presentation is aimed at community nurses, who play a pivotal role in the prevention, early identification, ongoing management and person-centred care of individuals living with Type 2 Diabetes Mellitus (T2DM).</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02324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E215AEE-9298-A0C1-7DC9-D968217C07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5596" y="85438"/>
            <a:ext cx="2252842" cy="1767046"/>
          </a:xfrm>
          <a:prstGeom prst="rect">
            <a:avLst/>
          </a:prstGeom>
          <a:effectLst>
            <a:reflection blurRad="6350" stA="50000" endA="300" endPos="55500" dist="50800" dir="5400000" sy="-100000" algn="bl" rotWithShape="0"/>
          </a:effectLst>
        </p:spPr>
      </p:pic>
      <p:sp>
        <p:nvSpPr>
          <p:cNvPr id="2" name="Title 1">
            <a:extLst>
              <a:ext uri="{FF2B5EF4-FFF2-40B4-BE49-F238E27FC236}">
                <a16:creationId xmlns:a16="http://schemas.microsoft.com/office/drawing/2014/main" id="{FB5C9C0C-C501-A0BB-25D1-427483BF1673}"/>
              </a:ext>
            </a:extLst>
          </p:cNvPr>
          <p:cNvSpPr>
            <a:spLocks noGrp="1"/>
          </p:cNvSpPr>
          <p:nvPr>
            <p:ph type="title"/>
          </p:nvPr>
        </p:nvSpPr>
        <p:spPr>
          <a:xfrm>
            <a:off x="245269" y="328501"/>
            <a:ext cx="4231481" cy="640459"/>
          </a:xfrm>
          <a:ln/>
        </p:spPr>
        <p:style>
          <a:lnRef idx="1">
            <a:schemeClr val="accent4"/>
          </a:lnRef>
          <a:fillRef idx="2">
            <a:schemeClr val="accent4"/>
          </a:fillRef>
          <a:effectRef idx="1">
            <a:schemeClr val="accent4"/>
          </a:effectRef>
          <a:fontRef idx="minor">
            <a:schemeClr val="dk1"/>
          </a:fontRef>
        </p:style>
        <p:txBody>
          <a:bodyPr>
            <a:normAutofit fontScale="90000"/>
          </a:bodyPr>
          <a:lstStyle/>
          <a:p>
            <a:r>
              <a:rPr lang="en-GB">
                <a:latin typeface="Arial" panose="020B0604020202020204" pitchFamily="34" charset="0"/>
                <a:cs typeface="Arial" panose="020B0604020202020204" pitchFamily="34" charset="0"/>
              </a:rPr>
              <a:t>Type 2 Diabetes</a:t>
            </a:r>
            <a:endParaRPr lang="en-US">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A8C985B-ACF8-BB51-9DF3-DB4F19B44FBF}"/>
              </a:ext>
            </a:extLst>
          </p:cNvPr>
          <p:cNvSpPr>
            <a:spLocks noGrp="1"/>
          </p:cNvSpPr>
          <p:nvPr>
            <p:ph idx="1"/>
          </p:nvPr>
        </p:nvSpPr>
        <p:spPr>
          <a:xfrm>
            <a:off x="119063" y="2141536"/>
            <a:ext cx="6660356" cy="4351338"/>
          </a:xfrm>
          <a:ln/>
        </p:spPr>
        <p:style>
          <a:lnRef idx="2">
            <a:schemeClr val="accent5"/>
          </a:lnRef>
          <a:fillRef idx="1">
            <a:schemeClr val="lt1"/>
          </a:fillRef>
          <a:effectRef idx="0">
            <a:schemeClr val="accent5"/>
          </a:effectRef>
          <a:fontRef idx="minor">
            <a:schemeClr val="dk1"/>
          </a:fontRef>
        </p:style>
        <p:txBody>
          <a:bodyPr>
            <a:normAutofit/>
          </a:bodyPr>
          <a:lstStyle/>
          <a:p>
            <a:r>
              <a:rPr lang="en-GB" sz="2000" b="1">
                <a:latin typeface="Arial" panose="020B0604020202020204" pitchFamily="34" charset="0"/>
                <a:cs typeface="Arial" panose="020B0604020202020204" pitchFamily="34" charset="0"/>
              </a:rPr>
              <a:t>Overview of Type 2 Diabetes</a:t>
            </a:r>
          </a:p>
          <a:p>
            <a:r>
              <a:rPr lang="en-GB" sz="2000">
                <a:latin typeface="Arial" panose="020B0604020202020204" pitchFamily="34" charset="0"/>
                <a:cs typeface="Arial" panose="020B0604020202020204" pitchFamily="34" charset="0"/>
              </a:rPr>
              <a:t>Type 2 Diabetes Mellitus (T2DM) is a chronic metabolic disorder characterised by persistent hyperglycaemia due to insulin resistance and progressive </a:t>
            </a:r>
            <a:r>
              <a:rPr lang="el-GR" sz="2000">
                <a:latin typeface="Arial" panose="020B0604020202020204" pitchFamily="34" charset="0"/>
                <a:cs typeface="Arial" panose="020B0604020202020204" pitchFamily="34" charset="0"/>
              </a:rPr>
              <a:t>β-</a:t>
            </a:r>
            <a:r>
              <a:rPr lang="en-GB" sz="2000">
                <a:latin typeface="Arial" panose="020B0604020202020204" pitchFamily="34" charset="0"/>
                <a:cs typeface="Arial" panose="020B0604020202020204" pitchFamily="34" charset="0"/>
              </a:rPr>
              <a:t>cell dysfunction (</a:t>
            </a:r>
            <a:r>
              <a:rPr lang="en-GB" sz="2000" b="1">
                <a:latin typeface="Arial" panose="020B0604020202020204" pitchFamily="34" charset="0"/>
                <a:cs typeface="Arial" panose="020B0604020202020204" pitchFamily="34" charset="0"/>
              </a:rPr>
              <a:t>NICE, 2024</a:t>
            </a:r>
            <a:r>
              <a:rPr lang="en-GB" sz="2000">
                <a:latin typeface="Arial" panose="020B0604020202020204" pitchFamily="34" charset="0"/>
                <a:cs typeface="Arial" panose="020B0604020202020204" pitchFamily="34" charset="0"/>
              </a:rPr>
              <a:t>). </a:t>
            </a:r>
          </a:p>
          <a:p>
            <a:r>
              <a:rPr lang="en-GB" sz="2000">
                <a:latin typeface="Arial" panose="020B0604020202020204" pitchFamily="34" charset="0"/>
                <a:cs typeface="Arial" panose="020B0604020202020204" pitchFamily="34" charset="0"/>
              </a:rPr>
              <a:t>It accounts for around 90% of all diabetes cases worldwide (</a:t>
            </a:r>
            <a:r>
              <a:rPr lang="en-GB" sz="2000" b="1">
                <a:latin typeface="Arial" panose="020B0604020202020204" pitchFamily="34" charset="0"/>
                <a:cs typeface="Arial" panose="020B0604020202020204" pitchFamily="34" charset="0"/>
              </a:rPr>
              <a:t>WHO, 2024</a:t>
            </a:r>
            <a:r>
              <a:rPr lang="en-GB" sz="2000">
                <a:latin typeface="Arial" panose="020B0604020202020204" pitchFamily="34" charset="0"/>
                <a:cs typeface="Arial" panose="020B0604020202020204" pitchFamily="34" charset="0"/>
              </a:rPr>
              <a:t>). </a:t>
            </a:r>
          </a:p>
          <a:p>
            <a:r>
              <a:rPr lang="en-GB" sz="2000">
                <a:latin typeface="Arial" panose="020B0604020202020204" pitchFamily="34" charset="0"/>
                <a:cs typeface="Arial" panose="020B0604020202020204" pitchFamily="34" charset="0"/>
              </a:rPr>
              <a:t>T2DM is strongly linked to obesity, inactivity and socioeconomic deprivation (</a:t>
            </a:r>
            <a:r>
              <a:rPr lang="en-GB" sz="2000" b="1">
                <a:latin typeface="Arial" panose="020B0604020202020204" pitchFamily="34" charset="0"/>
                <a:cs typeface="Arial" panose="020B0604020202020204" pitchFamily="34" charset="0"/>
              </a:rPr>
              <a:t>Diabetes UK, 2024</a:t>
            </a:r>
            <a:r>
              <a:rPr lang="en-GB" sz="2000">
                <a:latin typeface="Arial" panose="020B0604020202020204" pitchFamily="34" charset="0"/>
                <a:cs typeface="Arial" panose="020B0604020202020204" pitchFamily="34" charset="0"/>
              </a:rPr>
              <a:t>). </a:t>
            </a:r>
          </a:p>
          <a:p>
            <a:r>
              <a:rPr lang="en-GB" sz="2000">
                <a:latin typeface="Arial" panose="020B0604020202020204" pitchFamily="34" charset="0"/>
                <a:cs typeface="Arial" panose="020B0604020202020204" pitchFamily="34" charset="0"/>
              </a:rPr>
              <a:t>It represents a major public health challenge because of its preventable complications and increasing prevalence (</a:t>
            </a:r>
            <a:r>
              <a:rPr lang="en-GB" sz="2000" b="1">
                <a:latin typeface="Arial" panose="020B0604020202020204" pitchFamily="34" charset="0"/>
                <a:cs typeface="Arial" panose="020B0604020202020204" pitchFamily="34" charset="0"/>
              </a:rPr>
              <a:t>WHO, 2024</a:t>
            </a:r>
            <a:r>
              <a:rPr lang="en-GB" sz="2000">
                <a:latin typeface="Arial" panose="020B0604020202020204" pitchFamily="34" charset="0"/>
                <a:cs typeface="Arial" panose="020B0604020202020204" pitchFamily="34" charset="0"/>
              </a:rPr>
              <a:t>).</a:t>
            </a:r>
          </a:p>
        </p:txBody>
      </p:sp>
      <p:sp>
        <p:nvSpPr>
          <p:cNvPr id="4" name="TextBox 3">
            <a:extLst>
              <a:ext uri="{FF2B5EF4-FFF2-40B4-BE49-F238E27FC236}">
                <a16:creationId xmlns:a16="http://schemas.microsoft.com/office/drawing/2014/main" id="{47C6B11D-1F39-0A6D-8852-7BDB67FEC1DE}"/>
              </a:ext>
            </a:extLst>
          </p:cNvPr>
          <p:cNvSpPr txBox="1"/>
          <p:nvPr/>
        </p:nvSpPr>
        <p:spPr>
          <a:xfrm>
            <a:off x="7010400" y="705176"/>
            <a:ext cx="4936331" cy="5324535"/>
          </a:xfrm>
          <a:prstGeom prst="rect">
            <a:avLst/>
          </a:prstGeom>
          <a:ln/>
        </p:spPr>
        <p:style>
          <a:lnRef idx="2">
            <a:schemeClr val="accent4"/>
          </a:lnRef>
          <a:fillRef idx="1">
            <a:schemeClr val="lt1"/>
          </a:fillRef>
          <a:effectRef idx="0">
            <a:schemeClr val="accent4"/>
          </a:effectRef>
          <a:fontRef idx="minor">
            <a:schemeClr val="dk1"/>
          </a:fontRef>
        </p:style>
        <p:txBody>
          <a:bodyPr wrap="square" rtlCol="0">
            <a:spAutoFit/>
          </a:bodyPr>
          <a:lstStyle/>
          <a:p>
            <a:pPr marL="342900" indent="-342900" algn="l">
              <a:buFont typeface="Arial" panose="020B0604020202020204" pitchFamily="34" charset="0"/>
              <a:buChar char="•"/>
            </a:pPr>
            <a:r>
              <a:rPr lang="en-GB" sz="2000" dirty="0">
                <a:latin typeface="Arial" panose="020B0604020202020204" pitchFamily="34" charset="0"/>
                <a:cs typeface="Arial" panose="020B0604020202020204" pitchFamily="34" charset="0"/>
              </a:rPr>
              <a:t>
Polyuria
Polydipsia
Fatigue
Blurred vision
Delayed wound healing
Recurrent infection
Unintentional weight loss (NICE, 2024)
Aetiology
Genetic predisposition
Obesity
Sedentary lifestyle
Poor nutrition
Ageing
Ethnicity
Social deprivation (Public Health England, 2023)</a:t>
            </a:r>
            <a:endParaRPr lang="en-US" sz="20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A2918E27-6B24-6271-1EB7-1E53168975A3}"/>
              </a:ext>
            </a:extLst>
          </p:cNvPr>
          <p:cNvSpPr txBox="1"/>
          <p:nvPr/>
        </p:nvSpPr>
        <p:spPr>
          <a:xfrm>
            <a:off x="7010400" y="137964"/>
            <a:ext cx="1828800" cy="830997"/>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l"/>
            <a:r>
              <a:rPr lang="en-GB" sz="2400" b="1" dirty="0">
                <a:latin typeface="Arial" panose="020B0604020202020204" pitchFamily="34" charset="0"/>
                <a:cs typeface="Arial" panose="020B0604020202020204" pitchFamily="34" charset="0"/>
              </a:rPr>
              <a:t>Common Problems </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0697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24555-48A5-4D16-2DBC-2DB9F5F57F98}"/>
              </a:ext>
            </a:extLst>
          </p:cNvPr>
          <p:cNvSpPr>
            <a:spLocks noGrp="1"/>
          </p:cNvSpPr>
          <p:nvPr>
            <p:ph type="title"/>
          </p:nvPr>
        </p:nvSpPr>
        <p:spPr>
          <a:xfrm>
            <a:off x="0" y="212826"/>
            <a:ext cx="7393782" cy="668238"/>
          </a:xfrm>
        </p:spPr>
        <p:txBody>
          <a:bodyPr>
            <a:noAutofit/>
          </a:bodyPr>
          <a:lstStyle/>
          <a:p>
            <a:r>
              <a:rPr lang="en-GB" sz="3600" b="1"/>
              <a:t>Prevalence of Type 2 Diabetes in the UK and Worldwide</a:t>
            </a:r>
            <a:endParaRPr lang="en-US" sz="3600" b="1"/>
          </a:p>
        </p:txBody>
      </p:sp>
      <p:sp>
        <p:nvSpPr>
          <p:cNvPr id="6" name="Rectangle: Rounded Corners 5">
            <a:extLst>
              <a:ext uri="{FF2B5EF4-FFF2-40B4-BE49-F238E27FC236}">
                <a16:creationId xmlns:a16="http://schemas.microsoft.com/office/drawing/2014/main" id="{93BA7061-1266-80D1-2466-B59C0208C81D}"/>
              </a:ext>
            </a:extLst>
          </p:cNvPr>
          <p:cNvSpPr/>
          <p:nvPr/>
        </p:nvSpPr>
        <p:spPr>
          <a:xfrm>
            <a:off x="5072064" y="1697831"/>
            <a:ext cx="2940844" cy="4417218"/>
          </a:xfrm>
          <a:prstGeom prst="roundRect">
            <a:avLst>
              <a:gd name="adj" fmla="val 17999"/>
            </a:avLst>
          </a:prstGeom>
        </p:spPr>
        <p:style>
          <a:lnRef idx="1">
            <a:schemeClr val="accent5"/>
          </a:lnRef>
          <a:fillRef idx="2">
            <a:schemeClr val="accent5"/>
          </a:fillRef>
          <a:effectRef idx="1">
            <a:schemeClr val="accent5"/>
          </a:effectRef>
          <a:fontRef idx="minor">
            <a:schemeClr val="dk1"/>
          </a:fontRef>
        </p:style>
        <p:txBody>
          <a:bodyPr rtlCol="0" anchor="ctr"/>
          <a:lstStyle/>
          <a:p>
            <a:pPr marL="34290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Key trend</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Significant rise in earlier-onset Type 2 Diabetes among younger adults. </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Growing health inequality burden. </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Increasing demand on primary and community healthcare services</a:t>
            </a:r>
            <a:r>
              <a:rPr lang="en-GB" dirty="0"/>
              <a:t>.</a:t>
            </a:r>
          </a:p>
        </p:txBody>
      </p:sp>
      <p:pic>
        <p:nvPicPr>
          <p:cNvPr id="7" name="Picture 6">
            <a:extLst>
              <a:ext uri="{FF2B5EF4-FFF2-40B4-BE49-F238E27FC236}">
                <a16:creationId xmlns:a16="http://schemas.microsoft.com/office/drawing/2014/main" id="{59C98084-290F-D242-AA71-FD3B5C8C2C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1938" y="93749"/>
            <a:ext cx="4028281" cy="287090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1" name="TextBox 10">
            <a:extLst>
              <a:ext uri="{FF2B5EF4-FFF2-40B4-BE49-F238E27FC236}">
                <a16:creationId xmlns:a16="http://schemas.microsoft.com/office/drawing/2014/main" id="{A71C5909-7FCD-6CD8-CDBD-41AF4CE6B592}"/>
              </a:ext>
            </a:extLst>
          </p:cNvPr>
          <p:cNvSpPr txBox="1"/>
          <p:nvPr/>
        </p:nvSpPr>
        <p:spPr>
          <a:xfrm>
            <a:off x="169066" y="1825793"/>
            <a:ext cx="4902996" cy="4708981"/>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l"/>
            <a:r>
              <a:rPr lang="en-GB" sz="2000" dirty="0">
                <a:latin typeface="Arial" panose="020B0604020202020204" pitchFamily="34" charset="0"/>
                <a:cs typeface="Arial" panose="020B0604020202020204" pitchFamily="34" charset="0"/>
              </a:rPr>
              <a:t>Approximately 5.8 million people in the UK live with diabetes; around 90% have Type 2 Diabetes (Diabetes UK, 2025).
Over 1.3 million people in England may remain undiagnosed (NHS England, 2024).
Globally, over 830 million adults are affected (WHO, 2024).
Prevalence is highest in deprived communities and among South Asian and Black ethnic groups (Diabetes UK, 2025).
Community nurses are central to early detection, screening, patient education and long-term monitoring in community settings.</a:t>
            </a:r>
            <a:endParaRPr lang="en-US" sz="20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19240595-7616-C11B-77F1-F71D5EFBE72D}"/>
              </a:ext>
            </a:extLst>
          </p:cNvPr>
          <p:cNvSpPr txBox="1"/>
          <p:nvPr/>
        </p:nvSpPr>
        <p:spPr>
          <a:xfrm>
            <a:off x="14286" y="1009026"/>
            <a:ext cx="6081714" cy="830997"/>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l"/>
            <a:r>
              <a:rPr lang="en-GB" sz="2400" b="1" dirty="0">
                <a:latin typeface="Arial" panose="020B0604020202020204" pitchFamily="34" charset="0"/>
                <a:cs typeface="Arial" panose="020B0604020202020204" pitchFamily="34" charset="0"/>
              </a:rPr>
              <a:t>Epidemiology and relevance to community nursing</a:t>
            </a:r>
            <a:endParaRPr lang="en-US" sz="2400" b="1"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8E35948-F804-267B-F327-347D25D12BB5}"/>
              </a:ext>
            </a:extLst>
          </p:cNvPr>
          <p:cNvPicPr>
            <a:picLocks noChangeAspect="1"/>
          </p:cNvPicPr>
          <p:nvPr/>
        </p:nvPicPr>
        <p:blipFill>
          <a:blip r:embed="rId3"/>
          <a:stretch>
            <a:fillRect/>
          </a:stretch>
        </p:blipFill>
        <p:spPr>
          <a:xfrm>
            <a:off x="8042280" y="3262610"/>
            <a:ext cx="3980654" cy="298549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638920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FB688-E3A8-EF84-4D88-F908F69DFD85}"/>
              </a:ext>
            </a:extLst>
          </p:cNvPr>
          <p:cNvSpPr>
            <a:spLocks noGrp="1"/>
          </p:cNvSpPr>
          <p:nvPr>
            <p:ph type="title"/>
          </p:nvPr>
        </p:nvSpPr>
        <p:spPr>
          <a:xfrm>
            <a:off x="511970" y="18960"/>
            <a:ext cx="6138863" cy="1119188"/>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en-GB"/>
              <a:t>Economic and Social Burden of Type 2 Diabetes</a:t>
            </a:r>
            <a:endParaRPr lang="en-US"/>
          </a:p>
        </p:txBody>
      </p:sp>
      <p:sp>
        <p:nvSpPr>
          <p:cNvPr id="3" name="TextBox 2">
            <a:extLst>
              <a:ext uri="{FF2B5EF4-FFF2-40B4-BE49-F238E27FC236}">
                <a16:creationId xmlns:a16="http://schemas.microsoft.com/office/drawing/2014/main" id="{6F318B1D-B387-3DDC-633C-B4C09139367C}"/>
              </a:ext>
            </a:extLst>
          </p:cNvPr>
          <p:cNvSpPr txBox="1"/>
          <p:nvPr/>
        </p:nvSpPr>
        <p:spPr>
          <a:xfrm>
            <a:off x="3842147" y="1538288"/>
            <a:ext cx="3867150" cy="4247317"/>
          </a:xfrm>
          <a:prstGeom prst="rect">
            <a:avLst/>
          </a:prstGeom>
          <a:noFill/>
          <a:ln>
            <a:solidFill>
              <a:srgbClr val="BE3300"/>
            </a:solidFill>
          </a:ln>
        </p:spPr>
        <p:txBody>
          <a:bodyPr wrap="square" rtlCol="0">
            <a:spAutoFit/>
          </a:bodyPr>
          <a:lstStyle/>
          <a:p>
            <a:pPr algn="l"/>
            <a:r>
              <a:rPr lang="en-GB" b="1" dirty="0">
                <a:latin typeface="Arial" panose="020B0604020202020204" pitchFamily="34" charset="0"/>
                <a:cs typeface="Arial" panose="020B0604020202020204" pitchFamily="34" charset="0"/>
              </a:rPr>
              <a:t>Economic burden</a:t>
            </a:r>
            <a:r>
              <a:rPr lang="en-GB" dirty="0">
                <a:latin typeface="Arial" panose="020B0604020202020204" pitchFamily="34" charset="0"/>
                <a:cs typeface="Arial" panose="020B0604020202020204" pitchFamily="34" charset="0"/>
              </a:rPr>
              <a:t>
NHS England spends approximately £10 billion annually on diabetes care; around 80% is linked to preventable complications (Diabetes UK, 2025).
Costs arise from hospital admissions, medication, wound care, renal replacement therapy and cardiovascular complications (Hex et al., 2012).
Rising prevalence places increasing pressure on community nursing caseloads and primary care resources.</a:t>
            </a:r>
            <a:endParaRPr lang="en-US"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A0395229-FE73-AB7B-0995-FE0A5F0AD450}"/>
              </a:ext>
            </a:extLst>
          </p:cNvPr>
          <p:cNvSpPr txBox="1"/>
          <p:nvPr/>
        </p:nvSpPr>
        <p:spPr>
          <a:xfrm>
            <a:off x="7896225" y="29379"/>
            <a:ext cx="3867150" cy="3970318"/>
          </a:xfrm>
          <a:prstGeom prst="rect">
            <a:avLst/>
          </a:prstGeom>
          <a:noFill/>
          <a:ln>
            <a:solidFill>
              <a:srgbClr val="BE3300"/>
            </a:solidFill>
          </a:ln>
        </p:spPr>
        <p:txBody>
          <a:bodyPr wrap="square" rtlCol="0">
            <a:spAutoFit/>
          </a:bodyPr>
          <a:lstStyle/>
          <a:p>
            <a:pPr algn="l"/>
            <a:r>
              <a:rPr lang="en-GB" b="1" dirty="0">
                <a:latin typeface="Arial" panose="020B0604020202020204" pitchFamily="34" charset="0"/>
                <a:cs typeface="Arial" panose="020B0604020202020204" pitchFamily="34" charset="0"/>
              </a:rPr>
              <a:t>Social burden</a:t>
            </a:r>
            <a:r>
              <a:rPr lang="en-GB" dirty="0">
                <a:latin typeface="Arial" panose="020B0604020202020204" pitchFamily="34" charset="0"/>
                <a:cs typeface="Arial" panose="020B0604020202020204" pitchFamily="34" charset="0"/>
              </a:rPr>
              <a:t>
Reduced quality of life due to fatigue, pain, visual impairment and mobility limitations (NICE, 2024).
Increased risk of unemployment, social isolation and psychological distress (WHO, 2024).
Disproportionate burden in deprived communities, widening health inequalities (Marmot, 2020).
Community nurses play a key role in reducing avoidable deterioration through preventative and supportive interventions.</a:t>
            </a:r>
            <a:endParaRPr lang="en-US"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1811978D-E443-5151-6AE5-D20B343AEC38}"/>
              </a:ext>
            </a:extLst>
          </p:cNvPr>
          <p:cNvPicPr>
            <a:picLocks noChangeAspect="1"/>
          </p:cNvPicPr>
          <p:nvPr/>
        </p:nvPicPr>
        <p:blipFill>
          <a:blip r:embed="rId2"/>
          <a:stretch>
            <a:fillRect/>
          </a:stretch>
        </p:blipFill>
        <p:spPr>
          <a:xfrm>
            <a:off x="59532" y="2768500"/>
            <a:ext cx="3595688" cy="20225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Picture 9">
            <a:extLst>
              <a:ext uri="{FF2B5EF4-FFF2-40B4-BE49-F238E27FC236}">
                <a16:creationId xmlns:a16="http://schemas.microsoft.com/office/drawing/2014/main" id="{537D04D1-39CF-C3BC-47B7-0BA3A81DF761}"/>
              </a:ext>
            </a:extLst>
          </p:cNvPr>
          <p:cNvPicPr>
            <a:picLocks noChangeAspect="1"/>
          </p:cNvPicPr>
          <p:nvPr/>
        </p:nvPicPr>
        <p:blipFill>
          <a:blip r:embed="rId3"/>
          <a:stretch>
            <a:fillRect/>
          </a:stretch>
        </p:blipFill>
        <p:spPr>
          <a:xfrm>
            <a:off x="7896225" y="4095750"/>
            <a:ext cx="3585722" cy="253603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4490207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83C77-FC71-8656-2E27-E2691228ED1C}"/>
              </a:ext>
            </a:extLst>
          </p:cNvPr>
          <p:cNvSpPr>
            <a:spLocks noGrp="1"/>
          </p:cNvSpPr>
          <p:nvPr>
            <p:ph type="title"/>
          </p:nvPr>
        </p:nvSpPr>
        <p:spPr>
          <a:xfrm>
            <a:off x="63896" y="87514"/>
            <a:ext cx="5865019" cy="1525324"/>
          </a:xfrm>
        </p:spPr>
        <p:style>
          <a:lnRef idx="1">
            <a:schemeClr val="accent4"/>
          </a:lnRef>
          <a:fillRef idx="2">
            <a:schemeClr val="accent4"/>
          </a:fillRef>
          <a:effectRef idx="1">
            <a:schemeClr val="accent4"/>
          </a:effectRef>
          <a:fontRef idx="minor">
            <a:schemeClr val="dk1"/>
          </a:fontRef>
        </p:style>
        <p:txBody>
          <a:bodyPr>
            <a:normAutofit fontScale="90000"/>
          </a:bodyPr>
          <a:lstStyle/>
          <a:p>
            <a:r>
              <a:rPr lang="en-GB"/>
              <a:t>Diagnosis and Initial Assessment of Type 2 Diabetes</a:t>
            </a:r>
            <a:endParaRPr lang="en-US"/>
          </a:p>
        </p:txBody>
      </p:sp>
      <p:graphicFrame>
        <p:nvGraphicFramePr>
          <p:cNvPr id="4" name="Diagram 3">
            <a:extLst>
              <a:ext uri="{FF2B5EF4-FFF2-40B4-BE49-F238E27FC236}">
                <a16:creationId xmlns:a16="http://schemas.microsoft.com/office/drawing/2014/main" id="{5D97EF6B-A3E4-B1C1-3A82-FBB310B0EB68}"/>
              </a:ext>
            </a:extLst>
          </p:cNvPr>
          <p:cNvGraphicFramePr/>
          <p:nvPr>
            <p:extLst>
              <p:ext uri="{D42A27DB-BD31-4B8C-83A1-F6EECF244321}">
                <p14:modId xmlns:p14="http://schemas.microsoft.com/office/powerpoint/2010/main" val="875521162"/>
              </p:ext>
            </p:extLst>
          </p:nvPr>
        </p:nvGraphicFramePr>
        <p:xfrm>
          <a:off x="-1293814" y="1227679"/>
          <a:ext cx="8580438" cy="57520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Rounded Corners 4">
            <a:extLst>
              <a:ext uri="{FF2B5EF4-FFF2-40B4-BE49-F238E27FC236}">
                <a16:creationId xmlns:a16="http://schemas.microsoft.com/office/drawing/2014/main" id="{BE0E427E-793D-822D-FBD4-C2D945EEFFA9}"/>
              </a:ext>
            </a:extLst>
          </p:cNvPr>
          <p:cNvSpPr/>
          <p:nvPr/>
        </p:nvSpPr>
        <p:spPr>
          <a:xfrm>
            <a:off x="9293389" y="1506124"/>
            <a:ext cx="2486025" cy="3410083"/>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GB" b="1" dirty="0">
                <a:latin typeface="Arial" panose="020B0604020202020204" pitchFamily="34" charset="0"/>
                <a:cs typeface="Arial" panose="020B0604020202020204" pitchFamily="34" charset="0"/>
              </a:rPr>
              <a:t>Community nursing relevance</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Early recognition </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Opportunistic screening </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Home-based assessment </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Health education </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Care coordination </a:t>
            </a:r>
          </a:p>
        </p:txBody>
      </p:sp>
      <p:pic>
        <p:nvPicPr>
          <p:cNvPr id="8" name="Picture 7">
            <a:extLst>
              <a:ext uri="{FF2B5EF4-FFF2-40B4-BE49-F238E27FC236}">
                <a16:creationId xmlns:a16="http://schemas.microsoft.com/office/drawing/2014/main" id="{04C56026-2A69-E267-C31E-751B93519B48}"/>
              </a:ext>
            </a:extLst>
          </p:cNvPr>
          <p:cNvPicPr>
            <a:picLocks noChangeAspect="1"/>
          </p:cNvPicPr>
          <p:nvPr/>
        </p:nvPicPr>
        <p:blipFill>
          <a:blip r:embed="rId7"/>
          <a:stretch>
            <a:fillRect/>
          </a:stretch>
        </p:blipFill>
        <p:spPr>
          <a:xfrm>
            <a:off x="4902991" y="333375"/>
            <a:ext cx="4390398" cy="242092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1" name="Picture 10">
            <a:extLst>
              <a:ext uri="{FF2B5EF4-FFF2-40B4-BE49-F238E27FC236}">
                <a16:creationId xmlns:a16="http://schemas.microsoft.com/office/drawing/2014/main" id="{051BC223-185A-B078-C2A2-AB712563DD29}"/>
              </a:ext>
            </a:extLst>
          </p:cNvPr>
          <p:cNvPicPr>
            <a:picLocks noChangeAspect="1"/>
          </p:cNvPicPr>
          <p:nvPr/>
        </p:nvPicPr>
        <p:blipFill>
          <a:blip r:embed="rId8"/>
          <a:stretch>
            <a:fillRect/>
          </a:stretch>
        </p:blipFill>
        <p:spPr>
          <a:xfrm>
            <a:off x="4902990" y="3156677"/>
            <a:ext cx="4390399" cy="2195199"/>
          </a:xfrm>
          <a:prstGeom prst="ellipse">
            <a:avLst/>
          </a:prstGeom>
          <a:ln>
            <a:noFill/>
          </a:ln>
          <a:effectLst>
            <a:softEdge rad="112500"/>
          </a:effectLst>
        </p:spPr>
      </p:pic>
    </p:spTree>
    <p:extLst>
      <p:ext uri="{BB962C8B-B14F-4D97-AF65-F5344CB8AC3E}">
        <p14:creationId xmlns:p14="http://schemas.microsoft.com/office/powerpoint/2010/main" val="2435854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A811E-2AD8-01B7-CDF6-9CD80C5E2CDC}"/>
              </a:ext>
            </a:extLst>
          </p:cNvPr>
          <p:cNvSpPr>
            <a:spLocks noGrp="1"/>
          </p:cNvSpPr>
          <p:nvPr>
            <p:ph type="title"/>
          </p:nvPr>
        </p:nvSpPr>
        <p:spPr>
          <a:xfrm>
            <a:off x="481012" y="345281"/>
            <a:ext cx="5912643" cy="857250"/>
          </a:xfrm>
        </p:spPr>
        <p:style>
          <a:lnRef idx="1">
            <a:schemeClr val="accent5"/>
          </a:lnRef>
          <a:fillRef idx="2">
            <a:schemeClr val="accent5"/>
          </a:fillRef>
          <a:effectRef idx="1">
            <a:schemeClr val="accent5"/>
          </a:effectRef>
          <a:fontRef idx="minor">
            <a:schemeClr val="dk1"/>
          </a:fontRef>
        </p:style>
        <p:txBody>
          <a:bodyPr>
            <a:noAutofit/>
          </a:bodyPr>
          <a:lstStyle/>
          <a:p>
            <a:r>
              <a:rPr lang="en-GB" sz="2800" b="1">
                <a:latin typeface="Arial" panose="020B0604020202020204" pitchFamily="34" charset="0"/>
                <a:cs typeface="Arial" panose="020B0604020202020204" pitchFamily="34" charset="0"/>
              </a:rPr>
              <a:t>Management of Type 2 Diabetes Following UK Guidance</a:t>
            </a:r>
            <a:endParaRPr lang="en-US" sz="2800" b="1">
              <a:latin typeface="Arial" panose="020B0604020202020204" pitchFamily="34" charset="0"/>
              <a:cs typeface="Arial" panose="020B0604020202020204" pitchFamily="34" charset="0"/>
            </a:endParaRPr>
          </a:p>
        </p:txBody>
      </p:sp>
      <p:graphicFrame>
        <p:nvGraphicFramePr>
          <p:cNvPr id="4" name="Diagram 3">
            <a:extLst>
              <a:ext uri="{FF2B5EF4-FFF2-40B4-BE49-F238E27FC236}">
                <a16:creationId xmlns:a16="http://schemas.microsoft.com/office/drawing/2014/main" id="{242E9901-0277-10A5-0EB4-CCD0957B8A49}"/>
              </a:ext>
            </a:extLst>
          </p:cNvPr>
          <p:cNvGraphicFramePr/>
          <p:nvPr>
            <p:extLst>
              <p:ext uri="{D42A27DB-BD31-4B8C-83A1-F6EECF244321}">
                <p14:modId xmlns:p14="http://schemas.microsoft.com/office/powerpoint/2010/main" val="4009994557"/>
              </p:ext>
            </p:extLst>
          </p:nvPr>
        </p:nvGraphicFramePr>
        <p:xfrm>
          <a:off x="162718" y="1094052"/>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A8F415ED-C692-9B90-CF1F-463F96912D94}"/>
              </a:ext>
            </a:extLst>
          </p:cNvPr>
          <p:cNvPicPr>
            <a:picLocks noChangeAspect="1"/>
          </p:cNvPicPr>
          <p:nvPr/>
        </p:nvPicPr>
        <p:blipFill>
          <a:blip r:embed="rId7"/>
          <a:stretch>
            <a:fillRect/>
          </a:stretch>
        </p:blipFill>
        <p:spPr>
          <a:xfrm>
            <a:off x="8290718" y="220495"/>
            <a:ext cx="3707606" cy="3208505"/>
          </a:xfrm>
          <a:prstGeom prst="rect">
            <a:avLst/>
          </a:prstGeom>
        </p:spPr>
      </p:pic>
      <p:sp>
        <p:nvSpPr>
          <p:cNvPr id="3" name="TextBox 2">
            <a:extLst>
              <a:ext uri="{FF2B5EF4-FFF2-40B4-BE49-F238E27FC236}">
                <a16:creationId xmlns:a16="http://schemas.microsoft.com/office/drawing/2014/main" id="{3B7CA574-F6BD-2C1E-686A-3BD5910DA4F9}"/>
              </a:ext>
            </a:extLst>
          </p:cNvPr>
          <p:cNvSpPr txBox="1"/>
          <p:nvPr/>
        </p:nvSpPr>
        <p:spPr>
          <a:xfrm>
            <a:off x="7917657" y="3578572"/>
            <a:ext cx="3843337" cy="2308324"/>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l"/>
            <a:r>
              <a:rPr lang="en-GB" dirty="0">
                <a:latin typeface="Arial" panose="020B0604020202020204" pitchFamily="34" charset="0"/>
                <a:cs typeface="Arial" panose="020B0604020202020204" pitchFamily="34" charset="0"/>
              </a:rPr>
              <a:t>Key components of management
Glycaemic control.
Blood pressure management.
Cholesterol management.
Structured education (DESMOND).
Lifestyle interventions.
Self-management support.
Annual diabetes review.</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2588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ED265-2120-DE55-09F5-FE4603B68569}"/>
              </a:ext>
            </a:extLst>
          </p:cNvPr>
          <p:cNvSpPr>
            <a:spLocks noGrp="1"/>
          </p:cNvSpPr>
          <p:nvPr>
            <p:ph type="title"/>
          </p:nvPr>
        </p:nvSpPr>
        <p:spPr>
          <a:xfrm>
            <a:off x="300037" y="0"/>
            <a:ext cx="11591925" cy="857251"/>
          </a:xfrm>
        </p:spPr>
        <p:style>
          <a:lnRef idx="1">
            <a:schemeClr val="accent5"/>
          </a:lnRef>
          <a:fillRef idx="2">
            <a:schemeClr val="accent5"/>
          </a:fillRef>
          <a:effectRef idx="1">
            <a:schemeClr val="accent5"/>
          </a:effectRef>
          <a:fontRef idx="minor">
            <a:schemeClr val="dk1"/>
          </a:fontRef>
        </p:style>
        <p:txBody>
          <a:bodyPr>
            <a:normAutofit/>
          </a:bodyPr>
          <a:lstStyle/>
          <a:p>
            <a:r>
              <a:rPr lang="en-GB" sz="3600" b="1"/>
              <a:t>Treatment Options Available in the UK</a:t>
            </a:r>
            <a:endParaRPr lang="en-US" sz="3600" b="1"/>
          </a:p>
        </p:txBody>
      </p:sp>
      <p:sp>
        <p:nvSpPr>
          <p:cNvPr id="3" name="Content Placeholder 2">
            <a:extLst>
              <a:ext uri="{FF2B5EF4-FFF2-40B4-BE49-F238E27FC236}">
                <a16:creationId xmlns:a16="http://schemas.microsoft.com/office/drawing/2014/main" id="{8654FA62-B013-0E7A-B5CD-BDE339B6CD65}"/>
              </a:ext>
            </a:extLst>
          </p:cNvPr>
          <p:cNvSpPr>
            <a:spLocks noGrp="1"/>
          </p:cNvSpPr>
          <p:nvPr>
            <p:ph idx="1"/>
          </p:nvPr>
        </p:nvSpPr>
        <p:spPr>
          <a:xfrm>
            <a:off x="707232" y="968375"/>
            <a:ext cx="10515600" cy="5568156"/>
          </a:xfrm>
        </p:spPr>
        <p:style>
          <a:lnRef idx="2">
            <a:schemeClr val="accent4"/>
          </a:lnRef>
          <a:fillRef idx="1">
            <a:schemeClr val="lt1"/>
          </a:fillRef>
          <a:effectRef idx="0">
            <a:schemeClr val="accent4"/>
          </a:effectRef>
          <a:fontRef idx="minor">
            <a:schemeClr val="dk1"/>
          </a:fontRef>
        </p:style>
        <p:txBody>
          <a:bodyPr>
            <a:noAutofit/>
          </a:bodyPr>
          <a:lstStyle/>
          <a:p>
            <a:pPr marL="0" indent="0">
              <a:buNone/>
            </a:pPr>
            <a:r>
              <a:rPr lang="en-GB" sz="1800" b="1" dirty="0">
                <a:latin typeface="Arial" panose="020B0604020202020204" pitchFamily="34" charset="0"/>
                <a:cs typeface="Arial" panose="020B0604020202020204" pitchFamily="34" charset="0"/>
              </a:rPr>
              <a:t>Individualised Treatment Approach</a:t>
            </a:r>
          </a:p>
          <a:p>
            <a:pPr marL="0" indent="0">
              <a:buNone/>
            </a:pPr>
            <a:r>
              <a:rPr lang="en-GB" sz="1800" dirty="0">
                <a:latin typeface="Arial" panose="020B0604020202020204" pitchFamily="34" charset="0"/>
                <a:cs typeface="Arial" panose="020B0604020202020204" pitchFamily="34" charset="0"/>
              </a:rPr>
              <a:t>Management should be tailored according to glycaemic control, comorbidities, cardiovascular risk and patient preferences (NICE, 2024).</a:t>
            </a:r>
          </a:p>
          <a:p>
            <a:pPr marL="0" indent="0">
              <a:buNone/>
            </a:pPr>
            <a:r>
              <a:rPr lang="en-GB" sz="1800" b="1" dirty="0">
                <a:latin typeface="Arial" panose="020B0604020202020204" pitchFamily="34" charset="0"/>
                <a:cs typeface="Arial" panose="020B0604020202020204" pitchFamily="34" charset="0"/>
              </a:rPr>
              <a:t>Lifestyle Modification</a:t>
            </a:r>
          </a:p>
          <a:p>
            <a:pPr marL="0" indent="0">
              <a:buNone/>
            </a:pPr>
            <a:r>
              <a:rPr lang="en-GB" sz="1800" dirty="0">
                <a:latin typeface="Arial" panose="020B0604020202020204" pitchFamily="34" charset="0"/>
                <a:cs typeface="Arial" panose="020B0604020202020204" pitchFamily="34" charset="0"/>
              </a:rPr>
              <a:t>Weight reduction and increased physical activity remain the cornerstone of treatment; however, sustaining behavioural change is often influenced by wider social determinants of health (Marmot, 2020).</a:t>
            </a:r>
            <a:endParaRPr lang="en-GB" sz="1800" b="1" dirty="0">
              <a:latin typeface="Arial" panose="020B0604020202020204" pitchFamily="34" charset="0"/>
              <a:cs typeface="Arial" panose="020B0604020202020204" pitchFamily="34" charset="0"/>
            </a:endParaRPr>
          </a:p>
          <a:p>
            <a:pPr marL="0" indent="0">
              <a:buNone/>
            </a:pPr>
            <a:r>
              <a:rPr lang="en-GB" sz="1800" b="1" dirty="0">
                <a:latin typeface="Arial" panose="020B0604020202020204" pitchFamily="34" charset="0"/>
                <a:cs typeface="Arial" panose="020B0604020202020204" pitchFamily="34" charset="0"/>
              </a:rPr>
              <a:t>Pharmacological Management</a:t>
            </a:r>
            <a:r>
              <a:rPr lang="en-GB" sz="1800" dirty="0">
                <a:latin typeface="Arial" panose="020B0604020202020204" pitchFamily="34" charset="0"/>
                <a:cs typeface="Arial" panose="020B0604020202020204" pitchFamily="34" charset="0"/>
              </a:rPr>
              <a:t>
Metformin remains first-line therapy, while SGLT2 inhibitors and GLP-1 receptor agonists are increasingly recommended because of their cardiovascular and renal benefits (NICE, 2024).</a:t>
            </a:r>
          </a:p>
          <a:p>
            <a:pPr marL="0" indent="0">
              <a:buNone/>
            </a:pPr>
            <a:r>
              <a:rPr lang="en-GB" sz="1800" b="1" dirty="0">
                <a:latin typeface="Arial" panose="020B0604020202020204" pitchFamily="34" charset="0"/>
                <a:cs typeface="Arial" panose="020B0604020202020204" pitchFamily="34" charset="0"/>
              </a:rPr>
              <a:t>Prevention of Complications</a:t>
            </a:r>
            <a:r>
              <a:rPr lang="en-GB" sz="1800" dirty="0">
                <a:latin typeface="Arial" panose="020B0604020202020204" pitchFamily="34" charset="0"/>
                <a:cs typeface="Arial" panose="020B0604020202020204" pitchFamily="34" charset="0"/>
              </a:rPr>
              <a:t>
Regular retinal screening, foot examinations and kidney monitoring are essential because most diabetes-related expenditure is associated with preventable complications (Diabetes UK, 2025).</a:t>
            </a:r>
          </a:p>
          <a:p>
            <a:pPr marL="0" indent="0">
              <a:buNone/>
            </a:pPr>
            <a:r>
              <a:rPr lang="en-GB" sz="1800" b="1" dirty="0">
                <a:latin typeface="Arial" panose="020B0604020202020204" pitchFamily="34" charset="0"/>
                <a:cs typeface="Arial" panose="020B0604020202020204" pitchFamily="34" charset="0"/>
              </a:rPr>
              <a:t>Implications for Community Nursing Practice
</a:t>
            </a:r>
            <a:r>
              <a:rPr lang="en-GB" sz="1800" dirty="0">
                <a:latin typeface="Arial" panose="020B0604020202020204" pitchFamily="34" charset="0"/>
                <a:cs typeface="Arial" panose="020B0604020202020204" pitchFamily="34" charset="0"/>
              </a:rPr>
              <a:t> Effective treatment extends beyond medication management and requires education, self-management support and early intervention to improve long-term outcomes.</a:t>
            </a:r>
          </a:p>
        </p:txBody>
      </p:sp>
    </p:spTree>
    <p:extLst>
      <p:ext uri="{BB962C8B-B14F-4D97-AF65-F5344CB8AC3E}">
        <p14:creationId xmlns:p14="http://schemas.microsoft.com/office/powerpoint/2010/main" val="20516232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4EF289-F672-56E2-28C3-FFF2CF6710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34858" y="4444703"/>
            <a:ext cx="2648699" cy="2391134"/>
          </a:xfrm>
          <a:prstGeom prst="rect">
            <a:avLst/>
          </a:prstGeom>
        </p:spPr>
      </p:pic>
      <p:sp>
        <p:nvSpPr>
          <p:cNvPr id="7" name="Title 1">
            <a:extLst>
              <a:ext uri="{FF2B5EF4-FFF2-40B4-BE49-F238E27FC236}">
                <a16:creationId xmlns:a16="http://schemas.microsoft.com/office/drawing/2014/main" id="{A6BB9C21-39AE-50D9-F604-F29E7EB8B040}"/>
              </a:ext>
            </a:extLst>
          </p:cNvPr>
          <p:cNvSpPr>
            <a:spLocks noGrp="1"/>
          </p:cNvSpPr>
          <p:nvPr>
            <p:ph type="title"/>
          </p:nvPr>
        </p:nvSpPr>
        <p:spPr>
          <a:xfrm>
            <a:off x="142875" y="104019"/>
            <a:ext cx="9215438" cy="750095"/>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en-GB" sz="3200" b="1">
                <a:latin typeface="Arial" panose="020B0604020202020204" pitchFamily="34" charset="0"/>
                <a:cs typeface="Arial" panose="020B0604020202020204" pitchFamily="34" charset="0"/>
              </a:rPr>
              <a:t>Comorbidities Associated with Type 2 Diabetes</a:t>
            </a:r>
            <a:endParaRPr lang="en-US" sz="3200" b="1">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9B38CBF5-C8B5-735C-A7DE-2445D13BDB6A}"/>
              </a:ext>
            </a:extLst>
          </p:cNvPr>
          <p:cNvSpPr txBox="1"/>
          <p:nvPr/>
        </p:nvSpPr>
        <p:spPr>
          <a:xfrm>
            <a:off x="313135" y="1256190"/>
            <a:ext cx="4658915" cy="2862322"/>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l"/>
            <a:r>
              <a:rPr lang="en-GB" b="1" dirty="0">
                <a:latin typeface="Arial" panose="020B0604020202020204" pitchFamily="34" charset="0"/>
                <a:cs typeface="Arial" panose="020B0604020202020204" pitchFamily="34" charset="0"/>
              </a:rPr>
              <a:t>Cardio metabolic Conditions</a:t>
            </a:r>
            <a:r>
              <a:rPr lang="en-GB" dirty="0">
                <a:latin typeface="Arial" panose="020B0604020202020204" pitchFamily="34" charset="0"/>
                <a:cs typeface="Arial" panose="020B0604020202020204" pitchFamily="34" charset="0"/>
              </a:rPr>
              <a:t>
Hypertension, obesity and dyslipidaemia commonly coexist with Type 2 Diabetes and substantially increase cardiovascular risk (NICE, 2024).
Cardiovascular Disease
People with Type 2 Diabetes are at significantly greater risk of coronary heart disease, stroke and heart failure (Diabetes UK, 2025).</a:t>
            </a:r>
            <a:endParaRPr lang="en-US"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273C778F-E583-A400-4DFD-D2B00EF81F04}"/>
              </a:ext>
            </a:extLst>
          </p:cNvPr>
          <p:cNvSpPr txBox="1"/>
          <p:nvPr/>
        </p:nvSpPr>
        <p:spPr>
          <a:xfrm>
            <a:off x="5558433" y="1256190"/>
            <a:ext cx="5468540" cy="2862322"/>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l"/>
            <a:r>
              <a:rPr lang="en-GB" b="1" dirty="0">
                <a:latin typeface="Arial" panose="020B0604020202020204" pitchFamily="34" charset="0"/>
                <a:cs typeface="Arial" panose="020B0604020202020204" pitchFamily="34" charset="0"/>
              </a:rPr>
              <a:t>Microvascular Complications</a:t>
            </a:r>
            <a:r>
              <a:rPr lang="en-GB" dirty="0">
                <a:latin typeface="Arial" panose="020B0604020202020204" pitchFamily="34" charset="0"/>
                <a:cs typeface="Arial" panose="020B0604020202020204" pitchFamily="34" charset="0"/>
              </a:rPr>
              <a:t>
Chronic hyperglycaemia contributes to diabetic nephropathy, retinopathy and peripheral neuropathy, which are major causes of disability (WHO, 2024).
Psychological Comorbidities
Diabetes distress, depression and anxiety are more prevalent among people living with Type 2 Diabetes and can adversely affect self-management and treatment adherence (Diabetes UK, 2024).</a:t>
            </a:r>
            <a:endParaRPr lang="en-US" dirty="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606D9CF1-B559-C177-40B1-88CCBEC803EA}"/>
              </a:ext>
            </a:extLst>
          </p:cNvPr>
          <p:cNvSpPr txBox="1"/>
          <p:nvPr/>
        </p:nvSpPr>
        <p:spPr>
          <a:xfrm>
            <a:off x="3330178" y="4624607"/>
            <a:ext cx="4212432" cy="1754326"/>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l"/>
            <a:r>
              <a:rPr lang="en-GB" b="1" dirty="0">
                <a:latin typeface="Arial" panose="020B0604020202020204" pitchFamily="34" charset="0"/>
                <a:cs typeface="Arial" panose="020B0604020202020204" pitchFamily="34" charset="0"/>
              </a:rPr>
              <a:t>Implications for Community Nursing Practice</a:t>
            </a:r>
            <a:r>
              <a:rPr lang="en-GB" dirty="0">
                <a:latin typeface="Arial" panose="020B0604020202020204" pitchFamily="34" charset="0"/>
                <a:cs typeface="Arial" panose="020B0604020202020204" pitchFamily="34" charset="0"/>
              </a:rPr>
              <a:t>
Multimorbidity increases the complexity of care and requires holistic assessment, multidisciplinary working and personalised care planning.</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78453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8C1E5-32E8-26F8-3F33-3F3A2A002431}"/>
              </a:ext>
            </a:extLst>
          </p:cNvPr>
          <p:cNvSpPr>
            <a:spLocks noGrp="1"/>
          </p:cNvSpPr>
          <p:nvPr>
            <p:ph type="title"/>
          </p:nvPr>
        </p:nvSpPr>
        <p:spPr>
          <a:xfrm>
            <a:off x="0" y="0"/>
            <a:ext cx="9215438" cy="750095"/>
          </a:xfrm>
        </p:spPr>
        <p:style>
          <a:lnRef idx="1">
            <a:schemeClr val="accent4"/>
          </a:lnRef>
          <a:fillRef idx="2">
            <a:schemeClr val="accent4"/>
          </a:fillRef>
          <a:effectRef idx="1">
            <a:schemeClr val="accent4"/>
          </a:effectRef>
          <a:fontRef idx="minor">
            <a:schemeClr val="dk1"/>
          </a:fontRef>
        </p:style>
        <p:txBody>
          <a:bodyPr>
            <a:normAutofit/>
          </a:bodyPr>
          <a:lstStyle/>
          <a:p>
            <a:r>
              <a:rPr lang="en-GB" sz="3200">
                <a:latin typeface="Arial" panose="020B0604020202020204" pitchFamily="34" charset="0"/>
                <a:cs typeface="Arial" panose="020B0604020202020204" pitchFamily="34" charset="0"/>
              </a:rPr>
              <a:t>Comorbidities Associated with Type 2 Diabetes</a:t>
            </a:r>
            <a:endParaRPr lang="en-US" sz="320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C009D6CA-BAA0-E878-0DD4-2F77EDE4DD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6281" y="750095"/>
            <a:ext cx="10525125" cy="5869779"/>
          </a:xfrm>
          <a:prstGeom prst="rect">
            <a:avLst/>
          </a:prstGeom>
        </p:spPr>
      </p:pic>
    </p:spTree>
    <p:extLst>
      <p:ext uri="{BB962C8B-B14F-4D97-AF65-F5344CB8AC3E}">
        <p14:creationId xmlns:p14="http://schemas.microsoft.com/office/powerpoint/2010/main" val="3092305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AF1A5-1FD0-1329-6214-8CB14C69C75B}"/>
              </a:ext>
            </a:extLst>
          </p:cNvPr>
          <p:cNvSpPr>
            <a:spLocks noGrp="1"/>
          </p:cNvSpPr>
          <p:nvPr>
            <p:ph type="title"/>
          </p:nvPr>
        </p:nvSpPr>
        <p:spPr>
          <a:xfrm>
            <a:off x="154780" y="141183"/>
            <a:ext cx="3485738" cy="1621831"/>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en-GB" b="1"/>
              <a:t>Prevention of Type 2 Diabetes</a:t>
            </a:r>
            <a:endParaRPr lang="en-US" b="1"/>
          </a:p>
        </p:txBody>
      </p:sp>
      <p:pic>
        <p:nvPicPr>
          <p:cNvPr id="4" name="Picture 3">
            <a:extLst>
              <a:ext uri="{FF2B5EF4-FFF2-40B4-BE49-F238E27FC236}">
                <a16:creationId xmlns:a16="http://schemas.microsoft.com/office/drawing/2014/main" id="{99AFF61B-B235-4645-3901-EBF0FC4CF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781" y="2172508"/>
            <a:ext cx="3485737" cy="3768989"/>
          </a:xfrm>
          <a:prstGeom prst="rect">
            <a:avLst/>
          </a:prstGeom>
        </p:spPr>
      </p:pic>
      <p:sp>
        <p:nvSpPr>
          <p:cNvPr id="5" name="TextBox 4">
            <a:extLst>
              <a:ext uri="{FF2B5EF4-FFF2-40B4-BE49-F238E27FC236}">
                <a16:creationId xmlns:a16="http://schemas.microsoft.com/office/drawing/2014/main" id="{D673F047-7B72-AAA6-7EC8-AC71316AD7A0}"/>
              </a:ext>
            </a:extLst>
          </p:cNvPr>
          <p:cNvSpPr txBox="1"/>
          <p:nvPr/>
        </p:nvSpPr>
        <p:spPr>
          <a:xfrm>
            <a:off x="3747674" y="141183"/>
            <a:ext cx="5584032" cy="203132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l"/>
            <a:r>
              <a:rPr lang="en-GB" dirty="0">
                <a:latin typeface="Arial" panose="020B0604020202020204" pitchFamily="34" charset="0"/>
                <a:cs typeface="Arial" panose="020B0604020202020204" pitchFamily="34" charset="0"/>
              </a:rPr>
              <a:t>Primary Prevention
Healthy eating, weight management and regular physical activity can significantly reduce the risk of developing Type 2 Diabetes.
</a:t>
            </a:r>
            <a:endParaRPr lang="en-US"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36DAFD75-18AF-CCB0-5156-5FEF3778936C}"/>
              </a:ext>
            </a:extLst>
          </p:cNvPr>
          <p:cNvSpPr txBox="1"/>
          <p:nvPr/>
        </p:nvSpPr>
        <p:spPr>
          <a:xfrm>
            <a:off x="3820120" y="1645598"/>
            <a:ext cx="4551760" cy="1477328"/>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l"/>
            <a:r>
              <a:rPr lang="en-GB" dirty="0">
                <a:latin typeface="Arial" panose="020B0604020202020204" pitchFamily="34" charset="0"/>
                <a:cs typeface="Arial" panose="020B0604020202020204" pitchFamily="34" charset="0"/>
              </a:rPr>
              <a:t>Early Identification and Risk Reduction
NHS Health Checks and screening of high-risk individuals enable earlier intervention and identification of pre-diabetes.</a:t>
            </a:r>
            <a:endParaRPr lang="en-US"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BAEC8BC8-E38C-D95E-CDF5-AB03B07880EA}"/>
              </a:ext>
            </a:extLst>
          </p:cNvPr>
          <p:cNvSpPr txBox="1"/>
          <p:nvPr/>
        </p:nvSpPr>
        <p:spPr>
          <a:xfrm>
            <a:off x="3820120" y="3179839"/>
            <a:ext cx="3893344" cy="203132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l"/>
            <a:r>
              <a:rPr lang="en-GB" dirty="0">
                <a:latin typeface="Arial" panose="020B0604020202020204" pitchFamily="34" charset="0"/>
                <a:cs typeface="Arial" panose="020B0604020202020204" pitchFamily="34" charset="0"/>
              </a:rPr>
              <a:t>NHS Diabetes Prevention Programme
Evidence demonstrates that structured lifestyle interventions can reduce progression from pre-diabetes to Type 2 Diabetes.</a:t>
            </a:r>
            <a:endParaRPr lang="en-US"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A96FC4E2-56AC-66BC-347E-BB4AD261B918}"/>
              </a:ext>
            </a:extLst>
          </p:cNvPr>
          <p:cNvSpPr txBox="1"/>
          <p:nvPr/>
        </p:nvSpPr>
        <p:spPr>
          <a:xfrm>
            <a:off x="3833812" y="4962491"/>
            <a:ext cx="5313760" cy="1754326"/>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l"/>
            <a:r>
              <a:rPr lang="en-GB" dirty="0">
                <a:latin typeface="Arial" panose="020B0604020202020204" pitchFamily="34" charset="0"/>
                <a:cs typeface="Arial" panose="020B0604020202020204" pitchFamily="34" charset="0"/>
              </a:rPr>
              <a:t>Addressing Health Inequalities
The risk of Type 2 Diabetes is disproportionately higher among deprived and some ethnic minority populations, highlighting the importance of targeted prevention strategies (Marmot, 2020).</a:t>
            </a:r>
            <a:endParaRPr lang="en-US"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0C880708-43CB-E254-55C1-0F04CF6BE816}"/>
              </a:ext>
            </a:extLst>
          </p:cNvPr>
          <p:cNvSpPr txBox="1"/>
          <p:nvPr/>
        </p:nvSpPr>
        <p:spPr>
          <a:xfrm>
            <a:off x="8121869" y="2719412"/>
            <a:ext cx="3730229" cy="203132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l"/>
            <a:r>
              <a:rPr lang="en-GB" dirty="0">
                <a:latin typeface="Arial" panose="020B0604020202020204" pitchFamily="34" charset="0"/>
                <a:cs typeface="Arial" panose="020B0604020202020204" pitchFamily="34" charset="0"/>
              </a:rPr>
              <a:t>Implications for Community Nursing Practice
Community nurses play a key role in health promotion, opportunistic screening and supporting sustainable behaviour change.</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4136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A98D731-4FBC-0DD1-F952-68ACD7A0FB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9636" y="2057851"/>
            <a:ext cx="2545610" cy="1548263"/>
          </a:xfrm>
          <a:prstGeom prst="rect">
            <a:avLst/>
          </a:prstGeom>
        </p:spPr>
      </p:pic>
      <p:pic>
        <p:nvPicPr>
          <p:cNvPr id="3" name="Picture 2">
            <a:extLst>
              <a:ext uri="{FF2B5EF4-FFF2-40B4-BE49-F238E27FC236}">
                <a16:creationId xmlns:a16="http://schemas.microsoft.com/office/drawing/2014/main" id="{999AE659-94AE-50C0-9F77-B29D963884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1040" y="3492984"/>
            <a:ext cx="2494928" cy="2378450"/>
          </a:xfrm>
          <a:prstGeom prst="rect">
            <a:avLst/>
          </a:prstGeom>
        </p:spPr>
      </p:pic>
      <p:sp>
        <p:nvSpPr>
          <p:cNvPr id="2" name="Title 1">
            <a:extLst>
              <a:ext uri="{FF2B5EF4-FFF2-40B4-BE49-F238E27FC236}">
                <a16:creationId xmlns:a16="http://schemas.microsoft.com/office/drawing/2014/main" id="{21467AE2-6B57-F8E6-186F-F7C91F9C7ADD}"/>
              </a:ext>
            </a:extLst>
          </p:cNvPr>
          <p:cNvSpPr>
            <a:spLocks noGrp="1"/>
          </p:cNvSpPr>
          <p:nvPr>
            <p:ph type="title"/>
          </p:nvPr>
        </p:nvSpPr>
        <p:spPr>
          <a:xfrm>
            <a:off x="164307" y="-131786"/>
            <a:ext cx="6191250" cy="954107"/>
          </a:xfrm>
        </p:spPr>
        <p:style>
          <a:lnRef idx="1">
            <a:schemeClr val="accent4"/>
          </a:lnRef>
          <a:fillRef idx="2">
            <a:schemeClr val="accent4"/>
          </a:fillRef>
          <a:effectRef idx="1">
            <a:schemeClr val="accent4"/>
          </a:effectRef>
          <a:fontRef idx="minor">
            <a:schemeClr val="dk1"/>
          </a:fontRef>
        </p:style>
        <p:txBody>
          <a:bodyPr>
            <a:normAutofit/>
          </a:bodyPr>
          <a:lstStyle/>
          <a:p>
            <a:r>
              <a:rPr lang="en-GB" sz="3600" b="1">
                <a:latin typeface="Arial" panose="020B0604020202020204" pitchFamily="34" charset="0"/>
                <a:cs typeface="Arial" panose="020B0604020202020204" pitchFamily="34" charset="0"/>
              </a:rPr>
              <a:t>Models and Frameworks to Improve Outcomes</a:t>
            </a:r>
            <a:endParaRPr lang="en-US" sz="3600" b="1">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CCA06F84-625E-6443-29D7-6A7F63AFF675}"/>
              </a:ext>
            </a:extLst>
          </p:cNvPr>
          <p:cNvSpPr txBox="1"/>
          <p:nvPr/>
        </p:nvSpPr>
        <p:spPr>
          <a:xfrm>
            <a:off x="164306" y="904572"/>
            <a:ext cx="6191250" cy="830997"/>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buNone/>
            </a:pPr>
            <a:r>
              <a:rPr lang="en-GB" sz="1600" b="1" dirty="0">
                <a:latin typeface="Arial" panose="020B0604020202020204" pitchFamily="34" charset="0"/>
                <a:cs typeface="Arial" panose="020B0604020202020204" pitchFamily="34" charset="0"/>
              </a:rPr>
              <a:t>House of Care Model</a:t>
            </a:r>
          </a:p>
          <a:p>
            <a:pPr>
              <a:buNone/>
            </a:pPr>
            <a:r>
              <a:rPr lang="en-GB" sz="1600" dirty="0">
                <a:latin typeface="Arial" panose="020B0604020202020204" pitchFamily="34" charset="0"/>
                <a:cs typeface="Arial" panose="020B0604020202020204" pitchFamily="34" charset="0"/>
              </a:rPr>
              <a:t>Promotes collaborative care planning by placing an informed and activated patient at the centre of care (NHS England, 2016).</a:t>
            </a:r>
          </a:p>
        </p:txBody>
      </p:sp>
      <p:sp>
        <p:nvSpPr>
          <p:cNvPr id="7" name="TextBox 6">
            <a:extLst>
              <a:ext uri="{FF2B5EF4-FFF2-40B4-BE49-F238E27FC236}">
                <a16:creationId xmlns:a16="http://schemas.microsoft.com/office/drawing/2014/main" id="{90385A1C-E5F9-9667-5120-B0B468FCB44C}"/>
              </a:ext>
            </a:extLst>
          </p:cNvPr>
          <p:cNvSpPr txBox="1"/>
          <p:nvPr/>
        </p:nvSpPr>
        <p:spPr>
          <a:xfrm>
            <a:off x="164306" y="1779596"/>
            <a:ext cx="6191250" cy="107721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buNone/>
            </a:pPr>
            <a:r>
              <a:rPr lang="en-GB" sz="1600" b="1" dirty="0">
                <a:latin typeface="Arial" panose="020B0604020202020204" pitchFamily="34" charset="0"/>
                <a:cs typeface="Arial" panose="020B0604020202020204" pitchFamily="34" charset="0"/>
              </a:rPr>
              <a:t>Chronic Care Model</a:t>
            </a:r>
          </a:p>
          <a:p>
            <a:pPr>
              <a:buNone/>
            </a:pPr>
            <a:r>
              <a:rPr lang="en-GB" sz="1600" dirty="0">
                <a:latin typeface="Arial" panose="020B0604020202020204" pitchFamily="34" charset="0"/>
                <a:cs typeface="Arial" panose="020B0604020202020204" pitchFamily="34" charset="0"/>
              </a:rPr>
              <a:t>Emphasises self-management support, multidisciplinary working and proactive care to improve long-term outcomes (Wagner et al., 2001).</a:t>
            </a:r>
          </a:p>
        </p:txBody>
      </p:sp>
      <p:sp>
        <p:nvSpPr>
          <p:cNvPr id="9" name="TextBox 8">
            <a:extLst>
              <a:ext uri="{FF2B5EF4-FFF2-40B4-BE49-F238E27FC236}">
                <a16:creationId xmlns:a16="http://schemas.microsoft.com/office/drawing/2014/main" id="{363877D3-E57E-D922-5F45-B4AA141E7027}"/>
              </a:ext>
            </a:extLst>
          </p:cNvPr>
          <p:cNvSpPr txBox="1"/>
          <p:nvPr/>
        </p:nvSpPr>
        <p:spPr>
          <a:xfrm>
            <a:off x="164306" y="2900841"/>
            <a:ext cx="6191250" cy="1077218"/>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buNone/>
            </a:pPr>
            <a:r>
              <a:rPr lang="en-GB" sz="1600" b="1" dirty="0">
                <a:latin typeface="Arial" panose="020B0604020202020204" pitchFamily="34" charset="0"/>
                <a:cs typeface="Arial" panose="020B0604020202020204" pitchFamily="34" charset="0"/>
              </a:rPr>
              <a:t>Comprehensive Model of Personalised Care</a:t>
            </a:r>
          </a:p>
          <a:p>
            <a:pPr>
              <a:buNone/>
            </a:pPr>
            <a:r>
              <a:rPr lang="en-GB" sz="1600" dirty="0">
                <a:latin typeface="Arial" panose="020B0604020202020204" pitchFamily="34" charset="0"/>
                <a:cs typeface="Arial" panose="020B0604020202020204" pitchFamily="34" charset="0"/>
              </a:rPr>
              <a:t>Advocates shared decision-making and personalised support planning to improve patient activation and self-management (NHS England, 2019).</a:t>
            </a:r>
          </a:p>
        </p:txBody>
      </p:sp>
      <p:sp>
        <p:nvSpPr>
          <p:cNvPr id="11" name="TextBox 10">
            <a:extLst>
              <a:ext uri="{FF2B5EF4-FFF2-40B4-BE49-F238E27FC236}">
                <a16:creationId xmlns:a16="http://schemas.microsoft.com/office/drawing/2014/main" id="{E075D3D4-8B9A-F433-0767-89D03EA49755}"/>
              </a:ext>
            </a:extLst>
          </p:cNvPr>
          <p:cNvSpPr txBox="1"/>
          <p:nvPr/>
        </p:nvSpPr>
        <p:spPr>
          <a:xfrm>
            <a:off x="164306" y="4087540"/>
            <a:ext cx="2586037" cy="2308324"/>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buNone/>
            </a:pPr>
            <a:r>
              <a:rPr lang="en-GB" sz="1600" b="1" dirty="0">
                <a:latin typeface="Arial" panose="020B0604020202020204" pitchFamily="34" charset="0"/>
                <a:cs typeface="Arial" panose="020B0604020202020204" pitchFamily="34" charset="0"/>
              </a:rPr>
              <a:t>Critical Perspective</a:t>
            </a:r>
          </a:p>
          <a:p>
            <a:pPr>
              <a:buNone/>
            </a:pPr>
            <a:r>
              <a:rPr lang="en-GB" sz="1600" dirty="0">
                <a:latin typeface="Arial" panose="020B0604020202020204" pitchFamily="34" charset="0"/>
                <a:cs typeface="Arial" panose="020B0604020202020204" pitchFamily="34" charset="0"/>
              </a:rPr>
              <a:t>No single model is sufficient in isolation; effective diabetes management requires integration of personalised care, behavioural support and multidisciplinary collaboration.</a:t>
            </a:r>
          </a:p>
        </p:txBody>
      </p:sp>
      <p:sp>
        <p:nvSpPr>
          <p:cNvPr id="13" name="TextBox 12">
            <a:extLst>
              <a:ext uri="{FF2B5EF4-FFF2-40B4-BE49-F238E27FC236}">
                <a16:creationId xmlns:a16="http://schemas.microsoft.com/office/drawing/2014/main" id="{ED59891C-EEBD-7E13-DEF4-8BBA35B993A0}"/>
              </a:ext>
            </a:extLst>
          </p:cNvPr>
          <p:cNvSpPr txBox="1"/>
          <p:nvPr/>
        </p:nvSpPr>
        <p:spPr>
          <a:xfrm>
            <a:off x="2750343" y="3978059"/>
            <a:ext cx="2431256" cy="255454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buNone/>
            </a:pPr>
            <a:r>
              <a:rPr lang="en-GB" sz="1600" b="1" dirty="0"/>
              <a:t>Implications for Community Nursing Practice</a:t>
            </a:r>
          </a:p>
          <a:p>
            <a:pPr>
              <a:buNone/>
            </a:pPr>
            <a:r>
              <a:rPr lang="en-GB" sz="1600" dirty="0"/>
              <a:t>Community nurses are well positioned to operationalise these frameworks through continuity of care, health coaching and care coordination.</a:t>
            </a:r>
          </a:p>
        </p:txBody>
      </p:sp>
      <p:sp>
        <p:nvSpPr>
          <p:cNvPr id="15" name="TextBox 14">
            <a:extLst>
              <a:ext uri="{FF2B5EF4-FFF2-40B4-BE49-F238E27FC236}">
                <a16:creationId xmlns:a16="http://schemas.microsoft.com/office/drawing/2014/main" id="{4FD88D58-1A24-228F-4BF5-05547A56D906}"/>
              </a:ext>
            </a:extLst>
          </p:cNvPr>
          <p:cNvSpPr txBox="1"/>
          <p:nvPr/>
        </p:nvSpPr>
        <p:spPr>
          <a:xfrm>
            <a:off x="6658571" y="170676"/>
            <a:ext cx="1663899" cy="1384995"/>
          </a:xfrm>
          <a:prstGeom prst="rect">
            <a:avLst/>
          </a:prstGeom>
          <a:noFill/>
        </p:spPr>
        <p:txBody>
          <a:bodyPr wrap="square">
            <a:spAutoFit/>
          </a:bodyPr>
          <a:lstStyle/>
          <a:p>
            <a:r>
              <a:rPr lang="en-GB" sz="1400" b="1" dirty="0">
                <a:latin typeface="Arial" panose="020B0604020202020204" pitchFamily="34" charset="0"/>
                <a:cs typeface="Arial" panose="020B0604020202020204" pitchFamily="34" charset="0"/>
              </a:rPr>
              <a:t>House of Care</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Empowered patient &amp; collaborative care planning</a:t>
            </a:r>
            <a:endParaRPr lang="en-US" sz="1400"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58BEEDE3-1A75-1D0D-966E-9E2B32ED58AC}"/>
              </a:ext>
            </a:extLst>
          </p:cNvPr>
          <p:cNvSpPr txBox="1"/>
          <p:nvPr/>
        </p:nvSpPr>
        <p:spPr>
          <a:xfrm>
            <a:off x="9608343" y="2370317"/>
            <a:ext cx="2955726" cy="954107"/>
          </a:xfrm>
          <a:prstGeom prst="rect">
            <a:avLst/>
          </a:prstGeom>
          <a:noFill/>
        </p:spPr>
        <p:txBody>
          <a:bodyPr wrap="square">
            <a:spAutoFit/>
          </a:bodyPr>
          <a:lstStyle/>
          <a:p>
            <a:r>
              <a:rPr lang="en-GB" sz="1400" b="1" dirty="0">
                <a:latin typeface="Arial" panose="020B0604020202020204" pitchFamily="34" charset="0"/>
                <a:cs typeface="Arial" panose="020B0604020202020204" pitchFamily="34" charset="0"/>
              </a:rPr>
              <a:t>Chronic Care Model</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Proactive multidisciplinary management</a:t>
            </a:r>
            <a:endParaRPr lang="en-US" sz="1400" dirty="0">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AC18D243-0435-D7D1-84FB-9EC29200AF19}"/>
              </a:ext>
            </a:extLst>
          </p:cNvPr>
          <p:cNvSpPr txBox="1"/>
          <p:nvPr/>
        </p:nvSpPr>
        <p:spPr>
          <a:xfrm>
            <a:off x="5422106" y="4301224"/>
            <a:ext cx="3117056" cy="954107"/>
          </a:xfrm>
          <a:prstGeom prst="rect">
            <a:avLst/>
          </a:prstGeom>
          <a:noFill/>
        </p:spPr>
        <p:txBody>
          <a:bodyPr wrap="square">
            <a:spAutoFit/>
          </a:bodyPr>
          <a:lstStyle/>
          <a:p>
            <a:r>
              <a:rPr lang="en-GB" sz="1400" b="1" dirty="0">
                <a:latin typeface="Arial" panose="020B0604020202020204" pitchFamily="34" charset="0"/>
                <a:cs typeface="Arial" panose="020B0604020202020204" pitchFamily="34" charset="0"/>
              </a:rPr>
              <a:t>Personalised Care Model</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Shared decision-making &amp; self-management</a:t>
            </a:r>
            <a:endParaRPr lang="en-US" sz="1400" dirty="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4CFBB065-8801-A502-A2FB-27C60A1BC8B8}"/>
              </a:ext>
            </a:extLst>
          </p:cNvPr>
          <p:cNvSpPr txBox="1"/>
          <p:nvPr/>
        </p:nvSpPr>
        <p:spPr>
          <a:xfrm>
            <a:off x="5459016" y="5757511"/>
            <a:ext cx="6471046" cy="830997"/>
          </a:xfrm>
          <a:prstGeom prst="rect">
            <a:avLst/>
          </a:prstGeom>
          <a:noFill/>
        </p:spPr>
        <p:txBody>
          <a:bodyPr wrap="square">
            <a:spAutoFit/>
          </a:bodyPr>
          <a:lstStyle/>
          <a:p>
            <a:pPr>
              <a:buNone/>
            </a:pPr>
            <a:r>
              <a:rPr lang="en-GB" sz="1600" b="1" dirty="0">
                <a:latin typeface="Arial" panose="020B0604020202020204" pitchFamily="34" charset="0"/>
                <a:cs typeface="Arial" panose="020B0604020202020204" pitchFamily="34" charset="0"/>
              </a:rPr>
              <a:t>"Integrated implementation of these models may improve patient activation, treatment adherence and long-term outcomes."</a:t>
            </a:r>
            <a:endParaRPr lang="en-GB" sz="1600" dirty="0">
              <a:latin typeface="Arial" panose="020B0604020202020204" pitchFamily="34" charset="0"/>
              <a:cs typeface="Arial" panose="020B0604020202020204" pitchFamily="34" charset="0"/>
            </a:endParaRPr>
          </a:p>
          <a:p>
            <a:pPr>
              <a:buNone/>
            </a:pPr>
            <a:r>
              <a:rPr lang="en-GB" sz="1600" i="1" dirty="0">
                <a:latin typeface="Arial" panose="020B0604020202020204" pitchFamily="34" charset="0"/>
                <a:cs typeface="Arial" panose="020B0604020202020204" pitchFamily="34" charset="0"/>
              </a:rPr>
              <a:t>(NHS England, 2019; Wagner et al., 2001).</a:t>
            </a:r>
            <a:endParaRPr lang="en-GB" sz="160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97CA6CC7-9F1C-8C5B-FF9E-EF308482FE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9669" y="-88922"/>
            <a:ext cx="2180672" cy="2264714"/>
          </a:xfrm>
          <a:prstGeom prst="rect">
            <a:avLst/>
          </a:prstGeom>
        </p:spPr>
      </p:pic>
    </p:spTree>
    <p:extLst>
      <p:ext uri="{BB962C8B-B14F-4D97-AF65-F5344CB8AC3E}">
        <p14:creationId xmlns:p14="http://schemas.microsoft.com/office/powerpoint/2010/main" val="32637576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EE236-DB7E-85B6-47BE-08956E16B942}"/>
              </a:ext>
            </a:extLst>
          </p:cNvPr>
          <p:cNvSpPr>
            <a:spLocks noGrp="1"/>
          </p:cNvSpPr>
          <p:nvPr>
            <p:ph type="title"/>
          </p:nvPr>
        </p:nvSpPr>
        <p:spPr>
          <a:xfrm>
            <a:off x="0" y="18255"/>
            <a:ext cx="10515600" cy="1325563"/>
          </a:xfrm>
        </p:spPr>
        <p:style>
          <a:lnRef idx="1">
            <a:schemeClr val="accent5"/>
          </a:lnRef>
          <a:fillRef idx="2">
            <a:schemeClr val="accent5"/>
          </a:fillRef>
          <a:effectRef idx="1">
            <a:schemeClr val="accent5"/>
          </a:effectRef>
          <a:fontRef idx="minor">
            <a:schemeClr val="dk1"/>
          </a:fontRef>
        </p:style>
        <p:txBody>
          <a:bodyPr>
            <a:normAutofit/>
          </a:bodyPr>
          <a:lstStyle/>
          <a:p>
            <a:r>
              <a:rPr lang="en-GB" sz="3600" b="1" dirty="0">
                <a:latin typeface="Arial" panose="020B0604020202020204" pitchFamily="34" charset="0"/>
                <a:cs typeface="Arial" panose="020B0604020202020204" pitchFamily="34" charset="0"/>
              </a:rPr>
              <a:t>Skills, Values and Behaviours Required for Co-productive Care</a:t>
            </a:r>
            <a:endParaRPr lang="en-US" sz="3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F868CB9-FAD6-7450-72F4-F5F2CCA7E5F1}"/>
              </a:ext>
            </a:extLst>
          </p:cNvPr>
          <p:cNvSpPr>
            <a:spLocks noGrp="1"/>
          </p:cNvSpPr>
          <p:nvPr>
            <p:ph idx="1"/>
          </p:nvPr>
        </p:nvSpPr>
        <p:spPr>
          <a:xfrm>
            <a:off x="838200" y="1825625"/>
            <a:ext cx="4114800" cy="4351338"/>
          </a:xfrm>
        </p:spPr>
        <p:style>
          <a:lnRef idx="2">
            <a:schemeClr val="accent5"/>
          </a:lnRef>
          <a:fillRef idx="1">
            <a:schemeClr val="lt1"/>
          </a:fillRef>
          <a:effectRef idx="0">
            <a:schemeClr val="accent5"/>
          </a:effectRef>
          <a:fontRef idx="minor">
            <a:schemeClr val="dk1"/>
          </a:fontRef>
        </p:style>
        <p:txBody>
          <a:bodyPr>
            <a:normAutofit fontScale="55000" lnSpcReduction="20000"/>
          </a:bodyPr>
          <a:lstStyle/>
          <a:p>
            <a:r>
              <a:rPr lang="en-GB" b="1" dirty="0">
                <a:latin typeface="Arial" panose="020B0604020202020204" pitchFamily="34" charset="0"/>
                <a:cs typeface="Arial" panose="020B0604020202020204" pitchFamily="34" charset="0"/>
              </a:rPr>
              <a:t>Essential Skills</a:t>
            </a:r>
          </a:p>
          <a:p>
            <a:r>
              <a:rPr lang="en-GB" dirty="0">
                <a:latin typeface="Arial" panose="020B0604020202020204" pitchFamily="34" charset="0"/>
                <a:cs typeface="Arial" panose="020B0604020202020204" pitchFamily="34" charset="0"/>
              </a:rPr>
              <a:t>Effective communication and active listening </a:t>
            </a:r>
          </a:p>
          <a:p>
            <a:r>
              <a:rPr lang="en-GB" dirty="0">
                <a:latin typeface="Arial" panose="020B0604020202020204" pitchFamily="34" charset="0"/>
                <a:cs typeface="Arial" panose="020B0604020202020204" pitchFamily="34" charset="0"/>
              </a:rPr>
              <a:t>Motivational interviewing and health coaching </a:t>
            </a:r>
          </a:p>
          <a:p>
            <a:r>
              <a:rPr lang="en-GB" dirty="0">
                <a:latin typeface="Arial" panose="020B0604020202020204" pitchFamily="34" charset="0"/>
                <a:cs typeface="Arial" panose="020B0604020202020204" pitchFamily="34" charset="0"/>
              </a:rPr>
              <a:t>Shared decision-making </a:t>
            </a:r>
          </a:p>
          <a:p>
            <a:r>
              <a:rPr lang="en-GB" dirty="0">
                <a:latin typeface="Arial" panose="020B0604020202020204" pitchFamily="34" charset="0"/>
                <a:cs typeface="Arial" panose="020B0604020202020204" pitchFamily="34" charset="0"/>
              </a:rPr>
              <a:t>Clinical assessment and critical thinking </a:t>
            </a:r>
          </a:p>
          <a:p>
            <a:r>
              <a:rPr lang="en-GB" b="1" dirty="0">
                <a:latin typeface="Arial" panose="020B0604020202020204" pitchFamily="34" charset="0"/>
                <a:cs typeface="Arial" panose="020B0604020202020204" pitchFamily="34" charset="0"/>
              </a:rPr>
              <a:t>Professional Values</a:t>
            </a:r>
          </a:p>
          <a:p>
            <a:r>
              <a:rPr lang="en-GB" dirty="0">
                <a:latin typeface="Arial" panose="020B0604020202020204" pitchFamily="34" charset="0"/>
                <a:cs typeface="Arial" panose="020B0604020202020204" pitchFamily="34" charset="0"/>
              </a:rPr>
              <a:t>Compassion, empathy and respect </a:t>
            </a:r>
          </a:p>
          <a:p>
            <a:r>
              <a:rPr lang="en-GB" dirty="0">
                <a:latin typeface="Arial" panose="020B0604020202020204" pitchFamily="34" charset="0"/>
                <a:cs typeface="Arial" panose="020B0604020202020204" pitchFamily="34" charset="0"/>
              </a:rPr>
              <a:t>Cultural competence and inclusivity </a:t>
            </a:r>
          </a:p>
          <a:p>
            <a:r>
              <a:rPr lang="en-GB" dirty="0">
                <a:latin typeface="Arial" panose="020B0604020202020204" pitchFamily="34" charset="0"/>
                <a:cs typeface="Arial" panose="020B0604020202020204" pitchFamily="34" charset="0"/>
              </a:rPr>
              <a:t>Person-centred practice </a:t>
            </a:r>
          </a:p>
          <a:p>
            <a:r>
              <a:rPr lang="en-GB" b="1" dirty="0">
                <a:latin typeface="Arial" panose="020B0604020202020204" pitchFamily="34" charset="0"/>
                <a:cs typeface="Arial" panose="020B0604020202020204" pitchFamily="34" charset="0"/>
              </a:rPr>
              <a:t>Professional Behaviours</a:t>
            </a:r>
          </a:p>
          <a:p>
            <a:r>
              <a:rPr lang="en-GB" dirty="0">
                <a:latin typeface="Arial" panose="020B0604020202020204" pitchFamily="34" charset="0"/>
                <a:cs typeface="Arial" panose="020B0604020202020204" pitchFamily="34" charset="0"/>
              </a:rPr>
              <a:t>Partnership working </a:t>
            </a:r>
          </a:p>
          <a:p>
            <a:r>
              <a:rPr lang="en-GB" dirty="0">
                <a:latin typeface="Arial" panose="020B0604020202020204" pitchFamily="34" charset="0"/>
                <a:cs typeface="Arial" panose="020B0604020202020204" pitchFamily="34" charset="0"/>
              </a:rPr>
              <a:t>Advocacy </a:t>
            </a:r>
          </a:p>
          <a:p>
            <a:r>
              <a:rPr lang="en-GB" dirty="0">
                <a:latin typeface="Arial" panose="020B0604020202020204" pitchFamily="34" charset="0"/>
                <a:cs typeface="Arial" panose="020B0604020202020204" pitchFamily="34" charset="0"/>
              </a:rPr>
              <a:t>Reflective practice</a:t>
            </a:r>
          </a:p>
          <a:p>
            <a:r>
              <a:rPr lang="en-GB" dirty="0">
                <a:latin typeface="Arial" panose="020B0604020202020204" pitchFamily="34" charset="0"/>
                <a:cs typeface="Arial" panose="020B0604020202020204" pitchFamily="34" charset="0"/>
              </a:rPr>
              <a:t>Collaborative multidisciplinary working</a:t>
            </a:r>
          </a:p>
        </p:txBody>
      </p:sp>
      <p:sp>
        <p:nvSpPr>
          <p:cNvPr id="5" name="TextBox 4">
            <a:extLst>
              <a:ext uri="{FF2B5EF4-FFF2-40B4-BE49-F238E27FC236}">
                <a16:creationId xmlns:a16="http://schemas.microsoft.com/office/drawing/2014/main" id="{E732F3BF-D3DB-8A51-848A-6E5150CD91BB}"/>
              </a:ext>
            </a:extLst>
          </p:cNvPr>
          <p:cNvSpPr txBox="1"/>
          <p:nvPr/>
        </p:nvSpPr>
        <p:spPr>
          <a:xfrm>
            <a:off x="5060157" y="4873555"/>
            <a:ext cx="6096000" cy="1754326"/>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buNone/>
            </a:pPr>
            <a:r>
              <a:rPr lang="en-GB" b="1" dirty="0">
                <a:latin typeface="Arial" panose="020B0604020202020204" pitchFamily="34" charset="0"/>
                <a:cs typeface="Arial" panose="020B0604020202020204" pitchFamily="34" charset="0"/>
              </a:rPr>
              <a:t>Critical Evaluation</a:t>
            </a:r>
          </a:p>
          <a:p>
            <a:pPr>
              <a:buNone/>
            </a:pPr>
            <a:r>
              <a:rPr lang="en-GB" dirty="0">
                <a:latin typeface="Arial" panose="020B0604020202020204" pitchFamily="34" charset="0"/>
                <a:cs typeface="Arial" panose="020B0604020202020204" pitchFamily="34" charset="0"/>
              </a:rPr>
              <a:t>Traditional clinician-led care can reduce patient engagement. Co-production empowers individuals to become equal partners in decision-making, improving self-management, adherence and long-term outcomes (NHS England, 2019).</a:t>
            </a:r>
          </a:p>
        </p:txBody>
      </p:sp>
      <p:sp>
        <p:nvSpPr>
          <p:cNvPr id="7" name="TextBox 6">
            <a:extLst>
              <a:ext uri="{FF2B5EF4-FFF2-40B4-BE49-F238E27FC236}">
                <a16:creationId xmlns:a16="http://schemas.microsoft.com/office/drawing/2014/main" id="{544841A2-A1A6-4548-FBA5-69970EADF7F1}"/>
              </a:ext>
            </a:extLst>
          </p:cNvPr>
          <p:cNvSpPr txBox="1"/>
          <p:nvPr/>
        </p:nvSpPr>
        <p:spPr>
          <a:xfrm>
            <a:off x="520900" y="1343818"/>
            <a:ext cx="6194226" cy="40011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en-GB" sz="2000" b="1" dirty="0">
                <a:latin typeface="Arial" panose="020B0604020202020204" pitchFamily="34" charset="0"/>
                <a:cs typeface="Arial" panose="020B0604020202020204" pitchFamily="34" charset="0"/>
              </a:rPr>
              <a:t>Co-productive Care in Type 2 Diabetes</a:t>
            </a:r>
            <a:endParaRPr lang="en-US" sz="2000" b="1"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2174724-2DB3-4235-8BAB-1E593E83C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22283" y="1391896"/>
            <a:ext cx="3381441" cy="3481659"/>
          </a:xfrm>
          <a:prstGeom prst="rect">
            <a:avLst/>
          </a:prstGeom>
        </p:spPr>
      </p:pic>
    </p:spTree>
    <p:extLst>
      <p:ext uri="{BB962C8B-B14F-4D97-AF65-F5344CB8AC3E}">
        <p14:creationId xmlns:p14="http://schemas.microsoft.com/office/powerpoint/2010/main" val="4174622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327BB-C267-E8C3-AE69-6CF26CB76C1F}"/>
              </a:ext>
            </a:extLst>
          </p:cNvPr>
          <p:cNvSpPr>
            <a:spLocks noGrp="1"/>
          </p:cNvSpPr>
          <p:nvPr>
            <p:ph type="title"/>
          </p:nvPr>
        </p:nvSpPr>
        <p:spPr>
          <a:xfrm>
            <a:off x="0" y="0"/>
            <a:ext cx="11584781" cy="1188245"/>
          </a:xfrm>
        </p:spPr>
        <p:style>
          <a:lnRef idx="1">
            <a:schemeClr val="accent4"/>
          </a:lnRef>
          <a:fillRef idx="2">
            <a:schemeClr val="accent4"/>
          </a:fillRef>
          <a:effectRef idx="1">
            <a:schemeClr val="accent4"/>
          </a:effectRef>
          <a:fontRef idx="minor">
            <a:schemeClr val="dk1"/>
          </a:fontRef>
        </p:style>
        <p:txBody>
          <a:bodyPr>
            <a:normAutofit/>
          </a:bodyPr>
          <a:lstStyle/>
          <a:p>
            <a:r>
              <a:rPr lang="en-GB" sz="3600" b="1">
                <a:latin typeface="Arial" panose="020B0604020202020204" pitchFamily="34" charset="0"/>
                <a:cs typeface="Arial" panose="020B0604020202020204" pitchFamily="34" charset="0"/>
              </a:rPr>
              <a:t>Applying the Comprehensive Model of Personalised Care in Type 2 Diabetes</a:t>
            </a:r>
            <a:endParaRPr lang="en-US" sz="3600"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E50C46A-D294-8508-787F-A31E8596FA91}"/>
              </a:ext>
            </a:extLst>
          </p:cNvPr>
          <p:cNvSpPr>
            <a:spLocks noGrp="1"/>
          </p:cNvSpPr>
          <p:nvPr>
            <p:ph idx="1"/>
          </p:nvPr>
        </p:nvSpPr>
        <p:spPr>
          <a:xfrm>
            <a:off x="236934" y="1432718"/>
            <a:ext cx="5555456" cy="5210970"/>
          </a:xfrm>
        </p:spPr>
        <p:style>
          <a:lnRef idx="2">
            <a:schemeClr val="accent4"/>
          </a:lnRef>
          <a:fillRef idx="1">
            <a:schemeClr val="lt1"/>
          </a:fillRef>
          <a:effectRef idx="0">
            <a:schemeClr val="accent4"/>
          </a:effectRef>
          <a:fontRef idx="minor">
            <a:schemeClr val="dk1"/>
          </a:fontRef>
        </p:style>
        <p:txBody>
          <a:bodyPr>
            <a:noAutofit/>
          </a:bodyPr>
          <a:lstStyle/>
          <a:p>
            <a:pPr marL="0" indent="0">
              <a:buNone/>
            </a:pPr>
            <a:r>
              <a:rPr lang="en-GB" sz="1600" b="1" dirty="0">
                <a:latin typeface="Arial" panose="020B0604020202020204" pitchFamily="34" charset="0"/>
                <a:cs typeface="Arial" panose="020B0604020202020204" pitchFamily="34" charset="0"/>
              </a:rPr>
              <a:t>Shared Decision-Making</a:t>
            </a:r>
          </a:p>
          <a:p>
            <a:r>
              <a:rPr lang="en-GB" sz="1600" dirty="0">
                <a:latin typeface="Arial" panose="020B0604020202020204" pitchFamily="34" charset="0"/>
                <a:cs typeface="Arial" panose="020B0604020202020204" pitchFamily="34" charset="0"/>
              </a:rPr>
              <a:t>Treatment decisions should be made collaboratively to improve engagement and adherence.</a:t>
            </a:r>
          </a:p>
          <a:p>
            <a:pPr marL="0" indent="0">
              <a:buNone/>
            </a:pPr>
            <a:r>
              <a:rPr lang="en-GB" sz="1600" b="1" dirty="0">
                <a:latin typeface="Arial" panose="020B0604020202020204" pitchFamily="34" charset="0"/>
                <a:cs typeface="Arial" panose="020B0604020202020204" pitchFamily="34" charset="0"/>
              </a:rPr>
              <a:t>Personalised Care and Support Planning</a:t>
            </a:r>
          </a:p>
          <a:p>
            <a:r>
              <a:rPr lang="en-GB" sz="1600" dirty="0">
                <a:latin typeface="Arial" panose="020B0604020202020204" pitchFamily="34" charset="0"/>
                <a:cs typeface="Arial" panose="020B0604020202020204" pitchFamily="34" charset="0"/>
              </a:rPr>
              <a:t>Care plans should reflect individual goals, comorbidities, cultural needs and lifestyle circumstances.</a:t>
            </a:r>
          </a:p>
          <a:p>
            <a:pPr marL="0" indent="0">
              <a:buNone/>
            </a:pPr>
            <a:r>
              <a:rPr lang="en-GB" sz="1600" b="1" dirty="0">
                <a:latin typeface="Arial" panose="020B0604020202020204" pitchFamily="34" charset="0"/>
                <a:cs typeface="Arial" panose="020B0604020202020204" pitchFamily="34" charset="0"/>
              </a:rPr>
              <a:t>Supported Self-Management</a:t>
            </a:r>
          </a:p>
          <a:p>
            <a:r>
              <a:rPr lang="en-GB" sz="1600" dirty="0">
                <a:latin typeface="Arial" panose="020B0604020202020204" pitchFamily="34" charset="0"/>
                <a:cs typeface="Arial" panose="020B0604020202020204" pitchFamily="34" charset="0"/>
              </a:rPr>
              <a:t>Education, health coaching and digital technologies empower individuals to confidently manage their condition.</a:t>
            </a:r>
          </a:p>
          <a:p>
            <a:pPr marL="0" indent="0">
              <a:buNone/>
            </a:pPr>
            <a:r>
              <a:rPr lang="en-GB" sz="1600" b="1" dirty="0">
                <a:latin typeface="Arial" panose="020B0604020202020204" pitchFamily="34" charset="0"/>
                <a:cs typeface="Arial" panose="020B0604020202020204" pitchFamily="34" charset="0"/>
              </a:rPr>
              <a:t>Social Prescribing</a:t>
            </a:r>
            <a:r>
              <a:rPr lang="en-GB" sz="1600" dirty="0">
                <a:latin typeface="Arial" panose="020B0604020202020204" pitchFamily="34" charset="0"/>
                <a:cs typeface="Arial" panose="020B0604020202020204" pitchFamily="34" charset="0"/>
              </a:rPr>
              <a:t>
Connecting people with community resources can address wider determinants of health, including social isolation, financial hardship and physical inactivity.</a:t>
            </a:r>
          </a:p>
          <a:p>
            <a:pPr marL="0" indent="0">
              <a:buNone/>
            </a:pPr>
            <a:r>
              <a:rPr lang="en-GB" sz="1600" b="1" dirty="0">
                <a:latin typeface="Arial" panose="020B0604020202020204" pitchFamily="34" charset="0"/>
                <a:cs typeface="Arial" panose="020B0604020202020204" pitchFamily="34" charset="0"/>
              </a:rPr>
              <a:t>Personal Health Budgets and Choice</a:t>
            </a:r>
            <a:r>
              <a:rPr lang="en-GB" sz="1600" dirty="0">
                <a:latin typeface="Arial" panose="020B0604020202020204" pitchFamily="34" charset="0"/>
                <a:cs typeface="Arial" panose="020B0604020202020204" pitchFamily="34" charset="0"/>
              </a:rPr>
              <a:t>
Where appropriate, greater choice and personalised support can improve autonomy and patient experience.</a:t>
            </a:r>
          </a:p>
          <a:p>
            <a:endParaRPr lang="en-US" sz="1600" dirty="0"/>
          </a:p>
        </p:txBody>
      </p:sp>
      <p:sp>
        <p:nvSpPr>
          <p:cNvPr id="4" name="TextBox 3">
            <a:extLst>
              <a:ext uri="{FF2B5EF4-FFF2-40B4-BE49-F238E27FC236}">
                <a16:creationId xmlns:a16="http://schemas.microsoft.com/office/drawing/2014/main" id="{9454F5BC-6F65-2ED4-FB8A-57E751804B43}"/>
              </a:ext>
            </a:extLst>
          </p:cNvPr>
          <p:cNvSpPr txBox="1"/>
          <p:nvPr/>
        </p:nvSpPr>
        <p:spPr>
          <a:xfrm>
            <a:off x="6705599" y="1188245"/>
            <a:ext cx="4664869" cy="286232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l"/>
            <a:r>
              <a:rPr lang="en-GB" b="1" dirty="0">
                <a:latin typeface="Arial" panose="020B0604020202020204" pitchFamily="34" charset="0"/>
                <a:cs typeface="Arial" panose="020B0604020202020204" pitchFamily="34" charset="0"/>
              </a:rPr>
              <a:t>Recommendation for Community Nursing</a:t>
            </a:r>
            <a:r>
              <a:rPr lang="en-GB" dirty="0">
                <a:latin typeface="Arial" panose="020B0604020202020204" pitchFamily="34" charset="0"/>
                <a:cs typeface="Arial" panose="020B0604020202020204" pitchFamily="34" charset="0"/>
              </a:rPr>
              <a:t>
Integrating all six components into routine community nursing practice may improve patient activation, reduce avoidable complications and support equitable, person-centred care.
(NHS England, 2019)</a:t>
            </a:r>
            <a:endParaRPr lang="en-US"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E3F1FFE3-DC7C-FC55-3186-A40C5E53DE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4629" y="4038202"/>
            <a:ext cx="3610483" cy="2819797"/>
          </a:xfrm>
          <a:prstGeom prst="rect">
            <a:avLst/>
          </a:prstGeom>
        </p:spPr>
      </p:pic>
    </p:spTree>
    <p:extLst>
      <p:ext uri="{BB962C8B-B14F-4D97-AF65-F5344CB8AC3E}">
        <p14:creationId xmlns:p14="http://schemas.microsoft.com/office/powerpoint/2010/main" val="22732724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32828-743A-FC59-6CA5-E5C2CEDCAF76}"/>
              </a:ext>
            </a:extLst>
          </p:cNvPr>
          <p:cNvSpPr>
            <a:spLocks noGrp="1"/>
          </p:cNvSpPr>
          <p:nvPr>
            <p:ph type="title"/>
          </p:nvPr>
        </p:nvSpPr>
        <p:spPr>
          <a:xfrm>
            <a:off x="28575" y="119063"/>
            <a:ext cx="6067425" cy="873126"/>
          </a:xfrm>
        </p:spPr>
        <p:style>
          <a:lnRef idx="1">
            <a:schemeClr val="accent5"/>
          </a:lnRef>
          <a:fillRef idx="2">
            <a:schemeClr val="accent5"/>
          </a:fillRef>
          <a:effectRef idx="1">
            <a:schemeClr val="accent5"/>
          </a:effectRef>
          <a:fontRef idx="minor">
            <a:schemeClr val="dk1"/>
          </a:fontRef>
        </p:style>
        <p:txBody>
          <a:bodyPr>
            <a:normAutofit/>
          </a:bodyPr>
          <a:lstStyle/>
          <a:p>
            <a:r>
              <a:rPr lang="en-GB" sz="3600" b="1">
                <a:latin typeface="Arial" panose="020B0604020202020204" pitchFamily="34" charset="0"/>
                <a:cs typeface="Arial" panose="020B0604020202020204" pitchFamily="34" charset="0"/>
              </a:rPr>
              <a:t>Key Take-Home Messages</a:t>
            </a:r>
            <a:endParaRPr lang="en-US" sz="3600"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D09B71E-98D5-8E81-7CA9-95EE86DDBB4A}"/>
              </a:ext>
            </a:extLst>
          </p:cNvPr>
          <p:cNvSpPr>
            <a:spLocks noGrp="1"/>
          </p:cNvSpPr>
          <p:nvPr>
            <p:ph idx="1"/>
          </p:nvPr>
        </p:nvSpPr>
        <p:spPr>
          <a:xfrm>
            <a:off x="159544" y="1023870"/>
            <a:ext cx="7269956" cy="5715067"/>
          </a:xfrm>
        </p:spPr>
        <p:style>
          <a:lnRef idx="2">
            <a:schemeClr val="accent4"/>
          </a:lnRef>
          <a:fillRef idx="1">
            <a:schemeClr val="lt1"/>
          </a:fillRef>
          <a:effectRef idx="0">
            <a:schemeClr val="accent4"/>
          </a:effectRef>
          <a:fontRef idx="minor">
            <a:schemeClr val="dk1"/>
          </a:fontRef>
        </p:style>
        <p:txBody>
          <a:bodyPr>
            <a:noAutofit/>
          </a:bodyPr>
          <a:lstStyle/>
          <a:p>
            <a:pPr marL="0" indent="0">
              <a:buNone/>
            </a:pPr>
            <a:r>
              <a:rPr lang="en-GB" sz="1800" b="1" dirty="0">
                <a:latin typeface="Arial" panose="020B0604020202020204" pitchFamily="34" charset="0"/>
                <a:cs typeface="Arial" panose="020B0604020202020204" pitchFamily="34" charset="0"/>
              </a:rPr>
              <a:t>Type 2 Diabetes is a growing public health challenge</a:t>
            </a:r>
          </a:p>
          <a:p>
            <a:r>
              <a:rPr lang="en-GB" sz="1800" dirty="0">
                <a:latin typeface="Arial" panose="020B0604020202020204" pitchFamily="34" charset="0"/>
                <a:cs typeface="Arial" panose="020B0604020202020204" pitchFamily="34" charset="0"/>
              </a:rPr>
              <a:t>The increasing prevalence of Type 2 Diabetes continues to place significant clinical and financial pressure on NHS services, particularly within primary and community care (Diabetes UK, 2025).</a:t>
            </a:r>
          </a:p>
          <a:p>
            <a:pPr marL="0" indent="0">
              <a:buNone/>
            </a:pPr>
            <a:r>
              <a:rPr lang="en-GB" sz="1800" b="1" dirty="0">
                <a:latin typeface="Arial" panose="020B0604020202020204" pitchFamily="34" charset="0"/>
                <a:cs typeface="Arial" panose="020B0604020202020204" pitchFamily="34" charset="0"/>
              </a:rPr>
              <a:t>Early intervention improves outcomes</a:t>
            </a:r>
          </a:p>
          <a:p>
            <a:r>
              <a:rPr lang="en-GB" sz="1800" dirty="0">
                <a:latin typeface="Arial" panose="020B0604020202020204" pitchFamily="34" charset="0"/>
                <a:cs typeface="Arial" panose="020B0604020202020204" pitchFamily="34" charset="0"/>
              </a:rPr>
              <a:t>Early diagnosis, evidence-based treatment and proactive management can delay disease progression and reduce preventable complications (NICE, 2024).</a:t>
            </a:r>
          </a:p>
          <a:p>
            <a:pPr marL="0" indent="0">
              <a:buNone/>
            </a:pPr>
            <a:r>
              <a:rPr lang="en-GB" sz="1800" b="1" dirty="0">
                <a:latin typeface="Arial" panose="020B0604020202020204" pitchFamily="34" charset="0"/>
                <a:cs typeface="Arial" panose="020B0604020202020204" pitchFamily="34" charset="0"/>
              </a:rPr>
              <a:t>Community nurses are central to long-term diabetes management</a:t>
            </a:r>
          </a:p>
          <a:p>
            <a:r>
              <a:rPr lang="en-GB" sz="1800" dirty="0">
                <a:latin typeface="Arial" panose="020B0604020202020204" pitchFamily="34" charset="0"/>
                <a:cs typeface="Arial" panose="020B0604020202020204" pitchFamily="34" charset="0"/>
              </a:rPr>
              <a:t>Community nurses play a pivotal role in health promotion, care coordination, patient education and supporting self-management across the disease trajectory (NHS England, 2024).</a:t>
            </a:r>
          </a:p>
          <a:p>
            <a:pPr marL="0" indent="0">
              <a:buNone/>
            </a:pPr>
            <a:r>
              <a:rPr lang="en-GB" sz="1800" b="1" dirty="0">
                <a:latin typeface="Arial" panose="020B0604020202020204" pitchFamily="34" charset="0"/>
                <a:cs typeface="Arial" panose="020B0604020202020204" pitchFamily="34" charset="0"/>
              </a:rPr>
              <a:t>Person-centred and co-productive care should underpin practice</a:t>
            </a:r>
          </a:p>
          <a:p>
            <a:r>
              <a:rPr lang="en-GB" sz="1800" dirty="0">
                <a:latin typeface="Arial" panose="020B0604020202020204" pitchFamily="34" charset="0"/>
                <a:cs typeface="Arial" panose="020B0604020202020204" pitchFamily="34" charset="0"/>
              </a:rPr>
              <a:t>Integrating personalised care, shared decision-making and multidisciplinary collaboration is fundamental to improving patient activation, reducing health inequalities and achieving sustainable long-term outcomes (NHS England, 2019).</a:t>
            </a:r>
          </a:p>
          <a:p>
            <a:endParaRPr lang="en-GB" sz="18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2F4DC02F-5252-C5A0-1488-CBC6A381613D}"/>
              </a:ext>
            </a:extLst>
          </p:cNvPr>
          <p:cNvSpPr txBox="1"/>
          <p:nvPr/>
        </p:nvSpPr>
        <p:spPr>
          <a:xfrm>
            <a:off x="7548562" y="555626"/>
            <a:ext cx="4643438" cy="347787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l"/>
            <a:r>
              <a:rPr lang="en-GB" sz="2000" dirty="0">
                <a:latin typeface="Arial" panose="020B0604020202020204" pitchFamily="34" charset="0"/>
                <a:cs typeface="Arial" panose="020B0604020202020204" pitchFamily="34" charset="0"/>
              </a:rPr>
              <a:t>Overall, the evidence presented throughout this review suggests that effective Type 2 Diabetes management requires more than intensifying pharmacological treatment. Instead, integrating personalised care, preventative strategies and co-productive approaches may improve self-management, reduce health inequalities and optimise long-term outcomes (NICE, 2024).</a:t>
            </a:r>
            <a:endParaRPr lang="en-US" sz="20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88778CC3-2EE4-4B7E-BCE4-78A1ECB012CE}"/>
              </a:ext>
            </a:extLst>
          </p:cNvPr>
          <p:cNvSpPr txBox="1"/>
          <p:nvPr/>
        </p:nvSpPr>
        <p:spPr>
          <a:xfrm>
            <a:off x="7548562" y="4738549"/>
            <a:ext cx="4605337" cy="193899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l"/>
            <a:r>
              <a:rPr lang="en-GB" sz="2000" dirty="0">
                <a:latin typeface="Arial" panose="020B0604020202020204" pitchFamily="34" charset="0"/>
                <a:cs typeface="Arial" panose="020B0604020202020204" pitchFamily="34" charset="0"/>
              </a:rPr>
              <a:t>Within community nursing practice, this places nurses at the centre of delivering holistic, evidence-based and person-centred care that empowers individuals to become active partners in managing their long-term condition.</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870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57066F8-15DC-5C63-0AE5-90FA2E2B72E7}"/>
              </a:ext>
            </a:extLst>
          </p:cNvPr>
          <p:cNvSpPr txBox="1"/>
          <p:nvPr/>
        </p:nvSpPr>
        <p:spPr>
          <a:xfrm>
            <a:off x="11906" y="821532"/>
            <a:ext cx="12180094" cy="6555641"/>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Barlow, J., Wright, C., </a:t>
            </a:r>
            <a:r>
              <a:rPr lang="en-GB" sz="1400" dirty="0" err="1">
                <a:latin typeface="Arial" panose="020B0604020202020204" pitchFamily="34" charset="0"/>
                <a:cs typeface="Arial" panose="020B0604020202020204" pitchFamily="34" charset="0"/>
              </a:rPr>
              <a:t>Sheasby</a:t>
            </a:r>
            <a:r>
              <a:rPr lang="en-GB" sz="1400" dirty="0">
                <a:latin typeface="Arial" panose="020B0604020202020204" pitchFamily="34" charset="0"/>
                <a:cs typeface="Arial" panose="020B0604020202020204" pitchFamily="34" charset="0"/>
              </a:rPr>
              <a:t>, J., Turner, A. and </a:t>
            </a:r>
            <a:r>
              <a:rPr lang="en-GB" sz="1400" dirty="0" err="1">
                <a:latin typeface="Arial" panose="020B0604020202020204" pitchFamily="34" charset="0"/>
                <a:cs typeface="Arial" panose="020B0604020202020204" pitchFamily="34" charset="0"/>
              </a:rPr>
              <a:t>Hainsworth</a:t>
            </a:r>
            <a:r>
              <a:rPr lang="en-GB" sz="1400" dirty="0">
                <a:latin typeface="Arial" panose="020B0604020202020204" pitchFamily="34" charset="0"/>
                <a:cs typeface="Arial" panose="020B0604020202020204" pitchFamily="34" charset="0"/>
              </a:rPr>
              <a:t>, J. (2002) 'Self-management approaches for people with chronic conditions: a review', </a:t>
            </a:r>
            <a:r>
              <a:rPr lang="en-GB" sz="1400" i="1" dirty="0">
                <a:latin typeface="Arial" panose="020B0604020202020204" pitchFamily="34" charset="0"/>
                <a:cs typeface="Arial" panose="020B0604020202020204" pitchFamily="34" charset="0"/>
              </a:rPr>
              <a:t>Patient Education and </a:t>
            </a:r>
            <a:r>
              <a:rPr lang="en-GB" sz="1400" i="1" dirty="0" err="1">
                <a:latin typeface="Arial" panose="020B0604020202020204" pitchFamily="34" charset="0"/>
                <a:cs typeface="Arial" panose="020B0604020202020204" pitchFamily="34" charset="0"/>
              </a:rPr>
              <a:t>Counseling</a:t>
            </a:r>
            <a:r>
              <a:rPr lang="en-GB" sz="1400" dirty="0">
                <a:latin typeface="Arial" panose="020B0604020202020204" pitchFamily="34" charset="0"/>
                <a:cs typeface="Arial" panose="020B0604020202020204" pitchFamily="34" charset="0"/>
              </a:rPr>
              <a:t>, 48(2), pp. 177–187.</a:t>
            </a:r>
          </a:p>
          <a:p>
            <a:r>
              <a:rPr lang="en-GB" sz="1400" dirty="0">
                <a:latin typeface="Arial" panose="020B0604020202020204" pitchFamily="34" charset="0"/>
                <a:cs typeface="Arial" panose="020B0604020202020204" pitchFamily="34" charset="0"/>
              </a:rPr>
              <a:t>Coulter, A. and Oldham, J. (2016) 'Person-centred care: what is it and how do we get there?', </a:t>
            </a:r>
            <a:r>
              <a:rPr lang="en-GB" sz="1400" i="1" dirty="0">
                <a:latin typeface="Arial" panose="020B0604020202020204" pitchFamily="34" charset="0"/>
                <a:cs typeface="Arial" panose="020B0604020202020204" pitchFamily="34" charset="0"/>
              </a:rPr>
              <a:t>Future Hospital Journal</a:t>
            </a:r>
            <a:r>
              <a:rPr lang="en-GB" sz="1400" dirty="0">
                <a:latin typeface="Arial" panose="020B0604020202020204" pitchFamily="34" charset="0"/>
                <a:cs typeface="Arial" panose="020B0604020202020204" pitchFamily="34" charset="0"/>
              </a:rPr>
              <a:t>, 3(2), pp. 114–116.</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Diabetes UK (2025) </a:t>
            </a:r>
            <a:r>
              <a:rPr lang="en-GB" sz="1400" i="1" dirty="0">
                <a:latin typeface="Arial" panose="020B0604020202020204" pitchFamily="34" charset="0"/>
                <a:cs typeface="Arial" panose="020B0604020202020204" pitchFamily="34" charset="0"/>
              </a:rPr>
              <a:t>Diabetes statistics in the UK</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2"/>
              </a:rPr>
              <a:t>https://www.diabetes.org.uk/about-us/about-the-charity/our-strategy/statistics</a:t>
            </a:r>
            <a:r>
              <a:rPr lang="en-GB" sz="1400" dirty="0">
                <a:latin typeface="Arial" panose="020B0604020202020204" pitchFamily="34" charset="0"/>
                <a:cs typeface="Arial" panose="020B0604020202020204" pitchFamily="34" charset="0"/>
              </a:rPr>
              <a:t> (Accessed</a:t>
            </a:r>
            <a:r>
              <a:rPr lang="en-GB" sz="1400">
                <a:latin typeface="Arial" panose="020B0604020202020204" pitchFamily="34" charset="0"/>
                <a:cs typeface="Arial" panose="020B0604020202020204" pitchFamily="34" charset="0"/>
              </a:rPr>
              <a:t>: 03 July </a:t>
            </a:r>
            <a:r>
              <a:rPr lang="en-GB" sz="1400" dirty="0">
                <a:latin typeface="Arial" panose="020B0604020202020204" pitchFamily="34" charset="0"/>
                <a:cs typeface="Arial" panose="020B0604020202020204" pitchFamily="34" charset="0"/>
              </a:rPr>
              <a:t>2026).</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Diabetes UK (2025) </a:t>
            </a:r>
            <a:r>
              <a:rPr lang="en-GB" sz="1400" i="1" dirty="0">
                <a:latin typeface="Arial" panose="020B0604020202020204" pitchFamily="34" charset="0"/>
                <a:cs typeface="Arial" panose="020B0604020202020204" pitchFamily="34" charset="0"/>
              </a:rPr>
              <a:t>The cost of diabetes</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3"/>
              </a:rPr>
              <a:t>https://www.diabetes.org.uk/about_us/news_landing_page/diabetes-costs-the-nhs</a:t>
            </a:r>
            <a:r>
              <a:rPr lang="en-GB" sz="1400" dirty="0">
                <a:latin typeface="Arial" panose="020B0604020202020204" pitchFamily="34" charset="0"/>
                <a:cs typeface="Arial" panose="020B0604020202020204" pitchFamily="34" charset="0"/>
              </a:rPr>
              <a:t>  (Accessed: 04 July 2026).</a:t>
            </a:r>
          </a:p>
          <a:p>
            <a:endParaRPr lang="en-GB" sz="1400" dirty="0">
              <a:latin typeface="Arial" panose="020B0604020202020204" pitchFamily="34" charset="0"/>
              <a:cs typeface="Arial" panose="020B0604020202020204" pitchFamily="34" charset="0"/>
            </a:endParaRPr>
          </a:p>
          <a:p>
            <a:r>
              <a:rPr lang="en-GB" sz="1400" dirty="0" err="1">
                <a:latin typeface="Arial" panose="020B0604020202020204" pitchFamily="34" charset="0"/>
                <a:cs typeface="Arial" panose="020B0604020202020204" pitchFamily="34" charset="0"/>
              </a:rPr>
              <a:t>Elwyn</a:t>
            </a:r>
            <a:r>
              <a:rPr lang="en-GB" sz="1400" dirty="0">
                <a:latin typeface="Arial" panose="020B0604020202020204" pitchFamily="34" charset="0"/>
                <a:cs typeface="Arial" panose="020B0604020202020204" pitchFamily="34" charset="0"/>
              </a:rPr>
              <a:t>, G., </a:t>
            </a:r>
            <a:r>
              <a:rPr lang="en-GB" sz="1400" dirty="0" err="1">
                <a:latin typeface="Arial" panose="020B0604020202020204" pitchFamily="34" charset="0"/>
                <a:cs typeface="Arial" panose="020B0604020202020204" pitchFamily="34" charset="0"/>
              </a:rPr>
              <a:t>Frosch</a:t>
            </a:r>
            <a:r>
              <a:rPr lang="en-GB" sz="1400" dirty="0">
                <a:latin typeface="Arial" panose="020B0604020202020204" pitchFamily="34" charset="0"/>
                <a:cs typeface="Arial" panose="020B0604020202020204" pitchFamily="34" charset="0"/>
              </a:rPr>
              <a:t>, D., Thomson, R., Joseph-Williams, N., Lloyd, A., </a:t>
            </a:r>
            <a:r>
              <a:rPr lang="en-GB" sz="1400" dirty="0" err="1">
                <a:latin typeface="Arial" panose="020B0604020202020204" pitchFamily="34" charset="0"/>
                <a:cs typeface="Arial" panose="020B0604020202020204" pitchFamily="34" charset="0"/>
              </a:rPr>
              <a:t>Kinnersley</a:t>
            </a:r>
            <a:r>
              <a:rPr lang="en-GB" sz="1400" dirty="0">
                <a:latin typeface="Arial" panose="020B0604020202020204" pitchFamily="34" charset="0"/>
                <a:cs typeface="Arial" panose="020B0604020202020204" pitchFamily="34" charset="0"/>
              </a:rPr>
              <a:t>, P., Cording, E., Tomson, D., Dodd, C., </a:t>
            </a:r>
            <a:r>
              <a:rPr lang="en-GB" sz="1400" dirty="0" err="1">
                <a:latin typeface="Arial" panose="020B0604020202020204" pitchFamily="34" charset="0"/>
                <a:cs typeface="Arial" panose="020B0604020202020204" pitchFamily="34" charset="0"/>
              </a:rPr>
              <a:t>Rollnick</a:t>
            </a:r>
            <a:r>
              <a:rPr lang="en-GB" sz="1400" dirty="0">
                <a:latin typeface="Arial" panose="020B0604020202020204" pitchFamily="34" charset="0"/>
                <a:cs typeface="Arial" panose="020B0604020202020204" pitchFamily="34" charset="0"/>
              </a:rPr>
              <a:t>, S., Edwards, A. and Barry, M. (2012) 'Shared decision making: a model for clinical practice', </a:t>
            </a:r>
            <a:r>
              <a:rPr lang="en-GB" sz="1400" i="1" dirty="0">
                <a:latin typeface="Arial" panose="020B0604020202020204" pitchFamily="34" charset="0"/>
                <a:cs typeface="Arial" panose="020B0604020202020204" pitchFamily="34" charset="0"/>
              </a:rPr>
              <a:t>Journal of General Internal Medicine</a:t>
            </a:r>
            <a:r>
              <a:rPr lang="en-GB" sz="1400" dirty="0">
                <a:latin typeface="Arial" panose="020B0604020202020204" pitchFamily="34" charset="0"/>
                <a:cs typeface="Arial" panose="020B0604020202020204" pitchFamily="34" charset="0"/>
              </a:rPr>
              <a:t>, 27(10), pp. 1361–1367.</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Hex, N., Bartlett, C., Wright, D., Taylor, M., </a:t>
            </a:r>
            <a:r>
              <a:rPr lang="en-GB" sz="1400" dirty="0" err="1">
                <a:latin typeface="Arial" panose="020B0604020202020204" pitchFamily="34" charset="0"/>
                <a:cs typeface="Arial" panose="020B0604020202020204" pitchFamily="34" charset="0"/>
              </a:rPr>
              <a:t>Varley</a:t>
            </a:r>
            <a:r>
              <a:rPr lang="en-GB" sz="1400" dirty="0">
                <a:latin typeface="Arial" panose="020B0604020202020204" pitchFamily="34" charset="0"/>
                <a:cs typeface="Arial" panose="020B0604020202020204" pitchFamily="34" charset="0"/>
              </a:rPr>
              <a:t>, D. and Bloor, K. (2012) 'Estimating the current and future costs of Type 1 and Type 2 diabetes in the UK, including direct health costs and indirect societal and productivity costs', </a:t>
            </a:r>
            <a:r>
              <a:rPr lang="en-GB" sz="1400" i="1" dirty="0">
                <a:latin typeface="Arial" panose="020B0604020202020204" pitchFamily="34" charset="0"/>
                <a:cs typeface="Arial" panose="020B0604020202020204" pitchFamily="34" charset="0"/>
              </a:rPr>
              <a:t>Diabetic Medicine</a:t>
            </a:r>
            <a:r>
              <a:rPr lang="en-GB" sz="1400" dirty="0">
                <a:latin typeface="Arial" panose="020B0604020202020204" pitchFamily="34" charset="0"/>
                <a:cs typeface="Arial" panose="020B0604020202020204" pitchFamily="34" charset="0"/>
              </a:rPr>
              <a:t>, 29(7), pp. 855–862.</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Holman, R.R., Paul, S.K., Bethel, M.A., Matthews, D.R. and Neil, H.A.W. (2008) '10-year follow-up of intensive glucose control in Type 2 diabetes', </a:t>
            </a:r>
            <a:r>
              <a:rPr lang="en-GB" sz="1400" i="1" dirty="0">
                <a:latin typeface="Arial" panose="020B0604020202020204" pitchFamily="34" charset="0"/>
                <a:cs typeface="Arial" panose="020B0604020202020204" pitchFamily="34" charset="0"/>
              </a:rPr>
              <a:t>The New England Journal of Medicine</a:t>
            </a:r>
            <a:r>
              <a:rPr lang="en-GB" sz="1400" dirty="0">
                <a:latin typeface="Arial" panose="020B0604020202020204" pitchFamily="34" charset="0"/>
                <a:cs typeface="Arial" panose="020B0604020202020204" pitchFamily="34" charset="0"/>
              </a:rPr>
              <a:t>, 359(15), pp. 1577–1589.</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International Diabetes Federation (2025) </a:t>
            </a:r>
            <a:r>
              <a:rPr lang="en-GB" sz="1400" i="1" dirty="0">
                <a:latin typeface="Arial" panose="020B0604020202020204" pitchFamily="34" charset="0"/>
                <a:cs typeface="Arial" panose="020B0604020202020204" pitchFamily="34" charset="0"/>
              </a:rPr>
              <a:t>IDF Diabetes Atlas</a:t>
            </a:r>
            <a:r>
              <a:rPr lang="en-GB" sz="1400" dirty="0">
                <a:latin typeface="Arial" panose="020B0604020202020204" pitchFamily="34" charset="0"/>
                <a:cs typeface="Arial" panose="020B0604020202020204" pitchFamily="34" charset="0"/>
              </a:rPr>
              <a:t>. 11th edn. Brussels: International Diabetes Federation. Available at: </a:t>
            </a:r>
            <a:r>
              <a:rPr lang="en-GB" sz="1400" dirty="0">
                <a:latin typeface="Arial" panose="020B0604020202020204" pitchFamily="34" charset="0"/>
                <a:cs typeface="Arial" panose="020B0604020202020204" pitchFamily="34" charset="0"/>
                <a:hlinkClick r:id="rId4"/>
              </a:rPr>
              <a:t>https://diabetesatlas.org</a:t>
            </a:r>
            <a:r>
              <a:rPr lang="en-GB" sz="1400" dirty="0">
                <a:latin typeface="Arial" panose="020B0604020202020204" pitchFamily="34" charset="0"/>
                <a:cs typeface="Arial" panose="020B0604020202020204" pitchFamily="34" charset="0"/>
              </a:rPr>
              <a:t> (Accessed: 02 July 2026).</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Lean, M.E.J., Leslie, W.S., Barnes, A.C., </a:t>
            </a:r>
            <a:r>
              <a:rPr lang="en-GB" sz="1400" i="1" dirty="0">
                <a:latin typeface="Arial" panose="020B0604020202020204" pitchFamily="34" charset="0"/>
                <a:cs typeface="Arial" panose="020B0604020202020204" pitchFamily="34" charset="0"/>
              </a:rPr>
              <a:t>et al.</a:t>
            </a:r>
            <a:r>
              <a:rPr lang="en-GB" sz="1400" dirty="0">
                <a:latin typeface="Arial" panose="020B0604020202020204" pitchFamily="34" charset="0"/>
                <a:cs typeface="Arial" panose="020B0604020202020204" pitchFamily="34" charset="0"/>
              </a:rPr>
              <a:t> (2018) 'Primary care-led weight management for remission of Type 2 diabetes (</a:t>
            </a:r>
            <a:r>
              <a:rPr lang="en-GB" sz="1400" dirty="0" err="1">
                <a:latin typeface="Arial" panose="020B0604020202020204" pitchFamily="34" charset="0"/>
                <a:cs typeface="Arial" panose="020B0604020202020204" pitchFamily="34" charset="0"/>
              </a:rPr>
              <a:t>DiRECT</a:t>
            </a:r>
            <a:r>
              <a:rPr lang="en-GB" sz="1400" dirty="0">
                <a:latin typeface="Arial" panose="020B0604020202020204" pitchFamily="34" charset="0"/>
                <a:cs typeface="Arial" panose="020B0604020202020204" pitchFamily="34" charset="0"/>
              </a:rPr>
              <a:t>): an open-label, cluster-randomised trial', </a:t>
            </a:r>
            <a:r>
              <a:rPr lang="en-GB" sz="1400" i="1" dirty="0">
                <a:latin typeface="Arial" panose="020B0604020202020204" pitchFamily="34" charset="0"/>
                <a:cs typeface="Arial" panose="020B0604020202020204" pitchFamily="34" charset="0"/>
              </a:rPr>
              <a:t>The Lancet</a:t>
            </a:r>
            <a:r>
              <a:rPr lang="en-GB" sz="1400" dirty="0">
                <a:latin typeface="Arial" panose="020B0604020202020204" pitchFamily="34" charset="0"/>
                <a:cs typeface="Arial" panose="020B0604020202020204" pitchFamily="34" charset="0"/>
              </a:rPr>
              <a:t>, 391(10120), pp. 541–551.</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Marmot, M., Allen, J., Boyce, T., Goldblatt, P. and Morrison, J. (2020) </a:t>
            </a:r>
            <a:r>
              <a:rPr lang="en-GB" sz="1400" i="1" dirty="0">
                <a:latin typeface="Arial" panose="020B0604020202020204" pitchFamily="34" charset="0"/>
                <a:cs typeface="Arial" panose="020B0604020202020204" pitchFamily="34" charset="0"/>
              </a:rPr>
              <a:t>Health Equity in England: The Marmot Review 10 Years On</a:t>
            </a:r>
            <a:r>
              <a:rPr lang="en-GB" sz="1400" dirty="0">
                <a:latin typeface="Arial" panose="020B0604020202020204" pitchFamily="34" charset="0"/>
                <a:cs typeface="Arial" panose="020B0604020202020204" pitchFamily="34" charset="0"/>
              </a:rPr>
              <a:t>. London: Institute of Health Equity. Available at: </a:t>
            </a:r>
            <a:r>
              <a:rPr lang="en-GB" sz="1400" dirty="0">
                <a:latin typeface="Arial" panose="020B0604020202020204" pitchFamily="34" charset="0"/>
                <a:cs typeface="Arial" panose="020B0604020202020204" pitchFamily="34" charset="0"/>
                <a:hlinkClick r:id="rId5"/>
              </a:rPr>
              <a:t>https://www.instituteofhealthequity.org/resources-reports/marmot-review-10-years-on</a:t>
            </a:r>
            <a:r>
              <a:rPr lang="en-GB" sz="1400" dirty="0">
                <a:latin typeface="Arial" panose="020B0604020202020204" pitchFamily="34" charset="0"/>
                <a:cs typeface="Arial" panose="020B0604020202020204" pitchFamily="34" charset="0"/>
              </a:rPr>
              <a:t> (Accessed: 28 June 2026). </a:t>
            </a: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A1B275F8-230E-54F8-C15A-78901A2935DA}"/>
              </a:ext>
            </a:extLst>
          </p:cNvPr>
          <p:cNvSpPr txBox="1"/>
          <p:nvPr/>
        </p:nvSpPr>
        <p:spPr>
          <a:xfrm>
            <a:off x="234553" y="119062"/>
            <a:ext cx="3527822" cy="523220"/>
          </a:xfrm>
          <a:prstGeom prst="rect">
            <a:avLst/>
          </a:prstGeom>
          <a:noFill/>
        </p:spPr>
        <p:txBody>
          <a:bodyPr wrap="square" rtlCol="0">
            <a:spAutoFit/>
          </a:bodyPr>
          <a:lstStyle/>
          <a:p>
            <a:pPr algn="l"/>
            <a:r>
              <a:rPr lang="en-GB" sz="2800" b="1" dirty="0"/>
              <a:t>References </a:t>
            </a:r>
            <a:endParaRPr lang="en-US" sz="2800" b="1" dirty="0"/>
          </a:p>
        </p:txBody>
      </p:sp>
    </p:spTree>
    <p:extLst>
      <p:ext uri="{BB962C8B-B14F-4D97-AF65-F5344CB8AC3E}">
        <p14:creationId xmlns:p14="http://schemas.microsoft.com/office/powerpoint/2010/main" val="16623812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2B203BA4-DB8D-27B8-7F12-30CAC659CE2E}"/>
              </a:ext>
            </a:extLst>
          </p:cNvPr>
          <p:cNvSpPr>
            <a:spLocks noGrp="1"/>
          </p:cNvSpPr>
          <p:nvPr>
            <p:ph idx="1"/>
          </p:nvPr>
        </p:nvSpPr>
        <p:spPr>
          <a:xfrm>
            <a:off x="119064" y="785812"/>
            <a:ext cx="12072936" cy="6155532"/>
          </a:xfrm>
        </p:spPr>
        <p:txBody>
          <a:bodyPr>
            <a:noAutofit/>
          </a:bodyPr>
          <a:lstStyle/>
          <a:p>
            <a:pPr marL="0" indent="0">
              <a:buNone/>
            </a:pPr>
            <a:r>
              <a:rPr lang="en-GB" sz="1400" dirty="0">
                <a:latin typeface="Arial" panose="020B0604020202020204" pitchFamily="34" charset="0"/>
                <a:cs typeface="Arial" panose="020B0604020202020204" pitchFamily="34" charset="0"/>
              </a:rPr>
              <a:t>Michie, S., Atkins, L. and West, R. (2014) </a:t>
            </a:r>
            <a:r>
              <a:rPr lang="en-GB" sz="1400" i="1" dirty="0">
                <a:latin typeface="Arial" panose="020B0604020202020204" pitchFamily="34" charset="0"/>
                <a:cs typeface="Arial" panose="020B0604020202020204" pitchFamily="34" charset="0"/>
              </a:rPr>
              <a:t>The Behaviour Change Wheel: A Guide to Designing Interventions</a:t>
            </a:r>
            <a:r>
              <a:rPr lang="en-GB" sz="1400" dirty="0">
                <a:latin typeface="Arial" panose="020B0604020202020204" pitchFamily="34" charset="0"/>
                <a:cs typeface="Arial" panose="020B0604020202020204" pitchFamily="34" charset="0"/>
              </a:rPr>
              <a:t>. London: Silverback Publishing.</a:t>
            </a:r>
          </a:p>
          <a:p>
            <a:pPr marL="0" indent="0">
              <a:buNone/>
            </a:pPr>
            <a:r>
              <a:rPr lang="en-GB" sz="1400" dirty="0">
                <a:latin typeface="Arial" panose="020B0604020202020204" pitchFamily="34" charset="0"/>
                <a:cs typeface="Arial" panose="020B0604020202020204" pitchFamily="34" charset="0"/>
              </a:rPr>
              <a:t>National Institute for Health and Care Excellence (2024) </a:t>
            </a:r>
            <a:r>
              <a:rPr lang="en-GB" sz="1400" i="1" dirty="0">
                <a:latin typeface="Arial" panose="020B0604020202020204" pitchFamily="34" charset="0"/>
                <a:cs typeface="Arial" panose="020B0604020202020204" pitchFamily="34" charset="0"/>
              </a:rPr>
              <a:t>Type 2 diabetes in adults: management (NG28).</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2"/>
              </a:rPr>
              <a:t>https://www.nice.org.uk/guidance/ng28</a:t>
            </a:r>
            <a:r>
              <a:rPr lang="en-GB" sz="1400" dirty="0">
                <a:latin typeface="Arial" panose="020B0604020202020204" pitchFamily="34" charset="0"/>
                <a:cs typeface="Arial" panose="020B0604020202020204" pitchFamily="34" charset="0"/>
              </a:rPr>
              <a:t> (Accessed: 01 July 2026).</a:t>
            </a:r>
          </a:p>
          <a:p>
            <a:pPr marL="0" indent="0">
              <a:buNone/>
            </a:pPr>
            <a:r>
              <a:rPr lang="en-GB" sz="1400" dirty="0">
                <a:latin typeface="Arial" panose="020B0604020202020204" pitchFamily="34" charset="0"/>
                <a:cs typeface="Arial" panose="020B0604020202020204" pitchFamily="34" charset="0"/>
              </a:rPr>
              <a:t>NHS England (2016) </a:t>
            </a:r>
            <a:r>
              <a:rPr lang="en-GB" sz="1400" i="1" dirty="0">
                <a:latin typeface="Arial" panose="020B0604020202020204" pitchFamily="34" charset="0"/>
                <a:cs typeface="Arial" panose="020B0604020202020204" pitchFamily="34" charset="0"/>
              </a:rPr>
              <a:t>The House of Care Framework</a:t>
            </a:r>
            <a:r>
              <a:rPr lang="en-GB" sz="1400" dirty="0">
                <a:latin typeface="Arial" panose="020B0604020202020204" pitchFamily="34" charset="0"/>
                <a:cs typeface="Arial" panose="020B0604020202020204" pitchFamily="34" charset="0"/>
              </a:rPr>
              <a:t>. Available at: https://www.england.nhs.uk/ourwork/clinical-policy/house-of-care/ (Accessed: 27 June 2026).</a:t>
            </a:r>
          </a:p>
          <a:p>
            <a:pPr marL="0" indent="0">
              <a:buNone/>
            </a:pPr>
            <a:r>
              <a:rPr lang="en-GB" sz="1400" dirty="0">
                <a:latin typeface="Arial" panose="020B0604020202020204" pitchFamily="34" charset="0"/>
                <a:cs typeface="Arial" panose="020B0604020202020204" pitchFamily="34" charset="0"/>
              </a:rPr>
              <a:t>NHS England (2019) </a:t>
            </a:r>
            <a:r>
              <a:rPr lang="en-GB" sz="1400" i="1" dirty="0">
                <a:latin typeface="Arial" panose="020B0604020202020204" pitchFamily="34" charset="0"/>
                <a:cs typeface="Arial" panose="020B0604020202020204" pitchFamily="34" charset="0"/>
              </a:rPr>
              <a:t>The Comprehensive Model of Personalised Care</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3"/>
              </a:rPr>
              <a:t>https://www.england.nhs.uk/personalisedcare/comprehensive-model-of-personalised-care/</a:t>
            </a:r>
            <a:r>
              <a:rPr lang="en-GB" sz="1400" dirty="0">
                <a:latin typeface="Arial" panose="020B0604020202020204" pitchFamily="34" charset="0"/>
                <a:cs typeface="Arial" panose="020B0604020202020204" pitchFamily="34" charset="0"/>
              </a:rPr>
              <a:t> (Accessed: 28 June 2026).</a:t>
            </a:r>
          </a:p>
          <a:p>
            <a:pPr marL="0" indent="0">
              <a:buNone/>
            </a:pPr>
            <a:r>
              <a:rPr lang="en-GB" sz="1400" dirty="0">
                <a:latin typeface="Arial" panose="020B0604020202020204" pitchFamily="34" charset="0"/>
                <a:cs typeface="Arial" panose="020B0604020202020204" pitchFamily="34" charset="0"/>
              </a:rPr>
              <a:t>NHS England (2024) </a:t>
            </a:r>
            <a:r>
              <a:rPr lang="en-GB" sz="1400" i="1" dirty="0">
                <a:latin typeface="Arial" panose="020B0604020202020204" pitchFamily="34" charset="0"/>
                <a:cs typeface="Arial" panose="020B0604020202020204" pitchFamily="34" charset="0"/>
              </a:rPr>
              <a:t>NHS Diabetes Prevention Programme</a:t>
            </a:r>
            <a:r>
              <a:rPr lang="en-GB" sz="1400" dirty="0">
                <a:latin typeface="Arial" panose="020B0604020202020204" pitchFamily="34" charset="0"/>
                <a:cs typeface="Arial" panose="020B0604020202020204" pitchFamily="34" charset="0"/>
              </a:rPr>
              <a:t>. Available at: https://www.england.nhs.uk/diabetes/treatment-care/diabetes-prevention/ (Accessed: 8 July 2026).</a:t>
            </a:r>
          </a:p>
          <a:p>
            <a:pPr marL="0" indent="0">
              <a:buNone/>
            </a:pPr>
            <a:r>
              <a:rPr lang="en-GB" sz="1400" dirty="0">
                <a:latin typeface="Arial" panose="020B0604020202020204" pitchFamily="34" charset="0"/>
                <a:cs typeface="Arial" panose="020B0604020202020204" pitchFamily="34" charset="0"/>
              </a:rPr>
              <a:t>NHS England (2024) </a:t>
            </a:r>
            <a:r>
              <a:rPr lang="en-GB" sz="1400" i="1" dirty="0">
                <a:latin typeface="Arial" panose="020B0604020202020204" pitchFamily="34" charset="0"/>
                <a:cs typeface="Arial" panose="020B0604020202020204" pitchFamily="34" charset="0"/>
              </a:rPr>
              <a:t>Personalised care and supported self-management</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4"/>
              </a:rPr>
              <a:t>https://www.england.nhs.uk/personalisedcare/</a:t>
            </a:r>
            <a:r>
              <a:rPr lang="en-GB" sz="1400" dirty="0">
                <a:latin typeface="Arial" panose="020B0604020202020204" pitchFamily="34" charset="0"/>
                <a:cs typeface="Arial" panose="020B0604020202020204" pitchFamily="34" charset="0"/>
              </a:rPr>
              <a:t> (Accessed: 02 July 2026).</a:t>
            </a:r>
          </a:p>
          <a:p>
            <a:pPr marL="0" indent="0">
              <a:buNone/>
            </a:pPr>
            <a:r>
              <a:rPr lang="en-GB" sz="1400" dirty="0">
                <a:latin typeface="Arial" panose="020B0604020202020204" pitchFamily="34" charset="0"/>
                <a:cs typeface="Arial" panose="020B0604020202020204" pitchFamily="34" charset="0"/>
              </a:rPr>
              <a:t>Nursing and Midwifery Council (2018) </a:t>
            </a:r>
            <a:r>
              <a:rPr lang="en-GB" sz="1400" i="1" dirty="0">
                <a:latin typeface="Arial" panose="020B0604020202020204" pitchFamily="34" charset="0"/>
                <a:cs typeface="Arial" panose="020B0604020202020204" pitchFamily="34" charset="0"/>
              </a:rPr>
              <a:t>The Code: Professional Standards of Practice and Behaviour for Nurses, Midwives and Nursing Associates</a:t>
            </a:r>
            <a:r>
              <a:rPr lang="en-GB" sz="1400" dirty="0">
                <a:latin typeface="Arial" panose="020B0604020202020204" pitchFamily="34" charset="0"/>
                <a:cs typeface="Arial" panose="020B0604020202020204" pitchFamily="34" charset="0"/>
              </a:rPr>
              <a:t>. London: NMC. Available at: </a:t>
            </a:r>
            <a:r>
              <a:rPr lang="en-GB" sz="1400" dirty="0">
                <a:latin typeface="Arial" panose="020B0604020202020204" pitchFamily="34" charset="0"/>
                <a:cs typeface="Arial" panose="020B0604020202020204" pitchFamily="34" charset="0"/>
                <a:hlinkClick r:id="rId5"/>
              </a:rPr>
              <a:t>https://www.nmc.org.uk/standards/code/</a:t>
            </a:r>
            <a:r>
              <a:rPr lang="en-GB" sz="1400" dirty="0">
                <a:latin typeface="Arial" panose="020B0604020202020204" pitchFamily="34" charset="0"/>
                <a:cs typeface="Arial" panose="020B0604020202020204" pitchFamily="34" charset="0"/>
              </a:rPr>
              <a:t> (Accessed: 8 July 2026).</a:t>
            </a:r>
          </a:p>
          <a:p>
            <a:pPr marL="0" indent="0">
              <a:buNone/>
            </a:pPr>
            <a:r>
              <a:rPr lang="en-GB" sz="1400" dirty="0">
                <a:latin typeface="Arial" panose="020B0604020202020204" pitchFamily="34" charset="0"/>
                <a:cs typeface="Arial" panose="020B0604020202020204" pitchFamily="34" charset="0"/>
              </a:rPr>
              <a:t>Powers, M.A., </a:t>
            </a:r>
            <a:r>
              <a:rPr lang="en-GB" sz="1400" dirty="0" err="1">
                <a:latin typeface="Arial" panose="020B0604020202020204" pitchFamily="34" charset="0"/>
                <a:cs typeface="Arial" panose="020B0604020202020204" pitchFamily="34" charset="0"/>
              </a:rPr>
              <a:t>Bardsley</a:t>
            </a:r>
            <a:r>
              <a:rPr lang="en-GB" sz="1400" dirty="0">
                <a:latin typeface="Arial" panose="020B0604020202020204" pitchFamily="34" charset="0"/>
                <a:cs typeface="Arial" panose="020B0604020202020204" pitchFamily="34" charset="0"/>
              </a:rPr>
              <a:t>, J., Cypress, M., </a:t>
            </a:r>
            <a:r>
              <a:rPr lang="en-GB" sz="1400" i="1" dirty="0">
                <a:latin typeface="Arial" panose="020B0604020202020204" pitchFamily="34" charset="0"/>
                <a:cs typeface="Arial" panose="020B0604020202020204" pitchFamily="34" charset="0"/>
              </a:rPr>
              <a:t>et al.</a:t>
            </a:r>
            <a:r>
              <a:rPr lang="en-GB" sz="1400" dirty="0">
                <a:latin typeface="Arial" panose="020B0604020202020204" pitchFamily="34" charset="0"/>
                <a:cs typeface="Arial" panose="020B0604020202020204" pitchFamily="34" charset="0"/>
              </a:rPr>
              <a:t> (2020) 'Diabetes self-management education and support in adults with Type 2 diabetes: a consensus report', </a:t>
            </a:r>
            <a:r>
              <a:rPr lang="en-GB" sz="1400" i="1" dirty="0">
                <a:latin typeface="Arial" panose="020B0604020202020204" pitchFamily="34" charset="0"/>
                <a:cs typeface="Arial" panose="020B0604020202020204" pitchFamily="34" charset="0"/>
              </a:rPr>
              <a:t>Diabetes Care</a:t>
            </a:r>
            <a:r>
              <a:rPr lang="en-GB" sz="1400" dirty="0">
                <a:latin typeface="Arial" panose="020B0604020202020204" pitchFamily="34" charset="0"/>
                <a:cs typeface="Arial" panose="020B0604020202020204" pitchFamily="34" charset="0"/>
              </a:rPr>
              <a:t>, 43(7), pp. 1636–1649.</a:t>
            </a:r>
          </a:p>
          <a:p>
            <a:pPr marL="0" indent="0">
              <a:buNone/>
            </a:pPr>
            <a:r>
              <a:rPr lang="en-GB" sz="1400" dirty="0">
                <a:latin typeface="Arial" panose="020B0604020202020204" pitchFamily="34" charset="0"/>
                <a:cs typeface="Arial" panose="020B0604020202020204" pitchFamily="34" charset="0"/>
              </a:rPr>
              <a:t>Wagner, E.H., Austin, B.T., Davis, C., </a:t>
            </a:r>
            <a:r>
              <a:rPr lang="en-GB" sz="1400" dirty="0" err="1">
                <a:latin typeface="Arial" panose="020B0604020202020204" pitchFamily="34" charset="0"/>
                <a:cs typeface="Arial" panose="020B0604020202020204" pitchFamily="34" charset="0"/>
              </a:rPr>
              <a:t>Hindmarsh</a:t>
            </a:r>
            <a:r>
              <a:rPr lang="en-GB" sz="1400" dirty="0">
                <a:latin typeface="Arial" panose="020B0604020202020204" pitchFamily="34" charset="0"/>
                <a:cs typeface="Arial" panose="020B0604020202020204" pitchFamily="34" charset="0"/>
              </a:rPr>
              <a:t>, M., Schaefer, J. and </a:t>
            </a:r>
            <a:r>
              <a:rPr lang="en-GB" sz="1400" dirty="0" err="1">
                <a:latin typeface="Arial" panose="020B0604020202020204" pitchFamily="34" charset="0"/>
                <a:cs typeface="Arial" panose="020B0604020202020204" pitchFamily="34" charset="0"/>
              </a:rPr>
              <a:t>Bonomi</a:t>
            </a:r>
            <a:r>
              <a:rPr lang="en-GB" sz="1400" dirty="0">
                <a:latin typeface="Arial" panose="020B0604020202020204" pitchFamily="34" charset="0"/>
                <a:cs typeface="Arial" panose="020B0604020202020204" pitchFamily="34" charset="0"/>
              </a:rPr>
              <a:t>, A. (2001) 'Improving chronic illness care: translating evidence into action', </a:t>
            </a:r>
            <a:r>
              <a:rPr lang="en-GB" sz="1400" i="1" dirty="0">
                <a:latin typeface="Arial" panose="020B0604020202020204" pitchFamily="34" charset="0"/>
                <a:cs typeface="Arial" panose="020B0604020202020204" pitchFamily="34" charset="0"/>
              </a:rPr>
              <a:t>Health Affairs</a:t>
            </a:r>
            <a:r>
              <a:rPr lang="en-GB" sz="1400" dirty="0">
                <a:latin typeface="Arial" panose="020B0604020202020204" pitchFamily="34" charset="0"/>
                <a:cs typeface="Arial" panose="020B0604020202020204" pitchFamily="34" charset="0"/>
              </a:rPr>
              <a:t>, 20(6), pp. 64–78.</a:t>
            </a:r>
          </a:p>
          <a:p>
            <a:pPr marL="0" indent="0">
              <a:buNone/>
            </a:pPr>
            <a:r>
              <a:rPr lang="en-GB" sz="1400" dirty="0">
                <a:latin typeface="Arial" panose="020B0604020202020204" pitchFamily="34" charset="0"/>
                <a:cs typeface="Arial" panose="020B0604020202020204" pitchFamily="34" charset="0"/>
              </a:rPr>
              <a:t>World Health Organization (2024) </a:t>
            </a:r>
            <a:r>
              <a:rPr lang="en-GB" sz="1400" i="1" dirty="0">
                <a:latin typeface="Arial" panose="020B0604020202020204" pitchFamily="34" charset="0"/>
                <a:cs typeface="Arial" panose="020B0604020202020204" pitchFamily="34" charset="0"/>
              </a:rPr>
              <a:t>Diabetes</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6"/>
              </a:rPr>
              <a:t>https://www.who.int/news-room/fact-sheets/detail/diabetes</a:t>
            </a:r>
            <a:r>
              <a:rPr lang="en-GB" sz="1400" dirty="0">
                <a:latin typeface="Arial" panose="020B0604020202020204" pitchFamily="34" charset="0"/>
                <a:cs typeface="Arial" panose="020B0604020202020204" pitchFamily="34" charset="0"/>
              </a:rPr>
              <a:t> (Accessed: 01 July  2026).</a:t>
            </a:r>
          </a:p>
          <a:p>
            <a:pPr marL="0" indent="0">
              <a:buNone/>
            </a:pP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5022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17</Slides>
  <Notes>0</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A Critical Review of Type 2 Diabetes Mellitus: Diagnosis, Assessment, Management and Prevention in UK Community Nursing Practice</vt:lpstr>
      <vt:lpstr>Type 2 Diabetes</vt:lpstr>
      <vt:lpstr>Prevalence of Type 2 Diabetes in the UK and Worldwide</vt:lpstr>
      <vt:lpstr>Economic and Social Burden of Type 2 Diabetes</vt:lpstr>
      <vt:lpstr>Diagnosis and Initial Assessment of Type 2 Diabetes</vt:lpstr>
      <vt:lpstr>Management of Type 2 Diabetes Following UK Guidance</vt:lpstr>
      <vt:lpstr>Treatment Options Available in the UK</vt:lpstr>
      <vt:lpstr>Comorbidities Associated with Type 2 Diabetes</vt:lpstr>
      <vt:lpstr>Comorbidities Associated with Type 2 Diabetes</vt:lpstr>
      <vt:lpstr>Prevention of Type 2 Diabetes</vt:lpstr>
      <vt:lpstr>Models and Frameworks to Improve Outcomes</vt:lpstr>
      <vt:lpstr>Skills, Values and Behaviours Required for Co-productive Care</vt:lpstr>
      <vt:lpstr>Applying the Comprehensive Model of Personalised Care in Type 2 Diabetes</vt:lpstr>
      <vt:lpstr>Key Take-Home Messages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Nazmin Malik (2242813)</dc:creator>
  <cp:lastModifiedBy>Nazmin Malik (2242813)</cp:lastModifiedBy>
  <cp:revision>16</cp:revision>
  <dcterms:created xsi:type="dcterms:W3CDTF">2026-05-14T17:20:25Z</dcterms:created>
  <dcterms:modified xsi:type="dcterms:W3CDTF">2026-07-13T11:06:26Z</dcterms:modified>
</cp:coreProperties>
</file>