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2"/>
  </p:notesMasterIdLst>
  <p:handoutMasterIdLst>
    <p:handoutMasterId r:id="rId13"/>
  </p:handoutMasterIdLst>
  <p:sldIdLst>
    <p:sldId id="474" r:id="rId4"/>
    <p:sldId id="546" r:id="rId5"/>
    <p:sldId id="547" r:id="rId6"/>
    <p:sldId id="550" r:id="rId7"/>
    <p:sldId id="551" r:id="rId8"/>
    <p:sldId id="552" r:id="rId9"/>
    <p:sldId id="553" r:id="rId10"/>
    <p:sldId id="545" r:id="rId1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3F08A"/>
    <a:srgbClr val="FFDCE9"/>
    <a:srgbClr val="D42CD5"/>
    <a:srgbClr val="A6FFB2"/>
    <a:srgbClr val="FFA3FA"/>
    <a:srgbClr val="D9F3CB"/>
    <a:srgbClr val="FDFFB9"/>
    <a:srgbClr val="F5FF41"/>
    <a:srgbClr val="D3DC34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2891"/>
    <p:restoredTop sz="95940" autoAdjust="0"/>
  </p:normalViewPr>
  <p:slideViewPr>
    <p:cSldViewPr snapToGrid="0" snapToObjects="1">
      <p:cViewPr varScale="1">
        <p:scale>
          <a:sx n="77" d="100"/>
          <a:sy n="77" d="100"/>
        </p:scale>
        <p:origin x="272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5337823" y="1306796"/>
            <a:ext cx="6040582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Dyfalwch</a:t>
            </a:r>
            <a:r>
              <a:rPr lang="en-US" sz="9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r>
              <a:rPr lang="en-US" sz="9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Pwy</a:t>
            </a:r>
            <a:r>
              <a:rPr lang="en-US" sz="9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!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922" y="575580"/>
            <a:ext cx="3993483" cy="8974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EF1848-CAA1-2DA1-BF65-E7FC33E4B411}"/>
              </a:ext>
            </a:extLst>
          </p:cNvPr>
          <p:cNvSpPr txBox="1"/>
          <p:nvPr/>
        </p:nvSpPr>
        <p:spPr>
          <a:xfrm>
            <a:off x="216131" y="866284"/>
            <a:ext cx="4627418" cy="3477875"/>
          </a:xfrm>
          <a:prstGeom prst="rect">
            <a:avLst/>
          </a:prstGeom>
          <a:solidFill>
            <a:srgbClr val="FFDCE9"/>
          </a:solidFill>
          <a:effectLst>
            <a:glow rad="558800">
              <a:schemeClr val="accent1"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dau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batrwm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–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ddisgrifio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, a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ddefnyddio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roedd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’</a:t>
            </a:r>
          </a:p>
          <a:p>
            <a:pPr algn="ctr"/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In this game we’ll be practicing two patterns – how to describe </a:t>
            </a:r>
            <a:r>
              <a:rPr lang="en-US" sz="2000" i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i="1" dirty="0" err="1"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, and how to use ‘</a:t>
            </a:r>
            <a:r>
              <a:rPr lang="en-US" sz="2000" i="1" dirty="0" err="1">
                <a:latin typeface="Cavolini" panose="03000502040302020204" pitchFamily="66" charset="0"/>
                <a:cs typeface="Cavolini" panose="03000502040302020204" pitchFamily="66" charset="0"/>
              </a:rPr>
              <a:t>roedd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’ forms.</a:t>
            </a:r>
          </a:p>
          <a:p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building, train, large, colorful&#10;&#10;Description automatically generated">
            <a:extLst>
              <a:ext uri="{FF2B5EF4-FFF2-40B4-BE49-F238E27FC236}">
                <a16:creationId xmlns:a16="http://schemas.microsoft.com/office/drawing/2014/main" id="{6A2D83C4-00C3-247F-4155-E100992EBC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521" y="342718"/>
            <a:ext cx="11874221" cy="6168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576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uilding, train, large, colorful&#10;&#10;Description automatically generated">
            <a:extLst>
              <a:ext uri="{FF2B5EF4-FFF2-40B4-BE49-F238E27FC236}">
                <a16:creationId xmlns:a16="http://schemas.microsoft.com/office/drawing/2014/main" id="{7D338B8A-846E-F545-AE95-8D488D5CA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433" y="93339"/>
            <a:ext cx="10033133" cy="52124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03CFE2-30F6-2249-BF33-9352E5349495}"/>
              </a:ext>
            </a:extLst>
          </p:cNvPr>
          <p:cNvSpPr txBox="1"/>
          <p:nvPr/>
        </p:nvSpPr>
        <p:spPr>
          <a:xfrm>
            <a:off x="2934723" y="5398081"/>
            <a:ext cx="5594135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gwallt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coch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sbectol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melyn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wyneb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hir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Doeddwn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ddim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hapus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!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Pwy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en-US" sz="2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C31559F-F554-6A02-3A88-A47513ED1638}"/>
              </a:ext>
            </a:extLst>
          </p:cNvPr>
          <p:cNvSpPr/>
          <p:nvPr/>
        </p:nvSpPr>
        <p:spPr>
          <a:xfrm>
            <a:off x="2934723" y="5398081"/>
            <a:ext cx="69762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9036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uilding, train, large, colorful&#10;&#10;Description automatically generated">
            <a:extLst>
              <a:ext uri="{FF2B5EF4-FFF2-40B4-BE49-F238E27FC236}">
                <a16:creationId xmlns:a16="http://schemas.microsoft.com/office/drawing/2014/main" id="{7D338B8A-846E-F545-AE95-8D488D5CA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433" y="93339"/>
            <a:ext cx="10033133" cy="52124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03CFE2-30F6-2249-BF33-9352E5349495}"/>
              </a:ext>
            </a:extLst>
          </p:cNvPr>
          <p:cNvSpPr txBox="1"/>
          <p:nvPr/>
        </p:nvSpPr>
        <p:spPr>
          <a:xfrm>
            <a:off x="2934723" y="5398081"/>
            <a:ext cx="5594135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gwallt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du,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byr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              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sbectol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goch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clustiau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bach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Doeddwn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ddim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drist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!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Pwy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en-US" sz="2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C31559F-F554-6A02-3A88-A47513ED1638}"/>
              </a:ext>
            </a:extLst>
          </p:cNvPr>
          <p:cNvSpPr/>
          <p:nvPr/>
        </p:nvSpPr>
        <p:spPr>
          <a:xfrm>
            <a:off x="2934723" y="5398081"/>
            <a:ext cx="6976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216900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uilding, train, large, colorful&#10;&#10;Description automatically generated">
            <a:extLst>
              <a:ext uri="{FF2B5EF4-FFF2-40B4-BE49-F238E27FC236}">
                <a16:creationId xmlns:a16="http://schemas.microsoft.com/office/drawing/2014/main" id="{7D338B8A-846E-F545-AE95-8D488D5CA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433" y="93339"/>
            <a:ext cx="10033133" cy="52124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03CFE2-30F6-2249-BF33-9352E5349495}"/>
              </a:ext>
            </a:extLst>
          </p:cNvPr>
          <p:cNvSpPr txBox="1"/>
          <p:nvPr/>
        </p:nvSpPr>
        <p:spPr>
          <a:xfrm>
            <a:off x="2934723" y="5398081"/>
            <a:ext cx="5594135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gwallt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melyn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syth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              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llygaid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glas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mawr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grac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!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Pwy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en-US" sz="2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C31559F-F554-6A02-3A88-A47513ED1638}"/>
              </a:ext>
            </a:extLst>
          </p:cNvPr>
          <p:cNvSpPr/>
          <p:nvPr/>
        </p:nvSpPr>
        <p:spPr>
          <a:xfrm>
            <a:off x="2934723" y="5398081"/>
            <a:ext cx="6976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386880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uilding, train, large, colorful&#10;&#10;Description automatically generated">
            <a:extLst>
              <a:ext uri="{FF2B5EF4-FFF2-40B4-BE49-F238E27FC236}">
                <a16:creationId xmlns:a16="http://schemas.microsoft.com/office/drawing/2014/main" id="{7D338B8A-846E-F545-AE95-8D488D5CA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433" y="93339"/>
            <a:ext cx="10033133" cy="52124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03CFE2-30F6-2249-BF33-9352E5349495}"/>
              </a:ext>
            </a:extLst>
          </p:cNvPr>
          <p:cNvSpPr txBox="1"/>
          <p:nvPr/>
        </p:nvSpPr>
        <p:spPr>
          <a:xfrm>
            <a:off x="2934723" y="5398081"/>
            <a:ext cx="5843517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gwallt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du,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syth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              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llygaid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brown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blino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ond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hapus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Pwy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en-US" sz="2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C31559F-F554-6A02-3A88-A47513ED1638}"/>
              </a:ext>
            </a:extLst>
          </p:cNvPr>
          <p:cNvSpPr/>
          <p:nvPr/>
        </p:nvSpPr>
        <p:spPr>
          <a:xfrm>
            <a:off x="2934723" y="5398081"/>
            <a:ext cx="6976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517955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A03CFE2-30F6-2249-BF33-9352E5349495}"/>
              </a:ext>
            </a:extLst>
          </p:cNvPr>
          <p:cNvSpPr txBox="1"/>
          <p:nvPr/>
        </p:nvSpPr>
        <p:spPr>
          <a:xfrm>
            <a:off x="3057863" y="5265077"/>
            <a:ext cx="7765308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gwallt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du,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syth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              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llygaid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brown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blino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ond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hapus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Pwy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en-US" sz="2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C31559F-F554-6A02-3A88-A47513ED1638}"/>
              </a:ext>
            </a:extLst>
          </p:cNvPr>
          <p:cNvSpPr/>
          <p:nvPr/>
        </p:nvSpPr>
        <p:spPr>
          <a:xfrm>
            <a:off x="3106519" y="5132074"/>
            <a:ext cx="6976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4F31E1-2B53-7883-295D-CA32E6647A55}"/>
              </a:ext>
            </a:extLst>
          </p:cNvPr>
          <p:cNvSpPr txBox="1"/>
          <p:nvPr/>
        </p:nvSpPr>
        <p:spPr>
          <a:xfrm>
            <a:off x="309450" y="3552522"/>
            <a:ext cx="8468789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gwallt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melyn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syth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              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llygaid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glas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mawr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grac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!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Pwy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en-US" sz="2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C50BB7-5BFF-0A92-769F-A13293C99D42}"/>
              </a:ext>
            </a:extLst>
          </p:cNvPr>
          <p:cNvSpPr/>
          <p:nvPr/>
        </p:nvSpPr>
        <p:spPr>
          <a:xfrm>
            <a:off x="309451" y="3552522"/>
            <a:ext cx="6976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859847-0D28-A487-21EE-1AC42ECCB4C4}"/>
              </a:ext>
            </a:extLst>
          </p:cNvPr>
          <p:cNvSpPr txBox="1"/>
          <p:nvPr/>
        </p:nvSpPr>
        <p:spPr>
          <a:xfrm>
            <a:off x="3057863" y="1839967"/>
            <a:ext cx="7765308" cy="1333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gwallt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du,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byr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              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sbectol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goch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clustiau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bach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Doeddwn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ddim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drist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!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Pwy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en-US" sz="2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2403374-A5B1-9A65-AA32-49E67842FC7B}"/>
              </a:ext>
            </a:extLst>
          </p:cNvPr>
          <p:cNvSpPr/>
          <p:nvPr/>
        </p:nvSpPr>
        <p:spPr>
          <a:xfrm>
            <a:off x="3057863" y="1839967"/>
            <a:ext cx="6976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701366-AD15-8058-0671-4AB25487804E}"/>
              </a:ext>
            </a:extLst>
          </p:cNvPr>
          <p:cNvSpPr txBox="1"/>
          <p:nvPr/>
        </p:nvSpPr>
        <p:spPr>
          <a:xfrm>
            <a:off x="496323" y="260415"/>
            <a:ext cx="8281916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gwallt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coch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sbectol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melyn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Roedd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wyneb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hir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fi. </a:t>
            </a:r>
          </a:p>
          <a:p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Doeddwn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ddim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hapus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!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Pwy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oeddwn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en-US" sz="2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F18B52-63FC-DECD-E9E8-753DC671A423}"/>
              </a:ext>
            </a:extLst>
          </p:cNvPr>
          <p:cNvSpPr/>
          <p:nvPr/>
        </p:nvSpPr>
        <p:spPr>
          <a:xfrm>
            <a:off x="496323" y="260415"/>
            <a:ext cx="69762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1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C5228DE-0E18-95A4-6D11-733194746137}"/>
              </a:ext>
            </a:extLst>
          </p:cNvPr>
          <p:cNvSpPr/>
          <p:nvPr/>
        </p:nvSpPr>
        <p:spPr>
          <a:xfrm>
            <a:off x="6456481" y="266501"/>
            <a:ext cx="162095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Nia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FC5F4CA-2010-CAEE-FB8A-DA903A183A79}"/>
              </a:ext>
            </a:extLst>
          </p:cNvPr>
          <p:cNvSpPr/>
          <p:nvPr/>
        </p:nvSpPr>
        <p:spPr>
          <a:xfrm>
            <a:off x="8077439" y="1839966"/>
            <a:ext cx="233910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Marc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CC1C931-E14F-4997-D3F9-EBCF4667FFB3}"/>
              </a:ext>
            </a:extLst>
          </p:cNvPr>
          <p:cNvSpPr/>
          <p:nvPr/>
        </p:nvSpPr>
        <p:spPr>
          <a:xfrm>
            <a:off x="5437541" y="3562414"/>
            <a:ext cx="300595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Gwion</a:t>
            </a:r>
            <a:endParaRPr lang="en-GB" sz="72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2958FB-8D58-9FB8-9D85-1CFE3DCC7489}"/>
              </a:ext>
            </a:extLst>
          </p:cNvPr>
          <p:cNvSpPr/>
          <p:nvPr/>
        </p:nvSpPr>
        <p:spPr>
          <a:xfrm>
            <a:off x="8734468" y="5321687"/>
            <a:ext cx="208262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Iona</a:t>
            </a:r>
          </a:p>
        </p:txBody>
      </p:sp>
    </p:spTree>
    <p:extLst>
      <p:ext uri="{BB962C8B-B14F-4D97-AF65-F5344CB8AC3E}">
        <p14:creationId xmlns:p14="http://schemas.microsoft.com/office/powerpoint/2010/main" val="3314181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uilding, train, large, colorful&#10;&#10;Description automatically generated">
            <a:extLst>
              <a:ext uri="{FF2B5EF4-FFF2-40B4-BE49-F238E27FC236}">
                <a16:creationId xmlns:a16="http://schemas.microsoft.com/office/drawing/2014/main" id="{7D338B8A-846E-F545-AE95-8D488D5CA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522" y="176464"/>
            <a:ext cx="7781404" cy="40426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F3A4963-143F-564D-AB38-EA91C16CFB57}"/>
              </a:ext>
            </a:extLst>
          </p:cNvPr>
          <p:cNvSpPr txBox="1"/>
          <p:nvPr/>
        </p:nvSpPr>
        <p:spPr>
          <a:xfrm>
            <a:off x="8134330" y="1406587"/>
            <a:ext cx="3866148" cy="2554545"/>
          </a:xfrm>
          <a:prstGeom prst="rect">
            <a:avLst/>
          </a:prstGeom>
          <a:solidFill>
            <a:srgbClr val="FFDCE9"/>
          </a:solidFill>
          <a:effectLst>
            <a:glow rad="558800">
              <a:schemeClr val="accent1"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ddisgrifiad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o’r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pedwar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person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</a:p>
          <a:p>
            <a:pPr algn="ctr"/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Now write a description of these four people : </a:t>
            </a:r>
          </a:p>
          <a:p>
            <a:pPr algn="ctr"/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3CFE2-30F6-2249-BF33-9352E5349495}"/>
              </a:ext>
            </a:extLst>
          </p:cNvPr>
          <p:cNvSpPr txBox="1"/>
          <p:nvPr/>
        </p:nvSpPr>
        <p:spPr>
          <a:xfrm>
            <a:off x="537410" y="4621285"/>
            <a:ext cx="4845699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Carys</a:t>
            </a:r>
            <a:endParaRPr lang="en-US" sz="40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990694-7FFD-E348-BF9C-A5E8DC84AC60}"/>
              </a:ext>
            </a:extLst>
          </p:cNvPr>
          <p:cNvSpPr txBox="1"/>
          <p:nvPr/>
        </p:nvSpPr>
        <p:spPr>
          <a:xfrm>
            <a:off x="537410" y="5864548"/>
            <a:ext cx="4845699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2. Aled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55B103-4C8C-5E41-ADC5-5C7DABC6867F}"/>
              </a:ext>
            </a:extLst>
          </p:cNvPr>
          <p:cNvSpPr txBox="1"/>
          <p:nvPr/>
        </p:nvSpPr>
        <p:spPr>
          <a:xfrm>
            <a:off x="6096000" y="4621285"/>
            <a:ext cx="4845699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3. Gwilym</a:t>
            </a:r>
            <a:endParaRPr lang="en-US" sz="40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BF8C06-5DAC-6840-BA1B-32B91E8E1450}"/>
              </a:ext>
            </a:extLst>
          </p:cNvPr>
          <p:cNvSpPr txBox="1"/>
          <p:nvPr/>
        </p:nvSpPr>
        <p:spPr>
          <a:xfrm>
            <a:off x="6096000" y="5864548"/>
            <a:ext cx="4845699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4.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Ifan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3F3E3D6A-6C9C-E849-8247-65BB20A75D27}"/>
              </a:ext>
            </a:extLst>
          </p:cNvPr>
          <p:cNvSpPr txBox="1">
            <a:spLocks/>
          </p:cNvSpPr>
          <p:nvPr/>
        </p:nvSpPr>
        <p:spPr>
          <a:xfrm>
            <a:off x="8261319" y="176464"/>
            <a:ext cx="3739159" cy="87121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Pwy</a:t>
            </a:r>
            <a:r>
              <a:rPr lang="en-US" sz="3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oeddwn</a:t>
            </a:r>
            <a:r>
              <a:rPr lang="en-US" sz="3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</a:t>
            </a:r>
            <a:r>
              <a:rPr lang="en-US" sz="3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30954744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3117</TotalTime>
  <Words>342</Words>
  <Application>Microsoft Macintosh PowerPoint</Application>
  <PresentationFormat>Widescreen</PresentationFormat>
  <Paragraphs>61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American Typewriter</vt:lpstr>
      <vt:lpstr>Arial</vt:lpstr>
      <vt:lpstr>Calibri</vt:lpstr>
      <vt:lpstr>Calibri Light</vt:lpstr>
      <vt:lpstr>Cavolini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79</cp:revision>
  <dcterms:created xsi:type="dcterms:W3CDTF">2020-11-11T19:03:30Z</dcterms:created>
  <dcterms:modified xsi:type="dcterms:W3CDTF">2022-11-30T12:40:01Z</dcterms:modified>
</cp:coreProperties>
</file>